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66" r:id="rId6"/>
    <p:sldId id="267" r:id="rId7"/>
    <p:sldId id="268" r:id="rId8"/>
    <p:sldId id="269" r:id="rId9"/>
    <p:sldId id="271" r:id="rId10"/>
    <p:sldId id="277" r:id="rId11"/>
    <p:sldId id="270" r:id="rId12"/>
    <p:sldId id="272" r:id="rId13"/>
    <p:sldId id="273" r:id="rId14"/>
    <p:sldId id="279" r:id="rId15"/>
    <p:sldId id="275" r:id="rId16"/>
    <p:sldId id="276" r:id="rId17"/>
    <p:sldId id="280" r:id="rId18"/>
    <p:sldId id="281" r:id="rId19"/>
    <p:sldId id="278" r:id="rId20"/>
    <p:sldId id="282" r:id="rId21"/>
    <p:sldId id="283" r:id="rId22"/>
    <p:sldId id="287" r:id="rId23"/>
    <p:sldId id="288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ADCC0"/>
    <a:srgbClr val="0AB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4843" autoAdjust="0"/>
  </p:normalViewPr>
  <p:slideViewPr>
    <p:cSldViewPr snapToGrid="0" snapToObjects="1">
      <p:cViewPr varScale="1">
        <p:scale>
          <a:sx n="88" d="100"/>
          <a:sy n="88" d="100"/>
        </p:scale>
        <p:origin x="-2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B59E0-3E75-C846-8946-E8E03C6B5F5A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7E8062-830F-A84D-964E-2A0EF50DEBEA}">
      <dgm:prSet phldrT="[文本]"/>
      <dgm:spPr>
        <a:solidFill>
          <a:srgbClr val="0ADCC0"/>
        </a:solidFill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gm:spPr>
      <dgm:t>
        <a:bodyPr/>
        <a:lstStyle/>
        <a:p>
          <a:r>
            <a:rPr lang="en-US" altLang="zh-CN" b="1" i="1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Interrupt</a:t>
          </a:r>
          <a:endParaRPr lang="zh-CN" altLang="en-US" b="1" i="1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2587DEDE-BF51-694B-9450-FED0BE109BF0}" type="parTrans" cxnId="{B55922ED-B28E-B840-AAB3-D7C02891F764}">
      <dgm:prSet/>
      <dgm:spPr/>
      <dgm:t>
        <a:bodyPr/>
        <a:lstStyle/>
        <a:p>
          <a:endParaRPr lang="zh-CN" altLang="en-US"/>
        </a:p>
      </dgm:t>
    </dgm:pt>
    <dgm:pt modelId="{21EE7E74-F469-694C-B9DF-CD3DD4CFDF51}" type="sibTrans" cxnId="{B55922ED-B28E-B840-AAB3-D7C02891F764}">
      <dgm:prSet/>
      <dgm:spPr/>
      <dgm:t>
        <a:bodyPr/>
        <a:lstStyle/>
        <a:p>
          <a:endParaRPr lang="zh-CN" altLang="en-US"/>
        </a:p>
      </dgm:t>
    </dgm:pt>
    <dgm:pt modelId="{6E231E2A-E1AA-0E4E-8FBD-52F4EE14EED5}">
      <dgm:prSet phldrT="[文本]" custT="1"/>
      <dgm:spPr/>
      <dgm:t>
        <a:bodyPr/>
        <a:lstStyle/>
        <a:p>
          <a:r>
            <a:rPr lang="en-US" altLang="zh-CN" sz="2600" dirty="0" smtClean="0"/>
            <a:t>Organize attack quickly</a:t>
          </a:r>
          <a:endParaRPr lang="zh-CN" altLang="en-US" sz="2600" dirty="0"/>
        </a:p>
      </dgm:t>
    </dgm:pt>
    <dgm:pt modelId="{AA479E77-3CFC-B543-BBB1-99920E1310CF}" type="parTrans" cxnId="{2C06BE9B-2B66-B24F-B691-906436198342}">
      <dgm:prSet/>
      <dgm:spPr/>
      <dgm:t>
        <a:bodyPr/>
        <a:lstStyle/>
        <a:p>
          <a:endParaRPr lang="zh-CN" altLang="en-US"/>
        </a:p>
      </dgm:t>
    </dgm:pt>
    <dgm:pt modelId="{AE5F421F-A435-724D-9927-9B5F64B82321}" type="sibTrans" cxnId="{2C06BE9B-2B66-B24F-B691-906436198342}">
      <dgm:prSet/>
      <dgm:spPr/>
      <dgm:t>
        <a:bodyPr/>
        <a:lstStyle/>
        <a:p>
          <a:endParaRPr lang="zh-CN" altLang="en-US"/>
        </a:p>
      </dgm:t>
    </dgm:pt>
    <dgm:pt modelId="{8A2FD456-48BD-0047-86EF-1D6B87AC3DD6}">
      <dgm:prSet phldrT="[文本]"/>
      <dgm:spPr>
        <a:solidFill>
          <a:srgbClr val="0ADCC0"/>
        </a:solidFill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gm:spPr>
      <dgm:t>
        <a:bodyPr/>
        <a:lstStyle/>
        <a:p>
          <a:r>
            <a:rPr lang="en-US" altLang="zh-CN" b="1" i="1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Not Interrupt</a:t>
          </a:r>
          <a:endParaRPr lang="zh-CN" altLang="en-US" b="1" i="1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7195E83-E87D-1E41-B8A7-9F61C4632D92}" type="parTrans" cxnId="{D9465883-0025-3342-8FA1-EF6EF4D42172}">
      <dgm:prSet/>
      <dgm:spPr/>
      <dgm:t>
        <a:bodyPr/>
        <a:lstStyle/>
        <a:p>
          <a:endParaRPr lang="zh-CN" altLang="en-US"/>
        </a:p>
      </dgm:t>
    </dgm:pt>
    <dgm:pt modelId="{9D7547C8-0202-2443-B1E8-17F0DC30CAFC}" type="sibTrans" cxnId="{D9465883-0025-3342-8FA1-EF6EF4D42172}">
      <dgm:prSet/>
      <dgm:spPr/>
      <dgm:t>
        <a:bodyPr/>
        <a:lstStyle/>
        <a:p>
          <a:endParaRPr lang="zh-CN" altLang="en-US"/>
        </a:p>
      </dgm:t>
    </dgm:pt>
    <dgm:pt modelId="{3B0882D7-66CD-634F-9B0B-44FA2A8DD3BE}">
      <dgm:prSet phldrT="[文本]" custT="1"/>
      <dgm:spPr/>
      <dgm:t>
        <a:bodyPr/>
        <a:lstStyle/>
        <a:p>
          <a:r>
            <a:rPr lang="en-US" altLang="zh-CN" sz="2600" dirty="0" smtClean="0"/>
            <a:t>Stable and even better under pressure</a:t>
          </a:r>
          <a:endParaRPr lang="zh-CN" altLang="en-US" sz="2600" dirty="0"/>
        </a:p>
      </dgm:t>
    </dgm:pt>
    <dgm:pt modelId="{D5A348C1-55AF-AE46-AF05-6BE327870891}" type="parTrans" cxnId="{DEC46E66-87A8-B349-AAB2-FE941135A7D9}">
      <dgm:prSet/>
      <dgm:spPr/>
      <dgm:t>
        <a:bodyPr/>
        <a:lstStyle/>
        <a:p>
          <a:endParaRPr lang="zh-CN" altLang="en-US"/>
        </a:p>
      </dgm:t>
    </dgm:pt>
    <dgm:pt modelId="{A6174BEA-B36D-0241-B2CE-3A48C2CFD4E0}" type="sibTrans" cxnId="{DEC46E66-87A8-B349-AAB2-FE941135A7D9}">
      <dgm:prSet/>
      <dgm:spPr/>
      <dgm:t>
        <a:bodyPr/>
        <a:lstStyle/>
        <a:p>
          <a:endParaRPr lang="zh-CN" altLang="en-US"/>
        </a:p>
      </dgm:t>
    </dgm:pt>
    <dgm:pt modelId="{2FA97C6B-E526-5946-944B-3403180BC86D}">
      <dgm:prSet/>
      <dgm:spPr>
        <a:solidFill>
          <a:srgbClr val="0ADCC0"/>
        </a:solidFill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gm:spPr>
      <dgm:t>
        <a:bodyPr/>
        <a:lstStyle/>
        <a:p>
          <a:r>
            <a:rPr lang="en-US" altLang="zh-CN" b="1" i="1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Doesn’t Matter</a:t>
          </a:r>
          <a:endParaRPr lang="zh-CN" altLang="en-US" b="1" i="1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9BA49E5-27A9-B149-B2B5-72DDBC666434}" type="parTrans" cxnId="{570832C7-F2E0-9944-926F-335A1CB65C5E}">
      <dgm:prSet/>
      <dgm:spPr/>
      <dgm:t>
        <a:bodyPr/>
        <a:lstStyle/>
        <a:p>
          <a:endParaRPr lang="zh-CN" altLang="en-US"/>
        </a:p>
      </dgm:t>
    </dgm:pt>
    <dgm:pt modelId="{F408C8BE-46CC-AE42-8FAB-C42ECCA52669}" type="sibTrans" cxnId="{570832C7-F2E0-9944-926F-335A1CB65C5E}">
      <dgm:prSet/>
      <dgm:spPr/>
      <dgm:t>
        <a:bodyPr/>
        <a:lstStyle/>
        <a:p>
          <a:endParaRPr lang="zh-CN" altLang="en-US"/>
        </a:p>
      </dgm:t>
    </dgm:pt>
    <dgm:pt modelId="{AF91BB9E-3698-1542-B410-752B1BE71036}">
      <dgm:prSet phldrT="[文本]" custT="1"/>
      <dgm:spPr/>
      <dgm:t>
        <a:bodyPr/>
        <a:lstStyle/>
        <a:p>
          <a:r>
            <a:rPr lang="en-US" altLang="zh-CN" sz="2600" dirty="0" smtClean="0"/>
            <a:t>Unstable under pressure</a:t>
          </a:r>
          <a:endParaRPr lang="zh-CN" altLang="en-US" sz="2600" dirty="0"/>
        </a:p>
      </dgm:t>
    </dgm:pt>
    <dgm:pt modelId="{82400FCD-B4DC-0C47-9610-26C5C77662E0}" type="parTrans" cxnId="{D643935B-AFDB-7B4E-9D9E-0EC6AAA0E7DD}">
      <dgm:prSet/>
      <dgm:spPr/>
      <dgm:t>
        <a:bodyPr/>
        <a:lstStyle/>
        <a:p>
          <a:endParaRPr lang="zh-CN" altLang="en-US"/>
        </a:p>
      </dgm:t>
    </dgm:pt>
    <dgm:pt modelId="{DE1F4EAE-F6D1-EE49-874C-AF4CC37A5420}" type="sibTrans" cxnId="{D643935B-AFDB-7B4E-9D9E-0EC6AAA0E7DD}">
      <dgm:prSet/>
      <dgm:spPr/>
      <dgm:t>
        <a:bodyPr/>
        <a:lstStyle/>
        <a:p>
          <a:endParaRPr lang="zh-CN" altLang="en-US"/>
        </a:p>
      </dgm:t>
    </dgm:pt>
    <dgm:pt modelId="{DAD3E2D6-9A65-574E-89CB-60C15F33A82F}">
      <dgm:prSet custT="1"/>
      <dgm:spPr/>
      <dgm:t>
        <a:bodyPr/>
        <a:lstStyle/>
        <a:p>
          <a:r>
            <a:rPr lang="en-US" altLang="zh-CN" sz="2600" dirty="0" smtClean="0"/>
            <a:t>Lack accuracy</a:t>
          </a:r>
          <a:endParaRPr lang="zh-CN" altLang="en-US" sz="2600" dirty="0"/>
        </a:p>
      </dgm:t>
    </dgm:pt>
    <dgm:pt modelId="{DDD98266-9B68-E349-97D8-CE2337D097D8}" type="parTrans" cxnId="{A8762E23-D9FE-7344-ABF4-CF3CAFEF89A4}">
      <dgm:prSet/>
      <dgm:spPr/>
      <dgm:t>
        <a:bodyPr/>
        <a:lstStyle/>
        <a:p>
          <a:endParaRPr lang="zh-CN" altLang="en-US"/>
        </a:p>
      </dgm:t>
    </dgm:pt>
    <dgm:pt modelId="{84E50D5A-AC5A-C74C-8A5C-50A3F198EEAA}" type="sibTrans" cxnId="{A8762E23-D9FE-7344-ABF4-CF3CAFEF89A4}">
      <dgm:prSet/>
      <dgm:spPr/>
      <dgm:t>
        <a:bodyPr/>
        <a:lstStyle/>
        <a:p>
          <a:endParaRPr lang="zh-CN" altLang="en-US"/>
        </a:p>
      </dgm:t>
    </dgm:pt>
    <dgm:pt modelId="{6EAD3B4F-57BF-254F-93F5-BF562A7CB3CB}">
      <dgm:prSet phldrT="[文本]" custT="1"/>
      <dgm:spPr/>
      <dgm:t>
        <a:bodyPr/>
        <a:lstStyle/>
        <a:p>
          <a:r>
            <a:rPr lang="en-US" altLang="zh-CN" sz="2600" dirty="0" smtClean="0"/>
            <a:t>General cases</a:t>
          </a:r>
          <a:endParaRPr lang="zh-CN" altLang="en-US" sz="2600" dirty="0"/>
        </a:p>
      </dgm:t>
    </dgm:pt>
    <dgm:pt modelId="{BE3E369C-268E-174D-BD67-CA6BC2B28F07}" type="parTrans" cxnId="{0F3E5F8B-7558-8D42-9051-071597415917}">
      <dgm:prSet/>
      <dgm:spPr/>
      <dgm:t>
        <a:bodyPr/>
        <a:lstStyle/>
        <a:p>
          <a:endParaRPr lang="zh-CN" altLang="en-US"/>
        </a:p>
      </dgm:t>
    </dgm:pt>
    <dgm:pt modelId="{94FB6641-AB7E-4F4B-AF33-8BCECDEC7788}" type="sibTrans" cxnId="{0F3E5F8B-7558-8D42-9051-071597415917}">
      <dgm:prSet/>
      <dgm:spPr/>
      <dgm:t>
        <a:bodyPr/>
        <a:lstStyle/>
        <a:p>
          <a:endParaRPr lang="zh-CN" altLang="en-US"/>
        </a:p>
      </dgm:t>
    </dgm:pt>
    <dgm:pt modelId="{D1D44AC2-331E-D04F-899E-AD2B8ADEC834}" type="pres">
      <dgm:prSet presAssocID="{779B59E0-3E75-C846-8946-E8E03C6B5F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C2B1A0-B3C3-1A4E-90DF-431D2AF164A1}" type="pres">
      <dgm:prSet presAssocID="{A97E8062-830F-A84D-964E-2A0EF50DEB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0B91C4-9BD7-1742-A188-D466C7554852}" type="pres">
      <dgm:prSet presAssocID="{A97E8062-830F-A84D-964E-2A0EF50DEBE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210F76-C691-7A4A-92EC-6DC74325FAF9}" type="pres">
      <dgm:prSet presAssocID="{8A2FD456-48BD-0047-86EF-1D6B87AC3D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5B26A-A1E3-C44A-A8A6-5DB00C474B29}" type="pres">
      <dgm:prSet presAssocID="{8A2FD456-48BD-0047-86EF-1D6B87AC3DD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2D9749-1F7B-1B46-98AD-98EAFC9F6B9B}" type="pres">
      <dgm:prSet presAssocID="{2FA97C6B-E526-5946-944B-3403180BC86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67CD40-0B32-7B41-888E-11290AF50621}" type="pres">
      <dgm:prSet presAssocID="{2FA97C6B-E526-5946-944B-3403180BC86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465883-0025-3342-8FA1-EF6EF4D42172}" srcId="{779B59E0-3E75-C846-8946-E8E03C6B5F5A}" destId="{8A2FD456-48BD-0047-86EF-1D6B87AC3DD6}" srcOrd="1" destOrd="0" parTransId="{E7195E83-E87D-1E41-B8A7-9F61C4632D92}" sibTransId="{9D7547C8-0202-2443-B1E8-17F0DC30CAFC}"/>
    <dgm:cxn modelId="{2C06BE9B-2B66-B24F-B691-906436198342}" srcId="{A97E8062-830F-A84D-964E-2A0EF50DEBEA}" destId="{6E231E2A-E1AA-0E4E-8FBD-52F4EE14EED5}" srcOrd="0" destOrd="0" parTransId="{AA479E77-3CFC-B543-BBB1-99920E1310CF}" sibTransId="{AE5F421F-A435-724D-9927-9B5F64B82321}"/>
    <dgm:cxn modelId="{19FC2E16-4D02-5946-9438-5EB8D27DE840}" type="presOf" srcId="{DAD3E2D6-9A65-574E-89CB-60C15F33A82F}" destId="{CE67CD40-0B32-7B41-888E-11290AF50621}" srcOrd="0" destOrd="0" presId="urn:microsoft.com/office/officeart/2005/8/layout/vList2"/>
    <dgm:cxn modelId="{DEC46E66-87A8-B349-AAB2-FE941135A7D9}" srcId="{8A2FD456-48BD-0047-86EF-1D6B87AC3DD6}" destId="{3B0882D7-66CD-634F-9B0B-44FA2A8DD3BE}" srcOrd="0" destOrd="0" parTransId="{D5A348C1-55AF-AE46-AF05-6BE327870891}" sibTransId="{A6174BEA-B36D-0241-B2CE-3A48C2CFD4E0}"/>
    <dgm:cxn modelId="{110CB219-7594-394C-9FA2-1C6DCA7B9323}" type="presOf" srcId="{8A2FD456-48BD-0047-86EF-1D6B87AC3DD6}" destId="{06210F76-C691-7A4A-92EC-6DC74325FAF9}" srcOrd="0" destOrd="0" presId="urn:microsoft.com/office/officeart/2005/8/layout/vList2"/>
    <dgm:cxn modelId="{0E25EF70-FE40-0946-A0EC-EB067A1812CD}" type="presOf" srcId="{2FA97C6B-E526-5946-944B-3403180BC86D}" destId="{492D9749-1F7B-1B46-98AD-98EAFC9F6B9B}" srcOrd="0" destOrd="0" presId="urn:microsoft.com/office/officeart/2005/8/layout/vList2"/>
    <dgm:cxn modelId="{2635A939-8FF4-244A-A0B2-174DBFEE14D2}" type="presOf" srcId="{6EAD3B4F-57BF-254F-93F5-BF562A7CB3CB}" destId="{E735B26A-A1E3-C44A-A8A6-5DB00C474B29}" srcOrd="0" destOrd="1" presId="urn:microsoft.com/office/officeart/2005/8/layout/vList2"/>
    <dgm:cxn modelId="{A8762E23-D9FE-7344-ABF4-CF3CAFEF89A4}" srcId="{2FA97C6B-E526-5946-944B-3403180BC86D}" destId="{DAD3E2D6-9A65-574E-89CB-60C15F33A82F}" srcOrd="0" destOrd="0" parTransId="{DDD98266-9B68-E349-97D8-CE2337D097D8}" sibTransId="{84E50D5A-AC5A-C74C-8A5C-50A3F198EEAA}"/>
    <dgm:cxn modelId="{2643A6AD-7944-C242-9E71-05EF234BDED3}" type="presOf" srcId="{AF91BB9E-3698-1542-B410-752B1BE71036}" destId="{470B91C4-9BD7-1742-A188-D466C7554852}" srcOrd="0" destOrd="1" presId="urn:microsoft.com/office/officeart/2005/8/layout/vList2"/>
    <dgm:cxn modelId="{B55922ED-B28E-B840-AAB3-D7C02891F764}" srcId="{779B59E0-3E75-C846-8946-E8E03C6B5F5A}" destId="{A97E8062-830F-A84D-964E-2A0EF50DEBEA}" srcOrd="0" destOrd="0" parTransId="{2587DEDE-BF51-694B-9450-FED0BE109BF0}" sibTransId="{21EE7E74-F469-694C-B9DF-CD3DD4CFDF51}"/>
    <dgm:cxn modelId="{06B45500-2D5F-4A4B-A5A9-48597F951842}" type="presOf" srcId="{6E231E2A-E1AA-0E4E-8FBD-52F4EE14EED5}" destId="{470B91C4-9BD7-1742-A188-D466C7554852}" srcOrd="0" destOrd="0" presId="urn:microsoft.com/office/officeart/2005/8/layout/vList2"/>
    <dgm:cxn modelId="{D643935B-AFDB-7B4E-9D9E-0EC6AAA0E7DD}" srcId="{A97E8062-830F-A84D-964E-2A0EF50DEBEA}" destId="{AF91BB9E-3698-1542-B410-752B1BE71036}" srcOrd="1" destOrd="0" parTransId="{82400FCD-B4DC-0C47-9610-26C5C77662E0}" sibTransId="{DE1F4EAE-F6D1-EE49-874C-AF4CC37A5420}"/>
    <dgm:cxn modelId="{5CD1573F-D6FA-2247-BDC4-B926D60ED72E}" type="presOf" srcId="{3B0882D7-66CD-634F-9B0B-44FA2A8DD3BE}" destId="{E735B26A-A1E3-C44A-A8A6-5DB00C474B29}" srcOrd="0" destOrd="0" presId="urn:microsoft.com/office/officeart/2005/8/layout/vList2"/>
    <dgm:cxn modelId="{0F3E5F8B-7558-8D42-9051-071597415917}" srcId="{8A2FD456-48BD-0047-86EF-1D6B87AC3DD6}" destId="{6EAD3B4F-57BF-254F-93F5-BF562A7CB3CB}" srcOrd="1" destOrd="0" parTransId="{BE3E369C-268E-174D-BD67-CA6BC2B28F07}" sibTransId="{94FB6641-AB7E-4F4B-AF33-8BCECDEC7788}"/>
    <dgm:cxn modelId="{570832C7-F2E0-9944-926F-335A1CB65C5E}" srcId="{779B59E0-3E75-C846-8946-E8E03C6B5F5A}" destId="{2FA97C6B-E526-5946-944B-3403180BC86D}" srcOrd="2" destOrd="0" parTransId="{79BA49E5-27A9-B149-B2B5-72DDBC666434}" sibTransId="{F408C8BE-46CC-AE42-8FAB-C42ECCA52669}"/>
    <dgm:cxn modelId="{D2FBB4D7-3D97-BB4C-8DBA-AA6D1D467E5A}" type="presOf" srcId="{779B59E0-3E75-C846-8946-E8E03C6B5F5A}" destId="{D1D44AC2-331E-D04F-899E-AD2B8ADEC834}" srcOrd="0" destOrd="0" presId="urn:microsoft.com/office/officeart/2005/8/layout/vList2"/>
    <dgm:cxn modelId="{DC0B10C6-2623-724D-9232-473681F778A7}" type="presOf" srcId="{A97E8062-830F-A84D-964E-2A0EF50DEBEA}" destId="{6DC2B1A0-B3C3-1A4E-90DF-431D2AF164A1}" srcOrd="0" destOrd="0" presId="urn:microsoft.com/office/officeart/2005/8/layout/vList2"/>
    <dgm:cxn modelId="{CB737683-01B9-2840-9FA1-E96F8765D0A9}" type="presParOf" srcId="{D1D44AC2-331E-D04F-899E-AD2B8ADEC834}" destId="{6DC2B1A0-B3C3-1A4E-90DF-431D2AF164A1}" srcOrd="0" destOrd="0" presId="urn:microsoft.com/office/officeart/2005/8/layout/vList2"/>
    <dgm:cxn modelId="{ED14D380-465B-D04F-A2C6-B334E7E9A161}" type="presParOf" srcId="{D1D44AC2-331E-D04F-899E-AD2B8ADEC834}" destId="{470B91C4-9BD7-1742-A188-D466C7554852}" srcOrd="1" destOrd="0" presId="urn:microsoft.com/office/officeart/2005/8/layout/vList2"/>
    <dgm:cxn modelId="{CA33DAFF-1170-0D4B-A534-A8B1FDC4558E}" type="presParOf" srcId="{D1D44AC2-331E-D04F-899E-AD2B8ADEC834}" destId="{06210F76-C691-7A4A-92EC-6DC74325FAF9}" srcOrd="2" destOrd="0" presId="urn:microsoft.com/office/officeart/2005/8/layout/vList2"/>
    <dgm:cxn modelId="{66B88AF1-05A4-7E45-B06E-F6BEE873CD42}" type="presParOf" srcId="{D1D44AC2-331E-D04F-899E-AD2B8ADEC834}" destId="{E735B26A-A1E3-C44A-A8A6-5DB00C474B29}" srcOrd="3" destOrd="0" presId="urn:microsoft.com/office/officeart/2005/8/layout/vList2"/>
    <dgm:cxn modelId="{A4A33FB2-D5BF-544D-A111-8309A5A29CA7}" type="presParOf" srcId="{D1D44AC2-331E-D04F-899E-AD2B8ADEC834}" destId="{492D9749-1F7B-1B46-98AD-98EAFC9F6B9B}" srcOrd="4" destOrd="0" presId="urn:microsoft.com/office/officeart/2005/8/layout/vList2"/>
    <dgm:cxn modelId="{244C6CB8-9E34-5044-930D-137B366D87B0}" type="presParOf" srcId="{D1D44AC2-331E-D04F-899E-AD2B8ADEC834}" destId="{CE67CD40-0B32-7B41-888E-11290AF5062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9B59E0-3E75-C846-8946-E8E03C6B5F5A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7E8062-830F-A84D-964E-2A0EF50DEBEA}">
      <dgm:prSet phldrT="[文本]"/>
      <dgm:spPr>
        <a:solidFill>
          <a:srgbClr val="0ADCC0"/>
        </a:solidFill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gm:spPr>
      <dgm:t>
        <a:bodyPr/>
        <a:lstStyle/>
        <a:p>
          <a:r>
            <a:rPr lang="en-US" altLang="zh-CN" b="1" i="1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Interrupt</a:t>
          </a:r>
          <a:endParaRPr lang="zh-CN" altLang="en-US" b="1" i="1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2587DEDE-BF51-694B-9450-FED0BE109BF0}" type="parTrans" cxnId="{B55922ED-B28E-B840-AAB3-D7C02891F764}">
      <dgm:prSet/>
      <dgm:spPr/>
      <dgm:t>
        <a:bodyPr/>
        <a:lstStyle/>
        <a:p>
          <a:endParaRPr lang="zh-CN" altLang="en-US"/>
        </a:p>
      </dgm:t>
    </dgm:pt>
    <dgm:pt modelId="{21EE7E74-F469-694C-B9DF-CD3DD4CFDF51}" type="sibTrans" cxnId="{B55922ED-B28E-B840-AAB3-D7C02891F764}">
      <dgm:prSet/>
      <dgm:spPr/>
      <dgm:t>
        <a:bodyPr/>
        <a:lstStyle/>
        <a:p>
          <a:endParaRPr lang="zh-CN" altLang="en-US"/>
        </a:p>
      </dgm:t>
    </dgm:pt>
    <dgm:pt modelId="{6E231E2A-E1AA-0E4E-8FBD-52F4EE14EED5}">
      <dgm:prSet phldrT="[文本]" custT="1"/>
      <dgm:spPr/>
      <dgm:t>
        <a:bodyPr/>
        <a:lstStyle/>
        <a:p>
          <a:r>
            <a:rPr lang="en-US" altLang="zh-CN" sz="2600" dirty="0" smtClean="0"/>
            <a:t>Shaquille O’Neal</a:t>
          </a:r>
          <a:endParaRPr lang="zh-CN" altLang="en-US" sz="2600" dirty="0"/>
        </a:p>
      </dgm:t>
    </dgm:pt>
    <dgm:pt modelId="{AA479E77-3CFC-B543-BBB1-99920E1310CF}" type="parTrans" cxnId="{2C06BE9B-2B66-B24F-B691-906436198342}">
      <dgm:prSet/>
      <dgm:spPr/>
      <dgm:t>
        <a:bodyPr/>
        <a:lstStyle/>
        <a:p>
          <a:endParaRPr lang="zh-CN" altLang="en-US"/>
        </a:p>
      </dgm:t>
    </dgm:pt>
    <dgm:pt modelId="{AE5F421F-A435-724D-9927-9B5F64B82321}" type="sibTrans" cxnId="{2C06BE9B-2B66-B24F-B691-906436198342}">
      <dgm:prSet/>
      <dgm:spPr/>
      <dgm:t>
        <a:bodyPr/>
        <a:lstStyle/>
        <a:p>
          <a:endParaRPr lang="zh-CN" altLang="en-US"/>
        </a:p>
      </dgm:t>
    </dgm:pt>
    <dgm:pt modelId="{8A2FD456-48BD-0047-86EF-1D6B87AC3DD6}">
      <dgm:prSet phldrT="[文本]"/>
      <dgm:spPr>
        <a:solidFill>
          <a:srgbClr val="0ADCC0"/>
        </a:solidFill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gm:spPr>
      <dgm:t>
        <a:bodyPr/>
        <a:lstStyle/>
        <a:p>
          <a:r>
            <a:rPr lang="en-US" altLang="zh-CN" b="1" i="1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Not Interrupt</a:t>
          </a:r>
          <a:endParaRPr lang="zh-CN" altLang="en-US" b="1" i="1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7195E83-E87D-1E41-B8A7-9F61C4632D92}" type="parTrans" cxnId="{D9465883-0025-3342-8FA1-EF6EF4D42172}">
      <dgm:prSet/>
      <dgm:spPr/>
      <dgm:t>
        <a:bodyPr/>
        <a:lstStyle/>
        <a:p>
          <a:endParaRPr lang="zh-CN" altLang="en-US"/>
        </a:p>
      </dgm:t>
    </dgm:pt>
    <dgm:pt modelId="{9D7547C8-0202-2443-B1E8-17F0DC30CAFC}" type="sibTrans" cxnId="{D9465883-0025-3342-8FA1-EF6EF4D42172}">
      <dgm:prSet/>
      <dgm:spPr/>
      <dgm:t>
        <a:bodyPr/>
        <a:lstStyle/>
        <a:p>
          <a:endParaRPr lang="zh-CN" altLang="en-US"/>
        </a:p>
      </dgm:t>
    </dgm:pt>
    <dgm:pt modelId="{3B0882D7-66CD-634F-9B0B-44FA2A8DD3BE}">
      <dgm:prSet phldrT="[文本]" custT="1"/>
      <dgm:spPr/>
      <dgm:t>
        <a:bodyPr/>
        <a:lstStyle/>
        <a:p>
          <a:r>
            <a:rPr lang="en-US" altLang="zh-CN" sz="2600" dirty="0" smtClean="0"/>
            <a:t>Calvin Murphy</a:t>
          </a:r>
          <a:endParaRPr lang="zh-CN" altLang="en-US" sz="2600" dirty="0"/>
        </a:p>
      </dgm:t>
    </dgm:pt>
    <dgm:pt modelId="{D5A348C1-55AF-AE46-AF05-6BE327870891}" type="parTrans" cxnId="{DEC46E66-87A8-B349-AAB2-FE941135A7D9}">
      <dgm:prSet/>
      <dgm:spPr/>
      <dgm:t>
        <a:bodyPr/>
        <a:lstStyle/>
        <a:p>
          <a:endParaRPr lang="zh-CN" altLang="en-US"/>
        </a:p>
      </dgm:t>
    </dgm:pt>
    <dgm:pt modelId="{A6174BEA-B36D-0241-B2CE-3A48C2CFD4E0}" type="sibTrans" cxnId="{DEC46E66-87A8-B349-AAB2-FE941135A7D9}">
      <dgm:prSet/>
      <dgm:spPr/>
      <dgm:t>
        <a:bodyPr/>
        <a:lstStyle/>
        <a:p>
          <a:endParaRPr lang="zh-CN" altLang="en-US"/>
        </a:p>
      </dgm:t>
    </dgm:pt>
    <dgm:pt modelId="{2FA97C6B-E526-5946-944B-3403180BC86D}">
      <dgm:prSet/>
      <dgm:spPr>
        <a:solidFill>
          <a:srgbClr val="0ADCC0"/>
        </a:solidFill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gm:spPr>
      <dgm:t>
        <a:bodyPr/>
        <a:lstStyle/>
        <a:p>
          <a:r>
            <a:rPr lang="en-US" altLang="zh-CN" b="1" i="1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Doesn’t Matter</a:t>
          </a:r>
          <a:endParaRPr lang="zh-CN" altLang="en-US" b="1" i="1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9BA49E5-27A9-B149-B2B5-72DDBC666434}" type="parTrans" cxnId="{570832C7-F2E0-9944-926F-335A1CB65C5E}">
      <dgm:prSet/>
      <dgm:spPr/>
      <dgm:t>
        <a:bodyPr/>
        <a:lstStyle/>
        <a:p>
          <a:endParaRPr lang="zh-CN" altLang="en-US"/>
        </a:p>
      </dgm:t>
    </dgm:pt>
    <dgm:pt modelId="{F408C8BE-46CC-AE42-8FAB-C42ECCA52669}" type="sibTrans" cxnId="{570832C7-F2E0-9944-926F-335A1CB65C5E}">
      <dgm:prSet/>
      <dgm:spPr/>
      <dgm:t>
        <a:bodyPr/>
        <a:lstStyle/>
        <a:p>
          <a:endParaRPr lang="zh-CN" altLang="en-US"/>
        </a:p>
      </dgm:t>
    </dgm:pt>
    <dgm:pt modelId="{AF91BB9E-3698-1542-B410-752B1BE71036}">
      <dgm:prSet phldrT="[文本]" custT="1"/>
      <dgm:spPr/>
      <dgm:t>
        <a:bodyPr/>
        <a:lstStyle/>
        <a:p>
          <a:r>
            <a:rPr lang="en-US" altLang="zh-CN" sz="2600" dirty="0" smtClean="0"/>
            <a:t>Tim Duncan</a:t>
          </a:r>
          <a:endParaRPr lang="zh-CN" altLang="en-US" sz="2600" dirty="0"/>
        </a:p>
      </dgm:t>
    </dgm:pt>
    <dgm:pt modelId="{82400FCD-B4DC-0C47-9610-26C5C77662E0}" type="parTrans" cxnId="{D643935B-AFDB-7B4E-9D9E-0EC6AAA0E7DD}">
      <dgm:prSet/>
      <dgm:spPr/>
      <dgm:t>
        <a:bodyPr/>
        <a:lstStyle/>
        <a:p>
          <a:endParaRPr lang="zh-CN" altLang="en-US"/>
        </a:p>
      </dgm:t>
    </dgm:pt>
    <dgm:pt modelId="{DE1F4EAE-F6D1-EE49-874C-AF4CC37A5420}" type="sibTrans" cxnId="{D643935B-AFDB-7B4E-9D9E-0EC6AAA0E7DD}">
      <dgm:prSet/>
      <dgm:spPr/>
      <dgm:t>
        <a:bodyPr/>
        <a:lstStyle/>
        <a:p>
          <a:endParaRPr lang="zh-CN" altLang="en-US"/>
        </a:p>
      </dgm:t>
    </dgm:pt>
    <dgm:pt modelId="{DAD3E2D6-9A65-574E-89CB-60C15F33A82F}">
      <dgm:prSet custT="1"/>
      <dgm:spPr/>
      <dgm:t>
        <a:bodyPr/>
        <a:lstStyle/>
        <a:p>
          <a:r>
            <a:rPr kumimoji="1" lang="en-US" altLang="zh-CN" sz="2600" dirty="0" smtClean="0"/>
            <a:t>Andre Drummond</a:t>
          </a:r>
          <a:endParaRPr lang="zh-CN" altLang="en-US" sz="2600" dirty="0"/>
        </a:p>
      </dgm:t>
    </dgm:pt>
    <dgm:pt modelId="{DDD98266-9B68-E349-97D8-CE2337D097D8}" type="parTrans" cxnId="{A8762E23-D9FE-7344-ABF4-CF3CAFEF89A4}">
      <dgm:prSet/>
      <dgm:spPr/>
      <dgm:t>
        <a:bodyPr/>
        <a:lstStyle/>
        <a:p>
          <a:endParaRPr lang="zh-CN" altLang="en-US"/>
        </a:p>
      </dgm:t>
    </dgm:pt>
    <dgm:pt modelId="{84E50D5A-AC5A-C74C-8A5C-50A3F198EEAA}" type="sibTrans" cxnId="{A8762E23-D9FE-7344-ABF4-CF3CAFEF89A4}">
      <dgm:prSet/>
      <dgm:spPr/>
      <dgm:t>
        <a:bodyPr/>
        <a:lstStyle/>
        <a:p>
          <a:endParaRPr lang="zh-CN" altLang="en-US"/>
        </a:p>
      </dgm:t>
    </dgm:pt>
    <dgm:pt modelId="{D1D44AC2-331E-D04F-899E-AD2B8ADEC834}" type="pres">
      <dgm:prSet presAssocID="{779B59E0-3E75-C846-8946-E8E03C6B5F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C2B1A0-B3C3-1A4E-90DF-431D2AF164A1}" type="pres">
      <dgm:prSet presAssocID="{A97E8062-830F-A84D-964E-2A0EF50DEB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0B91C4-9BD7-1742-A188-D466C7554852}" type="pres">
      <dgm:prSet presAssocID="{A97E8062-830F-A84D-964E-2A0EF50DEBE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210F76-C691-7A4A-92EC-6DC74325FAF9}" type="pres">
      <dgm:prSet presAssocID="{8A2FD456-48BD-0047-86EF-1D6B87AC3D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5B26A-A1E3-C44A-A8A6-5DB00C474B29}" type="pres">
      <dgm:prSet presAssocID="{8A2FD456-48BD-0047-86EF-1D6B87AC3DD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2D9749-1F7B-1B46-98AD-98EAFC9F6B9B}" type="pres">
      <dgm:prSet presAssocID="{2FA97C6B-E526-5946-944B-3403180BC86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67CD40-0B32-7B41-888E-11290AF50621}" type="pres">
      <dgm:prSet presAssocID="{2FA97C6B-E526-5946-944B-3403180BC86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465883-0025-3342-8FA1-EF6EF4D42172}" srcId="{779B59E0-3E75-C846-8946-E8E03C6B5F5A}" destId="{8A2FD456-48BD-0047-86EF-1D6B87AC3DD6}" srcOrd="1" destOrd="0" parTransId="{E7195E83-E87D-1E41-B8A7-9F61C4632D92}" sibTransId="{9D7547C8-0202-2443-B1E8-17F0DC30CAFC}"/>
    <dgm:cxn modelId="{2C06BE9B-2B66-B24F-B691-906436198342}" srcId="{A97E8062-830F-A84D-964E-2A0EF50DEBEA}" destId="{6E231E2A-E1AA-0E4E-8FBD-52F4EE14EED5}" srcOrd="0" destOrd="0" parTransId="{AA479E77-3CFC-B543-BBB1-99920E1310CF}" sibTransId="{AE5F421F-A435-724D-9927-9B5F64B82321}"/>
    <dgm:cxn modelId="{DEC46E66-87A8-B349-AAB2-FE941135A7D9}" srcId="{8A2FD456-48BD-0047-86EF-1D6B87AC3DD6}" destId="{3B0882D7-66CD-634F-9B0B-44FA2A8DD3BE}" srcOrd="0" destOrd="0" parTransId="{D5A348C1-55AF-AE46-AF05-6BE327870891}" sibTransId="{A6174BEA-B36D-0241-B2CE-3A48C2CFD4E0}"/>
    <dgm:cxn modelId="{898EBD0B-A10F-0341-BE35-81E3937C13D0}" type="presOf" srcId="{779B59E0-3E75-C846-8946-E8E03C6B5F5A}" destId="{D1D44AC2-331E-D04F-899E-AD2B8ADEC834}" srcOrd="0" destOrd="0" presId="urn:microsoft.com/office/officeart/2005/8/layout/vList2"/>
    <dgm:cxn modelId="{F893526F-E02B-CC46-BF71-1D507FF0DFDA}" type="presOf" srcId="{AF91BB9E-3698-1542-B410-752B1BE71036}" destId="{470B91C4-9BD7-1742-A188-D466C7554852}" srcOrd="0" destOrd="1" presId="urn:microsoft.com/office/officeart/2005/8/layout/vList2"/>
    <dgm:cxn modelId="{46E7D8FF-1C0B-E54B-AC06-E492025C6B6F}" type="presOf" srcId="{2FA97C6B-E526-5946-944B-3403180BC86D}" destId="{492D9749-1F7B-1B46-98AD-98EAFC9F6B9B}" srcOrd="0" destOrd="0" presId="urn:microsoft.com/office/officeart/2005/8/layout/vList2"/>
    <dgm:cxn modelId="{E4537038-42C9-9B48-B5B0-029BBA845B13}" type="presOf" srcId="{3B0882D7-66CD-634F-9B0B-44FA2A8DD3BE}" destId="{E735B26A-A1E3-C44A-A8A6-5DB00C474B29}" srcOrd="0" destOrd="0" presId="urn:microsoft.com/office/officeart/2005/8/layout/vList2"/>
    <dgm:cxn modelId="{A8762E23-D9FE-7344-ABF4-CF3CAFEF89A4}" srcId="{2FA97C6B-E526-5946-944B-3403180BC86D}" destId="{DAD3E2D6-9A65-574E-89CB-60C15F33A82F}" srcOrd="0" destOrd="0" parTransId="{DDD98266-9B68-E349-97D8-CE2337D097D8}" sibTransId="{84E50D5A-AC5A-C74C-8A5C-50A3F198EEAA}"/>
    <dgm:cxn modelId="{2D8DD00F-0670-344B-9649-DD02B4388C74}" type="presOf" srcId="{DAD3E2D6-9A65-574E-89CB-60C15F33A82F}" destId="{CE67CD40-0B32-7B41-888E-11290AF50621}" srcOrd="0" destOrd="0" presId="urn:microsoft.com/office/officeart/2005/8/layout/vList2"/>
    <dgm:cxn modelId="{B55922ED-B28E-B840-AAB3-D7C02891F764}" srcId="{779B59E0-3E75-C846-8946-E8E03C6B5F5A}" destId="{A97E8062-830F-A84D-964E-2A0EF50DEBEA}" srcOrd="0" destOrd="0" parTransId="{2587DEDE-BF51-694B-9450-FED0BE109BF0}" sibTransId="{21EE7E74-F469-694C-B9DF-CD3DD4CFDF51}"/>
    <dgm:cxn modelId="{E55C834B-7BCE-B442-AE47-751216FCEF87}" type="presOf" srcId="{8A2FD456-48BD-0047-86EF-1D6B87AC3DD6}" destId="{06210F76-C691-7A4A-92EC-6DC74325FAF9}" srcOrd="0" destOrd="0" presId="urn:microsoft.com/office/officeart/2005/8/layout/vList2"/>
    <dgm:cxn modelId="{D643935B-AFDB-7B4E-9D9E-0EC6AAA0E7DD}" srcId="{A97E8062-830F-A84D-964E-2A0EF50DEBEA}" destId="{AF91BB9E-3698-1542-B410-752B1BE71036}" srcOrd="1" destOrd="0" parTransId="{82400FCD-B4DC-0C47-9610-26C5C77662E0}" sibTransId="{DE1F4EAE-F6D1-EE49-874C-AF4CC37A5420}"/>
    <dgm:cxn modelId="{570832C7-F2E0-9944-926F-335A1CB65C5E}" srcId="{779B59E0-3E75-C846-8946-E8E03C6B5F5A}" destId="{2FA97C6B-E526-5946-944B-3403180BC86D}" srcOrd="2" destOrd="0" parTransId="{79BA49E5-27A9-B149-B2B5-72DDBC666434}" sibTransId="{F408C8BE-46CC-AE42-8FAB-C42ECCA52669}"/>
    <dgm:cxn modelId="{860ACC67-D801-494D-ABEE-0BD96CB8B73D}" type="presOf" srcId="{6E231E2A-E1AA-0E4E-8FBD-52F4EE14EED5}" destId="{470B91C4-9BD7-1742-A188-D466C7554852}" srcOrd="0" destOrd="0" presId="urn:microsoft.com/office/officeart/2005/8/layout/vList2"/>
    <dgm:cxn modelId="{6098E48D-0ACC-FA46-8893-B763BAEBADF6}" type="presOf" srcId="{A97E8062-830F-A84D-964E-2A0EF50DEBEA}" destId="{6DC2B1A0-B3C3-1A4E-90DF-431D2AF164A1}" srcOrd="0" destOrd="0" presId="urn:microsoft.com/office/officeart/2005/8/layout/vList2"/>
    <dgm:cxn modelId="{1ED5E569-5A41-E942-A87E-65C5495166F3}" type="presParOf" srcId="{D1D44AC2-331E-D04F-899E-AD2B8ADEC834}" destId="{6DC2B1A0-B3C3-1A4E-90DF-431D2AF164A1}" srcOrd="0" destOrd="0" presId="urn:microsoft.com/office/officeart/2005/8/layout/vList2"/>
    <dgm:cxn modelId="{21D77E62-6DEA-334F-A48F-6BE0DE2B763A}" type="presParOf" srcId="{D1D44AC2-331E-D04F-899E-AD2B8ADEC834}" destId="{470B91C4-9BD7-1742-A188-D466C7554852}" srcOrd="1" destOrd="0" presId="urn:microsoft.com/office/officeart/2005/8/layout/vList2"/>
    <dgm:cxn modelId="{0634225C-E370-124C-8D1B-21F455B3F645}" type="presParOf" srcId="{D1D44AC2-331E-D04F-899E-AD2B8ADEC834}" destId="{06210F76-C691-7A4A-92EC-6DC74325FAF9}" srcOrd="2" destOrd="0" presId="urn:microsoft.com/office/officeart/2005/8/layout/vList2"/>
    <dgm:cxn modelId="{9B6260B9-EF24-294B-9B01-F8824729C81D}" type="presParOf" srcId="{D1D44AC2-331E-D04F-899E-AD2B8ADEC834}" destId="{E735B26A-A1E3-C44A-A8A6-5DB00C474B29}" srcOrd="3" destOrd="0" presId="urn:microsoft.com/office/officeart/2005/8/layout/vList2"/>
    <dgm:cxn modelId="{8A84C4A4-C46C-8E43-9B4E-E707CEA56D47}" type="presParOf" srcId="{D1D44AC2-331E-D04F-899E-AD2B8ADEC834}" destId="{492D9749-1F7B-1B46-98AD-98EAFC9F6B9B}" srcOrd="4" destOrd="0" presId="urn:microsoft.com/office/officeart/2005/8/layout/vList2"/>
    <dgm:cxn modelId="{72853E78-B11A-D24D-AE80-BBD0D000D070}" type="presParOf" srcId="{D1D44AC2-331E-D04F-899E-AD2B8ADEC834}" destId="{CE67CD40-0B32-7B41-888E-11290AF5062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2B1A0-B3C3-1A4E-90DF-431D2AF164A1}">
      <dsp:nvSpPr>
        <dsp:cNvPr id="0" name=""/>
        <dsp:cNvSpPr/>
      </dsp:nvSpPr>
      <dsp:spPr>
        <a:xfrm>
          <a:off x="0" y="33471"/>
          <a:ext cx="7539080" cy="839474"/>
        </a:xfrm>
        <a:prstGeom prst="roundRect">
          <a:avLst/>
        </a:prstGeom>
        <a:solidFill>
          <a:srgbClr val="0ADCC0"/>
        </a:solidFill>
        <a:ln>
          <a:noFill/>
        </a:ln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i="1" kern="1200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Interrupt</a:t>
          </a:r>
          <a:endParaRPr lang="zh-CN" altLang="en-US" sz="3500" b="1" i="1" kern="1200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980" y="74451"/>
        <a:ext cx="7457120" cy="757514"/>
      </dsp:txXfrm>
    </dsp:sp>
    <dsp:sp modelId="{470B91C4-9BD7-1742-A188-D466C7554852}">
      <dsp:nvSpPr>
        <dsp:cNvPr id="0" name=""/>
        <dsp:cNvSpPr/>
      </dsp:nvSpPr>
      <dsp:spPr>
        <a:xfrm>
          <a:off x="0" y="872946"/>
          <a:ext cx="753908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36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600" kern="1200" dirty="0" smtClean="0"/>
            <a:t>Organize attack quickly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600" kern="1200" dirty="0" smtClean="0"/>
            <a:t>Unstable under pressure</a:t>
          </a:r>
          <a:endParaRPr lang="zh-CN" altLang="en-US" sz="2600" kern="1200" dirty="0"/>
        </a:p>
      </dsp:txBody>
      <dsp:txXfrm>
        <a:off x="0" y="872946"/>
        <a:ext cx="7539080" cy="869400"/>
      </dsp:txXfrm>
    </dsp:sp>
    <dsp:sp modelId="{06210F76-C691-7A4A-92EC-6DC74325FAF9}">
      <dsp:nvSpPr>
        <dsp:cNvPr id="0" name=""/>
        <dsp:cNvSpPr/>
      </dsp:nvSpPr>
      <dsp:spPr>
        <a:xfrm>
          <a:off x="0" y="1742346"/>
          <a:ext cx="7539080" cy="839474"/>
        </a:xfrm>
        <a:prstGeom prst="roundRect">
          <a:avLst/>
        </a:prstGeom>
        <a:solidFill>
          <a:srgbClr val="0ADCC0"/>
        </a:solidFill>
        <a:ln>
          <a:noFill/>
        </a:ln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i="1" kern="1200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Not Interrupt</a:t>
          </a:r>
          <a:endParaRPr lang="zh-CN" altLang="en-US" sz="3500" b="1" i="1" kern="1200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980" y="1783326"/>
        <a:ext cx="7457120" cy="757514"/>
      </dsp:txXfrm>
    </dsp:sp>
    <dsp:sp modelId="{E735B26A-A1E3-C44A-A8A6-5DB00C474B29}">
      <dsp:nvSpPr>
        <dsp:cNvPr id="0" name=""/>
        <dsp:cNvSpPr/>
      </dsp:nvSpPr>
      <dsp:spPr>
        <a:xfrm>
          <a:off x="0" y="2581821"/>
          <a:ext cx="753908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36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600" kern="1200" dirty="0" smtClean="0"/>
            <a:t>Stable and even better under pressure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600" kern="1200" dirty="0" smtClean="0"/>
            <a:t>General cases</a:t>
          </a:r>
          <a:endParaRPr lang="zh-CN" altLang="en-US" sz="2600" kern="1200" dirty="0"/>
        </a:p>
      </dsp:txBody>
      <dsp:txXfrm>
        <a:off x="0" y="2581821"/>
        <a:ext cx="7539080" cy="869400"/>
      </dsp:txXfrm>
    </dsp:sp>
    <dsp:sp modelId="{492D9749-1F7B-1B46-98AD-98EAFC9F6B9B}">
      <dsp:nvSpPr>
        <dsp:cNvPr id="0" name=""/>
        <dsp:cNvSpPr/>
      </dsp:nvSpPr>
      <dsp:spPr>
        <a:xfrm>
          <a:off x="0" y="3451221"/>
          <a:ext cx="7539080" cy="839474"/>
        </a:xfrm>
        <a:prstGeom prst="roundRect">
          <a:avLst/>
        </a:prstGeom>
        <a:solidFill>
          <a:srgbClr val="0ADCC0"/>
        </a:solidFill>
        <a:ln>
          <a:noFill/>
        </a:ln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i="1" kern="1200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Doesn’t Matter</a:t>
          </a:r>
          <a:endParaRPr lang="zh-CN" altLang="en-US" sz="3500" b="1" i="1" kern="1200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980" y="3492201"/>
        <a:ext cx="7457120" cy="757514"/>
      </dsp:txXfrm>
    </dsp:sp>
    <dsp:sp modelId="{CE67CD40-0B32-7B41-888E-11290AF50621}">
      <dsp:nvSpPr>
        <dsp:cNvPr id="0" name=""/>
        <dsp:cNvSpPr/>
      </dsp:nvSpPr>
      <dsp:spPr>
        <a:xfrm>
          <a:off x="0" y="4290696"/>
          <a:ext cx="753908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36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600" kern="1200" dirty="0" smtClean="0"/>
            <a:t>Lack accuracy</a:t>
          </a:r>
          <a:endParaRPr lang="zh-CN" altLang="en-US" sz="2600" kern="1200" dirty="0"/>
        </a:p>
      </dsp:txBody>
      <dsp:txXfrm>
        <a:off x="0" y="4290696"/>
        <a:ext cx="7539080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2B1A0-B3C3-1A4E-90DF-431D2AF164A1}">
      <dsp:nvSpPr>
        <dsp:cNvPr id="0" name=""/>
        <dsp:cNvSpPr/>
      </dsp:nvSpPr>
      <dsp:spPr>
        <a:xfrm>
          <a:off x="0" y="22829"/>
          <a:ext cx="7539080" cy="911430"/>
        </a:xfrm>
        <a:prstGeom prst="roundRect">
          <a:avLst/>
        </a:prstGeom>
        <a:solidFill>
          <a:srgbClr val="0ADCC0"/>
        </a:solidFill>
        <a:ln>
          <a:noFill/>
        </a:ln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b="1" i="1" kern="1200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Interrupt</a:t>
          </a:r>
          <a:endParaRPr lang="zh-CN" altLang="en-US" sz="3800" b="1" i="1" kern="1200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492" y="67321"/>
        <a:ext cx="7450096" cy="822446"/>
      </dsp:txXfrm>
    </dsp:sp>
    <dsp:sp modelId="{470B91C4-9BD7-1742-A188-D466C7554852}">
      <dsp:nvSpPr>
        <dsp:cNvPr id="0" name=""/>
        <dsp:cNvSpPr/>
      </dsp:nvSpPr>
      <dsp:spPr>
        <a:xfrm>
          <a:off x="0" y="934259"/>
          <a:ext cx="7539080" cy="86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36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600" kern="1200" dirty="0" smtClean="0"/>
            <a:t>Shaquille O’Neal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600" kern="1200" dirty="0" smtClean="0"/>
            <a:t>Tim Duncan</a:t>
          </a:r>
          <a:endParaRPr lang="zh-CN" altLang="en-US" sz="2600" kern="1200" dirty="0"/>
        </a:p>
      </dsp:txBody>
      <dsp:txXfrm>
        <a:off x="0" y="934259"/>
        <a:ext cx="7539080" cy="865259"/>
      </dsp:txXfrm>
    </dsp:sp>
    <dsp:sp modelId="{06210F76-C691-7A4A-92EC-6DC74325FAF9}">
      <dsp:nvSpPr>
        <dsp:cNvPr id="0" name=""/>
        <dsp:cNvSpPr/>
      </dsp:nvSpPr>
      <dsp:spPr>
        <a:xfrm>
          <a:off x="0" y="1799519"/>
          <a:ext cx="7539080" cy="911430"/>
        </a:xfrm>
        <a:prstGeom prst="roundRect">
          <a:avLst/>
        </a:prstGeom>
        <a:solidFill>
          <a:srgbClr val="0ADCC0"/>
        </a:solidFill>
        <a:ln>
          <a:noFill/>
        </a:ln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b="1" i="1" kern="1200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Not Interrupt</a:t>
          </a:r>
          <a:endParaRPr lang="zh-CN" altLang="en-US" sz="3800" b="1" i="1" kern="1200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492" y="1844011"/>
        <a:ext cx="7450096" cy="822446"/>
      </dsp:txXfrm>
    </dsp:sp>
    <dsp:sp modelId="{E735B26A-A1E3-C44A-A8A6-5DB00C474B29}">
      <dsp:nvSpPr>
        <dsp:cNvPr id="0" name=""/>
        <dsp:cNvSpPr/>
      </dsp:nvSpPr>
      <dsp:spPr>
        <a:xfrm>
          <a:off x="0" y="2710949"/>
          <a:ext cx="753908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36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600" kern="1200" dirty="0" smtClean="0"/>
            <a:t>Calvin Murphy</a:t>
          </a:r>
          <a:endParaRPr lang="zh-CN" altLang="en-US" sz="2600" kern="1200" dirty="0"/>
        </a:p>
      </dsp:txBody>
      <dsp:txXfrm>
        <a:off x="0" y="2710949"/>
        <a:ext cx="7539080" cy="629280"/>
      </dsp:txXfrm>
    </dsp:sp>
    <dsp:sp modelId="{492D9749-1F7B-1B46-98AD-98EAFC9F6B9B}">
      <dsp:nvSpPr>
        <dsp:cNvPr id="0" name=""/>
        <dsp:cNvSpPr/>
      </dsp:nvSpPr>
      <dsp:spPr>
        <a:xfrm>
          <a:off x="0" y="3340229"/>
          <a:ext cx="7539080" cy="911430"/>
        </a:xfrm>
        <a:prstGeom prst="roundRect">
          <a:avLst/>
        </a:prstGeom>
        <a:solidFill>
          <a:srgbClr val="0ADCC0"/>
        </a:solidFill>
        <a:ln>
          <a:noFill/>
        </a:ln>
        <a:effectLst>
          <a:glow rad="101600">
            <a:srgbClr val="0ABAB5">
              <a:alpha val="75000"/>
            </a:srgbClr>
          </a:glow>
        </a:effectLst>
        <a:scene3d>
          <a:camera prst="obliqueBottomRight"/>
          <a:lightRig rig="threePt" dir="t"/>
        </a:scene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b="1" i="1" kern="1200" dirty="0" smtClean="0">
              <a:ln>
                <a:noFill/>
              </a:ln>
              <a:solidFill>
                <a:srgbClr val="000000"/>
              </a:solidFill>
              <a:effectLst>
                <a:outerShdw blurRad="206375" dist="38100" dir="5400000" algn="t" rotWithShape="0">
                  <a:prstClr val="black">
                    <a:alpha val="40000"/>
                  </a:prstClr>
                </a:outerShdw>
              </a:effectLst>
            </a:rPr>
            <a:t>Doesn’t Matter</a:t>
          </a:r>
          <a:endParaRPr lang="zh-CN" altLang="en-US" sz="3800" b="1" i="1" kern="1200" dirty="0">
            <a:ln>
              <a:noFill/>
            </a:ln>
            <a:solidFill>
              <a:srgbClr val="000000"/>
            </a:solidFill>
            <a:effectLst>
              <a:outerShdw blurRad="206375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492" y="3384721"/>
        <a:ext cx="7450096" cy="822446"/>
      </dsp:txXfrm>
    </dsp:sp>
    <dsp:sp modelId="{CE67CD40-0B32-7B41-888E-11290AF50621}">
      <dsp:nvSpPr>
        <dsp:cNvPr id="0" name=""/>
        <dsp:cNvSpPr/>
      </dsp:nvSpPr>
      <dsp:spPr>
        <a:xfrm>
          <a:off x="0" y="4251659"/>
          <a:ext cx="753908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36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en-US" altLang="zh-CN" sz="2600" kern="1200" dirty="0" smtClean="0"/>
            <a:t>Andre Drummond</a:t>
          </a:r>
          <a:endParaRPr lang="zh-CN" altLang="en-US" sz="2600" kern="1200" dirty="0"/>
        </a:p>
      </dsp:txBody>
      <dsp:txXfrm>
        <a:off x="0" y="4251659"/>
        <a:ext cx="7539080" cy="62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7B8E-F2CC-6544-A1DA-963858A3E83A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5C66D-424A-BA43-B534-5244D8A18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843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4B02F-4FDE-2546-82EF-749724D9EE0F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98B67-3121-204F-B7F1-DD20BAB4D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63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26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 terms</a:t>
            </a:r>
            <a:r>
              <a:rPr kumimoji="1" lang="en-US" altLang="zh-CN" baseline="0" dirty="0" smtClean="0"/>
              <a:t> of the mean, Don’t interrupt the game with assaults. </a:t>
            </a:r>
          </a:p>
          <a:p>
            <a:r>
              <a:rPr kumimoji="1" lang="en-US" altLang="zh-CN" baseline="0" dirty="0" smtClean="0"/>
              <a:t>But it also has a fatter right tail.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3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Reference:</a:t>
            </a:r>
          </a:p>
          <a:p>
            <a:r>
              <a:rPr kumimoji="1" lang="en-US" altLang="zh-CN" dirty="0" smtClean="0"/>
              <a:t>[1]</a:t>
            </a:r>
            <a:r>
              <a:rPr kumimoji="1" lang="en-US" altLang="zh-CN" baseline="0" dirty="0" smtClean="0"/>
              <a:t> http://</a:t>
            </a:r>
            <a:r>
              <a:rPr kumimoji="1" lang="en-US" altLang="zh-CN" baseline="0" dirty="0" err="1" smtClean="0"/>
              <a:t>www.basketball-reference.com</a:t>
            </a:r>
            <a:r>
              <a:rPr kumimoji="1" lang="en-US" altLang="zh-CN" baseline="0" dirty="0" smtClean="0"/>
              <a:t>/players/o/onealsh01.html</a:t>
            </a:r>
          </a:p>
          <a:p>
            <a:r>
              <a:rPr kumimoji="1" lang="en-US" altLang="zh-CN" baseline="0" dirty="0" smtClean="0"/>
              <a:t>Lambda1=16.7/36</a:t>
            </a:r>
          </a:p>
          <a:p>
            <a:r>
              <a:rPr kumimoji="1" lang="en-US" altLang="zh-CN" baseline="0" dirty="0" smtClean="0"/>
              <a:t>Lambda2 =5.1/36</a:t>
            </a:r>
          </a:p>
          <a:p>
            <a:r>
              <a:rPr kumimoji="1" lang="en-US" altLang="zh-CN" dirty="0" smtClean="0"/>
              <a:t>If a person is able to organize multiple attempts to attack</a:t>
            </a:r>
            <a:r>
              <a:rPr kumimoji="1" lang="en-US" altLang="zh-CN" baseline="0" dirty="0" smtClean="0"/>
              <a:t> in a very short time, Yes, Definitely assault him as much as possible.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96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If a person is able to organize multiple attempts to attack</a:t>
            </a:r>
            <a:r>
              <a:rPr kumimoji="1" lang="en-US" altLang="zh-CN" baseline="0" dirty="0" smtClean="0"/>
              <a:t> in a very short time, Yes, Definitely assault him as much as possible.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6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If a person is able to organize multiple attempts to attack</a:t>
            </a:r>
            <a:r>
              <a:rPr kumimoji="1" lang="en-US" altLang="zh-CN" baseline="0" dirty="0" smtClean="0"/>
              <a:t> in a very short time, Yes, Definitely assault him as much as possible.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47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Mentally unstable players who is more likely to break under pressure and underperform in the Free Throw:</a:t>
            </a:r>
          </a:p>
          <a:p>
            <a:r>
              <a:rPr kumimoji="1" lang="en-US" altLang="zh-CN" dirty="0" smtClean="0"/>
              <a:t>Andre Drummond</a:t>
            </a:r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www.basketball-reference.com</a:t>
            </a:r>
            <a:r>
              <a:rPr kumimoji="1" lang="en-US" altLang="zh-CN" dirty="0" smtClean="0"/>
              <a:t>/players/d/drumman01.html</a:t>
            </a:r>
          </a:p>
          <a:p>
            <a:r>
              <a:rPr kumimoji="1" lang="en-US" altLang="zh-CN" dirty="0" smtClean="0"/>
              <a:t>Current</a:t>
            </a:r>
            <a:r>
              <a:rPr kumimoji="1" lang="en-US" altLang="zh-CN" baseline="0" dirty="0" smtClean="0"/>
              <a:t> worst in terms of Free Throwing rate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38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Mentally unstable players who is more likely to break under pressure and underperform in the Free Throw:</a:t>
            </a:r>
          </a:p>
          <a:p>
            <a:r>
              <a:rPr kumimoji="1" lang="en-US" altLang="zh-CN" dirty="0" smtClean="0"/>
              <a:t>Interrupt</a:t>
            </a:r>
            <a:r>
              <a:rPr kumimoji="1" lang="en-US" altLang="zh-CN" baseline="0" dirty="0" smtClean="0"/>
              <a:t> them and assault them as frequently as possible and they will break easily.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357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Mentally unstable players who is more likely to break under pressure and underperform in the Free Throw:</a:t>
            </a:r>
          </a:p>
          <a:p>
            <a:r>
              <a:rPr kumimoji="1" lang="en-US" altLang="zh-CN" dirty="0" smtClean="0"/>
              <a:t>Interrupt</a:t>
            </a:r>
            <a:r>
              <a:rPr kumimoji="1" lang="en-US" altLang="zh-CN" baseline="0" dirty="0" smtClean="0"/>
              <a:t> them and assault them as frequently as possible and they will break easily.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39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Players </a:t>
            </a:r>
            <a:r>
              <a:rPr kumimoji="1" lang="en-US" altLang="zh-CN" baseline="0" dirty="0" smtClean="0"/>
              <a:t>with a mediocre performance in regular yet</a:t>
            </a:r>
            <a:r>
              <a:rPr kumimoji="1" lang="en-US" altLang="zh-CN" dirty="0" smtClean="0"/>
              <a:t> a shocking accuracy and stability in free-throwing</a:t>
            </a:r>
            <a:r>
              <a:rPr kumimoji="1" lang="en-US" altLang="zh-CN" baseline="0" dirty="0" smtClean="0"/>
              <a:t>. Don’t give them the chance to Free Throw.</a:t>
            </a:r>
          </a:p>
          <a:p>
            <a:r>
              <a:rPr kumimoji="1" lang="en-US" altLang="zh-CN" baseline="0" dirty="0" smtClean="0"/>
              <a:t>Calvin Murphy</a:t>
            </a:r>
          </a:p>
          <a:p>
            <a:r>
              <a:rPr kumimoji="1" lang="en-US" altLang="zh-CN" baseline="0" dirty="0" smtClean="0"/>
              <a:t>http://</a:t>
            </a:r>
            <a:r>
              <a:rPr kumimoji="1" lang="en-US" altLang="zh-CN" baseline="0" dirty="0" err="1" smtClean="0"/>
              <a:t>www.basketball-reference.com</a:t>
            </a:r>
            <a:r>
              <a:rPr kumimoji="1" lang="en-US" altLang="zh-CN" baseline="0" dirty="0" smtClean="0"/>
              <a:t>/players/m/murphca01.html</a:t>
            </a:r>
          </a:p>
          <a:p>
            <a:r>
              <a:rPr kumimoji="1" lang="en-US" altLang="zh-CN" baseline="0" dirty="0" smtClean="0"/>
              <a:t>Current best in terms of Free Throwing Rate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440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88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0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119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495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495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75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30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02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59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Q2Q3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Monte Carlo Simulation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lambda1=1;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lambda2=1;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alpha1=0.3;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alpha2=0.4;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p=0.5;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NMCout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=500;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NMCin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=10000;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AttackDist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=zeros(NMCout,1);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FreeThrowDist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=zeros(NMCout,1);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Attack=zeros(NMCin,1);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=zeros(NMCin,1);</a:t>
            </a:r>
          </a:p>
          <a:p>
            <a:r>
              <a:rPr lang="cs-CZ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cs-CZ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= 1:NMCout   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it = 1:NMCin</a:t>
            </a:r>
          </a:p>
          <a:p>
            <a:r>
              <a:rPr lang="fi-FI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N1 = poissrnd(lambda1);</a:t>
            </a:r>
          </a:p>
          <a:p>
            <a:r>
              <a:rPr lang="fi-FI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N2 = poissrnd(lambda2);</a:t>
            </a:r>
          </a:p>
          <a:p>
            <a:r>
              <a:rPr lang="es-ES_trad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X1 = </a:t>
            </a:r>
            <a:r>
              <a:rPr lang="es-ES_tradnl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zeros</a:t>
            </a:r>
            <a:r>
              <a:rPr lang="es-ES_trad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(N1,1);</a:t>
            </a:r>
          </a:p>
          <a:p>
            <a:r>
              <a:rPr lang="es-ES_trad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X2 = </a:t>
            </a:r>
            <a:r>
              <a:rPr lang="es-ES_tradnl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zeros</a:t>
            </a:r>
            <a:r>
              <a:rPr lang="es-ES_trad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(N2,1);</a:t>
            </a:r>
          </a:p>
          <a:p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i = 1:N2</a:t>
            </a:r>
          </a:p>
          <a:p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tempx</a:t>
            </a:r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binornd</a:t>
            </a:r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(2,p);</a:t>
            </a:r>
          </a:p>
          <a:p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X2(i,1)=</a:t>
            </a:r>
            <a:r>
              <a:rPr lang="fr-FR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tempx</a:t>
            </a:r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</a:t>
            </a:r>
          </a:p>
          <a:p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j = 1:N1</a:t>
            </a:r>
          </a:p>
          <a:p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a-DK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tempu</a:t>
            </a:r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=rand;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&lt;alpha1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X1(j,1)=3;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&lt;(alpha1+alpha2)&amp;&amp;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&gt;alpha1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X1(j,1)=2;</a:t>
            </a:r>
          </a:p>
          <a:p>
            <a:r>
              <a:rPr lang="hu-HU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hu-HU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X1(j,1)=0;</a:t>
            </a:r>
          </a:p>
          <a:p>
            <a:r>
              <a:rPr lang="hu-HU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end</a:t>
            </a:r>
          </a:p>
          <a:p>
            <a:r>
              <a:rPr lang="hu-HU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Attack(it,1)=sum(X1);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(it,1)=sum(X2);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AttackDist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(k,1)=mean(Attack);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FreeThrowDist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(k,1)=mean(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64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Q2Q3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Monte Carlo Simulation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lambda1=1;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lambda2=1;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alpha1=0.3;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alpha2=0.4;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p=0.5;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NMCout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=500;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NMCin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=10000;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AttackDist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=zeros(NMCout,1);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FreeThrowDist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=zeros(NMCout,1);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Attack=zeros(NMCin,1);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=zeros(NMCin,1);</a:t>
            </a:r>
          </a:p>
          <a:p>
            <a:r>
              <a:rPr lang="cs-CZ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cs-CZ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= 1:NMCout   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it = 1:NMCin</a:t>
            </a:r>
          </a:p>
          <a:p>
            <a:r>
              <a:rPr lang="fi-FI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N1 = poissrnd(lambda1);</a:t>
            </a:r>
          </a:p>
          <a:p>
            <a:r>
              <a:rPr lang="fi-FI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N2 = poissrnd(lambda2);</a:t>
            </a:r>
          </a:p>
          <a:p>
            <a:r>
              <a:rPr lang="es-ES_trad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X1 = </a:t>
            </a:r>
            <a:r>
              <a:rPr lang="es-ES_tradnl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zeros</a:t>
            </a:r>
            <a:r>
              <a:rPr lang="es-ES_trad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(N1,1);</a:t>
            </a:r>
          </a:p>
          <a:p>
            <a:r>
              <a:rPr lang="es-ES_trad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X2 = </a:t>
            </a:r>
            <a:r>
              <a:rPr lang="es-ES_tradnl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zeros</a:t>
            </a:r>
            <a:r>
              <a:rPr lang="es-ES_trad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(N2,1);</a:t>
            </a:r>
          </a:p>
          <a:p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i = 1:N2</a:t>
            </a:r>
          </a:p>
          <a:p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tempx</a:t>
            </a:r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binornd</a:t>
            </a:r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(2,p);</a:t>
            </a:r>
          </a:p>
          <a:p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X2(i,1)=</a:t>
            </a:r>
            <a:r>
              <a:rPr lang="fr-FR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tempx</a:t>
            </a:r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fr-F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</a:t>
            </a:r>
          </a:p>
          <a:p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j = 1:N1</a:t>
            </a:r>
          </a:p>
          <a:p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a-DK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tempu</a:t>
            </a:r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=rand;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&lt;alpha1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X1(j,1)=3;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&lt;(alpha1+alpha2)&amp;&amp;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&gt;alpha1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X1(j,1)=2;</a:t>
            </a:r>
          </a:p>
          <a:p>
            <a:r>
              <a:rPr lang="hu-HU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</a:t>
            </a:r>
          </a:p>
          <a:p>
            <a:r>
              <a:rPr lang="hu-HU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X1(j,1)=0;</a:t>
            </a:r>
          </a:p>
          <a:p>
            <a:r>
              <a:rPr lang="hu-HU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end</a:t>
            </a:r>
          </a:p>
          <a:p>
            <a:r>
              <a:rPr lang="hu-HU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Attack(it,1)=sum(X1);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(it,1)=sum(X2);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AttackDist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(k,1)=mean(Attack);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FreeThrowDist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(k,1)=mean(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FreeThrow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64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Equal Chance in</a:t>
            </a:r>
            <a:r>
              <a:rPr kumimoji="1" lang="en-US" altLang="zh-CN" baseline="0" dirty="0" smtClean="0"/>
              <a:t> the unit time window to attack and to </a:t>
            </a:r>
            <a:r>
              <a:rPr kumimoji="1" lang="en-US" altLang="zh-CN" baseline="0" dirty="0" err="1" smtClean="0"/>
              <a:t>freethrow</a:t>
            </a:r>
            <a:r>
              <a:rPr kumimoji="1" lang="en-US" altLang="zh-CN" baseline="0" dirty="0" smtClean="0"/>
              <a:t>.</a:t>
            </a:r>
          </a:p>
          <a:p>
            <a:r>
              <a:rPr kumimoji="1" lang="en-US" altLang="zh-CN" baseline="0" dirty="0" err="1" smtClean="0"/>
              <a:t>Eg</a:t>
            </a:r>
            <a:r>
              <a:rPr kumimoji="1" lang="en-US" altLang="zh-CN" baseline="0" dirty="0" smtClean="0"/>
              <a:t>: Tim Duncan: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http://</a:t>
            </a:r>
            <a:r>
              <a:rPr kumimoji="1" lang="en-US" altLang="zh-CN" baseline="0" dirty="0" err="1" smtClean="0"/>
              <a:t>www.basketball-reference.com</a:t>
            </a:r>
            <a:r>
              <a:rPr kumimoji="1" lang="en-US" altLang="zh-CN" baseline="0" dirty="0" smtClean="0"/>
              <a:t>/players/d/duncati01.html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96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 terms</a:t>
            </a:r>
            <a:r>
              <a:rPr kumimoji="1" lang="en-US" altLang="zh-CN" baseline="0" dirty="0" smtClean="0"/>
              <a:t> of the mean, Don’t interrupt the game with assaults. </a:t>
            </a:r>
          </a:p>
          <a:p>
            <a:r>
              <a:rPr kumimoji="1" lang="en-US" altLang="zh-CN" baseline="0" dirty="0" smtClean="0"/>
              <a:t>But it also has a fatter right tail.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8B67-3121-204F-B7F1-DD20BAB4D68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36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4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17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92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E118A6-F144-7644-8C2F-5667B20A1E78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48F96-9386-4B47-A590-9D1DFDE42CF5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0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4D8272-E81C-1B46-859C-5CB861533F53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9EDEB-DED3-9747-9337-529B8D22A0DB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9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E74102-6C3B-5147-A6EE-79C53FAC439D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2962-51E2-A94A-825B-85F7F5E2F24B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1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BD5179-C732-DF42-8EE7-A9804297A67D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0632C-0F5A-3A48-868C-E7DF0408E774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2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A7232-C5C2-664A-A665-32939411E1B9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348D6-BA69-3047-8996-362FDD0DBCE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3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28684-D410-A540-A854-799C32B9E216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5FAEA-4DE0-1D43-8F15-415AA5A3AC1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9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E6AE6-C2E5-5847-AF2C-EC41A9F6D5FE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9AFC3-B436-BD48-AE08-4C90C0C4E079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62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C2A211-4B33-9B46-BA82-45E51100A99A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DEBC2-54E1-EA48-8D0D-4057C7AFCF84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94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EBD101-4D61-D443-86FD-2D2FC5E93B82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294B8-9D04-9440-8983-5E43D782A80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6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8CE79-7F02-6941-9511-9F0D31A295D5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F3554-C619-DB45-815C-0EC1B9BDCEED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0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9507B4-6B45-9A4F-9E27-84177185AB98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ADA5E-3057-E146-A034-3CE2D09A1BE9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51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F2B4AB-61F4-CB46-9B1B-159EAE959AA8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B53F-2A9B-C745-9813-949157776F9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82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68B15-C10F-D844-85C3-4EB41F309385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52DC6-3655-F34A-A518-ABAF16249ED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11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2083B-CB6C-8242-B6CC-7D7D4AA51226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D8D22-59AF-ED4C-B249-F04B0BE6C44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0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8EA24-9CF3-8540-BFD9-3B9B897261E7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175-9D3C-7C4D-8998-F4A3DD97117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43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C62EF-F009-254D-AEEC-DEA92DC1BEEC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FE81B-8901-CE46-8B99-62B627786D1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0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F6434-78BA-A646-9C2A-F705ECEDE52B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75AB6-403E-9343-8DFC-F8BC851E0287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09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1CAFBC-871D-CC4B-9A77-7D05E2489E06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906F8-354A-314B-8624-955D78E0154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4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223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D1B10-C344-9A4F-994C-FF08F052C933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8FC04-AF1D-3E4C-9D1E-509B5E48FD70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6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CB637-37AD-1448-9072-DEAF3904B961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3C74F-7C5F-FE45-B5E3-10EF6ABB387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63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74AF5-64F8-3748-882F-19CE84472456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E267E-63B6-2F45-8AD8-0E63FEC6D4D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88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3175" y="676275"/>
            <a:ext cx="1781175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09650" y="676275"/>
            <a:ext cx="51911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06BCC-BA81-2B46-8B01-1A6330651D9B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E92BD-8192-5248-AFFC-514944CA329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06575"/>
            <a:ext cx="348615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71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2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27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7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1027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1028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1029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3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1034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1039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1044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8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1049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3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1054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58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1059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1060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4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1065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9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0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1071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1076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0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1081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1086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0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1091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5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1096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00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1101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1102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1108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0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1111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5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1116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0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1121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2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5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1126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1131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5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1136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4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114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114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0769B738-09FE-2141-93CE-7BAEBC6B5C63}" type="datetimeFigureOut">
              <a:rPr kumimoji="1" lang="zh-CN" altLang="en-US" smtClean="0"/>
              <a:t>4/17/16</a:t>
            </a:fld>
            <a:endParaRPr kumimoji="1" lang="zh-CN" altLang="en-US"/>
          </a:p>
        </p:txBody>
      </p:sp>
      <p:sp>
        <p:nvSpPr>
          <p:cNvPr id="114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4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7ECC578F-745D-EE4E-B8F2-6CBAB9322D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2051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2052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2053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5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7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2058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9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0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1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2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2063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4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6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7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2068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1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2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2073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5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7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2078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9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0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1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82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2083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2084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8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2089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0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1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2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93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94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2095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6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7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8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9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2100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1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2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3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4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2105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6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7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8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9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2110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1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2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3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4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2115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6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7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8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9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2120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1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2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3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24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2125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2126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7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8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9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0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1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2132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3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4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2135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6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7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8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9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2140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1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2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3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4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2145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6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7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8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9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2150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1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2155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9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2160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1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2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6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216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216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6089D1C5-2719-F746-AF7C-EE3391E9C818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216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6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EE20D4DA-0B62-004B-AF81-F80CCEE9165D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FFFFFF"/>
            </a:gs>
            <a:gs pos="87999">
              <a:srgbClr val="9E9E9E"/>
            </a:gs>
            <a:gs pos="100000">
              <a:srgbClr val="9E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34"/>
          <p:cNvGrpSpPr>
            <a:grpSpLocks/>
          </p:cNvGrpSpPr>
          <p:nvPr/>
        </p:nvGrpSpPr>
        <p:grpSpPr bwMode="auto">
          <a:xfrm>
            <a:off x="0" y="0"/>
            <a:ext cx="9251950" cy="6858000"/>
            <a:chOff x="0" y="0"/>
            <a:chExt cx="9252346" cy="6858038"/>
          </a:xfrm>
        </p:grpSpPr>
        <p:grpSp>
          <p:nvGrpSpPr>
            <p:cNvPr id="3075" name="Group 638"/>
            <p:cNvGrpSpPr>
              <a:grpSpLocks/>
            </p:cNvGrpSpPr>
            <p:nvPr/>
          </p:nvGrpSpPr>
          <p:grpSpPr bwMode="auto">
            <a:xfrm>
              <a:off x="8537" y="419229"/>
              <a:ext cx="9073251" cy="5913938"/>
              <a:chOff x="0" y="0"/>
              <a:chExt cx="9073251" cy="5913938"/>
            </a:xfrm>
          </p:grpSpPr>
          <p:grpSp>
            <p:nvGrpSpPr>
              <p:cNvPr id="3076" name="Group 121"/>
              <p:cNvGrpSpPr>
                <a:grpSpLocks/>
              </p:cNvGrpSpPr>
              <p:nvPr/>
            </p:nvGrpSpPr>
            <p:grpSpPr bwMode="auto">
              <a:xfrm rot="2429339">
                <a:off x="0" y="27922"/>
                <a:ext cx="1128260" cy="875915"/>
                <a:chOff x="0" y="0"/>
                <a:chExt cx="3435350" cy="2667000"/>
              </a:xfrm>
            </p:grpSpPr>
            <p:sp>
              <p:nvSpPr>
                <p:cNvPr id="3077" name="Freeform 72"/>
                <p:cNvSpPr>
                  <a:spLocks/>
                </p:cNvSpPr>
                <p:nvPr/>
              </p:nvSpPr>
              <p:spPr bwMode="auto">
                <a:xfrm>
                  <a:off x="1802237" y="47854"/>
                  <a:ext cx="439883" cy="652547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" name="Freeform 73"/>
                <p:cNvSpPr>
                  <a:spLocks/>
                </p:cNvSpPr>
                <p:nvPr/>
              </p:nvSpPr>
              <p:spPr bwMode="auto">
                <a:xfrm>
                  <a:off x="2248792" y="717717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" name="Freeform 74"/>
                <p:cNvSpPr>
                  <a:spLocks/>
                </p:cNvSpPr>
                <p:nvPr/>
              </p:nvSpPr>
              <p:spPr bwMode="auto">
                <a:xfrm>
                  <a:off x="2275116" y="42496"/>
                  <a:ext cx="444715" cy="652544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" name="Freeform 75"/>
                <p:cNvSpPr>
                  <a:spLocks noEditPoints="1"/>
                </p:cNvSpPr>
                <p:nvPr/>
              </p:nvSpPr>
              <p:spPr bwMode="auto">
                <a:xfrm>
                  <a:off x="-1713" y="2344"/>
                  <a:ext cx="3436872" cy="2663355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1" name="Group 142"/>
              <p:cNvGrpSpPr>
                <a:grpSpLocks/>
              </p:cNvGrpSpPr>
              <p:nvPr/>
            </p:nvGrpSpPr>
            <p:grpSpPr bwMode="auto">
              <a:xfrm rot="-2106335">
                <a:off x="345395" y="1252383"/>
                <a:ext cx="992740" cy="814144"/>
                <a:chOff x="0" y="0"/>
                <a:chExt cx="3317876" cy="2720975"/>
              </a:xfrm>
            </p:grpSpPr>
            <p:sp>
              <p:nvSpPr>
                <p:cNvPr id="3082" name="Freeform 79"/>
                <p:cNvSpPr>
                  <a:spLocks/>
                </p:cNvSpPr>
                <p:nvPr/>
              </p:nvSpPr>
              <p:spPr bwMode="auto">
                <a:xfrm>
                  <a:off x="1277099" y="345021"/>
                  <a:ext cx="366107" cy="546482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" name="Freeform 80"/>
                <p:cNvSpPr>
                  <a:spLocks/>
                </p:cNvSpPr>
                <p:nvPr/>
              </p:nvSpPr>
              <p:spPr bwMode="auto">
                <a:xfrm>
                  <a:off x="1648007" y="909205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4" name="Freeform 81"/>
                <p:cNvSpPr>
                  <a:spLocks/>
                </p:cNvSpPr>
                <p:nvPr/>
              </p:nvSpPr>
              <p:spPr bwMode="auto">
                <a:xfrm>
                  <a:off x="1677429" y="347552"/>
                  <a:ext cx="366107" cy="54648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" name="Freeform 82"/>
                <p:cNvSpPr>
                  <a:spLocks noEditPoints="1"/>
                </p:cNvSpPr>
                <p:nvPr/>
              </p:nvSpPr>
              <p:spPr bwMode="auto">
                <a:xfrm>
                  <a:off x="112" y="-286"/>
                  <a:ext cx="3316168" cy="272180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6" name="Group 147"/>
              <p:cNvGrpSpPr>
                <a:grpSpLocks/>
              </p:cNvGrpSpPr>
              <p:nvPr/>
            </p:nvGrpSpPr>
            <p:grpSpPr bwMode="auto">
              <a:xfrm rot="-1888931">
                <a:off x="383289" y="4141409"/>
                <a:ext cx="1094993" cy="933829"/>
                <a:chOff x="0" y="0"/>
                <a:chExt cx="3235325" cy="2759075"/>
              </a:xfrm>
            </p:grpSpPr>
            <p:sp>
              <p:nvSpPr>
                <p:cNvPr id="3087" name="Freeform 86"/>
                <p:cNvSpPr>
                  <a:spLocks/>
                </p:cNvSpPr>
                <p:nvPr/>
              </p:nvSpPr>
              <p:spPr bwMode="auto">
                <a:xfrm>
                  <a:off x="1214294" y="323237"/>
                  <a:ext cx="389328" cy="581613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8" name="Freeform 87"/>
                <p:cNvSpPr>
                  <a:spLocks/>
                </p:cNvSpPr>
                <p:nvPr/>
              </p:nvSpPr>
              <p:spPr bwMode="auto">
                <a:xfrm>
                  <a:off x="1605792" y="917507"/>
                  <a:ext cx="4692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9" name="Freeform 88"/>
                <p:cNvSpPr>
                  <a:spLocks/>
                </p:cNvSpPr>
                <p:nvPr/>
              </p:nvSpPr>
              <p:spPr bwMode="auto">
                <a:xfrm>
                  <a:off x="1633448" y="321398"/>
                  <a:ext cx="389328" cy="581613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0" name="Freeform 89"/>
                <p:cNvSpPr>
                  <a:spLocks noEditPoints="1"/>
                </p:cNvSpPr>
                <p:nvPr/>
              </p:nvSpPr>
              <p:spPr bwMode="auto">
                <a:xfrm>
                  <a:off x="-3467" y="-878"/>
                  <a:ext cx="3236593" cy="275797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1" name="Group 172"/>
              <p:cNvGrpSpPr>
                <a:grpSpLocks/>
              </p:cNvGrpSpPr>
              <p:nvPr/>
            </p:nvGrpSpPr>
            <p:grpSpPr bwMode="auto">
              <a:xfrm rot="-1888931">
                <a:off x="7696600" y="0"/>
                <a:ext cx="1376651" cy="1173997"/>
                <a:chOff x="0" y="0"/>
                <a:chExt cx="3235325" cy="2759075"/>
              </a:xfrm>
            </p:grpSpPr>
            <p:sp>
              <p:nvSpPr>
                <p:cNvPr id="3092" name="Freeform 86"/>
                <p:cNvSpPr>
                  <a:spLocks/>
                </p:cNvSpPr>
                <p:nvPr/>
              </p:nvSpPr>
              <p:spPr bwMode="auto">
                <a:xfrm>
                  <a:off x="1221014" y="326410"/>
                  <a:ext cx="388025" cy="58201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3" name="Freeform 87"/>
                <p:cNvSpPr>
                  <a:spLocks/>
                </p:cNvSpPr>
                <p:nvPr/>
              </p:nvSpPr>
              <p:spPr bwMode="auto">
                <a:xfrm>
                  <a:off x="1608761" y="921262"/>
                  <a:ext cx="3730" cy="3732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4" name="Freeform 88"/>
                <p:cNvSpPr>
                  <a:spLocks/>
                </p:cNvSpPr>
                <p:nvPr/>
              </p:nvSpPr>
              <p:spPr bwMode="auto">
                <a:xfrm>
                  <a:off x="1639478" y="328917"/>
                  <a:ext cx="388025" cy="58201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5" name="Freeform 89"/>
                <p:cNvSpPr>
                  <a:spLocks noEditPoints="1"/>
                </p:cNvSpPr>
                <p:nvPr/>
              </p:nvSpPr>
              <p:spPr bwMode="auto">
                <a:xfrm>
                  <a:off x="2541" y="873"/>
                  <a:ext cx="3234787" cy="2757131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6" name="Group 177"/>
              <p:cNvGrpSpPr>
                <a:grpSpLocks/>
              </p:cNvGrpSpPr>
              <p:nvPr/>
            </p:nvGrpSpPr>
            <p:grpSpPr bwMode="auto">
              <a:xfrm rot="2429339">
                <a:off x="7315988" y="3427110"/>
                <a:ext cx="1472288" cy="1142999"/>
                <a:chOff x="0" y="0"/>
                <a:chExt cx="3435350" cy="2667000"/>
              </a:xfrm>
            </p:grpSpPr>
            <p:sp>
              <p:nvSpPr>
                <p:cNvPr id="3097" name="Freeform 72"/>
                <p:cNvSpPr>
                  <a:spLocks/>
                </p:cNvSpPr>
                <p:nvPr/>
              </p:nvSpPr>
              <p:spPr bwMode="auto">
                <a:xfrm>
                  <a:off x="1262110" y="581179"/>
                  <a:ext cx="440817" cy="655643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8" name="Freeform 73"/>
                <p:cNvSpPr>
                  <a:spLocks/>
                </p:cNvSpPr>
                <p:nvPr/>
              </p:nvSpPr>
              <p:spPr bwMode="auto">
                <a:xfrm>
                  <a:off x="1707448" y="1255170"/>
                  <a:ext cx="0" cy="0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9" name="Freeform 74"/>
                <p:cNvSpPr>
                  <a:spLocks/>
                </p:cNvSpPr>
                <p:nvPr/>
              </p:nvSpPr>
              <p:spPr bwMode="auto">
                <a:xfrm>
                  <a:off x="1734577" y="580503"/>
                  <a:ext cx="444520" cy="655640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0" name="Freeform 75"/>
                <p:cNvSpPr>
                  <a:spLocks noEditPoints="1"/>
                </p:cNvSpPr>
                <p:nvPr/>
              </p:nvSpPr>
              <p:spPr bwMode="auto">
                <a:xfrm>
                  <a:off x="1382" y="30"/>
                  <a:ext cx="3433922" cy="266701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1" name="Group 182"/>
              <p:cNvGrpSpPr>
                <a:grpSpLocks/>
              </p:cNvGrpSpPr>
              <p:nvPr/>
            </p:nvGrpSpPr>
            <p:grpSpPr bwMode="auto">
              <a:xfrm rot="-2106335">
                <a:off x="7774831" y="4939276"/>
                <a:ext cx="1188480" cy="974662"/>
                <a:chOff x="0" y="0"/>
                <a:chExt cx="3317876" cy="2720975"/>
              </a:xfrm>
            </p:grpSpPr>
            <p:sp>
              <p:nvSpPr>
                <p:cNvPr id="3102" name="Freeform 79"/>
                <p:cNvSpPr>
                  <a:spLocks/>
                </p:cNvSpPr>
                <p:nvPr/>
              </p:nvSpPr>
              <p:spPr bwMode="auto">
                <a:xfrm>
                  <a:off x="1283385" y="347056"/>
                  <a:ext cx="367858" cy="545118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3" name="Freeform 80"/>
                <p:cNvSpPr>
                  <a:spLocks/>
                </p:cNvSpPr>
                <p:nvPr/>
              </p:nvSpPr>
              <p:spPr bwMode="auto">
                <a:xfrm>
                  <a:off x="1654995" y="911352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4" name="Freeform 81"/>
                <p:cNvSpPr>
                  <a:spLocks/>
                </p:cNvSpPr>
                <p:nvPr/>
              </p:nvSpPr>
              <p:spPr bwMode="auto">
                <a:xfrm>
                  <a:off x="1677654" y="349475"/>
                  <a:ext cx="372289" cy="54512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5" name="Freeform 82"/>
                <p:cNvSpPr>
                  <a:spLocks noEditPoints="1"/>
                </p:cNvSpPr>
                <p:nvPr/>
              </p:nvSpPr>
              <p:spPr bwMode="auto">
                <a:xfrm>
                  <a:off x="1943" y="-275"/>
                  <a:ext cx="3319573" cy="2721165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06" name="Group 669"/>
            <p:cNvGrpSpPr>
              <a:grpSpLocks/>
            </p:cNvGrpSpPr>
            <p:nvPr/>
          </p:nvGrpSpPr>
          <p:grpSpPr bwMode="auto">
            <a:xfrm>
              <a:off x="0" y="242211"/>
              <a:ext cx="9144001" cy="6615827"/>
              <a:chOff x="0" y="0"/>
              <a:chExt cx="9144001" cy="6615827"/>
            </a:xfrm>
          </p:grpSpPr>
          <p:grpSp>
            <p:nvGrpSpPr>
              <p:cNvPr id="3107" name="Group 32"/>
              <p:cNvGrpSpPr>
                <a:grpSpLocks/>
              </p:cNvGrpSpPr>
              <p:nvPr/>
            </p:nvGrpSpPr>
            <p:grpSpPr bwMode="auto">
              <a:xfrm rot="-1540236">
                <a:off x="214291" y="0"/>
                <a:ext cx="1611192" cy="1321331"/>
                <a:chOff x="0" y="0"/>
                <a:chExt cx="2967986" cy="2434032"/>
              </a:xfrm>
            </p:grpSpPr>
            <p:sp>
              <p:nvSpPr>
                <p:cNvPr id="3108" name="Freeform 79"/>
                <p:cNvSpPr>
                  <a:spLocks/>
                </p:cNvSpPr>
                <p:nvPr/>
              </p:nvSpPr>
              <p:spPr bwMode="auto">
                <a:xfrm>
                  <a:off x="1166584" y="550948"/>
                  <a:ext cx="368483" cy="543931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9" name="Freeform 80"/>
                <p:cNvSpPr>
                  <a:spLocks/>
                </p:cNvSpPr>
                <p:nvPr/>
              </p:nvSpPr>
              <p:spPr bwMode="auto">
                <a:xfrm>
                  <a:off x="1536986" y="1111008"/>
                  <a:ext cx="2924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0" name="Freeform 81"/>
                <p:cNvSpPr>
                  <a:spLocks/>
                </p:cNvSpPr>
                <p:nvPr/>
              </p:nvSpPr>
              <p:spPr bwMode="auto">
                <a:xfrm>
                  <a:off x="1562900" y="549993"/>
                  <a:ext cx="368483" cy="543931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1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-298" y="1273"/>
                  <a:ext cx="2968334" cy="2433067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2" name="Group 48"/>
              <p:cNvGrpSpPr>
                <a:grpSpLocks/>
              </p:cNvGrpSpPr>
              <p:nvPr/>
            </p:nvGrpSpPr>
            <p:grpSpPr bwMode="auto">
              <a:xfrm rot="1419986">
                <a:off x="7374146" y="387524"/>
                <a:ext cx="1046470" cy="892409"/>
                <a:chOff x="0" y="0"/>
                <a:chExt cx="3235325" cy="2759075"/>
              </a:xfrm>
            </p:grpSpPr>
            <p:sp>
              <p:nvSpPr>
                <p:cNvPr id="3113" name="Freeform 86"/>
                <p:cNvSpPr>
                  <a:spLocks/>
                </p:cNvSpPr>
                <p:nvPr/>
              </p:nvSpPr>
              <p:spPr bwMode="auto">
                <a:xfrm>
                  <a:off x="1215113" y="329831"/>
                  <a:ext cx="392657" cy="584069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4" name="Freeform 87"/>
                <p:cNvSpPr>
                  <a:spLocks/>
                </p:cNvSpPr>
                <p:nvPr/>
              </p:nvSpPr>
              <p:spPr bwMode="auto">
                <a:xfrm>
                  <a:off x="1607242" y="919434"/>
                  <a:ext cx="0" cy="4907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0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5" name="Freeform 88"/>
                <p:cNvSpPr>
                  <a:spLocks/>
                </p:cNvSpPr>
                <p:nvPr/>
              </p:nvSpPr>
              <p:spPr bwMode="auto">
                <a:xfrm>
                  <a:off x="1637447" y="328013"/>
                  <a:ext cx="387747" cy="584069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6" name="Freeform 89"/>
                <p:cNvSpPr>
                  <a:spLocks noEditPoints="1"/>
                </p:cNvSpPr>
                <p:nvPr/>
              </p:nvSpPr>
              <p:spPr bwMode="auto">
                <a:xfrm>
                  <a:off x="823" y="1493"/>
                  <a:ext cx="3234512" cy="2758367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17" name="Freeform 73"/>
              <p:cNvSpPr>
                <a:spLocks/>
              </p:cNvSpPr>
              <p:nvPr/>
            </p:nvSpPr>
            <p:spPr bwMode="auto">
              <a:xfrm rot="1542474">
                <a:off x="7058327" y="3461447"/>
                <a:ext cx="1588" cy="1587"/>
              </a:xfrm>
              <a:custGeom>
                <a:avLst/>
                <a:gdLst>
                  <a:gd name="T0" fmla="*/ 0 w 879"/>
                  <a:gd name="T1" fmla="*/ 0 h 2"/>
                  <a:gd name="T2" fmla="*/ 0 w 879"/>
                  <a:gd name="T3" fmla="*/ 0 h 2"/>
                  <a:gd name="T4" fmla="*/ 0 w 879"/>
                  <a:gd name="T5" fmla="*/ 2 h 2"/>
                  <a:gd name="T6" fmla="*/ 0 w 879"/>
                  <a:gd name="T7" fmla="*/ 2 h 2"/>
                  <a:gd name="T8" fmla="*/ 0 w 879"/>
                  <a:gd name="T9" fmla="*/ 0 h 2"/>
                  <a:gd name="T10" fmla="*/ 0 w 879"/>
                  <a:gd name="T11" fmla="*/ 0 h 2"/>
                  <a:gd name="T12" fmla="*/ 0 w 879"/>
                  <a:gd name="T13" fmla="*/ 0 h 2"/>
                  <a:gd name="T14" fmla="*/ 0 w 879"/>
                  <a:gd name="T15" fmla="*/ 0 h 2"/>
                  <a:gd name="T16" fmla="*/ 0 w 879"/>
                  <a:gd name="T17" fmla="*/ 0 h 2"/>
                  <a:gd name="T18" fmla="*/ 0 w 879"/>
                  <a:gd name="T19" fmla="*/ 0 h 2"/>
                  <a:gd name="T20" fmla="*/ 0 w 879"/>
                  <a:gd name="T21" fmla="*/ 0 h 2"/>
                  <a:gd name="T22" fmla="*/ 879 w 87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879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F2AA">
                  <a:alpha val="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18" name="Group 63"/>
              <p:cNvGrpSpPr>
                <a:grpSpLocks/>
              </p:cNvGrpSpPr>
              <p:nvPr/>
            </p:nvGrpSpPr>
            <p:grpSpPr bwMode="auto">
              <a:xfrm rot="1645451">
                <a:off x="8050350" y="4026792"/>
                <a:ext cx="917115" cy="1118301"/>
                <a:chOff x="0" y="0"/>
                <a:chExt cx="2720979" cy="3317871"/>
              </a:xfrm>
            </p:grpSpPr>
            <p:sp>
              <p:nvSpPr>
                <p:cNvPr id="3119" name="Freeform 79"/>
                <p:cNvSpPr>
                  <a:spLocks/>
                </p:cNvSpPr>
                <p:nvPr/>
              </p:nvSpPr>
              <p:spPr bwMode="auto">
                <a:xfrm>
                  <a:off x="1151235" y="1896009"/>
                  <a:ext cx="367391" cy="546355"/>
                </a:xfrm>
                <a:custGeom>
                  <a:avLst/>
                  <a:gdLst>
                    <a:gd name="T0" fmla="*/ 230 w 232"/>
                    <a:gd name="T1" fmla="*/ 344 h 344"/>
                    <a:gd name="T2" fmla="*/ 230 w 232"/>
                    <a:gd name="T3" fmla="*/ 344 h 344"/>
                    <a:gd name="T4" fmla="*/ 232 w 232"/>
                    <a:gd name="T5" fmla="*/ 344 h 344"/>
                    <a:gd name="T6" fmla="*/ 232 w 232"/>
                    <a:gd name="T7" fmla="*/ 342 h 344"/>
                    <a:gd name="T8" fmla="*/ 232 w 232"/>
                    <a:gd name="T9" fmla="*/ 342 h 344"/>
                    <a:gd name="T10" fmla="*/ 224 w 232"/>
                    <a:gd name="T11" fmla="*/ 328 h 344"/>
                    <a:gd name="T12" fmla="*/ 48 w 232"/>
                    <a:gd name="T13" fmla="*/ 50 h 344"/>
                    <a:gd name="T14" fmla="*/ 48 w 232"/>
                    <a:gd name="T15" fmla="*/ 50 h 344"/>
                    <a:gd name="T16" fmla="*/ 30 w 232"/>
                    <a:gd name="T17" fmla="*/ 24 h 344"/>
                    <a:gd name="T18" fmla="*/ 30 w 232"/>
                    <a:gd name="T19" fmla="*/ 24 h 344"/>
                    <a:gd name="T20" fmla="*/ 22 w 232"/>
                    <a:gd name="T21" fmla="*/ 12 h 344"/>
                    <a:gd name="T22" fmla="*/ 10 w 232"/>
                    <a:gd name="T23" fmla="*/ 2 h 344"/>
                    <a:gd name="T24" fmla="*/ 10 w 232"/>
                    <a:gd name="T25" fmla="*/ 2 h 344"/>
                    <a:gd name="T26" fmla="*/ 6 w 232"/>
                    <a:gd name="T27" fmla="*/ 0 h 344"/>
                    <a:gd name="T28" fmla="*/ 2 w 232"/>
                    <a:gd name="T29" fmla="*/ 0 h 344"/>
                    <a:gd name="T30" fmla="*/ 0 w 232"/>
                    <a:gd name="T31" fmla="*/ 0 h 344"/>
                    <a:gd name="T32" fmla="*/ 0 w 232"/>
                    <a:gd name="T33" fmla="*/ 4 h 344"/>
                    <a:gd name="T34" fmla="*/ 0 w 232"/>
                    <a:gd name="T35" fmla="*/ 4 h 344"/>
                    <a:gd name="T36" fmla="*/ 4 w 232"/>
                    <a:gd name="T37" fmla="*/ 14 h 344"/>
                    <a:gd name="T38" fmla="*/ 10 w 232"/>
                    <a:gd name="T39" fmla="*/ 22 h 344"/>
                    <a:gd name="T40" fmla="*/ 10 w 232"/>
                    <a:gd name="T41" fmla="*/ 22 h 344"/>
                    <a:gd name="T42" fmla="*/ 18 w 232"/>
                    <a:gd name="T43" fmla="*/ 30 h 344"/>
                    <a:gd name="T44" fmla="*/ 26 w 232"/>
                    <a:gd name="T45" fmla="*/ 42 h 344"/>
                    <a:gd name="T46" fmla="*/ 218 w 232"/>
                    <a:gd name="T47" fmla="*/ 332 h 344"/>
                    <a:gd name="T48" fmla="*/ 218 w 232"/>
                    <a:gd name="T49" fmla="*/ 332 h 344"/>
                    <a:gd name="T50" fmla="*/ 226 w 232"/>
                    <a:gd name="T51" fmla="*/ 340 h 344"/>
                    <a:gd name="T52" fmla="*/ 230 w 232"/>
                    <a:gd name="T53" fmla="*/ 344 h 344"/>
                    <a:gd name="T54" fmla="*/ 230 w 232"/>
                    <a:gd name="T55" fmla="*/ 344 h 344"/>
                    <a:gd name="T56" fmla="*/ 0 w 232"/>
                    <a:gd name="T57" fmla="*/ 0 h 344"/>
                    <a:gd name="T58" fmla="*/ 232 w 232"/>
                    <a:gd name="T59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0" name="Freeform 80"/>
                <p:cNvSpPr>
                  <a:spLocks/>
                </p:cNvSpPr>
                <p:nvPr/>
              </p:nvSpPr>
              <p:spPr bwMode="auto">
                <a:xfrm>
                  <a:off x="1524729" y="2463370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1" name="Freeform 81"/>
                <p:cNvSpPr>
                  <a:spLocks/>
                </p:cNvSpPr>
                <p:nvPr/>
              </p:nvSpPr>
              <p:spPr bwMode="auto">
                <a:xfrm>
                  <a:off x="1549402" y="1896356"/>
                  <a:ext cx="367391" cy="546355"/>
                </a:xfrm>
                <a:custGeom>
                  <a:avLst/>
                  <a:gdLst>
                    <a:gd name="T0" fmla="*/ 2 w 232"/>
                    <a:gd name="T1" fmla="*/ 344 h 344"/>
                    <a:gd name="T2" fmla="*/ 2 w 232"/>
                    <a:gd name="T3" fmla="*/ 344 h 344"/>
                    <a:gd name="T4" fmla="*/ 6 w 232"/>
                    <a:gd name="T5" fmla="*/ 340 h 344"/>
                    <a:gd name="T6" fmla="*/ 14 w 232"/>
                    <a:gd name="T7" fmla="*/ 332 h 344"/>
                    <a:gd name="T8" fmla="*/ 206 w 232"/>
                    <a:gd name="T9" fmla="*/ 42 h 344"/>
                    <a:gd name="T10" fmla="*/ 206 w 232"/>
                    <a:gd name="T11" fmla="*/ 42 h 344"/>
                    <a:gd name="T12" fmla="*/ 214 w 232"/>
                    <a:gd name="T13" fmla="*/ 30 h 344"/>
                    <a:gd name="T14" fmla="*/ 222 w 232"/>
                    <a:gd name="T15" fmla="*/ 22 h 344"/>
                    <a:gd name="T16" fmla="*/ 222 w 232"/>
                    <a:gd name="T17" fmla="*/ 22 h 344"/>
                    <a:gd name="T18" fmla="*/ 228 w 232"/>
                    <a:gd name="T19" fmla="*/ 14 h 344"/>
                    <a:gd name="T20" fmla="*/ 232 w 232"/>
                    <a:gd name="T21" fmla="*/ 4 h 344"/>
                    <a:gd name="T22" fmla="*/ 232 w 232"/>
                    <a:gd name="T23" fmla="*/ 4 h 344"/>
                    <a:gd name="T24" fmla="*/ 232 w 232"/>
                    <a:gd name="T25" fmla="*/ 0 h 344"/>
                    <a:gd name="T26" fmla="*/ 230 w 232"/>
                    <a:gd name="T27" fmla="*/ 0 h 344"/>
                    <a:gd name="T28" fmla="*/ 226 w 232"/>
                    <a:gd name="T29" fmla="*/ 0 h 344"/>
                    <a:gd name="T30" fmla="*/ 222 w 232"/>
                    <a:gd name="T31" fmla="*/ 2 h 344"/>
                    <a:gd name="T32" fmla="*/ 222 w 232"/>
                    <a:gd name="T33" fmla="*/ 2 h 344"/>
                    <a:gd name="T34" fmla="*/ 210 w 232"/>
                    <a:gd name="T35" fmla="*/ 12 h 344"/>
                    <a:gd name="T36" fmla="*/ 202 w 232"/>
                    <a:gd name="T37" fmla="*/ 24 h 344"/>
                    <a:gd name="T38" fmla="*/ 202 w 232"/>
                    <a:gd name="T39" fmla="*/ 24 h 344"/>
                    <a:gd name="T40" fmla="*/ 184 w 232"/>
                    <a:gd name="T41" fmla="*/ 50 h 344"/>
                    <a:gd name="T42" fmla="*/ 8 w 232"/>
                    <a:gd name="T43" fmla="*/ 328 h 344"/>
                    <a:gd name="T44" fmla="*/ 8 w 232"/>
                    <a:gd name="T45" fmla="*/ 328 h 344"/>
                    <a:gd name="T46" fmla="*/ 0 w 232"/>
                    <a:gd name="T47" fmla="*/ 342 h 344"/>
                    <a:gd name="T48" fmla="*/ 0 w 232"/>
                    <a:gd name="T49" fmla="*/ 342 h 344"/>
                    <a:gd name="T50" fmla="*/ 0 w 232"/>
                    <a:gd name="T51" fmla="*/ 344 h 344"/>
                    <a:gd name="T52" fmla="*/ 0 w 232"/>
                    <a:gd name="T53" fmla="*/ 344 h 344"/>
                    <a:gd name="T54" fmla="*/ 2 w 232"/>
                    <a:gd name="T55" fmla="*/ 344 h 344"/>
                    <a:gd name="T56" fmla="*/ 2 w 232"/>
                    <a:gd name="T57" fmla="*/ 344 h 344"/>
                    <a:gd name="T58" fmla="*/ 0 w 232"/>
                    <a:gd name="T59" fmla="*/ 0 h 344"/>
                    <a:gd name="T60" fmla="*/ 232 w 232"/>
                    <a:gd name="T61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solidFill>
                  <a:srgbClr val="D7F2AA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2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-299225" y="300923"/>
                  <a:ext cx="3320517" cy="2722460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3" name="Group 87"/>
              <p:cNvGrpSpPr>
                <a:grpSpLocks/>
              </p:cNvGrpSpPr>
              <p:nvPr/>
            </p:nvGrpSpPr>
            <p:grpSpPr bwMode="auto">
              <a:xfrm>
                <a:off x="0" y="5091810"/>
                <a:ext cx="1188232" cy="1524017"/>
                <a:chOff x="0" y="0"/>
                <a:chExt cx="1876425" cy="2406650"/>
              </a:xfrm>
            </p:grpSpPr>
            <p:sp>
              <p:nvSpPr>
                <p:cNvPr id="3124" name="Freeform 21"/>
                <p:cNvSpPr>
                  <a:spLocks/>
                </p:cNvSpPr>
                <p:nvPr/>
              </p:nvSpPr>
              <p:spPr bwMode="auto">
                <a:xfrm>
                  <a:off x="589157" y="584124"/>
                  <a:ext cx="35099" cy="483834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  <a:gd name="T48" fmla="*/ 0 w 22"/>
                    <a:gd name="T49" fmla="*/ 0 h 304"/>
                    <a:gd name="T50" fmla="*/ 22 w 22"/>
                    <a:gd name="T5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T48" t="T49" r="T50" b="T51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5" name="Freeform 22"/>
                <p:cNvSpPr>
                  <a:spLocks/>
                </p:cNvSpPr>
                <p:nvPr/>
              </p:nvSpPr>
              <p:spPr bwMode="auto">
                <a:xfrm>
                  <a:off x="619241" y="1075479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6" name="Freeform 23"/>
                <p:cNvSpPr>
                  <a:spLocks/>
                </p:cNvSpPr>
                <p:nvPr/>
              </p:nvSpPr>
              <p:spPr bwMode="auto">
                <a:xfrm>
                  <a:off x="641804" y="867405"/>
                  <a:ext cx="436226" cy="213088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  <a:gd name="T52" fmla="*/ 0 w 276"/>
                    <a:gd name="T53" fmla="*/ 0 h 134"/>
                    <a:gd name="T54" fmla="*/ 276 w 276"/>
                    <a:gd name="T55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7" name="Freeform 24"/>
                <p:cNvSpPr>
                  <a:spLocks noEditPoints="1"/>
                </p:cNvSpPr>
                <p:nvPr/>
              </p:nvSpPr>
              <p:spPr bwMode="auto">
                <a:xfrm>
                  <a:off x="0" y="13"/>
                  <a:ext cx="1875271" cy="2406637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  <a:gd name="T126" fmla="*/ 0 w 1182"/>
                    <a:gd name="T127" fmla="*/ 0 h 1516"/>
                    <a:gd name="T128" fmla="*/ 1182 w 1182"/>
                    <a:gd name="T129" fmla="*/ 1516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8" name="Group 92"/>
              <p:cNvGrpSpPr>
                <a:grpSpLocks/>
              </p:cNvGrpSpPr>
              <p:nvPr/>
            </p:nvGrpSpPr>
            <p:grpSpPr bwMode="auto">
              <a:xfrm>
                <a:off x="13" y="2604166"/>
                <a:ext cx="930494" cy="1301751"/>
                <a:chOff x="0" y="0"/>
                <a:chExt cx="1257300" cy="1758950"/>
              </a:xfrm>
            </p:grpSpPr>
            <p:sp>
              <p:nvSpPr>
                <p:cNvPr id="3129" name="Freeform 49"/>
                <p:cNvSpPr>
                  <a:spLocks/>
                </p:cNvSpPr>
                <p:nvPr/>
              </p:nvSpPr>
              <p:spPr bwMode="auto">
                <a:xfrm>
                  <a:off x="-18" y="810873"/>
                  <a:ext cx="113694" cy="17804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  <a:gd name="T36" fmla="*/ 0 w 72"/>
                    <a:gd name="T37" fmla="*/ 0 h 112"/>
                    <a:gd name="T38" fmla="*/ 72 w 72"/>
                    <a:gd name="T3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T36" t="T37" r="T38" b="T39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0" name="Freeform 50"/>
                <p:cNvSpPr>
                  <a:spLocks/>
                </p:cNvSpPr>
                <p:nvPr/>
              </p:nvSpPr>
              <p:spPr bwMode="auto">
                <a:xfrm>
                  <a:off x="117966" y="997494"/>
                  <a:ext cx="0" cy="4290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1" name="Freeform 51"/>
                <p:cNvSpPr>
                  <a:spLocks/>
                </p:cNvSpPr>
                <p:nvPr/>
              </p:nvSpPr>
              <p:spPr bwMode="auto">
                <a:xfrm>
                  <a:off x="137272" y="553465"/>
                  <a:ext cx="291740" cy="435449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  <a:gd name="T56" fmla="*/ 0 w 184"/>
                    <a:gd name="T57" fmla="*/ 0 h 274"/>
                    <a:gd name="T58" fmla="*/ 184 w 184"/>
                    <a:gd name="T59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2" name="Freeform 52"/>
                <p:cNvSpPr>
                  <a:spLocks noEditPoints="1"/>
                </p:cNvSpPr>
                <p:nvPr/>
              </p:nvSpPr>
              <p:spPr bwMode="auto">
                <a:xfrm>
                  <a:off x="-18" y="36"/>
                  <a:ext cx="1257058" cy="1758958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  <a:gd name="T96" fmla="*/ 0 w 792"/>
                    <a:gd name="T97" fmla="*/ 0 h 1108"/>
                    <a:gd name="T98" fmla="*/ 792 w 792"/>
                    <a:gd name="T99" fmla="*/ 1108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T96" t="T97" r="T98" b="T99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rgbClr val="D7F2AA">
                    <a:alpha val="14000"/>
                  </a:srgbClr>
                </a:solidFill>
                <a:ln w="9525" cmpd="sng">
                  <a:solidFill>
                    <a:srgbClr val="ABCC67">
                      <a:alpha val="10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3" name="Group 97"/>
              <p:cNvGrpSpPr>
                <a:grpSpLocks/>
              </p:cNvGrpSpPr>
              <p:nvPr/>
            </p:nvGrpSpPr>
            <p:grpSpPr bwMode="auto">
              <a:xfrm>
                <a:off x="4876759" y="5462307"/>
                <a:ext cx="1752575" cy="1153497"/>
                <a:chOff x="0" y="0"/>
                <a:chExt cx="2489200" cy="1638300"/>
              </a:xfrm>
            </p:grpSpPr>
            <p:sp>
              <p:nvSpPr>
                <p:cNvPr id="3134" name="Freeform 28"/>
                <p:cNvSpPr>
                  <a:spLocks/>
                </p:cNvSpPr>
                <p:nvPr/>
              </p:nvSpPr>
              <p:spPr bwMode="auto">
                <a:xfrm>
                  <a:off x="1026307" y="770266"/>
                  <a:ext cx="22548" cy="547897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  <a:gd name="T54" fmla="*/ 0 w 14"/>
                    <a:gd name="T55" fmla="*/ 0 h 344"/>
                    <a:gd name="T56" fmla="*/ 14 w 14"/>
                    <a:gd name="T57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5" name="Freeform 29"/>
                <p:cNvSpPr>
                  <a:spLocks/>
                </p:cNvSpPr>
                <p:nvPr/>
              </p:nvSpPr>
              <p:spPr bwMode="auto">
                <a:xfrm>
                  <a:off x="1042091" y="1329436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6" name="Freeform 30"/>
                <p:cNvSpPr>
                  <a:spLocks/>
                </p:cNvSpPr>
                <p:nvPr/>
              </p:nvSpPr>
              <p:spPr bwMode="auto">
                <a:xfrm>
                  <a:off x="1066895" y="1103964"/>
                  <a:ext cx="502828" cy="229982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  <a:gd name="T56" fmla="*/ 0 w 316"/>
                    <a:gd name="T57" fmla="*/ 0 h 144"/>
                    <a:gd name="T58" fmla="*/ 316 w 316"/>
                    <a:gd name="T5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7" name="Freeform 31"/>
                <p:cNvSpPr>
                  <a:spLocks noEditPoints="1"/>
                </p:cNvSpPr>
                <p:nvPr/>
              </p:nvSpPr>
              <p:spPr bwMode="auto">
                <a:xfrm>
                  <a:off x="355" y="-849"/>
                  <a:ext cx="2489342" cy="1639182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  <a:gd name="T92" fmla="*/ 0 w 1568"/>
                    <a:gd name="T93" fmla="*/ 0 h 1032"/>
                    <a:gd name="T94" fmla="*/ 1568 w 1568"/>
                    <a:gd name="T95" fmla="*/ 1032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T92" t="T93" r="T94" b="T95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rgbClr val="D7F2AA">
                    <a:alpha val="9000"/>
                  </a:srgbClr>
                </a:solidFill>
                <a:ln w="9525" cmpd="sng">
                  <a:solidFill>
                    <a:srgbClr val="FEFFFF">
                      <a:alpha val="6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8" name="Group 102"/>
              <p:cNvGrpSpPr>
                <a:grpSpLocks/>
              </p:cNvGrpSpPr>
              <p:nvPr/>
            </p:nvGrpSpPr>
            <p:grpSpPr bwMode="auto">
              <a:xfrm>
                <a:off x="7848602" y="1281809"/>
                <a:ext cx="1295399" cy="1685580"/>
                <a:chOff x="0" y="0"/>
                <a:chExt cx="1054100" cy="1371600"/>
              </a:xfrm>
            </p:grpSpPr>
            <p:sp>
              <p:nvSpPr>
                <p:cNvPr id="3139" name="Freeform 70"/>
                <p:cNvSpPr>
                  <a:spLocks/>
                </p:cNvSpPr>
                <p:nvPr/>
              </p:nvSpPr>
              <p:spPr bwMode="auto">
                <a:xfrm>
                  <a:off x="495049" y="381071"/>
                  <a:ext cx="241575" cy="158891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0" name="Freeform 71"/>
                <p:cNvSpPr>
                  <a:spLocks/>
                </p:cNvSpPr>
                <p:nvPr/>
              </p:nvSpPr>
              <p:spPr bwMode="auto">
                <a:xfrm>
                  <a:off x="740499" y="54642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1" name="Freeform 72"/>
                <p:cNvSpPr>
                  <a:spLocks/>
                </p:cNvSpPr>
                <p:nvPr/>
              </p:nvSpPr>
              <p:spPr bwMode="auto">
                <a:xfrm>
                  <a:off x="749542" y="250599"/>
                  <a:ext cx="54257" cy="285487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2" name="Freeform 73"/>
                <p:cNvSpPr>
                  <a:spLocks noEditPoints="1"/>
                </p:cNvSpPr>
                <p:nvPr/>
              </p:nvSpPr>
              <p:spPr bwMode="auto">
                <a:xfrm>
                  <a:off x="272" y="-10"/>
                  <a:ext cx="1054146" cy="1371888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4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43" name="Group 112"/>
              <p:cNvGrpSpPr>
                <a:grpSpLocks/>
              </p:cNvGrpSpPr>
              <p:nvPr/>
            </p:nvGrpSpPr>
            <p:grpSpPr bwMode="auto">
              <a:xfrm>
                <a:off x="7679524" y="5701409"/>
                <a:ext cx="1331670" cy="914403"/>
                <a:chOff x="0" y="0"/>
                <a:chExt cx="1775564" cy="1219200"/>
              </a:xfrm>
            </p:grpSpPr>
            <p:sp>
              <p:nvSpPr>
                <p:cNvPr id="3144" name="Freeform 35"/>
                <p:cNvSpPr>
                  <a:spLocks/>
                </p:cNvSpPr>
                <p:nvPr/>
              </p:nvSpPr>
              <p:spPr bwMode="auto">
                <a:xfrm>
                  <a:off x="-611" y="537652"/>
                  <a:ext cx="270946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  <a:gd name="T46" fmla="*/ 0 w 170"/>
                    <a:gd name="T47" fmla="*/ 0 h 80"/>
                    <a:gd name="T48" fmla="*/ 170 w 170"/>
                    <a:gd name="T4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5" name="Freeform 36"/>
                <p:cNvSpPr>
                  <a:spLocks/>
                </p:cNvSpPr>
                <p:nvPr/>
              </p:nvSpPr>
              <p:spPr bwMode="auto">
                <a:xfrm>
                  <a:off x="272451" y="671003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6" name="Freeform 37"/>
                <p:cNvSpPr>
                  <a:spLocks/>
                </p:cNvSpPr>
                <p:nvPr/>
              </p:nvSpPr>
              <p:spPr bwMode="auto">
                <a:xfrm>
                  <a:off x="278802" y="361969"/>
                  <a:ext cx="19050" cy="296334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  <a:gd name="T50" fmla="*/ 0 w 12"/>
                    <a:gd name="T51" fmla="*/ 0 h 186"/>
                    <a:gd name="T52" fmla="*/ 12 w 12"/>
                    <a:gd name="T53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7" name="Freeform 38"/>
                <p:cNvSpPr>
                  <a:spLocks noEditPoints="1"/>
                </p:cNvSpPr>
                <p:nvPr/>
              </p:nvSpPr>
              <p:spPr bwMode="auto">
                <a:xfrm>
                  <a:off x="321137" y="17"/>
                  <a:ext cx="1454215" cy="1219203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  <a:gd name="T126" fmla="*/ 0 w 916"/>
                    <a:gd name="T127" fmla="*/ 0 h 768"/>
                    <a:gd name="T128" fmla="*/ 916 w 916"/>
                    <a:gd name="T12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T126" t="T127" r="T128" b="T129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solidFill>
                  <a:srgbClr val="DEF4B7">
                    <a:alpha val="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48" name="Group 715"/>
            <p:cNvGrpSpPr>
              <a:grpSpLocks/>
            </p:cNvGrpSpPr>
            <p:nvPr/>
          </p:nvGrpSpPr>
          <p:grpSpPr bwMode="auto">
            <a:xfrm>
              <a:off x="11" y="0"/>
              <a:ext cx="9252335" cy="6787414"/>
              <a:chOff x="0" y="0"/>
              <a:chExt cx="9252335" cy="6787414"/>
            </a:xfrm>
          </p:grpSpPr>
          <p:grpSp>
            <p:nvGrpSpPr>
              <p:cNvPr id="3149" name="Group 129"/>
              <p:cNvGrpSpPr>
                <a:grpSpLocks/>
              </p:cNvGrpSpPr>
              <p:nvPr/>
            </p:nvGrpSpPr>
            <p:grpSpPr bwMode="auto">
              <a:xfrm rot="-1480761">
                <a:off x="7445115" y="3056844"/>
                <a:ext cx="1807220" cy="3062371"/>
                <a:chOff x="0" y="0"/>
                <a:chExt cx="6368361" cy="10791417"/>
              </a:xfrm>
            </p:grpSpPr>
            <p:sp>
              <p:nvSpPr>
                <p:cNvPr id="3150" name="Freeform 86"/>
                <p:cNvSpPr>
                  <a:spLocks/>
                </p:cNvSpPr>
                <p:nvPr/>
              </p:nvSpPr>
              <p:spPr bwMode="auto">
                <a:xfrm>
                  <a:off x="4351775" y="331515"/>
                  <a:ext cx="391604" cy="581795"/>
                </a:xfrm>
                <a:custGeom>
                  <a:avLst/>
                  <a:gdLst>
                    <a:gd name="T0" fmla="*/ 242 w 246"/>
                    <a:gd name="T1" fmla="*/ 366 h 366"/>
                    <a:gd name="T2" fmla="*/ 242 w 246"/>
                    <a:gd name="T3" fmla="*/ 366 h 366"/>
                    <a:gd name="T4" fmla="*/ 244 w 246"/>
                    <a:gd name="T5" fmla="*/ 364 h 366"/>
                    <a:gd name="T6" fmla="*/ 246 w 246"/>
                    <a:gd name="T7" fmla="*/ 364 h 366"/>
                    <a:gd name="T8" fmla="*/ 246 w 246"/>
                    <a:gd name="T9" fmla="*/ 364 h 366"/>
                    <a:gd name="T10" fmla="*/ 236 w 246"/>
                    <a:gd name="T11" fmla="*/ 348 h 366"/>
                    <a:gd name="T12" fmla="*/ 50 w 246"/>
                    <a:gd name="T13" fmla="*/ 54 h 366"/>
                    <a:gd name="T14" fmla="*/ 50 w 246"/>
                    <a:gd name="T15" fmla="*/ 54 h 366"/>
                    <a:gd name="T16" fmla="*/ 32 w 246"/>
                    <a:gd name="T17" fmla="*/ 28 h 366"/>
                    <a:gd name="T18" fmla="*/ 32 w 246"/>
                    <a:gd name="T19" fmla="*/ 26 h 366"/>
                    <a:gd name="T20" fmla="*/ 32 w 246"/>
                    <a:gd name="T21" fmla="*/ 26 h 366"/>
                    <a:gd name="T22" fmla="*/ 22 w 246"/>
                    <a:gd name="T23" fmla="*/ 14 h 366"/>
                    <a:gd name="T24" fmla="*/ 10 w 246"/>
                    <a:gd name="T25" fmla="*/ 4 h 366"/>
                    <a:gd name="T26" fmla="*/ 10 w 246"/>
                    <a:gd name="T27" fmla="*/ 4 h 366"/>
                    <a:gd name="T28" fmla="*/ 6 w 246"/>
                    <a:gd name="T29" fmla="*/ 2 h 366"/>
                    <a:gd name="T30" fmla="*/ 2 w 246"/>
                    <a:gd name="T31" fmla="*/ 0 h 366"/>
                    <a:gd name="T32" fmla="*/ 0 w 246"/>
                    <a:gd name="T33" fmla="*/ 2 h 366"/>
                    <a:gd name="T34" fmla="*/ 0 w 246"/>
                    <a:gd name="T35" fmla="*/ 6 h 366"/>
                    <a:gd name="T36" fmla="*/ 0 w 246"/>
                    <a:gd name="T37" fmla="*/ 6 h 366"/>
                    <a:gd name="T38" fmla="*/ 4 w 246"/>
                    <a:gd name="T39" fmla="*/ 16 h 366"/>
                    <a:gd name="T40" fmla="*/ 10 w 246"/>
                    <a:gd name="T41" fmla="*/ 24 h 366"/>
                    <a:gd name="T42" fmla="*/ 10 w 246"/>
                    <a:gd name="T43" fmla="*/ 24 h 366"/>
                    <a:gd name="T44" fmla="*/ 20 w 246"/>
                    <a:gd name="T45" fmla="*/ 34 h 366"/>
                    <a:gd name="T46" fmla="*/ 28 w 246"/>
                    <a:gd name="T47" fmla="*/ 44 h 366"/>
                    <a:gd name="T48" fmla="*/ 232 w 246"/>
                    <a:gd name="T49" fmla="*/ 352 h 366"/>
                    <a:gd name="T50" fmla="*/ 232 w 246"/>
                    <a:gd name="T51" fmla="*/ 352 h 366"/>
                    <a:gd name="T52" fmla="*/ 238 w 246"/>
                    <a:gd name="T53" fmla="*/ 362 h 366"/>
                    <a:gd name="T54" fmla="*/ 242 w 246"/>
                    <a:gd name="T55" fmla="*/ 366 h 366"/>
                    <a:gd name="T56" fmla="*/ 242 w 246"/>
                    <a:gd name="T57" fmla="*/ 366 h 366"/>
                    <a:gd name="T58" fmla="*/ 0 w 246"/>
                    <a:gd name="T59" fmla="*/ 0 h 366"/>
                    <a:gd name="T60" fmla="*/ 246 w 246"/>
                    <a:gd name="T61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1" name="Freeform 87"/>
                <p:cNvSpPr>
                  <a:spLocks/>
                </p:cNvSpPr>
                <p:nvPr/>
              </p:nvSpPr>
              <p:spPr bwMode="auto">
                <a:xfrm>
                  <a:off x="4742657" y="921374"/>
                  <a:ext cx="0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1588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2" name="Freeform 88"/>
                <p:cNvSpPr>
                  <a:spLocks/>
                </p:cNvSpPr>
                <p:nvPr/>
              </p:nvSpPr>
              <p:spPr bwMode="auto">
                <a:xfrm>
                  <a:off x="4772446" y="326518"/>
                  <a:ext cx="386008" cy="581795"/>
                </a:xfrm>
                <a:custGeom>
                  <a:avLst/>
                  <a:gdLst>
                    <a:gd name="T0" fmla="*/ 2 w 244"/>
                    <a:gd name="T1" fmla="*/ 366 h 366"/>
                    <a:gd name="T2" fmla="*/ 2 w 244"/>
                    <a:gd name="T3" fmla="*/ 366 h 366"/>
                    <a:gd name="T4" fmla="*/ 6 w 244"/>
                    <a:gd name="T5" fmla="*/ 362 h 366"/>
                    <a:gd name="T6" fmla="*/ 14 w 244"/>
                    <a:gd name="T7" fmla="*/ 352 h 366"/>
                    <a:gd name="T8" fmla="*/ 216 w 244"/>
                    <a:gd name="T9" fmla="*/ 44 h 366"/>
                    <a:gd name="T10" fmla="*/ 216 w 244"/>
                    <a:gd name="T11" fmla="*/ 44 h 366"/>
                    <a:gd name="T12" fmla="*/ 226 w 244"/>
                    <a:gd name="T13" fmla="*/ 34 h 366"/>
                    <a:gd name="T14" fmla="*/ 234 w 244"/>
                    <a:gd name="T15" fmla="*/ 24 h 366"/>
                    <a:gd name="T16" fmla="*/ 234 w 244"/>
                    <a:gd name="T17" fmla="*/ 24 h 366"/>
                    <a:gd name="T18" fmla="*/ 240 w 244"/>
                    <a:gd name="T19" fmla="*/ 16 h 366"/>
                    <a:gd name="T20" fmla="*/ 244 w 244"/>
                    <a:gd name="T21" fmla="*/ 6 h 366"/>
                    <a:gd name="T22" fmla="*/ 244 w 244"/>
                    <a:gd name="T23" fmla="*/ 6 h 366"/>
                    <a:gd name="T24" fmla="*/ 244 w 244"/>
                    <a:gd name="T25" fmla="*/ 2 h 366"/>
                    <a:gd name="T26" fmla="*/ 242 w 244"/>
                    <a:gd name="T27" fmla="*/ 0 h 366"/>
                    <a:gd name="T28" fmla="*/ 238 w 244"/>
                    <a:gd name="T29" fmla="*/ 2 h 366"/>
                    <a:gd name="T30" fmla="*/ 234 w 244"/>
                    <a:gd name="T31" fmla="*/ 4 h 366"/>
                    <a:gd name="T32" fmla="*/ 234 w 244"/>
                    <a:gd name="T33" fmla="*/ 4 h 366"/>
                    <a:gd name="T34" fmla="*/ 222 w 244"/>
                    <a:gd name="T35" fmla="*/ 14 h 366"/>
                    <a:gd name="T36" fmla="*/ 212 w 244"/>
                    <a:gd name="T37" fmla="*/ 26 h 366"/>
                    <a:gd name="T38" fmla="*/ 212 w 244"/>
                    <a:gd name="T39" fmla="*/ 28 h 366"/>
                    <a:gd name="T40" fmla="*/ 212 w 244"/>
                    <a:gd name="T41" fmla="*/ 28 h 366"/>
                    <a:gd name="T42" fmla="*/ 194 w 244"/>
                    <a:gd name="T43" fmla="*/ 54 h 366"/>
                    <a:gd name="T44" fmla="*/ 8 w 244"/>
                    <a:gd name="T45" fmla="*/ 348 h 366"/>
                    <a:gd name="T46" fmla="*/ 8 w 244"/>
                    <a:gd name="T47" fmla="*/ 348 h 366"/>
                    <a:gd name="T48" fmla="*/ 0 w 244"/>
                    <a:gd name="T49" fmla="*/ 364 h 366"/>
                    <a:gd name="T50" fmla="*/ 0 w 244"/>
                    <a:gd name="T51" fmla="*/ 364 h 366"/>
                    <a:gd name="T52" fmla="*/ 0 w 244"/>
                    <a:gd name="T53" fmla="*/ 366 h 366"/>
                    <a:gd name="T54" fmla="*/ 0 w 244"/>
                    <a:gd name="T55" fmla="*/ 366 h 366"/>
                    <a:gd name="T56" fmla="*/ 2 w 244"/>
                    <a:gd name="T57" fmla="*/ 366 h 366"/>
                    <a:gd name="T58" fmla="*/ 2 w 244"/>
                    <a:gd name="T59" fmla="*/ 366 h 366"/>
                    <a:gd name="T60" fmla="*/ 0 w 244"/>
                    <a:gd name="T61" fmla="*/ 0 h 366"/>
                    <a:gd name="T62" fmla="*/ 244 w 244"/>
                    <a:gd name="T63" fmla="*/ 36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3" name="Freeform 89"/>
                <p:cNvSpPr>
                  <a:spLocks noEditPoints="1"/>
                </p:cNvSpPr>
                <p:nvPr/>
              </p:nvSpPr>
              <p:spPr bwMode="auto">
                <a:xfrm>
                  <a:off x="3132124" y="-2226"/>
                  <a:ext cx="3233529" cy="2757935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20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4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1412" y="7538653"/>
                  <a:ext cx="3809748" cy="3250220"/>
                </a:xfrm>
                <a:custGeom>
                  <a:avLst/>
                  <a:gdLst>
                    <a:gd name="T0" fmla="*/ 1778 w 2038"/>
                    <a:gd name="T1" fmla="*/ 8 h 1738"/>
                    <a:gd name="T2" fmla="*/ 1424 w 2038"/>
                    <a:gd name="T3" fmla="*/ 184 h 1738"/>
                    <a:gd name="T4" fmla="*/ 1152 w 2038"/>
                    <a:gd name="T5" fmla="*/ 514 h 1738"/>
                    <a:gd name="T6" fmla="*/ 1064 w 2038"/>
                    <a:gd name="T7" fmla="*/ 610 h 1738"/>
                    <a:gd name="T8" fmla="*/ 1042 w 2038"/>
                    <a:gd name="T9" fmla="*/ 574 h 1738"/>
                    <a:gd name="T10" fmla="*/ 1014 w 2038"/>
                    <a:gd name="T11" fmla="*/ 574 h 1738"/>
                    <a:gd name="T12" fmla="*/ 982 w 2038"/>
                    <a:gd name="T13" fmla="*/ 586 h 1738"/>
                    <a:gd name="T14" fmla="*/ 964 w 2038"/>
                    <a:gd name="T15" fmla="*/ 644 h 1738"/>
                    <a:gd name="T16" fmla="*/ 774 w 2038"/>
                    <a:gd name="T17" fmla="*/ 350 h 1738"/>
                    <a:gd name="T18" fmla="*/ 432 w 2038"/>
                    <a:gd name="T19" fmla="*/ 66 h 1738"/>
                    <a:gd name="T20" fmla="*/ 60 w 2038"/>
                    <a:gd name="T21" fmla="*/ 14 h 1738"/>
                    <a:gd name="T22" fmla="*/ 58 w 2038"/>
                    <a:gd name="T23" fmla="*/ 236 h 1738"/>
                    <a:gd name="T24" fmla="*/ 100 w 2038"/>
                    <a:gd name="T25" fmla="*/ 298 h 1738"/>
                    <a:gd name="T26" fmla="*/ 154 w 2038"/>
                    <a:gd name="T27" fmla="*/ 358 h 1738"/>
                    <a:gd name="T28" fmla="*/ 190 w 2038"/>
                    <a:gd name="T29" fmla="*/ 458 h 1738"/>
                    <a:gd name="T30" fmla="*/ 216 w 2038"/>
                    <a:gd name="T31" fmla="*/ 506 h 1738"/>
                    <a:gd name="T32" fmla="*/ 228 w 2038"/>
                    <a:gd name="T33" fmla="*/ 580 h 1738"/>
                    <a:gd name="T34" fmla="*/ 252 w 2038"/>
                    <a:gd name="T35" fmla="*/ 632 h 1738"/>
                    <a:gd name="T36" fmla="*/ 320 w 2038"/>
                    <a:gd name="T37" fmla="*/ 740 h 1738"/>
                    <a:gd name="T38" fmla="*/ 628 w 2038"/>
                    <a:gd name="T39" fmla="*/ 780 h 1738"/>
                    <a:gd name="T40" fmla="*/ 422 w 2038"/>
                    <a:gd name="T41" fmla="*/ 938 h 1738"/>
                    <a:gd name="T42" fmla="*/ 446 w 2038"/>
                    <a:gd name="T43" fmla="*/ 1044 h 1738"/>
                    <a:gd name="T44" fmla="*/ 548 w 2038"/>
                    <a:gd name="T45" fmla="*/ 1174 h 1738"/>
                    <a:gd name="T46" fmla="*/ 588 w 2038"/>
                    <a:gd name="T47" fmla="*/ 1256 h 1738"/>
                    <a:gd name="T48" fmla="*/ 646 w 2038"/>
                    <a:gd name="T49" fmla="*/ 1306 h 1738"/>
                    <a:gd name="T50" fmla="*/ 650 w 2038"/>
                    <a:gd name="T51" fmla="*/ 1464 h 1738"/>
                    <a:gd name="T52" fmla="*/ 562 w 2038"/>
                    <a:gd name="T53" fmla="*/ 1580 h 1738"/>
                    <a:gd name="T54" fmla="*/ 516 w 2038"/>
                    <a:gd name="T55" fmla="*/ 1698 h 1738"/>
                    <a:gd name="T56" fmla="*/ 554 w 2038"/>
                    <a:gd name="T57" fmla="*/ 1734 h 1738"/>
                    <a:gd name="T58" fmla="*/ 670 w 2038"/>
                    <a:gd name="T59" fmla="*/ 1586 h 1738"/>
                    <a:gd name="T60" fmla="*/ 770 w 2038"/>
                    <a:gd name="T61" fmla="*/ 1476 h 1738"/>
                    <a:gd name="T62" fmla="*/ 890 w 2038"/>
                    <a:gd name="T63" fmla="*/ 1070 h 1738"/>
                    <a:gd name="T64" fmla="*/ 938 w 2038"/>
                    <a:gd name="T65" fmla="*/ 954 h 1738"/>
                    <a:gd name="T66" fmla="*/ 962 w 2038"/>
                    <a:gd name="T67" fmla="*/ 1146 h 1738"/>
                    <a:gd name="T68" fmla="*/ 1022 w 2038"/>
                    <a:gd name="T69" fmla="*/ 1320 h 1738"/>
                    <a:gd name="T70" fmla="*/ 1076 w 2038"/>
                    <a:gd name="T71" fmla="*/ 1068 h 1738"/>
                    <a:gd name="T72" fmla="*/ 1106 w 2038"/>
                    <a:gd name="T73" fmla="*/ 958 h 1738"/>
                    <a:gd name="T74" fmla="*/ 1160 w 2038"/>
                    <a:gd name="T75" fmla="*/ 1136 h 1738"/>
                    <a:gd name="T76" fmla="*/ 1268 w 2038"/>
                    <a:gd name="T77" fmla="*/ 1476 h 1738"/>
                    <a:gd name="T78" fmla="*/ 1366 w 2038"/>
                    <a:gd name="T79" fmla="*/ 1586 h 1738"/>
                    <a:gd name="T80" fmla="*/ 1494 w 2038"/>
                    <a:gd name="T81" fmla="*/ 1738 h 1738"/>
                    <a:gd name="T82" fmla="*/ 1520 w 2038"/>
                    <a:gd name="T83" fmla="*/ 1676 h 1738"/>
                    <a:gd name="T84" fmla="*/ 1456 w 2038"/>
                    <a:gd name="T85" fmla="*/ 1558 h 1738"/>
                    <a:gd name="T86" fmla="*/ 1382 w 2038"/>
                    <a:gd name="T87" fmla="*/ 1442 h 1738"/>
                    <a:gd name="T88" fmla="*/ 1396 w 2038"/>
                    <a:gd name="T89" fmla="*/ 1300 h 1738"/>
                    <a:gd name="T90" fmla="*/ 1460 w 2038"/>
                    <a:gd name="T91" fmla="*/ 1236 h 1738"/>
                    <a:gd name="T92" fmla="*/ 1508 w 2038"/>
                    <a:gd name="T93" fmla="*/ 1166 h 1738"/>
                    <a:gd name="T94" fmla="*/ 1600 w 2038"/>
                    <a:gd name="T95" fmla="*/ 1020 h 1738"/>
                    <a:gd name="T96" fmla="*/ 1596 w 2038"/>
                    <a:gd name="T97" fmla="*/ 918 h 1738"/>
                    <a:gd name="T98" fmla="*/ 1454 w 2038"/>
                    <a:gd name="T99" fmla="*/ 772 h 1738"/>
                    <a:gd name="T100" fmla="*/ 1722 w 2038"/>
                    <a:gd name="T101" fmla="*/ 734 h 1738"/>
                    <a:gd name="T102" fmla="*/ 1788 w 2038"/>
                    <a:gd name="T103" fmla="*/ 628 h 1738"/>
                    <a:gd name="T104" fmla="*/ 1820 w 2038"/>
                    <a:gd name="T105" fmla="*/ 562 h 1738"/>
                    <a:gd name="T106" fmla="*/ 1824 w 2038"/>
                    <a:gd name="T107" fmla="*/ 498 h 1738"/>
                    <a:gd name="T108" fmla="*/ 1846 w 2038"/>
                    <a:gd name="T109" fmla="*/ 452 h 1738"/>
                    <a:gd name="T110" fmla="*/ 1884 w 2038"/>
                    <a:gd name="T111" fmla="*/ 358 h 1738"/>
                    <a:gd name="T112" fmla="*/ 1946 w 2038"/>
                    <a:gd name="T113" fmla="*/ 286 h 1738"/>
                    <a:gd name="T114" fmla="*/ 1984 w 2038"/>
                    <a:gd name="T115" fmla="*/ 232 h 1738"/>
                    <a:gd name="T116" fmla="*/ 1014 w 2038"/>
                    <a:gd name="T117" fmla="*/ 582 h 1738"/>
                    <a:gd name="T118" fmla="*/ 0 w 2038"/>
                    <a:gd name="T119" fmla="*/ 0 h 1738"/>
                    <a:gd name="T120" fmla="*/ 2038 w 2038"/>
                    <a:gd name="T121" fmla="*/ 1738 h 1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T118" t="T119" r="T120" b="T121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5" name="Group 134"/>
              <p:cNvGrpSpPr>
                <a:grpSpLocks/>
              </p:cNvGrpSpPr>
              <p:nvPr/>
            </p:nvGrpSpPr>
            <p:grpSpPr bwMode="auto">
              <a:xfrm rot="1992353">
                <a:off x="7040277" y="5528404"/>
                <a:ext cx="986817" cy="1259010"/>
                <a:chOff x="0" y="0"/>
                <a:chExt cx="3317877" cy="4233024"/>
              </a:xfrm>
            </p:grpSpPr>
            <p:sp>
              <p:nvSpPr>
                <p:cNvPr id="3156" name="Freeform 80"/>
                <p:cNvSpPr>
                  <a:spLocks/>
                </p:cNvSpPr>
                <p:nvPr/>
              </p:nvSpPr>
              <p:spPr bwMode="auto">
                <a:xfrm>
                  <a:off x="1006811" y="2830"/>
                  <a:ext cx="5339" cy="0"/>
                </a:xfrm>
                <a:custGeom>
                  <a:avLst/>
                  <a:gdLst>
                    <a:gd name="T0" fmla="*/ 0 w 1588"/>
                    <a:gd name="T1" fmla="*/ 0 h 1588"/>
                    <a:gd name="T2" fmla="*/ 0 w 1588"/>
                    <a:gd name="T3" fmla="*/ 0 h 1588"/>
                    <a:gd name="T4" fmla="*/ 0 w 1588"/>
                    <a:gd name="T5" fmla="*/ 0 h 1588"/>
                    <a:gd name="T6" fmla="*/ 0 w 1588"/>
                    <a:gd name="T7" fmla="*/ 0 h 1588"/>
                    <a:gd name="T8" fmla="*/ 0 w 1588"/>
                    <a:gd name="T9" fmla="*/ 0 h 1588"/>
                    <a:gd name="T10" fmla="*/ 0 w 1588"/>
                    <a:gd name="T11" fmla="*/ 0 h 1588"/>
                    <a:gd name="T12" fmla="*/ 0 w 1588"/>
                    <a:gd name="T13" fmla="*/ 0 h 1588"/>
                    <a:gd name="T14" fmla="*/ 0 w 1588"/>
                    <a:gd name="T15" fmla="*/ 0 h 1588"/>
                    <a:gd name="T16" fmla="*/ 0 w 1588"/>
                    <a:gd name="T17" fmla="*/ 0 h 1588"/>
                    <a:gd name="T18" fmla="*/ 0 w 1588"/>
                    <a:gd name="T19" fmla="*/ 0 h 1588"/>
                    <a:gd name="T20" fmla="*/ 0 w 1588"/>
                    <a:gd name="T21" fmla="*/ 0 h 1588"/>
                    <a:gd name="T22" fmla="*/ 1588 w 1588"/>
                    <a:gd name="T23" fmla="*/ 0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1588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7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-1472" y="1510339"/>
                  <a:ext cx="3314723" cy="2722124"/>
                </a:xfrm>
                <a:custGeom>
                  <a:avLst/>
                  <a:gdLst>
                    <a:gd name="T0" fmla="*/ 1784 w 2090"/>
                    <a:gd name="T1" fmla="*/ 18 h 1714"/>
                    <a:gd name="T2" fmla="*/ 1368 w 2090"/>
                    <a:gd name="T3" fmla="*/ 254 h 1714"/>
                    <a:gd name="T4" fmla="*/ 1096 w 2090"/>
                    <a:gd name="T5" fmla="*/ 632 h 1714"/>
                    <a:gd name="T6" fmla="*/ 1066 w 2090"/>
                    <a:gd name="T7" fmla="*/ 570 h 1714"/>
                    <a:gd name="T8" fmla="*/ 1044 w 2090"/>
                    <a:gd name="T9" fmla="*/ 562 h 1714"/>
                    <a:gd name="T10" fmla="*/ 1016 w 2090"/>
                    <a:gd name="T11" fmla="*/ 572 h 1714"/>
                    <a:gd name="T12" fmla="*/ 992 w 2090"/>
                    <a:gd name="T13" fmla="*/ 628 h 1714"/>
                    <a:gd name="T14" fmla="*/ 680 w 2090"/>
                    <a:gd name="T15" fmla="*/ 216 h 1714"/>
                    <a:gd name="T16" fmla="*/ 268 w 2090"/>
                    <a:gd name="T17" fmla="*/ 10 h 1714"/>
                    <a:gd name="T18" fmla="*/ 34 w 2090"/>
                    <a:gd name="T19" fmla="*/ 198 h 1714"/>
                    <a:gd name="T20" fmla="*/ 86 w 2090"/>
                    <a:gd name="T21" fmla="*/ 264 h 1714"/>
                    <a:gd name="T22" fmla="*/ 156 w 2090"/>
                    <a:gd name="T23" fmla="*/ 340 h 1714"/>
                    <a:gd name="T24" fmla="*/ 198 w 2090"/>
                    <a:gd name="T25" fmla="*/ 442 h 1714"/>
                    <a:gd name="T26" fmla="*/ 224 w 2090"/>
                    <a:gd name="T27" fmla="*/ 492 h 1714"/>
                    <a:gd name="T28" fmla="*/ 240 w 2090"/>
                    <a:gd name="T29" fmla="*/ 572 h 1714"/>
                    <a:gd name="T30" fmla="*/ 272 w 2090"/>
                    <a:gd name="T31" fmla="*/ 640 h 1714"/>
                    <a:gd name="T32" fmla="*/ 378 w 2090"/>
                    <a:gd name="T33" fmla="*/ 740 h 1714"/>
                    <a:gd name="T34" fmla="*/ 470 w 2090"/>
                    <a:gd name="T35" fmla="*/ 858 h 1714"/>
                    <a:gd name="T36" fmla="*/ 342 w 2090"/>
                    <a:gd name="T37" fmla="*/ 1124 h 1714"/>
                    <a:gd name="T38" fmla="*/ 376 w 2090"/>
                    <a:gd name="T39" fmla="*/ 1176 h 1714"/>
                    <a:gd name="T40" fmla="*/ 406 w 2090"/>
                    <a:gd name="T41" fmla="*/ 1268 h 1714"/>
                    <a:gd name="T42" fmla="*/ 458 w 2090"/>
                    <a:gd name="T43" fmla="*/ 1316 h 1714"/>
                    <a:gd name="T44" fmla="*/ 502 w 2090"/>
                    <a:gd name="T45" fmla="*/ 1380 h 1714"/>
                    <a:gd name="T46" fmla="*/ 536 w 2090"/>
                    <a:gd name="T47" fmla="*/ 1422 h 1714"/>
                    <a:gd name="T48" fmla="*/ 460 w 2090"/>
                    <a:gd name="T49" fmla="*/ 1554 h 1714"/>
                    <a:gd name="T50" fmla="*/ 414 w 2090"/>
                    <a:gd name="T51" fmla="*/ 1686 h 1714"/>
                    <a:gd name="T52" fmla="*/ 486 w 2090"/>
                    <a:gd name="T53" fmla="*/ 1704 h 1714"/>
                    <a:gd name="T54" fmla="*/ 586 w 2090"/>
                    <a:gd name="T55" fmla="*/ 1526 h 1714"/>
                    <a:gd name="T56" fmla="*/ 662 w 2090"/>
                    <a:gd name="T57" fmla="*/ 1528 h 1714"/>
                    <a:gd name="T58" fmla="*/ 700 w 2090"/>
                    <a:gd name="T59" fmla="*/ 1528 h 1714"/>
                    <a:gd name="T60" fmla="*/ 768 w 2090"/>
                    <a:gd name="T61" fmla="*/ 1532 h 1714"/>
                    <a:gd name="T62" fmla="*/ 816 w 2090"/>
                    <a:gd name="T63" fmla="*/ 1452 h 1714"/>
                    <a:gd name="T64" fmla="*/ 978 w 2090"/>
                    <a:gd name="T65" fmla="*/ 928 h 1714"/>
                    <a:gd name="T66" fmla="*/ 996 w 2090"/>
                    <a:gd name="T67" fmla="*/ 942 h 1714"/>
                    <a:gd name="T68" fmla="*/ 992 w 2090"/>
                    <a:gd name="T69" fmla="*/ 1208 h 1714"/>
                    <a:gd name="T70" fmla="*/ 1088 w 2090"/>
                    <a:gd name="T71" fmla="*/ 1112 h 1714"/>
                    <a:gd name="T72" fmla="*/ 1088 w 2090"/>
                    <a:gd name="T73" fmla="*/ 854 h 1714"/>
                    <a:gd name="T74" fmla="*/ 1138 w 2090"/>
                    <a:gd name="T75" fmla="*/ 1056 h 1714"/>
                    <a:gd name="T76" fmla="*/ 1284 w 2090"/>
                    <a:gd name="T77" fmla="*/ 1500 h 1714"/>
                    <a:gd name="T78" fmla="*/ 1334 w 2090"/>
                    <a:gd name="T79" fmla="*/ 1528 h 1714"/>
                    <a:gd name="T80" fmla="*/ 1406 w 2090"/>
                    <a:gd name="T81" fmla="*/ 1536 h 1714"/>
                    <a:gd name="T82" fmla="*/ 1458 w 2090"/>
                    <a:gd name="T83" fmla="*/ 1516 h 1714"/>
                    <a:gd name="T84" fmla="*/ 1542 w 2090"/>
                    <a:gd name="T85" fmla="*/ 1592 h 1714"/>
                    <a:gd name="T86" fmla="*/ 1626 w 2090"/>
                    <a:gd name="T87" fmla="*/ 1714 h 1714"/>
                    <a:gd name="T88" fmla="*/ 1680 w 2090"/>
                    <a:gd name="T89" fmla="*/ 1650 h 1714"/>
                    <a:gd name="T90" fmla="*/ 1618 w 2090"/>
                    <a:gd name="T91" fmla="*/ 1546 h 1714"/>
                    <a:gd name="T92" fmla="*/ 1560 w 2090"/>
                    <a:gd name="T93" fmla="*/ 1404 h 1714"/>
                    <a:gd name="T94" fmla="*/ 1616 w 2090"/>
                    <a:gd name="T95" fmla="*/ 1378 h 1714"/>
                    <a:gd name="T96" fmla="*/ 1634 w 2090"/>
                    <a:gd name="T97" fmla="*/ 1294 h 1714"/>
                    <a:gd name="T98" fmla="*/ 1706 w 2090"/>
                    <a:gd name="T99" fmla="*/ 1248 h 1714"/>
                    <a:gd name="T100" fmla="*/ 1726 w 2090"/>
                    <a:gd name="T101" fmla="*/ 1166 h 1714"/>
                    <a:gd name="T102" fmla="*/ 1702 w 2090"/>
                    <a:gd name="T103" fmla="*/ 1004 h 1714"/>
                    <a:gd name="T104" fmla="*/ 1528 w 2090"/>
                    <a:gd name="T105" fmla="*/ 790 h 1714"/>
                    <a:gd name="T106" fmla="*/ 1758 w 2090"/>
                    <a:gd name="T107" fmla="*/ 718 h 1714"/>
                    <a:gd name="T108" fmla="*/ 1830 w 2090"/>
                    <a:gd name="T109" fmla="*/ 612 h 1714"/>
                    <a:gd name="T110" fmla="*/ 1868 w 2090"/>
                    <a:gd name="T111" fmla="*/ 536 h 1714"/>
                    <a:gd name="T112" fmla="*/ 1876 w 2090"/>
                    <a:gd name="T113" fmla="*/ 472 h 1714"/>
                    <a:gd name="T114" fmla="*/ 1898 w 2090"/>
                    <a:gd name="T115" fmla="*/ 394 h 1714"/>
                    <a:gd name="T116" fmla="*/ 1964 w 2090"/>
                    <a:gd name="T117" fmla="*/ 304 h 1714"/>
                    <a:gd name="T118" fmla="*/ 2020 w 2090"/>
                    <a:gd name="T119" fmla="*/ 236 h 1714"/>
                    <a:gd name="T120" fmla="*/ 1040 w 2090"/>
                    <a:gd name="T121" fmla="*/ 574 h 1714"/>
                    <a:gd name="T122" fmla="*/ 0 w 2090"/>
                    <a:gd name="T123" fmla="*/ 0 h 1714"/>
                    <a:gd name="T124" fmla="*/ 2090 w 2090"/>
                    <a:gd name="T125" fmla="*/ 1714 h 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T122" t="T123" r="T124" b="T125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rgbClr val="ABCC67">
                    <a:alpha val="9999"/>
                  </a:srgbClr>
                </a:solidFill>
                <a:ln w="9525" cmpd="sng">
                  <a:solidFill>
                    <a:srgbClr val="ABCC67">
                      <a:alpha val="3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8" name="Group 154"/>
              <p:cNvGrpSpPr>
                <a:grpSpLocks/>
              </p:cNvGrpSpPr>
              <p:nvPr/>
            </p:nvGrpSpPr>
            <p:grpSpPr bwMode="auto">
              <a:xfrm rot="2047758">
                <a:off x="6509443" y="1366533"/>
                <a:ext cx="1457110" cy="1131216"/>
                <a:chOff x="0" y="0"/>
                <a:chExt cx="3435350" cy="2667000"/>
              </a:xfrm>
            </p:grpSpPr>
            <p:sp>
              <p:nvSpPr>
                <p:cNvPr id="3159" name="Freeform 72"/>
                <p:cNvSpPr>
                  <a:spLocks/>
                </p:cNvSpPr>
                <p:nvPr/>
              </p:nvSpPr>
              <p:spPr bwMode="auto">
                <a:xfrm>
                  <a:off x="1262373" y="579374"/>
                  <a:ext cx="441665" cy="658728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0" name="Freeform 73"/>
                <p:cNvSpPr>
                  <a:spLocks/>
                </p:cNvSpPr>
                <p:nvPr/>
              </p:nvSpPr>
              <p:spPr bwMode="auto">
                <a:xfrm>
                  <a:off x="1705640" y="1254464"/>
                  <a:ext cx="3744" cy="3744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1588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1" name="Freeform 74"/>
                <p:cNvSpPr>
                  <a:spLocks/>
                </p:cNvSpPr>
                <p:nvPr/>
              </p:nvSpPr>
              <p:spPr bwMode="auto">
                <a:xfrm>
                  <a:off x="1735474" y="582999"/>
                  <a:ext cx="445409" cy="658728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2" name="Freeform 75"/>
                <p:cNvSpPr>
                  <a:spLocks noEditPoints="1"/>
                </p:cNvSpPr>
                <p:nvPr/>
              </p:nvSpPr>
              <p:spPr bwMode="auto">
                <a:xfrm>
                  <a:off x="-24" y="852"/>
                  <a:ext cx="3436003" cy="2668596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 w="9525" cmpd="sng">
                  <a:solidFill>
                    <a:srgbClr val="D7F2AA">
                      <a:alpha val="12999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3" name="Group 164"/>
              <p:cNvGrpSpPr>
                <a:grpSpLocks/>
              </p:cNvGrpSpPr>
              <p:nvPr/>
            </p:nvGrpSpPr>
            <p:grpSpPr bwMode="auto">
              <a:xfrm rot="-1479961">
                <a:off x="8188922" y="3823939"/>
                <a:ext cx="960037" cy="745321"/>
                <a:chOff x="0" y="0"/>
                <a:chExt cx="3435350" cy="2667000"/>
              </a:xfrm>
            </p:grpSpPr>
            <p:sp>
              <p:nvSpPr>
                <p:cNvPr id="3164" name="Freeform 72"/>
                <p:cNvSpPr>
                  <a:spLocks/>
                </p:cNvSpPr>
                <p:nvPr/>
              </p:nvSpPr>
              <p:spPr bwMode="auto">
                <a:xfrm>
                  <a:off x="1264753" y="574468"/>
                  <a:ext cx="437426" cy="658952"/>
                </a:xfrm>
                <a:custGeom>
                  <a:avLst/>
                  <a:gdLst>
                    <a:gd name="T0" fmla="*/ 276 w 278"/>
                    <a:gd name="T1" fmla="*/ 414 h 414"/>
                    <a:gd name="T2" fmla="*/ 276 w 278"/>
                    <a:gd name="T3" fmla="*/ 414 h 414"/>
                    <a:gd name="T4" fmla="*/ 278 w 278"/>
                    <a:gd name="T5" fmla="*/ 414 h 414"/>
                    <a:gd name="T6" fmla="*/ 278 w 278"/>
                    <a:gd name="T7" fmla="*/ 412 h 414"/>
                    <a:gd name="T8" fmla="*/ 278 w 278"/>
                    <a:gd name="T9" fmla="*/ 412 h 414"/>
                    <a:gd name="T10" fmla="*/ 270 w 278"/>
                    <a:gd name="T11" fmla="*/ 396 h 414"/>
                    <a:gd name="T12" fmla="*/ 54 w 278"/>
                    <a:gd name="T13" fmla="*/ 60 h 414"/>
                    <a:gd name="T14" fmla="*/ 54 w 278"/>
                    <a:gd name="T15" fmla="*/ 60 h 414"/>
                    <a:gd name="T16" fmla="*/ 38 w 278"/>
                    <a:gd name="T17" fmla="*/ 32 h 414"/>
                    <a:gd name="T18" fmla="*/ 36 w 278"/>
                    <a:gd name="T19" fmla="*/ 28 h 414"/>
                    <a:gd name="T20" fmla="*/ 36 w 278"/>
                    <a:gd name="T21" fmla="*/ 28 h 414"/>
                    <a:gd name="T22" fmla="*/ 26 w 278"/>
                    <a:gd name="T23" fmla="*/ 14 h 414"/>
                    <a:gd name="T24" fmla="*/ 14 w 278"/>
                    <a:gd name="T25" fmla="*/ 4 h 414"/>
                    <a:gd name="T26" fmla="*/ 10 w 278"/>
                    <a:gd name="T27" fmla="*/ 2 h 414"/>
                    <a:gd name="T28" fmla="*/ 10 w 278"/>
                    <a:gd name="T29" fmla="*/ 2 h 414"/>
                    <a:gd name="T30" fmla="*/ 6 w 278"/>
                    <a:gd name="T31" fmla="*/ 0 h 414"/>
                    <a:gd name="T32" fmla="*/ 2 w 278"/>
                    <a:gd name="T33" fmla="*/ 0 h 414"/>
                    <a:gd name="T34" fmla="*/ 0 w 278"/>
                    <a:gd name="T35" fmla="*/ 2 h 414"/>
                    <a:gd name="T36" fmla="*/ 0 w 278"/>
                    <a:gd name="T37" fmla="*/ 6 h 414"/>
                    <a:gd name="T38" fmla="*/ 0 w 278"/>
                    <a:gd name="T39" fmla="*/ 6 h 414"/>
                    <a:gd name="T40" fmla="*/ 4 w 278"/>
                    <a:gd name="T41" fmla="*/ 18 h 414"/>
                    <a:gd name="T42" fmla="*/ 12 w 278"/>
                    <a:gd name="T43" fmla="*/ 28 h 414"/>
                    <a:gd name="T44" fmla="*/ 12 w 278"/>
                    <a:gd name="T45" fmla="*/ 28 h 414"/>
                    <a:gd name="T46" fmla="*/ 22 w 278"/>
                    <a:gd name="T47" fmla="*/ 36 h 414"/>
                    <a:gd name="T48" fmla="*/ 30 w 278"/>
                    <a:gd name="T49" fmla="*/ 48 h 414"/>
                    <a:gd name="T50" fmla="*/ 264 w 278"/>
                    <a:gd name="T51" fmla="*/ 402 h 414"/>
                    <a:gd name="T52" fmla="*/ 264 w 278"/>
                    <a:gd name="T53" fmla="*/ 402 h 414"/>
                    <a:gd name="T54" fmla="*/ 270 w 278"/>
                    <a:gd name="T55" fmla="*/ 410 h 414"/>
                    <a:gd name="T56" fmla="*/ 276 w 278"/>
                    <a:gd name="T57" fmla="*/ 414 h 414"/>
                    <a:gd name="T58" fmla="*/ 276 w 278"/>
                    <a:gd name="T59" fmla="*/ 414 h 414"/>
                    <a:gd name="T60" fmla="*/ 0 w 278"/>
                    <a:gd name="T61" fmla="*/ 0 h 414"/>
                    <a:gd name="T62" fmla="*/ 278 w 278"/>
                    <a:gd name="T63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T60" t="T61" r="T62" b="T63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5" name="Freeform 73"/>
                <p:cNvSpPr>
                  <a:spLocks/>
                </p:cNvSpPr>
                <p:nvPr/>
              </p:nvSpPr>
              <p:spPr bwMode="auto">
                <a:xfrm>
                  <a:off x="1704945" y="1255973"/>
                  <a:ext cx="0" cy="5682"/>
                </a:xfrm>
                <a:custGeom>
                  <a:avLst/>
                  <a:gdLst>
                    <a:gd name="T0" fmla="*/ 0 w 1588"/>
                    <a:gd name="T1" fmla="*/ 0 h 2"/>
                    <a:gd name="T2" fmla="*/ 0 w 1588"/>
                    <a:gd name="T3" fmla="*/ 0 h 2"/>
                    <a:gd name="T4" fmla="*/ 0 w 1588"/>
                    <a:gd name="T5" fmla="*/ 2 h 2"/>
                    <a:gd name="T6" fmla="*/ 0 w 1588"/>
                    <a:gd name="T7" fmla="*/ 2 h 2"/>
                    <a:gd name="T8" fmla="*/ 0 w 1588"/>
                    <a:gd name="T9" fmla="*/ 0 h 2"/>
                    <a:gd name="T10" fmla="*/ 0 w 1588"/>
                    <a:gd name="T11" fmla="*/ 0 h 2"/>
                    <a:gd name="T12" fmla="*/ 0 w 1588"/>
                    <a:gd name="T13" fmla="*/ 0 h 2"/>
                    <a:gd name="T14" fmla="*/ 0 w 1588"/>
                    <a:gd name="T15" fmla="*/ 0 h 2"/>
                    <a:gd name="T16" fmla="*/ 0 w 1588"/>
                    <a:gd name="T17" fmla="*/ 0 h 2"/>
                    <a:gd name="T18" fmla="*/ 0 w 1588"/>
                    <a:gd name="T19" fmla="*/ 0 h 2"/>
                    <a:gd name="T20" fmla="*/ 0 w 1588"/>
                    <a:gd name="T21" fmla="*/ 0 h 2"/>
                    <a:gd name="T22" fmla="*/ 0 w 1588"/>
                    <a:gd name="T2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588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6" name="Freeform 74"/>
                <p:cNvSpPr>
                  <a:spLocks/>
                </p:cNvSpPr>
                <p:nvPr/>
              </p:nvSpPr>
              <p:spPr bwMode="auto">
                <a:xfrm>
                  <a:off x="1732289" y="577936"/>
                  <a:ext cx="443108" cy="658952"/>
                </a:xfrm>
                <a:custGeom>
                  <a:avLst/>
                  <a:gdLst>
                    <a:gd name="T0" fmla="*/ 4 w 280"/>
                    <a:gd name="T1" fmla="*/ 414 h 414"/>
                    <a:gd name="T2" fmla="*/ 4 w 280"/>
                    <a:gd name="T3" fmla="*/ 414 h 414"/>
                    <a:gd name="T4" fmla="*/ 8 w 280"/>
                    <a:gd name="T5" fmla="*/ 410 h 414"/>
                    <a:gd name="T6" fmla="*/ 16 w 280"/>
                    <a:gd name="T7" fmla="*/ 402 h 414"/>
                    <a:gd name="T8" fmla="*/ 248 w 280"/>
                    <a:gd name="T9" fmla="*/ 48 h 414"/>
                    <a:gd name="T10" fmla="*/ 248 w 280"/>
                    <a:gd name="T11" fmla="*/ 48 h 414"/>
                    <a:gd name="T12" fmla="*/ 258 w 280"/>
                    <a:gd name="T13" fmla="*/ 36 h 414"/>
                    <a:gd name="T14" fmla="*/ 266 w 280"/>
                    <a:gd name="T15" fmla="*/ 28 h 414"/>
                    <a:gd name="T16" fmla="*/ 266 w 280"/>
                    <a:gd name="T17" fmla="*/ 28 h 414"/>
                    <a:gd name="T18" fmla="*/ 274 w 280"/>
                    <a:gd name="T19" fmla="*/ 18 h 414"/>
                    <a:gd name="T20" fmla="*/ 280 w 280"/>
                    <a:gd name="T21" fmla="*/ 6 h 414"/>
                    <a:gd name="T22" fmla="*/ 280 w 280"/>
                    <a:gd name="T23" fmla="*/ 6 h 414"/>
                    <a:gd name="T24" fmla="*/ 280 w 280"/>
                    <a:gd name="T25" fmla="*/ 2 h 414"/>
                    <a:gd name="T26" fmla="*/ 278 w 280"/>
                    <a:gd name="T27" fmla="*/ 0 h 414"/>
                    <a:gd name="T28" fmla="*/ 274 w 280"/>
                    <a:gd name="T29" fmla="*/ 0 h 414"/>
                    <a:gd name="T30" fmla="*/ 268 w 280"/>
                    <a:gd name="T31" fmla="*/ 2 h 414"/>
                    <a:gd name="T32" fmla="*/ 266 w 280"/>
                    <a:gd name="T33" fmla="*/ 4 h 414"/>
                    <a:gd name="T34" fmla="*/ 266 w 280"/>
                    <a:gd name="T35" fmla="*/ 4 h 414"/>
                    <a:gd name="T36" fmla="*/ 254 w 280"/>
                    <a:gd name="T37" fmla="*/ 14 h 414"/>
                    <a:gd name="T38" fmla="*/ 244 w 280"/>
                    <a:gd name="T39" fmla="*/ 28 h 414"/>
                    <a:gd name="T40" fmla="*/ 240 w 280"/>
                    <a:gd name="T41" fmla="*/ 32 h 414"/>
                    <a:gd name="T42" fmla="*/ 240 w 280"/>
                    <a:gd name="T43" fmla="*/ 32 h 414"/>
                    <a:gd name="T44" fmla="*/ 224 w 280"/>
                    <a:gd name="T45" fmla="*/ 60 h 414"/>
                    <a:gd name="T46" fmla="*/ 10 w 280"/>
                    <a:gd name="T47" fmla="*/ 396 h 414"/>
                    <a:gd name="T48" fmla="*/ 10 w 280"/>
                    <a:gd name="T49" fmla="*/ 396 h 414"/>
                    <a:gd name="T50" fmla="*/ 0 w 280"/>
                    <a:gd name="T51" fmla="*/ 412 h 414"/>
                    <a:gd name="T52" fmla="*/ 0 w 280"/>
                    <a:gd name="T53" fmla="*/ 412 h 414"/>
                    <a:gd name="T54" fmla="*/ 0 w 280"/>
                    <a:gd name="T55" fmla="*/ 414 h 414"/>
                    <a:gd name="T56" fmla="*/ 0 w 280"/>
                    <a:gd name="T57" fmla="*/ 414 h 414"/>
                    <a:gd name="T58" fmla="*/ 4 w 280"/>
                    <a:gd name="T59" fmla="*/ 414 h 414"/>
                    <a:gd name="T60" fmla="*/ 4 w 280"/>
                    <a:gd name="T61" fmla="*/ 414 h 414"/>
                    <a:gd name="T62" fmla="*/ 0 w 280"/>
                    <a:gd name="T63" fmla="*/ 0 h 414"/>
                    <a:gd name="T64" fmla="*/ 280 w 280"/>
                    <a:gd name="T65" fmla="*/ 414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T62" t="T63" r="T64" b="T65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solidFill>
                  <a:srgbClr val="D7F2AA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7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-2067" y="1016"/>
                  <a:ext cx="3436932" cy="2669891"/>
                </a:xfrm>
                <a:custGeom>
                  <a:avLst/>
                  <a:gdLst>
                    <a:gd name="T0" fmla="*/ 2160 w 2164"/>
                    <a:gd name="T1" fmla="*/ 44 h 1680"/>
                    <a:gd name="T2" fmla="*/ 2102 w 2164"/>
                    <a:gd name="T3" fmla="*/ 6 h 1680"/>
                    <a:gd name="T4" fmla="*/ 1752 w 2164"/>
                    <a:gd name="T5" fmla="*/ 118 h 1680"/>
                    <a:gd name="T6" fmla="*/ 1142 w 2164"/>
                    <a:gd name="T7" fmla="*/ 870 h 1680"/>
                    <a:gd name="T8" fmla="*/ 1126 w 2164"/>
                    <a:gd name="T9" fmla="*/ 832 h 1680"/>
                    <a:gd name="T10" fmla="*/ 1126 w 2164"/>
                    <a:gd name="T11" fmla="*/ 794 h 1680"/>
                    <a:gd name="T12" fmla="*/ 1100 w 2164"/>
                    <a:gd name="T13" fmla="*/ 780 h 1680"/>
                    <a:gd name="T14" fmla="*/ 1080 w 2164"/>
                    <a:gd name="T15" fmla="*/ 778 h 1680"/>
                    <a:gd name="T16" fmla="*/ 1068 w 2164"/>
                    <a:gd name="T17" fmla="*/ 788 h 1680"/>
                    <a:gd name="T18" fmla="*/ 1034 w 2164"/>
                    <a:gd name="T19" fmla="*/ 802 h 1680"/>
                    <a:gd name="T20" fmla="*/ 1024 w 2164"/>
                    <a:gd name="T21" fmla="*/ 846 h 1680"/>
                    <a:gd name="T22" fmla="*/ 690 w 2164"/>
                    <a:gd name="T23" fmla="*/ 370 h 1680"/>
                    <a:gd name="T24" fmla="*/ 118 w 2164"/>
                    <a:gd name="T25" fmla="*/ 0 h 1680"/>
                    <a:gd name="T26" fmla="*/ 32 w 2164"/>
                    <a:gd name="T27" fmla="*/ 18 h 1680"/>
                    <a:gd name="T28" fmla="*/ 2 w 2164"/>
                    <a:gd name="T29" fmla="*/ 64 h 1680"/>
                    <a:gd name="T30" fmla="*/ 108 w 2164"/>
                    <a:gd name="T31" fmla="*/ 686 h 1680"/>
                    <a:gd name="T32" fmla="*/ 348 w 2164"/>
                    <a:gd name="T33" fmla="*/ 952 h 1680"/>
                    <a:gd name="T34" fmla="*/ 504 w 2164"/>
                    <a:gd name="T35" fmla="*/ 1020 h 1680"/>
                    <a:gd name="T36" fmla="*/ 346 w 2164"/>
                    <a:gd name="T37" fmla="*/ 1198 h 1680"/>
                    <a:gd name="T38" fmla="*/ 330 w 2164"/>
                    <a:gd name="T39" fmla="*/ 1284 h 1680"/>
                    <a:gd name="T40" fmla="*/ 372 w 2164"/>
                    <a:gd name="T41" fmla="*/ 1442 h 1680"/>
                    <a:gd name="T42" fmla="*/ 406 w 2164"/>
                    <a:gd name="T43" fmla="*/ 1476 h 1680"/>
                    <a:gd name="T44" fmla="*/ 436 w 2164"/>
                    <a:gd name="T45" fmla="*/ 1500 h 1680"/>
                    <a:gd name="T46" fmla="*/ 478 w 2164"/>
                    <a:gd name="T47" fmla="*/ 1550 h 1680"/>
                    <a:gd name="T48" fmla="*/ 516 w 2164"/>
                    <a:gd name="T49" fmla="*/ 1562 h 1680"/>
                    <a:gd name="T50" fmla="*/ 558 w 2164"/>
                    <a:gd name="T51" fmla="*/ 1608 h 1680"/>
                    <a:gd name="T52" fmla="*/ 622 w 2164"/>
                    <a:gd name="T53" fmla="*/ 1636 h 1680"/>
                    <a:gd name="T54" fmla="*/ 708 w 2164"/>
                    <a:gd name="T55" fmla="*/ 1676 h 1680"/>
                    <a:gd name="T56" fmla="*/ 742 w 2164"/>
                    <a:gd name="T57" fmla="*/ 1660 h 1680"/>
                    <a:gd name="T58" fmla="*/ 836 w 2164"/>
                    <a:gd name="T59" fmla="*/ 1606 h 1680"/>
                    <a:gd name="T60" fmla="*/ 892 w 2164"/>
                    <a:gd name="T61" fmla="*/ 1528 h 1680"/>
                    <a:gd name="T62" fmla="*/ 1012 w 2164"/>
                    <a:gd name="T63" fmla="*/ 1188 h 1680"/>
                    <a:gd name="T64" fmla="*/ 1016 w 2164"/>
                    <a:gd name="T65" fmla="*/ 1342 h 1680"/>
                    <a:gd name="T66" fmla="*/ 1018 w 2164"/>
                    <a:gd name="T67" fmla="*/ 1494 h 1680"/>
                    <a:gd name="T68" fmla="*/ 1120 w 2164"/>
                    <a:gd name="T69" fmla="*/ 1598 h 1680"/>
                    <a:gd name="T70" fmla="*/ 1146 w 2164"/>
                    <a:gd name="T71" fmla="*/ 1430 h 1680"/>
                    <a:gd name="T72" fmla="*/ 1128 w 2164"/>
                    <a:gd name="T73" fmla="*/ 1158 h 1680"/>
                    <a:gd name="T74" fmla="*/ 1150 w 2164"/>
                    <a:gd name="T75" fmla="*/ 1176 h 1680"/>
                    <a:gd name="T76" fmla="*/ 1274 w 2164"/>
                    <a:gd name="T77" fmla="*/ 1528 h 1680"/>
                    <a:gd name="T78" fmla="*/ 1370 w 2164"/>
                    <a:gd name="T79" fmla="*/ 1646 h 1680"/>
                    <a:gd name="T80" fmla="*/ 1424 w 2164"/>
                    <a:gd name="T81" fmla="*/ 1660 h 1680"/>
                    <a:gd name="T82" fmla="*/ 1458 w 2164"/>
                    <a:gd name="T83" fmla="*/ 1676 h 1680"/>
                    <a:gd name="T84" fmla="*/ 1544 w 2164"/>
                    <a:gd name="T85" fmla="*/ 1636 h 1680"/>
                    <a:gd name="T86" fmla="*/ 1608 w 2164"/>
                    <a:gd name="T87" fmla="*/ 1608 h 1680"/>
                    <a:gd name="T88" fmla="*/ 1650 w 2164"/>
                    <a:gd name="T89" fmla="*/ 1562 h 1680"/>
                    <a:gd name="T90" fmla="*/ 1688 w 2164"/>
                    <a:gd name="T91" fmla="*/ 1550 h 1680"/>
                    <a:gd name="T92" fmla="*/ 1730 w 2164"/>
                    <a:gd name="T93" fmla="*/ 1500 h 1680"/>
                    <a:gd name="T94" fmla="*/ 1760 w 2164"/>
                    <a:gd name="T95" fmla="*/ 1476 h 1680"/>
                    <a:gd name="T96" fmla="*/ 1794 w 2164"/>
                    <a:gd name="T97" fmla="*/ 1442 h 1680"/>
                    <a:gd name="T98" fmla="*/ 1836 w 2164"/>
                    <a:gd name="T99" fmla="*/ 1284 h 1680"/>
                    <a:gd name="T100" fmla="*/ 1820 w 2164"/>
                    <a:gd name="T101" fmla="*/ 1198 h 1680"/>
                    <a:gd name="T102" fmla="*/ 1662 w 2164"/>
                    <a:gd name="T103" fmla="*/ 1020 h 1680"/>
                    <a:gd name="T104" fmla="*/ 1882 w 2164"/>
                    <a:gd name="T105" fmla="*/ 942 h 1680"/>
                    <a:gd name="T106" fmla="*/ 2086 w 2164"/>
                    <a:gd name="T107" fmla="*/ 544 h 1680"/>
                    <a:gd name="T108" fmla="*/ 1076 w 2164"/>
                    <a:gd name="T109" fmla="*/ 792 h 1680"/>
                    <a:gd name="T110" fmla="*/ 0 w 2164"/>
                    <a:gd name="T111" fmla="*/ 0 h 1680"/>
                    <a:gd name="T112" fmla="*/ 2164 w 2164"/>
                    <a:gd name="T113" fmla="*/ 168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T110" t="T111" r="T112" b="T113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8" name="Group 48"/>
              <p:cNvGrpSpPr>
                <a:grpSpLocks/>
              </p:cNvGrpSpPr>
              <p:nvPr/>
            </p:nvGrpSpPr>
            <p:grpSpPr bwMode="auto">
              <a:xfrm>
                <a:off x="0" y="685805"/>
                <a:ext cx="1312805" cy="1509325"/>
                <a:chOff x="0" y="0"/>
                <a:chExt cx="1836489" cy="2111412"/>
              </a:xfrm>
            </p:grpSpPr>
            <p:sp>
              <p:nvSpPr>
                <p:cNvPr id="3169" name="Freeform 42"/>
                <p:cNvSpPr>
                  <a:spLocks/>
                </p:cNvSpPr>
                <p:nvPr/>
              </p:nvSpPr>
              <p:spPr bwMode="auto">
                <a:xfrm>
                  <a:off x="541873" y="1061533"/>
                  <a:ext cx="499693" cy="268716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  <a:gd name="T56" fmla="*/ 0 w 314"/>
                    <a:gd name="T57" fmla="*/ 0 h 170"/>
                    <a:gd name="T58" fmla="*/ 314 w 314"/>
                    <a:gd name="T5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T56" t="T57" r="T58" b="T59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0" name="Freeform 43"/>
                <p:cNvSpPr>
                  <a:spLocks/>
                </p:cNvSpPr>
                <p:nvPr/>
              </p:nvSpPr>
              <p:spPr bwMode="auto">
                <a:xfrm>
                  <a:off x="1050450" y="1336910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1" name="Freeform 44"/>
                <p:cNvSpPr>
                  <a:spLocks/>
                </p:cNvSpPr>
                <p:nvPr/>
              </p:nvSpPr>
              <p:spPr bwMode="auto">
                <a:xfrm>
                  <a:off x="1063775" y="755065"/>
                  <a:ext cx="59962" cy="561859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  <a:gd name="T58" fmla="*/ 0 w 38"/>
                    <a:gd name="T59" fmla="*/ 0 h 354"/>
                    <a:gd name="T60" fmla="*/ 38 w 38"/>
                    <a:gd name="T61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T58" t="T59" r="T60" b="T61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2" name="Freeform 45"/>
                <p:cNvSpPr>
                  <a:spLocks noEditPoints="1"/>
                </p:cNvSpPr>
                <p:nvPr/>
              </p:nvSpPr>
              <p:spPr bwMode="auto">
                <a:xfrm>
                  <a:off x="-15" y="-1"/>
                  <a:ext cx="1836648" cy="2111966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  <a:gd name="T114" fmla="*/ 0 w 1336"/>
                    <a:gd name="T115" fmla="*/ 0 h 1536"/>
                    <a:gd name="T116" fmla="*/ 1336 w 1336"/>
                    <a:gd name="T117" fmla="*/ 1536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3" name="Group 53"/>
              <p:cNvGrpSpPr>
                <a:grpSpLocks/>
              </p:cNvGrpSpPr>
              <p:nvPr/>
            </p:nvGrpSpPr>
            <p:grpSpPr bwMode="auto">
              <a:xfrm>
                <a:off x="67" y="4273568"/>
                <a:ext cx="1192646" cy="1365250"/>
                <a:chOff x="0" y="0"/>
                <a:chExt cx="1646965" cy="1885342"/>
              </a:xfrm>
            </p:grpSpPr>
            <p:sp>
              <p:nvSpPr>
                <p:cNvPr id="3174" name="Freeform 56"/>
                <p:cNvSpPr>
                  <a:spLocks/>
                </p:cNvSpPr>
                <p:nvPr/>
              </p:nvSpPr>
              <p:spPr bwMode="auto">
                <a:xfrm>
                  <a:off x="552358" y="504231"/>
                  <a:ext cx="19732" cy="499838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  <a:gd name="T52" fmla="*/ 0 w 12"/>
                    <a:gd name="T53" fmla="*/ 0 h 314"/>
                    <a:gd name="T54" fmla="*/ 12 w 12"/>
                    <a:gd name="T55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T52" t="T53" r="T54" b="T55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" name="Freeform 57"/>
                <p:cNvSpPr>
                  <a:spLocks/>
                </p:cNvSpPr>
                <p:nvPr/>
              </p:nvSpPr>
              <p:spPr bwMode="auto">
                <a:xfrm>
                  <a:off x="607167" y="90760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" name="Freeform 58"/>
                <p:cNvSpPr>
                  <a:spLocks/>
                </p:cNvSpPr>
                <p:nvPr/>
              </p:nvSpPr>
              <p:spPr bwMode="auto">
                <a:xfrm>
                  <a:off x="574282" y="824302"/>
                  <a:ext cx="462581" cy="195113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  <a:gd name="T54" fmla="*/ 0 w 292"/>
                    <a:gd name="T55" fmla="*/ 0 h 122"/>
                    <a:gd name="T56" fmla="*/ 292 w 292"/>
                    <a:gd name="T5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T54" t="T55" r="T56" b="T57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" name="Freeform 59"/>
                <p:cNvSpPr>
                  <a:spLocks noEditPoints="1"/>
                </p:cNvSpPr>
                <p:nvPr/>
              </p:nvSpPr>
              <p:spPr bwMode="auto">
                <a:xfrm>
                  <a:off x="-108" y="8"/>
                  <a:ext cx="1646437" cy="1885353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  <a:gd name="T112" fmla="*/ 0 w 1216"/>
                    <a:gd name="T113" fmla="*/ 0 h 1392"/>
                    <a:gd name="T114" fmla="*/ 1216 w 1216"/>
                    <a:gd name="T115" fmla="*/ 139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T112" t="T113" r="T114" b="T115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8" name="Group 58"/>
              <p:cNvGrpSpPr>
                <a:grpSpLocks/>
              </p:cNvGrpSpPr>
              <p:nvPr/>
            </p:nvGrpSpPr>
            <p:grpSpPr bwMode="auto">
              <a:xfrm>
                <a:off x="7366651" y="0"/>
                <a:ext cx="1266631" cy="990597"/>
                <a:chOff x="0" y="0"/>
                <a:chExt cx="1558925" cy="1219200"/>
              </a:xfrm>
            </p:grpSpPr>
            <p:sp>
              <p:nvSpPr>
                <p:cNvPr id="3179" name="Freeform 63"/>
                <p:cNvSpPr>
                  <a:spLocks/>
                </p:cNvSpPr>
                <p:nvPr/>
              </p:nvSpPr>
              <p:spPr bwMode="auto">
                <a:xfrm>
                  <a:off x="409897" y="0"/>
                  <a:ext cx="228610" cy="232510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  <a:gd name="T42" fmla="*/ 0 w 144"/>
                    <a:gd name="T43" fmla="*/ 0 h 146"/>
                    <a:gd name="T44" fmla="*/ 144 w 144"/>
                    <a:gd name="T4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T42" t="T43" r="T44" b="T45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0" name="Freeform 64"/>
                <p:cNvSpPr>
                  <a:spLocks/>
                </p:cNvSpPr>
                <p:nvPr/>
              </p:nvSpPr>
              <p:spPr bwMode="auto">
                <a:xfrm>
                  <a:off x="640460" y="238371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" name="Freeform 65"/>
                <p:cNvSpPr>
                  <a:spLocks/>
                </p:cNvSpPr>
                <p:nvPr/>
              </p:nvSpPr>
              <p:spPr bwMode="auto">
                <a:xfrm>
                  <a:off x="650230" y="0"/>
                  <a:ext cx="105512" cy="228603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  <a:gd name="T38" fmla="*/ 0 w 66"/>
                    <a:gd name="T39" fmla="*/ 0 h 144"/>
                    <a:gd name="T40" fmla="*/ 66 w 66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T38" t="T39" r="T40" b="T41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" name="Freeform 66"/>
                <p:cNvSpPr>
                  <a:spLocks noEditPoints="1"/>
                </p:cNvSpPr>
                <p:nvPr/>
              </p:nvSpPr>
              <p:spPr bwMode="auto">
                <a:xfrm>
                  <a:off x="-427" y="0"/>
                  <a:ext cx="1559230" cy="1219211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  <a:gd name="T116" fmla="*/ 0 w 982"/>
                    <a:gd name="T117" fmla="*/ 0 h 768"/>
                    <a:gd name="T118" fmla="*/ 982 w 982"/>
                    <a:gd name="T119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T116" t="T117" r="T118" b="T119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3" name="Group 63"/>
              <p:cNvGrpSpPr>
                <a:grpSpLocks/>
              </p:cNvGrpSpPr>
              <p:nvPr/>
            </p:nvGrpSpPr>
            <p:grpSpPr bwMode="auto">
              <a:xfrm>
                <a:off x="8324135" y="990604"/>
                <a:ext cx="819855" cy="1066798"/>
                <a:chOff x="0" y="0"/>
                <a:chExt cx="1054100" cy="1371600"/>
              </a:xfrm>
            </p:grpSpPr>
            <p:sp>
              <p:nvSpPr>
                <p:cNvPr id="3184" name="Freeform 70"/>
                <p:cNvSpPr>
                  <a:spLocks/>
                </p:cNvSpPr>
                <p:nvPr/>
              </p:nvSpPr>
              <p:spPr bwMode="auto">
                <a:xfrm>
                  <a:off x="495324" y="381686"/>
                  <a:ext cx="240857" cy="157163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  <a:gd name="T46" fmla="*/ 0 w 152"/>
                    <a:gd name="T47" fmla="*/ 0 h 100"/>
                    <a:gd name="T48" fmla="*/ 152 w 152"/>
                    <a:gd name="T49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T46" t="T47" r="T48" b="T49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" name="Freeform 71"/>
                <p:cNvSpPr>
                  <a:spLocks/>
                </p:cNvSpPr>
                <p:nvPr/>
              </p:nvSpPr>
              <p:spPr bwMode="auto">
                <a:xfrm>
                  <a:off x="740263" y="547014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1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" name="Freeform 72"/>
                <p:cNvSpPr>
                  <a:spLocks/>
                </p:cNvSpPr>
                <p:nvPr/>
              </p:nvSpPr>
              <p:spPr bwMode="auto">
                <a:xfrm>
                  <a:off x="750469" y="251057"/>
                  <a:ext cx="53070" cy="285752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  <a:gd name="T50" fmla="*/ 0 w 34"/>
                    <a:gd name="T51" fmla="*/ 0 h 180"/>
                    <a:gd name="T52" fmla="*/ 34 w 34"/>
                    <a:gd name="T5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T50" t="T51" r="T52" b="T53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DEF4B7">
                    <a:alpha val="17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" name="Freeform 73"/>
                <p:cNvSpPr>
                  <a:spLocks noEditPoints="1"/>
                </p:cNvSpPr>
                <p:nvPr/>
              </p:nvSpPr>
              <p:spPr bwMode="auto">
                <a:xfrm>
                  <a:off x="-678" y="3"/>
                  <a:ext cx="1055279" cy="137161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  <a:gd name="T114" fmla="*/ 0 w 664"/>
                    <a:gd name="T115" fmla="*/ 0 h 864"/>
                    <a:gd name="T116" fmla="*/ 664 w 664"/>
                    <a:gd name="T117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T114" t="T115" r="T116" b="T117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rgbClr val="D7F2AA">
                    <a:alpha val="71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8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rebuchet MS" charset="0"/>
              </a:rPr>
              <a:t>单击此处编辑母版标题样式</a:t>
            </a:r>
          </a:p>
        </p:txBody>
      </p:sp>
      <p:sp>
        <p:nvSpPr>
          <p:cNvPr id="318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124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Verdana" charset="0"/>
              </a:rPr>
              <a:t>单击此处编辑母版文本样式</a:t>
            </a:r>
            <a:endParaRPr lang="en-US" altLang="zh-CN">
              <a:sym typeface="Verdana" charset="0"/>
            </a:endParaRPr>
          </a:p>
          <a:p>
            <a:pPr lvl="1"/>
            <a:r>
              <a:rPr lang="zh-CN" altLang="en-US">
                <a:sym typeface="Verdana" charset="0"/>
              </a:rPr>
              <a:t>第二级</a:t>
            </a:r>
            <a:endParaRPr lang="en-US" altLang="zh-CN">
              <a:sym typeface="Verdana" charset="0"/>
            </a:endParaRPr>
          </a:p>
          <a:p>
            <a:pPr lvl="2"/>
            <a:r>
              <a:rPr lang="zh-CN" altLang="en-US">
                <a:sym typeface="Verdana" charset="0"/>
              </a:rPr>
              <a:t>第三级</a:t>
            </a:r>
            <a:endParaRPr lang="en-US" altLang="zh-CN">
              <a:sym typeface="Verdana" charset="0"/>
            </a:endParaRPr>
          </a:p>
          <a:p>
            <a:pPr lvl="3"/>
            <a:r>
              <a:rPr lang="zh-CN" altLang="en-US">
                <a:sym typeface="Verdana" charset="0"/>
              </a:rPr>
              <a:t>第四级</a:t>
            </a:r>
            <a:endParaRPr lang="en-US" altLang="zh-CN">
              <a:sym typeface="Verdana" charset="0"/>
            </a:endParaRPr>
          </a:p>
          <a:p>
            <a:pPr lvl="4"/>
            <a:r>
              <a:rPr lang="zh-CN" altLang="en-US">
                <a:sym typeface="Verdana" charset="0"/>
              </a:rPr>
              <a:t>第五级</a:t>
            </a:r>
          </a:p>
        </p:txBody>
      </p:sp>
      <p:sp>
        <p:nvSpPr>
          <p:cNvPr id="319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59515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765C9EE9-F37A-D64E-AE41-12552876367F}" type="datetime1">
              <a:rPr lang="zh-CN" altLang="en-US"/>
              <a:pPr/>
              <a:t>4/17/16</a:t>
            </a:fld>
            <a:endParaRPr lang="zh-CN" altLang="en-US"/>
          </a:p>
        </p:txBody>
      </p:sp>
      <p:sp>
        <p:nvSpPr>
          <p:cNvPr id="319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5951538"/>
            <a:ext cx="525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3F3F3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19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5951538"/>
            <a:ext cx="608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fld id="{6548E2D5-3CDB-9845-A1E1-F32945D4332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Trebuchet MS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charset="0"/>
          <a:ea typeface="微软雅黑" charset="0"/>
          <a:cs typeface="微软雅黑" charset="0"/>
          <a:sym typeface="Trebuchet MS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3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6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4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ts val="600"/>
        </a:spcAft>
        <a:buClr>
          <a:srgbClr val="3F3F3F"/>
        </a:buClr>
        <a:buFont typeface="Wingdings 2" charset="0"/>
        <a:buChar char=""/>
        <a:defRPr sz="1200">
          <a:solidFill>
            <a:srgbClr val="3F3F3F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kumimoji="1" lang="en-US" altLang="zh-CN" sz="3600" b="1" dirty="0" smtClean="0">
                <a:solidFill>
                  <a:schemeClr val="tx1"/>
                </a:solidFill>
              </a:rPr>
              <a:t>Sports Analytics </a:t>
            </a:r>
            <a:r>
              <a:rPr kumimoji="1" lang="en-US" altLang="zh-CN" sz="3600" b="1" dirty="0" err="1" smtClean="0">
                <a:solidFill>
                  <a:schemeClr val="tx1"/>
                </a:solidFill>
              </a:rPr>
              <a:t>Hackathon</a:t>
            </a:r>
            <a:endParaRPr kumimoji="1"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009900"/>
            <a:ext cx="6400800" cy="17526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Hack-A-Shaq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5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09650" y="658813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Case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1: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[X1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r>
              <a:rPr kumimoji="1" lang="en-US" altLang="zh-CN" dirty="0" smtClean="0">
                <a:solidFill>
                  <a:srgbClr val="000000"/>
                </a:solidFill>
              </a:rPr>
              <a:t>≈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[X2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91" r="-992"/>
          <a:stretch/>
        </p:blipFill>
        <p:spPr>
          <a:xfrm>
            <a:off x="934350" y="1433010"/>
            <a:ext cx="7200000" cy="4630543"/>
          </a:xfrm>
        </p:spPr>
      </p:pic>
    </p:spTree>
    <p:extLst>
      <p:ext uri="{BB962C8B-B14F-4D97-AF65-F5344CB8AC3E}">
        <p14:creationId xmlns:p14="http://schemas.microsoft.com/office/powerpoint/2010/main" val="240244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Case 2: Shaquille O‘Neal</a:t>
            </a:r>
            <a:br>
              <a:rPr kumimoji="1" lang="en-US" altLang="zh-CN" dirty="0" smtClean="0">
                <a:solidFill>
                  <a:srgbClr val="000000"/>
                </a:solidFill>
              </a:rPr>
            </a:br>
            <a:r>
              <a:rPr kumimoji="1" lang="en-US" altLang="zh-CN" dirty="0" smtClean="0">
                <a:solidFill>
                  <a:srgbClr val="000000"/>
                </a:solidFill>
              </a:rPr>
              <a:t>		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l-GR" altLang="zh-CN" dirty="0">
                <a:solidFill>
                  <a:srgbClr val="000000"/>
                </a:solidFill>
              </a:rPr>
              <a:t>&gt;&gt;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 smtClean="0">
                <a:solidFill>
                  <a:srgbClr val="000000"/>
                </a:solidFill>
              </a:rPr>
              <a:t>,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[X1] </a:t>
            </a:r>
            <a:r>
              <a:rPr kumimoji="1" lang="el-GR" altLang="zh-CN" dirty="0" smtClean="0">
                <a:solidFill>
                  <a:srgbClr val="000000"/>
                </a:solidFill>
              </a:rPr>
              <a:t>≈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[X2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Parameter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estimated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for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O’Neal</a:t>
            </a:r>
            <a:r>
              <a:rPr kumimoji="1" lang="en-US" altLang="zh-CN" sz="2400" baseline="30000" dirty="0">
                <a:solidFill>
                  <a:srgbClr val="000000"/>
                </a:solidFill>
              </a:rPr>
              <a:t>[1</a:t>
            </a:r>
            <a:r>
              <a:rPr kumimoji="1" lang="en-US" altLang="zh-CN" sz="2400" baseline="30000" dirty="0" smtClean="0">
                <a:solidFill>
                  <a:srgbClr val="000000"/>
                </a:solidFill>
              </a:rPr>
              <a:t>]</a:t>
            </a:r>
            <a:endParaRPr kumimoji="1" lang="en-US" altLang="zh-CN" sz="2400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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p=0.5275</a:t>
            </a:r>
            <a:endParaRPr kumimoji="1" lang="en-US" altLang="zh-CN" sz="2400" baseline="30000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</a:t>
            </a:r>
            <a:r>
              <a:rPr kumimoji="1" lang="zh-CN" altLang="zh-CN" sz="2400" dirty="0" smtClean="0">
                <a:solidFill>
                  <a:srgbClr val="000000"/>
                </a:solidFill>
              </a:rPr>
              <a:t>0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.045</a:t>
            </a:r>
          </a:p>
          <a:p>
            <a:pPr>
              <a:buFont typeface="Wingdings" charset="2"/>
              <a:buChar char="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zh-CN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=0.5829</a:t>
            </a: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=0.4639</a:t>
            </a: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zh-CN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=0.1417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7488" y="3627762"/>
            <a:ext cx="2745503" cy="1859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l-GR" altLang="zh-CN" sz="2600" b="1" i="1" dirty="0">
                <a:solidFill>
                  <a:srgbClr val="000000"/>
                </a:solidFill>
              </a:rPr>
              <a:t>λ</a:t>
            </a:r>
            <a:r>
              <a:rPr kumimoji="1" lang="el-GR" altLang="zh-CN" sz="2600" b="1" i="1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600" b="1" i="1" dirty="0" smtClean="0">
                <a:solidFill>
                  <a:srgbClr val="000000"/>
                </a:solidFill>
              </a:rPr>
              <a:t>&gt;&gt;</a:t>
            </a:r>
            <a:r>
              <a:rPr kumimoji="1" lang="el-GR" altLang="zh-CN" sz="2600" b="1" i="1" dirty="0" smtClean="0">
                <a:solidFill>
                  <a:srgbClr val="000000"/>
                </a:solidFill>
              </a:rPr>
              <a:t>λ</a:t>
            </a:r>
            <a:r>
              <a:rPr kumimoji="1" lang="en-US" altLang="zh-CN" sz="2600" b="1" i="1" baseline="-25000" dirty="0" smtClean="0">
                <a:solidFill>
                  <a:srgbClr val="000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en-US" altLang="zh-CN" sz="2600" b="1" i="1" dirty="0">
                <a:solidFill>
                  <a:srgbClr val="000000"/>
                </a:solidFill>
              </a:rPr>
              <a:t>E[X1</a:t>
            </a:r>
            <a:r>
              <a:rPr kumimoji="1" lang="en-US" altLang="zh-CN" sz="2600" b="1" i="1" dirty="0" smtClean="0">
                <a:solidFill>
                  <a:srgbClr val="000000"/>
                </a:solidFill>
              </a:rPr>
              <a:t>]≈E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[X2</a:t>
            </a:r>
            <a:r>
              <a:rPr kumimoji="1" lang="en-US" altLang="zh-CN" sz="2600" b="1" i="1" dirty="0" smtClean="0">
                <a:solidFill>
                  <a:srgbClr val="000000"/>
                </a:solidFill>
              </a:rPr>
              <a:t>]</a:t>
            </a:r>
            <a:endParaRPr kumimoji="1" lang="en-US" altLang="zh-CN" sz="2600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2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9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95" r="-400"/>
          <a:stretch/>
        </p:blipFill>
        <p:spPr>
          <a:xfrm>
            <a:off x="1009650" y="1600200"/>
            <a:ext cx="7200000" cy="4657621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9650" y="676275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Case 2: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l-GR" altLang="zh-CN" dirty="0">
                <a:solidFill>
                  <a:srgbClr val="000000"/>
                </a:solidFill>
              </a:rPr>
              <a:t>&gt;&gt;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 smtClean="0">
                <a:solidFill>
                  <a:srgbClr val="000000"/>
                </a:solidFill>
              </a:rPr>
              <a:t>,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[X1] </a:t>
            </a:r>
            <a:r>
              <a:rPr kumimoji="1" lang="el-GR" altLang="zh-CN" dirty="0" smtClean="0">
                <a:solidFill>
                  <a:srgbClr val="000000"/>
                </a:solidFill>
              </a:rPr>
              <a:t>≈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[X2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Case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2: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>
                <a:solidFill>
                  <a:srgbClr val="000000"/>
                </a:solidFill>
              </a:rPr>
              <a:t>λ1&gt;&gt;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>
                <a:solidFill>
                  <a:srgbClr val="000000"/>
                </a:solidFill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>
                <a:solidFill>
                  <a:srgbClr val="000000"/>
                </a:solidFill>
              </a:rPr>
              <a:t>E[X1] ≈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>
                <a:solidFill>
                  <a:srgbClr val="000000"/>
                </a:solidFill>
              </a:rPr>
              <a:t>E[X2]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5" r="439"/>
          <a:stretch/>
        </p:blipFill>
        <p:spPr>
          <a:xfrm>
            <a:off x="1009650" y="1371700"/>
            <a:ext cx="7200000" cy="4723220"/>
          </a:xfrm>
        </p:spPr>
      </p:pic>
    </p:spTree>
    <p:extLst>
      <p:ext uri="{BB962C8B-B14F-4D97-AF65-F5344CB8AC3E}">
        <p14:creationId xmlns:p14="http://schemas.microsoft.com/office/powerpoint/2010/main" val="262093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Case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3: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[X1]&gt;&gt;E[X2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Parameter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estimated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for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Case 3</a:t>
            </a:r>
          </a:p>
          <a:p>
            <a:pPr>
              <a:buFont typeface="Wingdings" charset="2"/>
              <a:buChar char="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p=0.38</a:t>
            </a:r>
            <a:endParaRPr kumimoji="1" lang="en-US" altLang="zh-CN" sz="2400" baseline="30000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=0.25</a:t>
            </a:r>
          </a:p>
          <a:p>
            <a:pPr>
              <a:buFont typeface="Wingdings" charset="2"/>
              <a:buChar char="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zh-CN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=0.554</a:t>
            </a: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=0.3472</a:t>
            </a: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</a:t>
            </a:r>
            <a:r>
              <a:rPr kumimoji="1" lang="zh-CN" altLang="zh-CN" sz="2400" dirty="0">
                <a:solidFill>
                  <a:srgbClr val="000000"/>
                </a:solidFill>
              </a:rPr>
              <a:t>0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.1583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Case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3: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>
                <a:solidFill>
                  <a:srgbClr val="000000"/>
                </a:solidFill>
              </a:rPr>
              <a:t>;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>
                <a:solidFill>
                  <a:srgbClr val="000000"/>
                </a:solidFill>
              </a:rPr>
              <a:t>E[X1]&gt;&gt;E[X2]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95" r="-541"/>
          <a:stretch/>
        </p:blipFill>
        <p:spPr>
          <a:xfrm>
            <a:off x="1009650" y="1600200"/>
            <a:ext cx="7200000" cy="4646503"/>
          </a:xfrm>
        </p:spPr>
      </p:pic>
    </p:spTree>
    <p:extLst>
      <p:ext uri="{BB962C8B-B14F-4D97-AF65-F5344CB8AC3E}">
        <p14:creationId xmlns:p14="http://schemas.microsoft.com/office/powerpoint/2010/main" val="61224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Case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3: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>
                <a:solidFill>
                  <a:srgbClr val="000000"/>
                </a:solidFill>
              </a:rPr>
              <a:t>;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>
                <a:solidFill>
                  <a:srgbClr val="000000"/>
                </a:solidFill>
              </a:rPr>
              <a:t>E[X1]&gt;&gt;E[X2]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6" r="-155"/>
          <a:stretch/>
        </p:blipFill>
        <p:spPr>
          <a:xfrm>
            <a:off x="1009650" y="1600200"/>
            <a:ext cx="7200000" cy="4700322"/>
          </a:xfrm>
        </p:spPr>
      </p:pic>
    </p:spTree>
    <p:extLst>
      <p:ext uri="{BB962C8B-B14F-4D97-AF65-F5344CB8AC3E}">
        <p14:creationId xmlns:p14="http://schemas.microsoft.com/office/powerpoint/2010/main" val="428934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Case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4</a:t>
            </a:r>
            <a:r>
              <a:rPr kumimoji="1" lang="en-US" altLang="zh-CN" dirty="0" smtClean="0">
                <a:solidFill>
                  <a:srgbClr val="000000"/>
                </a:solidFill>
              </a:rPr>
              <a:t>: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</a:t>
            </a:r>
            <a:r>
              <a:rPr kumimoji="1" lang="el-GR" altLang="zh-CN" dirty="0" smtClean="0">
                <a:solidFill>
                  <a:srgbClr val="000000"/>
                </a:solidFill>
              </a:rPr>
              <a:t>X</a:t>
            </a:r>
            <a:r>
              <a:rPr kumimoji="1" lang="en-US" altLang="zh-CN" dirty="0" smtClean="0">
                <a:solidFill>
                  <a:srgbClr val="000000"/>
                </a:solidFill>
              </a:rPr>
              <a:t>2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r>
              <a:rPr kumimoji="1" lang="el-GR" altLang="zh-CN" dirty="0">
                <a:solidFill>
                  <a:srgbClr val="000000"/>
                </a:solidFill>
              </a:rPr>
              <a:t>&gt;&gt;E[</a:t>
            </a:r>
            <a:r>
              <a:rPr kumimoji="1" lang="el-GR" altLang="zh-CN" dirty="0" smtClean="0">
                <a:solidFill>
                  <a:srgbClr val="000000"/>
                </a:solidFill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</a:rPr>
              <a:t>1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Parameter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estimated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for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Case 3</a:t>
            </a:r>
          </a:p>
          <a:p>
            <a:pPr>
              <a:buFont typeface="Wingdings" charset="2"/>
              <a:buChar char="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p=0.893</a:t>
            </a:r>
            <a:endParaRPr kumimoji="1" lang="en-US" altLang="zh-CN" sz="2400" baseline="30000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=0.138</a:t>
            </a:r>
          </a:p>
          <a:p>
            <a:pPr>
              <a:buFont typeface="Wingdings" charset="2"/>
              <a:buChar char="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zh-CN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=0.484</a:t>
            </a: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=0.4916</a:t>
            </a: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=0.125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5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Case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4: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n-US" altLang="zh-CN" dirty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>
                <a:solidFill>
                  <a:srgbClr val="000000"/>
                </a:solidFill>
              </a:rPr>
              <a:t>;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>
                <a:solidFill>
                  <a:srgbClr val="000000"/>
                </a:solidFill>
              </a:rPr>
              <a:t>E[X</a:t>
            </a:r>
            <a:r>
              <a:rPr kumimoji="1" lang="en-US" altLang="zh-CN" dirty="0">
                <a:solidFill>
                  <a:srgbClr val="000000"/>
                </a:solidFill>
              </a:rPr>
              <a:t>2</a:t>
            </a:r>
            <a:r>
              <a:rPr kumimoji="1" lang="el-GR" altLang="zh-CN" dirty="0">
                <a:solidFill>
                  <a:srgbClr val="000000"/>
                </a:solidFill>
              </a:rPr>
              <a:t>]&gt;&gt;E[X</a:t>
            </a:r>
            <a:r>
              <a:rPr kumimoji="1" lang="en-US" altLang="zh-CN" dirty="0">
                <a:solidFill>
                  <a:srgbClr val="000000"/>
                </a:solidFill>
              </a:rPr>
              <a:t>1</a:t>
            </a:r>
            <a:r>
              <a:rPr kumimoji="1" lang="el-GR" altLang="zh-CN" dirty="0">
                <a:solidFill>
                  <a:srgbClr val="000000"/>
                </a:solidFill>
              </a:rPr>
              <a:t>]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rcRect t="6353" b="63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92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Case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4: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>
                <a:solidFill>
                  <a:srgbClr val="000000"/>
                </a:solidFill>
              </a:rPr>
              <a:t>;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el-GR" altLang="zh-CN" dirty="0">
                <a:solidFill>
                  <a:srgbClr val="000000"/>
                </a:solidFill>
              </a:rPr>
              <a:t>E[X</a:t>
            </a:r>
            <a:r>
              <a:rPr kumimoji="1" lang="en-US" altLang="zh-CN" dirty="0">
                <a:solidFill>
                  <a:srgbClr val="000000"/>
                </a:solidFill>
              </a:rPr>
              <a:t>2</a:t>
            </a:r>
            <a:r>
              <a:rPr kumimoji="1" lang="el-GR" altLang="zh-CN" dirty="0">
                <a:solidFill>
                  <a:srgbClr val="000000"/>
                </a:solidFill>
              </a:rPr>
              <a:t>]&gt;&gt;E[X</a:t>
            </a:r>
            <a:r>
              <a:rPr kumimoji="1" lang="en-US" altLang="zh-CN" dirty="0">
                <a:solidFill>
                  <a:srgbClr val="000000"/>
                </a:solidFill>
              </a:rPr>
              <a:t>1</a:t>
            </a:r>
            <a:r>
              <a:rPr kumimoji="1" lang="el-GR" altLang="zh-CN" dirty="0">
                <a:solidFill>
                  <a:srgbClr val="000000"/>
                </a:solidFill>
              </a:rPr>
              <a:t>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rcRect t="6353" b="63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676275"/>
            <a:ext cx="7124700" cy="9239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Report Structure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650" y="1806575"/>
            <a:ext cx="7124700" cy="40513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Abstract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Data and Variables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Compound Poisson Process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Monte Carlo Simulation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Summary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9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09650" y="394065"/>
            <a:ext cx="7124700" cy="92392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Summary: </a:t>
            </a:r>
            <a:r>
              <a:rPr kumimoji="1" lang="en-US" altLang="zh-CN" dirty="0" smtClean="0">
                <a:solidFill>
                  <a:srgbClr val="000000"/>
                </a:solidFill>
              </a:rPr>
              <a:t>Hack</a:t>
            </a:r>
            <a:r>
              <a:rPr kumimoji="1" lang="zh-CN" altLang="en-US" dirty="0" smtClean="0">
                <a:solidFill>
                  <a:srgbClr val="000000"/>
                </a:solidFill>
              </a:rPr>
              <a:t>-</a:t>
            </a:r>
            <a:r>
              <a:rPr kumimoji="1" lang="en-US" altLang="zh-CN" dirty="0" smtClean="0">
                <a:solidFill>
                  <a:srgbClr val="000000"/>
                </a:solidFill>
              </a:rPr>
              <a:t>a-Shaq Strategy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305172853"/>
              </p:ext>
            </p:extLst>
          </p:nvPr>
        </p:nvGraphicFramePr>
        <p:xfrm>
          <a:off x="1001130" y="1297383"/>
          <a:ext cx="7539080" cy="49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90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09650" y="394065"/>
            <a:ext cx="7530560" cy="92392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Summary: </a:t>
            </a:r>
            <a:r>
              <a:rPr kumimoji="1" lang="en-US" altLang="zh-CN" dirty="0" smtClean="0">
                <a:solidFill>
                  <a:srgbClr val="000000"/>
                </a:solidFill>
              </a:rPr>
              <a:t>Hack</a:t>
            </a:r>
            <a:r>
              <a:rPr kumimoji="1" lang="zh-CN" altLang="en-US" dirty="0" smtClean="0">
                <a:solidFill>
                  <a:srgbClr val="000000"/>
                </a:solidFill>
              </a:rPr>
              <a:t>-</a:t>
            </a:r>
            <a:r>
              <a:rPr kumimoji="1" lang="en-US" altLang="zh-CN" dirty="0" smtClean="0">
                <a:solidFill>
                  <a:srgbClr val="000000"/>
                </a:solidFill>
              </a:rPr>
              <a:t>a-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Shaq_Example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869960869"/>
              </p:ext>
            </p:extLst>
          </p:nvPr>
        </p:nvGraphicFramePr>
        <p:xfrm>
          <a:off x="1001130" y="1297383"/>
          <a:ext cx="7539080" cy="49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70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D8A8-EE0C-4747-93B5-D521FD06F77E}" type="slidenum">
              <a:rPr lang="zh-CN" altLang="en-US"/>
              <a:pPr/>
              <a:t>22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1378" name="图片 14" descr="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497138"/>
            <a:ext cx="428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9" name="图片 15" descr="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530475"/>
            <a:ext cx="21034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0" name="图片 16" descr="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516188"/>
            <a:ext cx="1724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图片 17" descr="t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606800"/>
            <a:ext cx="419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图片 18" descr="h1副本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2747963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3" name="图片 19" descr="h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08288"/>
            <a:ext cx="10763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4" name="图片 20" descr="h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3509963"/>
            <a:ext cx="419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5" name="图片 21" descr="h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3498850"/>
            <a:ext cx="1019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6" name="图片 23" descr="h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9963"/>
            <a:ext cx="790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7" name="图片 24" descr="e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92500"/>
            <a:ext cx="495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8" name="图片 25" descr="e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2921000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图片 26" descr="e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2827338"/>
            <a:ext cx="45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0" name="图片 27" descr="e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2714625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1" name="图片 28" descr="e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076575"/>
            <a:ext cx="13604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2" name="图片 29" descr="e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589338"/>
            <a:ext cx="13890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3" name="图片 30" descr="n1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589338"/>
            <a:ext cx="3333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4" name="图片 32" descr="n2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619500"/>
            <a:ext cx="542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5" name="图片 33" descr="n3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665538"/>
            <a:ext cx="285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6" name="图片 34" descr="d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3619500"/>
            <a:ext cx="666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7" name="图片 35" descr="d2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3627438"/>
            <a:ext cx="400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8" name="图片 36" descr="羽毛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554">
            <a:off x="9344025" y="501650"/>
            <a:ext cx="154305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9" name="图片 41" descr="d3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3171825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400" name="图片 42" descr="d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171825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69349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44 -0.24339 C -0.72291 -0.23622 -0.72239 -0.22881 -0.72778 -0.21585 C -0.73316 -0.20288 -0.75173 -0.17302 -0.75573 -0.16492 " pathEditMode="fixed" rAng="0" ptsTypes="aaA">
                                      <p:cBhvr>
                                        <p:cTn id="6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9400" y="39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" dur="1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73 -0.16492 C -0.74115 -0.1802 -0.72639 -0.19548 -0.71441 -0.20613 C -0.70243 -0.21677 -0.70642 -0.22557 -0.68368 -0.22951 C -0.66094 -0.23344 -0.60295 -0.22765 -0.57778 -0.22951 C -0.5526 -0.23136 -0.53854 -0.239 -0.53212 -0.24131 " pathEditMode="fixed" rAng="0" ptsTypes="aaaaA">
                                      <p:cBhvr>
                                        <p:cTn id="12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65 -0.24177 C -0.6217 -0.21076 -0.64357 -0.17974 -0.6658 -0.14386 C -0.68802 -0.10798 -0.71875 -0.04988 -0.7335 -0.02626 C -0.74826 -0.00265 -0.74809 -0.00682 -0.75416 -0.00265 C -0.76024 0.00151 -0.76493 -0.0008 -0.77031 -0.00057 C -0.77569 -0.00034 -0.78767 -0.00034 -0.78646 -0.00057 " pathEditMode="fixed" rAng="0" ptsTypes="aaaaaA">
                                      <p:cBhvr>
                                        <p:cTn id="18" dur="3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39400" y="1220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3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646 -0.00057 C -0.79028 -0.00543 -0.79393 -0.01029 -0.79375 -0.01816 C -0.79358 -0.02603 -0.78907 -0.03946 -0.7849 -0.04756 C -0.78073 -0.05566 -0.77361 -0.06191 -0.76875 -0.06724 C -0.76389 -0.07256 -0.76077 -0.07001 -0.75556 -0.07904 " pathEditMode="fixed" rAng="0" ptsTypes="aaaaA">
                                      <p:cBhvr>
                                        <p:cTn id="2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55 -0.07905 C -0.75069 -0.08368 -0.74583 -0.08831 -0.74149 -0.08645 C -0.73715 -0.0846 -0.73125 -0.07835 -0.72951 -0.06747 C -0.72777 -0.05659 -0.73055 -0.02858 -0.73055 -0.02118 " pathEditMode="fixed" rAng="0" ptsTypes="aaaA">
                                      <p:cBhvr>
                                        <p:cTn id="30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055 -0.02118 C -0.72864 -0.0184 -0.72656 -0.01562 -0.71753 -0.02256 C -0.7085 -0.02951 -0.68906 -0.04965 -0.67621 -0.0633 C -0.66336 -0.07696 -0.65208 -0.08946 -0.64027 -0.1052 C -0.62847 -0.12094 -0.61631 -0.14155 -0.60555 -0.15752 C -0.59479 -0.17349 -0.58107 -0.19432 -0.57621 -0.20104 " pathEditMode="fixed" rAng="0" ptsTypes="aaaaaA">
                                      <p:cBhvr>
                                        <p:cTn id="33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1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309 -0.20103 C -0.58871 -0.17858 -0.60434 -0.15589 -0.61666 -0.13714 C -0.62899 -0.11839 -0.63732 -0.10358 -0.64705 -0.08784 C -0.65677 -0.0721 -0.6691 -0.05427 -0.67535 -0.04293 C -0.6816 -0.03159 -0.68507 -0.02256 -0.68507 -0.01978 " pathEditMode="fixed" rAng="0" ptsTypes="aaaaA">
                                      <p:cBhvr>
                                        <p:cTn id="3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59400" y="9100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507 -0.01979 C -0.67778 -0.02882 -0.67049 -0.03784 -0.66545 -0.04432 C -0.66042 -0.05081 -0.65851 -0.05451 -0.65469 -0.05891 C -0.65087 -0.06331 -0.6474 -0.06585 -0.64271 -0.07048 C -0.63802 -0.07511 -0.6309 -0.08252 -0.62639 -0.08645 C -0.62188 -0.09039 -0.6184 -0.09201 -0.61545 -0.09363 C -0.6125 -0.09525 -0.6099 -0.09641 -0.60903 -0.09664 " pathEditMode="fixed" rAng="0" ptsTypes="aaaaaaA">
                                      <p:cBhvr>
                                        <p:cTn id="45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1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903 -0.09664 C -0.6059 -0.09594 -0.60278 -0.09525 -0.60347 -0.09224 C -0.60417 -0.08923 -0.60972 -0.0846 -0.61337 -0.07905 C -0.61701 -0.07349 -0.62083 -0.06493 -0.62535 -0.05891 C -0.62986 -0.05289 -0.63733 -0.04895 -0.64045 -0.04294 C -0.64358 -0.03692 -0.64323 -0.02511 -0.64375 -0.02257 " pathEditMode="fixed" rAng="0" ptsTypes="aaaaaA">
                                      <p:cBhvr>
                                        <p:cTn id="51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1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375 -0.02256 C -0.6401 -0.02001 -0.63628 -0.01723 -0.63073 -0.01955 C -0.62517 -0.02186 -0.61597 -0.03297 -0.61007 -0.03714 C -0.60417 -0.04131 -0.60087 -0.04177 -0.59479 -0.04432 C -0.58871 -0.04686 -0.57847 -0.0501 -0.57309 -0.05288 C -0.56771 -0.05566 -0.56684 -0.05797 -0.56215 -0.06168 C -0.55746 -0.06538 -0.54913 -0.06908 -0.54479 -0.07464 C -0.54045 -0.0802 -0.53646 -0.09061 -0.53611 -0.09501 C -0.53576 -0.09941 -0.54219 -0.09987 -0.54271 -0.1008 " pathEditMode="fixed" rAng="0" ptsTypes="aaaaaaaaA">
                                      <p:cBhvr>
                                        <p:cTn id="57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1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271 -0.1008 C -0.54653 -0.09941 -0.55035 -0.09802 -0.55451 -0.09501 C -0.55868 -0.092 -0.56285 -0.08807 -0.56771 -0.08205 C -0.57257 -0.07603 -0.58038 -0.06607 -0.58385 -0.05867 C -0.58733 -0.05126 -0.58767 -0.04293 -0.58837 -0.03714 C -0.58906 -0.03135 -0.5901 -0.02695 -0.58837 -0.02395 C -0.58663 -0.02094 -0.58055 -0.02001 -0.57743 -0.01955 C -0.5743 -0.01908 -0.57135 -0.02024 -0.56979 -0.02117 " pathEditMode="fixed" rAng="0" ptsTypes="aaaaaaaA">
                                      <p:cBhvr>
                                        <p:cTn id="63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2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79 -0.02117 C -0.56197 -0.02395 -0.55416 -0.02673 -0.54635 -0.03228 C -0.53854 -0.03784 -0.54999 -0.02927 -0.52308 -0.0545 C -0.49618 -0.07974 -0.41388 -0.16122 -0.38472 -0.18344 C -0.35555 -0.20566 -0.3526 -0.18899 -0.34808 -0.18784 C -0.34357 -0.18668 -0.35659 -0.17835 -0.35798 -0.17673 " pathEditMode="fixed" rAng="0" ptsTypes="aaaaaA">
                                      <p:cBhvr>
                                        <p:cTn id="6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30000" y="-91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98 -0.17673 C -0.36198 -0.17534 -0.3658 -0.17395 -0.36771 -0.17163 C -0.36962 -0.16932 -0.37048 -0.16423 -0.36996 -0.16307 C -0.36944 -0.16191 -0.3658 -0.164 -0.36475 -0.16423 " pathEditMode="fixed" rAng="0" ptsTypes="aaaa">
                                      <p:cBhvr>
                                        <p:cTn id="72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9400" y="7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5" dur="1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5 -0.16423 C -0.36146 -0.164 -0.35798 -0.16353 -0.35364 -0.16515 C -0.3493 -0.16677 -0.34305 -0.17094 -0.33906 -0.17372 C -0.33507 -0.1765 -0.33229 -0.17881 -0.32986 -0.18205 C -0.32743 -0.18529 -0.32517 -0.19131 -0.3243 -0.19386 C -0.32343 -0.1964 -0.32465 -0.19687 -0.32465 -0.19756 " pathEditMode="fixed" rAng="0" ptsTypes="aaaaaA">
                                      <p:cBhvr>
                                        <p:cTn id="78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00" y="-1594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1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5 -0.19756 C -0.32587 -0.20033 -0.32708 -0.20288 -0.32986 -0.2045 C -0.33264 -0.20612 -0.3309 -0.20867 -0.34097 -0.20774 C -0.35104 -0.20682 -0.3757 -0.20427 -0.39063 -0.19964 C -0.40556 -0.19501 -0.42222 -0.18645 -0.43108 -0.17973 C -0.43993 -0.17302 -0.44167 -0.16283 -0.44375 -0.15959 " pathEditMode="fixed" rAng="0" ptsTypes="aaaaaA">
                                      <p:cBhvr>
                                        <p:cTn id="8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1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75 -0.1596 C -0.44445 -0.1545 -0.44514 -0.14941 -0.44306 -0.14594 C -0.44097 -0.14247 -0.43768 -0.14062 -0.43125 -0.13807 C -0.42483 -0.13552 -0.41459 -0.13251 -0.40469 -0.13112 C -0.39479 -0.12974 -0.3724 -0.13043 -0.3717 -0.12927 C -0.37101 -0.12812 -0.38941 -0.12649 -0.40035 -0.12441 C -0.41129 -0.12233 -0.42535 -0.12071 -0.43716 -0.11654 C -0.44896 -0.11237 -0.46163 -0.10474 -0.47101 -0.09872 C -0.48038 -0.0927 -0.48733 -0.08853 -0.49375 -0.0802 C -0.50018 -0.07187 -0.50747 -0.05566 -0.5099 -0.04872 C -0.51233 -0.04177 -0.50868 -0.03992 -0.50851 -0.03807 " pathEditMode="fixed" rAng="0" ptsTypes="aaaaaaaaaaA">
                                      <p:cBhvr>
                                        <p:cTn id="90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3" dur="2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5 -0.03807 C -0.50712 -0.03483 -0.50364 -0.02302 -0.49982 -0.01909 C -0.496 -0.01515 -0.49149 -0.01538 -0.48524 -0.014 C -0.47899 -0.01261 -0.46979 -0.01076 -0.46267 -0.01122 C -0.45555 -0.01168 -0.45069 -0.01168 -0.44201 -0.01654 C -0.43333 -0.0214 -0.41753 -0.03483 -0.41059 -0.04015 C -0.40364 -0.04548 -0.40729 -0.04224 -0.39982 -0.04918 C -0.39236 -0.05613 -0.37257 -0.07557 -0.36545 -0.08251 " pathEditMode="fixed" rAng="0" ptsTypes="aaaaaaaa">
                                      <p:cBhvr>
                                        <p:cTn id="96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20000" y="-894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9" dur="2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37 -0.08113 C -0.36337 -0.08089 -0.37864 -0.05636 -0.39375 -0.03159 " pathEditMode="fixed" rAng="0" ptsTypes="aA">
                                      <p:cBhvr>
                                        <p:cTn id="102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49400" y="2500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1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75 -0.03159 C -0.38733 -0.03992 -0.3809 -0.04803 -0.37413 -0.0552 C -0.36736 -0.06238 -0.35764 -0.07117 -0.35261 -0.07488 C -0.34757 -0.07858 -0.34583 -0.07742 -0.34375 -0.07742 " pathEditMode="fixed" rAng="0" ptsTypes="aaaA">
                                      <p:cBhvr>
                                        <p:cTn id="108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1" dur="1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27 -0.07673 C -0.34462 -0.07326 -0.34479 -0.06955 -0.34826 -0.06353 C -0.35173 -0.05751 -0.36232 -0.04594 -0.36493 -0.04015 C -0.36753 -0.03437 -0.36441 -0.02997 -0.36389 -0.02835 " pathEditMode="fixed" rAng="0" ptsTypes="aaaA">
                                      <p:cBhvr>
                                        <p:cTn id="114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9400" y="2400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7" dur="1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1" dur="1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8 -0.02834 C -0.36076 -0.02695 -0.35746 -0.02556 -0.35312 -0.02834 C -0.34878 -0.03112 -0.34444 -0.03829 -0.3375 -0.04547 C -0.33055 -0.05265 -0.31753 -0.06584 -0.31093 -0.07163 C -0.30434 -0.07742 -0.30173 -0.07904 -0.29826 -0.0795 C -0.29479 -0.07996 -0.29184 -0.0751 -0.29045 -0.07417 " pathEditMode="fixed" rAng="0" ptsTypes="aaaaaA">
                                      <p:cBhvr>
                                        <p:cTn id="123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70000" y="-24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7" dur="1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45 -0.07418 C -0.2941 -0.07557 -0.29757 -0.07696 -0.30122 -0.07557 C -0.30486 -0.07418 -0.30816 -0.07001 -0.31198 -0.06631 C -0.3158 -0.0626 -0.32153 -0.05774 -0.32379 -0.05335 C -0.32604 -0.04895 -0.32552 -0.04385 -0.3257 -0.04015 C -0.32587 -0.03645 -0.32483 -0.03251 -0.32465 -0.03112 " pathEditMode="fixed" rAng="0" ptsTypes="aaaaaA">
                                      <p:cBhvr>
                                        <p:cTn id="129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3" dur="1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6 -0.03113 C -0.32118 -0.0339 -0.31771 -0.03668 -0.31389 -0.04038 C -0.31007 -0.04409 -0.30677 -0.04548 -0.30122 -0.05335 C -0.29566 -0.06122 -0.28768 -0.0758 -0.28056 -0.08738 C -0.27344 -0.09895 -0.26597 -0.11284 -0.25903 -0.12279 C -0.25209 -0.13275 -0.24341 -0.14293 -0.23941 -0.14756 " pathEditMode="fixed" rAng="0" ptsTypes="aaaaaA">
                                      <p:cBhvr>
                                        <p:cTn id="135" dur="1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9" dur="3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-0.14756 C -0.23889 -0.14409 -0.24687 -0.13367 -0.25173 -0.12626 C -0.2566 -0.11886 -0.2566 -0.11839 -0.2658 -0.10312 C -0.275 -0.08784 -0.30191 -0.0464 -0.30694 -0.0339 C -0.31198 -0.0214 -0.29774 -0.02951 -0.29618 -0.02858 " pathEditMode="fixed" rAng="0" ptsTypes="aaaaa">
                                      <p:cBhvr>
                                        <p:cTn id="141" dur="3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79400" y="6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18 -0.02858 C -0.28611 -0.03205 -0.26701 -0.02904 -0.23524 -0.04918 C -0.20347 -0.06932 -0.14826 -0.11816 -0.10503 -0.15011 C -0.0618 -0.18205 -0.00225 -0.22233 0.02466 -0.24131 " pathEditMode="fixed" rAng="0" ptsTypes="aaaa">
                                      <p:cBhvr>
                                        <p:cTn id="144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00000" y="-105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442" y="328375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Hack-A-Shaq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内容占位符 4" descr="Screen Shot 2016-04-16 at 4.18.3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3891"/>
          <a:stretch/>
        </p:blipFill>
        <p:spPr>
          <a:xfrm>
            <a:off x="1009650" y="1130681"/>
            <a:ext cx="7124700" cy="1861271"/>
          </a:xfrm>
        </p:spPr>
      </p:pic>
      <p:sp>
        <p:nvSpPr>
          <p:cNvPr id="6" name="文本框 5"/>
          <p:cNvSpPr txBox="1"/>
          <p:nvPr/>
        </p:nvSpPr>
        <p:spPr>
          <a:xfrm>
            <a:off x="1027039" y="3009350"/>
            <a:ext cx="7775549" cy="339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Attack or Free Throw: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000000"/>
                </a:solidFill>
              </a:rPr>
              <a:t>In time[0,τ] before end of game: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000000"/>
                </a:solidFill>
              </a:rPr>
              <a:t>Define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the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b="1" i="1" dirty="0" smtClean="0">
                <a:solidFill>
                  <a:srgbClr val="000000"/>
                </a:solidFill>
              </a:rPr>
              <a:t>Compound</a:t>
            </a:r>
            <a:r>
              <a:rPr kumimoji="1" lang="zh-CN" altLang="en-US" sz="2800" b="1" i="1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2800" b="1" i="1" dirty="0" smtClean="0">
                <a:solidFill>
                  <a:srgbClr val="000000"/>
                </a:solidFill>
              </a:rPr>
              <a:t>Poisson</a:t>
            </a:r>
            <a:r>
              <a:rPr kumimoji="1" lang="zh-CN" altLang="en-US" sz="2800" b="1" i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b="1" i="1" dirty="0" smtClean="0">
                <a:solidFill>
                  <a:srgbClr val="000000"/>
                </a:solidFill>
              </a:rPr>
              <a:t>Process</a:t>
            </a:r>
          </a:p>
          <a:p>
            <a:pPr>
              <a:lnSpc>
                <a:spcPct val="150000"/>
              </a:lnSpc>
            </a:pPr>
            <a:r>
              <a:rPr kumimoji="1" lang="zh-CN" altLang="zh-CN" sz="2000" dirty="0" smtClean="0">
                <a:solidFill>
                  <a:srgbClr val="000000"/>
                </a:solidFill>
              </a:rPr>
              <a:t>#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Attack~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Poisson(λ</a:t>
            </a:r>
            <a:r>
              <a:rPr kumimoji="1" lang="en-US" altLang="zh-CN" sz="20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)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; </a:t>
            </a:r>
            <a:endParaRPr kumimoji="1" lang="en-US" altLang="zh-CN" sz="2000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000000"/>
                </a:solidFill>
              </a:rPr>
              <a:t>Score{3,2,0}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With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Probability={α</a:t>
            </a:r>
            <a:r>
              <a:rPr kumimoji="1" lang="en-US" altLang="zh-CN" sz="2000" baseline="-25000" dirty="0" smtClean="0">
                <a:solidFill>
                  <a:srgbClr val="000000"/>
                </a:solidFill>
              </a:rPr>
              <a:t>1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,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α</a:t>
            </a:r>
            <a:r>
              <a:rPr kumimoji="1" lang="en-US" altLang="zh-CN" sz="20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,1-α</a:t>
            </a:r>
            <a:r>
              <a:rPr kumimoji="1" lang="en-US" altLang="zh-CN" sz="20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-α</a:t>
            </a:r>
            <a:r>
              <a:rPr kumimoji="1" lang="en-US" altLang="zh-CN" sz="20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zh-CN" altLang="zh-CN" sz="2000" dirty="0" smtClean="0">
                <a:solidFill>
                  <a:srgbClr val="000000"/>
                </a:solidFill>
              </a:rPr>
              <a:t>#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Free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Throw~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</a:rPr>
              <a:t>Poisson(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λ</a:t>
            </a:r>
            <a:r>
              <a:rPr kumimoji="1" lang="en-US" altLang="zh-CN" sz="20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)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;</a:t>
            </a:r>
            <a:endParaRPr kumimoji="1"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00"/>
                </a:solidFill>
              </a:rPr>
              <a:t>	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Score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~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Binomial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(2,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p)</a:t>
            </a:r>
            <a:endParaRPr kumimoji="1" lang="en-US" altLang="zh-CN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1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Scenario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One: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sz="2000" dirty="0">
                <a:solidFill>
                  <a:srgbClr val="000000"/>
                </a:solidFill>
              </a:rPr>
              <a:t>#</a:t>
            </a:r>
            <a:r>
              <a:rPr kumimoji="1" lang="zh-CN" altLang="en-US" sz="2000" dirty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</a:rPr>
              <a:t>Attack~</a:t>
            </a:r>
            <a:r>
              <a:rPr kumimoji="1" lang="zh-CN" altLang="en-US" sz="2000" dirty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</a:rPr>
              <a:t>Poisson(λ</a:t>
            </a:r>
            <a:r>
              <a:rPr kumimoji="1"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</a:rPr>
              <a:t>; 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Score{3,2,0}</a:t>
            </a:r>
            <a:r>
              <a:rPr kumimoji="1" lang="zh-CN" altLang="en-US" sz="2000" dirty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</a:rPr>
              <a:t>With</a:t>
            </a:r>
            <a:r>
              <a:rPr kumimoji="1" lang="zh-CN" altLang="en-US" sz="2000" dirty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</a:rPr>
              <a:t>Probability={α</a:t>
            </a:r>
            <a:r>
              <a:rPr kumimoji="1"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</a:rPr>
              <a:t>, </a:t>
            </a:r>
            <a:r>
              <a:rPr kumimoji="1" lang="en-US" altLang="zh-CN" sz="2000" dirty="0">
                <a:solidFill>
                  <a:srgbClr val="000000"/>
                </a:solidFill>
              </a:rPr>
              <a:t>α</a:t>
            </a:r>
            <a:r>
              <a:rPr kumimoji="1" lang="en-US" altLang="zh-CN" sz="2000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</a:rPr>
              <a:t>,1-α</a:t>
            </a:r>
            <a:r>
              <a:rPr kumimoji="1" lang="en-US" altLang="zh-CN" sz="2000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</a:rPr>
              <a:t>-α</a:t>
            </a:r>
            <a:r>
              <a:rPr kumimoji="1" lang="en-US" altLang="zh-CN" sz="2000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</a:rPr>
              <a:t>}</a:t>
            </a:r>
          </a:p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Expectation: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*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+2*α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Variance: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</a:rPr>
              <a:t>:</a:t>
            </a:r>
            <a:r>
              <a:rPr kumimoji="1" lang="zh-CN" altLang="en-US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</a:rPr>
              <a:t>λ</a:t>
            </a:r>
            <a:r>
              <a:rPr kumimoji="1"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*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(</a:t>
            </a:r>
            <a:r>
              <a:rPr kumimoji="1" lang="zh-CN" altLang="zh-CN" sz="2400" dirty="0" smtClean="0">
                <a:solidFill>
                  <a:srgbClr val="000000"/>
                </a:solidFill>
              </a:rPr>
              <a:t>9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</a:rPr>
              <a:t>α</a:t>
            </a:r>
            <a:r>
              <a:rPr kumimoji="1"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+4*</a:t>
            </a:r>
            <a:r>
              <a:rPr kumimoji="1" lang="en-US" altLang="zh-CN" sz="2400" dirty="0">
                <a:solidFill>
                  <a:srgbClr val="000000"/>
                </a:solidFill>
              </a:rPr>
              <a:t>α</a:t>
            </a:r>
            <a:r>
              <a:rPr kumimoji="1"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)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09650" y="676275"/>
            <a:ext cx="7271052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Hack-a-Shaq </a:t>
            </a:r>
            <a:br>
              <a:rPr kumimoji="1" lang="en-US" altLang="zh-CN" dirty="0" smtClean="0">
                <a:solidFill>
                  <a:srgbClr val="000000"/>
                </a:solidFill>
              </a:rPr>
            </a:br>
            <a:r>
              <a:rPr kumimoji="1" lang="en-US" altLang="zh-CN" dirty="0" smtClean="0">
                <a:solidFill>
                  <a:srgbClr val="000000"/>
                </a:solidFill>
              </a:rPr>
              <a:t>with Compound Poisson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Process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7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49" y="676275"/>
            <a:ext cx="7392827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Hack-a-Shaq </a:t>
            </a:r>
            <a:br>
              <a:rPr kumimoji="1" lang="en-US" altLang="zh-CN" dirty="0" smtClean="0">
                <a:solidFill>
                  <a:srgbClr val="000000"/>
                </a:solidFill>
              </a:rPr>
            </a:br>
            <a:r>
              <a:rPr kumimoji="1" lang="en-US" altLang="zh-CN" dirty="0" smtClean="0">
                <a:solidFill>
                  <a:srgbClr val="000000"/>
                </a:solidFill>
              </a:rPr>
              <a:t>with Compound Poisson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Process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Scenario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Two: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# Free Throw~ Poisson(λ</a:t>
            </a:r>
            <a:r>
              <a:rPr kumimoji="1" lang="en-US" altLang="zh-CN" sz="2000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0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	Score ~ Binomial (2, p)</a:t>
            </a:r>
          </a:p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Expectation: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*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p)</a:t>
            </a:r>
          </a:p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Variance: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</a:rPr>
              <a:t>:</a:t>
            </a:r>
            <a:r>
              <a:rPr kumimoji="1" lang="zh-CN" altLang="en-US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</a:rPr>
              <a:t>τ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*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p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</a:rPr>
              <a:t>q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)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4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310980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Monte Carlo Simulation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36" y="1723571"/>
            <a:ext cx="8593838" cy="4729994"/>
          </a:xfrm>
        </p:spPr>
        <p:txBody>
          <a:bodyPr numCol="2"/>
          <a:lstStyle/>
          <a:p>
            <a:pPr marL="0" indent="0">
              <a:buNone/>
            </a:pPr>
            <a:r>
              <a:rPr kumimoji="1" lang="zh-CN" altLang="zh-CN" sz="1800" b="1" dirty="0">
                <a:solidFill>
                  <a:srgbClr val="008000"/>
                </a:solidFill>
                <a:latin typeface="CourierNewPSMT"/>
                <a:cs typeface="Courier New"/>
              </a:rPr>
              <a:t>%</a:t>
            </a:r>
            <a:r>
              <a:rPr lang="en-US" altLang="zh-CN" sz="1800" b="1" dirty="0" smtClean="0">
                <a:solidFill>
                  <a:srgbClr val="228B22"/>
                </a:solidFill>
                <a:latin typeface="CourierNewPSMT"/>
              </a:rPr>
              <a:t> </a:t>
            </a:r>
            <a:r>
              <a:rPr lang="en-US" altLang="zh-CN" sz="1800" b="1" dirty="0">
                <a:solidFill>
                  <a:srgbClr val="228B22"/>
                </a:solidFill>
                <a:latin typeface="CourierNewPSMT"/>
              </a:rPr>
              <a:t>Q2Q3</a:t>
            </a:r>
            <a:endParaRPr lang="zh-CN" altLang="en-US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kumimoji="1" lang="zh-CN" altLang="zh-CN" sz="1800" b="1" dirty="0">
                <a:solidFill>
                  <a:srgbClr val="008000"/>
                </a:solidFill>
                <a:latin typeface="CourierNewPSMT"/>
                <a:cs typeface="Courier New"/>
              </a:rPr>
              <a:t>%</a:t>
            </a:r>
            <a:r>
              <a:rPr lang="en-US" altLang="zh-CN" sz="1800" b="1" dirty="0" smtClean="0">
                <a:solidFill>
                  <a:srgbClr val="228B22"/>
                </a:solidFill>
                <a:latin typeface="CourierNewPSMT"/>
              </a:rPr>
              <a:t> </a:t>
            </a:r>
            <a:r>
              <a:rPr lang="en-US" altLang="zh-CN" sz="1800" b="1" dirty="0">
                <a:solidFill>
                  <a:srgbClr val="228B22"/>
                </a:solidFill>
                <a:latin typeface="CourierNewPSMT"/>
              </a:rPr>
              <a:t>Monte Carlo Simulation</a:t>
            </a:r>
          </a:p>
          <a:p>
            <a:pPr marL="0" indent="0">
              <a:buNone/>
            </a:pPr>
            <a:r>
              <a:rPr kumimoji="1" lang="zh-CN" altLang="zh-CN" sz="1800" b="1" dirty="0">
                <a:solidFill>
                  <a:srgbClr val="008000"/>
                </a:solidFill>
                <a:latin typeface="CourierNewPSMT"/>
                <a:cs typeface="Courier New"/>
              </a:rPr>
              <a:t>%</a:t>
            </a:r>
            <a:r>
              <a:rPr lang="en-US" altLang="zh-CN" sz="1800" b="1" dirty="0" smtClean="0">
                <a:solidFill>
                  <a:srgbClr val="228B22"/>
                </a:solidFill>
                <a:latin typeface="CourierNewPSMT"/>
              </a:rPr>
              <a:t> </a:t>
            </a:r>
            <a:r>
              <a:rPr lang="en-US" altLang="zh-CN" sz="1800" b="1" dirty="0">
                <a:solidFill>
                  <a:srgbClr val="228B22"/>
                </a:solidFill>
                <a:latin typeface="CourierNewPSMT"/>
              </a:rPr>
              <a:t>Setting Parameters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lambda1=1;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lambda2=1;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alpha1=</a:t>
            </a:r>
            <a:r>
              <a:rPr lang="en-US" altLang="zh-CN" sz="1800" b="1" dirty="0" smtClean="0">
                <a:solidFill>
                  <a:prstClr val="black"/>
                </a:solidFill>
                <a:latin typeface="CourierNewPSMT"/>
              </a:rPr>
              <a:t>0.2;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alpha2=</a:t>
            </a:r>
            <a:r>
              <a:rPr lang="en-US" altLang="zh-CN" sz="1800" b="1" dirty="0" smtClean="0">
                <a:solidFill>
                  <a:prstClr val="black"/>
                </a:solidFill>
                <a:latin typeface="CourierNewPSMT"/>
              </a:rPr>
              <a:t>0.3;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p=0.5;</a:t>
            </a:r>
          </a:p>
          <a:p>
            <a:pPr marL="0" indent="0">
              <a:buNone/>
            </a:pPr>
            <a:r>
              <a:rPr kumimoji="1" lang="zh-CN" altLang="zh-CN" sz="1800" b="1" dirty="0">
                <a:solidFill>
                  <a:srgbClr val="008000"/>
                </a:solidFill>
                <a:latin typeface="CourierNewPSMT"/>
                <a:cs typeface="Courier New"/>
              </a:rPr>
              <a:t>%</a:t>
            </a:r>
            <a:r>
              <a:rPr lang="en-US" altLang="zh-CN" sz="1800" b="1" dirty="0" smtClean="0">
                <a:solidFill>
                  <a:srgbClr val="228B22"/>
                </a:solidFill>
                <a:latin typeface="CourierNewPSMT"/>
              </a:rPr>
              <a:t> </a:t>
            </a:r>
            <a:r>
              <a:rPr lang="en-US" altLang="zh-CN" sz="1800" b="1" dirty="0">
                <a:solidFill>
                  <a:srgbClr val="228B22"/>
                </a:solidFill>
                <a:latin typeface="CourierNewPSMT"/>
              </a:rPr>
              <a:t>Setting </a:t>
            </a:r>
            <a:r>
              <a:rPr lang="en-US" altLang="zh-CN" sz="1800" b="1" dirty="0" smtClean="0">
                <a:solidFill>
                  <a:srgbClr val="228B22"/>
                </a:solidFill>
                <a:latin typeface="CourierNewPSMT"/>
              </a:rPr>
              <a:t>number</a:t>
            </a:r>
            <a:r>
              <a:rPr lang="zh-CN" altLang="en-US" sz="1800" b="1" dirty="0" smtClean="0">
                <a:solidFill>
                  <a:srgbClr val="228B22"/>
                </a:solidFill>
                <a:latin typeface="CourierNewPSMT"/>
              </a:rPr>
              <a:t> </a:t>
            </a:r>
            <a:r>
              <a:rPr lang="en-US" altLang="zh-CN" sz="1800" b="1" dirty="0" smtClean="0">
                <a:solidFill>
                  <a:srgbClr val="228B22"/>
                </a:solidFill>
                <a:latin typeface="CourierNewPSMT"/>
              </a:rPr>
              <a:t>of loop to be Ten Thousand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 err="1" smtClean="0">
                <a:solidFill>
                  <a:prstClr val="black"/>
                </a:solidFill>
                <a:latin typeface="CourierNewPSMT"/>
              </a:rPr>
              <a:t>NMCin</a:t>
            </a: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=10000</a:t>
            </a:r>
            <a:r>
              <a:rPr lang="en-US" altLang="zh-CN" sz="1800" b="1" dirty="0" smtClean="0">
                <a:solidFill>
                  <a:prstClr val="black"/>
                </a:solidFill>
                <a:latin typeface="CourierNewPSMT"/>
              </a:rPr>
              <a:t>;</a:t>
            </a:r>
          </a:p>
          <a:p>
            <a:pPr marL="0" indent="0">
              <a:buNone/>
            </a:pPr>
            <a:endParaRPr lang="en-US" altLang="zh-CN" sz="1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kumimoji="1" lang="zh-CN" altLang="zh-CN" sz="1800" b="1" dirty="0">
                <a:solidFill>
                  <a:srgbClr val="008000"/>
                </a:solidFill>
                <a:latin typeface="CourierNewPSMT"/>
                <a:cs typeface="Courier New"/>
              </a:rPr>
              <a:t>%</a:t>
            </a:r>
            <a:r>
              <a:rPr lang="en-US" altLang="zh-CN" sz="1800" b="1" dirty="0" smtClean="0">
                <a:solidFill>
                  <a:srgbClr val="228B22"/>
                </a:solidFill>
                <a:latin typeface="CourierNewPSMT"/>
              </a:rPr>
              <a:t> </a:t>
            </a:r>
            <a:r>
              <a:rPr lang="en-US" altLang="zh-CN" sz="1800" b="1" dirty="0">
                <a:solidFill>
                  <a:srgbClr val="228B22"/>
                </a:solidFill>
                <a:latin typeface="CourierNewPSMT"/>
              </a:rPr>
              <a:t>Initialize Vector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 err="1">
                <a:solidFill>
                  <a:prstClr val="black"/>
                </a:solidFill>
                <a:latin typeface="CourierNewPSMT"/>
              </a:rPr>
              <a:t>AttackDist</a:t>
            </a: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=zeros(NMCout,1);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 err="1">
                <a:solidFill>
                  <a:prstClr val="black"/>
                </a:solidFill>
                <a:latin typeface="CourierNewPSMT"/>
              </a:rPr>
              <a:t>FreeThrowDist</a:t>
            </a: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=zeros(NMCout,1);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Attack=zeros(NMCin,1);</a:t>
            </a:r>
            <a:endParaRPr lang="en-US" altLang="zh-CN" sz="2800" b="1" dirty="0">
              <a:solidFill>
                <a:prstClr val="black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altLang="zh-CN" sz="1800" b="1" dirty="0" err="1">
                <a:solidFill>
                  <a:prstClr val="black"/>
                </a:solidFill>
                <a:latin typeface="CourierNewPSMT"/>
              </a:rPr>
              <a:t>FreeThrow</a:t>
            </a:r>
            <a:r>
              <a:rPr lang="en-US" altLang="zh-CN" sz="1800" b="1" dirty="0">
                <a:solidFill>
                  <a:prstClr val="black"/>
                </a:solidFill>
                <a:latin typeface="CourierNewPSMT"/>
              </a:rPr>
              <a:t>=zeros(NMCin,1)</a:t>
            </a:r>
            <a:r>
              <a:rPr lang="en-US" altLang="zh-CN" sz="1800" b="1" dirty="0" smtClean="0">
                <a:solidFill>
                  <a:prstClr val="black"/>
                </a:solidFill>
                <a:latin typeface="CourierNewPSM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184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310980"/>
            <a:ext cx="7124700" cy="9239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MC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Simulation _ Loops (10000)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36" y="1723571"/>
            <a:ext cx="8593838" cy="4729994"/>
          </a:xfrm>
        </p:spPr>
        <p:txBody>
          <a:bodyPr numCol="2"/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/>
                <a:cs typeface="Courier New"/>
              </a:rPr>
              <a:t> for it = 1: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NMCin</a:t>
            </a:r>
            <a:endParaRPr lang="en-US" altLang="zh-C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		generate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N1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	generate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N2</a:t>
            </a:r>
          </a:p>
          <a:p>
            <a:pPr marL="0" indent="0">
              <a:buNone/>
            </a:pPr>
            <a:r>
              <a:rPr lang="da-DK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		for </a:t>
            </a:r>
            <a:r>
              <a:rPr lang="da-DK" altLang="zh-CN" sz="1800" b="1" dirty="0">
                <a:solidFill>
                  <a:schemeClr val="tx1"/>
                </a:solidFill>
                <a:latin typeface="Courier New"/>
                <a:cs typeface="Courier New"/>
              </a:rPr>
              <a:t>i = 1:N2</a:t>
            </a:r>
          </a:p>
          <a:p>
            <a:pPr marL="0" indent="0">
              <a:buNone/>
            </a:pPr>
            <a:r>
              <a:rPr lang="fr-FR" altLang="zh-CN" sz="1800" b="1" dirty="0">
                <a:solidFill>
                  <a:schemeClr val="tx1"/>
                </a:solidFill>
                <a:latin typeface="Courier New"/>
                <a:cs typeface="Courier New"/>
              </a:rPr>
              <a:t>           </a:t>
            </a:r>
            <a:r>
              <a:rPr lang="fr-FR" altLang="zh-CN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generate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r-FR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2;</a:t>
            </a:r>
            <a:endParaRPr lang="fr-FR" altLang="zh-C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altLang="zh-CN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fr-FR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end</a:t>
            </a:r>
            <a:endParaRPr lang="fr-FR" altLang="zh-C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altLang="zh-CN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da-DK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for </a:t>
            </a:r>
            <a:r>
              <a:rPr lang="da-DK" altLang="zh-CN" sz="1800" b="1" dirty="0">
                <a:solidFill>
                  <a:schemeClr val="tx1"/>
                </a:solidFill>
                <a:latin typeface="Courier New"/>
                <a:cs typeface="Courier New"/>
              </a:rPr>
              <a:t>j = 1:N1</a:t>
            </a:r>
          </a:p>
          <a:p>
            <a:pPr marL="0" indent="0">
              <a:buNone/>
            </a:pPr>
            <a:r>
              <a:rPr lang="da-DK" altLang="zh-CN" sz="18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generate</a:t>
            </a:r>
            <a:r>
              <a:rPr lang="zh-CN" alt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X1;</a:t>
            </a:r>
            <a:endParaRPr lang="hu-HU" altLang="zh-C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hu-HU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		end</a:t>
            </a:r>
            <a:endParaRPr lang="hu-HU" altLang="zh-C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hu-HU" altLang="zh-CN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end</a:t>
            </a:r>
            <a:endParaRPr lang="hu-HU" altLang="zh-C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8000"/>
                </a:solidFill>
                <a:latin typeface="Courier New"/>
                <a:cs typeface="Courier New"/>
              </a:rPr>
              <a:t>%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Assign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Value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Vector</a:t>
            </a: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Attack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  <a:cs typeface="Courier New"/>
              </a:rPr>
              <a:t>(it,1)=sum(X1);</a:t>
            </a:r>
          </a:p>
          <a:p>
            <a:pPr marL="0" indent="0">
              <a:buNone/>
            </a:pPr>
            <a:r>
              <a:rPr lang="en-US" altLang="zh-CN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FreeThrow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  <a:cs typeface="Courier New"/>
              </a:rPr>
              <a:t>(it,1)=sum(X2)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zh-CN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%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Visualization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of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density</a:t>
            </a:r>
          </a:p>
          <a:p>
            <a:pPr marL="0" indent="0">
              <a:buNone/>
            </a:pPr>
            <a:r>
              <a:rPr lang="zh-CN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%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Using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“</a:t>
            </a:r>
            <a:r>
              <a:rPr lang="en-US" altLang="zh-CN" sz="18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ksdensity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”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lang="zh-CN" alt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latin typeface="Courier New"/>
                <a:cs typeface="Courier New"/>
              </a:rPr>
              <a:t>Matlab</a:t>
            </a: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8000"/>
                </a:solidFill>
                <a:latin typeface="Courier New"/>
                <a:cs typeface="Courier New"/>
              </a:rPr>
              <a:t>%</a:t>
            </a:r>
            <a:r>
              <a:rPr lang="zh-CN" alt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latin typeface="Courier New"/>
                <a:cs typeface="Courier New"/>
              </a:rPr>
              <a:t>or</a:t>
            </a:r>
            <a:r>
              <a:rPr lang="zh-CN" alt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Using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“</a:t>
            </a:r>
            <a:r>
              <a:rPr lang="en-US" altLang="zh-CN" sz="18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ggplot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”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lang="zh-CN" alt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endParaRPr lang="en-US" altLang="zh-CN" sz="18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395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Case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1: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[X1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r>
              <a:rPr kumimoji="1" lang="en-US" altLang="zh-CN" dirty="0" smtClean="0">
                <a:solidFill>
                  <a:srgbClr val="000000"/>
                </a:solidFill>
              </a:rPr>
              <a:t>≈</a:t>
            </a:r>
            <a:r>
              <a:rPr kumimoji="1" lang="el-GR" altLang="zh-CN" dirty="0" smtClean="0">
                <a:solidFill>
                  <a:srgbClr val="000000"/>
                </a:solidFill>
              </a:rPr>
              <a:t>E</a:t>
            </a:r>
            <a:r>
              <a:rPr kumimoji="1" lang="el-GR" altLang="zh-CN" dirty="0">
                <a:solidFill>
                  <a:srgbClr val="000000"/>
                </a:solidFill>
              </a:rPr>
              <a:t>[X2</a:t>
            </a:r>
            <a:r>
              <a:rPr kumimoji="1" lang="el-GR" altLang="zh-CN" dirty="0" smtClean="0">
                <a:solidFill>
                  <a:srgbClr val="000000"/>
                </a:solidFill>
              </a:rPr>
              <a:t>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Parameter</a:t>
            </a:r>
          </a:p>
          <a:p>
            <a:pPr>
              <a:buFont typeface="Wingdings" charset="2"/>
              <a:buChar char="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p=0.696</a:t>
            </a:r>
            <a:endParaRPr kumimoji="1" lang="en-US" altLang="zh-CN" sz="2400" baseline="30000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=0.179</a:t>
            </a:r>
          </a:p>
          <a:p>
            <a:pPr>
              <a:buFont typeface="Wingdings" charset="2"/>
              <a:buChar char=""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α</a:t>
            </a:r>
            <a:r>
              <a:rPr kumimoji="1" lang="zh-CN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=0.509</a:t>
            </a: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el-GR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=0.4305</a:t>
            </a:r>
          </a:p>
          <a:p>
            <a:pPr>
              <a:buFont typeface="Wingdings" charset="2"/>
              <a:buChar char=""/>
            </a:pPr>
            <a:r>
              <a:rPr kumimoji="1" lang="el-GR" altLang="zh-CN" sz="2400" dirty="0" smtClean="0">
                <a:solidFill>
                  <a:srgbClr val="000000"/>
                </a:solidFill>
              </a:rPr>
              <a:t>λ</a:t>
            </a:r>
            <a:r>
              <a:rPr kumimoji="1" lang="zh-CN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=0.1778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2050" y="8286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+mj-lt"/>
                <a:ea typeface="+mj-ea"/>
                <a:cs typeface="+mj-cs"/>
                <a:sym typeface="Trebuchet MS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Verdana" charset="0"/>
                <a:ea typeface="微软雅黑" charset="0"/>
                <a:cs typeface="微软雅黑" charset="0"/>
                <a:sym typeface="Trebuchet MS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Verdana" charset="0"/>
                <a:ea typeface="微软雅黑" charset="0"/>
                <a:cs typeface="微软雅黑" charset="0"/>
                <a:sym typeface="Trebuchet MS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Verdana" charset="0"/>
                <a:ea typeface="微软雅黑" charset="0"/>
                <a:cs typeface="微软雅黑" charset="0"/>
                <a:sym typeface="Trebuchet MS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Verdana" charset="0"/>
                <a:ea typeface="微软雅黑" charset="0"/>
                <a:cs typeface="微软雅黑" charset="0"/>
                <a:sym typeface="Trebuchet MS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Verdana" charset="0"/>
                <a:ea typeface="微软雅黑" charset="0"/>
                <a:cs typeface="微软雅黑" charset="0"/>
                <a:sym typeface="Trebuchet MS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Verdana" charset="0"/>
                <a:ea typeface="微软雅黑" charset="0"/>
                <a:cs typeface="微软雅黑" charset="0"/>
                <a:sym typeface="Trebuchet MS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Verdana" charset="0"/>
                <a:ea typeface="微软雅黑" charset="0"/>
                <a:cs typeface="微软雅黑" charset="0"/>
                <a:sym typeface="Trebuchet MS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F3F3F"/>
                </a:solidFill>
                <a:latin typeface="Verdana" charset="0"/>
                <a:ea typeface="微软雅黑" charset="0"/>
                <a:cs typeface="微软雅黑" charset="0"/>
                <a:sym typeface="Trebuchet MS" charset="0"/>
              </a:defRPr>
            </a:lvl9pPr>
          </a:lstStyle>
          <a:p>
            <a:r>
              <a:rPr kumimoji="1" lang="en-US" altLang="zh-CN" dirty="0" smtClean="0">
                <a:solidFill>
                  <a:srgbClr val="000000"/>
                </a:solidFill>
              </a:rPr>
              <a:t>Case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1: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λ1</a:t>
            </a:r>
            <a:r>
              <a:rPr kumimoji="1" lang="zh-CN" altLang="zh-CN" dirty="0">
                <a:solidFill>
                  <a:srgbClr val="000000"/>
                </a:solidFill>
              </a:rPr>
              <a:t>&gt;</a:t>
            </a:r>
            <a:r>
              <a:rPr kumimoji="1" lang="el-GR" altLang="zh-CN" dirty="0" smtClean="0">
                <a:solidFill>
                  <a:srgbClr val="000000"/>
                </a:solidFill>
              </a:rPr>
              <a:t>λ2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l-GR" altLang="zh-CN" dirty="0" smtClean="0">
                <a:solidFill>
                  <a:srgbClr val="000000"/>
                </a:solidFill>
              </a:rPr>
              <a:t>E[X1]</a:t>
            </a:r>
            <a:r>
              <a:rPr kumimoji="1" lang="en-US" altLang="zh-CN" dirty="0" smtClean="0">
                <a:solidFill>
                  <a:srgbClr val="000000"/>
                </a:solidFill>
              </a:rPr>
              <a:t>≈</a:t>
            </a:r>
            <a:r>
              <a:rPr kumimoji="1" lang="el-GR" altLang="zh-CN" dirty="0" smtClean="0">
                <a:solidFill>
                  <a:srgbClr val="000000"/>
                </a:solidFill>
              </a:rPr>
              <a:t>E[X2]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9" r="-192"/>
          <a:stretch/>
        </p:blipFill>
        <p:spPr>
          <a:xfrm>
            <a:off x="1162050" y="1752600"/>
            <a:ext cx="7200000" cy="4686110"/>
          </a:xfrm>
        </p:spPr>
      </p:pic>
    </p:spTree>
    <p:extLst>
      <p:ext uri="{BB962C8B-B14F-4D97-AF65-F5344CB8AC3E}">
        <p14:creationId xmlns:p14="http://schemas.microsoft.com/office/powerpoint/2010/main" val="313403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therine">
  <a:themeElements>
    <a:clrScheme name="3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3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herrythewoman">
  <a:themeElements>
    <a:clrScheme name="5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5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5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cherrythewoman">
  <a:themeElements>
    <a:clrScheme name="12_cherrythewoman 1">
      <a:dk1>
        <a:srgbClr val="000000"/>
      </a:dk1>
      <a:lt1>
        <a:srgbClr val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FFFFF"/>
      </a:accent3>
      <a:accent4>
        <a:srgbClr val="000000"/>
      </a:accent4>
      <a:accent5>
        <a:srgbClr val="DDF4BD"/>
      </a:accent5>
      <a:accent6>
        <a:srgbClr val="81CD7D"/>
      </a:accent6>
      <a:hlink>
        <a:srgbClr val="408080"/>
      </a:hlink>
      <a:folHlink>
        <a:srgbClr val="5EAEAE"/>
      </a:folHlink>
    </a:clrScheme>
    <a:fontScheme name="12_cherrythewoman">
      <a:majorFont>
        <a:latin typeface="Verdana"/>
        <a:ea typeface="微软雅黑"/>
        <a:cs typeface="微软雅黑"/>
      </a:majorFont>
      <a:minorFont>
        <a:latin typeface="Verdana"/>
        <a:ea typeface="微软雅黑"/>
        <a:cs typeface="微软雅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2_cherrythewoman 1">
        <a:dk1>
          <a:srgbClr val="000000"/>
        </a:dk1>
        <a:lt1>
          <a:srgbClr val="FFFFFF"/>
        </a:lt1>
        <a:dk2>
          <a:srgbClr val="66822D"/>
        </a:dk2>
        <a:lt2>
          <a:srgbClr val="BEEA73"/>
        </a:lt2>
        <a:accent1>
          <a:srgbClr val="C1EC76"/>
        </a:accent1>
        <a:accent2>
          <a:srgbClr val="8FE28A"/>
        </a:accent2>
        <a:accent3>
          <a:srgbClr val="FFFFFF"/>
        </a:accent3>
        <a:accent4>
          <a:srgbClr val="000000"/>
        </a:accent4>
        <a:accent5>
          <a:srgbClr val="DDF4BD"/>
        </a:accent5>
        <a:accent6>
          <a:srgbClr val="81CD7D"/>
        </a:accent6>
        <a:hlink>
          <a:srgbClr val="408080"/>
        </a:hlink>
        <a:folHlink>
          <a:srgbClr val="5EAE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Katherine.thmx</Template>
  <TotalTime>763</TotalTime>
  <Words>1492</Words>
  <Application>Microsoft Macintosh PowerPoint</Application>
  <PresentationFormat>全屏显示(4:3)</PresentationFormat>
  <Paragraphs>247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Katherine</vt:lpstr>
      <vt:lpstr>5_cherrythewoman</vt:lpstr>
      <vt:lpstr>12_cherrythewoman</vt:lpstr>
      <vt:lpstr>Sports Analytics Hackathon</vt:lpstr>
      <vt:lpstr>Report Structure</vt:lpstr>
      <vt:lpstr>Hack-A-Shaq</vt:lpstr>
      <vt:lpstr>Hack-a-Shaq  with Compound Poisson Process</vt:lpstr>
      <vt:lpstr>Hack-a-Shaq  with Compound Poisson Process</vt:lpstr>
      <vt:lpstr>Monte Carlo Simulation</vt:lpstr>
      <vt:lpstr>MC Simulation _ Loops (10000)</vt:lpstr>
      <vt:lpstr>Case 1: λ1&gt;λ2; E[X1]≈E[X2]</vt:lpstr>
      <vt:lpstr>PowerPoint 演示文稿</vt:lpstr>
      <vt:lpstr>Case 1: λ1&gt;λ2; E[X1]≈E[X2]</vt:lpstr>
      <vt:lpstr>Case 2: Shaquille O‘Neal   λ1&gt;&gt;λ2, E[X1] ≈ E[X2]</vt:lpstr>
      <vt:lpstr>Case 2: λ1&gt;&gt;λ2, E[X1] ≈ E[X2]</vt:lpstr>
      <vt:lpstr>Case 2: λ1&gt;&gt;λ2, E[X1] ≈ E[X2]</vt:lpstr>
      <vt:lpstr>Case 3: λ1&gt;λ2; E[X1]&gt;&gt;E[X2]</vt:lpstr>
      <vt:lpstr>Case 3: λ1&gt;λ2; E[X1]&gt;&gt;E[X2]</vt:lpstr>
      <vt:lpstr>Case 3: λ1&gt;λ2; E[X1]&gt;&gt;E[X2]</vt:lpstr>
      <vt:lpstr>Case 4: λ1&gt;λ2; E[X2]&gt;&gt;E[X1]</vt:lpstr>
      <vt:lpstr>Case 4: λ1&gt;λ2; E[X2]&gt;&gt;E[X1]</vt:lpstr>
      <vt:lpstr>Case 4: λ1&gt;λ2; E[X2]&gt;&gt;E[X1]</vt:lpstr>
      <vt:lpstr>Summary: Hack-a-Shaq Strategy</vt:lpstr>
      <vt:lpstr>Summary: Hack-a-Shaq_Example</vt:lpstr>
      <vt:lpstr>PowerPoint 演示文稿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Hackathon</dc:title>
  <dc:creator>忱颖 高</dc:creator>
  <cp:lastModifiedBy>忱颖 高</cp:lastModifiedBy>
  <cp:revision>159</cp:revision>
  <cp:lastPrinted>2016-04-17T01:03:47Z</cp:lastPrinted>
  <dcterms:created xsi:type="dcterms:W3CDTF">2016-04-16T13:01:52Z</dcterms:created>
  <dcterms:modified xsi:type="dcterms:W3CDTF">2016-04-17T17:59:22Z</dcterms:modified>
</cp:coreProperties>
</file>