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96" r:id="rId1"/>
  </p:sldMasterIdLst>
  <p:sldIdLst>
    <p:sldId id="256" r:id="rId2"/>
    <p:sldId id="258" r:id="rId3"/>
    <p:sldId id="257" r:id="rId4"/>
    <p:sldId id="259" r:id="rId5"/>
    <p:sldId id="260" r:id="rId6"/>
    <p:sldId id="283" r:id="rId7"/>
    <p:sldId id="261" r:id="rId8"/>
    <p:sldId id="282"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9" r:id="rId26"/>
    <p:sldId id="280" r:id="rId27"/>
    <p:sldId id="281"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BDAA"/>
    <a:srgbClr val="C092B6"/>
    <a:srgbClr val="FFA89F"/>
    <a:srgbClr val="FF5A5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0" d="100"/>
          <a:sy n="60" d="100"/>
        </p:scale>
        <p:origin x="114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CC0CA58-B9A4-4CC1-A2DA-2E86E3F78E28}" type="datetimeFigureOut">
              <a:rPr lang="en-US" smtClean="0"/>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A732AD-0D92-418A-A31E-92B363FAF01C}" type="slidenum">
              <a:rPr lang="en-US" smtClean="0"/>
              <a:t>‹#›</a:t>
            </a:fld>
            <a:endParaRPr lang="en-US"/>
          </a:p>
        </p:txBody>
      </p:sp>
    </p:spTree>
    <p:extLst>
      <p:ext uri="{BB962C8B-B14F-4D97-AF65-F5344CB8AC3E}">
        <p14:creationId xmlns:p14="http://schemas.microsoft.com/office/powerpoint/2010/main" val="577807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C0CA58-B9A4-4CC1-A2DA-2E86E3F78E28}" type="datetimeFigureOut">
              <a:rPr lang="en-US" smtClean="0"/>
              <a:t>11/28/2024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A732AD-0D92-418A-A31E-92B363FAF01C}" type="slidenum">
              <a:rPr lang="en-US" smtClean="0"/>
              <a:t>‹#›</a:t>
            </a:fld>
            <a:endParaRPr lang="en-US"/>
          </a:p>
        </p:txBody>
      </p:sp>
    </p:spTree>
    <p:extLst>
      <p:ext uri="{BB962C8B-B14F-4D97-AF65-F5344CB8AC3E}">
        <p14:creationId xmlns:p14="http://schemas.microsoft.com/office/powerpoint/2010/main" val="2820766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C0CA58-B9A4-4CC1-A2DA-2E86E3F78E28}" type="datetimeFigureOut">
              <a:rPr lang="en-US" smtClean="0"/>
              <a:t>11/28/2024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A732AD-0D92-418A-A31E-92B363FAF01C}" type="slidenum">
              <a:rPr lang="en-US" smtClean="0"/>
              <a:t>‹#›</a:t>
            </a:fld>
            <a:endParaRPr lang="en-US"/>
          </a:p>
        </p:txBody>
      </p:sp>
    </p:spTree>
    <p:extLst>
      <p:ext uri="{BB962C8B-B14F-4D97-AF65-F5344CB8AC3E}">
        <p14:creationId xmlns:p14="http://schemas.microsoft.com/office/powerpoint/2010/main" val="35223057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C0CA58-B9A4-4CC1-A2DA-2E86E3F78E28}" type="datetimeFigureOut">
              <a:rPr lang="en-US" smtClean="0"/>
              <a:t>11/28/2024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A732AD-0D92-418A-A31E-92B363FAF01C}"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167624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C0CA58-B9A4-4CC1-A2DA-2E86E3F78E28}" type="datetimeFigureOut">
              <a:rPr lang="en-US" smtClean="0"/>
              <a:t>11/28/2024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A732AD-0D92-418A-A31E-92B363FAF01C}" type="slidenum">
              <a:rPr lang="en-US" smtClean="0"/>
              <a:t>‹#›</a:t>
            </a:fld>
            <a:endParaRPr lang="en-US"/>
          </a:p>
        </p:txBody>
      </p:sp>
    </p:spTree>
    <p:extLst>
      <p:ext uri="{BB962C8B-B14F-4D97-AF65-F5344CB8AC3E}">
        <p14:creationId xmlns:p14="http://schemas.microsoft.com/office/powerpoint/2010/main" val="9934892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CC0CA58-B9A4-4CC1-A2DA-2E86E3F78E28}" type="datetimeFigureOut">
              <a:rPr lang="en-US" smtClean="0"/>
              <a:t>11/28/2024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A732AD-0D92-418A-A31E-92B363FAF01C}" type="slidenum">
              <a:rPr lang="en-US" smtClean="0"/>
              <a:t>‹#›</a:t>
            </a:fld>
            <a:endParaRPr lang="en-US"/>
          </a:p>
        </p:txBody>
      </p:sp>
    </p:spTree>
    <p:extLst>
      <p:ext uri="{BB962C8B-B14F-4D97-AF65-F5344CB8AC3E}">
        <p14:creationId xmlns:p14="http://schemas.microsoft.com/office/powerpoint/2010/main" val="25699155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CC0CA58-B9A4-4CC1-A2DA-2E86E3F78E28}" type="datetimeFigureOut">
              <a:rPr lang="en-US" smtClean="0"/>
              <a:t>11/28/2024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A732AD-0D92-418A-A31E-92B363FAF01C}" type="slidenum">
              <a:rPr lang="en-US" smtClean="0"/>
              <a:t>‹#›</a:t>
            </a:fld>
            <a:endParaRPr lang="en-US"/>
          </a:p>
        </p:txBody>
      </p:sp>
    </p:spTree>
    <p:extLst>
      <p:ext uri="{BB962C8B-B14F-4D97-AF65-F5344CB8AC3E}">
        <p14:creationId xmlns:p14="http://schemas.microsoft.com/office/powerpoint/2010/main" val="32091477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C0CA58-B9A4-4CC1-A2DA-2E86E3F78E28}" type="datetimeFigureOut">
              <a:rPr lang="en-US" smtClean="0"/>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A732AD-0D92-418A-A31E-92B363FAF01C}" type="slidenum">
              <a:rPr lang="en-US" smtClean="0"/>
              <a:t>‹#›</a:t>
            </a:fld>
            <a:endParaRPr lang="en-US"/>
          </a:p>
        </p:txBody>
      </p:sp>
    </p:spTree>
    <p:extLst>
      <p:ext uri="{BB962C8B-B14F-4D97-AF65-F5344CB8AC3E}">
        <p14:creationId xmlns:p14="http://schemas.microsoft.com/office/powerpoint/2010/main" val="41681222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C0CA58-B9A4-4CC1-A2DA-2E86E3F78E28}" type="datetimeFigureOut">
              <a:rPr lang="en-US" smtClean="0"/>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A732AD-0D92-418A-A31E-92B363FAF01C}" type="slidenum">
              <a:rPr lang="en-US" smtClean="0"/>
              <a:t>‹#›</a:t>
            </a:fld>
            <a:endParaRPr lang="en-US"/>
          </a:p>
        </p:txBody>
      </p:sp>
    </p:spTree>
    <p:extLst>
      <p:ext uri="{BB962C8B-B14F-4D97-AF65-F5344CB8AC3E}">
        <p14:creationId xmlns:p14="http://schemas.microsoft.com/office/powerpoint/2010/main" val="85661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C0CA58-B9A4-4CC1-A2DA-2E86E3F78E28}" type="datetimeFigureOut">
              <a:rPr lang="en-US" smtClean="0"/>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A732AD-0D92-418A-A31E-92B363FAF01C}" type="slidenum">
              <a:rPr lang="en-US" smtClean="0"/>
              <a:t>‹#›</a:t>
            </a:fld>
            <a:endParaRPr lang="en-US"/>
          </a:p>
        </p:txBody>
      </p:sp>
    </p:spTree>
    <p:extLst>
      <p:ext uri="{BB962C8B-B14F-4D97-AF65-F5344CB8AC3E}">
        <p14:creationId xmlns:p14="http://schemas.microsoft.com/office/powerpoint/2010/main" val="4158928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C0CA58-B9A4-4CC1-A2DA-2E86E3F78E28}" type="datetimeFigureOut">
              <a:rPr lang="en-US" smtClean="0"/>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A732AD-0D92-418A-A31E-92B363FAF01C}" type="slidenum">
              <a:rPr lang="en-US" smtClean="0"/>
              <a:t>‹#›</a:t>
            </a:fld>
            <a:endParaRPr lang="en-US"/>
          </a:p>
        </p:txBody>
      </p:sp>
    </p:spTree>
    <p:extLst>
      <p:ext uri="{BB962C8B-B14F-4D97-AF65-F5344CB8AC3E}">
        <p14:creationId xmlns:p14="http://schemas.microsoft.com/office/powerpoint/2010/main" val="2949303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C0CA58-B9A4-4CC1-A2DA-2E86E3F78E28}" type="datetimeFigureOut">
              <a:rPr lang="en-US" smtClean="0"/>
              <a:t>11/28/2024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A732AD-0D92-418A-A31E-92B363FAF01C}" type="slidenum">
              <a:rPr lang="en-US" smtClean="0"/>
              <a:t>‹#›</a:t>
            </a:fld>
            <a:endParaRPr lang="en-US"/>
          </a:p>
        </p:txBody>
      </p:sp>
    </p:spTree>
    <p:extLst>
      <p:ext uri="{BB962C8B-B14F-4D97-AF65-F5344CB8AC3E}">
        <p14:creationId xmlns:p14="http://schemas.microsoft.com/office/powerpoint/2010/main" val="1214118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C0CA58-B9A4-4CC1-A2DA-2E86E3F78E28}" type="datetimeFigureOut">
              <a:rPr lang="en-US" smtClean="0"/>
              <a:t>11/28/2024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A732AD-0D92-418A-A31E-92B363FAF01C}" type="slidenum">
              <a:rPr lang="en-US" smtClean="0"/>
              <a:t>‹#›</a:t>
            </a:fld>
            <a:endParaRPr lang="en-US"/>
          </a:p>
        </p:txBody>
      </p:sp>
    </p:spTree>
    <p:extLst>
      <p:ext uri="{BB962C8B-B14F-4D97-AF65-F5344CB8AC3E}">
        <p14:creationId xmlns:p14="http://schemas.microsoft.com/office/powerpoint/2010/main" val="1310350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C0CA58-B9A4-4CC1-A2DA-2E86E3F78E28}" type="datetimeFigureOut">
              <a:rPr lang="en-US" smtClean="0"/>
              <a:t>11/28/2024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A732AD-0D92-418A-A31E-92B363FAF01C}" type="slidenum">
              <a:rPr lang="en-US" smtClean="0"/>
              <a:t>‹#›</a:t>
            </a:fld>
            <a:endParaRPr lang="en-US"/>
          </a:p>
        </p:txBody>
      </p:sp>
    </p:spTree>
    <p:extLst>
      <p:ext uri="{BB962C8B-B14F-4D97-AF65-F5344CB8AC3E}">
        <p14:creationId xmlns:p14="http://schemas.microsoft.com/office/powerpoint/2010/main" val="99495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C0CA58-B9A4-4CC1-A2DA-2E86E3F78E28}" type="datetimeFigureOut">
              <a:rPr lang="en-US" smtClean="0"/>
              <a:t>11/28/2024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A732AD-0D92-418A-A31E-92B363FAF01C}" type="slidenum">
              <a:rPr lang="en-US" smtClean="0"/>
              <a:t>‹#›</a:t>
            </a:fld>
            <a:endParaRPr lang="en-US"/>
          </a:p>
        </p:txBody>
      </p:sp>
    </p:spTree>
    <p:extLst>
      <p:ext uri="{BB962C8B-B14F-4D97-AF65-F5344CB8AC3E}">
        <p14:creationId xmlns:p14="http://schemas.microsoft.com/office/powerpoint/2010/main" val="1701879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C0CA58-B9A4-4CC1-A2DA-2E86E3F78E28}" type="datetimeFigureOut">
              <a:rPr lang="en-US" smtClean="0"/>
              <a:t>11/28/2024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A732AD-0D92-418A-A31E-92B363FAF01C}" type="slidenum">
              <a:rPr lang="en-US" smtClean="0"/>
              <a:t>‹#›</a:t>
            </a:fld>
            <a:endParaRPr lang="en-US"/>
          </a:p>
        </p:txBody>
      </p:sp>
    </p:spTree>
    <p:extLst>
      <p:ext uri="{BB962C8B-B14F-4D97-AF65-F5344CB8AC3E}">
        <p14:creationId xmlns:p14="http://schemas.microsoft.com/office/powerpoint/2010/main" val="4102917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C0CA58-B9A4-4CC1-A2DA-2E86E3F78E28}" type="datetimeFigureOut">
              <a:rPr lang="en-US" smtClean="0"/>
              <a:t>11/28/2024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A732AD-0D92-418A-A31E-92B363FAF01C}" type="slidenum">
              <a:rPr lang="en-US" smtClean="0"/>
              <a:t>‹#›</a:t>
            </a:fld>
            <a:endParaRPr lang="en-US"/>
          </a:p>
        </p:txBody>
      </p:sp>
    </p:spTree>
    <p:extLst>
      <p:ext uri="{BB962C8B-B14F-4D97-AF65-F5344CB8AC3E}">
        <p14:creationId xmlns:p14="http://schemas.microsoft.com/office/powerpoint/2010/main" val="4056677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ACC0CA58-B9A4-4CC1-A2DA-2E86E3F78E28}" type="datetimeFigureOut">
              <a:rPr lang="en-US" smtClean="0"/>
              <a:t>11/28/2024</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1A732AD-0D92-418A-A31E-92B363FAF01C}" type="slidenum">
              <a:rPr lang="en-US" smtClean="0"/>
              <a:t>‹#›</a:t>
            </a:fld>
            <a:endParaRPr lang="en-US"/>
          </a:p>
        </p:txBody>
      </p:sp>
    </p:spTree>
    <p:extLst>
      <p:ext uri="{BB962C8B-B14F-4D97-AF65-F5344CB8AC3E}">
        <p14:creationId xmlns:p14="http://schemas.microsoft.com/office/powerpoint/2010/main" val="3472702904"/>
      </p:ext>
    </p:extLst>
  </p:cSld>
  <p:clrMap bg1="dk1" tx1="lt1" bg2="dk2" tx2="lt2" accent1="accent1" accent2="accent2" accent3="accent3" accent4="accent4" accent5="accent5" accent6="accent6" hlink="hlink" folHlink="folHlink"/>
  <p:sldLayoutIdLst>
    <p:sldLayoutId id="2147484097" r:id="rId1"/>
    <p:sldLayoutId id="2147484098" r:id="rId2"/>
    <p:sldLayoutId id="2147484099" r:id="rId3"/>
    <p:sldLayoutId id="2147484100" r:id="rId4"/>
    <p:sldLayoutId id="2147484101" r:id="rId5"/>
    <p:sldLayoutId id="2147484102" r:id="rId6"/>
    <p:sldLayoutId id="2147484103" r:id="rId7"/>
    <p:sldLayoutId id="2147484104" r:id="rId8"/>
    <p:sldLayoutId id="2147484105" r:id="rId9"/>
    <p:sldLayoutId id="2147484106" r:id="rId10"/>
    <p:sldLayoutId id="2147484107" r:id="rId11"/>
    <p:sldLayoutId id="2147484108" r:id="rId12"/>
    <p:sldLayoutId id="2147484109" r:id="rId13"/>
    <p:sldLayoutId id="2147484110" r:id="rId14"/>
    <p:sldLayoutId id="2147484111" r:id="rId15"/>
    <p:sldLayoutId id="2147484112" r:id="rId16"/>
    <p:sldLayoutId id="2147484113"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B4AEE9BD-9114-2DDA-B8CB-339738D2DA1E}"/>
              </a:ext>
            </a:extLst>
          </p:cNvPr>
          <p:cNvSpPr txBox="1"/>
          <p:nvPr/>
        </p:nvSpPr>
        <p:spPr>
          <a:xfrm>
            <a:off x="145144" y="3901892"/>
            <a:ext cx="12046856" cy="1446550"/>
          </a:xfrm>
          <a:prstGeom prst="rect">
            <a:avLst/>
          </a:prstGeom>
          <a:noFill/>
        </p:spPr>
        <p:txBody>
          <a:bodyPr wrap="square" rtlCol="0">
            <a:spAutoFit/>
          </a:bodyPr>
          <a:lstStyle/>
          <a:p>
            <a:r>
              <a:rPr lang="en-US" sz="8800" b="1" dirty="0">
                <a:solidFill>
                  <a:schemeClr val="bg1"/>
                </a:solidFill>
                <a:latin typeface="Footlight MT Light" panose="0204060206030A020304" pitchFamily="18" charset="0"/>
              </a:rPr>
              <a:t>AIRBNB Booking Analysis</a:t>
            </a:r>
          </a:p>
        </p:txBody>
      </p:sp>
      <p:sp>
        <p:nvSpPr>
          <p:cNvPr id="11" name="TextBox 10">
            <a:extLst>
              <a:ext uri="{FF2B5EF4-FFF2-40B4-BE49-F238E27FC236}">
                <a16:creationId xmlns:a16="http://schemas.microsoft.com/office/drawing/2014/main" id="{5E06EEC0-0AAB-8674-53FB-F38A3E701F80}"/>
              </a:ext>
            </a:extLst>
          </p:cNvPr>
          <p:cNvSpPr txBox="1"/>
          <p:nvPr/>
        </p:nvSpPr>
        <p:spPr>
          <a:xfrm>
            <a:off x="7510069" y="5480449"/>
            <a:ext cx="4422098" cy="584775"/>
          </a:xfrm>
          <a:prstGeom prst="rect">
            <a:avLst/>
          </a:prstGeom>
          <a:noFill/>
        </p:spPr>
        <p:txBody>
          <a:bodyPr wrap="square" rtlCol="0">
            <a:spAutoFit/>
          </a:bodyPr>
          <a:lstStyle/>
          <a:p>
            <a:r>
              <a:rPr lang="en-US" sz="3200" b="1" dirty="0">
                <a:solidFill>
                  <a:schemeClr val="bg1"/>
                </a:solidFill>
                <a:latin typeface="Footlight MT Light" panose="0204060206030A020304" pitchFamily="18" charset="0"/>
              </a:rPr>
              <a:t>Presented By Shalini Soni</a:t>
            </a:r>
          </a:p>
        </p:txBody>
      </p:sp>
      <p:pic>
        <p:nvPicPr>
          <p:cNvPr id="5" name="Picture 4">
            <a:extLst>
              <a:ext uri="{FF2B5EF4-FFF2-40B4-BE49-F238E27FC236}">
                <a16:creationId xmlns:a16="http://schemas.microsoft.com/office/drawing/2014/main" id="{4B58E61B-9805-3410-CFCD-8CC23D26B2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
        <p:nvSpPr>
          <p:cNvPr id="6" name="TextBox 5">
            <a:extLst>
              <a:ext uri="{FF2B5EF4-FFF2-40B4-BE49-F238E27FC236}">
                <a16:creationId xmlns:a16="http://schemas.microsoft.com/office/drawing/2014/main" id="{614B1289-B1AE-DDD4-504A-5176D0C0F3BF}"/>
              </a:ext>
            </a:extLst>
          </p:cNvPr>
          <p:cNvSpPr txBox="1"/>
          <p:nvPr/>
        </p:nvSpPr>
        <p:spPr>
          <a:xfrm>
            <a:off x="4023360" y="4768947"/>
            <a:ext cx="8159269" cy="1015663"/>
          </a:xfrm>
          <a:prstGeom prst="rect">
            <a:avLst/>
          </a:prstGeom>
          <a:noFill/>
        </p:spPr>
        <p:txBody>
          <a:bodyPr wrap="square" rtlCol="0">
            <a:spAutoFit/>
          </a:bodyPr>
          <a:lstStyle/>
          <a:p>
            <a:r>
              <a:rPr lang="en-US" sz="6000" b="1" dirty="0">
                <a:ln w="0"/>
                <a:effectLst>
                  <a:outerShdw blurRad="38100" dist="19050" dir="2700000" algn="tl" rotWithShape="0">
                    <a:schemeClr val="dk1">
                      <a:alpha val="40000"/>
                    </a:schemeClr>
                  </a:outerShdw>
                </a:effectLst>
                <a:latin typeface="Footlight MT Light" panose="0204060206030A020304" pitchFamily="18" charset="0"/>
              </a:rPr>
              <a:t>AIRBNB Booking Analysis</a:t>
            </a:r>
          </a:p>
        </p:txBody>
      </p:sp>
      <p:sp>
        <p:nvSpPr>
          <p:cNvPr id="7" name="TextBox 6">
            <a:extLst>
              <a:ext uri="{FF2B5EF4-FFF2-40B4-BE49-F238E27FC236}">
                <a16:creationId xmlns:a16="http://schemas.microsoft.com/office/drawing/2014/main" id="{4384E0ED-1487-F52E-7F25-895936BECB9B}"/>
              </a:ext>
            </a:extLst>
          </p:cNvPr>
          <p:cNvSpPr txBox="1"/>
          <p:nvPr/>
        </p:nvSpPr>
        <p:spPr>
          <a:xfrm>
            <a:off x="8370278" y="6364747"/>
            <a:ext cx="3981158" cy="461665"/>
          </a:xfrm>
          <a:prstGeom prst="rect">
            <a:avLst/>
          </a:prstGeom>
          <a:noFill/>
        </p:spPr>
        <p:txBody>
          <a:bodyPr wrap="square" rtlCol="0">
            <a:spAutoFit/>
          </a:bodyPr>
          <a:lstStyle/>
          <a:p>
            <a:r>
              <a:rPr lang="en-US" sz="2400" b="1" dirty="0">
                <a:ln w="0"/>
                <a:effectLst>
                  <a:outerShdw blurRad="38100" dist="19050" dir="2700000" algn="tl" rotWithShape="0">
                    <a:schemeClr val="dk1">
                      <a:alpha val="40000"/>
                    </a:schemeClr>
                  </a:outerShdw>
                </a:effectLst>
              </a:rPr>
              <a:t>Presented By Shalini Soni</a:t>
            </a:r>
          </a:p>
        </p:txBody>
      </p:sp>
    </p:spTree>
    <p:extLst>
      <p:ext uri="{BB962C8B-B14F-4D97-AF65-F5344CB8AC3E}">
        <p14:creationId xmlns:p14="http://schemas.microsoft.com/office/powerpoint/2010/main" val="849501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C563E53C-0137-FFC5-49E5-1544BA326989}"/>
              </a:ext>
            </a:extLst>
          </p:cNvPr>
          <p:cNvGraphicFramePr>
            <a:graphicFrameLocks noGrp="1"/>
          </p:cNvGraphicFramePr>
          <p:nvPr>
            <p:extLst>
              <p:ext uri="{D42A27DB-BD31-4B8C-83A1-F6EECF244321}">
                <p14:modId xmlns:p14="http://schemas.microsoft.com/office/powerpoint/2010/main" val="1467350278"/>
              </p:ext>
            </p:extLst>
          </p:nvPr>
        </p:nvGraphicFramePr>
        <p:xfrm>
          <a:off x="7687211" y="478302"/>
          <a:ext cx="4059312" cy="6035038"/>
        </p:xfrm>
        <a:graphic>
          <a:graphicData uri="http://schemas.openxmlformats.org/drawingml/2006/table">
            <a:tbl>
              <a:tblPr firstRow="1" bandRow="1">
                <a:tableStyleId>{5C22544A-7EE6-4342-B048-85BDC9FD1C3A}</a:tableStyleId>
              </a:tblPr>
              <a:tblGrid>
                <a:gridCol w="2029656">
                  <a:extLst>
                    <a:ext uri="{9D8B030D-6E8A-4147-A177-3AD203B41FA5}">
                      <a16:colId xmlns:a16="http://schemas.microsoft.com/office/drawing/2014/main" val="1661849639"/>
                    </a:ext>
                  </a:extLst>
                </a:gridCol>
                <a:gridCol w="2029656">
                  <a:extLst>
                    <a:ext uri="{9D8B030D-6E8A-4147-A177-3AD203B41FA5}">
                      <a16:colId xmlns:a16="http://schemas.microsoft.com/office/drawing/2014/main" val="2307365649"/>
                    </a:ext>
                  </a:extLst>
                </a:gridCol>
              </a:tblGrid>
              <a:tr h="963678">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800" b="1" dirty="0">
                          <a:solidFill>
                            <a:schemeClr val="bg1"/>
                          </a:solidFill>
                          <a:effectLst/>
                          <a:latin typeface="Footlight MT Light" panose="0204060206030A020304" pitchFamily="18" charset="0"/>
                        </a:rPr>
                        <a:t>Top </a:t>
                      </a:r>
                      <a:r>
                        <a:rPr lang="en-US" sz="1800" b="1" dirty="0" err="1">
                          <a:solidFill>
                            <a:schemeClr val="bg1"/>
                          </a:solidFill>
                          <a:effectLst/>
                          <a:latin typeface="Footlight MT Light" panose="0204060206030A020304" pitchFamily="18" charset="0"/>
                        </a:rPr>
                        <a:t>Neighbourhoods</a:t>
                      </a:r>
                      <a:endParaRPr lang="en-US" sz="1800" b="1" dirty="0">
                        <a:solidFill>
                          <a:schemeClr val="bg1"/>
                        </a:solidFill>
                        <a:effectLst/>
                        <a:latin typeface="Footlight MT Light" panose="0204060206030A020304" pitchFamily="18" charset="0"/>
                      </a:endParaRPr>
                    </a:p>
                    <a:p>
                      <a:pPr algn="r" fontAlgn="ctr"/>
                      <a:endParaRPr lang="en-US" sz="1800" b="1" dirty="0">
                        <a:solidFill>
                          <a:schemeClr val="bg1"/>
                        </a:solidFill>
                        <a:effectLst/>
                        <a:latin typeface="Footlight MT Light" panose="0204060206030A020304" pitchFamily="18"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bg1"/>
                          </a:solidFill>
                          <a:effectLst/>
                          <a:latin typeface="Footlight MT Light" panose="0204060206030A020304" pitchFamily="18" charset="0"/>
                        </a:rPr>
                        <a:t>Listing Counts</a:t>
                      </a:r>
                    </a:p>
                    <a:p>
                      <a:endParaRPr lang="en-US" sz="1800" dirty="0">
                        <a:solidFill>
                          <a:schemeClr val="bg1"/>
                        </a:solidFill>
                        <a:latin typeface="Footlight MT Light" panose="0204060206030A020304" pitchFamily="18" charset="0"/>
                      </a:endParaRPr>
                    </a:p>
                  </a:txBody>
                  <a:tcPr/>
                </a:tc>
                <a:extLst>
                  <a:ext uri="{0D108BD9-81ED-4DB2-BD59-A6C34878D82A}">
                    <a16:rowId xmlns:a16="http://schemas.microsoft.com/office/drawing/2014/main" val="51868624"/>
                  </a:ext>
                </a:extLst>
              </a:tr>
              <a:tr h="507136">
                <a:tc>
                  <a:txBody>
                    <a:bodyPr/>
                    <a:lstStyle/>
                    <a:p>
                      <a:pPr algn="r" fontAlgn="ctr"/>
                      <a:r>
                        <a:rPr lang="en-US" sz="1800" dirty="0">
                          <a:solidFill>
                            <a:schemeClr val="bg1"/>
                          </a:solidFill>
                          <a:effectLst/>
                          <a:latin typeface="Footlight MT Light" panose="0204060206030A020304" pitchFamily="18" charset="0"/>
                        </a:rPr>
                        <a:t>Williamsburg</a:t>
                      </a:r>
                    </a:p>
                  </a:txBody>
                  <a:tcPr anchor="ctr"/>
                </a:tc>
                <a:tc>
                  <a:txBody>
                    <a:bodyPr/>
                    <a:lstStyle/>
                    <a:p>
                      <a:pPr algn="r" fontAlgn="ctr"/>
                      <a:r>
                        <a:rPr lang="en-US" sz="1800" dirty="0">
                          <a:solidFill>
                            <a:schemeClr val="bg1"/>
                          </a:solidFill>
                          <a:effectLst/>
                          <a:latin typeface="Footlight MT Light" panose="0204060206030A020304" pitchFamily="18" charset="0"/>
                        </a:rPr>
                        <a:t>3732</a:t>
                      </a:r>
                    </a:p>
                  </a:txBody>
                  <a:tcPr anchor="ctr"/>
                </a:tc>
                <a:extLst>
                  <a:ext uri="{0D108BD9-81ED-4DB2-BD59-A6C34878D82A}">
                    <a16:rowId xmlns:a16="http://schemas.microsoft.com/office/drawing/2014/main" val="1669798027"/>
                  </a:ext>
                </a:extLst>
              </a:tr>
              <a:tr h="507136">
                <a:tc>
                  <a:txBody>
                    <a:bodyPr/>
                    <a:lstStyle/>
                    <a:p>
                      <a:pPr algn="r" fontAlgn="ctr"/>
                      <a:r>
                        <a:rPr lang="en-US" sz="1800" dirty="0">
                          <a:solidFill>
                            <a:schemeClr val="bg1"/>
                          </a:solidFill>
                          <a:effectLst/>
                          <a:latin typeface="Footlight MT Light" panose="0204060206030A020304" pitchFamily="18" charset="0"/>
                        </a:rPr>
                        <a:t>Bedford-Stuyvesant</a:t>
                      </a:r>
                    </a:p>
                  </a:txBody>
                  <a:tcPr anchor="ctr"/>
                </a:tc>
                <a:tc>
                  <a:txBody>
                    <a:bodyPr/>
                    <a:lstStyle/>
                    <a:p>
                      <a:pPr algn="r" fontAlgn="ctr"/>
                      <a:r>
                        <a:rPr lang="en-US" sz="1800">
                          <a:solidFill>
                            <a:schemeClr val="bg1"/>
                          </a:solidFill>
                          <a:effectLst/>
                          <a:latin typeface="Footlight MT Light" panose="0204060206030A020304" pitchFamily="18" charset="0"/>
                        </a:rPr>
                        <a:t>3638</a:t>
                      </a:r>
                    </a:p>
                  </a:txBody>
                  <a:tcPr anchor="ctr"/>
                </a:tc>
                <a:extLst>
                  <a:ext uri="{0D108BD9-81ED-4DB2-BD59-A6C34878D82A}">
                    <a16:rowId xmlns:a16="http://schemas.microsoft.com/office/drawing/2014/main" val="2513561766"/>
                  </a:ext>
                </a:extLst>
              </a:tr>
              <a:tr h="507136">
                <a:tc>
                  <a:txBody>
                    <a:bodyPr/>
                    <a:lstStyle/>
                    <a:p>
                      <a:pPr algn="r" fontAlgn="ctr"/>
                      <a:r>
                        <a:rPr lang="en-US" sz="1800" dirty="0">
                          <a:solidFill>
                            <a:schemeClr val="bg1"/>
                          </a:solidFill>
                          <a:effectLst/>
                          <a:latin typeface="Footlight MT Light" panose="0204060206030A020304" pitchFamily="18" charset="0"/>
                        </a:rPr>
                        <a:t>Harlem</a:t>
                      </a:r>
                    </a:p>
                  </a:txBody>
                  <a:tcPr anchor="ctr"/>
                </a:tc>
                <a:tc>
                  <a:txBody>
                    <a:bodyPr/>
                    <a:lstStyle/>
                    <a:p>
                      <a:pPr algn="r" fontAlgn="ctr"/>
                      <a:r>
                        <a:rPr lang="en-US" sz="1800">
                          <a:solidFill>
                            <a:schemeClr val="bg1"/>
                          </a:solidFill>
                          <a:effectLst/>
                          <a:latin typeface="Footlight MT Light" panose="0204060206030A020304" pitchFamily="18" charset="0"/>
                        </a:rPr>
                        <a:t>2585</a:t>
                      </a:r>
                    </a:p>
                  </a:txBody>
                  <a:tcPr anchor="ctr"/>
                </a:tc>
                <a:extLst>
                  <a:ext uri="{0D108BD9-81ED-4DB2-BD59-A6C34878D82A}">
                    <a16:rowId xmlns:a16="http://schemas.microsoft.com/office/drawing/2014/main" val="2306838759"/>
                  </a:ext>
                </a:extLst>
              </a:tr>
              <a:tr h="507136">
                <a:tc>
                  <a:txBody>
                    <a:bodyPr/>
                    <a:lstStyle/>
                    <a:p>
                      <a:pPr algn="r" fontAlgn="ctr"/>
                      <a:r>
                        <a:rPr lang="en-US" sz="1800" dirty="0">
                          <a:solidFill>
                            <a:schemeClr val="bg1"/>
                          </a:solidFill>
                          <a:effectLst/>
                          <a:latin typeface="Footlight MT Light" panose="0204060206030A020304" pitchFamily="18" charset="0"/>
                        </a:rPr>
                        <a:t>Bushwick</a:t>
                      </a:r>
                    </a:p>
                  </a:txBody>
                  <a:tcPr anchor="ctr"/>
                </a:tc>
                <a:tc>
                  <a:txBody>
                    <a:bodyPr/>
                    <a:lstStyle/>
                    <a:p>
                      <a:pPr algn="r" fontAlgn="ctr"/>
                      <a:r>
                        <a:rPr lang="en-US" sz="1800" dirty="0">
                          <a:solidFill>
                            <a:schemeClr val="bg1"/>
                          </a:solidFill>
                          <a:effectLst/>
                          <a:latin typeface="Footlight MT Light" panose="0204060206030A020304" pitchFamily="18" charset="0"/>
                        </a:rPr>
                        <a:t>2438</a:t>
                      </a:r>
                    </a:p>
                  </a:txBody>
                  <a:tcPr anchor="ctr"/>
                </a:tc>
                <a:extLst>
                  <a:ext uri="{0D108BD9-81ED-4DB2-BD59-A6C34878D82A}">
                    <a16:rowId xmlns:a16="http://schemas.microsoft.com/office/drawing/2014/main" val="3158645807"/>
                  </a:ext>
                </a:extLst>
              </a:tr>
              <a:tr h="507136">
                <a:tc>
                  <a:txBody>
                    <a:bodyPr/>
                    <a:lstStyle/>
                    <a:p>
                      <a:pPr algn="r" fontAlgn="ctr"/>
                      <a:r>
                        <a:rPr lang="en-US" sz="1800" dirty="0">
                          <a:solidFill>
                            <a:schemeClr val="bg1"/>
                          </a:solidFill>
                          <a:effectLst/>
                          <a:latin typeface="Footlight MT Light" panose="0204060206030A020304" pitchFamily="18" charset="0"/>
                        </a:rPr>
                        <a:t>Upper West Side</a:t>
                      </a:r>
                    </a:p>
                  </a:txBody>
                  <a:tcPr anchor="ctr"/>
                </a:tc>
                <a:tc>
                  <a:txBody>
                    <a:bodyPr/>
                    <a:lstStyle/>
                    <a:p>
                      <a:pPr algn="r" fontAlgn="ctr"/>
                      <a:r>
                        <a:rPr lang="en-US" sz="1800">
                          <a:solidFill>
                            <a:schemeClr val="bg1"/>
                          </a:solidFill>
                          <a:effectLst/>
                          <a:latin typeface="Footlight MT Light" panose="0204060206030A020304" pitchFamily="18" charset="0"/>
                        </a:rPr>
                        <a:t>1788</a:t>
                      </a:r>
                    </a:p>
                  </a:txBody>
                  <a:tcPr anchor="ctr"/>
                </a:tc>
                <a:extLst>
                  <a:ext uri="{0D108BD9-81ED-4DB2-BD59-A6C34878D82A}">
                    <a16:rowId xmlns:a16="http://schemas.microsoft.com/office/drawing/2014/main" val="3048707196"/>
                  </a:ext>
                </a:extLst>
              </a:tr>
              <a:tr h="507136">
                <a:tc>
                  <a:txBody>
                    <a:bodyPr/>
                    <a:lstStyle/>
                    <a:p>
                      <a:pPr algn="r" fontAlgn="ctr"/>
                      <a:r>
                        <a:rPr lang="en-US" sz="1800">
                          <a:solidFill>
                            <a:schemeClr val="bg1"/>
                          </a:solidFill>
                          <a:effectLst/>
                          <a:latin typeface="Footlight MT Light" panose="0204060206030A020304" pitchFamily="18" charset="0"/>
                        </a:rPr>
                        <a:t>Hell's Kitchen</a:t>
                      </a:r>
                    </a:p>
                  </a:txBody>
                  <a:tcPr anchor="ctr"/>
                </a:tc>
                <a:tc>
                  <a:txBody>
                    <a:bodyPr/>
                    <a:lstStyle/>
                    <a:p>
                      <a:pPr algn="r" fontAlgn="ctr"/>
                      <a:r>
                        <a:rPr lang="en-US" sz="1800" dirty="0">
                          <a:solidFill>
                            <a:schemeClr val="bg1"/>
                          </a:solidFill>
                          <a:effectLst/>
                          <a:latin typeface="Footlight MT Light" panose="0204060206030A020304" pitchFamily="18" charset="0"/>
                        </a:rPr>
                        <a:t>1731</a:t>
                      </a:r>
                    </a:p>
                  </a:txBody>
                  <a:tcPr anchor="ctr"/>
                </a:tc>
                <a:extLst>
                  <a:ext uri="{0D108BD9-81ED-4DB2-BD59-A6C34878D82A}">
                    <a16:rowId xmlns:a16="http://schemas.microsoft.com/office/drawing/2014/main" val="3327104772"/>
                  </a:ext>
                </a:extLst>
              </a:tr>
              <a:tr h="507136">
                <a:tc>
                  <a:txBody>
                    <a:bodyPr/>
                    <a:lstStyle/>
                    <a:p>
                      <a:pPr algn="r" fontAlgn="ctr"/>
                      <a:r>
                        <a:rPr lang="en-US" sz="1800">
                          <a:solidFill>
                            <a:schemeClr val="bg1"/>
                          </a:solidFill>
                          <a:effectLst/>
                          <a:latin typeface="Footlight MT Light" panose="0204060206030A020304" pitchFamily="18" charset="0"/>
                        </a:rPr>
                        <a:t>East Village</a:t>
                      </a:r>
                    </a:p>
                  </a:txBody>
                  <a:tcPr anchor="ctr"/>
                </a:tc>
                <a:tc>
                  <a:txBody>
                    <a:bodyPr/>
                    <a:lstStyle/>
                    <a:p>
                      <a:pPr algn="r" fontAlgn="ctr"/>
                      <a:r>
                        <a:rPr lang="en-US" sz="1800">
                          <a:solidFill>
                            <a:schemeClr val="bg1"/>
                          </a:solidFill>
                          <a:effectLst/>
                          <a:latin typeface="Footlight MT Light" panose="0204060206030A020304" pitchFamily="18" charset="0"/>
                        </a:rPr>
                        <a:t>1714</a:t>
                      </a:r>
                    </a:p>
                  </a:txBody>
                  <a:tcPr anchor="ctr"/>
                </a:tc>
                <a:extLst>
                  <a:ext uri="{0D108BD9-81ED-4DB2-BD59-A6C34878D82A}">
                    <a16:rowId xmlns:a16="http://schemas.microsoft.com/office/drawing/2014/main" val="1073386379"/>
                  </a:ext>
                </a:extLst>
              </a:tr>
              <a:tr h="507136">
                <a:tc>
                  <a:txBody>
                    <a:bodyPr/>
                    <a:lstStyle/>
                    <a:p>
                      <a:pPr algn="r" fontAlgn="ctr"/>
                      <a:r>
                        <a:rPr lang="en-US" sz="1800">
                          <a:solidFill>
                            <a:schemeClr val="bg1"/>
                          </a:solidFill>
                          <a:effectLst/>
                          <a:latin typeface="Footlight MT Light" panose="0204060206030A020304" pitchFamily="18" charset="0"/>
                        </a:rPr>
                        <a:t>Upper East Side</a:t>
                      </a:r>
                    </a:p>
                  </a:txBody>
                  <a:tcPr anchor="ctr"/>
                </a:tc>
                <a:tc>
                  <a:txBody>
                    <a:bodyPr/>
                    <a:lstStyle/>
                    <a:p>
                      <a:pPr algn="r" fontAlgn="ctr"/>
                      <a:r>
                        <a:rPr lang="en-US" sz="1800" dirty="0">
                          <a:solidFill>
                            <a:schemeClr val="bg1"/>
                          </a:solidFill>
                          <a:effectLst/>
                          <a:latin typeface="Footlight MT Light" panose="0204060206030A020304" pitchFamily="18" charset="0"/>
                        </a:rPr>
                        <a:t>1670</a:t>
                      </a:r>
                    </a:p>
                  </a:txBody>
                  <a:tcPr anchor="ctr"/>
                </a:tc>
                <a:extLst>
                  <a:ext uri="{0D108BD9-81ED-4DB2-BD59-A6C34878D82A}">
                    <a16:rowId xmlns:a16="http://schemas.microsoft.com/office/drawing/2014/main" val="3584500079"/>
                  </a:ext>
                </a:extLst>
              </a:tr>
              <a:tr h="507136">
                <a:tc>
                  <a:txBody>
                    <a:bodyPr/>
                    <a:lstStyle/>
                    <a:p>
                      <a:pPr algn="r" fontAlgn="ctr"/>
                      <a:r>
                        <a:rPr lang="en-US" sz="1800">
                          <a:solidFill>
                            <a:schemeClr val="bg1"/>
                          </a:solidFill>
                          <a:effectLst/>
                          <a:latin typeface="Footlight MT Light" panose="0204060206030A020304" pitchFamily="18" charset="0"/>
                        </a:rPr>
                        <a:t>Crown Heights</a:t>
                      </a:r>
                    </a:p>
                  </a:txBody>
                  <a:tcPr anchor="ctr"/>
                </a:tc>
                <a:tc>
                  <a:txBody>
                    <a:bodyPr/>
                    <a:lstStyle/>
                    <a:p>
                      <a:pPr algn="r" fontAlgn="ctr"/>
                      <a:r>
                        <a:rPr lang="en-US" sz="1800">
                          <a:solidFill>
                            <a:schemeClr val="bg1"/>
                          </a:solidFill>
                          <a:effectLst/>
                          <a:latin typeface="Footlight MT Light" panose="0204060206030A020304" pitchFamily="18" charset="0"/>
                        </a:rPr>
                        <a:t>1519</a:t>
                      </a:r>
                    </a:p>
                  </a:txBody>
                  <a:tcPr anchor="ctr"/>
                </a:tc>
                <a:extLst>
                  <a:ext uri="{0D108BD9-81ED-4DB2-BD59-A6C34878D82A}">
                    <a16:rowId xmlns:a16="http://schemas.microsoft.com/office/drawing/2014/main" val="1727595358"/>
                  </a:ext>
                </a:extLst>
              </a:tr>
              <a:tr h="507136">
                <a:tc>
                  <a:txBody>
                    <a:bodyPr/>
                    <a:lstStyle/>
                    <a:p>
                      <a:pPr algn="r" fontAlgn="ctr"/>
                      <a:r>
                        <a:rPr lang="en-US" sz="1800" dirty="0">
                          <a:solidFill>
                            <a:schemeClr val="bg1"/>
                          </a:solidFill>
                          <a:effectLst/>
                          <a:latin typeface="Footlight MT Light" panose="0204060206030A020304" pitchFamily="18" charset="0"/>
                        </a:rPr>
                        <a:t>Midtown</a:t>
                      </a:r>
                    </a:p>
                  </a:txBody>
                  <a:tcPr anchor="ctr"/>
                </a:tc>
                <a:tc>
                  <a:txBody>
                    <a:bodyPr/>
                    <a:lstStyle/>
                    <a:p>
                      <a:pPr algn="r" fontAlgn="ctr"/>
                      <a:r>
                        <a:rPr lang="en-US" sz="1800" dirty="0">
                          <a:solidFill>
                            <a:schemeClr val="bg1"/>
                          </a:solidFill>
                          <a:effectLst/>
                          <a:latin typeface="Footlight MT Light" panose="0204060206030A020304" pitchFamily="18" charset="0"/>
                        </a:rPr>
                        <a:t>1144</a:t>
                      </a:r>
                    </a:p>
                  </a:txBody>
                  <a:tcPr anchor="ctr"/>
                </a:tc>
                <a:extLst>
                  <a:ext uri="{0D108BD9-81ED-4DB2-BD59-A6C34878D82A}">
                    <a16:rowId xmlns:a16="http://schemas.microsoft.com/office/drawing/2014/main" val="923856273"/>
                  </a:ext>
                </a:extLst>
              </a:tr>
            </a:tbl>
          </a:graphicData>
        </a:graphic>
      </p:graphicFrame>
      <p:sp>
        <p:nvSpPr>
          <p:cNvPr id="2" name="TextBox 1">
            <a:extLst>
              <a:ext uri="{FF2B5EF4-FFF2-40B4-BE49-F238E27FC236}">
                <a16:creationId xmlns:a16="http://schemas.microsoft.com/office/drawing/2014/main" id="{19D9F5CF-BB41-90FA-9DFF-9B85C945F521}"/>
              </a:ext>
            </a:extLst>
          </p:cNvPr>
          <p:cNvSpPr txBox="1"/>
          <p:nvPr/>
        </p:nvSpPr>
        <p:spPr>
          <a:xfrm>
            <a:off x="239151" y="196948"/>
            <a:ext cx="7146387" cy="6316392"/>
          </a:xfrm>
          <a:prstGeom prst="rect">
            <a:avLst/>
          </a:prstGeom>
          <a:noFill/>
        </p:spPr>
        <p:txBody>
          <a:bodyPr wrap="square" rtlCol="0">
            <a:spAutoFit/>
          </a:bodyPr>
          <a:lstStyle/>
          <a:p>
            <a:pPr marL="0" indent="0">
              <a:buNone/>
            </a:pPr>
            <a:r>
              <a:rPr lang="en-US" sz="2400" b="1" dirty="0">
                <a:solidFill>
                  <a:schemeClr val="bg1"/>
                </a:solidFill>
                <a:effectLst/>
                <a:latin typeface="Footlight MT Light" panose="0204060206030A020304" pitchFamily="18" charset="0"/>
              </a:rPr>
              <a:t>Insights</a:t>
            </a:r>
          </a:p>
          <a:p>
            <a:pPr marL="0" indent="0">
              <a:buNone/>
            </a:pPr>
            <a:endParaRPr lang="en-US" sz="2800" b="1" dirty="0">
              <a:solidFill>
                <a:schemeClr val="bg1"/>
              </a:solidFill>
              <a:effectLst/>
              <a:latin typeface="Footlight MT Light" panose="0204060206030A020304" pitchFamily="18" charset="0"/>
            </a:endParaRPr>
          </a:p>
          <a:p>
            <a:pPr marL="0" indent="0">
              <a:buNone/>
            </a:pPr>
            <a:r>
              <a:rPr lang="en-US" sz="2000" dirty="0">
                <a:solidFill>
                  <a:schemeClr val="bg1"/>
                </a:solidFill>
                <a:effectLst/>
                <a:latin typeface="Footlight MT Light" panose="0204060206030A020304" pitchFamily="18" charset="0"/>
              </a:rPr>
              <a:t>The neighborhoods with the most Airbnb listings are Bedford-Stuyvesant (1653), Williamsburg (1526), Harlem (1216), Bushwick (1122), and Hell's Kitchen (847)</a:t>
            </a:r>
          </a:p>
          <a:p>
            <a:pPr marL="0" indent="0">
              <a:buNone/>
            </a:pPr>
            <a:endParaRPr lang="en-US" sz="2000" dirty="0">
              <a:solidFill>
                <a:schemeClr val="bg1"/>
              </a:solidFill>
              <a:effectLst/>
              <a:latin typeface="Footlight MT Light" panose="0204060206030A020304" pitchFamily="18" charset="0"/>
            </a:endParaRPr>
          </a:p>
          <a:p>
            <a:pPr marL="0" indent="0">
              <a:buNone/>
            </a:pPr>
            <a:r>
              <a:rPr lang="en-US" sz="2000" dirty="0">
                <a:solidFill>
                  <a:schemeClr val="bg1"/>
                </a:solidFill>
                <a:effectLst/>
                <a:latin typeface="Footlight MT Light" panose="0204060206030A020304" pitchFamily="18" charset="0"/>
              </a:rPr>
              <a:t>Popular areas like Upper East Side (758), Upper West Side (739), and East Village (722) also have significant listings.</a:t>
            </a:r>
          </a:p>
          <a:p>
            <a:pPr marL="0" indent="0">
              <a:buNone/>
            </a:pPr>
            <a:r>
              <a:rPr lang="en-US" sz="2000" dirty="0">
                <a:solidFill>
                  <a:schemeClr val="bg1"/>
                </a:solidFill>
                <a:effectLst/>
                <a:latin typeface="Footlight MT Light" panose="0204060206030A020304" pitchFamily="18" charset="0"/>
              </a:rPr>
              <a:t>Emerging neighborhoods such as Crown Heights (653) and Greenpoint (536) are showing increasing interest.</a:t>
            </a:r>
          </a:p>
          <a:p>
            <a:pPr marL="0" indent="0">
              <a:buNone/>
            </a:pPr>
            <a:endParaRPr lang="en-US" sz="2000" dirty="0">
              <a:solidFill>
                <a:schemeClr val="bg1"/>
              </a:solidFill>
              <a:effectLst/>
              <a:latin typeface="Footlight MT Light" panose="0204060206030A020304" pitchFamily="18" charset="0"/>
            </a:endParaRPr>
          </a:p>
          <a:p>
            <a:pPr marL="0" indent="0">
              <a:buNone/>
            </a:pPr>
            <a:r>
              <a:rPr lang="en-US" sz="2000" dirty="0">
                <a:solidFill>
                  <a:schemeClr val="bg1"/>
                </a:solidFill>
                <a:effectLst/>
                <a:latin typeface="Footlight MT Light" panose="0204060206030A020304" pitchFamily="18" charset="0"/>
              </a:rPr>
              <a:t>The top neighborhoods are mostly in Brooklyn and Manhattan, which are the most densely populated boroughs in NYC with high housing demand.</a:t>
            </a:r>
          </a:p>
          <a:p>
            <a:pPr marL="0" indent="0">
              <a:buNone/>
            </a:pPr>
            <a:endParaRPr lang="en-US" sz="2000" dirty="0">
              <a:solidFill>
                <a:schemeClr val="bg1"/>
              </a:solidFill>
              <a:effectLst/>
              <a:latin typeface="Footlight MT Light" panose="0204060206030A020304" pitchFamily="18" charset="0"/>
            </a:endParaRPr>
          </a:p>
          <a:p>
            <a:pPr marL="0" indent="0">
              <a:buNone/>
            </a:pPr>
            <a:r>
              <a:rPr lang="en-US" sz="2000" dirty="0">
                <a:solidFill>
                  <a:schemeClr val="bg1"/>
                </a:solidFill>
                <a:effectLst/>
                <a:latin typeface="Footlight MT Light" panose="0204060206030A020304" pitchFamily="18" charset="0"/>
              </a:rPr>
              <a:t>The number of listings reflects popularity but doesn't necessarily indicate full demand, as factors like cost of living and housing availability also play a role.</a:t>
            </a:r>
          </a:p>
          <a:p>
            <a:endParaRPr lang="en-US" sz="2000" dirty="0"/>
          </a:p>
        </p:txBody>
      </p:sp>
    </p:spTree>
    <p:extLst>
      <p:ext uri="{BB962C8B-B14F-4D97-AF65-F5344CB8AC3E}">
        <p14:creationId xmlns:p14="http://schemas.microsoft.com/office/powerpoint/2010/main" val="4274201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C4B79EC-65AC-9E9D-6CDF-D6B5F545603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9659" t="22767" r="9728" b="5006"/>
          <a:stretch/>
        </p:blipFill>
        <p:spPr>
          <a:xfrm>
            <a:off x="1" y="1659989"/>
            <a:ext cx="12192000" cy="5198012"/>
          </a:xfrm>
        </p:spPr>
      </p:pic>
      <p:sp>
        <p:nvSpPr>
          <p:cNvPr id="6" name="TextBox 5">
            <a:extLst>
              <a:ext uri="{FF2B5EF4-FFF2-40B4-BE49-F238E27FC236}">
                <a16:creationId xmlns:a16="http://schemas.microsoft.com/office/drawing/2014/main" id="{16F0DB69-A2F7-360F-20E7-6039220D0154}"/>
              </a:ext>
            </a:extLst>
          </p:cNvPr>
          <p:cNvSpPr txBox="1"/>
          <p:nvPr/>
        </p:nvSpPr>
        <p:spPr>
          <a:xfrm>
            <a:off x="267286" y="196945"/>
            <a:ext cx="11380763" cy="1446550"/>
          </a:xfrm>
          <a:prstGeom prst="rect">
            <a:avLst/>
          </a:prstGeom>
          <a:noFill/>
        </p:spPr>
        <p:txBody>
          <a:bodyPr wrap="square" rtlCol="0">
            <a:spAutoFit/>
          </a:bodyPr>
          <a:lstStyle/>
          <a:p>
            <a:r>
              <a:rPr lang="en-US" sz="4400" dirty="0">
                <a:solidFill>
                  <a:schemeClr val="bg1"/>
                </a:solidFill>
                <a:effectLst/>
                <a:latin typeface="Footlight MT Light" panose="0204060206030A020304" pitchFamily="18" charset="0"/>
              </a:rPr>
              <a:t>Top hosts with more Listing/Property using bar chart.</a:t>
            </a:r>
            <a:endParaRPr lang="en-US" sz="4400" dirty="0"/>
          </a:p>
        </p:txBody>
      </p:sp>
    </p:spTree>
    <p:extLst>
      <p:ext uri="{BB962C8B-B14F-4D97-AF65-F5344CB8AC3E}">
        <p14:creationId xmlns:p14="http://schemas.microsoft.com/office/powerpoint/2010/main" val="2447721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CF996D8A-E8BA-F215-6825-156B772CAAE5}"/>
              </a:ext>
            </a:extLst>
          </p:cNvPr>
          <p:cNvGraphicFramePr>
            <a:graphicFrameLocks noGrp="1"/>
          </p:cNvGraphicFramePr>
          <p:nvPr>
            <p:ph idx="1"/>
            <p:extLst>
              <p:ext uri="{D42A27DB-BD31-4B8C-83A1-F6EECF244321}">
                <p14:modId xmlns:p14="http://schemas.microsoft.com/office/powerpoint/2010/main" val="3218650911"/>
              </p:ext>
            </p:extLst>
          </p:nvPr>
        </p:nvGraphicFramePr>
        <p:xfrm>
          <a:off x="7053942" y="624113"/>
          <a:ext cx="4604508" cy="5936348"/>
        </p:xfrm>
        <a:graphic>
          <a:graphicData uri="http://schemas.openxmlformats.org/drawingml/2006/table">
            <a:tbl>
              <a:tblPr firstRow="1" bandRow="1">
                <a:tableStyleId>{5C22544A-7EE6-4342-B048-85BDC9FD1C3A}</a:tableStyleId>
              </a:tblPr>
              <a:tblGrid>
                <a:gridCol w="2302254">
                  <a:extLst>
                    <a:ext uri="{9D8B030D-6E8A-4147-A177-3AD203B41FA5}">
                      <a16:colId xmlns:a16="http://schemas.microsoft.com/office/drawing/2014/main" val="537864692"/>
                    </a:ext>
                  </a:extLst>
                </a:gridCol>
                <a:gridCol w="2302254">
                  <a:extLst>
                    <a:ext uri="{9D8B030D-6E8A-4147-A177-3AD203B41FA5}">
                      <a16:colId xmlns:a16="http://schemas.microsoft.com/office/drawing/2014/main" val="3373361258"/>
                    </a:ext>
                  </a:extLst>
                </a:gridCol>
              </a:tblGrid>
              <a:tr h="539668">
                <a:tc>
                  <a:txBody>
                    <a:bodyPr/>
                    <a:lstStyle/>
                    <a:p>
                      <a:pPr algn="r" fontAlgn="ctr"/>
                      <a:r>
                        <a:rPr lang="en-US" b="1" dirty="0">
                          <a:solidFill>
                            <a:schemeClr val="bg1"/>
                          </a:solidFill>
                          <a:effectLst/>
                          <a:latin typeface="Footlight MT Light" panose="0204060206030A020304" pitchFamily="18" charset="0"/>
                        </a:rPr>
                        <a:t>Host Name</a:t>
                      </a:r>
                    </a:p>
                  </a:txBody>
                  <a:tcPr anchor="ctr"/>
                </a:tc>
                <a:tc>
                  <a:txBody>
                    <a:bodyPr/>
                    <a:lstStyle/>
                    <a:p>
                      <a:r>
                        <a:rPr lang="en-US" dirty="0">
                          <a:solidFill>
                            <a:schemeClr val="bg1"/>
                          </a:solidFill>
                          <a:latin typeface="Footlight MT Light" panose="0204060206030A020304" pitchFamily="18" charset="0"/>
                        </a:rPr>
                        <a:t>Total Listings</a:t>
                      </a:r>
                    </a:p>
                  </a:txBody>
                  <a:tcPr/>
                </a:tc>
                <a:extLst>
                  <a:ext uri="{0D108BD9-81ED-4DB2-BD59-A6C34878D82A}">
                    <a16:rowId xmlns:a16="http://schemas.microsoft.com/office/drawing/2014/main" val="1746776557"/>
                  </a:ext>
                </a:extLst>
              </a:tr>
              <a:tr h="539668">
                <a:tc>
                  <a:txBody>
                    <a:bodyPr/>
                    <a:lstStyle/>
                    <a:p>
                      <a:pPr algn="r" fontAlgn="ctr"/>
                      <a:r>
                        <a:rPr lang="en-US">
                          <a:solidFill>
                            <a:schemeClr val="bg1"/>
                          </a:solidFill>
                          <a:effectLst/>
                          <a:latin typeface="Footlight MT Light" panose="0204060206030A020304" pitchFamily="18" charset="0"/>
                        </a:rPr>
                        <a:t>Michael</a:t>
                      </a:r>
                    </a:p>
                  </a:txBody>
                  <a:tcPr anchor="ctr"/>
                </a:tc>
                <a:tc>
                  <a:txBody>
                    <a:bodyPr/>
                    <a:lstStyle/>
                    <a:p>
                      <a:pPr algn="r" fontAlgn="ctr"/>
                      <a:r>
                        <a:rPr lang="en-US">
                          <a:solidFill>
                            <a:schemeClr val="bg1"/>
                          </a:solidFill>
                          <a:effectLst/>
                          <a:latin typeface="Footlight MT Light" panose="0204060206030A020304" pitchFamily="18" charset="0"/>
                        </a:rPr>
                        <a:t>383</a:t>
                      </a:r>
                    </a:p>
                  </a:txBody>
                  <a:tcPr anchor="ctr"/>
                </a:tc>
                <a:extLst>
                  <a:ext uri="{0D108BD9-81ED-4DB2-BD59-A6C34878D82A}">
                    <a16:rowId xmlns:a16="http://schemas.microsoft.com/office/drawing/2014/main" val="3379570357"/>
                  </a:ext>
                </a:extLst>
              </a:tr>
              <a:tr h="539668">
                <a:tc>
                  <a:txBody>
                    <a:bodyPr/>
                    <a:lstStyle/>
                    <a:p>
                      <a:pPr algn="r" fontAlgn="ctr"/>
                      <a:r>
                        <a:rPr lang="en-US" dirty="0">
                          <a:solidFill>
                            <a:schemeClr val="bg1"/>
                          </a:solidFill>
                          <a:effectLst/>
                          <a:latin typeface="Footlight MT Light" panose="0204060206030A020304" pitchFamily="18" charset="0"/>
                        </a:rPr>
                        <a:t>David</a:t>
                      </a:r>
                    </a:p>
                  </a:txBody>
                  <a:tcPr anchor="ctr"/>
                </a:tc>
                <a:tc>
                  <a:txBody>
                    <a:bodyPr/>
                    <a:lstStyle/>
                    <a:p>
                      <a:pPr algn="r" fontAlgn="ctr"/>
                      <a:r>
                        <a:rPr lang="en-US">
                          <a:solidFill>
                            <a:schemeClr val="bg1"/>
                          </a:solidFill>
                          <a:effectLst/>
                          <a:latin typeface="Footlight MT Light" panose="0204060206030A020304" pitchFamily="18" charset="0"/>
                        </a:rPr>
                        <a:t>368</a:t>
                      </a:r>
                    </a:p>
                  </a:txBody>
                  <a:tcPr anchor="ctr"/>
                </a:tc>
                <a:extLst>
                  <a:ext uri="{0D108BD9-81ED-4DB2-BD59-A6C34878D82A}">
                    <a16:rowId xmlns:a16="http://schemas.microsoft.com/office/drawing/2014/main" val="1072783763"/>
                  </a:ext>
                </a:extLst>
              </a:tr>
              <a:tr h="539668">
                <a:tc>
                  <a:txBody>
                    <a:bodyPr/>
                    <a:lstStyle/>
                    <a:p>
                      <a:pPr algn="r" fontAlgn="ctr"/>
                      <a:r>
                        <a:rPr lang="en-US">
                          <a:solidFill>
                            <a:schemeClr val="bg1"/>
                          </a:solidFill>
                          <a:effectLst/>
                          <a:latin typeface="Footlight MT Light" panose="0204060206030A020304" pitchFamily="18" charset="0"/>
                        </a:rPr>
                        <a:t>John</a:t>
                      </a:r>
                    </a:p>
                  </a:txBody>
                  <a:tcPr anchor="ctr"/>
                </a:tc>
                <a:tc>
                  <a:txBody>
                    <a:bodyPr/>
                    <a:lstStyle/>
                    <a:p>
                      <a:pPr algn="r" fontAlgn="ctr"/>
                      <a:r>
                        <a:rPr lang="en-US">
                          <a:solidFill>
                            <a:schemeClr val="bg1"/>
                          </a:solidFill>
                          <a:effectLst/>
                          <a:latin typeface="Footlight MT Light" panose="0204060206030A020304" pitchFamily="18" charset="0"/>
                        </a:rPr>
                        <a:t>276</a:t>
                      </a:r>
                    </a:p>
                  </a:txBody>
                  <a:tcPr anchor="ctr"/>
                </a:tc>
                <a:extLst>
                  <a:ext uri="{0D108BD9-81ED-4DB2-BD59-A6C34878D82A}">
                    <a16:rowId xmlns:a16="http://schemas.microsoft.com/office/drawing/2014/main" val="446690362"/>
                  </a:ext>
                </a:extLst>
              </a:tr>
              <a:tr h="539668">
                <a:tc>
                  <a:txBody>
                    <a:bodyPr/>
                    <a:lstStyle/>
                    <a:p>
                      <a:pPr algn="r" fontAlgn="ctr"/>
                      <a:r>
                        <a:rPr lang="en-US" dirty="0">
                          <a:solidFill>
                            <a:schemeClr val="bg1"/>
                          </a:solidFill>
                          <a:effectLst/>
                          <a:latin typeface="Footlight MT Light" panose="0204060206030A020304" pitchFamily="18" charset="0"/>
                        </a:rPr>
                        <a:t>Sonder (NYC)</a:t>
                      </a:r>
                    </a:p>
                  </a:txBody>
                  <a:tcPr anchor="ctr"/>
                </a:tc>
                <a:tc>
                  <a:txBody>
                    <a:bodyPr/>
                    <a:lstStyle/>
                    <a:p>
                      <a:pPr algn="r" fontAlgn="ctr"/>
                      <a:r>
                        <a:rPr lang="en-US">
                          <a:solidFill>
                            <a:schemeClr val="bg1"/>
                          </a:solidFill>
                          <a:effectLst/>
                          <a:latin typeface="Footlight MT Light" panose="0204060206030A020304" pitchFamily="18" charset="0"/>
                        </a:rPr>
                        <a:t>272</a:t>
                      </a:r>
                    </a:p>
                  </a:txBody>
                  <a:tcPr anchor="ctr"/>
                </a:tc>
                <a:extLst>
                  <a:ext uri="{0D108BD9-81ED-4DB2-BD59-A6C34878D82A}">
                    <a16:rowId xmlns:a16="http://schemas.microsoft.com/office/drawing/2014/main" val="2773146757"/>
                  </a:ext>
                </a:extLst>
              </a:tr>
              <a:tr h="539668">
                <a:tc>
                  <a:txBody>
                    <a:bodyPr/>
                    <a:lstStyle/>
                    <a:p>
                      <a:pPr algn="r" fontAlgn="ctr"/>
                      <a:r>
                        <a:rPr lang="en-US">
                          <a:solidFill>
                            <a:schemeClr val="bg1"/>
                          </a:solidFill>
                          <a:effectLst/>
                          <a:latin typeface="Footlight MT Light" panose="0204060206030A020304" pitchFamily="18" charset="0"/>
                        </a:rPr>
                        <a:t>Alex</a:t>
                      </a:r>
                    </a:p>
                  </a:txBody>
                  <a:tcPr anchor="ctr"/>
                </a:tc>
                <a:tc>
                  <a:txBody>
                    <a:bodyPr/>
                    <a:lstStyle/>
                    <a:p>
                      <a:pPr algn="r" fontAlgn="ctr"/>
                      <a:r>
                        <a:rPr lang="en-US">
                          <a:solidFill>
                            <a:schemeClr val="bg1"/>
                          </a:solidFill>
                          <a:effectLst/>
                          <a:latin typeface="Footlight MT Light" panose="0204060206030A020304" pitchFamily="18" charset="0"/>
                        </a:rPr>
                        <a:t>253</a:t>
                      </a:r>
                    </a:p>
                  </a:txBody>
                  <a:tcPr anchor="ctr"/>
                </a:tc>
                <a:extLst>
                  <a:ext uri="{0D108BD9-81ED-4DB2-BD59-A6C34878D82A}">
                    <a16:rowId xmlns:a16="http://schemas.microsoft.com/office/drawing/2014/main" val="851431584"/>
                  </a:ext>
                </a:extLst>
              </a:tr>
              <a:tr h="539668">
                <a:tc>
                  <a:txBody>
                    <a:bodyPr/>
                    <a:lstStyle/>
                    <a:p>
                      <a:pPr algn="r" fontAlgn="ctr"/>
                      <a:r>
                        <a:rPr lang="en-US">
                          <a:solidFill>
                            <a:schemeClr val="bg1"/>
                          </a:solidFill>
                          <a:effectLst/>
                          <a:latin typeface="Footlight MT Light" panose="0204060206030A020304" pitchFamily="18" charset="0"/>
                        </a:rPr>
                        <a:t>Sarah</a:t>
                      </a:r>
                    </a:p>
                  </a:txBody>
                  <a:tcPr anchor="ctr"/>
                </a:tc>
                <a:tc>
                  <a:txBody>
                    <a:bodyPr/>
                    <a:lstStyle/>
                    <a:p>
                      <a:pPr algn="r" fontAlgn="ctr"/>
                      <a:r>
                        <a:rPr lang="en-US">
                          <a:solidFill>
                            <a:schemeClr val="bg1"/>
                          </a:solidFill>
                          <a:effectLst/>
                          <a:latin typeface="Footlight MT Light" panose="0204060206030A020304" pitchFamily="18" charset="0"/>
                        </a:rPr>
                        <a:t>221</a:t>
                      </a:r>
                    </a:p>
                  </a:txBody>
                  <a:tcPr anchor="ctr"/>
                </a:tc>
                <a:extLst>
                  <a:ext uri="{0D108BD9-81ED-4DB2-BD59-A6C34878D82A}">
                    <a16:rowId xmlns:a16="http://schemas.microsoft.com/office/drawing/2014/main" val="1986728082"/>
                  </a:ext>
                </a:extLst>
              </a:tr>
              <a:tr h="539668">
                <a:tc>
                  <a:txBody>
                    <a:bodyPr/>
                    <a:lstStyle/>
                    <a:p>
                      <a:pPr algn="r" fontAlgn="ctr"/>
                      <a:r>
                        <a:rPr lang="en-US">
                          <a:solidFill>
                            <a:schemeClr val="bg1"/>
                          </a:solidFill>
                          <a:effectLst/>
                          <a:latin typeface="Footlight MT Light" panose="0204060206030A020304" pitchFamily="18" charset="0"/>
                        </a:rPr>
                        <a:t>Daniel</a:t>
                      </a:r>
                    </a:p>
                  </a:txBody>
                  <a:tcPr anchor="ctr"/>
                </a:tc>
                <a:tc>
                  <a:txBody>
                    <a:bodyPr/>
                    <a:lstStyle/>
                    <a:p>
                      <a:pPr algn="r" fontAlgn="ctr"/>
                      <a:r>
                        <a:rPr lang="en-US">
                          <a:solidFill>
                            <a:schemeClr val="bg1"/>
                          </a:solidFill>
                          <a:effectLst/>
                          <a:latin typeface="Footlight MT Light" panose="0204060206030A020304" pitchFamily="18" charset="0"/>
                        </a:rPr>
                        <a:t>212</a:t>
                      </a:r>
                    </a:p>
                  </a:txBody>
                  <a:tcPr anchor="ctr"/>
                </a:tc>
                <a:extLst>
                  <a:ext uri="{0D108BD9-81ED-4DB2-BD59-A6C34878D82A}">
                    <a16:rowId xmlns:a16="http://schemas.microsoft.com/office/drawing/2014/main" val="2237685817"/>
                  </a:ext>
                </a:extLst>
              </a:tr>
              <a:tr h="539668">
                <a:tc>
                  <a:txBody>
                    <a:bodyPr/>
                    <a:lstStyle/>
                    <a:p>
                      <a:pPr algn="r" fontAlgn="ctr"/>
                      <a:r>
                        <a:rPr lang="en-US">
                          <a:solidFill>
                            <a:schemeClr val="bg1"/>
                          </a:solidFill>
                          <a:effectLst/>
                          <a:latin typeface="Footlight MT Light" panose="0204060206030A020304" pitchFamily="18" charset="0"/>
                        </a:rPr>
                        <a:t>Maria</a:t>
                      </a:r>
                    </a:p>
                  </a:txBody>
                  <a:tcPr anchor="ctr"/>
                </a:tc>
                <a:tc>
                  <a:txBody>
                    <a:bodyPr/>
                    <a:lstStyle/>
                    <a:p>
                      <a:pPr algn="r" fontAlgn="ctr"/>
                      <a:r>
                        <a:rPr lang="en-US">
                          <a:solidFill>
                            <a:schemeClr val="bg1"/>
                          </a:solidFill>
                          <a:effectLst/>
                          <a:latin typeface="Footlight MT Light" panose="0204060206030A020304" pitchFamily="18" charset="0"/>
                        </a:rPr>
                        <a:t>197</a:t>
                      </a:r>
                    </a:p>
                  </a:txBody>
                  <a:tcPr anchor="ctr"/>
                </a:tc>
                <a:extLst>
                  <a:ext uri="{0D108BD9-81ED-4DB2-BD59-A6C34878D82A}">
                    <a16:rowId xmlns:a16="http://schemas.microsoft.com/office/drawing/2014/main" val="3797485406"/>
                  </a:ext>
                </a:extLst>
              </a:tr>
              <a:tr h="539668">
                <a:tc>
                  <a:txBody>
                    <a:bodyPr/>
                    <a:lstStyle/>
                    <a:p>
                      <a:pPr algn="r" fontAlgn="ctr"/>
                      <a:r>
                        <a:rPr lang="en-US">
                          <a:solidFill>
                            <a:schemeClr val="bg1"/>
                          </a:solidFill>
                          <a:effectLst/>
                          <a:latin typeface="Footlight MT Light" panose="0204060206030A020304" pitchFamily="18" charset="0"/>
                        </a:rPr>
                        <a:t>Jessica</a:t>
                      </a:r>
                    </a:p>
                  </a:txBody>
                  <a:tcPr anchor="ctr"/>
                </a:tc>
                <a:tc>
                  <a:txBody>
                    <a:bodyPr/>
                    <a:lstStyle/>
                    <a:p>
                      <a:pPr algn="r" fontAlgn="ctr"/>
                      <a:r>
                        <a:rPr lang="en-US">
                          <a:solidFill>
                            <a:schemeClr val="bg1"/>
                          </a:solidFill>
                          <a:effectLst/>
                          <a:latin typeface="Footlight MT Light" panose="0204060206030A020304" pitchFamily="18" charset="0"/>
                        </a:rPr>
                        <a:t>185</a:t>
                      </a:r>
                    </a:p>
                  </a:txBody>
                  <a:tcPr anchor="ctr"/>
                </a:tc>
                <a:extLst>
                  <a:ext uri="{0D108BD9-81ED-4DB2-BD59-A6C34878D82A}">
                    <a16:rowId xmlns:a16="http://schemas.microsoft.com/office/drawing/2014/main" val="96144775"/>
                  </a:ext>
                </a:extLst>
              </a:tr>
              <a:tr h="539668">
                <a:tc>
                  <a:txBody>
                    <a:bodyPr/>
                    <a:lstStyle/>
                    <a:p>
                      <a:pPr algn="r" fontAlgn="ctr"/>
                      <a:r>
                        <a:rPr lang="en-US" dirty="0">
                          <a:solidFill>
                            <a:schemeClr val="bg1"/>
                          </a:solidFill>
                          <a:effectLst/>
                          <a:latin typeface="Footlight MT Light" panose="0204060206030A020304" pitchFamily="18" charset="0"/>
                        </a:rPr>
                        <a:t>Mike</a:t>
                      </a:r>
                    </a:p>
                  </a:txBody>
                  <a:tcPr anchor="ctr"/>
                </a:tc>
                <a:tc>
                  <a:txBody>
                    <a:bodyPr/>
                    <a:lstStyle/>
                    <a:p>
                      <a:pPr algn="r" fontAlgn="ctr"/>
                      <a:r>
                        <a:rPr lang="en-US" dirty="0">
                          <a:solidFill>
                            <a:schemeClr val="bg1"/>
                          </a:solidFill>
                          <a:effectLst/>
                          <a:latin typeface="Footlight MT Light" panose="0204060206030A020304" pitchFamily="18" charset="0"/>
                        </a:rPr>
                        <a:t>184</a:t>
                      </a:r>
                    </a:p>
                  </a:txBody>
                  <a:tcPr anchor="ctr"/>
                </a:tc>
                <a:extLst>
                  <a:ext uri="{0D108BD9-81ED-4DB2-BD59-A6C34878D82A}">
                    <a16:rowId xmlns:a16="http://schemas.microsoft.com/office/drawing/2014/main" val="780817687"/>
                  </a:ext>
                </a:extLst>
              </a:tr>
            </a:tbl>
          </a:graphicData>
        </a:graphic>
      </p:graphicFrame>
      <p:sp>
        <p:nvSpPr>
          <p:cNvPr id="6" name="TextBox 5">
            <a:extLst>
              <a:ext uri="{FF2B5EF4-FFF2-40B4-BE49-F238E27FC236}">
                <a16:creationId xmlns:a16="http://schemas.microsoft.com/office/drawing/2014/main" id="{8B4AE709-D05F-7B41-B358-62519D2C0C5C}"/>
              </a:ext>
            </a:extLst>
          </p:cNvPr>
          <p:cNvSpPr txBox="1"/>
          <p:nvPr/>
        </p:nvSpPr>
        <p:spPr>
          <a:xfrm>
            <a:off x="159656" y="1262743"/>
            <a:ext cx="6763658" cy="4154984"/>
          </a:xfrm>
          <a:prstGeom prst="rect">
            <a:avLst/>
          </a:prstGeom>
          <a:noFill/>
        </p:spPr>
        <p:txBody>
          <a:bodyPr wrap="square" rtlCol="0">
            <a:spAutoFit/>
          </a:bodyPr>
          <a:lstStyle/>
          <a:p>
            <a:pPr algn="just"/>
            <a:r>
              <a:rPr lang="en-US" sz="2400" b="1" dirty="0">
                <a:solidFill>
                  <a:schemeClr val="bg1"/>
                </a:solidFill>
                <a:latin typeface="Footlight MT Light" panose="0204060206030A020304" pitchFamily="18" charset="0"/>
              </a:rPr>
              <a:t>Insights</a:t>
            </a:r>
          </a:p>
          <a:p>
            <a:pPr algn="just"/>
            <a:endParaRPr lang="en-US" sz="2000" dirty="0">
              <a:solidFill>
                <a:schemeClr val="bg1"/>
              </a:solidFill>
              <a:latin typeface="Footlight MT Light" panose="0204060206030A020304" pitchFamily="18" charset="0"/>
            </a:endParaRPr>
          </a:p>
          <a:p>
            <a:pPr algn="just"/>
            <a:r>
              <a:rPr lang="en-US" sz="2000" dirty="0">
                <a:solidFill>
                  <a:schemeClr val="bg1"/>
                </a:solidFill>
                <a:latin typeface="Footlight MT Light" panose="0204060206030A020304" pitchFamily="18" charset="0"/>
              </a:rPr>
              <a:t>The top three hosts with the most listings are Michael (184), David (172), and John (135).</a:t>
            </a:r>
          </a:p>
          <a:p>
            <a:pPr algn="just"/>
            <a:r>
              <a:rPr lang="en-US" sz="2000" dirty="0">
                <a:solidFill>
                  <a:schemeClr val="bg1"/>
                </a:solidFill>
                <a:latin typeface="Footlight MT Light" panose="0204060206030A020304" pitchFamily="18" charset="0"/>
              </a:rPr>
              <a:t>Michael and David have far more listings than most other hosts.</a:t>
            </a:r>
          </a:p>
          <a:p>
            <a:pPr algn="just"/>
            <a:r>
              <a:rPr lang="en-US" sz="2000" dirty="0">
                <a:solidFill>
                  <a:schemeClr val="bg1"/>
                </a:solidFill>
                <a:latin typeface="Footlight MT Light" panose="0204060206030A020304" pitchFamily="18" charset="0"/>
              </a:rPr>
              <a:t>There's a big range in how many listings each host has—for example, Michael has 184, while another host, Mike, has only 94.</a:t>
            </a:r>
          </a:p>
          <a:p>
            <a:pPr algn="just"/>
            <a:r>
              <a:rPr lang="en-US" sz="2000" dirty="0">
                <a:solidFill>
                  <a:schemeClr val="bg1"/>
                </a:solidFill>
                <a:latin typeface="Footlight MT Light" panose="0204060206030A020304" pitchFamily="18" charset="0"/>
              </a:rPr>
              <a:t>A few hosts control many listings, making the Airbnb market competitive.</a:t>
            </a:r>
          </a:p>
          <a:p>
            <a:pPr algn="just"/>
            <a:r>
              <a:rPr lang="en-US" sz="2000" dirty="0">
                <a:solidFill>
                  <a:schemeClr val="bg1"/>
                </a:solidFill>
                <a:latin typeface="Footlight MT Light" panose="0204060206030A020304" pitchFamily="18" charset="0"/>
              </a:rPr>
              <a:t>Some hosts, like Sonder (NYC), have many listings, possibly because they have more resources or better branding.</a:t>
            </a:r>
          </a:p>
        </p:txBody>
      </p:sp>
    </p:spTree>
    <p:extLst>
      <p:ext uri="{BB962C8B-B14F-4D97-AF65-F5344CB8AC3E}">
        <p14:creationId xmlns:p14="http://schemas.microsoft.com/office/powerpoint/2010/main" val="3050640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9C0FE87-C6C4-04BF-2833-2ED6F9B6992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10291" t="22755" r="12248" b="6197"/>
          <a:stretch/>
        </p:blipFill>
        <p:spPr>
          <a:xfrm>
            <a:off x="3896748" y="1677179"/>
            <a:ext cx="8285878" cy="5173789"/>
          </a:xfrm>
        </p:spPr>
      </p:pic>
      <p:sp>
        <p:nvSpPr>
          <p:cNvPr id="7" name="TextBox 6">
            <a:extLst>
              <a:ext uri="{FF2B5EF4-FFF2-40B4-BE49-F238E27FC236}">
                <a16:creationId xmlns:a16="http://schemas.microsoft.com/office/drawing/2014/main" id="{1E5A64A5-B6F3-ABD8-FAE3-8D9CFF347579}"/>
              </a:ext>
            </a:extLst>
          </p:cNvPr>
          <p:cNvSpPr txBox="1"/>
          <p:nvPr/>
        </p:nvSpPr>
        <p:spPr>
          <a:xfrm>
            <a:off x="18531" y="1689921"/>
            <a:ext cx="3878217" cy="5078313"/>
          </a:xfrm>
          <a:prstGeom prst="rect">
            <a:avLst/>
          </a:prstGeom>
          <a:noFill/>
        </p:spPr>
        <p:txBody>
          <a:bodyPr wrap="square" rtlCol="0">
            <a:spAutoFit/>
          </a:bodyPr>
          <a:lstStyle/>
          <a:p>
            <a:r>
              <a:rPr lang="en-US" sz="2400" b="1" dirty="0">
                <a:solidFill>
                  <a:schemeClr val="bg1"/>
                </a:solidFill>
                <a:latin typeface="Footlight MT Light" panose="0204060206030A020304" pitchFamily="18" charset="0"/>
              </a:rPr>
              <a:t>Insights</a:t>
            </a:r>
          </a:p>
          <a:p>
            <a:endParaRPr lang="en-US" sz="2000" dirty="0">
              <a:solidFill>
                <a:schemeClr val="bg1"/>
              </a:solidFill>
              <a:latin typeface="Footlight MT Light" panose="0204060206030A020304" pitchFamily="18" charset="0"/>
            </a:endParaRPr>
          </a:p>
          <a:p>
            <a:r>
              <a:rPr lang="en-US" sz="2000" dirty="0">
                <a:solidFill>
                  <a:schemeClr val="bg1"/>
                </a:solidFill>
                <a:latin typeface="Footlight MT Light" panose="0204060206030A020304" pitchFamily="18" charset="0"/>
              </a:rPr>
              <a:t>Manhattan has the largest number of hosts with 8588,Brooklyn has the second largest number of hosts with 8656.</a:t>
            </a:r>
          </a:p>
          <a:p>
            <a:endParaRPr lang="en-US" sz="2000" dirty="0">
              <a:solidFill>
                <a:schemeClr val="bg1"/>
              </a:solidFill>
              <a:latin typeface="Footlight MT Light" panose="0204060206030A020304" pitchFamily="18" charset="0"/>
            </a:endParaRPr>
          </a:p>
          <a:p>
            <a:r>
              <a:rPr lang="en-US" sz="2000" dirty="0">
                <a:solidFill>
                  <a:schemeClr val="bg1"/>
                </a:solidFill>
                <a:latin typeface="Footlight MT Light" panose="0204060206030A020304" pitchFamily="18" charset="0"/>
              </a:rPr>
              <a:t>After that Queens with 2579 and the Bronx with 522 while Staten Island has the fewest with 185.</a:t>
            </a:r>
          </a:p>
          <a:p>
            <a:endParaRPr lang="en-US" sz="2000" dirty="0">
              <a:solidFill>
                <a:schemeClr val="bg1"/>
              </a:solidFill>
              <a:latin typeface="Footlight MT Light" panose="0204060206030A020304" pitchFamily="18" charset="0"/>
            </a:endParaRPr>
          </a:p>
          <a:p>
            <a:r>
              <a:rPr lang="en-US" sz="2000" dirty="0">
                <a:solidFill>
                  <a:schemeClr val="bg1"/>
                </a:solidFill>
                <a:latin typeface="Footlight MT Light" panose="0204060206030A020304" pitchFamily="18" charset="0"/>
              </a:rPr>
              <a:t>Brooklyn and Manhattan have the largest number of hosts, with more than double the number of hosts in Queens and more than 18 times the number of hosts in the Bronx.</a:t>
            </a:r>
          </a:p>
        </p:txBody>
      </p:sp>
      <p:sp>
        <p:nvSpPr>
          <p:cNvPr id="8" name="TextBox 7">
            <a:extLst>
              <a:ext uri="{FF2B5EF4-FFF2-40B4-BE49-F238E27FC236}">
                <a16:creationId xmlns:a16="http://schemas.microsoft.com/office/drawing/2014/main" id="{F3FE121D-9949-6E3C-66E3-481E4E97FA97}"/>
              </a:ext>
            </a:extLst>
          </p:cNvPr>
          <p:cNvSpPr txBox="1"/>
          <p:nvPr/>
        </p:nvSpPr>
        <p:spPr>
          <a:xfrm>
            <a:off x="18532" y="5358"/>
            <a:ext cx="12164094" cy="1446550"/>
          </a:xfrm>
          <a:prstGeom prst="rect">
            <a:avLst/>
          </a:prstGeom>
          <a:noFill/>
        </p:spPr>
        <p:txBody>
          <a:bodyPr wrap="square" rtlCol="0">
            <a:spAutoFit/>
          </a:bodyPr>
          <a:lstStyle/>
          <a:p>
            <a:r>
              <a:rPr lang="en-US" sz="4400" dirty="0">
                <a:solidFill>
                  <a:schemeClr val="bg1"/>
                </a:solidFill>
                <a:effectLst/>
                <a:latin typeface="Footlight MT Light" panose="0204060206030A020304" pitchFamily="18" charset="0"/>
              </a:rPr>
              <a:t>Number Of Active Hosts Per Location Using Line Chart.</a:t>
            </a:r>
            <a:endParaRPr lang="en-US" sz="4400" dirty="0"/>
          </a:p>
        </p:txBody>
      </p:sp>
    </p:spTree>
    <p:extLst>
      <p:ext uri="{BB962C8B-B14F-4D97-AF65-F5344CB8AC3E}">
        <p14:creationId xmlns:p14="http://schemas.microsoft.com/office/powerpoint/2010/main" val="303680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4D5A8DA-A3F1-01AF-F684-43E2CB12A67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11887" t="23315" r="13142" b="5530"/>
          <a:stretch/>
        </p:blipFill>
        <p:spPr>
          <a:xfrm>
            <a:off x="0" y="1322363"/>
            <a:ext cx="12191999" cy="5535637"/>
          </a:xfrm>
        </p:spPr>
      </p:pic>
      <p:sp>
        <p:nvSpPr>
          <p:cNvPr id="7" name="TextBox 6">
            <a:extLst>
              <a:ext uri="{FF2B5EF4-FFF2-40B4-BE49-F238E27FC236}">
                <a16:creationId xmlns:a16="http://schemas.microsoft.com/office/drawing/2014/main" id="{64AAF2EE-5669-1C06-C47A-0C91878E6BFF}"/>
              </a:ext>
            </a:extLst>
          </p:cNvPr>
          <p:cNvSpPr txBox="1"/>
          <p:nvPr/>
        </p:nvSpPr>
        <p:spPr>
          <a:xfrm>
            <a:off x="0" y="-56272"/>
            <a:ext cx="12192000" cy="1448972"/>
          </a:xfrm>
          <a:prstGeom prst="rect">
            <a:avLst/>
          </a:prstGeom>
          <a:noFill/>
        </p:spPr>
        <p:txBody>
          <a:bodyPr wrap="square" rtlCol="0">
            <a:spAutoFit/>
          </a:bodyPr>
          <a:lstStyle/>
          <a:p>
            <a:r>
              <a:rPr lang="en-US" sz="4400" dirty="0">
                <a:solidFill>
                  <a:schemeClr val="bg1"/>
                </a:solidFill>
                <a:latin typeface="Footlight MT Light" panose="0204060206030A020304" pitchFamily="18" charset="0"/>
              </a:rPr>
              <a:t>Average Minimum Price In Neighborhoods using Scatter and Bar chart.</a:t>
            </a:r>
            <a:endParaRPr lang="en-US" sz="4400" dirty="0"/>
          </a:p>
        </p:txBody>
      </p:sp>
    </p:spTree>
    <p:extLst>
      <p:ext uri="{BB962C8B-B14F-4D97-AF65-F5344CB8AC3E}">
        <p14:creationId xmlns:p14="http://schemas.microsoft.com/office/powerpoint/2010/main" val="1098939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59B3ACE-CD23-E7D7-C74D-5873790D785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10480" t="22923" r="6255" b="15870"/>
          <a:stretch/>
        </p:blipFill>
        <p:spPr>
          <a:xfrm>
            <a:off x="3991429" y="1015999"/>
            <a:ext cx="8200571" cy="4760686"/>
          </a:xfrm>
        </p:spPr>
      </p:pic>
      <p:sp>
        <p:nvSpPr>
          <p:cNvPr id="7" name="TextBox 6">
            <a:extLst>
              <a:ext uri="{FF2B5EF4-FFF2-40B4-BE49-F238E27FC236}">
                <a16:creationId xmlns:a16="http://schemas.microsoft.com/office/drawing/2014/main" id="{F301D39B-16BF-A2E1-CA03-914114BA1331}"/>
              </a:ext>
            </a:extLst>
          </p:cNvPr>
          <p:cNvSpPr txBox="1"/>
          <p:nvPr/>
        </p:nvSpPr>
        <p:spPr>
          <a:xfrm>
            <a:off x="14962" y="212133"/>
            <a:ext cx="3962399" cy="6617196"/>
          </a:xfrm>
          <a:prstGeom prst="rect">
            <a:avLst/>
          </a:prstGeom>
          <a:noFill/>
        </p:spPr>
        <p:txBody>
          <a:bodyPr wrap="square" rtlCol="0">
            <a:spAutoFit/>
          </a:bodyPr>
          <a:lstStyle/>
          <a:p>
            <a:r>
              <a:rPr lang="en-US" sz="2400" b="1" dirty="0">
                <a:solidFill>
                  <a:schemeClr val="bg1"/>
                </a:solidFill>
                <a:latin typeface="Footlight MT Light" panose="0204060206030A020304" pitchFamily="18" charset="0"/>
              </a:rPr>
              <a:t>Insights</a:t>
            </a:r>
            <a:endParaRPr lang="en-US" sz="2000" b="1" dirty="0">
              <a:solidFill>
                <a:schemeClr val="bg1"/>
              </a:solidFill>
              <a:latin typeface="Footlight MT Light" panose="0204060206030A020304" pitchFamily="18" charset="0"/>
            </a:endParaRPr>
          </a:p>
          <a:p>
            <a:endParaRPr lang="en-US" sz="2000" dirty="0">
              <a:solidFill>
                <a:schemeClr val="bg1"/>
              </a:solidFill>
              <a:latin typeface="Footlight MT Light" panose="0204060206030A020304" pitchFamily="18" charset="0"/>
            </a:endParaRPr>
          </a:p>
          <a:p>
            <a:r>
              <a:rPr lang="en-US" sz="2000" dirty="0">
                <a:solidFill>
                  <a:schemeClr val="bg1"/>
                </a:solidFill>
                <a:latin typeface="Footlight MT Light" panose="0204060206030A020304" pitchFamily="18" charset="0"/>
              </a:rPr>
              <a:t>Some neighborhoods have higher Airbnb prices due to their proximity to tourist attractions or unique features.</a:t>
            </a:r>
          </a:p>
          <a:p>
            <a:endParaRPr lang="en-US" sz="2000" dirty="0">
              <a:solidFill>
                <a:schemeClr val="bg1"/>
              </a:solidFill>
              <a:latin typeface="Footlight MT Light" panose="0204060206030A020304" pitchFamily="18" charset="0"/>
            </a:endParaRPr>
          </a:p>
          <a:p>
            <a:r>
              <a:rPr lang="en-US" sz="2000" dirty="0">
                <a:solidFill>
                  <a:schemeClr val="bg1"/>
                </a:solidFill>
                <a:latin typeface="Footlight MT Light" panose="0204060206030A020304" pitchFamily="18" charset="0"/>
              </a:rPr>
              <a:t>There's a clear price gap, with luxury areas costing more than budget-friendly ones.</a:t>
            </a:r>
          </a:p>
          <a:p>
            <a:endParaRPr lang="en-US" sz="2000" dirty="0">
              <a:solidFill>
                <a:schemeClr val="bg1"/>
              </a:solidFill>
              <a:latin typeface="Footlight MT Light" panose="0204060206030A020304" pitchFamily="18" charset="0"/>
            </a:endParaRPr>
          </a:p>
          <a:p>
            <a:r>
              <a:rPr lang="en-US" sz="2000" dirty="0">
                <a:solidFill>
                  <a:schemeClr val="bg1"/>
                </a:solidFill>
                <a:latin typeface="Footlight MT Light" panose="0204060206030A020304" pitchFamily="18" charset="0"/>
              </a:rPr>
              <a:t>Scenic or culturally rich areas also have higher prices.</a:t>
            </a:r>
          </a:p>
          <a:p>
            <a:endParaRPr lang="en-US" sz="2000" dirty="0">
              <a:solidFill>
                <a:schemeClr val="bg1"/>
              </a:solidFill>
              <a:latin typeface="Footlight MT Light" panose="0204060206030A020304" pitchFamily="18" charset="0"/>
            </a:endParaRPr>
          </a:p>
          <a:p>
            <a:r>
              <a:rPr lang="en-US" sz="2000" dirty="0">
                <a:solidFill>
                  <a:schemeClr val="bg1"/>
                </a:solidFill>
                <a:latin typeface="Footlight MT Light" panose="0204060206030A020304" pitchFamily="18" charset="0"/>
              </a:rPr>
              <a:t>Seasonal demand can affect prices, with hosts adjusting rates accordingly. </a:t>
            </a:r>
          </a:p>
          <a:p>
            <a:endParaRPr lang="en-US" sz="2000" dirty="0">
              <a:solidFill>
                <a:schemeClr val="bg1"/>
              </a:solidFill>
              <a:latin typeface="Footlight MT Light" panose="0204060206030A020304" pitchFamily="18" charset="0"/>
            </a:endParaRPr>
          </a:p>
          <a:p>
            <a:r>
              <a:rPr lang="en-US" sz="2000" dirty="0">
                <a:solidFill>
                  <a:schemeClr val="bg1"/>
                </a:solidFill>
                <a:latin typeface="Footlight MT Light" panose="0204060206030A020304" pitchFamily="18" charset="0"/>
              </a:rPr>
              <a:t>Overall, location and timing are key factors in determining Airbnb prices.</a:t>
            </a:r>
          </a:p>
        </p:txBody>
      </p:sp>
    </p:spTree>
    <p:extLst>
      <p:ext uri="{BB962C8B-B14F-4D97-AF65-F5344CB8AC3E}">
        <p14:creationId xmlns:p14="http://schemas.microsoft.com/office/powerpoint/2010/main" val="39602495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DDF22AF-6615-761A-F2F6-A9E0ECC7F15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11919" t="22422" r="6629" b="4861"/>
          <a:stretch/>
        </p:blipFill>
        <p:spPr>
          <a:xfrm>
            <a:off x="3179299" y="1280160"/>
            <a:ext cx="9012249" cy="4478867"/>
          </a:xfrm>
        </p:spPr>
      </p:pic>
      <p:sp>
        <p:nvSpPr>
          <p:cNvPr id="7" name="TextBox 6">
            <a:extLst>
              <a:ext uri="{FF2B5EF4-FFF2-40B4-BE49-F238E27FC236}">
                <a16:creationId xmlns:a16="http://schemas.microsoft.com/office/drawing/2014/main" id="{548886F5-9836-DB78-2BD5-4104AABA66AA}"/>
              </a:ext>
            </a:extLst>
          </p:cNvPr>
          <p:cNvSpPr txBox="1"/>
          <p:nvPr/>
        </p:nvSpPr>
        <p:spPr>
          <a:xfrm>
            <a:off x="-3943" y="724597"/>
            <a:ext cx="3267648" cy="6001643"/>
          </a:xfrm>
          <a:prstGeom prst="rect">
            <a:avLst/>
          </a:prstGeom>
          <a:noFill/>
        </p:spPr>
        <p:txBody>
          <a:bodyPr wrap="square" rtlCol="0">
            <a:spAutoFit/>
          </a:bodyPr>
          <a:lstStyle/>
          <a:p>
            <a:r>
              <a:rPr lang="en-US" sz="2400" b="1" dirty="0">
                <a:solidFill>
                  <a:schemeClr val="bg1"/>
                </a:solidFill>
                <a:latin typeface="Footlight MT Light" panose="0204060206030A020304" pitchFamily="18" charset="0"/>
              </a:rPr>
              <a:t>Insights</a:t>
            </a:r>
            <a:endParaRPr lang="en-US" sz="2000" b="1" dirty="0">
              <a:solidFill>
                <a:schemeClr val="bg1"/>
              </a:solidFill>
              <a:latin typeface="Footlight MT Light" panose="0204060206030A020304" pitchFamily="18" charset="0"/>
            </a:endParaRPr>
          </a:p>
          <a:p>
            <a:endParaRPr lang="en-US" sz="2000" dirty="0">
              <a:solidFill>
                <a:schemeClr val="bg1"/>
              </a:solidFill>
              <a:latin typeface="Footlight MT Light" panose="0204060206030A020304" pitchFamily="18" charset="0"/>
            </a:endParaRPr>
          </a:p>
          <a:p>
            <a:r>
              <a:rPr lang="en-US" sz="2000" dirty="0">
                <a:solidFill>
                  <a:schemeClr val="bg1"/>
                </a:solidFill>
                <a:latin typeface="Footlight MT Light" panose="0204060206030A020304" pitchFamily="18" charset="0"/>
              </a:rPr>
              <a:t>Most people prefer renting entire homes or apartments, with 22,789 listings, followed by private rooms at 21,996.</a:t>
            </a:r>
          </a:p>
          <a:p>
            <a:endParaRPr lang="en-US" sz="2000" dirty="0">
              <a:solidFill>
                <a:schemeClr val="bg1"/>
              </a:solidFill>
              <a:latin typeface="Footlight MT Light" panose="0204060206030A020304" pitchFamily="18" charset="0"/>
            </a:endParaRPr>
          </a:p>
          <a:p>
            <a:r>
              <a:rPr lang="en-US" sz="2000" dirty="0">
                <a:solidFill>
                  <a:schemeClr val="bg1"/>
                </a:solidFill>
                <a:latin typeface="Footlight MT Light" panose="0204060206030A020304" pitchFamily="18" charset="0"/>
              </a:rPr>
              <a:t>Shared rooms are much less common, with only 1,138 listings.</a:t>
            </a:r>
          </a:p>
          <a:p>
            <a:endParaRPr lang="en-US" sz="2000" dirty="0">
              <a:solidFill>
                <a:schemeClr val="bg1"/>
              </a:solidFill>
              <a:latin typeface="Footlight MT Light" panose="0204060206030A020304" pitchFamily="18" charset="0"/>
            </a:endParaRPr>
          </a:p>
          <a:p>
            <a:r>
              <a:rPr lang="en-US" sz="2000" dirty="0">
                <a:solidFill>
                  <a:schemeClr val="bg1"/>
                </a:solidFill>
                <a:latin typeface="Footlight MT Light" panose="0204060206030A020304" pitchFamily="18" charset="0"/>
              </a:rPr>
              <a:t>This shows that most guests like having their own space, while only a few choose shared rooms.</a:t>
            </a:r>
          </a:p>
          <a:p>
            <a:endParaRPr lang="en-US" sz="2000" dirty="0">
              <a:solidFill>
                <a:schemeClr val="bg1"/>
              </a:solidFill>
              <a:latin typeface="Footlight MT Light" panose="0204060206030A020304" pitchFamily="18" charset="0"/>
            </a:endParaRPr>
          </a:p>
          <a:p>
            <a:r>
              <a:rPr lang="en-US" sz="2000" dirty="0">
                <a:solidFill>
                  <a:schemeClr val="bg1"/>
                </a:solidFill>
                <a:latin typeface="Footlight MT Light" panose="0204060206030A020304" pitchFamily="18" charset="0"/>
              </a:rPr>
              <a:t>There’s also a small group of budget travelers who go for shared rooms.</a:t>
            </a:r>
          </a:p>
        </p:txBody>
      </p:sp>
      <p:sp>
        <p:nvSpPr>
          <p:cNvPr id="6" name="TextBox 5">
            <a:extLst>
              <a:ext uri="{FF2B5EF4-FFF2-40B4-BE49-F238E27FC236}">
                <a16:creationId xmlns:a16="http://schemas.microsoft.com/office/drawing/2014/main" id="{0ACF73D6-E29D-CDBB-D136-5CB8132338CC}"/>
              </a:ext>
            </a:extLst>
          </p:cNvPr>
          <p:cNvSpPr txBox="1"/>
          <p:nvPr/>
        </p:nvSpPr>
        <p:spPr>
          <a:xfrm>
            <a:off x="1505255" y="0"/>
            <a:ext cx="9158067" cy="769441"/>
          </a:xfrm>
          <a:prstGeom prst="rect">
            <a:avLst/>
          </a:prstGeom>
          <a:noFill/>
        </p:spPr>
        <p:txBody>
          <a:bodyPr wrap="square" rtlCol="0">
            <a:spAutoFit/>
          </a:bodyPr>
          <a:lstStyle/>
          <a:p>
            <a:r>
              <a:rPr lang="en-US" sz="4400" dirty="0">
                <a:solidFill>
                  <a:schemeClr val="bg1"/>
                </a:solidFill>
                <a:latin typeface="Footlight MT Light" panose="0204060206030A020304" pitchFamily="18" charset="0"/>
              </a:rPr>
              <a:t>Total Counts Of Each Room Type.</a:t>
            </a:r>
            <a:endParaRPr lang="en-US" sz="4400" dirty="0"/>
          </a:p>
        </p:txBody>
      </p:sp>
    </p:spTree>
    <p:extLst>
      <p:ext uri="{BB962C8B-B14F-4D97-AF65-F5344CB8AC3E}">
        <p14:creationId xmlns:p14="http://schemas.microsoft.com/office/powerpoint/2010/main" val="39467456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296988B-A562-F7EF-1725-A5A831D7C06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8854" t="23124" r="8522" b="6436"/>
          <a:stretch/>
        </p:blipFill>
        <p:spPr>
          <a:xfrm>
            <a:off x="-498" y="1308295"/>
            <a:ext cx="12192498" cy="5547430"/>
          </a:xfrm>
        </p:spPr>
      </p:pic>
      <p:sp>
        <p:nvSpPr>
          <p:cNvPr id="6" name="TextBox 5">
            <a:extLst>
              <a:ext uri="{FF2B5EF4-FFF2-40B4-BE49-F238E27FC236}">
                <a16:creationId xmlns:a16="http://schemas.microsoft.com/office/drawing/2014/main" id="{DCE1B08C-A2B1-A3DF-9129-8322254BEF44}"/>
              </a:ext>
            </a:extLst>
          </p:cNvPr>
          <p:cNvSpPr txBox="1"/>
          <p:nvPr/>
        </p:nvSpPr>
        <p:spPr>
          <a:xfrm>
            <a:off x="0" y="0"/>
            <a:ext cx="12191999" cy="1446550"/>
          </a:xfrm>
          <a:prstGeom prst="rect">
            <a:avLst/>
          </a:prstGeom>
          <a:noFill/>
        </p:spPr>
        <p:txBody>
          <a:bodyPr wrap="square" rtlCol="0">
            <a:spAutoFit/>
          </a:bodyPr>
          <a:lstStyle/>
          <a:p>
            <a:r>
              <a:rPr lang="en-US" sz="4400" dirty="0">
                <a:solidFill>
                  <a:schemeClr val="bg1"/>
                </a:solidFill>
                <a:latin typeface="Footlight MT Light" panose="0204060206030A020304" pitchFamily="18" charset="0"/>
              </a:rPr>
              <a:t>Stay Requirement counts by Minimum Nights using Bar chart.</a:t>
            </a:r>
            <a:endParaRPr lang="en-US" sz="4400" dirty="0"/>
          </a:p>
        </p:txBody>
      </p:sp>
    </p:spTree>
    <p:extLst>
      <p:ext uri="{BB962C8B-B14F-4D97-AF65-F5344CB8AC3E}">
        <p14:creationId xmlns:p14="http://schemas.microsoft.com/office/powerpoint/2010/main" val="9935376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9D44FE02-E80A-96BF-44EE-CAEF250D2715}"/>
              </a:ext>
            </a:extLst>
          </p:cNvPr>
          <p:cNvGraphicFramePr>
            <a:graphicFrameLocks noGrp="1"/>
          </p:cNvGraphicFramePr>
          <p:nvPr>
            <p:ph idx="1"/>
            <p:extLst>
              <p:ext uri="{D42A27DB-BD31-4B8C-83A1-F6EECF244321}">
                <p14:modId xmlns:p14="http://schemas.microsoft.com/office/powerpoint/2010/main" val="2046612010"/>
              </p:ext>
            </p:extLst>
          </p:nvPr>
        </p:nvGraphicFramePr>
        <p:xfrm>
          <a:off x="6763657" y="751566"/>
          <a:ext cx="4778678" cy="5887720"/>
        </p:xfrm>
        <a:graphic>
          <a:graphicData uri="http://schemas.openxmlformats.org/drawingml/2006/table">
            <a:tbl>
              <a:tblPr firstRow="1" bandRow="1">
                <a:tableStyleId>{5C22544A-7EE6-4342-B048-85BDC9FD1C3A}</a:tableStyleId>
              </a:tblPr>
              <a:tblGrid>
                <a:gridCol w="2389339">
                  <a:extLst>
                    <a:ext uri="{9D8B030D-6E8A-4147-A177-3AD203B41FA5}">
                      <a16:colId xmlns:a16="http://schemas.microsoft.com/office/drawing/2014/main" val="1356440934"/>
                    </a:ext>
                  </a:extLst>
                </a:gridCol>
                <a:gridCol w="2389339">
                  <a:extLst>
                    <a:ext uri="{9D8B030D-6E8A-4147-A177-3AD203B41FA5}">
                      <a16:colId xmlns:a16="http://schemas.microsoft.com/office/drawing/2014/main" val="4272906059"/>
                    </a:ext>
                  </a:extLst>
                </a:gridCol>
              </a:tblGrid>
              <a:tr h="278946">
                <a:tc>
                  <a:txBody>
                    <a:bodyPr/>
                    <a:lstStyle/>
                    <a:p>
                      <a:pPr algn="r" fontAlgn="ctr"/>
                      <a:r>
                        <a:rPr lang="en-US" b="1" dirty="0">
                          <a:solidFill>
                            <a:schemeClr val="bg1"/>
                          </a:solidFill>
                          <a:effectLst/>
                          <a:latin typeface="Footlight MT Light" panose="0204060206030A020304" pitchFamily="18" charset="0"/>
                        </a:rPr>
                        <a:t>Minimum Nights</a:t>
                      </a:r>
                    </a:p>
                  </a:txBody>
                  <a:tcPr anchor="ctr"/>
                </a:tc>
                <a:tc>
                  <a:txBody>
                    <a:bodyPr/>
                    <a:lstStyle/>
                    <a:p>
                      <a:r>
                        <a:rPr lang="en-US" dirty="0">
                          <a:solidFill>
                            <a:schemeClr val="bg1"/>
                          </a:solidFill>
                          <a:latin typeface="Footlight MT Light" panose="0204060206030A020304" pitchFamily="18" charset="0"/>
                        </a:rPr>
                        <a:t>Counts</a:t>
                      </a:r>
                    </a:p>
                  </a:txBody>
                  <a:tcPr/>
                </a:tc>
                <a:extLst>
                  <a:ext uri="{0D108BD9-81ED-4DB2-BD59-A6C34878D82A}">
                    <a16:rowId xmlns:a16="http://schemas.microsoft.com/office/drawing/2014/main" val="3650990733"/>
                  </a:ext>
                </a:extLst>
              </a:tr>
              <a:tr h="278946">
                <a:tc>
                  <a:txBody>
                    <a:bodyPr/>
                    <a:lstStyle/>
                    <a:p>
                      <a:pPr algn="r" fontAlgn="ctr"/>
                      <a:r>
                        <a:rPr lang="en-US">
                          <a:solidFill>
                            <a:schemeClr val="bg1"/>
                          </a:solidFill>
                          <a:effectLst/>
                          <a:latin typeface="Footlight MT Light" panose="0204060206030A020304" pitchFamily="18" charset="0"/>
                        </a:rPr>
                        <a:t>1</a:t>
                      </a:r>
                    </a:p>
                  </a:txBody>
                  <a:tcPr anchor="ctr"/>
                </a:tc>
                <a:tc>
                  <a:txBody>
                    <a:bodyPr/>
                    <a:lstStyle/>
                    <a:p>
                      <a:pPr algn="r" fontAlgn="ctr"/>
                      <a:r>
                        <a:rPr lang="en-US">
                          <a:solidFill>
                            <a:schemeClr val="bg1"/>
                          </a:solidFill>
                          <a:effectLst/>
                          <a:latin typeface="Footlight MT Light" panose="0204060206030A020304" pitchFamily="18" charset="0"/>
                        </a:rPr>
                        <a:t>12067</a:t>
                      </a:r>
                    </a:p>
                  </a:txBody>
                  <a:tcPr anchor="ctr"/>
                </a:tc>
                <a:extLst>
                  <a:ext uri="{0D108BD9-81ED-4DB2-BD59-A6C34878D82A}">
                    <a16:rowId xmlns:a16="http://schemas.microsoft.com/office/drawing/2014/main" val="215989645"/>
                  </a:ext>
                </a:extLst>
              </a:tr>
              <a:tr h="278946">
                <a:tc>
                  <a:txBody>
                    <a:bodyPr/>
                    <a:lstStyle/>
                    <a:p>
                      <a:pPr algn="r" fontAlgn="ctr"/>
                      <a:r>
                        <a:rPr lang="en-US">
                          <a:solidFill>
                            <a:schemeClr val="bg1"/>
                          </a:solidFill>
                          <a:effectLst/>
                          <a:latin typeface="Footlight MT Light" panose="0204060206030A020304" pitchFamily="18" charset="0"/>
                        </a:rPr>
                        <a:t>2</a:t>
                      </a:r>
                    </a:p>
                  </a:txBody>
                  <a:tcPr anchor="ctr"/>
                </a:tc>
                <a:tc>
                  <a:txBody>
                    <a:bodyPr/>
                    <a:lstStyle/>
                    <a:p>
                      <a:pPr algn="r" fontAlgn="ctr"/>
                      <a:r>
                        <a:rPr lang="en-US">
                          <a:solidFill>
                            <a:schemeClr val="bg1"/>
                          </a:solidFill>
                          <a:effectLst/>
                          <a:latin typeface="Footlight MT Light" panose="0204060206030A020304" pitchFamily="18" charset="0"/>
                        </a:rPr>
                        <a:t>11080</a:t>
                      </a:r>
                    </a:p>
                  </a:txBody>
                  <a:tcPr anchor="ctr"/>
                </a:tc>
                <a:extLst>
                  <a:ext uri="{0D108BD9-81ED-4DB2-BD59-A6C34878D82A}">
                    <a16:rowId xmlns:a16="http://schemas.microsoft.com/office/drawing/2014/main" val="3967069457"/>
                  </a:ext>
                </a:extLst>
              </a:tr>
              <a:tr h="278946">
                <a:tc>
                  <a:txBody>
                    <a:bodyPr/>
                    <a:lstStyle/>
                    <a:p>
                      <a:pPr algn="r" fontAlgn="ctr"/>
                      <a:r>
                        <a:rPr lang="en-US" dirty="0">
                          <a:solidFill>
                            <a:schemeClr val="bg1"/>
                          </a:solidFill>
                          <a:effectLst/>
                          <a:latin typeface="Footlight MT Light" panose="0204060206030A020304" pitchFamily="18" charset="0"/>
                        </a:rPr>
                        <a:t>3</a:t>
                      </a:r>
                    </a:p>
                  </a:txBody>
                  <a:tcPr anchor="ctr"/>
                </a:tc>
                <a:tc>
                  <a:txBody>
                    <a:bodyPr/>
                    <a:lstStyle/>
                    <a:p>
                      <a:pPr algn="r" fontAlgn="ctr"/>
                      <a:r>
                        <a:rPr lang="en-US">
                          <a:solidFill>
                            <a:schemeClr val="bg1"/>
                          </a:solidFill>
                          <a:effectLst/>
                          <a:latin typeface="Footlight MT Light" panose="0204060206030A020304" pitchFamily="18" charset="0"/>
                        </a:rPr>
                        <a:t>7375</a:t>
                      </a:r>
                    </a:p>
                  </a:txBody>
                  <a:tcPr anchor="ctr"/>
                </a:tc>
                <a:extLst>
                  <a:ext uri="{0D108BD9-81ED-4DB2-BD59-A6C34878D82A}">
                    <a16:rowId xmlns:a16="http://schemas.microsoft.com/office/drawing/2014/main" val="665655749"/>
                  </a:ext>
                </a:extLst>
              </a:tr>
              <a:tr h="278946">
                <a:tc>
                  <a:txBody>
                    <a:bodyPr/>
                    <a:lstStyle/>
                    <a:p>
                      <a:pPr algn="r" fontAlgn="ctr"/>
                      <a:r>
                        <a:rPr lang="en-US" dirty="0">
                          <a:solidFill>
                            <a:schemeClr val="bg1"/>
                          </a:solidFill>
                          <a:effectLst/>
                          <a:latin typeface="Footlight MT Light" panose="0204060206030A020304" pitchFamily="18" charset="0"/>
                        </a:rPr>
                        <a:t>30</a:t>
                      </a:r>
                    </a:p>
                  </a:txBody>
                  <a:tcPr anchor="ctr"/>
                </a:tc>
                <a:tc>
                  <a:txBody>
                    <a:bodyPr/>
                    <a:lstStyle/>
                    <a:p>
                      <a:pPr algn="r" fontAlgn="ctr"/>
                      <a:r>
                        <a:rPr lang="en-US" dirty="0">
                          <a:solidFill>
                            <a:schemeClr val="bg1"/>
                          </a:solidFill>
                          <a:effectLst/>
                          <a:latin typeface="Footlight MT Light" panose="0204060206030A020304" pitchFamily="18" charset="0"/>
                        </a:rPr>
                        <a:t>3493</a:t>
                      </a:r>
                    </a:p>
                  </a:txBody>
                  <a:tcPr anchor="ctr"/>
                </a:tc>
                <a:extLst>
                  <a:ext uri="{0D108BD9-81ED-4DB2-BD59-A6C34878D82A}">
                    <a16:rowId xmlns:a16="http://schemas.microsoft.com/office/drawing/2014/main" val="3944475900"/>
                  </a:ext>
                </a:extLst>
              </a:tr>
              <a:tr h="278946">
                <a:tc>
                  <a:txBody>
                    <a:bodyPr/>
                    <a:lstStyle/>
                    <a:p>
                      <a:pPr algn="r" fontAlgn="ctr"/>
                      <a:r>
                        <a:rPr lang="en-US" dirty="0">
                          <a:solidFill>
                            <a:schemeClr val="bg1"/>
                          </a:solidFill>
                          <a:effectLst/>
                          <a:latin typeface="Footlight MT Light" panose="0204060206030A020304" pitchFamily="18" charset="0"/>
                        </a:rPr>
                        <a:t>4</a:t>
                      </a:r>
                    </a:p>
                  </a:txBody>
                  <a:tcPr anchor="ctr"/>
                </a:tc>
                <a:tc>
                  <a:txBody>
                    <a:bodyPr/>
                    <a:lstStyle/>
                    <a:p>
                      <a:pPr algn="r" fontAlgn="ctr"/>
                      <a:r>
                        <a:rPr lang="en-US" dirty="0">
                          <a:solidFill>
                            <a:schemeClr val="bg1"/>
                          </a:solidFill>
                          <a:effectLst/>
                          <a:latin typeface="Footlight MT Light" panose="0204060206030A020304" pitchFamily="18" charset="0"/>
                        </a:rPr>
                        <a:t>3066</a:t>
                      </a:r>
                    </a:p>
                  </a:txBody>
                  <a:tcPr anchor="ctr"/>
                </a:tc>
                <a:extLst>
                  <a:ext uri="{0D108BD9-81ED-4DB2-BD59-A6C34878D82A}">
                    <a16:rowId xmlns:a16="http://schemas.microsoft.com/office/drawing/2014/main" val="3400737513"/>
                  </a:ext>
                </a:extLst>
              </a:tr>
              <a:tr h="278946">
                <a:tc>
                  <a:txBody>
                    <a:bodyPr/>
                    <a:lstStyle/>
                    <a:p>
                      <a:pPr algn="r" fontAlgn="ctr"/>
                      <a:r>
                        <a:rPr lang="en-US" dirty="0">
                          <a:solidFill>
                            <a:schemeClr val="bg1"/>
                          </a:solidFill>
                          <a:effectLst/>
                          <a:latin typeface="Footlight MT Light" panose="0204060206030A020304" pitchFamily="18" charset="0"/>
                        </a:rPr>
                        <a:t>5</a:t>
                      </a:r>
                    </a:p>
                  </a:txBody>
                  <a:tcPr anchor="ctr"/>
                </a:tc>
                <a:tc>
                  <a:txBody>
                    <a:bodyPr/>
                    <a:lstStyle/>
                    <a:p>
                      <a:pPr algn="r" fontAlgn="ctr"/>
                      <a:r>
                        <a:rPr lang="en-US" dirty="0">
                          <a:solidFill>
                            <a:schemeClr val="bg1"/>
                          </a:solidFill>
                          <a:effectLst/>
                          <a:latin typeface="Footlight MT Light" panose="0204060206030A020304" pitchFamily="18" charset="0"/>
                        </a:rPr>
                        <a:t>2821</a:t>
                      </a:r>
                    </a:p>
                  </a:txBody>
                  <a:tcPr anchor="ctr"/>
                </a:tc>
                <a:extLst>
                  <a:ext uri="{0D108BD9-81ED-4DB2-BD59-A6C34878D82A}">
                    <a16:rowId xmlns:a16="http://schemas.microsoft.com/office/drawing/2014/main" val="1246769172"/>
                  </a:ext>
                </a:extLst>
              </a:tr>
              <a:tr h="278946">
                <a:tc>
                  <a:txBody>
                    <a:bodyPr/>
                    <a:lstStyle/>
                    <a:p>
                      <a:pPr algn="r" fontAlgn="ctr"/>
                      <a:r>
                        <a:rPr lang="en-US">
                          <a:solidFill>
                            <a:schemeClr val="bg1"/>
                          </a:solidFill>
                          <a:effectLst/>
                          <a:latin typeface="Footlight MT Light" panose="0204060206030A020304" pitchFamily="18" charset="0"/>
                        </a:rPr>
                        <a:t>7</a:t>
                      </a:r>
                    </a:p>
                  </a:txBody>
                  <a:tcPr anchor="ctr"/>
                </a:tc>
                <a:tc>
                  <a:txBody>
                    <a:bodyPr/>
                    <a:lstStyle/>
                    <a:p>
                      <a:pPr algn="r" fontAlgn="ctr"/>
                      <a:r>
                        <a:rPr lang="en-US">
                          <a:solidFill>
                            <a:schemeClr val="bg1"/>
                          </a:solidFill>
                          <a:effectLst/>
                          <a:latin typeface="Footlight MT Light" panose="0204060206030A020304" pitchFamily="18" charset="0"/>
                        </a:rPr>
                        <a:t>1951</a:t>
                      </a:r>
                    </a:p>
                  </a:txBody>
                  <a:tcPr anchor="ctr"/>
                </a:tc>
                <a:extLst>
                  <a:ext uri="{0D108BD9-81ED-4DB2-BD59-A6C34878D82A}">
                    <a16:rowId xmlns:a16="http://schemas.microsoft.com/office/drawing/2014/main" val="1308449905"/>
                  </a:ext>
                </a:extLst>
              </a:tr>
              <a:tr h="278946">
                <a:tc>
                  <a:txBody>
                    <a:bodyPr/>
                    <a:lstStyle/>
                    <a:p>
                      <a:pPr algn="r" fontAlgn="ctr"/>
                      <a:r>
                        <a:rPr lang="en-US">
                          <a:solidFill>
                            <a:schemeClr val="bg1"/>
                          </a:solidFill>
                          <a:effectLst/>
                          <a:latin typeface="Footlight MT Light" panose="0204060206030A020304" pitchFamily="18" charset="0"/>
                        </a:rPr>
                        <a:t>6</a:t>
                      </a:r>
                    </a:p>
                  </a:txBody>
                  <a:tcPr anchor="ctr"/>
                </a:tc>
                <a:tc>
                  <a:txBody>
                    <a:bodyPr/>
                    <a:lstStyle/>
                    <a:p>
                      <a:pPr algn="r" fontAlgn="ctr"/>
                      <a:r>
                        <a:rPr lang="en-US">
                          <a:solidFill>
                            <a:schemeClr val="bg1"/>
                          </a:solidFill>
                          <a:effectLst/>
                          <a:latin typeface="Footlight MT Light" panose="0204060206030A020304" pitchFamily="18" charset="0"/>
                        </a:rPr>
                        <a:t>679</a:t>
                      </a:r>
                    </a:p>
                  </a:txBody>
                  <a:tcPr anchor="ctr"/>
                </a:tc>
                <a:extLst>
                  <a:ext uri="{0D108BD9-81ED-4DB2-BD59-A6C34878D82A}">
                    <a16:rowId xmlns:a16="http://schemas.microsoft.com/office/drawing/2014/main" val="275056808"/>
                  </a:ext>
                </a:extLst>
              </a:tr>
              <a:tr h="370840">
                <a:tc>
                  <a:txBody>
                    <a:bodyPr/>
                    <a:lstStyle/>
                    <a:p>
                      <a:pPr algn="r" fontAlgn="ctr"/>
                      <a:r>
                        <a:rPr lang="en-US">
                          <a:solidFill>
                            <a:schemeClr val="bg1"/>
                          </a:solidFill>
                          <a:effectLst/>
                          <a:latin typeface="Footlight MT Light" panose="0204060206030A020304" pitchFamily="18" charset="0"/>
                        </a:rPr>
                        <a:t>14</a:t>
                      </a:r>
                    </a:p>
                  </a:txBody>
                  <a:tcPr anchor="ctr"/>
                </a:tc>
                <a:tc>
                  <a:txBody>
                    <a:bodyPr/>
                    <a:lstStyle/>
                    <a:p>
                      <a:pPr algn="r" fontAlgn="ctr"/>
                      <a:r>
                        <a:rPr lang="en-US">
                          <a:solidFill>
                            <a:schemeClr val="bg1"/>
                          </a:solidFill>
                          <a:effectLst/>
                          <a:latin typeface="Footlight MT Light" panose="0204060206030A020304" pitchFamily="18" charset="0"/>
                        </a:rPr>
                        <a:t>539</a:t>
                      </a:r>
                    </a:p>
                  </a:txBody>
                  <a:tcPr anchor="ctr"/>
                </a:tc>
                <a:extLst>
                  <a:ext uri="{0D108BD9-81ED-4DB2-BD59-A6C34878D82A}">
                    <a16:rowId xmlns:a16="http://schemas.microsoft.com/office/drawing/2014/main" val="1575472409"/>
                  </a:ext>
                </a:extLst>
              </a:tr>
              <a:tr h="370840">
                <a:tc>
                  <a:txBody>
                    <a:bodyPr/>
                    <a:lstStyle/>
                    <a:p>
                      <a:pPr algn="r" fontAlgn="ctr"/>
                      <a:r>
                        <a:rPr lang="en-US">
                          <a:solidFill>
                            <a:schemeClr val="bg1"/>
                          </a:solidFill>
                          <a:effectLst/>
                          <a:latin typeface="Footlight MT Light" panose="0204060206030A020304" pitchFamily="18" charset="0"/>
                        </a:rPr>
                        <a:t>10</a:t>
                      </a:r>
                    </a:p>
                  </a:txBody>
                  <a:tcPr anchor="ctr"/>
                </a:tc>
                <a:tc>
                  <a:txBody>
                    <a:bodyPr/>
                    <a:lstStyle/>
                    <a:p>
                      <a:pPr algn="r" fontAlgn="ctr"/>
                      <a:r>
                        <a:rPr lang="en-US">
                          <a:solidFill>
                            <a:schemeClr val="bg1"/>
                          </a:solidFill>
                          <a:effectLst/>
                          <a:latin typeface="Footlight MT Light" panose="0204060206030A020304" pitchFamily="18" charset="0"/>
                        </a:rPr>
                        <a:t>462</a:t>
                      </a:r>
                    </a:p>
                  </a:txBody>
                  <a:tcPr anchor="ctr"/>
                </a:tc>
                <a:extLst>
                  <a:ext uri="{0D108BD9-81ED-4DB2-BD59-A6C34878D82A}">
                    <a16:rowId xmlns:a16="http://schemas.microsoft.com/office/drawing/2014/main" val="3678405307"/>
                  </a:ext>
                </a:extLst>
              </a:tr>
              <a:tr h="370840">
                <a:tc>
                  <a:txBody>
                    <a:bodyPr/>
                    <a:lstStyle/>
                    <a:p>
                      <a:pPr algn="r" fontAlgn="ctr"/>
                      <a:r>
                        <a:rPr lang="en-US">
                          <a:solidFill>
                            <a:schemeClr val="bg1"/>
                          </a:solidFill>
                          <a:effectLst/>
                          <a:latin typeface="Footlight MT Light" panose="0204060206030A020304" pitchFamily="18" charset="0"/>
                        </a:rPr>
                        <a:t>29</a:t>
                      </a:r>
                    </a:p>
                  </a:txBody>
                  <a:tcPr anchor="ctr"/>
                </a:tc>
                <a:tc>
                  <a:txBody>
                    <a:bodyPr/>
                    <a:lstStyle/>
                    <a:p>
                      <a:pPr algn="r" fontAlgn="ctr"/>
                      <a:r>
                        <a:rPr lang="en-US">
                          <a:solidFill>
                            <a:schemeClr val="bg1"/>
                          </a:solidFill>
                          <a:effectLst/>
                          <a:latin typeface="Footlight MT Light" panose="0204060206030A020304" pitchFamily="18" charset="0"/>
                        </a:rPr>
                        <a:t>327</a:t>
                      </a:r>
                    </a:p>
                  </a:txBody>
                  <a:tcPr anchor="ctr"/>
                </a:tc>
                <a:extLst>
                  <a:ext uri="{0D108BD9-81ED-4DB2-BD59-A6C34878D82A}">
                    <a16:rowId xmlns:a16="http://schemas.microsoft.com/office/drawing/2014/main" val="129453677"/>
                  </a:ext>
                </a:extLst>
              </a:tr>
              <a:tr h="370840">
                <a:tc>
                  <a:txBody>
                    <a:bodyPr/>
                    <a:lstStyle/>
                    <a:p>
                      <a:pPr algn="r" fontAlgn="ctr"/>
                      <a:r>
                        <a:rPr lang="en-US">
                          <a:solidFill>
                            <a:schemeClr val="bg1"/>
                          </a:solidFill>
                          <a:effectLst/>
                          <a:latin typeface="Footlight MT Light" panose="0204060206030A020304" pitchFamily="18" charset="0"/>
                        </a:rPr>
                        <a:t>15</a:t>
                      </a:r>
                    </a:p>
                  </a:txBody>
                  <a:tcPr anchor="ctr"/>
                </a:tc>
                <a:tc>
                  <a:txBody>
                    <a:bodyPr/>
                    <a:lstStyle/>
                    <a:p>
                      <a:pPr algn="r" fontAlgn="ctr"/>
                      <a:r>
                        <a:rPr lang="en-US">
                          <a:solidFill>
                            <a:schemeClr val="bg1"/>
                          </a:solidFill>
                          <a:effectLst/>
                          <a:latin typeface="Footlight MT Light" panose="0204060206030A020304" pitchFamily="18" charset="0"/>
                        </a:rPr>
                        <a:t>272</a:t>
                      </a:r>
                    </a:p>
                  </a:txBody>
                  <a:tcPr anchor="ctr"/>
                </a:tc>
                <a:extLst>
                  <a:ext uri="{0D108BD9-81ED-4DB2-BD59-A6C34878D82A}">
                    <a16:rowId xmlns:a16="http://schemas.microsoft.com/office/drawing/2014/main" val="3599193146"/>
                  </a:ext>
                </a:extLst>
              </a:tr>
              <a:tr h="370840">
                <a:tc>
                  <a:txBody>
                    <a:bodyPr/>
                    <a:lstStyle/>
                    <a:p>
                      <a:pPr algn="r" fontAlgn="ctr"/>
                      <a:r>
                        <a:rPr lang="en-US">
                          <a:solidFill>
                            <a:schemeClr val="bg1"/>
                          </a:solidFill>
                          <a:effectLst/>
                          <a:latin typeface="Footlight MT Light" panose="0204060206030A020304" pitchFamily="18" charset="0"/>
                        </a:rPr>
                        <a:t>20</a:t>
                      </a:r>
                    </a:p>
                  </a:txBody>
                  <a:tcPr anchor="ctr"/>
                </a:tc>
                <a:tc>
                  <a:txBody>
                    <a:bodyPr/>
                    <a:lstStyle/>
                    <a:p>
                      <a:pPr algn="r" fontAlgn="ctr"/>
                      <a:r>
                        <a:rPr lang="en-US">
                          <a:solidFill>
                            <a:schemeClr val="bg1"/>
                          </a:solidFill>
                          <a:effectLst/>
                          <a:latin typeface="Footlight MT Light" panose="0204060206030A020304" pitchFamily="18" charset="0"/>
                        </a:rPr>
                        <a:t>215</a:t>
                      </a:r>
                    </a:p>
                  </a:txBody>
                  <a:tcPr anchor="ctr"/>
                </a:tc>
                <a:extLst>
                  <a:ext uri="{0D108BD9-81ED-4DB2-BD59-A6C34878D82A}">
                    <a16:rowId xmlns:a16="http://schemas.microsoft.com/office/drawing/2014/main" val="4221634951"/>
                  </a:ext>
                </a:extLst>
              </a:tr>
              <a:tr h="370840">
                <a:tc>
                  <a:txBody>
                    <a:bodyPr/>
                    <a:lstStyle/>
                    <a:p>
                      <a:pPr algn="r" fontAlgn="ctr"/>
                      <a:r>
                        <a:rPr lang="en-US">
                          <a:solidFill>
                            <a:schemeClr val="bg1"/>
                          </a:solidFill>
                          <a:effectLst/>
                          <a:latin typeface="Footlight MT Light" panose="0204060206030A020304" pitchFamily="18" charset="0"/>
                        </a:rPr>
                        <a:t>31</a:t>
                      </a:r>
                    </a:p>
                  </a:txBody>
                  <a:tcPr anchor="ctr"/>
                </a:tc>
                <a:tc>
                  <a:txBody>
                    <a:bodyPr/>
                    <a:lstStyle/>
                    <a:p>
                      <a:pPr algn="r" fontAlgn="ctr"/>
                      <a:r>
                        <a:rPr lang="en-US">
                          <a:solidFill>
                            <a:schemeClr val="bg1"/>
                          </a:solidFill>
                          <a:effectLst/>
                          <a:latin typeface="Footlight MT Light" panose="0204060206030A020304" pitchFamily="18" charset="0"/>
                        </a:rPr>
                        <a:t>189</a:t>
                      </a:r>
                    </a:p>
                  </a:txBody>
                  <a:tcPr anchor="ctr"/>
                </a:tc>
                <a:extLst>
                  <a:ext uri="{0D108BD9-81ED-4DB2-BD59-A6C34878D82A}">
                    <a16:rowId xmlns:a16="http://schemas.microsoft.com/office/drawing/2014/main" val="1397251412"/>
                  </a:ext>
                </a:extLst>
              </a:tr>
              <a:tr h="370840">
                <a:tc>
                  <a:txBody>
                    <a:bodyPr/>
                    <a:lstStyle/>
                    <a:p>
                      <a:pPr algn="r" fontAlgn="ctr"/>
                      <a:r>
                        <a:rPr lang="en-US" dirty="0">
                          <a:solidFill>
                            <a:schemeClr val="bg1"/>
                          </a:solidFill>
                          <a:effectLst/>
                          <a:latin typeface="Footlight MT Light" panose="0204060206030A020304" pitchFamily="18" charset="0"/>
                        </a:rPr>
                        <a:t>28</a:t>
                      </a:r>
                    </a:p>
                  </a:txBody>
                  <a:tcPr anchor="ctr"/>
                </a:tc>
                <a:tc>
                  <a:txBody>
                    <a:bodyPr/>
                    <a:lstStyle/>
                    <a:p>
                      <a:pPr algn="r" fontAlgn="ctr"/>
                      <a:r>
                        <a:rPr lang="en-US" dirty="0">
                          <a:solidFill>
                            <a:schemeClr val="bg1"/>
                          </a:solidFill>
                          <a:effectLst/>
                          <a:latin typeface="Footlight MT Light" panose="0204060206030A020304" pitchFamily="18" charset="0"/>
                        </a:rPr>
                        <a:t>173</a:t>
                      </a:r>
                    </a:p>
                  </a:txBody>
                  <a:tcPr anchor="ctr"/>
                </a:tc>
                <a:extLst>
                  <a:ext uri="{0D108BD9-81ED-4DB2-BD59-A6C34878D82A}">
                    <a16:rowId xmlns:a16="http://schemas.microsoft.com/office/drawing/2014/main" val="2997208223"/>
                  </a:ext>
                </a:extLst>
              </a:tr>
            </a:tbl>
          </a:graphicData>
        </a:graphic>
      </p:graphicFrame>
      <p:sp>
        <p:nvSpPr>
          <p:cNvPr id="9" name="TextBox 8">
            <a:extLst>
              <a:ext uri="{FF2B5EF4-FFF2-40B4-BE49-F238E27FC236}">
                <a16:creationId xmlns:a16="http://schemas.microsoft.com/office/drawing/2014/main" id="{77E55122-5DCE-BC06-8EAA-50C740A5E140}"/>
              </a:ext>
            </a:extLst>
          </p:cNvPr>
          <p:cNvSpPr txBox="1"/>
          <p:nvPr/>
        </p:nvSpPr>
        <p:spPr>
          <a:xfrm>
            <a:off x="362856" y="812801"/>
            <a:ext cx="5733143" cy="4462760"/>
          </a:xfrm>
          <a:prstGeom prst="rect">
            <a:avLst/>
          </a:prstGeom>
          <a:noFill/>
        </p:spPr>
        <p:txBody>
          <a:bodyPr wrap="square" rtlCol="0">
            <a:spAutoFit/>
          </a:bodyPr>
          <a:lstStyle/>
          <a:p>
            <a:r>
              <a:rPr lang="en-US" sz="2400" b="1" dirty="0">
                <a:solidFill>
                  <a:schemeClr val="bg1"/>
                </a:solidFill>
                <a:latin typeface="Footlight MT Light" panose="0204060206030A020304" pitchFamily="18" charset="0"/>
              </a:rPr>
              <a:t>Insights</a:t>
            </a:r>
            <a:endParaRPr lang="en-US" sz="2000" b="1" dirty="0">
              <a:solidFill>
                <a:schemeClr val="bg1"/>
              </a:solidFill>
              <a:latin typeface="Footlight MT Light" panose="0204060206030A020304" pitchFamily="18" charset="0"/>
            </a:endParaRPr>
          </a:p>
          <a:p>
            <a:endParaRPr lang="en-US" sz="2000" dirty="0">
              <a:solidFill>
                <a:schemeClr val="bg1"/>
              </a:solidFill>
              <a:latin typeface="Footlight MT Light" panose="0204060206030A020304" pitchFamily="18" charset="0"/>
            </a:endParaRPr>
          </a:p>
          <a:p>
            <a:r>
              <a:rPr lang="en-US" sz="2000" dirty="0">
                <a:solidFill>
                  <a:schemeClr val="bg1"/>
                </a:solidFill>
                <a:latin typeface="Footlight MT Light" panose="0204060206030A020304" pitchFamily="18" charset="0"/>
              </a:rPr>
              <a:t>The majority of listings on Airbnb have a minimum stay requirement of 1 or 2 nights, with 12067 and 11080 listings, respectively.</a:t>
            </a:r>
          </a:p>
          <a:p>
            <a:endParaRPr lang="en-US" sz="2000" dirty="0">
              <a:solidFill>
                <a:schemeClr val="bg1"/>
              </a:solidFill>
              <a:latin typeface="Footlight MT Light" panose="0204060206030A020304" pitchFamily="18" charset="0"/>
            </a:endParaRPr>
          </a:p>
          <a:p>
            <a:r>
              <a:rPr lang="en-US" sz="2000" dirty="0">
                <a:solidFill>
                  <a:schemeClr val="bg1"/>
                </a:solidFill>
                <a:latin typeface="Footlight MT Light" panose="0204060206030A020304" pitchFamily="18" charset="0"/>
              </a:rPr>
              <a:t>The number of listings with a minimum stay requirement decreases as the length of stay increases, with 7375 listings requiring a minimum stay of 3 nights, and so on.</a:t>
            </a:r>
          </a:p>
          <a:p>
            <a:endParaRPr lang="en-US" sz="2000" dirty="0">
              <a:solidFill>
                <a:schemeClr val="bg1"/>
              </a:solidFill>
              <a:latin typeface="Footlight MT Light" panose="0204060206030A020304" pitchFamily="18" charset="0"/>
            </a:endParaRPr>
          </a:p>
          <a:p>
            <a:r>
              <a:rPr lang="en-US" sz="2000" dirty="0">
                <a:solidFill>
                  <a:schemeClr val="bg1"/>
                </a:solidFill>
                <a:latin typeface="Footlight MT Light" panose="0204060206030A020304" pitchFamily="18" charset="0"/>
              </a:rPr>
              <a:t>There are relatively few listings with a minimum stay requirement of 30 nights or more, with 3493 and 189 listings, respectively.</a:t>
            </a:r>
          </a:p>
        </p:txBody>
      </p:sp>
    </p:spTree>
    <p:extLst>
      <p:ext uri="{BB962C8B-B14F-4D97-AF65-F5344CB8AC3E}">
        <p14:creationId xmlns:p14="http://schemas.microsoft.com/office/powerpoint/2010/main" val="29975181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76F72E3A-6FFD-A0E2-3081-B3264D39520B}"/>
              </a:ext>
            </a:extLst>
          </p:cNvPr>
          <p:cNvPicPr>
            <a:picLocks noChangeAspect="1"/>
          </p:cNvPicPr>
          <p:nvPr/>
        </p:nvPicPr>
        <p:blipFill>
          <a:blip r:embed="rId2">
            <a:extLst>
              <a:ext uri="{28A0092B-C50C-407E-A947-70E740481C1C}">
                <a14:useLocalDpi xmlns:a14="http://schemas.microsoft.com/office/drawing/2010/main" val="0"/>
              </a:ext>
            </a:extLst>
          </a:blip>
          <a:srcRect l="26771" t="26426" r="14589" b="10323"/>
          <a:stretch/>
        </p:blipFill>
        <p:spPr>
          <a:xfrm>
            <a:off x="2518116" y="1287131"/>
            <a:ext cx="9031459" cy="5549773"/>
          </a:xfrm>
          <a:prstGeom prst="rect">
            <a:avLst/>
          </a:prstGeom>
        </p:spPr>
      </p:pic>
      <p:sp>
        <p:nvSpPr>
          <p:cNvPr id="6" name="TextBox 5">
            <a:extLst>
              <a:ext uri="{FF2B5EF4-FFF2-40B4-BE49-F238E27FC236}">
                <a16:creationId xmlns:a16="http://schemas.microsoft.com/office/drawing/2014/main" id="{96F92F55-B4A5-7836-5AFD-921D8B27C5EB}"/>
              </a:ext>
            </a:extLst>
          </p:cNvPr>
          <p:cNvSpPr txBox="1"/>
          <p:nvPr/>
        </p:nvSpPr>
        <p:spPr>
          <a:xfrm>
            <a:off x="0" y="-56272"/>
            <a:ext cx="11549575" cy="1446550"/>
          </a:xfrm>
          <a:prstGeom prst="rect">
            <a:avLst/>
          </a:prstGeom>
          <a:noFill/>
        </p:spPr>
        <p:txBody>
          <a:bodyPr wrap="square" rtlCol="0">
            <a:spAutoFit/>
          </a:bodyPr>
          <a:lstStyle/>
          <a:p>
            <a:r>
              <a:rPr lang="en-US" sz="4400" dirty="0">
                <a:solidFill>
                  <a:schemeClr val="bg1"/>
                </a:solidFill>
                <a:latin typeface="Footlight MT Light" panose="0204060206030A020304" pitchFamily="18" charset="0"/>
              </a:rPr>
              <a:t>Total Reviews by Each Neighborhood Group using Pie Chart.</a:t>
            </a:r>
            <a:endParaRPr lang="en-US" sz="4400" dirty="0"/>
          </a:p>
        </p:txBody>
      </p:sp>
    </p:spTree>
    <p:extLst>
      <p:ext uri="{BB962C8B-B14F-4D97-AF65-F5344CB8AC3E}">
        <p14:creationId xmlns:p14="http://schemas.microsoft.com/office/powerpoint/2010/main" val="3038840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1E07E8-BD5C-A180-494D-A7D935C9B70B}"/>
              </a:ext>
            </a:extLst>
          </p:cNvPr>
          <p:cNvSpPr txBox="1"/>
          <p:nvPr/>
        </p:nvSpPr>
        <p:spPr>
          <a:xfrm>
            <a:off x="717452" y="1594458"/>
            <a:ext cx="10550105" cy="4832092"/>
          </a:xfrm>
          <a:prstGeom prst="rect">
            <a:avLst/>
          </a:prstGeom>
          <a:noFill/>
        </p:spPr>
        <p:txBody>
          <a:bodyPr wrap="square" rtlCol="0">
            <a:spAutoFit/>
          </a:bodyPr>
          <a:lstStyle/>
          <a:p>
            <a:pPr marL="379800" indent="-342900" eaLnBrk="0" fontAlgn="base" hangingPunct="0">
              <a:lnSpc>
                <a:spcPct val="100000"/>
              </a:lnSpc>
              <a:spcBef>
                <a:spcPct val="0"/>
              </a:spcBef>
              <a:spcAft>
                <a:spcPct val="0"/>
              </a:spcAft>
              <a:buFont typeface="Arial" panose="020B0604020202020204" pitchFamily="34" charset="0"/>
              <a:buChar char="•"/>
            </a:pPr>
            <a:r>
              <a:rPr kumimoji="0" lang="en-US" altLang="en-US" sz="2800" b="0" i="0" u="none" strike="noStrike" cap="none" normalizeH="0" baseline="0" dirty="0">
                <a:ln>
                  <a:noFill/>
                </a:ln>
                <a:solidFill>
                  <a:schemeClr val="bg1"/>
                </a:solidFill>
                <a:effectLst/>
                <a:latin typeface="Footlight MT Light" panose="0204060206030A020304" pitchFamily="18" charset="0"/>
              </a:rPr>
              <a:t>This Airbnb project aims to analyze pricing factors in the New York City market, focusing on elements like location, property type, and amenities. </a:t>
            </a:r>
          </a:p>
          <a:p>
            <a:pPr marL="379800" indent="-342900" eaLnBrk="0" fontAlgn="base" hangingPunct="0">
              <a:lnSpc>
                <a:spcPct val="100000"/>
              </a:lnSpc>
              <a:spcBef>
                <a:spcPct val="0"/>
              </a:spcBef>
              <a:spcAft>
                <a:spcPct val="0"/>
              </a:spcAft>
              <a:buFont typeface="Arial" panose="020B0604020202020204" pitchFamily="34" charset="0"/>
              <a:buChar char="•"/>
            </a:pPr>
            <a:endParaRPr kumimoji="0" lang="en-US" altLang="en-US" sz="2800" b="0" i="0" u="none" strike="noStrike" cap="none" normalizeH="0" baseline="0" dirty="0">
              <a:ln>
                <a:noFill/>
              </a:ln>
              <a:solidFill>
                <a:schemeClr val="bg1"/>
              </a:solidFill>
              <a:effectLst/>
              <a:latin typeface="Footlight MT Light" panose="0204060206030A020304" pitchFamily="18" charset="0"/>
            </a:endParaRPr>
          </a:p>
          <a:p>
            <a:pPr marL="379800" indent="-342900" eaLnBrk="0" fontAlgn="base" hangingPunct="0">
              <a:lnSpc>
                <a:spcPct val="100000"/>
              </a:lnSpc>
              <a:spcBef>
                <a:spcPct val="0"/>
              </a:spcBef>
              <a:spcAft>
                <a:spcPct val="0"/>
              </a:spcAft>
              <a:buFont typeface="Arial" panose="020B0604020202020204" pitchFamily="34" charset="0"/>
              <a:buChar char="•"/>
            </a:pPr>
            <a:r>
              <a:rPr kumimoji="0" lang="en-US" altLang="en-US" sz="2800" b="0" i="0" u="none" strike="noStrike" cap="none" normalizeH="0" baseline="0" dirty="0">
                <a:ln>
                  <a:noFill/>
                </a:ln>
                <a:solidFill>
                  <a:schemeClr val="bg1"/>
                </a:solidFill>
                <a:effectLst/>
                <a:latin typeface="Footlight MT Light" panose="0204060206030A020304" pitchFamily="18" charset="0"/>
              </a:rPr>
              <a:t>By identifying pricing trends, the project will provide insights for travelers and help hosts optimize their listings. </a:t>
            </a:r>
          </a:p>
          <a:p>
            <a:pPr marL="342900" indent="-342900" eaLnBrk="0" fontAlgn="base" hangingPunct="0">
              <a:lnSpc>
                <a:spcPct val="100000"/>
              </a:lnSpc>
              <a:spcBef>
                <a:spcPct val="0"/>
              </a:spcBef>
              <a:spcAft>
                <a:spcPct val="0"/>
              </a:spcAft>
              <a:buFont typeface="Arial" panose="020B0604020202020204" pitchFamily="34" charset="0"/>
              <a:buChar char="•"/>
            </a:pPr>
            <a:endParaRPr kumimoji="0" lang="en-US" altLang="en-US" sz="2800" b="0" i="0" u="none" strike="noStrike" cap="none" normalizeH="0" baseline="0" dirty="0">
              <a:ln>
                <a:noFill/>
              </a:ln>
              <a:solidFill>
                <a:schemeClr val="bg1"/>
              </a:solidFill>
              <a:effectLst/>
              <a:latin typeface="Footlight MT Light" panose="0204060206030A020304" pitchFamily="18" charset="0"/>
            </a:endParaRPr>
          </a:p>
          <a:p>
            <a:pPr marL="379800" indent="-342900" eaLnBrk="0" fontAlgn="base" hangingPunct="0">
              <a:lnSpc>
                <a:spcPct val="100000"/>
              </a:lnSpc>
              <a:spcBef>
                <a:spcPct val="0"/>
              </a:spcBef>
              <a:spcAft>
                <a:spcPct val="0"/>
              </a:spcAft>
              <a:buFont typeface="Arial" panose="020B0604020202020204" pitchFamily="34" charset="0"/>
              <a:buChar char="•"/>
            </a:pPr>
            <a:r>
              <a:rPr kumimoji="0" lang="en-US" altLang="en-US" sz="2800" b="0" i="0" u="none" strike="noStrike" cap="none" normalizeH="0" baseline="0" dirty="0">
                <a:ln>
                  <a:noFill/>
                </a:ln>
                <a:solidFill>
                  <a:schemeClr val="bg1"/>
                </a:solidFill>
                <a:effectLst/>
                <a:latin typeface="Footlight MT Light" panose="0204060206030A020304" pitchFamily="18" charset="0"/>
              </a:rPr>
              <a:t>The findings will also offer strategic recommendations for Airbnb, enhancing its competitiveness and promoting a balanced rental ecosystem that benefits both hosts and guests.</a:t>
            </a:r>
          </a:p>
          <a:p>
            <a:pPr marL="342900" indent="-342900">
              <a:buFont typeface="Arial" panose="020B0604020202020204" pitchFamily="34" charset="0"/>
              <a:buChar char="•"/>
            </a:pPr>
            <a:endParaRPr lang="en-US" sz="2800" dirty="0"/>
          </a:p>
        </p:txBody>
      </p:sp>
      <p:sp>
        <p:nvSpPr>
          <p:cNvPr id="6" name="Title 5">
            <a:extLst>
              <a:ext uri="{FF2B5EF4-FFF2-40B4-BE49-F238E27FC236}">
                <a16:creationId xmlns:a16="http://schemas.microsoft.com/office/drawing/2014/main" id="{BD83DB2A-F3CF-B02D-581F-0E21AA697E2F}"/>
              </a:ext>
            </a:extLst>
          </p:cNvPr>
          <p:cNvSpPr>
            <a:spLocks noGrp="1"/>
          </p:cNvSpPr>
          <p:nvPr>
            <p:ph type="title"/>
          </p:nvPr>
        </p:nvSpPr>
        <p:spPr/>
        <p:txBody>
          <a:bodyPr>
            <a:normAutofit/>
          </a:bodyPr>
          <a:lstStyle/>
          <a:p>
            <a:r>
              <a:rPr lang="en-US" sz="4800" dirty="0">
                <a:solidFill>
                  <a:sysClr val="windowText" lastClr="000000"/>
                </a:solidFill>
                <a:effectLst/>
                <a:latin typeface="Footlight MT Light" panose="0204060206030A020304" pitchFamily="18" charset="0"/>
              </a:rPr>
              <a:t>Objective</a:t>
            </a:r>
            <a:endParaRPr lang="en-US" sz="4800" dirty="0"/>
          </a:p>
        </p:txBody>
      </p:sp>
    </p:spTree>
    <p:extLst>
      <p:ext uri="{BB962C8B-B14F-4D97-AF65-F5344CB8AC3E}">
        <p14:creationId xmlns:p14="http://schemas.microsoft.com/office/powerpoint/2010/main" val="41626180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FD3CCF53-ECCB-2733-F54C-3A8AEDCA2B2A}"/>
              </a:ext>
            </a:extLst>
          </p:cNvPr>
          <p:cNvGraphicFramePr>
            <a:graphicFrameLocks noGrp="1"/>
          </p:cNvGraphicFramePr>
          <p:nvPr>
            <p:extLst>
              <p:ext uri="{D42A27DB-BD31-4B8C-83A1-F6EECF244321}">
                <p14:modId xmlns:p14="http://schemas.microsoft.com/office/powerpoint/2010/main" val="2070355988"/>
              </p:ext>
            </p:extLst>
          </p:nvPr>
        </p:nvGraphicFramePr>
        <p:xfrm>
          <a:off x="7039429" y="1016001"/>
          <a:ext cx="4968726" cy="5321556"/>
        </p:xfrm>
        <a:graphic>
          <a:graphicData uri="http://schemas.openxmlformats.org/drawingml/2006/table">
            <a:tbl>
              <a:tblPr firstRow="1" bandRow="1">
                <a:tableStyleId>{5C22544A-7EE6-4342-B048-85BDC9FD1C3A}</a:tableStyleId>
              </a:tblPr>
              <a:tblGrid>
                <a:gridCol w="2484363">
                  <a:extLst>
                    <a:ext uri="{9D8B030D-6E8A-4147-A177-3AD203B41FA5}">
                      <a16:colId xmlns:a16="http://schemas.microsoft.com/office/drawing/2014/main" val="3544002635"/>
                    </a:ext>
                  </a:extLst>
                </a:gridCol>
                <a:gridCol w="2484363">
                  <a:extLst>
                    <a:ext uri="{9D8B030D-6E8A-4147-A177-3AD203B41FA5}">
                      <a16:colId xmlns:a16="http://schemas.microsoft.com/office/drawing/2014/main" val="1058164503"/>
                    </a:ext>
                  </a:extLst>
                </a:gridCol>
              </a:tblGrid>
              <a:tr h="886926">
                <a:tc>
                  <a:txBody>
                    <a:bodyPr/>
                    <a:lstStyle/>
                    <a:p>
                      <a:r>
                        <a:rPr lang="en-US" sz="2000" dirty="0" err="1">
                          <a:solidFill>
                            <a:schemeClr val="bg1"/>
                          </a:solidFill>
                          <a:latin typeface="Footlight MT Light" panose="0204060206030A020304" pitchFamily="18" charset="0"/>
                        </a:rPr>
                        <a:t>Neighbourhood</a:t>
                      </a:r>
                      <a:r>
                        <a:rPr lang="en-US" sz="2000" dirty="0">
                          <a:solidFill>
                            <a:schemeClr val="bg1"/>
                          </a:solidFill>
                          <a:latin typeface="Footlight MT Light" panose="0204060206030A020304" pitchFamily="18" charset="0"/>
                        </a:rPr>
                        <a:t> Group </a:t>
                      </a:r>
                    </a:p>
                  </a:txBody>
                  <a:tcPr/>
                </a:tc>
                <a:tc>
                  <a:txBody>
                    <a:bodyPr/>
                    <a:lstStyle/>
                    <a:p>
                      <a:r>
                        <a:rPr lang="en-US" sz="2000" dirty="0">
                          <a:solidFill>
                            <a:schemeClr val="bg1"/>
                          </a:solidFill>
                          <a:latin typeface="Footlight MT Light" panose="0204060206030A020304" pitchFamily="18" charset="0"/>
                        </a:rPr>
                        <a:t>Number of Reviews</a:t>
                      </a:r>
                    </a:p>
                  </a:txBody>
                  <a:tcPr/>
                </a:tc>
                <a:extLst>
                  <a:ext uri="{0D108BD9-81ED-4DB2-BD59-A6C34878D82A}">
                    <a16:rowId xmlns:a16="http://schemas.microsoft.com/office/drawing/2014/main" val="1893558620"/>
                  </a:ext>
                </a:extLst>
              </a:tr>
              <a:tr h="886926">
                <a:tc>
                  <a:txBody>
                    <a:bodyPr/>
                    <a:lstStyle/>
                    <a:p>
                      <a:r>
                        <a:rPr lang="en-US" sz="2000" dirty="0">
                          <a:solidFill>
                            <a:schemeClr val="bg1"/>
                          </a:solidFill>
                          <a:latin typeface="Footlight MT Light" panose="0204060206030A020304" pitchFamily="18" charset="0"/>
                        </a:rPr>
                        <a:t>Bronx</a:t>
                      </a:r>
                    </a:p>
                  </a:txBody>
                  <a:tcPr/>
                </a:tc>
                <a:tc>
                  <a:txBody>
                    <a:bodyPr/>
                    <a:lstStyle/>
                    <a:p>
                      <a:r>
                        <a:rPr lang="en-US" sz="2000" dirty="0">
                          <a:solidFill>
                            <a:schemeClr val="bg1"/>
                          </a:solidFill>
                          <a:latin typeface="Footlight MT Light" panose="0204060206030A020304" pitchFamily="18" charset="0"/>
                        </a:rPr>
                        <a:t>28185</a:t>
                      </a:r>
                    </a:p>
                  </a:txBody>
                  <a:tcPr/>
                </a:tc>
                <a:extLst>
                  <a:ext uri="{0D108BD9-81ED-4DB2-BD59-A6C34878D82A}">
                    <a16:rowId xmlns:a16="http://schemas.microsoft.com/office/drawing/2014/main" val="3636665180"/>
                  </a:ext>
                </a:extLst>
              </a:tr>
              <a:tr h="886926">
                <a:tc>
                  <a:txBody>
                    <a:bodyPr/>
                    <a:lstStyle/>
                    <a:p>
                      <a:r>
                        <a:rPr lang="en-US" sz="2000" dirty="0">
                          <a:solidFill>
                            <a:schemeClr val="bg1"/>
                          </a:solidFill>
                          <a:latin typeface="Footlight MT Light" panose="0204060206030A020304" pitchFamily="18" charset="0"/>
                        </a:rPr>
                        <a:t>Brooklyn</a:t>
                      </a:r>
                    </a:p>
                  </a:txBody>
                  <a:tcPr/>
                </a:tc>
                <a:tc>
                  <a:txBody>
                    <a:bodyPr/>
                    <a:lstStyle/>
                    <a:p>
                      <a:r>
                        <a:rPr lang="en-US" sz="2000" dirty="0">
                          <a:solidFill>
                            <a:schemeClr val="bg1"/>
                          </a:solidFill>
                          <a:latin typeface="Footlight MT Light" panose="0204060206030A020304" pitchFamily="18" charset="0"/>
                        </a:rPr>
                        <a:t>475936</a:t>
                      </a:r>
                    </a:p>
                  </a:txBody>
                  <a:tcPr/>
                </a:tc>
                <a:extLst>
                  <a:ext uri="{0D108BD9-81ED-4DB2-BD59-A6C34878D82A}">
                    <a16:rowId xmlns:a16="http://schemas.microsoft.com/office/drawing/2014/main" val="1314448144"/>
                  </a:ext>
                </a:extLst>
              </a:tr>
              <a:tr h="886926">
                <a:tc>
                  <a:txBody>
                    <a:bodyPr/>
                    <a:lstStyle/>
                    <a:p>
                      <a:r>
                        <a:rPr lang="en-US" sz="2000" dirty="0">
                          <a:solidFill>
                            <a:schemeClr val="bg1"/>
                          </a:solidFill>
                          <a:latin typeface="Footlight MT Light" panose="0204060206030A020304" pitchFamily="18" charset="0"/>
                        </a:rPr>
                        <a:t>Manhattan</a:t>
                      </a:r>
                    </a:p>
                  </a:txBody>
                  <a:tcPr/>
                </a:tc>
                <a:tc>
                  <a:txBody>
                    <a:bodyPr/>
                    <a:lstStyle/>
                    <a:p>
                      <a:r>
                        <a:rPr lang="en-US" sz="2000" dirty="0">
                          <a:solidFill>
                            <a:schemeClr val="bg1"/>
                          </a:solidFill>
                          <a:latin typeface="Footlight MT Light" panose="0204060206030A020304" pitchFamily="18" charset="0"/>
                        </a:rPr>
                        <a:t>428143</a:t>
                      </a:r>
                    </a:p>
                  </a:txBody>
                  <a:tcPr/>
                </a:tc>
                <a:extLst>
                  <a:ext uri="{0D108BD9-81ED-4DB2-BD59-A6C34878D82A}">
                    <a16:rowId xmlns:a16="http://schemas.microsoft.com/office/drawing/2014/main" val="1349996301"/>
                  </a:ext>
                </a:extLst>
              </a:tr>
              <a:tr h="886926">
                <a:tc>
                  <a:txBody>
                    <a:bodyPr/>
                    <a:lstStyle/>
                    <a:p>
                      <a:r>
                        <a:rPr lang="en-US" sz="2000" dirty="0">
                          <a:solidFill>
                            <a:schemeClr val="bg1"/>
                          </a:solidFill>
                          <a:latin typeface="Footlight MT Light" panose="0204060206030A020304" pitchFamily="18" charset="0"/>
                        </a:rPr>
                        <a:t>Queens</a:t>
                      </a:r>
                    </a:p>
                  </a:txBody>
                  <a:tcPr/>
                </a:tc>
                <a:tc>
                  <a:txBody>
                    <a:bodyPr/>
                    <a:lstStyle/>
                    <a:p>
                      <a:r>
                        <a:rPr lang="en-US" sz="2000" dirty="0">
                          <a:solidFill>
                            <a:schemeClr val="bg1"/>
                          </a:solidFill>
                          <a:latin typeface="Footlight MT Light" panose="0204060206030A020304" pitchFamily="18" charset="0"/>
                        </a:rPr>
                        <a:t>155719</a:t>
                      </a:r>
                    </a:p>
                  </a:txBody>
                  <a:tcPr/>
                </a:tc>
                <a:extLst>
                  <a:ext uri="{0D108BD9-81ED-4DB2-BD59-A6C34878D82A}">
                    <a16:rowId xmlns:a16="http://schemas.microsoft.com/office/drawing/2014/main" val="1025158584"/>
                  </a:ext>
                </a:extLst>
              </a:tr>
              <a:tr h="886926">
                <a:tc>
                  <a:txBody>
                    <a:bodyPr/>
                    <a:lstStyle/>
                    <a:p>
                      <a:r>
                        <a:rPr lang="en-US" sz="2000" dirty="0">
                          <a:solidFill>
                            <a:schemeClr val="bg1"/>
                          </a:solidFill>
                          <a:latin typeface="Footlight MT Light" panose="0204060206030A020304" pitchFamily="18" charset="0"/>
                        </a:rPr>
                        <a:t>Staten Island</a:t>
                      </a:r>
                    </a:p>
                  </a:txBody>
                  <a:tcPr/>
                </a:tc>
                <a:tc>
                  <a:txBody>
                    <a:bodyPr/>
                    <a:lstStyle/>
                    <a:p>
                      <a:r>
                        <a:rPr lang="en-US" sz="2000" dirty="0">
                          <a:solidFill>
                            <a:schemeClr val="bg1"/>
                          </a:solidFill>
                          <a:latin typeface="Footlight MT Light" panose="0204060206030A020304" pitchFamily="18" charset="0"/>
                        </a:rPr>
                        <a:t>11536</a:t>
                      </a:r>
                    </a:p>
                  </a:txBody>
                  <a:tcPr/>
                </a:tc>
                <a:extLst>
                  <a:ext uri="{0D108BD9-81ED-4DB2-BD59-A6C34878D82A}">
                    <a16:rowId xmlns:a16="http://schemas.microsoft.com/office/drawing/2014/main" val="1554621993"/>
                  </a:ext>
                </a:extLst>
              </a:tr>
            </a:tbl>
          </a:graphicData>
        </a:graphic>
      </p:graphicFrame>
      <p:sp>
        <p:nvSpPr>
          <p:cNvPr id="7" name="TextBox 6">
            <a:extLst>
              <a:ext uri="{FF2B5EF4-FFF2-40B4-BE49-F238E27FC236}">
                <a16:creationId xmlns:a16="http://schemas.microsoft.com/office/drawing/2014/main" id="{56650BAF-28AE-FC77-C700-94F94CF86299}"/>
              </a:ext>
            </a:extLst>
          </p:cNvPr>
          <p:cNvSpPr txBox="1"/>
          <p:nvPr/>
        </p:nvSpPr>
        <p:spPr>
          <a:xfrm>
            <a:off x="232229" y="573092"/>
            <a:ext cx="6371771" cy="5693866"/>
          </a:xfrm>
          <a:prstGeom prst="rect">
            <a:avLst/>
          </a:prstGeom>
          <a:noFill/>
        </p:spPr>
        <p:txBody>
          <a:bodyPr wrap="square" rtlCol="0">
            <a:spAutoFit/>
          </a:bodyPr>
          <a:lstStyle/>
          <a:p>
            <a:r>
              <a:rPr lang="en-US" sz="2400" b="1" dirty="0">
                <a:solidFill>
                  <a:schemeClr val="bg1"/>
                </a:solidFill>
                <a:latin typeface="Footlight MT Light" panose="0204060206030A020304" pitchFamily="18" charset="0"/>
              </a:rPr>
              <a:t>Insights</a:t>
            </a:r>
            <a:endParaRPr lang="en-US" sz="2000" b="1" dirty="0">
              <a:solidFill>
                <a:schemeClr val="bg1"/>
              </a:solidFill>
              <a:latin typeface="Footlight MT Light" panose="0204060206030A020304" pitchFamily="18" charset="0"/>
            </a:endParaRPr>
          </a:p>
          <a:p>
            <a:endParaRPr lang="en-US" sz="2000" dirty="0">
              <a:solidFill>
                <a:schemeClr val="bg1"/>
              </a:solidFill>
              <a:latin typeface="Footlight MT Light" panose="0204060206030A020304" pitchFamily="18" charset="0"/>
            </a:endParaRPr>
          </a:p>
          <a:p>
            <a:r>
              <a:rPr lang="en-US" sz="2000" dirty="0">
                <a:solidFill>
                  <a:schemeClr val="bg1"/>
                </a:solidFill>
                <a:latin typeface="Footlight MT Light" panose="0204060206030A020304" pitchFamily="18" charset="0"/>
              </a:rPr>
              <a:t>Brooklyn has the largest share of total reviews on Airbnb, with 43.3%, followed by Manhattan with 38.9%.</a:t>
            </a:r>
          </a:p>
          <a:p>
            <a:endParaRPr lang="en-US" sz="2000" dirty="0">
              <a:solidFill>
                <a:schemeClr val="bg1"/>
              </a:solidFill>
              <a:latin typeface="Footlight MT Light" panose="0204060206030A020304" pitchFamily="18" charset="0"/>
            </a:endParaRPr>
          </a:p>
          <a:p>
            <a:r>
              <a:rPr lang="en-US" sz="2000" dirty="0">
                <a:solidFill>
                  <a:schemeClr val="bg1"/>
                </a:solidFill>
                <a:latin typeface="Footlight MT Light" panose="0204060206030A020304" pitchFamily="18" charset="0"/>
              </a:rPr>
              <a:t>Queens has the third largest share of total reviews, with 14.2%, followed by the Bronx with 2.6% and Staten Island with 1.0%.</a:t>
            </a:r>
          </a:p>
          <a:p>
            <a:endParaRPr lang="en-US" sz="2000" dirty="0">
              <a:solidFill>
                <a:schemeClr val="bg1"/>
              </a:solidFill>
              <a:latin typeface="Footlight MT Light" panose="0204060206030A020304" pitchFamily="18" charset="0"/>
            </a:endParaRPr>
          </a:p>
          <a:p>
            <a:r>
              <a:rPr lang="en-US" sz="2000" dirty="0">
                <a:solidFill>
                  <a:schemeClr val="bg1"/>
                </a:solidFill>
                <a:latin typeface="Footlight MT Light" panose="0204060206030A020304" pitchFamily="18" charset="0"/>
              </a:rPr>
              <a:t>The data suggests that Airbnb is more popular in Brooklyn and Manhattan compared to the other neighborhood groups.</a:t>
            </a:r>
          </a:p>
          <a:p>
            <a:endParaRPr lang="en-US" sz="2000" dirty="0">
              <a:solidFill>
                <a:schemeClr val="bg1"/>
              </a:solidFill>
              <a:latin typeface="Footlight MT Light" panose="0204060206030A020304" pitchFamily="18" charset="0"/>
            </a:endParaRPr>
          </a:p>
          <a:p>
            <a:r>
              <a:rPr lang="en-US" sz="2000" dirty="0">
                <a:solidFill>
                  <a:schemeClr val="bg1"/>
                </a:solidFill>
                <a:latin typeface="Footlight MT Light" panose="0204060206030A020304" pitchFamily="18" charset="0"/>
              </a:rPr>
              <a:t>Brooklyn has more reviews than Manhattan, even though it has fewer listings. </a:t>
            </a:r>
          </a:p>
          <a:p>
            <a:endParaRPr lang="en-US" sz="2000" dirty="0">
              <a:solidFill>
                <a:schemeClr val="bg1"/>
              </a:solidFill>
              <a:latin typeface="Footlight MT Light" panose="0204060206030A020304" pitchFamily="18" charset="0"/>
            </a:endParaRPr>
          </a:p>
          <a:p>
            <a:r>
              <a:rPr lang="en-US" sz="2000" dirty="0">
                <a:solidFill>
                  <a:schemeClr val="bg1"/>
                </a:solidFill>
                <a:latin typeface="Footlight MT Light" panose="0204060206030A020304" pitchFamily="18" charset="0"/>
              </a:rPr>
              <a:t>This could mean guests in Brooklyn are more likely to leave reviews or that the listings are more popular.</a:t>
            </a:r>
          </a:p>
        </p:txBody>
      </p:sp>
    </p:spTree>
    <p:extLst>
      <p:ext uri="{BB962C8B-B14F-4D97-AF65-F5344CB8AC3E}">
        <p14:creationId xmlns:p14="http://schemas.microsoft.com/office/powerpoint/2010/main" val="22052495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92E0375-A033-5991-5050-FF0D512E875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26740" t="27056" r="14677" b="10105"/>
          <a:stretch/>
        </p:blipFill>
        <p:spPr>
          <a:xfrm>
            <a:off x="1702192" y="1446551"/>
            <a:ext cx="9125466" cy="5404420"/>
          </a:xfrm>
        </p:spPr>
      </p:pic>
      <p:sp>
        <p:nvSpPr>
          <p:cNvPr id="6" name="TextBox 5">
            <a:extLst>
              <a:ext uri="{FF2B5EF4-FFF2-40B4-BE49-F238E27FC236}">
                <a16:creationId xmlns:a16="http://schemas.microsoft.com/office/drawing/2014/main" id="{C072E29F-BADA-02C3-C21F-66E5FAB4B9FA}"/>
              </a:ext>
            </a:extLst>
          </p:cNvPr>
          <p:cNvSpPr txBox="1"/>
          <p:nvPr/>
        </p:nvSpPr>
        <p:spPr>
          <a:xfrm>
            <a:off x="0" y="0"/>
            <a:ext cx="12192000" cy="1446550"/>
          </a:xfrm>
          <a:prstGeom prst="rect">
            <a:avLst/>
          </a:prstGeom>
          <a:noFill/>
        </p:spPr>
        <p:txBody>
          <a:bodyPr wrap="square" rtlCol="0">
            <a:spAutoFit/>
          </a:bodyPr>
          <a:lstStyle/>
          <a:p>
            <a:r>
              <a:rPr lang="en-US" sz="4400" dirty="0">
                <a:solidFill>
                  <a:schemeClr val="bg1"/>
                </a:solidFill>
                <a:latin typeface="Footlight MT Light" panose="0204060206030A020304" pitchFamily="18" charset="0"/>
              </a:rPr>
              <a:t>Number of Maximum Reviews by Each Neighborhood Group using Pie Chart.</a:t>
            </a:r>
            <a:endParaRPr lang="en-US" sz="4400" dirty="0"/>
          </a:p>
        </p:txBody>
      </p:sp>
    </p:spTree>
    <p:extLst>
      <p:ext uri="{BB962C8B-B14F-4D97-AF65-F5344CB8AC3E}">
        <p14:creationId xmlns:p14="http://schemas.microsoft.com/office/powerpoint/2010/main" val="15916816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9DDD225-160F-C5CF-E93F-F465E839949B}"/>
              </a:ext>
            </a:extLst>
          </p:cNvPr>
          <p:cNvSpPr txBox="1"/>
          <p:nvPr/>
        </p:nvSpPr>
        <p:spPr>
          <a:xfrm>
            <a:off x="217714" y="827319"/>
            <a:ext cx="5239657" cy="4770537"/>
          </a:xfrm>
          <a:prstGeom prst="rect">
            <a:avLst/>
          </a:prstGeom>
          <a:noFill/>
        </p:spPr>
        <p:txBody>
          <a:bodyPr wrap="square" rtlCol="0">
            <a:spAutoFit/>
          </a:bodyPr>
          <a:lstStyle/>
          <a:p>
            <a:r>
              <a:rPr lang="en-US" sz="2400" b="1" dirty="0">
                <a:solidFill>
                  <a:schemeClr val="bg1"/>
                </a:solidFill>
                <a:latin typeface="Footlight MT Light" panose="0204060206030A020304" pitchFamily="18" charset="0"/>
              </a:rPr>
              <a:t>Insights</a:t>
            </a:r>
            <a:endParaRPr lang="en-US" sz="2000" b="1" dirty="0">
              <a:solidFill>
                <a:schemeClr val="bg1"/>
              </a:solidFill>
              <a:latin typeface="Footlight MT Light" panose="0204060206030A020304" pitchFamily="18" charset="0"/>
            </a:endParaRPr>
          </a:p>
          <a:p>
            <a:endParaRPr lang="en-US" sz="2000" dirty="0">
              <a:solidFill>
                <a:schemeClr val="bg1"/>
              </a:solidFill>
              <a:latin typeface="Footlight MT Light" panose="0204060206030A020304" pitchFamily="18" charset="0"/>
            </a:endParaRPr>
          </a:p>
          <a:p>
            <a:r>
              <a:rPr lang="en-US" sz="2000" dirty="0">
                <a:solidFill>
                  <a:schemeClr val="bg1"/>
                </a:solidFill>
                <a:latin typeface="Footlight MT Light" panose="0204060206030A020304" pitchFamily="18" charset="0"/>
              </a:rPr>
              <a:t>Queens and Manhattan seem to be the most popular neighborhoods for reviewing, as they have both high number of maximum reviews. </a:t>
            </a:r>
          </a:p>
          <a:p>
            <a:endParaRPr lang="en-US" sz="2000" dirty="0">
              <a:solidFill>
                <a:schemeClr val="bg1"/>
              </a:solidFill>
              <a:latin typeface="Footlight MT Light" panose="0204060206030A020304" pitchFamily="18" charset="0"/>
            </a:endParaRPr>
          </a:p>
          <a:p>
            <a:r>
              <a:rPr lang="en-US" sz="2000" dirty="0">
                <a:solidFill>
                  <a:schemeClr val="bg1"/>
                </a:solidFill>
                <a:latin typeface="Footlight MT Light" panose="0204060206030A020304" pitchFamily="18" charset="0"/>
              </a:rPr>
              <a:t>Queens and Manhattan seem to be the most popular neighborhoods for reviewing, as they have both high number of maximum reviews. </a:t>
            </a:r>
          </a:p>
          <a:p>
            <a:endParaRPr lang="en-US" sz="2000" dirty="0">
              <a:solidFill>
                <a:schemeClr val="bg1"/>
              </a:solidFill>
              <a:latin typeface="Footlight MT Light" panose="0204060206030A020304" pitchFamily="18" charset="0"/>
            </a:endParaRPr>
          </a:p>
          <a:p>
            <a:r>
              <a:rPr lang="en-US" sz="2000" dirty="0">
                <a:solidFill>
                  <a:schemeClr val="bg1"/>
                </a:solidFill>
                <a:latin typeface="Footlight MT Light" panose="0204060206030A020304" pitchFamily="18" charset="0"/>
              </a:rPr>
              <a:t>Manhattan and Brooklyn also have a high percentage of reviews, at 25.5% &amp; 20.5%.</a:t>
            </a:r>
          </a:p>
          <a:p>
            <a:endParaRPr lang="en-US" sz="2000" dirty="0">
              <a:solidFill>
                <a:schemeClr val="bg1"/>
              </a:solidFill>
              <a:latin typeface="Footlight MT Light" panose="0204060206030A020304" pitchFamily="18" charset="0"/>
            </a:endParaRPr>
          </a:p>
          <a:p>
            <a:r>
              <a:rPr lang="en-US" sz="2000" dirty="0">
                <a:solidFill>
                  <a:schemeClr val="bg1"/>
                </a:solidFill>
                <a:latin typeface="Footlight MT Light" panose="0204060206030A020304" pitchFamily="18" charset="0"/>
              </a:rPr>
              <a:t>This indicates that Manhattan is a popular destination for tourists or visitors as well.**</a:t>
            </a:r>
          </a:p>
        </p:txBody>
      </p:sp>
      <p:graphicFrame>
        <p:nvGraphicFramePr>
          <p:cNvPr id="7" name="Table 6">
            <a:extLst>
              <a:ext uri="{FF2B5EF4-FFF2-40B4-BE49-F238E27FC236}">
                <a16:creationId xmlns:a16="http://schemas.microsoft.com/office/drawing/2014/main" id="{88A72570-444C-02F8-C64E-58255D5ED4E9}"/>
              </a:ext>
            </a:extLst>
          </p:cNvPr>
          <p:cNvGraphicFramePr>
            <a:graphicFrameLocks noGrp="1"/>
          </p:cNvGraphicFramePr>
          <p:nvPr>
            <p:extLst>
              <p:ext uri="{D42A27DB-BD31-4B8C-83A1-F6EECF244321}">
                <p14:modId xmlns:p14="http://schemas.microsoft.com/office/powerpoint/2010/main" val="4048098331"/>
              </p:ext>
            </p:extLst>
          </p:nvPr>
        </p:nvGraphicFramePr>
        <p:xfrm>
          <a:off x="6037944" y="719666"/>
          <a:ext cx="5418666" cy="512493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908647938"/>
                    </a:ext>
                  </a:extLst>
                </a:gridCol>
                <a:gridCol w="2709333">
                  <a:extLst>
                    <a:ext uri="{9D8B030D-6E8A-4147-A177-3AD203B41FA5}">
                      <a16:colId xmlns:a16="http://schemas.microsoft.com/office/drawing/2014/main" val="214172167"/>
                    </a:ext>
                  </a:extLst>
                </a:gridCol>
              </a:tblGrid>
              <a:tr h="854155">
                <a:tc>
                  <a:txBody>
                    <a:bodyPr/>
                    <a:lstStyle/>
                    <a:p>
                      <a:r>
                        <a:rPr lang="en-US" sz="2000" dirty="0">
                          <a:solidFill>
                            <a:schemeClr val="bg1"/>
                          </a:solidFill>
                          <a:latin typeface="Footlight MT Light" panose="0204060206030A020304" pitchFamily="18" charset="0"/>
                        </a:rPr>
                        <a:t>Neighborhood Group </a:t>
                      </a:r>
                    </a:p>
                  </a:txBody>
                  <a:tcPr/>
                </a:tc>
                <a:tc>
                  <a:txBody>
                    <a:bodyPr/>
                    <a:lstStyle/>
                    <a:p>
                      <a:r>
                        <a:rPr lang="en-US" sz="2000" dirty="0">
                          <a:solidFill>
                            <a:schemeClr val="bg1"/>
                          </a:solidFill>
                          <a:latin typeface="Footlight MT Light" panose="0204060206030A020304" pitchFamily="18" charset="0"/>
                        </a:rPr>
                        <a:t>Number of reviews</a:t>
                      </a:r>
                    </a:p>
                  </a:txBody>
                  <a:tcPr/>
                </a:tc>
                <a:extLst>
                  <a:ext uri="{0D108BD9-81ED-4DB2-BD59-A6C34878D82A}">
                    <a16:rowId xmlns:a16="http://schemas.microsoft.com/office/drawing/2014/main" val="842120748"/>
                  </a:ext>
                </a:extLst>
              </a:tr>
              <a:tr h="854155">
                <a:tc>
                  <a:txBody>
                    <a:bodyPr/>
                    <a:lstStyle/>
                    <a:p>
                      <a:r>
                        <a:rPr lang="en-US" sz="2000" dirty="0">
                          <a:solidFill>
                            <a:schemeClr val="bg1"/>
                          </a:solidFill>
                          <a:latin typeface="Footlight MT Light" panose="0204060206030A020304" pitchFamily="18" charset="0"/>
                        </a:rPr>
                        <a:t>Bronx</a:t>
                      </a:r>
                    </a:p>
                  </a:txBody>
                  <a:tcPr/>
                </a:tc>
                <a:tc>
                  <a:txBody>
                    <a:bodyPr/>
                    <a:lstStyle/>
                    <a:p>
                      <a:r>
                        <a:rPr lang="en-US" sz="2000" dirty="0">
                          <a:solidFill>
                            <a:schemeClr val="bg1"/>
                          </a:solidFill>
                          <a:latin typeface="Footlight MT Light" panose="0204060206030A020304" pitchFamily="18" charset="0"/>
                        </a:rPr>
                        <a:t>321</a:t>
                      </a:r>
                    </a:p>
                  </a:txBody>
                  <a:tcPr/>
                </a:tc>
                <a:extLst>
                  <a:ext uri="{0D108BD9-81ED-4DB2-BD59-A6C34878D82A}">
                    <a16:rowId xmlns:a16="http://schemas.microsoft.com/office/drawing/2014/main" val="2540498234"/>
                  </a:ext>
                </a:extLst>
              </a:tr>
              <a:tr h="854155">
                <a:tc>
                  <a:txBody>
                    <a:bodyPr/>
                    <a:lstStyle/>
                    <a:p>
                      <a:r>
                        <a:rPr lang="en-US" sz="2000" dirty="0">
                          <a:solidFill>
                            <a:schemeClr val="bg1"/>
                          </a:solidFill>
                          <a:latin typeface="Footlight MT Light" panose="0204060206030A020304" pitchFamily="18" charset="0"/>
                        </a:rPr>
                        <a:t>Brooklyn</a:t>
                      </a:r>
                    </a:p>
                  </a:txBody>
                  <a:tcPr/>
                </a:tc>
                <a:tc>
                  <a:txBody>
                    <a:bodyPr/>
                    <a:lstStyle/>
                    <a:p>
                      <a:r>
                        <a:rPr lang="en-US" sz="2000" dirty="0">
                          <a:solidFill>
                            <a:schemeClr val="bg1"/>
                          </a:solidFill>
                          <a:latin typeface="Footlight MT Light" panose="0204060206030A020304" pitchFamily="18" charset="0"/>
                        </a:rPr>
                        <a:t>488</a:t>
                      </a:r>
                    </a:p>
                  </a:txBody>
                  <a:tcPr/>
                </a:tc>
                <a:extLst>
                  <a:ext uri="{0D108BD9-81ED-4DB2-BD59-A6C34878D82A}">
                    <a16:rowId xmlns:a16="http://schemas.microsoft.com/office/drawing/2014/main" val="396916710"/>
                  </a:ext>
                </a:extLst>
              </a:tr>
              <a:tr h="854155">
                <a:tc>
                  <a:txBody>
                    <a:bodyPr/>
                    <a:lstStyle/>
                    <a:p>
                      <a:r>
                        <a:rPr lang="en-US" sz="2000" dirty="0">
                          <a:solidFill>
                            <a:schemeClr val="bg1"/>
                          </a:solidFill>
                          <a:latin typeface="Footlight MT Light" panose="0204060206030A020304" pitchFamily="18" charset="0"/>
                        </a:rPr>
                        <a:t>Manhattan</a:t>
                      </a:r>
                    </a:p>
                  </a:txBody>
                  <a:tcPr/>
                </a:tc>
                <a:tc>
                  <a:txBody>
                    <a:bodyPr/>
                    <a:lstStyle/>
                    <a:p>
                      <a:r>
                        <a:rPr lang="en-US" sz="2000" dirty="0">
                          <a:solidFill>
                            <a:schemeClr val="bg1"/>
                          </a:solidFill>
                          <a:latin typeface="Footlight MT Light" panose="0204060206030A020304" pitchFamily="18" charset="0"/>
                        </a:rPr>
                        <a:t>607</a:t>
                      </a:r>
                    </a:p>
                  </a:txBody>
                  <a:tcPr/>
                </a:tc>
                <a:extLst>
                  <a:ext uri="{0D108BD9-81ED-4DB2-BD59-A6C34878D82A}">
                    <a16:rowId xmlns:a16="http://schemas.microsoft.com/office/drawing/2014/main" val="4167652800"/>
                  </a:ext>
                </a:extLst>
              </a:tr>
              <a:tr h="854155">
                <a:tc>
                  <a:txBody>
                    <a:bodyPr/>
                    <a:lstStyle/>
                    <a:p>
                      <a:r>
                        <a:rPr lang="en-US" sz="2000" dirty="0">
                          <a:solidFill>
                            <a:schemeClr val="bg1"/>
                          </a:solidFill>
                          <a:latin typeface="Footlight MT Light" panose="0204060206030A020304" pitchFamily="18" charset="0"/>
                        </a:rPr>
                        <a:t>Queens</a:t>
                      </a:r>
                    </a:p>
                  </a:txBody>
                  <a:tcPr/>
                </a:tc>
                <a:tc>
                  <a:txBody>
                    <a:bodyPr/>
                    <a:lstStyle/>
                    <a:p>
                      <a:r>
                        <a:rPr lang="en-US" sz="2000" dirty="0">
                          <a:solidFill>
                            <a:schemeClr val="bg1"/>
                          </a:solidFill>
                          <a:latin typeface="Footlight MT Light" panose="0204060206030A020304" pitchFamily="18" charset="0"/>
                        </a:rPr>
                        <a:t>629</a:t>
                      </a:r>
                    </a:p>
                  </a:txBody>
                  <a:tcPr/>
                </a:tc>
                <a:extLst>
                  <a:ext uri="{0D108BD9-81ED-4DB2-BD59-A6C34878D82A}">
                    <a16:rowId xmlns:a16="http://schemas.microsoft.com/office/drawing/2014/main" val="1063797101"/>
                  </a:ext>
                </a:extLst>
              </a:tr>
              <a:tr h="854155">
                <a:tc>
                  <a:txBody>
                    <a:bodyPr/>
                    <a:lstStyle/>
                    <a:p>
                      <a:r>
                        <a:rPr lang="en-US" sz="2000" dirty="0">
                          <a:solidFill>
                            <a:schemeClr val="bg1"/>
                          </a:solidFill>
                          <a:latin typeface="Footlight MT Light" panose="0204060206030A020304" pitchFamily="18" charset="0"/>
                        </a:rPr>
                        <a:t>Staten Island</a:t>
                      </a:r>
                    </a:p>
                  </a:txBody>
                  <a:tcPr/>
                </a:tc>
                <a:tc>
                  <a:txBody>
                    <a:bodyPr/>
                    <a:lstStyle/>
                    <a:p>
                      <a:r>
                        <a:rPr lang="en-US" sz="2000" dirty="0">
                          <a:solidFill>
                            <a:schemeClr val="bg1"/>
                          </a:solidFill>
                          <a:latin typeface="Footlight MT Light" panose="0204060206030A020304" pitchFamily="18" charset="0"/>
                        </a:rPr>
                        <a:t>333</a:t>
                      </a:r>
                    </a:p>
                  </a:txBody>
                  <a:tcPr/>
                </a:tc>
                <a:extLst>
                  <a:ext uri="{0D108BD9-81ED-4DB2-BD59-A6C34878D82A}">
                    <a16:rowId xmlns:a16="http://schemas.microsoft.com/office/drawing/2014/main" val="3250114280"/>
                  </a:ext>
                </a:extLst>
              </a:tr>
            </a:tbl>
          </a:graphicData>
        </a:graphic>
      </p:graphicFrame>
    </p:spTree>
    <p:extLst>
      <p:ext uri="{BB962C8B-B14F-4D97-AF65-F5344CB8AC3E}">
        <p14:creationId xmlns:p14="http://schemas.microsoft.com/office/powerpoint/2010/main" val="35140532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3F46376-BCE9-9A5D-CB0A-6A9B895619E2}"/>
              </a:ext>
            </a:extLst>
          </p:cNvPr>
          <p:cNvPicPr>
            <a:picLocks noChangeAspect="1"/>
          </p:cNvPicPr>
          <p:nvPr/>
        </p:nvPicPr>
        <p:blipFill>
          <a:blip r:embed="rId2">
            <a:extLst>
              <a:ext uri="{28A0092B-C50C-407E-A947-70E740481C1C}">
                <a14:useLocalDpi xmlns:a14="http://schemas.microsoft.com/office/drawing/2010/main" val="0"/>
              </a:ext>
            </a:extLst>
          </a:blip>
          <a:srcRect l="12737" t="26609" r="6875" b="5302"/>
          <a:stretch/>
        </p:blipFill>
        <p:spPr>
          <a:xfrm>
            <a:off x="0" y="1446550"/>
            <a:ext cx="12192000" cy="5411450"/>
          </a:xfrm>
          <a:prstGeom prst="rect">
            <a:avLst/>
          </a:prstGeom>
        </p:spPr>
      </p:pic>
      <p:sp>
        <p:nvSpPr>
          <p:cNvPr id="5" name="TextBox 4">
            <a:extLst>
              <a:ext uri="{FF2B5EF4-FFF2-40B4-BE49-F238E27FC236}">
                <a16:creationId xmlns:a16="http://schemas.microsoft.com/office/drawing/2014/main" id="{C6BFC7FC-4966-9EAB-CDAE-0FAC9087ADBB}"/>
              </a:ext>
            </a:extLst>
          </p:cNvPr>
          <p:cNvSpPr txBox="1"/>
          <p:nvPr/>
        </p:nvSpPr>
        <p:spPr>
          <a:xfrm>
            <a:off x="0" y="0"/>
            <a:ext cx="12192000" cy="1446550"/>
          </a:xfrm>
          <a:prstGeom prst="rect">
            <a:avLst/>
          </a:prstGeom>
          <a:noFill/>
        </p:spPr>
        <p:txBody>
          <a:bodyPr wrap="square" rtlCol="0">
            <a:spAutoFit/>
          </a:bodyPr>
          <a:lstStyle/>
          <a:p>
            <a:r>
              <a:rPr lang="en-US" sz="4400" dirty="0">
                <a:solidFill>
                  <a:schemeClr val="bg1"/>
                </a:solidFill>
                <a:latin typeface="Footlight MT Light" panose="0204060206030A020304" pitchFamily="18" charset="0"/>
              </a:rPr>
              <a:t>Count Of Each Room Types In Entire NYC Using Multiple Bar Plot.</a:t>
            </a:r>
            <a:endParaRPr lang="en-US" sz="4400" dirty="0"/>
          </a:p>
        </p:txBody>
      </p:sp>
    </p:spTree>
    <p:extLst>
      <p:ext uri="{BB962C8B-B14F-4D97-AF65-F5344CB8AC3E}">
        <p14:creationId xmlns:p14="http://schemas.microsoft.com/office/powerpoint/2010/main" val="27073388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2995B984-AF45-C0A1-7397-3AD34EBFA741}"/>
              </a:ext>
            </a:extLst>
          </p:cNvPr>
          <p:cNvGraphicFramePr>
            <a:graphicFrameLocks noGrp="1"/>
          </p:cNvGraphicFramePr>
          <p:nvPr>
            <p:ph idx="1"/>
            <p:extLst>
              <p:ext uri="{D42A27DB-BD31-4B8C-83A1-F6EECF244321}">
                <p14:modId xmlns:p14="http://schemas.microsoft.com/office/powerpoint/2010/main" val="2009479169"/>
              </p:ext>
            </p:extLst>
          </p:nvPr>
        </p:nvGraphicFramePr>
        <p:xfrm>
          <a:off x="5950856" y="629871"/>
          <a:ext cx="6230252" cy="4792890"/>
        </p:xfrm>
        <a:graphic>
          <a:graphicData uri="http://schemas.openxmlformats.org/drawingml/2006/table">
            <a:tbl>
              <a:tblPr firstRow="1" bandRow="1">
                <a:tableStyleId>{5C22544A-7EE6-4342-B048-85BDC9FD1C3A}</a:tableStyleId>
              </a:tblPr>
              <a:tblGrid>
                <a:gridCol w="1557563">
                  <a:extLst>
                    <a:ext uri="{9D8B030D-6E8A-4147-A177-3AD203B41FA5}">
                      <a16:colId xmlns:a16="http://schemas.microsoft.com/office/drawing/2014/main" val="4273776700"/>
                    </a:ext>
                  </a:extLst>
                </a:gridCol>
                <a:gridCol w="1557563">
                  <a:extLst>
                    <a:ext uri="{9D8B030D-6E8A-4147-A177-3AD203B41FA5}">
                      <a16:colId xmlns:a16="http://schemas.microsoft.com/office/drawing/2014/main" val="27166106"/>
                    </a:ext>
                  </a:extLst>
                </a:gridCol>
                <a:gridCol w="1557563">
                  <a:extLst>
                    <a:ext uri="{9D8B030D-6E8A-4147-A177-3AD203B41FA5}">
                      <a16:colId xmlns:a16="http://schemas.microsoft.com/office/drawing/2014/main" val="1036771994"/>
                    </a:ext>
                  </a:extLst>
                </a:gridCol>
                <a:gridCol w="1557563">
                  <a:extLst>
                    <a:ext uri="{9D8B030D-6E8A-4147-A177-3AD203B41FA5}">
                      <a16:colId xmlns:a16="http://schemas.microsoft.com/office/drawing/2014/main" val="1256822476"/>
                    </a:ext>
                  </a:extLst>
                </a:gridCol>
              </a:tblGrid>
              <a:tr h="978775">
                <a:tc>
                  <a:txBody>
                    <a:bodyPr/>
                    <a:lstStyle/>
                    <a:p>
                      <a:pPr algn="r" fontAlgn="ctr"/>
                      <a:r>
                        <a:rPr lang="en-US" sz="2000" b="1" dirty="0">
                          <a:solidFill>
                            <a:schemeClr val="bg1"/>
                          </a:solidFill>
                          <a:effectLst/>
                          <a:latin typeface="Footlight MT Light" panose="0204060206030A020304" pitchFamily="18" charset="0"/>
                        </a:rPr>
                        <a:t>Room Type</a:t>
                      </a:r>
                    </a:p>
                  </a:txBody>
                  <a:tcPr anchor="ctr"/>
                </a:tc>
                <a:tc>
                  <a:txBody>
                    <a:bodyPr/>
                    <a:lstStyle/>
                    <a:p>
                      <a:pPr algn="r" fontAlgn="ctr"/>
                      <a:r>
                        <a:rPr lang="en-US" sz="2000" b="1" dirty="0">
                          <a:solidFill>
                            <a:schemeClr val="bg1"/>
                          </a:solidFill>
                          <a:effectLst/>
                          <a:latin typeface="Footlight MT Light" panose="0204060206030A020304" pitchFamily="18" charset="0"/>
                        </a:rPr>
                        <a:t>Entire home/apt</a:t>
                      </a:r>
                    </a:p>
                  </a:txBody>
                  <a:tcPr anchor="ctr"/>
                </a:tc>
                <a:tc>
                  <a:txBody>
                    <a:bodyPr/>
                    <a:lstStyle/>
                    <a:p>
                      <a:pPr algn="r" fontAlgn="ctr"/>
                      <a:r>
                        <a:rPr lang="en-US" sz="2000" b="1">
                          <a:solidFill>
                            <a:schemeClr val="bg1"/>
                          </a:solidFill>
                          <a:effectLst/>
                          <a:latin typeface="Footlight MT Light" panose="0204060206030A020304" pitchFamily="18" charset="0"/>
                        </a:rPr>
                        <a:t>Private room</a:t>
                      </a:r>
                    </a:p>
                  </a:txBody>
                  <a:tcPr anchor="ctr"/>
                </a:tc>
                <a:tc>
                  <a:txBody>
                    <a:bodyPr/>
                    <a:lstStyle/>
                    <a:p>
                      <a:pPr algn="r" fontAlgn="ctr"/>
                      <a:r>
                        <a:rPr lang="en-US" sz="2000" b="1">
                          <a:solidFill>
                            <a:schemeClr val="bg1"/>
                          </a:solidFill>
                          <a:effectLst/>
                          <a:latin typeface="Footlight MT Light" panose="0204060206030A020304" pitchFamily="18" charset="0"/>
                        </a:rPr>
                        <a:t>Shared room</a:t>
                      </a:r>
                    </a:p>
                  </a:txBody>
                  <a:tcPr anchor="ctr"/>
                </a:tc>
                <a:extLst>
                  <a:ext uri="{0D108BD9-81ED-4DB2-BD59-A6C34878D82A}">
                    <a16:rowId xmlns:a16="http://schemas.microsoft.com/office/drawing/2014/main" val="4057336516"/>
                  </a:ext>
                </a:extLst>
              </a:tr>
              <a:tr h="978775">
                <a:tc>
                  <a:txBody>
                    <a:bodyPr/>
                    <a:lstStyle/>
                    <a:p>
                      <a:pPr algn="r" fontAlgn="ctr"/>
                      <a:r>
                        <a:rPr lang="en-US" sz="2000" b="1" dirty="0" err="1">
                          <a:solidFill>
                            <a:schemeClr val="bg1"/>
                          </a:solidFill>
                          <a:effectLst/>
                          <a:latin typeface="Footlight MT Light" panose="0204060206030A020304" pitchFamily="18" charset="0"/>
                        </a:rPr>
                        <a:t>Neighbourhood</a:t>
                      </a:r>
                      <a:r>
                        <a:rPr lang="en-US" sz="2000" b="1" dirty="0">
                          <a:solidFill>
                            <a:schemeClr val="bg1"/>
                          </a:solidFill>
                          <a:effectLst/>
                          <a:latin typeface="Footlight MT Light" panose="0204060206030A020304" pitchFamily="18" charset="0"/>
                        </a:rPr>
                        <a:t> Group</a:t>
                      </a:r>
                    </a:p>
                  </a:txBody>
                  <a:tcPr anchor="ctr"/>
                </a:tc>
                <a:tc>
                  <a:txBody>
                    <a:bodyPr/>
                    <a:lstStyle/>
                    <a:p>
                      <a:pPr algn="r" fontAlgn="ctr"/>
                      <a:endParaRPr lang="en-US" sz="2000" b="1" dirty="0">
                        <a:solidFill>
                          <a:schemeClr val="bg1"/>
                        </a:solidFill>
                        <a:effectLst/>
                        <a:latin typeface="Footlight MT Light" panose="0204060206030A020304" pitchFamily="18" charset="0"/>
                      </a:endParaRPr>
                    </a:p>
                  </a:txBody>
                  <a:tcPr anchor="ctr"/>
                </a:tc>
                <a:tc>
                  <a:txBody>
                    <a:bodyPr/>
                    <a:lstStyle/>
                    <a:p>
                      <a:pPr algn="r" fontAlgn="ctr"/>
                      <a:endParaRPr lang="en-US" sz="2000" b="1" dirty="0">
                        <a:solidFill>
                          <a:schemeClr val="bg1"/>
                        </a:solidFill>
                        <a:effectLst/>
                        <a:latin typeface="Footlight MT Light" panose="0204060206030A020304" pitchFamily="18" charset="0"/>
                      </a:endParaRPr>
                    </a:p>
                  </a:txBody>
                  <a:tcPr anchor="ctr"/>
                </a:tc>
                <a:tc>
                  <a:txBody>
                    <a:bodyPr/>
                    <a:lstStyle/>
                    <a:p>
                      <a:pPr algn="r" fontAlgn="ctr"/>
                      <a:endParaRPr lang="en-US" sz="2000" b="1" dirty="0">
                        <a:solidFill>
                          <a:schemeClr val="bg1"/>
                        </a:solidFill>
                        <a:effectLst/>
                        <a:latin typeface="Footlight MT Light" panose="0204060206030A020304" pitchFamily="18" charset="0"/>
                      </a:endParaRPr>
                    </a:p>
                  </a:txBody>
                  <a:tcPr anchor="ctr"/>
                </a:tc>
                <a:extLst>
                  <a:ext uri="{0D108BD9-81ED-4DB2-BD59-A6C34878D82A}">
                    <a16:rowId xmlns:a16="http://schemas.microsoft.com/office/drawing/2014/main" val="3857935263"/>
                  </a:ext>
                </a:extLst>
              </a:tr>
              <a:tr h="567068">
                <a:tc>
                  <a:txBody>
                    <a:bodyPr/>
                    <a:lstStyle/>
                    <a:p>
                      <a:pPr algn="r" fontAlgn="ctr"/>
                      <a:r>
                        <a:rPr lang="en-US" sz="2000" b="1" dirty="0">
                          <a:solidFill>
                            <a:schemeClr val="bg1"/>
                          </a:solidFill>
                          <a:effectLst/>
                          <a:latin typeface="Footlight MT Light" panose="0204060206030A020304" pitchFamily="18" charset="0"/>
                        </a:rPr>
                        <a:t>Bronx</a:t>
                      </a:r>
                    </a:p>
                  </a:txBody>
                  <a:tcPr anchor="ctr"/>
                </a:tc>
                <a:tc>
                  <a:txBody>
                    <a:bodyPr/>
                    <a:lstStyle/>
                    <a:p>
                      <a:pPr algn="r" fontAlgn="ctr"/>
                      <a:r>
                        <a:rPr lang="en-US" sz="2000">
                          <a:solidFill>
                            <a:schemeClr val="bg1"/>
                          </a:solidFill>
                          <a:effectLst/>
                          <a:latin typeface="Footlight MT Light" panose="0204060206030A020304" pitchFamily="18" charset="0"/>
                        </a:rPr>
                        <a:t>363</a:t>
                      </a:r>
                    </a:p>
                  </a:txBody>
                  <a:tcPr anchor="ctr"/>
                </a:tc>
                <a:tc>
                  <a:txBody>
                    <a:bodyPr/>
                    <a:lstStyle/>
                    <a:p>
                      <a:pPr algn="r" fontAlgn="ctr"/>
                      <a:r>
                        <a:rPr lang="en-US" sz="2000">
                          <a:solidFill>
                            <a:schemeClr val="bg1"/>
                          </a:solidFill>
                          <a:effectLst/>
                          <a:latin typeface="Footlight MT Light" panose="0204060206030A020304" pitchFamily="18" charset="0"/>
                        </a:rPr>
                        <a:t>648</a:t>
                      </a:r>
                    </a:p>
                  </a:txBody>
                  <a:tcPr anchor="ctr"/>
                </a:tc>
                <a:tc>
                  <a:txBody>
                    <a:bodyPr/>
                    <a:lstStyle/>
                    <a:p>
                      <a:pPr algn="r" fontAlgn="ctr"/>
                      <a:r>
                        <a:rPr lang="en-US" sz="2000">
                          <a:solidFill>
                            <a:schemeClr val="bg1"/>
                          </a:solidFill>
                          <a:effectLst/>
                          <a:latin typeface="Footlight MT Light" panose="0204060206030A020304" pitchFamily="18" charset="0"/>
                        </a:rPr>
                        <a:t>59</a:t>
                      </a:r>
                    </a:p>
                  </a:txBody>
                  <a:tcPr anchor="ctr"/>
                </a:tc>
                <a:extLst>
                  <a:ext uri="{0D108BD9-81ED-4DB2-BD59-A6C34878D82A}">
                    <a16:rowId xmlns:a16="http://schemas.microsoft.com/office/drawing/2014/main" val="2035548350"/>
                  </a:ext>
                </a:extLst>
              </a:tr>
              <a:tr h="567068">
                <a:tc>
                  <a:txBody>
                    <a:bodyPr/>
                    <a:lstStyle/>
                    <a:p>
                      <a:pPr algn="r" fontAlgn="ctr"/>
                      <a:r>
                        <a:rPr lang="en-US" sz="2000" b="1">
                          <a:solidFill>
                            <a:schemeClr val="bg1"/>
                          </a:solidFill>
                          <a:effectLst/>
                          <a:latin typeface="Footlight MT Light" panose="0204060206030A020304" pitchFamily="18" charset="0"/>
                        </a:rPr>
                        <a:t>Brooklyn</a:t>
                      </a:r>
                    </a:p>
                  </a:txBody>
                  <a:tcPr anchor="ctr"/>
                </a:tc>
                <a:tc>
                  <a:txBody>
                    <a:bodyPr/>
                    <a:lstStyle/>
                    <a:p>
                      <a:pPr algn="r" fontAlgn="ctr"/>
                      <a:r>
                        <a:rPr lang="en-US" sz="2000">
                          <a:solidFill>
                            <a:schemeClr val="bg1"/>
                          </a:solidFill>
                          <a:effectLst/>
                          <a:latin typeface="Footlight MT Light" panose="0204060206030A020304" pitchFamily="18" charset="0"/>
                        </a:rPr>
                        <a:t>8942</a:t>
                      </a:r>
                    </a:p>
                  </a:txBody>
                  <a:tcPr anchor="ctr"/>
                </a:tc>
                <a:tc>
                  <a:txBody>
                    <a:bodyPr/>
                    <a:lstStyle/>
                    <a:p>
                      <a:pPr algn="r" fontAlgn="ctr"/>
                      <a:r>
                        <a:rPr lang="en-US" sz="2000">
                          <a:solidFill>
                            <a:schemeClr val="bg1"/>
                          </a:solidFill>
                          <a:effectLst/>
                          <a:latin typeface="Footlight MT Light" panose="0204060206030A020304" pitchFamily="18" charset="0"/>
                        </a:rPr>
                        <a:t>10062</a:t>
                      </a:r>
                    </a:p>
                  </a:txBody>
                  <a:tcPr anchor="ctr"/>
                </a:tc>
                <a:tc>
                  <a:txBody>
                    <a:bodyPr/>
                    <a:lstStyle/>
                    <a:p>
                      <a:pPr algn="r" fontAlgn="ctr"/>
                      <a:r>
                        <a:rPr lang="en-US" sz="2000">
                          <a:solidFill>
                            <a:schemeClr val="bg1"/>
                          </a:solidFill>
                          <a:effectLst/>
                          <a:latin typeface="Footlight MT Light" panose="0204060206030A020304" pitchFamily="18" charset="0"/>
                        </a:rPr>
                        <a:t>411</a:t>
                      </a:r>
                    </a:p>
                  </a:txBody>
                  <a:tcPr anchor="ctr"/>
                </a:tc>
                <a:extLst>
                  <a:ext uri="{0D108BD9-81ED-4DB2-BD59-A6C34878D82A}">
                    <a16:rowId xmlns:a16="http://schemas.microsoft.com/office/drawing/2014/main" val="1071066652"/>
                  </a:ext>
                </a:extLst>
              </a:tr>
              <a:tr h="567068">
                <a:tc>
                  <a:txBody>
                    <a:bodyPr/>
                    <a:lstStyle/>
                    <a:p>
                      <a:pPr algn="r" fontAlgn="ctr"/>
                      <a:r>
                        <a:rPr lang="en-US" sz="2000" b="1">
                          <a:solidFill>
                            <a:schemeClr val="bg1"/>
                          </a:solidFill>
                          <a:effectLst/>
                          <a:latin typeface="Footlight MT Light" panose="0204060206030A020304" pitchFamily="18" charset="0"/>
                        </a:rPr>
                        <a:t>Manhattan</a:t>
                      </a:r>
                    </a:p>
                  </a:txBody>
                  <a:tcPr anchor="ctr"/>
                </a:tc>
                <a:tc>
                  <a:txBody>
                    <a:bodyPr/>
                    <a:lstStyle/>
                    <a:p>
                      <a:pPr algn="r" fontAlgn="ctr"/>
                      <a:r>
                        <a:rPr lang="en-US" sz="2000">
                          <a:solidFill>
                            <a:schemeClr val="bg1"/>
                          </a:solidFill>
                          <a:effectLst/>
                          <a:latin typeface="Footlight MT Light" panose="0204060206030A020304" pitchFamily="18" charset="0"/>
                        </a:rPr>
                        <a:t>11294</a:t>
                      </a:r>
                    </a:p>
                  </a:txBody>
                  <a:tcPr anchor="ctr"/>
                </a:tc>
                <a:tc>
                  <a:txBody>
                    <a:bodyPr/>
                    <a:lstStyle/>
                    <a:p>
                      <a:pPr algn="r" fontAlgn="ctr"/>
                      <a:r>
                        <a:rPr lang="en-US" sz="2000">
                          <a:solidFill>
                            <a:schemeClr val="bg1"/>
                          </a:solidFill>
                          <a:effectLst/>
                          <a:latin typeface="Footlight MT Light" panose="0204060206030A020304" pitchFamily="18" charset="0"/>
                        </a:rPr>
                        <a:t>7747</a:t>
                      </a:r>
                    </a:p>
                  </a:txBody>
                  <a:tcPr anchor="ctr"/>
                </a:tc>
                <a:tc>
                  <a:txBody>
                    <a:bodyPr/>
                    <a:lstStyle/>
                    <a:p>
                      <a:pPr algn="r" fontAlgn="ctr"/>
                      <a:r>
                        <a:rPr lang="en-US" sz="2000">
                          <a:solidFill>
                            <a:schemeClr val="bg1"/>
                          </a:solidFill>
                          <a:effectLst/>
                          <a:latin typeface="Footlight MT Light" panose="0204060206030A020304" pitchFamily="18" charset="0"/>
                        </a:rPr>
                        <a:t>465</a:t>
                      </a:r>
                    </a:p>
                  </a:txBody>
                  <a:tcPr anchor="ctr"/>
                </a:tc>
                <a:extLst>
                  <a:ext uri="{0D108BD9-81ED-4DB2-BD59-A6C34878D82A}">
                    <a16:rowId xmlns:a16="http://schemas.microsoft.com/office/drawing/2014/main" val="69504046"/>
                  </a:ext>
                </a:extLst>
              </a:tr>
              <a:tr h="567068">
                <a:tc>
                  <a:txBody>
                    <a:bodyPr/>
                    <a:lstStyle/>
                    <a:p>
                      <a:pPr algn="r" fontAlgn="ctr"/>
                      <a:r>
                        <a:rPr lang="en-US" sz="2000" b="1">
                          <a:solidFill>
                            <a:schemeClr val="bg1"/>
                          </a:solidFill>
                          <a:effectLst/>
                          <a:latin typeface="Footlight MT Light" panose="0204060206030A020304" pitchFamily="18" charset="0"/>
                        </a:rPr>
                        <a:t>Queens</a:t>
                      </a:r>
                    </a:p>
                  </a:txBody>
                  <a:tcPr anchor="ctr"/>
                </a:tc>
                <a:tc>
                  <a:txBody>
                    <a:bodyPr/>
                    <a:lstStyle/>
                    <a:p>
                      <a:pPr algn="r" fontAlgn="ctr"/>
                      <a:r>
                        <a:rPr lang="en-US" sz="2000">
                          <a:solidFill>
                            <a:schemeClr val="bg1"/>
                          </a:solidFill>
                          <a:effectLst/>
                          <a:latin typeface="Footlight MT Light" panose="0204060206030A020304" pitchFamily="18" charset="0"/>
                        </a:rPr>
                        <a:t>2022</a:t>
                      </a:r>
                    </a:p>
                  </a:txBody>
                  <a:tcPr anchor="ctr"/>
                </a:tc>
                <a:tc>
                  <a:txBody>
                    <a:bodyPr/>
                    <a:lstStyle/>
                    <a:p>
                      <a:pPr algn="r" fontAlgn="ctr"/>
                      <a:r>
                        <a:rPr lang="en-US" sz="2000">
                          <a:solidFill>
                            <a:schemeClr val="bg1"/>
                          </a:solidFill>
                          <a:effectLst/>
                          <a:latin typeface="Footlight MT Light" panose="0204060206030A020304" pitchFamily="18" charset="0"/>
                        </a:rPr>
                        <a:t>3351</a:t>
                      </a:r>
                    </a:p>
                  </a:txBody>
                  <a:tcPr anchor="ctr"/>
                </a:tc>
                <a:tc>
                  <a:txBody>
                    <a:bodyPr/>
                    <a:lstStyle/>
                    <a:p>
                      <a:pPr algn="r" fontAlgn="ctr"/>
                      <a:r>
                        <a:rPr lang="en-US" sz="2000">
                          <a:solidFill>
                            <a:schemeClr val="bg1"/>
                          </a:solidFill>
                          <a:effectLst/>
                          <a:latin typeface="Footlight MT Light" panose="0204060206030A020304" pitchFamily="18" charset="0"/>
                        </a:rPr>
                        <a:t>194</a:t>
                      </a:r>
                    </a:p>
                  </a:txBody>
                  <a:tcPr anchor="ctr"/>
                </a:tc>
                <a:extLst>
                  <a:ext uri="{0D108BD9-81ED-4DB2-BD59-A6C34878D82A}">
                    <a16:rowId xmlns:a16="http://schemas.microsoft.com/office/drawing/2014/main" val="727935196"/>
                  </a:ext>
                </a:extLst>
              </a:tr>
              <a:tr h="567068">
                <a:tc>
                  <a:txBody>
                    <a:bodyPr/>
                    <a:lstStyle/>
                    <a:p>
                      <a:pPr algn="r" fontAlgn="ctr"/>
                      <a:r>
                        <a:rPr lang="en-US" sz="2000" b="1" dirty="0">
                          <a:solidFill>
                            <a:schemeClr val="bg1"/>
                          </a:solidFill>
                          <a:effectLst/>
                          <a:latin typeface="Footlight MT Light" panose="0204060206030A020304" pitchFamily="18" charset="0"/>
                        </a:rPr>
                        <a:t>Staten Island</a:t>
                      </a:r>
                    </a:p>
                  </a:txBody>
                  <a:tcPr anchor="ctr"/>
                </a:tc>
                <a:tc>
                  <a:txBody>
                    <a:bodyPr/>
                    <a:lstStyle/>
                    <a:p>
                      <a:pPr algn="r" fontAlgn="ctr"/>
                      <a:r>
                        <a:rPr lang="en-US" sz="2000">
                          <a:solidFill>
                            <a:schemeClr val="bg1"/>
                          </a:solidFill>
                          <a:effectLst/>
                          <a:latin typeface="Footlight MT Light" panose="0204060206030A020304" pitchFamily="18" charset="0"/>
                        </a:rPr>
                        <a:t>168</a:t>
                      </a:r>
                    </a:p>
                  </a:txBody>
                  <a:tcPr anchor="ctr"/>
                </a:tc>
                <a:tc>
                  <a:txBody>
                    <a:bodyPr/>
                    <a:lstStyle/>
                    <a:p>
                      <a:pPr algn="r" fontAlgn="ctr"/>
                      <a:r>
                        <a:rPr lang="en-US" sz="2000">
                          <a:solidFill>
                            <a:schemeClr val="bg1"/>
                          </a:solidFill>
                          <a:effectLst/>
                          <a:latin typeface="Footlight MT Light" panose="0204060206030A020304" pitchFamily="18" charset="0"/>
                        </a:rPr>
                        <a:t>188</a:t>
                      </a:r>
                    </a:p>
                  </a:txBody>
                  <a:tcPr anchor="ctr"/>
                </a:tc>
                <a:tc>
                  <a:txBody>
                    <a:bodyPr/>
                    <a:lstStyle/>
                    <a:p>
                      <a:pPr algn="r" fontAlgn="ctr"/>
                      <a:r>
                        <a:rPr lang="en-US" sz="2000" dirty="0">
                          <a:solidFill>
                            <a:schemeClr val="bg1"/>
                          </a:solidFill>
                          <a:effectLst/>
                          <a:latin typeface="Footlight MT Light" panose="0204060206030A020304" pitchFamily="18" charset="0"/>
                        </a:rPr>
                        <a:t>9</a:t>
                      </a:r>
                    </a:p>
                  </a:txBody>
                  <a:tcPr anchor="ctr"/>
                </a:tc>
                <a:extLst>
                  <a:ext uri="{0D108BD9-81ED-4DB2-BD59-A6C34878D82A}">
                    <a16:rowId xmlns:a16="http://schemas.microsoft.com/office/drawing/2014/main" val="3186226982"/>
                  </a:ext>
                </a:extLst>
              </a:tr>
            </a:tbl>
          </a:graphicData>
        </a:graphic>
      </p:graphicFrame>
      <p:sp>
        <p:nvSpPr>
          <p:cNvPr id="5" name="TextBox 4">
            <a:extLst>
              <a:ext uri="{FF2B5EF4-FFF2-40B4-BE49-F238E27FC236}">
                <a16:creationId xmlns:a16="http://schemas.microsoft.com/office/drawing/2014/main" id="{AB62424F-F770-47F5-260F-89C8F490E1AD}"/>
              </a:ext>
            </a:extLst>
          </p:cNvPr>
          <p:cNvSpPr txBox="1"/>
          <p:nvPr/>
        </p:nvSpPr>
        <p:spPr>
          <a:xfrm>
            <a:off x="0" y="81498"/>
            <a:ext cx="5950856" cy="6309420"/>
          </a:xfrm>
          <a:prstGeom prst="rect">
            <a:avLst/>
          </a:prstGeom>
          <a:noFill/>
        </p:spPr>
        <p:txBody>
          <a:bodyPr wrap="square" rtlCol="0">
            <a:spAutoFit/>
          </a:bodyPr>
          <a:lstStyle/>
          <a:p>
            <a:r>
              <a:rPr lang="en-US" sz="2400" b="1" dirty="0">
                <a:solidFill>
                  <a:schemeClr val="bg1"/>
                </a:solidFill>
                <a:latin typeface="Footlight MT Light" panose="0204060206030A020304" pitchFamily="18" charset="0"/>
              </a:rPr>
              <a:t>Insights</a:t>
            </a:r>
            <a:endParaRPr lang="en-US" sz="2000" b="1" dirty="0">
              <a:solidFill>
                <a:schemeClr val="bg1"/>
              </a:solidFill>
              <a:latin typeface="Footlight MT Light" panose="0204060206030A020304" pitchFamily="18" charset="0"/>
            </a:endParaRPr>
          </a:p>
          <a:p>
            <a:endParaRPr lang="en-US" sz="2000" dirty="0">
              <a:solidFill>
                <a:schemeClr val="bg1"/>
              </a:solidFill>
              <a:latin typeface="Footlight MT Light" panose="0204060206030A020304" pitchFamily="18" charset="0"/>
            </a:endParaRPr>
          </a:p>
          <a:p>
            <a:r>
              <a:rPr lang="en-US" sz="2000" dirty="0">
                <a:solidFill>
                  <a:schemeClr val="bg1"/>
                </a:solidFill>
                <a:latin typeface="Footlight MT Light" panose="0204060206030A020304" pitchFamily="18" charset="0"/>
              </a:rPr>
              <a:t>Manhattan has more listed properties with Entire home/apt around 24.6% of total listed properties followed by Brooklyn with around 19.5%.</a:t>
            </a:r>
          </a:p>
          <a:p>
            <a:endParaRPr lang="en-US" sz="2000" dirty="0">
              <a:solidFill>
                <a:schemeClr val="bg1"/>
              </a:solidFill>
              <a:latin typeface="Footlight MT Light" panose="0204060206030A020304" pitchFamily="18" charset="0"/>
            </a:endParaRPr>
          </a:p>
          <a:p>
            <a:r>
              <a:rPr lang="en-US" sz="2000" dirty="0">
                <a:solidFill>
                  <a:schemeClr val="bg1"/>
                </a:solidFill>
                <a:latin typeface="Footlight MT Light" panose="0204060206030A020304" pitchFamily="18" charset="0"/>
              </a:rPr>
              <a:t>Private rooms are more in Brooklyn as in 21.9% of the total listed properties followed by Manhattan with 16.9% of them.</a:t>
            </a:r>
          </a:p>
          <a:p>
            <a:endParaRPr lang="en-US" sz="2000" dirty="0">
              <a:solidFill>
                <a:schemeClr val="bg1"/>
              </a:solidFill>
              <a:latin typeface="Footlight MT Light" panose="0204060206030A020304" pitchFamily="18" charset="0"/>
            </a:endParaRPr>
          </a:p>
          <a:p>
            <a:r>
              <a:rPr lang="en-US" sz="2000" dirty="0">
                <a:solidFill>
                  <a:schemeClr val="bg1"/>
                </a:solidFill>
                <a:latin typeface="Footlight MT Light" panose="0204060206030A020304" pitchFamily="18" charset="0"/>
              </a:rPr>
              <a:t>While 7.3% of private rooms are from Queens.</a:t>
            </a:r>
          </a:p>
          <a:p>
            <a:endParaRPr lang="en-US" sz="2000" dirty="0">
              <a:solidFill>
                <a:schemeClr val="bg1"/>
              </a:solidFill>
              <a:latin typeface="Footlight MT Light" panose="0204060206030A020304" pitchFamily="18" charset="0"/>
            </a:endParaRPr>
          </a:p>
          <a:p>
            <a:r>
              <a:rPr lang="en-US" sz="2000" dirty="0">
                <a:solidFill>
                  <a:schemeClr val="bg1"/>
                </a:solidFill>
                <a:latin typeface="Footlight MT Light" panose="0204060206030A020304" pitchFamily="18" charset="0"/>
              </a:rPr>
              <a:t>Very few of the total listed have shared rooms listed on Airbnb where there's negligible or almost very rare shared rooms in Staten Island and Bronx.</a:t>
            </a:r>
          </a:p>
          <a:p>
            <a:endParaRPr lang="en-US" sz="2000" dirty="0">
              <a:solidFill>
                <a:schemeClr val="bg1"/>
              </a:solidFill>
              <a:latin typeface="Footlight MT Light" panose="0204060206030A020304" pitchFamily="18" charset="0"/>
            </a:endParaRPr>
          </a:p>
          <a:p>
            <a:r>
              <a:rPr lang="en-US" sz="2000" dirty="0">
                <a:solidFill>
                  <a:schemeClr val="bg1"/>
                </a:solidFill>
                <a:latin typeface="Footlight MT Light" panose="0204060206030A020304" pitchFamily="18" charset="0"/>
              </a:rPr>
              <a:t>We can infer that Brooklyn, Queens, Bronx has more private room types while Manhattan which has the highest no of listings in entire NYC has more Entire home/apt room types.</a:t>
            </a:r>
          </a:p>
        </p:txBody>
      </p:sp>
    </p:spTree>
    <p:extLst>
      <p:ext uri="{BB962C8B-B14F-4D97-AF65-F5344CB8AC3E}">
        <p14:creationId xmlns:p14="http://schemas.microsoft.com/office/powerpoint/2010/main" val="38814044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EB32D22E-4580-CF65-7A89-30B71F92548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12422" t="23838" r="17876" b="5006"/>
          <a:stretch/>
        </p:blipFill>
        <p:spPr>
          <a:xfrm>
            <a:off x="0" y="1195754"/>
            <a:ext cx="12192000" cy="5661353"/>
          </a:xfrm>
        </p:spPr>
      </p:pic>
      <p:sp>
        <p:nvSpPr>
          <p:cNvPr id="5" name="TextBox 4">
            <a:extLst>
              <a:ext uri="{FF2B5EF4-FFF2-40B4-BE49-F238E27FC236}">
                <a16:creationId xmlns:a16="http://schemas.microsoft.com/office/drawing/2014/main" id="{C20D7894-AB42-581E-D7EF-99564282E12D}"/>
              </a:ext>
            </a:extLst>
          </p:cNvPr>
          <p:cNvSpPr txBox="1"/>
          <p:nvPr/>
        </p:nvSpPr>
        <p:spPr>
          <a:xfrm>
            <a:off x="0" y="-97582"/>
            <a:ext cx="12192000" cy="1446550"/>
          </a:xfrm>
          <a:prstGeom prst="rect">
            <a:avLst/>
          </a:prstGeom>
          <a:noFill/>
        </p:spPr>
        <p:txBody>
          <a:bodyPr wrap="square" rtlCol="0">
            <a:spAutoFit/>
          </a:bodyPr>
          <a:lstStyle/>
          <a:p>
            <a:r>
              <a:rPr lang="en-US" sz="4400" dirty="0">
                <a:solidFill>
                  <a:schemeClr val="bg1"/>
                </a:solidFill>
                <a:latin typeface="Footlight MT Light" panose="0204060206030A020304" pitchFamily="18" charset="0"/>
              </a:rPr>
              <a:t>Find Best Location Listing/Property Location For Travelers and Hosts.</a:t>
            </a:r>
            <a:endParaRPr lang="en-US" sz="4400" dirty="0"/>
          </a:p>
        </p:txBody>
      </p:sp>
    </p:spTree>
    <p:extLst>
      <p:ext uri="{BB962C8B-B14F-4D97-AF65-F5344CB8AC3E}">
        <p14:creationId xmlns:p14="http://schemas.microsoft.com/office/powerpoint/2010/main" val="34952630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7491C23-83CB-03C1-D881-8E6DE0CEF88D}"/>
              </a:ext>
            </a:extLst>
          </p:cNvPr>
          <p:cNvSpPr txBox="1"/>
          <p:nvPr/>
        </p:nvSpPr>
        <p:spPr>
          <a:xfrm>
            <a:off x="232224" y="435424"/>
            <a:ext cx="4093033" cy="3539430"/>
          </a:xfrm>
          <a:prstGeom prst="rect">
            <a:avLst/>
          </a:prstGeom>
          <a:noFill/>
        </p:spPr>
        <p:txBody>
          <a:bodyPr wrap="square" rtlCol="0">
            <a:spAutoFit/>
          </a:bodyPr>
          <a:lstStyle/>
          <a:p>
            <a:r>
              <a:rPr lang="en-US" sz="2400" b="1" dirty="0">
                <a:solidFill>
                  <a:schemeClr val="bg1"/>
                </a:solidFill>
                <a:latin typeface="Footlight MT Light" panose="0204060206030A020304" pitchFamily="18" charset="0"/>
              </a:rPr>
              <a:t>Insights</a:t>
            </a:r>
          </a:p>
          <a:p>
            <a:endParaRPr lang="en-US" sz="2000" dirty="0">
              <a:solidFill>
                <a:schemeClr val="bg1"/>
              </a:solidFill>
              <a:latin typeface="Footlight MT Light" panose="0204060206030A020304" pitchFamily="18" charset="0"/>
            </a:endParaRPr>
          </a:p>
          <a:p>
            <a:r>
              <a:rPr lang="en-US" sz="2000" dirty="0">
                <a:solidFill>
                  <a:schemeClr val="bg1"/>
                </a:solidFill>
                <a:latin typeface="Footlight MT Light" panose="0204060206030A020304" pitchFamily="18" charset="0"/>
              </a:rPr>
              <a:t>Neighborhoods near the airport in Queens have higher average reviews, likely due to their convenience for travelers passing through. </a:t>
            </a:r>
          </a:p>
          <a:p>
            <a:endParaRPr lang="en-US" sz="2000" dirty="0">
              <a:solidFill>
                <a:schemeClr val="bg1"/>
              </a:solidFill>
              <a:latin typeface="Footlight MT Light" panose="0204060206030A020304" pitchFamily="18" charset="0"/>
            </a:endParaRPr>
          </a:p>
          <a:p>
            <a:r>
              <a:rPr lang="en-US" sz="2000" dirty="0">
                <a:solidFill>
                  <a:schemeClr val="bg1"/>
                </a:solidFill>
                <a:latin typeface="Footlight MT Light" panose="0204060206030A020304" pitchFamily="18" charset="0"/>
              </a:rPr>
              <a:t>Proximity to the airport, along with possible high-quality listings and nearby attractions, makes these areas appealing for short stays.</a:t>
            </a:r>
          </a:p>
        </p:txBody>
      </p:sp>
      <p:graphicFrame>
        <p:nvGraphicFramePr>
          <p:cNvPr id="5" name="Content Placeholder 3">
            <a:extLst>
              <a:ext uri="{FF2B5EF4-FFF2-40B4-BE49-F238E27FC236}">
                <a16:creationId xmlns:a16="http://schemas.microsoft.com/office/drawing/2014/main" id="{B3BBE3A2-1E59-A8C8-720B-553F17C20F07}"/>
              </a:ext>
            </a:extLst>
          </p:cNvPr>
          <p:cNvGraphicFramePr>
            <a:graphicFrameLocks noGrp="1"/>
          </p:cNvGraphicFramePr>
          <p:nvPr>
            <p:ph idx="1"/>
            <p:extLst>
              <p:ext uri="{D42A27DB-BD31-4B8C-83A1-F6EECF244321}">
                <p14:modId xmlns:p14="http://schemas.microsoft.com/office/powerpoint/2010/main" val="1148663181"/>
              </p:ext>
            </p:extLst>
          </p:nvPr>
        </p:nvGraphicFramePr>
        <p:xfrm>
          <a:off x="4517123" y="420914"/>
          <a:ext cx="7413621" cy="6125028"/>
        </p:xfrm>
        <a:graphic>
          <a:graphicData uri="http://schemas.openxmlformats.org/drawingml/2006/table">
            <a:tbl>
              <a:tblPr firstRow="1" bandRow="1">
                <a:tableStyleId>{5C22544A-7EE6-4342-B048-85BDC9FD1C3A}</a:tableStyleId>
              </a:tblPr>
              <a:tblGrid>
                <a:gridCol w="2471207">
                  <a:extLst>
                    <a:ext uri="{9D8B030D-6E8A-4147-A177-3AD203B41FA5}">
                      <a16:colId xmlns:a16="http://schemas.microsoft.com/office/drawing/2014/main" val="515085143"/>
                    </a:ext>
                  </a:extLst>
                </a:gridCol>
                <a:gridCol w="2471207">
                  <a:extLst>
                    <a:ext uri="{9D8B030D-6E8A-4147-A177-3AD203B41FA5}">
                      <a16:colId xmlns:a16="http://schemas.microsoft.com/office/drawing/2014/main" val="3712723876"/>
                    </a:ext>
                  </a:extLst>
                </a:gridCol>
                <a:gridCol w="2471207">
                  <a:extLst>
                    <a:ext uri="{9D8B030D-6E8A-4147-A177-3AD203B41FA5}">
                      <a16:colId xmlns:a16="http://schemas.microsoft.com/office/drawing/2014/main" val="3512566326"/>
                    </a:ext>
                  </a:extLst>
                </a:gridCol>
              </a:tblGrid>
              <a:tr h="510419">
                <a:tc>
                  <a:txBody>
                    <a:bodyPr/>
                    <a:lstStyle/>
                    <a:p>
                      <a:pPr algn="r" fontAlgn="ctr"/>
                      <a:r>
                        <a:rPr lang="en-US" sz="2000" b="1" dirty="0">
                          <a:solidFill>
                            <a:schemeClr val="bg1"/>
                          </a:solidFill>
                          <a:effectLst/>
                          <a:latin typeface="Footlight MT Light" panose="0204060206030A020304" pitchFamily="18" charset="0"/>
                        </a:rPr>
                        <a:t>Index</a:t>
                      </a:r>
                    </a:p>
                  </a:txBody>
                  <a:tcPr anchor="ctr"/>
                </a:tc>
                <a:tc>
                  <a:txBody>
                    <a:bodyPr/>
                    <a:lstStyle/>
                    <a:p>
                      <a:pPr algn="r" fontAlgn="ctr"/>
                      <a:r>
                        <a:rPr lang="en-US" sz="2000" b="1" dirty="0" err="1">
                          <a:solidFill>
                            <a:schemeClr val="bg1"/>
                          </a:solidFill>
                          <a:effectLst/>
                          <a:latin typeface="Footlight MT Light" panose="0204060206030A020304" pitchFamily="18" charset="0"/>
                        </a:rPr>
                        <a:t>Neighbourhood</a:t>
                      </a:r>
                      <a:endParaRPr lang="en-US" sz="2000" b="1" dirty="0">
                        <a:solidFill>
                          <a:schemeClr val="bg1"/>
                        </a:solidFill>
                        <a:effectLst/>
                        <a:latin typeface="Footlight MT Light" panose="0204060206030A020304" pitchFamily="18" charset="0"/>
                      </a:endParaRPr>
                    </a:p>
                  </a:txBody>
                  <a:tcPr anchor="ctr"/>
                </a:tc>
                <a:tc>
                  <a:txBody>
                    <a:bodyPr/>
                    <a:lstStyle/>
                    <a:p>
                      <a:r>
                        <a:rPr lang="en-US" sz="2000" dirty="0">
                          <a:solidFill>
                            <a:schemeClr val="bg1"/>
                          </a:solidFill>
                          <a:latin typeface="Footlight MT Light" panose="0204060206030A020304" pitchFamily="18" charset="0"/>
                        </a:rPr>
                        <a:t>Average Reviews</a:t>
                      </a:r>
                    </a:p>
                  </a:txBody>
                  <a:tcPr/>
                </a:tc>
                <a:extLst>
                  <a:ext uri="{0D108BD9-81ED-4DB2-BD59-A6C34878D82A}">
                    <a16:rowId xmlns:a16="http://schemas.microsoft.com/office/drawing/2014/main" val="32272444"/>
                  </a:ext>
                </a:extLst>
              </a:tr>
              <a:tr h="510419">
                <a:tc>
                  <a:txBody>
                    <a:bodyPr/>
                    <a:lstStyle/>
                    <a:p>
                      <a:pPr algn="r" fontAlgn="ctr"/>
                      <a:r>
                        <a:rPr lang="en-US" sz="2000" b="1" dirty="0">
                          <a:solidFill>
                            <a:schemeClr val="bg1"/>
                          </a:solidFill>
                          <a:effectLst/>
                          <a:latin typeface="Footlight MT Light" panose="0204060206030A020304" pitchFamily="18" charset="0"/>
                        </a:rPr>
                        <a:t>0</a:t>
                      </a:r>
                    </a:p>
                  </a:txBody>
                  <a:tcPr anchor="ctr"/>
                </a:tc>
                <a:tc>
                  <a:txBody>
                    <a:bodyPr/>
                    <a:lstStyle/>
                    <a:p>
                      <a:pPr algn="r" fontAlgn="ctr"/>
                      <a:r>
                        <a:rPr lang="en-US" sz="2000">
                          <a:solidFill>
                            <a:schemeClr val="bg1"/>
                          </a:solidFill>
                          <a:effectLst/>
                          <a:latin typeface="Footlight MT Light" panose="0204060206030A020304" pitchFamily="18" charset="0"/>
                        </a:rPr>
                        <a:t>Allerton</a:t>
                      </a:r>
                    </a:p>
                  </a:txBody>
                  <a:tcPr anchor="ctr"/>
                </a:tc>
                <a:tc>
                  <a:txBody>
                    <a:bodyPr/>
                    <a:lstStyle/>
                    <a:p>
                      <a:pPr algn="r" fontAlgn="ctr"/>
                      <a:r>
                        <a:rPr lang="en-US" sz="2000">
                          <a:solidFill>
                            <a:schemeClr val="bg1"/>
                          </a:solidFill>
                          <a:effectLst/>
                          <a:latin typeface="Footlight MT Light" panose="0204060206030A020304" pitchFamily="18" charset="0"/>
                        </a:rPr>
                        <a:t>42.878049</a:t>
                      </a:r>
                    </a:p>
                  </a:txBody>
                  <a:tcPr anchor="ctr"/>
                </a:tc>
                <a:extLst>
                  <a:ext uri="{0D108BD9-81ED-4DB2-BD59-A6C34878D82A}">
                    <a16:rowId xmlns:a16="http://schemas.microsoft.com/office/drawing/2014/main" val="3530313638"/>
                  </a:ext>
                </a:extLst>
              </a:tr>
              <a:tr h="510419">
                <a:tc>
                  <a:txBody>
                    <a:bodyPr/>
                    <a:lstStyle/>
                    <a:p>
                      <a:pPr algn="r" fontAlgn="ctr"/>
                      <a:r>
                        <a:rPr lang="en-US" sz="2000" b="1" dirty="0">
                          <a:solidFill>
                            <a:schemeClr val="bg1"/>
                          </a:solidFill>
                          <a:effectLst/>
                          <a:latin typeface="Footlight MT Light" panose="0204060206030A020304" pitchFamily="18" charset="0"/>
                        </a:rPr>
                        <a:t>1</a:t>
                      </a:r>
                    </a:p>
                  </a:txBody>
                  <a:tcPr anchor="ctr"/>
                </a:tc>
                <a:tc>
                  <a:txBody>
                    <a:bodyPr/>
                    <a:lstStyle/>
                    <a:p>
                      <a:pPr algn="r" fontAlgn="ctr"/>
                      <a:r>
                        <a:rPr lang="en-US" sz="2000">
                          <a:solidFill>
                            <a:schemeClr val="bg1"/>
                          </a:solidFill>
                          <a:effectLst/>
                          <a:latin typeface="Footlight MT Light" panose="0204060206030A020304" pitchFamily="18" charset="0"/>
                        </a:rPr>
                        <a:t>Arden Heights</a:t>
                      </a:r>
                    </a:p>
                  </a:txBody>
                  <a:tcPr anchor="ctr"/>
                </a:tc>
                <a:tc>
                  <a:txBody>
                    <a:bodyPr/>
                    <a:lstStyle/>
                    <a:p>
                      <a:pPr algn="r" fontAlgn="ctr"/>
                      <a:r>
                        <a:rPr lang="en-US" sz="2000">
                          <a:solidFill>
                            <a:schemeClr val="bg1"/>
                          </a:solidFill>
                          <a:effectLst/>
                          <a:latin typeface="Footlight MT Light" panose="0204060206030A020304" pitchFamily="18" charset="0"/>
                        </a:rPr>
                        <a:t>7.750000</a:t>
                      </a:r>
                    </a:p>
                  </a:txBody>
                  <a:tcPr anchor="ctr"/>
                </a:tc>
                <a:extLst>
                  <a:ext uri="{0D108BD9-81ED-4DB2-BD59-A6C34878D82A}">
                    <a16:rowId xmlns:a16="http://schemas.microsoft.com/office/drawing/2014/main" val="2094412306"/>
                  </a:ext>
                </a:extLst>
              </a:tr>
              <a:tr h="510419">
                <a:tc>
                  <a:txBody>
                    <a:bodyPr/>
                    <a:lstStyle/>
                    <a:p>
                      <a:pPr algn="r" fontAlgn="ctr"/>
                      <a:r>
                        <a:rPr lang="en-US" sz="2000" b="1" dirty="0">
                          <a:solidFill>
                            <a:schemeClr val="bg1"/>
                          </a:solidFill>
                          <a:effectLst/>
                          <a:latin typeface="Footlight MT Light" panose="0204060206030A020304" pitchFamily="18" charset="0"/>
                        </a:rPr>
                        <a:t>2</a:t>
                      </a:r>
                    </a:p>
                  </a:txBody>
                  <a:tcPr anchor="ctr"/>
                </a:tc>
                <a:tc>
                  <a:txBody>
                    <a:bodyPr/>
                    <a:lstStyle/>
                    <a:p>
                      <a:pPr algn="r" fontAlgn="ctr"/>
                      <a:r>
                        <a:rPr lang="en-US" sz="2000">
                          <a:solidFill>
                            <a:schemeClr val="bg1"/>
                          </a:solidFill>
                          <a:effectLst/>
                          <a:latin typeface="Footlight MT Light" panose="0204060206030A020304" pitchFamily="18" charset="0"/>
                        </a:rPr>
                        <a:t>Arrochar</a:t>
                      </a:r>
                    </a:p>
                  </a:txBody>
                  <a:tcPr anchor="ctr"/>
                </a:tc>
                <a:tc>
                  <a:txBody>
                    <a:bodyPr/>
                    <a:lstStyle/>
                    <a:p>
                      <a:pPr algn="r" fontAlgn="ctr"/>
                      <a:r>
                        <a:rPr lang="en-US" sz="2000">
                          <a:solidFill>
                            <a:schemeClr val="bg1"/>
                          </a:solidFill>
                          <a:effectLst/>
                          <a:latin typeface="Footlight MT Light" panose="0204060206030A020304" pitchFamily="18" charset="0"/>
                        </a:rPr>
                        <a:t>15.300000</a:t>
                      </a:r>
                    </a:p>
                  </a:txBody>
                  <a:tcPr anchor="ctr"/>
                </a:tc>
                <a:extLst>
                  <a:ext uri="{0D108BD9-81ED-4DB2-BD59-A6C34878D82A}">
                    <a16:rowId xmlns:a16="http://schemas.microsoft.com/office/drawing/2014/main" val="134565223"/>
                  </a:ext>
                </a:extLst>
              </a:tr>
              <a:tr h="510419">
                <a:tc>
                  <a:txBody>
                    <a:bodyPr/>
                    <a:lstStyle/>
                    <a:p>
                      <a:pPr algn="r" fontAlgn="ctr"/>
                      <a:r>
                        <a:rPr lang="en-US" sz="2000" b="1" dirty="0">
                          <a:solidFill>
                            <a:schemeClr val="bg1"/>
                          </a:solidFill>
                          <a:effectLst/>
                          <a:latin typeface="Footlight MT Light" panose="0204060206030A020304" pitchFamily="18" charset="0"/>
                        </a:rPr>
                        <a:t>3</a:t>
                      </a:r>
                    </a:p>
                  </a:txBody>
                  <a:tcPr anchor="ctr"/>
                </a:tc>
                <a:tc>
                  <a:txBody>
                    <a:bodyPr/>
                    <a:lstStyle/>
                    <a:p>
                      <a:pPr algn="r" fontAlgn="ctr"/>
                      <a:r>
                        <a:rPr lang="en-US" sz="2000">
                          <a:solidFill>
                            <a:schemeClr val="bg1"/>
                          </a:solidFill>
                          <a:effectLst/>
                          <a:latin typeface="Footlight MT Light" panose="0204060206030A020304" pitchFamily="18" charset="0"/>
                        </a:rPr>
                        <a:t>Arverne</a:t>
                      </a:r>
                    </a:p>
                  </a:txBody>
                  <a:tcPr anchor="ctr"/>
                </a:tc>
                <a:tc>
                  <a:txBody>
                    <a:bodyPr/>
                    <a:lstStyle/>
                    <a:p>
                      <a:pPr algn="r" fontAlgn="ctr"/>
                      <a:r>
                        <a:rPr lang="en-US" sz="2000">
                          <a:solidFill>
                            <a:schemeClr val="bg1"/>
                          </a:solidFill>
                          <a:effectLst/>
                          <a:latin typeface="Footlight MT Light" panose="0204060206030A020304" pitchFamily="18" charset="0"/>
                        </a:rPr>
                        <a:t>30.097222</a:t>
                      </a:r>
                    </a:p>
                  </a:txBody>
                  <a:tcPr anchor="ctr"/>
                </a:tc>
                <a:extLst>
                  <a:ext uri="{0D108BD9-81ED-4DB2-BD59-A6C34878D82A}">
                    <a16:rowId xmlns:a16="http://schemas.microsoft.com/office/drawing/2014/main" val="2503265976"/>
                  </a:ext>
                </a:extLst>
              </a:tr>
              <a:tr h="510419">
                <a:tc>
                  <a:txBody>
                    <a:bodyPr/>
                    <a:lstStyle/>
                    <a:p>
                      <a:pPr algn="r" fontAlgn="ctr"/>
                      <a:r>
                        <a:rPr lang="en-US" sz="2000" b="1">
                          <a:solidFill>
                            <a:schemeClr val="bg1"/>
                          </a:solidFill>
                          <a:effectLst/>
                          <a:latin typeface="Footlight MT Light" panose="0204060206030A020304" pitchFamily="18" charset="0"/>
                        </a:rPr>
                        <a:t>4</a:t>
                      </a:r>
                    </a:p>
                  </a:txBody>
                  <a:tcPr anchor="ctr"/>
                </a:tc>
                <a:tc>
                  <a:txBody>
                    <a:bodyPr/>
                    <a:lstStyle/>
                    <a:p>
                      <a:pPr algn="r" fontAlgn="ctr"/>
                      <a:r>
                        <a:rPr lang="en-US" sz="2000">
                          <a:solidFill>
                            <a:schemeClr val="bg1"/>
                          </a:solidFill>
                          <a:effectLst/>
                          <a:latin typeface="Footlight MT Light" panose="0204060206030A020304" pitchFamily="18" charset="0"/>
                        </a:rPr>
                        <a:t>Astoria</a:t>
                      </a:r>
                    </a:p>
                  </a:txBody>
                  <a:tcPr anchor="ctr"/>
                </a:tc>
                <a:tc>
                  <a:txBody>
                    <a:bodyPr/>
                    <a:lstStyle/>
                    <a:p>
                      <a:pPr algn="r" fontAlgn="ctr"/>
                      <a:r>
                        <a:rPr lang="en-US" sz="2000">
                          <a:solidFill>
                            <a:schemeClr val="bg1"/>
                          </a:solidFill>
                          <a:effectLst/>
                          <a:latin typeface="Footlight MT Light" panose="0204060206030A020304" pitchFamily="18" charset="0"/>
                        </a:rPr>
                        <a:t>21.696731</a:t>
                      </a:r>
                    </a:p>
                  </a:txBody>
                  <a:tcPr anchor="ctr"/>
                </a:tc>
                <a:extLst>
                  <a:ext uri="{0D108BD9-81ED-4DB2-BD59-A6C34878D82A}">
                    <a16:rowId xmlns:a16="http://schemas.microsoft.com/office/drawing/2014/main" val="4266252280"/>
                  </a:ext>
                </a:extLst>
              </a:tr>
              <a:tr h="510419">
                <a:tc>
                  <a:txBody>
                    <a:bodyPr/>
                    <a:lstStyle/>
                    <a:p>
                      <a:pPr algn="r" fontAlgn="ctr"/>
                      <a:r>
                        <a:rPr lang="en-US" sz="2000" b="1">
                          <a:solidFill>
                            <a:schemeClr val="bg1"/>
                          </a:solidFill>
                          <a:effectLst/>
                          <a:latin typeface="Footlight MT Light" panose="0204060206030A020304" pitchFamily="18" charset="0"/>
                        </a:rPr>
                        <a:t>...</a:t>
                      </a:r>
                    </a:p>
                  </a:txBody>
                  <a:tcPr anchor="ctr"/>
                </a:tc>
                <a:tc>
                  <a:txBody>
                    <a:bodyPr/>
                    <a:lstStyle/>
                    <a:p>
                      <a:pPr algn="r" fontAlgn="ctr"/>
                      <a:r>
                        <a:rPr lang="en-US" sz="2000">
                          <a:solidFill>
                            <a:schemeClr val="bg1"/>
                          </a:solidFill>
                          <a:effectLst/>
                          <a:latin typeface="Footlight MT Light" panose="0204060206030A020304" pitchFamily="18" charset="0"/>
                        </a:rPr>
                        <a:t>...</a:t>
                      </a:r>
                    </a:p>
                  </a:txBody>
                  <a:tcPr anchor="ctr"/>
                </a:tc>
                <a:tc>
                  <a:txBody>
                    <a:bodyPr/>
                    <a:lstStyle/>
                    <a:p>
                      <a:pPr algn="r" fontAlgn="ctr"/>
                      <a:r>
                        <a:rPr lang="en-US" sz="2000">
                          <a:solidFill>
                            <a:schemeClr val="bg1"/>
                          </a:solidFill>
                          <a:effectLst/>
                          <a:latin typeface="Footlight MT Light" panose="0204060206030A020304" pitchFamily="18" charset="0"/>
                        </a:rPr>
                        <a:t>...</a:t>
                      </a:r>
                    </a:p>
                  </a:txBody>
                  <a:tcPr anchor="ctr"/>
                </a:tc>
                <a:extLst>
                  <a:ext uri="{0D108BD9-81ED-4DB2-BD59-A6C34878D82A}">
                    <a16:rowId xmlns:a16="http://schemas.microsoft.com/office/drawing/2014/main" val="2291154529"/>
                  </a:ext>
                </a:extLst>
              </a:tr>
              <a:tr h="510419">
                <a:tc>
                  <a:txBody>
                    <a:bodyPr/>
                    <a:lstStyle/>
                    <a:p>
                      <a:pPr algn="r" fontAlgn="ctr"/>
                      <a:r>
                        <a:rPr lang="en-US" sz="2000" b="1">
                          <a:solidFill>
                            <a:schemeClr val="bg1"/>
                          </a:solidFill>
                          <a:effectLst/>
                          <a:latin typeface="Footlight MT Light" panose="0204060206030A020304" pitchFamily="18" charset="0"/>
                        </a:rPr>
                        <a:t>214</a:t>
                      </a:r>
                    </a:p>
                  </a:txBody>
                  <a:tcPr anchor="ctr"/>
                </a:tc>
                <a:tc>
                  <a:txBody>
                    <a:bodyPr/>
                    <a:lstStyle/>
                    <a:p>
                      <a:pPr algn="r" fontAlgn="ctr"/>
                      <a:r>
                        <a:rPr lang="en-US" sz="2000">
                          <a:solidFill>
                            <a:schemeClr val="bg1"/>
                          </a:solidFill>
                          <a:effectLst/>
                          <a:latin typeface="Footlight MT Light" panose="0204060206030A020304" pitchFamily="18" charset="0"/>
                        </a:rPr>
                        <a:t>Willowbrook</a:t>
                      </a:r>
                    </a:p>
                  </a:txBody>
                  <a:tcPr anchor="ctr"/>
                </a:tc>
                <a:tc>
                  <a:txBody>
                    <a:bodyPr/>
                    <a:lstStyle/>
                    <a:p>
                      <a:pPr algn="r" fontAlgn="ctr"/>
                      <a:r>
                        <a:rPr lang="en-US" sz="2000">
                          <a:solidFill>
                            <a:schemeClr val="bg1"/>
                          </a:solidFill>
                          <a:effectLst/>
                          <a:latin typeface="Footlight MT Light" panose="0204060206030A020304" pitchFamily="18" charset="0"/>
                        </a:rPr>
                        <a:t>9.000000</a:t>
                      </a:r>
                    </a:p>
                  </a:txBody>
                  <a:tcPr anchor="ctr"/>
                </a:tc>
                <a:extLst>
                  <a:ext uri="{0D108BD9-81ED-4DB2-BD59-A6C34878D82A}">
                    <a16:rowId xmlns:a16="http://schemas.microsoft.com/office/drawing/2014/main" val="3399311016"/>
                  </a:ext>
                </a:extLst>
              </a:tr>
              <a:tr h="510419">
                <a:tc>
                  <a:txBody>
                    <a:bodyPr/>
                    <a:lstStyle/>
                    <a:p>
                      <a:pPr algn="r" fontAlgn="ctr"/>
                      <a:r>
                        <a:rPr lang="en-US" sz="2000" b="1">
                          <a:solidFill>
                            <a:schemeClr val="bg1"/>
                          </a:solidFill>
                          <a:effectLst/>
                          <a:latin typeface="Footlight MT Light" panose="0204060206030A020304" pitchFamily="18" charset="0"/>
                        </a:rPr>
                        <a:t>215</a:t>
                      </a:r>
                    </a:p>
                  </a:txBody>
                  <a:tcPr anchor="ctr"/>
                </a:tc>
                <a:tc>
                  <a:txBody>
                    <a:bodyPr/>
                    <a:lstStyle/>
                    <a:p>
                      <a:pPr algn="r" fontAlgn="ctr"/>
                      <a:r>
                        <a:rPr lang="en-US" sz="2000">
                          <a:solidFill>
                            <a:schemeClr val="bg1"/>
                          </a:solidFill>
                          <a:effectLst/>
                          <a:latin typeface="Footlight MT Light" panose="0204060206030A020304" pitchFamily="18" charset="0"/>
                        </a:rPr>
                        <a:t>Windsor Terrace</a:t>
                      </a:r>
                    </a:p>
                  </a:txBody>
                  <a:tcPr anchor="ctr"/>
                </a:tc>
                <a:tc>
                  <a:txBody>
                    <a:bodyPr/>
                    <a:lstStyle/>
                    <a:p>
                      <a:pPr algn="r" fontAlgn="ctr"/>
                      <a:r>
                        <a:rPr lang="en-US" sz="2000">
                          <a:solidFill>
                            <a:schemeClr val="bg1"/>
                          </a:solidFill>
                          <a:effectLst/>
                          <a:latin typeface="Footlight MT Light" panose="0204060206030A020304" pitchFamily="18" charset="0"/>
                        </a:rPr>
                        <a:t>28.786667</a:t>
                      </a:r>
                    </a:p>
                  </a:txBody>
                  <a:tcPr anchor="ctr"/>
                </a:tc>
                <a:extLst>
                  <a:ext uri="{0D108BD9-81ED-4DB2-BD59-A6C34878D82A}">
                    <a16:rowId xmlns:a16="http://schemas.microsoft.com/office/drawing/2014/main" val="2955781733"/>
                  </a:ext>
                </a:extLst>
              </a:tr>
              <a:tr h="510419">
                <a:tc>
                  <a:txBody>
                    <a:bodyPr/>
                    <a:lstStyle/>
                    <a:p>
                      <a:pPr algn="r" fontAlgn="ctr"/>
                      <a:r>
                        <a:rPr lang="en-US" sz="2000" b="1">
                          <a:solidFill>
                            <a:schemeClr val="bg1"/>
                          </a:solidFill>
                          <a:effectLst/>
                          <a:latin typeface="Footlight MT Light" panose="0204060206030A020304" pitchFamily="18" charset="0"/>
                        </a:rPr>
                        <a:t>216</a:t>
                      </a:r>
                    </a:p>
                  </a:txBody>
                  <a:tcPr anchor="ctr"/>
                </a:tc>
                <a:tc>
                  <a:txBody>
                    <a:bodyPr/>
                    <a:lstStyle/>
                    <a:p>
                      <a:pPr algn="r" fontAlgn="ctr"/>
                      <a:r>
                        <a:rPr lang="en-US" sz="2000">
                          <a:solidFill>
                            <a:schemeClr val="bg1"/>
                          </a:solidFill>
                          <a:effectLst/>
                          <a:latin typeface="Footlight MT Light" panose="0204060206030A020304" pitchFamily="18" charset="0"/>
                        </a:rPr>
                        <a:t>Woodhaven</a:t>
                      </a:r>
                    </a:p>
                  </a:txBody>
                  <a:tcPr anchor="ctr"/>
                </a:tc>
                <a:tc>
                  <a:txBody>
                    <a:bodyPr/>
                    <a:lstStyle/>
                    <a:p>
                      <a:pPr algn="r" fontAlgn="ctr"/>
                      <a:r>
                        <a:rPr lang="en-US" sz="2000">
                          <a:solidFill>
                            <a:schemeClr val="bg1"/>
                          </a:solidFill>
                          <a:effectLst/>
                          <a:latin typeface="Footlight MT Light" panose="0204060206030A020304" pitchFamily="18" charset="0"/>
                        </a:rPr>
                        <a:t>31.727273</a:t>
                      </a:r>
                    </a:p>
                  </a:txBody>
                  <a:tcPr anchor="ctr"/>
                </a:tc>
                <a:extLst>
                  <a:ext uri="{0D108BD9-81ED-4DB2-BD59-A6C34878D82A}">
                    <a16:rowId xmlns:a16="http://schemas.microsoft.com/office/drawing/2014/main" val="3747467559"/>
                  </a:ext>
                </a:extLst>
              </a:tr>
              <a:tr h="510419">
                <a:tc>
                  <a:txBody>
                    <a:bodyPr/>
                    <a:lstStyle/>
                    <a:p>
                      <a:pPr algn="r" fontAlgn="ctr"/>
                      <a:r>
                        <a:rPr lang="en-US" sz="2000" b="1">
                          <a:solidFill>
                            <a:schemeClr val="bg1"/>
                          </a:solidFill>
                          <a:effectLst/>
                          <a:latin typeface="Footlight MT Light" panose="0204060206030A020304" pitchFamily="18" charset="0"/>
                        </a:rPr>
                        <a:t>217</a:t>
                      </a:r>
                    </a:p>
                  </a:txBody>
                  <a:tcPr anchor="ctr"/>
                </a:tc>
                <a:tc>
                  <a:txBody>
                    <a:bodyPr/>
                    <a:lstStyle/>
                    <a:p>
                      <a:pPr algn="r" fontAlgn="ctr"/>
                      <a:r>
                        <a:rPr lang="en-US" sz="2000">
                          <a:solidFill>
                            <a:schemeClr val="bg1"/>
                          </a:solidFill>
                          <a:effectLst/>
                          <a:latin typeface="Footlight MT Light" panose="0204060206030A020304" pitchFamily="18" charset="0"/>
                        </a:rPr>
                        <a:t>Woodlawn</a:t>
                      </a:r>
                    </a:p>
                  </a:txBody>
                  <a:tcPr anchor="ctr"/>
                </a:tc>
                <a:tc>
                  <a:txBody>
                    <a:bodyPr/>
                    <a:lstStyle/>
                    <a:p>
                      <a:pPr algn="r" fontAlgn="ctr"/>
                      <a:r>
                        <a:rPr lang="en-US" sz="2000">
                          <a:solidFill>
                            <a:schemeClr val="bg1"/>
                          </a:solidFill>
                          <a:effectLst/>
                          <a:latin typeface="Footlight MT Light" panose="0204060206030A020304" pitchFamily="18" charset="0"/>
                        </a:rPr>
                        <a:t>44.000000</a:t>
                      </a:r>
                    </a:p>
                  </a:txBody>
                  <a:tcPr anchor="ctr"/>
                </a:tc>
                <a:extLst>
                  <a:ext uri="{0D108BD9-81ED-4DB2-BD59-A6C34878D82A}">
                    <a16:rowId xmlns:a16="http://schemas.microsoft.com/office/drawing/2014/main" val="1959292552"/>
                  </a:ext>
                </a:extLst>
              </a:tr>
              <a:tr h="510419">
                <a:tc>
                  <a:txBody>
                    <a:bodyPr/>
                    <a:lstStyle/>
                    <a:p>
                      <a:pPr algn="r" fontAlgn="ctr"/>
                      <a:r>
                        <a:rPr lang="en-US" sz="2000" b="1">
                          <a:solidFill>
                            <a:schemeClr val="bg1"/>
                          </a:solidFill>
                          <a:effectLst/>
                          <a:latin typeface="Footlight MT Light" panose="0204060206030A020304" pitchFamily="18" charset="0"/>
                        </a:rPr>
                        <a:t>218</a:t>
                      </a:r>
                    </a:p>
                  </a:txBody>
                  <a:tcPr anchor="ctr"/>
                </a:tc>
                <a:tc>
                  <a:txBody>
                    <a:bodyPr/>
                    <a:lstStyle/>
                    <a:p>
                      <a:pPr algn="r" fontAlgn="ctr"/>
                      <a:r>
                        <a:rPr lang="en-US" sz="2000">
                          <a:solidFill>
                            <a:schemeClr val="bg1"/>
                          </a:solidFill>
                          <a:effectLst/>
                          <a:latin typeface="Footlight MT Light" panose="0204060206030A020304" pitchFamily="18" charset="0"/>
                        </a:rPr>
                        <a:t>Woodside</a:t>
                      </a:r>
                    </a:p>
                  </a:txBody>
                  <a:tcPr anchor="ctr"/>
                </a:tc>
                <a:tc>
                  <a:txBody>
                    <a:bodyPr/>
                    <a:lstStyle/>
                    <a:p>
                      <a:pPr algn="r" fontAlgn="ctr"/>
                      <a:r>
                        <a:rPr lang="en-US" sz="2000" dirty="0">
                          <a:solidFill>
                            <a:schemeClr val="bg1"/>
                          </a:solidFill>
                          <a:effectLst/>
                          <a:latin typeface="Footlight MT Light" panose="0204060206030A020304" pitchFamily="18" charset="0"/>
                        </a:rPr>
                        <a:t>21.675325</a:t>
                      </a:r>
                    </a:p>
                  </a:txBody>
                  <a:tcPr anchor="ctr"/>
                </a:tc>
                <a:extLst>
                  <a:ext uri="{0D108BD9-81ED-4DB2-BD59-A6C34878D82A}">
                    <a16:rowId xmlns:a16="http://schemas.microsoft.com/office/drawing/2014/main" val="704281089"/>
                  </a:ext>
                </a:extLst>
              </a:tr>
            </a:tbl>
          </a:graphicData>
        </a:graphic>
      </p:graphicFrame>
    </p:spTree>
    <p:extLst>
      <p:ext uri="{BB962C8B-B14F-4D97-AF65-F5344CB8AC3E}">
        <p14:creationId xmlns:p14="http://schemas.microsoft.com/office/powerpoint/2010/main" val="21892380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08AC0C5-EA86-7EE7-5ABA-499A27AE8A86}"/>
              </a:ext>
            </a:extLst>
          </p:cNvPr>
          <p:cNvSpPr txBox="1"/>
          <p:nvPr/>
        </p:nvSpPr>
        <p:spPr>
          <a:xfrm>
            <a:off x="1959426" y="2510973"/>
            <a:ext cx="8461825" cy="1862048"/>
          </a:xfrm>
          <a:prstGeom prst="rect">
            <a:avLst/>
          </a:prstGeom>
          <a:noFill/>
        </p:spPr>
        <p:txBody>
          <a:bodyPr wrap="square" rtlCol="0">
            <a:spAutoFit/>
          </a:bodyPr>
          <a:lstStyle/>
          <a:p>
            <a:r>
              <a:rPr lang="en-US" sz="11500" b="1" dirty="0">
                <a:ln w="12700">
                  <a:solidFill>
                    <a:schemeClr val="accent3">
                      <a:lumMod val="50000"/>
                    </a:schemeClr>
                  </a:solidFill>
                  <a:prstDash val="solid"/>
                </a:ln>
                <a:solidFill>
                  <a:schemeClr val="accent1">
                    <a:lumMod val="75000"/>
                  </a:schemeClr>
                </a:solidFill>
                <a:effectLst>
                  <a:innerShdw blurRad="177800">
                    <a:schemeClr val="accent3">
                      <a:lumMod val="50000"/>
                    </a:schemeClr>
                  </a:innerShdw>
                </a:effectLst>
                <a:latin typeface="Footlight MT Light" panose="0204060206030A020304" pitchFamily="18" charset="0"/>
              </a:rPr>
              <a:t>THANK YOU</a:t>
            </a:r>
          </a:p>
        </p:txBody>
      </p:sp>
    </p:spTree>
    <p:extLst>
      <p:ext uri="{BB962C8B-B14F-4D97-AF65-F5344CB8AC3E}">
        <p14:creationId xmlns:p14="http://schemas.microsoft.com/office/powerpoint/2010/main" val="1857089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F8B26D1-D160-FBEB-E6A6-B349C7BC7623}"/>
              </a:ext>
            </a:extLst>
          </p:cNvPr>
          <p:cNvSpPr txBox="1"/>
          <p:nvPr/>
        </p:nvSpPr>
        <p:spPr>
          <a:xfrm>
            <a:off x="520501" y="1547441"/>
            <a:ext cx="11141611" cy="4874297"/>
          </a:xfrm>
          <a:prstGeom prst="rect">
            <a:avLst/>
          </a:prstGeom>
          <a:noFill/>
        </p:spPr>
        <p:txBody>
          <a:bodyPr wrap="square" rtlCol="0">
            <a:spAutoFit/>
          </a:bodyPr>
          <a:lstStyle/>
          <a:p>
            <a:pPr marL="379800" indent="-342900">
              <a:buFont typeface="Arial" panose="020B0604020202020204" pitchFamily="34" charset="0"/>
              <a:buChar char="•"/>
            </a:pPr>
            <a:r>
              <a:rPr lang="en-US" sz="2800" dirty="0">
                <a:solidFill>
                  <a:schemeClr val="bg1"/>
                </a:solidFill>
                <a:effectLst/>
                <a:latin typeface="Footlight MT Light" panose="0204060206030A020304" pitchFamily="18" charset="0"/>
                <a:cs typeface="Arial" panose="020B0604020202020204" pitchFamily="34" charset="0"/>
              </a:rPr>
              <a:t>This project analyzes factors influencing Airbnb prices in New York City, focusing on patterns among variables. </a:t>
            </a:r>
          </a:p>
          <a:p>
            <a:pPr marL="379800" indent="-342900">
              <a:buFont typeface="Arial" panose="020B0604020202020204" pitchFamily="34" charset="0"/>
              <a:buChar char="•"/>
            </a:pPr>
            <a:r>
              <a:rPr lang="en-US" sz="2800" dirty="0">
                <a:solidFill>
                  <a:schemeClr val="bg1"/>
                </a:solidFill>
                <a:effectLst/>
                <a:latin typeface="Footlight MT Light" panose="0204060206030A020304" pitchFamily="18" charset="0"/>
                <a:cs typeface="Arial" panose="020B0604020202020204" pitchFamily="34" charset="0"/>
              </a:rPr>
              <a:t>The dataset was cleaned to address inconsistencies, missing values, and duplicates, ensuring reliable analysis. </a:t>
            </a:r>
          </a:p>
          <a:p>
            <a:pPr marL="379800" indent="-342900">
              <a:buFont typeface="Arial" panose="020B0604020202020204" pitchFamily="34" charset="0"/>
              <a:buChar char="•"/>
            </a:pPr>
            <a:r>
              <a:rPr lang="en-US" sz="2800" dirty="0">
                <a:solidFill>
                  <a:schemeClr val="bg1"/>
                </a:solidFill>
                <a:effectLst/>
                <a:latin typeface="Footlight MT Light" panose="0204060206030A020304" pitchFamily="18" charset="0"/>
                <a:cs typeface="Arial" panose="020B0604020202020204" pitchFamily="34" charset="0"/>
              </a:rPr>
              <a:t>Exploratory analysis revealed key factors like minimum nights, reviews, and host listing counts affecting pricing, alongside significant neighborhood variations. </a:t>
            </a:r>
          </a:p>
          <a:p>
            <a:pPr marL="379800" indent="-342900">
              <a:buFont typeface="Arial" panose="020B0604020202020204" pitchFamily="34" charset="0"/>
              <a:buChar char="•"/>
            </a:pPr>
            <a:r>
              <a:rPr lang="en-US" sz="2800" dirty="0">
                <a:solidFill>
                  <a:schemeClr val="bg1"/>
                </a:solidFill>
                <a:effectLst/>
                <a:latin typeface="Footlight MT Light" panose="0204060206030A020304" pitchFamily="18" charset="0"/>
                <a:cs typeface="Arial" panose="020B0604020202020204" pitchFamily="34" charset="0"/>
              </a:rPr>
              <a:t>Visualizations highlighted these trends, providing actionable insights for travelers and hosts. </a:t>
            </a:r>
          </a:p>
          <a:p>
            <a:pPr marL="379800" indent="-342900">
              <a:buFont typeface="Arial" panose="020B0604020202020204" pitchFamily="34" charset="0"/>
              <a:buChar char="•"/>
            </a:pPr>
            <a:r>
              <a:rPr lang="en-US" sz="2800" dirty="0">
                <a:solidFill>
                  <a:schemeClr val="bg1"/>
                </a:solidFill>
                <a:effectLst/>
                <a:latin typeface="Footlight MT Light" panose="0204060206030A020304" pitchFamily="18" charset="0"/>
                <a:cs typeface="Arial" panose="020B0604020202020204" pitchFamily="34" charset="0"/>
              </a:rPr>
              <a:t>Findings offer a foundation for future research and data-driven decision-making.</a:t>
            </a:r>
          </a:p>
        </p:txBody>
      </p:sp>
      <p:sp>
        <p:nvSpPr>
          <p:cNvPr id="11" name="TextBox 10">
            <a:extLst>
              <a:ext uri="{FF2B5EF4-FFF2-40B4-BE49-F238E27FC236}">
                <a16:creationId xmlns:a16="http://schemas.microsoft.com/office/drawing/2014/main" id="{F1A175DD-8330-0EF6-02E2-22085882B18D}"/>
              </a:ext>
            </a:extLst>
          </p:cNvPr>
          <p:cNvSpPr txBox="1"/>
          <p:nvPr/>
        </p:nvSpPr>
        <p:spPr>
          <a:xfrm>
            <a:off x="3573197" y="436261"/>
            <a:ext cx="5064369" cy="830997"/>
          </a:xfrm>
          <a:prstGeom prst="rect">
            <a:avLst/>
          </a:prstGeom>
          <a:noFill/>
        </p:spPr>
        <p:txBody>
          <a:bodyPr wrap="square" rtlCol="0">
            <a:spAutoFit/>
          </a:bodyPr>
          <a:lstStyle/>
          <a:p>
            <a:r>
              <a:rPr lang="en-US" sz="4800" dirty="0">
                <a:solidFill>
                  <a:schemeClr val="bg1"/>
                </a:solidFill>
                <a:effectLst/>
                <a:latin typeface="Footlight MT Light" panose="0204060206030A020304" pitchFamily="18" charset="0"/>
              </a:rPr>
              <a:t>Project Summary</a:t>
            </a:r>
            <a:endParaRPr lang="en-US" sz="4800" dirty="0"/>
          </a:p>
        </p:txBody>
      </p:sp>
    </p:spTree>
    <p:extLst>
      <p:ext uri="{BB962C8B-B14F-4D97-AF65-F5344CB8AC3E}">
        <p14:creationId xmlns:p14="http://schemas.microsoft.com/office/powerpoint/2010/main" val="3061095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47C03A5-917B-266A-72BE-4B60226C7B9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11730" t="32473" r="12578" b="6147"/>
          <a:stretch/>
        </p:blipFill>
        <p:spPr>
          <a:xfrm>
            <a:off x="3193365" y="1618707"/>
            <a:ext cx="9003327" cy="4629693"/>
          </a:xfrm>
        </p:spPr>
      </p:pic>
      <p:sp>
        <p:nvSpPr>
          <p:cNvPr id="6" name="TextBox 5">
            <a:extLst>
              <a:ext uri="{FF2B5EF4-FFF2-40B4-BE49-F238E27FC236}">
                <a16:creationId xmlns:a16="http://schemas.microsoft.com/office/drawing/2014/main" id="{CCD23A67-D55B-C526-591A-159ADAAC2DC9}"/>
              </a:ext>
            </a:extLst>
          </p:cNvPr>
          <p:cNvSpPr txBox="1"/>
          <p:nvPr/>
        </p:nvSpPr>
        <p:spPr>
          <a:xfrm>
            <a:off x="-2236" y="1393619"/>
            <a:ext cx="3350347" cy="5447645"/>
          </a:xfrm>
          <a:prstGeom prst="rect">
            <a:avLst/>
          </a:prstGeom>
          <a:noFill/>
        </p:spPr>
        <p:txBody>
          <a:bodyPr wrap="square" rtlCol="0">
            <a:spAutoFit/>
          </a:bodyPr>
          <a:lstStyle/>
          <a:p>
            <a:r>
              <a:rPr lang="en-US" sz="2400" b="1" dirty="0">
                <a:solidFill>
                  <a:schemeClr val="bg1"/>
                </a:solidFill>
                <a:latin typeface="Footlight MT Light" panose="0204060206030A020304" pitchFamily="18" charset="0"/>
              </a:rPr>
              <a:t>Insights</a:t>
            </a:r>
          </a:p>
          <a:p>
            <a:endParaRPr lang="en-US" sz="2400" b="1" dirty="0">
              <a:solidFill>
                <a:schemeClr val="bg1"/>
              </a:solidFill>
              <a:latin typeface="Footlight MT Light" panose="0204060206030A020304" pitchFamily="18" charset="0"/>
            </a:endParaRPr>
          </a:p>
          <a:p>
            <a:r>
              <a:rPr lang="en-US" sz="2000" dirty="0">
                <a:solidFill>
                  <a:schemeClr val="bg1"/>
                </a:solidFill>
                <a:latin typeface="Footlight MT Light" panose="0204060206030A020304" pitchFamily="18" charset="0"/>
              </a:rPr>
              <a:t>The range of prices extends from 20 dollars to 300 dollars, with most listings priced between 50 and 150 dollars.</a:t>
            </a:r>
          </a:p>
          <a:p>
            <a:endParaRPr lang="en-US" sz="2000" dirty="0">
              <a:solidFill>
                <a:schemeClr val="bg1"/>
              </a:solidFill>
              <a:latin typeface="Footlight MT Light" panose="0204060206030A020304" pitchFamily="18" charset="0"/>
            </a:endParaRPr>
          </a:p>
          <a:p>
            <a:r>
              <a:rPr lang="en-US" sz="2000" dirty="0">
                <a:solidFill>
                  <a:schemeClr val="bg1"/>
                </a:solidFill>
                <a:latin typeface="Footlight MT Light" panose="0204060206030A020304" pitchFamily="18" charset="0"/>
              </a:rPr>
              <a:t>Most listings are priced in the 50 to 150 dollars range, and there are fewer listings at bit lower and higher prices.</a:t>
            </a:r>
          </a:p>
          <a:p>
            <a:endParaRPr lang="en-US" sz="2000" dirty="0">
              <a:solidFill>
                <a:schemeClr val="bg1"/>
              </a:solidFill>
              <a:latin typeface="Footlight MT Light" panose="0204060206030A020304" pitchFamily="18" charset="0"/>
            </a:endParaRPr>
          </a:p>
          <a:p>
            <a:r>
              <a:rPr lang="en-US" sz="2000" dirty="0">
                <a:solidFill>
                  <a:schemeClr val="bg1"/>
                </a:solidFill>
                <a:latin typeface="Footlight MT Light" panose="0204060206030A020304" pitchFamily="18" charset="0"/>
              </a:rPr>
              <a:t>There are fewer listings above 250 dollars, as the number of listings drop significantly in this price range.</a:t>
            </a:r>
          </a:p>
        </p:txBody>
      </p:sp>
      <p:sp>
        <p:nvSpPr>
          <p:cNvPr id="3" name="TextBox 2">
            <a:extLst>
              <a:ext uri="{FF2B5EF4-FFF2-40B4-BE49-F238E27FC236}">
                <a16:creationId xmlns:a16="http://schemas.microsoft.com/office/drawing/2014/main" id="{79A191A1-1F1E-7F37-6C66-DEBD2B3B7DC9}"/>
              </a:ext>
            </a:extLst>
          </p:cNvPr>
          <p:cNvSpPr txBox="1"/>
          <p:nvPr/>
        </p:nvSpPr>
        <p:spPr>
          <a:xfrm>
            <a:off x="0" y="0"/>
            <a:ext cx="12192000" cy="1446550"/>
          </a:xfrm>
          <a:prstGeom prst="rect">
            <a:avLst/>
          </a:prstGeom>
          <a:noFill/>
        </p:spPr>
        <p:txBody>
          <a:bodyPr wrap="square" rtlCol="0">
            <a:spAutoFit/>
          </a:bodyPr>
          <a:lstStyle/>
          <a:p>
            <a:r>
              <a:rPr lang="en-US" sz="4400" dirty="0">
                <a:solidFill>
                  <a:schemeClr val="bg1"/>
                </a:solidFill>
                <a:latin typeface="Footlight MT Light" panose="0204060206030A020304" pitchFamily="18" charset="0"/>
              </a:rPr>
              <a:t>Distribution of Airbnb Bookings Price Range Using Histogram.</a:t>
            </a:r>
            <a:endParaRPr lang="en-US" sz="4400" dirty="0"/>
          </a:p>
        </p:txBody>
      </p:sp>
    </p:spTree>
    <p:extLst>
      <p:ext uri="{BB962C8B-B14F-4D97-AF65-F5344CB8AC3E}">
        <p14:creationId xmlns:p14="http://schemas.microsoft.com/office/powerpoint/2010/main" val="2060105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3884150A-A8BB-C3A0-9335-47BC3B5073E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10668" t="22755" r="12183" b="5530"/>
          <a:stretch/>
        </p:blipFill>
        <p:spPr>
          <a:xfrm>
            <a:off x="1" y="1266099"/>
            <a:ext cx="12196694" cy="5584870"/>
          </a:xfrm>
        </p:spPr>
      </p:pic>
      <p:sp>
        <p:nvSpPr>
          <p:cNvPr id="8" name="TextBox 7">
            <a:extLst>
              <a:ext uri="{FF2B5EF4-FFF2-40B4-BE49-F238E27FC236}">
                <a16:creationId xmlns:a16="http://schemas.microsoft.com/office/drawing/2014/main" id="{6D39D630-EFFC-8C64-F5E4-F9824991290E}"/>
              </a:ext>
            </a:extLst>
          </p:cNvPr>
          <p:cNvSpPr txBox="1"/>
          <p:nvPr/>
        </p:nvSpPr>
        <p:spPr>
          <a:xfrm>
            <a:off x="0" y="-110568"/>
            <a:ext cx="12192000" cy="1503684"/>
          </a:xfrm>
          <a:prstGeom prst="rect">
            <a:avLst/>
          </a:prstGeom>
          <a:noFill/>
        </p:spPr>
        <p:txBody>
          <a:bodyPr wrap="square" rtlCol="0">
            <a:spAutoFit/>
          </a:bodyPr>
          <a:lstStyle/>
          <a:p>
            <a:r>
              <a:rPr lang="en-US" sz="4400" dirty="0">
                <a:solidFill>
                  <a:schemeClr val="bg1"/>
                </a:solidFill>
                <a:effectLst/>
                <a:latin typeface="Footlight MT Light" panose="0204060206030A020304" pitchFamily="18" charset="0"/>
              </a:rPr>
              <a:t>Total Listing/Property count in each </a:t>
            </a:r>
            <a:r>
              <a:rPr lang="en-US" sz="4400" dirty="0" err="1">
                <a:solidFill>
                  <a:schemeClr val="bg1"/>
                </a:solidFill>
                <a:effectLst/>
                <a:latin typeface="Footlight MT Light" panose="0204060206030A020304" pitchFamily="18" charset="0"/>
              </a:rPr>
              <a:t>neighbourhood</a:t>
            </a:r>
            <a:r>
              <a:rPr lang="en-US" sz="4400" dirty="0">
                <a:solidFill>
                  <a:schemeClr val="bg1"/>
                </a:solidFill>
                <a:effectLst/>
                <a:latin typeface="Footlight MT Light" panose="0204060206030A020304" pitchFamily="18" charset="0"/>
              </a:rPr>
              <a:t> group using bar plot.</a:t>
            </a:r>
            <a:endParaRPr lang="en-US" sz="4400" dirty="0"/>
          </a:p>
        </p:txBody>
      </p:sp>
    </p:spTree>
    <p:extLst>
      <p:ext uri="{BB962C8B-B14F-4D97-AF65-F5344CB8AC3E}">
        <p14:creationId xmlns:p14="http://schemas.microsoft.com/office/powerpoint/2010/main" val="1712202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8568A87-E79F-6E05-B61C-3C6CC2FD0353}"/>
              </a:ext>
            </a:extLst>
          </p:cNvPr>
          <p:cNvSpPr txBox="1"/>
          <p:nvPr/>
        </p:nvSpPr>
        <p:spPr>
          <a:xfrm>
            <a:off x="-5830" y="513512"/>
            <a:ext cx="7349169" cy="4770537"/>
          </a:xfrm>
          <a:prstGeom prst="rect">
            <a:avLst/>
          </a:prstGeom>
          <a:noFill/>
        </p:spPr>
        <p:txBody>
          <a:bodyPr wrap="square" rtlCol="0">
            <a:spAutoFit/>
          </a:bodyPr>
          <a:lstStyle/>
          <a:p>
            <a:r>
              <a:rPr lang="en-US" sz="2400" b="1" dirty="0">
                <a:solidFill>
                  <a:schemeClr val="bg1"/>
                </a:solidFill>
                <a:latin typeface="Footlight MT Light" panose="0204060206030A020304" pitchFamily="18" charset="0"/>
              </a:rPr>
              <a:t>Insights</a:t>
            </a:r>
          </a:p>
          <a:p>
            <a:endParaRPr lang="en-US" sz="2000" b="1" dirty="0">
              <a:solidFill>
                <a:schemeClr val="bg1"/>
              </a:solidFill>
              <a:latin typeface="Footlight MT Light" panose="0204060206030A020304" pitchFamily="18" charset="0"/>
            </a:endParaRPr>
          </a:p>
          <a:p>
            <a:r>
              <a:rPr lang="en-US" sz="2000" dirty="0">
                <a:solidFill>
                  <a:schemeClr val="bg1"/>
                </a:solidFill>
                <a:latin typeface="Footlight MT Light" panose="0204060206030A020304" pitchFamily="18" charset="0"/>
              </a:rPr>
              <a:t>Manhattan and Brooklyn have the most listings on Airbnb with over 19,000 listings.</a:t>
            </a:r>
          </a:p>
          <a:p>
            <a:endParaRPr lang="en-US" sz="2000" dirty="0">
              <a:solidFill>
                <a:schemeClr val="bg1"/>
              </a:solidFill>
              <a:latin typeface="Footlight MT Light" panose="0204060206030A020304" pitchFamily="18" charset="0"/>
            </a:endParaRPr>
          </a:p>
          <a:p>
            <a:r>
              <a:rPr lang="en-US" sz="2000" dirty="0">
                <a:solidFill>
                  <a:schemeClr val="bg1"/>
                </a:solidFill>
                <a:latin typeface="Footlight MT Light" panose="0204060206030A020304" pitchFamily="18" charset="0"/>
              </a:rPr>
              <a:t>Queens and the Bronx have fewer listings, with 5,567 and 1,070 listings.</a:t>
            </a:r>
          </a:p>
          <a:p>
            <a:endParaRPr lang="en-US" sz="2000" dirty="0">
              <a:solidFill>
                <a:schemeClr val="bg1"/>
              </a:solidFill>
              <a:latin typeface="Footlight MT Light" panose="0204060206030A020304" pitchFamily="18" charset="0"/>
            </a:endParaRPr>
          </a:p>
          <a:p>
            <a:r>
              <a:rPr lang="en-US" sz="2000" dirty="0">
                <a:solidFill>
                  <a:schemeClr val="bg1"/>
                </a:solidFill>
                <a:latin typeface="Footlight MT Light" panose="0204060206030A020304" pitchFamily="18" charset="0"/>
              </a:rPr>
              <a:t>State Island has the least number of listings with only 365.</a:t>
            </a:r>
          </a:p>
          <a:p>
            <a:endParaRPr lang="en-US" sz="2000" dirty="0">
              <a:solidFill>
                <a:schemeClr val="bg1"/>
              </a:solidFill>
              <a:latin typeface="Footlight MT Light" panose="0204060206030A020304" pitchFamily="18" charset="0"/>
            </a:endParaRPr>
          </a:p>
          <a:p>
            <a:r>
              <a:rPr lang="en-US" sz="2000" dirty="0">
                <a:solidFill>
                  <a:schemeClr val="bg1"/>
                </a:solidFill>
                <a:latin typeface="Footlight MT Light" panose="0204060206030A020304" pitchFamily="18" charset="0"/>
              </a:rPr>
              <a:t>Queens, Bronx and State Island are larger in size, they have fewer listings than Manhattan.</a:t>
            </a:r>
          </a:p>
          <a:p>
            <a:endParaRPr lang="en-US" sz="2000" dirty="0">
              <a:solidFill>
                <a:schemeClr val="bg1"/>
              </a:solidFill>
              <a:latin typeface="Footlight MT Light" panose="0204060206030A020304" pitchFamily="18" charset="0"/>
            </a:endParaRPr>
          </a:p>
          <a:p>
            <a:r>
              <a:rPr lang="en-US" sz="2000" dirty="0">
                <a:solidFill>
                  <a:schemeClr val="bg1"/>
                </a:solidFill>
                <a:latin typeface="Footlight MT Light" panose="0204060206030A020304" pitchFamily="18" charset="0"/>
              </a:rPr>
              <a:t>Therefore, Manhattan has higher demand for Airbnb rentals than other groups.</a:t>
            </a:r>
          </a:p>
        </p:txBody>
      </p:sp>
      <p:graphicFrame>
        <p:nvGraphicFramePr>
          <p:cNvPr id="5" name="Table 4">
            <a:extLst>
              <a:ext uri="{FF2B5EF4-FFF2-40B4-BE49-F238E27FC236}">
                <a16:creationId xmlns:a16="http://schemas.microsoft.com/office/drawing/2014/main" id="{181A84DE-1BFC-D8B6-427B-549C02AED5AA}"/>
              </a:ext>
            </a:extLst>
          </p:cNvPr>
          <p:cNvGraphicFramePr>
            <a:graphicFrameLocks noGrp="1"/>
          </p:cNvGraphicFramePr>
          <p:nvPr>
            <p:extLst>
              <p:ext uri="{D42A27DB-BD31-4B8C-83A1-F6EECF244321}">
                <p14:modId xmlns:p14="http://schemas.microsoft.com/office/powerpoint/2010/main" val="578522226"/>
              </p:ext>
            </p:extLst>
          </p:nvPr>
        </p:nvGraphicFramePr>
        <p:xfrm>
          <a:off x="7343340" y="1486285"/>
          <a:ext cx="4864496" cy="2682240"/>
        </p:xfrm>
        <a:graphic>
          <a:graphicData uri="http://schemas.openxmlformats.org/drawingml/2006/table">
            <a:tbl>
              <a:tblPr firstRow="1" bandRow="1">
                <a:tableStyleId>{5C22544A-7EE6-4342-B048-85BDC9FD1C3A}</a:tableStyleId>
              </a:tblPr>
              <a:tblGrid>
                <a:gridCol w="2432248">
                  <a:extLst>
                    <a:ext uri="{9D8B030D-6E8A-4147-A177-3AD203B41FA5}">
                      <a16:colId xmlns:a16="http://schemas.microsoft.com/office/drawing/2014/main" val="2033003328"/>
                    </a:ext>
                  </a:extLst>
                </a:gridCol>
                <a:gridCol w="2432248">
                  <a:extLst>
                    <a:ext uri="{9D8B030D-6E8A-4147-A177-3AD203B41FA5}">
                      <a16:colId xmlns:a16="http://schemas.microsoft.com/office/drawing/2014/main" val="3452825740"/>
                    </a:ext>
                  </a:extLst>
                </a:gridCol>
              </a:tblGrid>
              <a:tr h="396809">
                <a:tc>
                  <a:txBody>
                    <a:bodyPr/>
                    <a:lstStyle/>
                    <a:p>
                      <a:pPr algn="r" fontAlgn="ctr"/>
                      <a:r>
                        <a:rPr lang="en-US" sz="2000" b="1" dirty="0" err="1">
                          <a:solidFill>
                            <a:schemeClr val="bg1"/>
                          </a:solidFill>
                          <a:effectLst/>
                          <a:latin typeface="Footlight MT Light" panose="0204060206030A020304" pitchFamily="18" charset="0"/>
                        </a:rPr>
                        <a:t>Neighbourhood</a:t>
                      </a:r>
                      <a:r>
                        <a:rPr lang="en-US" sz="2000" b="1" dirty="0">
                          <a:solidFill>
                            <a:schemeClr val="bg1"/>
                          </a:solidFill>
                          <a:effectLst/>
                          <a:latin typeface="Footlight MT Light" panose="0204060206030A020304" pitchFamily="18" charset="0"/>
                        </a:rPr>
                        <a:t> Groups</a:t>
                      </a:r>
                    </a:p>
                  </a:txBody>
                  <a:tcPr anchor="ctr"/>
                </a:tc>
                <a:tc>
                  <a:txBody>
                    <a:bodyPr/>
                    <a:lstStyle/>
                    <a:p>
                      <a:r>
                        <a:rPr lang="en-US" sz="2000" dirty="0" err="1">
                          <a:solidFill>
                            <a:schemeClr val="bg1"/>
                          </a:solidFill>
                          <a:latin typeface="Footlight MT Light" panose="0204060206030A020304" pitchFamily="18" charset="0"/>
                        </a:rPr>
                        <a:t>Lisitng</a:t>
                      </a:r>
                      <a:r>
                        <a:rPr lang="en-US" sz="2000" dirty="0">
                          <a:solidFill>
                            <a:schemeClr val="bg1"/>
                          </a:solidFill>
                          <a:latin typeface="Footlight MT Light" panose="0204060206030A020304" pitchFamily="18" charset="0"/>
                        </a:rPr>
                        <a:t> Counts</a:t>
                      </a:r>
                    </a:p>
                  </a:txBody>
                  <a:tcPr/>
                </a:tc>
                <a:extLst>
                  <a:ext uri="{0D108BD9-81ED-4DB2-BD59-A6C34878D82A}">
                    <a16:rowId xmlns:a16="http://schemas.microsoft.com/office/drawing/2014/main" val="3584497416"/>
                  </a:ext>
                </a:extLst>
              </a:tr>
              <a:tr h="243217">
                <a:tc>
                  <a:txBody>
                    <a:bodyPr/>
                    <a:lstStyle/>
                    <a:p>
                      <a:pPr algn="r" fontAlgn="ctr"/>
                      <a:r>
                        <a:rPr lang="en-US" sz="2000" dirty="0">
                          <a:solidFill>
                            <a:schemeClr val="bg1"/>
                          </a:solidFill>
                          <a:effectLst/>
                          <a:latin typeface="Footlight MT Light" panose="0204060206030A020304" pitchFamily="18" charset="0"/>
                        </a:rPr>
                        <a:t>Manhattan</a:t>
                      </a:r>
                    </a:p>
                  </a:txBody>
                  <a:tcPr anchor="ctr"/>
                </a:tc>
                <a:tc>
                  <a:txBody>
                    <a:bodyPr/>
                    <a:lstStyle/>
                    <a:p>
                      <a:pPr algn="r" fontAlgn="ctr"/>
                      <a:r>
                        <a:rPr lang="en-US" sz="2000" dirty="0">
                          <a:solidFill>
                            <a:schemeClr val="bg1"/>
                          </a:solidFill>
                          <a:effectLst/>
                          <a:latin typeface="Footlight MT Light" panose="0204060206030A020304" pitchFamily="18" charset="0"/>
                        </a:rPr>
                        <a:t>19506</a:t>
                      </a:r>
                    </a:p>
                  </a:txBody>
                  <a:tcPr anchor="ctr"/>
                </a:tc>
                <a:extLst>
                  <a:ext uri="{0D108BD9-81ED-4DB2-BD59-A6C34878D82A}">
                    <a16:rowId xmlns:a16="http://schemas.microsoft.com/office/drawing/2014/main" val="1260390147"/>
                  </a:ext>
                </a:extLst>
              </a:tr>
              <a:tr h="243217">
                <a:tc>
                  <a:txBody>
                    <a:bodyPr/>
                    <a:lstStyle/>
                    <a:p>
                      <a:pPr algn="r" fontAlgn="ctr"/>
                      <a:r>
                        <a:rPr lang="en-US" sz="2000" dirty="0">
                          <a:solidFill>
                            <a:schemeClr val="bg1"/>
                          </a:solidFill>
                          <a:effectLst/>
                          <a:latin typeface="Footlight MT Light" panose="0204060206030A020304" pitchFamily="18" charset="0"/>
                        </a:rPr>
                        <a:t>Brooklyn</a:t>
                      </a:r>
                    </a:p>
                  </a:txBody>
                  <a:tcPr anchor="ctr"/>
                </a:tc>
                <a:tc>
                  <a:txBody>
                    <a:bodyPr/>
                    <a:lstStyle/>
                    <a:p>
                      <a:pPr algn="r" fontAlgn="ctr"/>
                      <a:r>
                        <a:rPr lang="en-US" sz="2000" dirty="0">
                          <a:solidFill>
                            <a:schemeClr val="bg1"/>
                          </a:solidFill>
                          <a:effectLst/>
                          <a:latin typeface="Footlight MT Light" panose="0204060206030A020304" pitchFamily="18" charset="0"/>
                        </a:rPr>
                        <a:t>19415</a:t>
                      </a:r>
                    </a:p>
                  </a:txBody>
                  <a:tcPr anchor="ctr"/>
                </a:tc>
                <a:extLst>
                  <a:ext uri="{0D108BD9-81ED-4DB2-BD59-A6C34878D82A}">
                    <a16:rowId xmlns:a16="http://schemas.microsoft.com/office/drawing/2014/main" val="2956554759"/>
                  </a:ext>
                </a:extLst>
              </a:tr>
              <a:tr h="243217">
                <a:tc>
                  <a:txBody>
                    <a:bodyPr/>
                    <a:lstStyle/>
                    <a:p>
                      <a:pPr algn="r" fontAlgn="ctr"/>
                      <a:r>
                        <a:rPr lang="en-US" sz="2000" dirty="0">
                          <a:solidFill>
                            <a:schemeClr val="bg1"/>
                          </a:solidFill>
                          <a:effectLst/>
                          <a:latin typeface="Footlight MT Light" panose="0204060206030A020304" pitchFamily="18" charset="0"/>
                        </a:rPr>
                        <a:t>Queens</a:t>
                      </a:r>
                    </a:p>
                  </a:txBody>
                  <a:tcPr anchor="ctr"/>
                </a:tc>
                <a:tc>
                  <a:txBody>
                    <a:bodyPr/>
                    <a:lstStyle/>
                    <a:p>
                      <a:pPr algn="r" fontAlgn="ctr"/>
                      <a:r>
                        <a:rPr lang="en-US" sz="2000" dirty="0">
                          <a:solidFill>
                            <a:schemeClr val="bg1"/>
                          </a:solidFill>
                          <a:effectLst/>
                          <a:latin typeface="Footlight MT Light" panose="0204060206030A020304" pitchFamily="18" charset="0"/>
                        </a:rPr>
                        <a:t>5567</a:t>
                      </a:r>
                    </a:p>
                  </a:txBody>
                  <a:tcPr anchor="ctr"/>
                </a:tc>
                <a:extLst>
                  <a:ext uri="{0D108BD9-81ED-4DB2-BD59-A6C34878D82A}">
                    <a16:rowId xmlns:a16="http://schemas.microsoft.com/office/drawing/2014/main" val="3053227948"/>
                  </a:ext>
                </a:extLst>
              </a:tr>
              <a:tr h="243217">
                <a:tc>
                  <a:txBody>
                    <a:bodyPr/>
                    <a:lstStyle/>
                    <a:p>
                      <a:pPr algn="r" fontAlgn="ctr"/>
                      <a:r>
                        <a:rPr lang="en-US" sz="2000" dirty="0">
                          <a:solidFill>
                            <a:schemeClr val="bg1"/>
                          </a:solidFill>
                          <a:effectLst/>
                          <a:latin typeface="Footlight MT Light" panose="0204060206030A020304" pitchFamily="18" charset="0"/>
                        </a:rPr>
                        <a:t>Bronx</a:t>
                      </a:r>
                    </a:p>
                  </a:txBody>
                  <a:tcPr anchor="ctr"/>
                </a:tc>
                <a:tc>
                  <a:txBody>
                    <a:bodyPr/>
                    <a:lstStyle/>
                    <a:p>
                      <a:pPr algn="r" fontAlgn="ctr"/>
                      <a:r>
                        <a:rPr lang="en-US" sz="2000" dirty="0">
                          <a:solidFill>
                            <a:schemeClr val="bg1"/>
                          </a:solidFill>
                          <a:effectLst/>
                          <a:latin typeface="Footlight MT Light" panose="0204060206030A020304" pitchFamily="18" charset="0"/>
                        </a:rPr>
                        <a:t>1070</a:t>
                      </a:r>
                    </a:p>
                  </a:txBody>
                  <a:tcPr anchor="ctr"/>
                </a:tc>
                <a:extLst>
                  <a:ext uri="{0D108BD9-81ED-4DB2-BD59-A6C34878D82A}">
                    <a16:rowId xmlns:a16="http://schemas.microsoft.com/office/drawing/2014/main" val="2394380259"/>
                  </a:ext>
                </a:extLst>
              </a:tr>
              <a:tr h="243217">
                <a:tc>
                  <a:txBody>
                    <a:bodyPr/>
                    <a:lstStyle/>
                    <a:p>
                      <a:pPr algn="r" fontAlgn="ctr"/>
                      <a:r>
                        <a:rPr lang="en-US" sz="2000" dirty="0">
                          <a:solidFill>
                            <a:schemeClr val="bg1"/>
                          </a:solidFill>
                          <a:effectLst/>
                          <a:latin typeface="Footlight MT Light" panose="0204060206030A020304" pitchFamily="18" charset="0"/>
                        </a:rPr>
                        <a:t>Staten Island</a:t>
                      </a:r>
                    </a:p>
                  </a:txBody>
                  <a:tcPr anchor="ctr"/>
                </a:tc>
                <a:tc>
                  <a:txBody>
                    <a:bodyPr/>
                    <a:lstStyle/>
                    <a:p>
                      <a:pPr algn="r" fontAlgn="ctr"/>
                      <a:r>
                        <a:rPr lang="en-US" sz="2000" dirty="0">
                          <a:solidFill>
                            <a:schemeClr val="bg1"/>
                          </a:solidFill>
                          <a:effectLst/>
                          <a:latin typeface="Footlight MT Light" panose="0204060206030A020304" pitchFamily="18" charset="0"/>
                        </a:rPr>
                        <a:t>365</a:t>
                      </a:r>
                    </a:p>
                  </a:txBody>
                  <a:tcPr anchor="ctr"/>
                </a:tc>
                <a:extLst>
                  <a:ext uri="{0D108BD9-81ED-4DB2-BD59-A6C34878D82A}">
                    <a16:rowId xmlns:a16="http://schemas.microsoft.com/office/drawing/2014/main" val="2286366674"/>
                  </a:ext>
                </a:extLst>
              </a:tr>
            </a:tbl>
          </a:graphicData>
        </a:graphic>
      </p:graphicFrame>
    </p:spTree>
    <p:extLst>
      <p:ext uri="{BB962C8B-B14F-4D97-AF65-F5344CB8AC3E}">
        <p14:creationId xmlns:p14="http://schemas.microsoft.com/office/powerpoint/2010/main" val="881754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350C3C5-4CAB-7951-B6FE-4ACC986F878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11244" t="23312" r="10795" b="5905"/>
          <a:stretch/>
        </p:blipFill>
        <p:spPr>
          <a:xfrm>
            <a:off x="0" y="1437294"/>
            <a:ext cx="12192000" cy="5420706"/>
          </a:xfrm>
        </p:spPr>
      </p:pic>
      <p:sp>
        <p:nvSpPr>
          <p:cNvPr id="6" name="TextBox 5">
            <a:extLst>
              <a:ext uri="{FF2B5EF4-FFF2-40B4-BE49-F238E27FC236}">
                <a16:creationId xmlns:a16="http://schemas.microsoft.com/office/drawing/2014/main" id="{1CF7D8CE-F97B-2FDA-88C7-CB350006BF07}"/>
              </a:ext>
            </a:extLst>
          </p:cNvPr>
          <p:cNvSpPr txBox="1"/>
          <p:nvPr/>
        </p:nvSpPr>
        <p:spPr>
          <a:xfrm>
            <a:off x="0" y="-9256"/>
            <a:ext cx="12192000" cy="1446550"/>
          </a:xfrm>
          <a:prstGeom prst="rect">
            <a:avLst/>
          </a:prstGeom>
          <a:noFill/>
        </p:spPr>
        <p:txBody>
          <a:bodyPr wrap="square" rtlCol="0">
            <a:spAutoFit/>
          </a:bodyPr>
          <a:lstStyle/>
          <a:p>
            <a:r>
              <a:rPr lang="en-US" sz="4400" dirty="0">
                <a:solidFill>
                  <a:schemeClr val="bg1"/>
                </a:solidFill>
                <a:effectLst/>
                <a:latin typeface="Footlight MT Light" panose="0204060206030A020304" pitchFamily="18" charset="0"/>
              </a:rPr>
              <a:t>Average Price of Each </a:t>
            </a:r>
            <a:r>
              <a:rPr lang="en-US" sz="4400" dirty="0" err="1">
                <a:solidFill>
                  <a:schemeClr val="bg1"/>
                </a:solidFill>
                <a:effectLst/>
                <a:latin typeface="Footlight MT Light" panose="0204060206030A020304" pitchFamily="18" charset="0"/>
              </a:rPr>
              <a:t>Neighborgood</a:t>
            </a:r>
            <a:r>
              <a:rPr lang="en-US" sz="4400" dirty="0">
                <a:solidFill>
                  <a:schemeClr val="bg1"/>
                </a:solidFill>
                <a:effectLst/>
                <a:latin typeface="Footlight MT Light" panose="0204060206030A020304" pitchFamily="18" charset="0"/>
              </a:rPr>
              <a:t> Group using line chart.</a:t>
            </a:r>
            <a:endParaRPr lang="en-US" sz="4400" dirty="0"/>
          </a:p>
        </p:txBody>
      </p:sp>
    </p:spTree>
    <p:extLst>
      <p:ext uri="{BB962C8B-B14F-4D97-AF65-F5344CB8AC3E}">
        <p14:creationId xmlns:p14="http://schemas.microsoft.com/office/powerpoint/2010/main" val="1385792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DE3F54D9-5D85-BF37-AE75-70D9DD4A2288}"/>
              </a:ext>
            </a:extLst>
          </p:cNvPr>
          <p:cNvGraphicFramePr>
            <a:graphicFrameLocks noGrp="1"/>
          </p:cNvGraphicFramePr>
          <p:nvPr>
            <p:extLst>
              <p:ext uri="{D42A27DB-BD31-4B8C-83A1-F6EECF244321}">
                <p14:modId xmlns:p14="http://schemas.microsoft.com/office/powerpoint/2010/main" val="3998422166"/>
              </p:ext>
            </p:extLst>
          </p:nvPr>
        </p:nvGraphicFramePr>
        <p:xfrm>
          <a:off x="5348413" y="1577799"/>
          <a:ext cx="6836896" cy="2438400"/>
        </p:xfrm>
        <a:graphic>
          <a:graphicData uri="http://schemas.openxmlformats.org/drawingml/2006/table">
            <a:tbl>
              <a:tblPr firstRow="1" bandRow="1">
                <a:tableStyleId>{5C22544A-7EE6-4342-B048-85BDC9FD1C3A}</a:tableStyleId>
              </a:tblPr>
              <a:tblGrid>
                <a:gridCol w="3418448">
                  <a:extLst>
                    <a:ext uri="{9D8B030D-6E8A-4147-A177-3AD203B41FA5}">
                      <a16:colId xmlns:a16="http://schemas.microsoft.com/office/drawing/2014/main" val="2837602377"/>
                    </a:ext>
                  </a:extLst>
                </a:gridCol>
                <a:gridCol w="3418448">
                  <a:extLst>
                    <a:ext uri="{9D8B030D-6E8A-4147-A177-3AD203B41FA5}">
                      <a16:colId xmlns:a16="http://schemas.microsoft.com/office/drawing/2014/main" val="1171868808"/>
                    </a:ext>
                  </a:extLst>
                </a:gridCol>
              </a:tblGrid>
              <a:tr h="220927">
                <a:tc>
                  <a:txBody>
                    <a:bodyPr/>
                    <a:lstStyle/>
                    <a:p>
                      <a:r>
                        <a:rPr lang="en-US" sz="2000" dirty="0">
                          <a:solidFill>
                            <a:schemeClr val="bg1"/>
                          </a:solidFill>
                          <a:latin typeface="Footlight MT Light" panose="0204060206030A020304" pitchFamily="18" charset="0"/>
                        </a:rPr>
                        <a:t>Neighborhood </a:t>
                      </a:r>
                      <a:r>
                        <a:rPr lang="en-US" sz="2400" dirty="0">
                          <a:solidFill>
                            <a:schemeClr val="bg1"/>
                          </a:solidFill>
                          <a:latin typeface="Footlight MT Light" panose="0204060206030A020304" pitchFamily="18" charset="0"/>
                        </a:rPr>
                        <a:t>Group</a:t>
                      </a:r>
                      <a:endParaRPr lang="en-US" sz="2000" dirty="0">
                        <a:solidFill>
                          <a:schemeClr val="bg1"/>
                        </a:solidFill>
                        <a:latin typeface="Footlight MT Light" panose="0204060206030A020304" pitchFamily="18" charset="0"/>
                      </a:endParaRPr>
                    </a:p>
                  </a:txBody>
                  <a:tcPr/>
                </a:tc>
                <a:tc>
                  <a:txBody>
                    <a:bodyPr/>
                    <a:lstStyle/>
                    <a:p>
                      <a:r>
                        <a:rPr lang="en-US" sz="2000" dirty="0">
                          <a:solidFill>
                            <a:schemeClr val="bg1"/>
                          </a:solidFill>
                          <a:latin typeface="Footlight MT Light" panose="0204060206030A020304" pitchFamily="18" charset="0"/>
                        </a:rPr>
                        <a:t>Average Price</a:t>
                      </a:r>
                    </a:p>
                  </a:txBody>
                  <a:tcPr/>
                </a:tc>
                <a:extLst>
                  <a:ext uri="{0D108BD9-81ED-4DB2-BD59-A6C34878D82A}">
                    <a16:rowId xmlns:a16="http://schemas.microsoft.com/office/drawing/2014/main" val="2245888801"/>
                  </a:ext>
                </a:extLst>
              </a:tr>
              <a:tr h="220927">
                <a:tc>
                  <a:txBody>
                    <a:bodyPr/>
                    <a:lstStyle/>
                    <a:p>
                      <a:r>
                        <a:rPr lang="en-US" sz="2000" dirty="0">
                          <a:solidFill>
                            <a:schemeClr val="bg1"/>
                          </a:solidFill>
                          <a:latin typeface="Footlight MT Light" panose="0204060206030A020304" pitchFamily="18" charset="0"/>
                        </a:rPr>
                        <a:t>Bronx</a:t>
                      </a:r>
                    </a:p>
                  </a:txBody>
                  <a:tcPr/>
                </a:tc>
                <a:tc>
                  <a:txBody>
                    <a:bodyPr/>
                    <a:lstStyle/>
                    <a:p>
                      <a:r>
                        <a:rPr lang="en-US" sz="2000" dirty="0">
                          <a:solidFill>
                            <a:schemeClr val="bg1"/>
                          </a:solidFill>
                          <a:latin typeface="Footlight MT Light" panose="0204060206030A020304" pitchFamily="18" charset="0"/>
                        </a:rPr>
                        <a:t>77.37</a:t>
                      </a:r>
                    </a:p>
                  </a:txBody>
                  <a:tcPr/>
                </a:tc>
                <a:extLst>
                  <a:ext uri="{0D108BD9-81ED-4DB2-BD59-A6C34878D82A}">
                    <a16:rowId xmlns:a16="http://schemas.microsoft.com/office/drawing/2014/main" val="1627839207"/>
                  </a:ext>
                </a:extLst>
              </a:tr>
              <a:tr h="220927">
                <a:tc>
                  <a:txBody>
                    <a:bodyPr/>
                    <a:lstStyle/>
                    <a:p>
                      <a:r>
                        <a:rPr lang="en-US" sz="2000" dirty="0">
                          <a:solidFill>
                            <a:schemeClr val="bg1"/>
                          </a:solidFill>
                          <a:latin typeface="Footlight MT Light" panose="0204060206030A020304" pitchFamily="18" charset="0"/>
                        </a:rPr>
                        <a:t>Brooklyn</a:t>
                      </a:r>
                    </a:p>
                  </a:txBody>
                  <a:tcPr/>
                </a:tc>
                <a:tc>
                  <a:txBody>
                    <a:bodyPr/>
                    <a:lstStyle/>
                    <a:p>
                      <a:r>
                        <a:rPr lang="en-US" sz="2000" dirty="0">
                          <a:solidFill>
                            <a:schemeClr val="bg1"/>
                          </a:solidFill>
                          <a:latin typeface="Footlight MT Light" panose="0204060206030A020304" pitchFamily="18" charset="0"/>
                        </a:rPr>
                        <a:t>105.70</a:t>
                      </a:r>
                    </a:p>
                  </a:txBody>
                  <a:tcPr/>
                </a:tc>
                <a:extLst>
                  <a:ext uri="{0D108BD9-81ED-4DB2-BD59-A6C34878D82A}">
                    <a16:rowId xmlns:a16="http://schemas.microsoft.com/office/drawing/2014/main" val="3502706928"/>
                  </a:ext>
                </a:extLst>
              </a:tr>
              <a:tr h="220927">
                <a:tc>
                  <a:txBody>
                    <a:bodyPr/>
                    <a:lstStyle/>
                    <a:p>
                      <a:r>
                        <a:rPr lang="en-US" sz="2000" dirty="0">
                          <a:solidFill>
                            <a:schemeClr val="bg1"/>
                          </a:solidFill>
                          <a:latin typeface="Footlight MT Light" panose="0204060206030A020304" pitchFamily="18" charset="0"/>
                        </a:rPr>
                        <a:t>Manhattan</a:t>
                      </a:r>
                    </a:p>
                  </a:txBody>
                  <a:tcPr/>
                </a:tc>
                <a:tc>
                  <a:txBody>
                    <a:bodyPr/>
                    <a:lstStyle/>
                    <a:p>
                      <a:r>
                        <a:rPr lang="en-US" sz="2000" dirty="0">
                          <a:solidFill>
                            <a:schemeClr val="bg1"/>
                          </a:solidFill>
                          <a:latin typeface="Footlight MT Light" panose="0204060206030A020304" pitchFamily="18" charset="0"/>
                        </a:rPr>
                        <a:t>145.95</a:t>
                      </a:r>
                    </a:p>
                  </a:txBody>
                  <a:tcPr/>
                </a:tc>
                <a:extLst>
                  <a:ext uri="{0D108BD9-81ED-4DB2-BD59-A6C34878D82A}">
                    <a16:rowId xmlns:a16="http://schemas.microsoft.com/office/drawing/2014/main" val="2558637392"/>
                  </a:ext>
                </a:extLst>
              </a:tr>
              <a:tr h="220927">
                <a:tc>
                  <a:txBody>
                    <a:bodyPr/>
                    <a:lstStyle/>
                    <a:p>
                      <a:r>
                        <a:rPr lang="en-US" sz="2000" dirty="0">
                          <a:solidFill>
                            <a:schemeClr val="bg1"/>
                          </a:solidFill>
                          <a:latin typeface="Footlight MT Light" panose="0204060206030A020304" pitchFamily="18" charset="0"/>
                        </a:rPr>
                        <a:t>Queens</a:t>
                      </a:r>
                    </a:p>
                  </a:txBody>
                  <a:tcPr/>
                </a:tc>
                <a:tc>
                  <a:txBody>
                    <a:bodyPr/>
                    <a:lstStyle/>
                    <a:p>
                      <a:r>
                        <a:rPr lang="en-US" sz="2000" dirty="0">
                          <a:solidFill>
                            <a:schemeClr val="bg1"/>
                          </a:solidFill>
                          <a:latin typeface="Footlight MT Light" panose="0204060206030A020304" pitchFamily="18" charset="0"/>
                        </a:rPr>
                        <a:t>88.90</a:t>
                      </a:r>
                    </a:p>
                  </a:txBody>
                  <a:tcPr/>
                </a:tc>
                <a:extLst>
                  <a:ext uri="{0D108BD9-81ED-4DB2-BD59-A6C34878D82A}">
                    <a16:rowId xmlns:a16="http://schemas.microsoft.com/office/drawing/2014/main" val="2781121936"/>
                  </a:ext>
                </a:extLst>
              </a:tr>
              <a:tr h="220927">
                <a:tc>
                  <a:txBody>
                    <a:bodyPr/>
                    <a:lstStyle/>
                    <a:p>
                      <a:r>
                        <a:rPr lang="en-US" sz="2000" dirty="0">
                          <a:solidFill>
                            <a:schemeClr val="bg1"/>
                          </a:solidFill>
                          <a:latin typeface="Footlight MT Light" panose="0204060206030A020304" pitchFamily="18" charset="0"/>
                        </a:rPr>
                        <a:t>Staten Island</a:t>
                      </a:r>
                    </a:p>
                  </a:txBody>
                  <a:tcPr/>
                </a:tc>
                <a:tc>
                  <a:txBody>
                    <a:bodyPr/>
                    <a:lstStyle/>
                    <a:p>
                      <a:r>
                        <a:rPr lang="en-US" sz="2000" dirty="0">
                          <a:solidFill>
                            <a:schemeClr val="bg1"/>
                          </a:solidFill>
                          <a:latin typeface="Footlight MT Light" panose="0204060206030A020304" pitchFamily="18" charset="0"/>
                        </a:rPr>
                        <a:t>89.24</a:t>
                      </a:r>
                    </a:p>
                  </a:txBody>
                  <a:tcPr/>
                </a:tc>
                <a:extLst>
                  <a:ext uri="{0D108BD9-81ED-4DB2-BD59-A6C34878D82A}">
                    <a16:rowId xmlns:a16="http://schemas.microsoft.com/office/drawing/2014/main" val="3471947329"/>
                  </a:ext>
                </a:extLst>
              </a:tr>
            </a:tbl>
          </a:graphicData>
        </a:graphic>
      </p:graphicFrame>
      <p:sp>
        <p:nvSpPr>
          <p:cNvPr id="5" name="TextBox 4">
            <a:extLst>
              <a:ext uri="{FF2B5EF4-FFF2-40B4-BE49-F238E27FC236}">
                <a16:creationId xmlns:a16="http://schemas.microsoft.com/office/drawing/2014/main" id="{7F8A0438-57FE-962B-EA5D-0A679B24B7A5}"/>
              </a:ext>
            </a:extLst>
          </p:cNvPr>
          <p:cNvSpPr txBox="1"/>
          <p:nvPr/>
        </p:nvSpPr>
        <p:spPr>
          <a:xfrm>
            <a:off x="20759" y="640410"/>
            <a:ext cx="5327653" cy="4739759"/>
          </a:xfrm>
          <a:prstGeom prst="rect">
            <a:avLst/>
          </a:prstGeom>
          <a:noFill/>
        </p:spPr>
        <p:txBody>
          <a:bodyPr wrap="square" rtlCol="0">
            <a:spAutoFit/>
          </a:bodyPr>
          <a:lstStyle/>
          <a:p>
            <a:r>
              <a:rPr lang="en-US" sz="2400" b="1" dirty="0">
                <a:solidFill>
                  <a:schemeClr val="bg1"/>
                </a:solidFill>
                <a:latin typeface="Footlight MT Light" panose="0204060206030A020304" pitchFamily="18" charset="0"/>
              </a:rPr>
              <a:t>Insights</a:t>
            </a:r>
          </a:p>
          <a:p>
            <a:endParaRPr lang="en-US" b="1" dirty="0">
              <a:solidFill>
                <a:schemeClr val="bg1"/>
              </a:solidFill>
              <a:latin typeface="Footlight MT Light" panose="0204060206030A020304" pitchFamily="18" charset="0"/>
            </a:endParaRPr>
          </a:p>
          <a:p>
            <a:r>
              <a:rPr lang="en-US" sz="2000" dirty="0">
                <a:solidFill>
                  <a:schemeClr val="bg1"/>
                </a:solidFill>
                <a:latin typeface="Footlight MT Light" panose="0204060206030A020304" pitchFamily="18" charset="0"/>
              </a:rPr>
              <a:t>Manhattan has the highest average price at 140 dollars per day while Bronx has the lowest at 74 dollars per day.</a:t>
            </a:r>
          </a:p>
          <a:p>
            <a:endParaRPr lang="en-US" sz="2000" dirty="0">
              <a:solidFill>
                <a:schemeClr val="bg1"/>
              </a:solidFill>
              <a:latin typeface="Footlight MT Light" panose="0204060206030A020304" pitchFamily="18" charset="0"/>
            </a:endParaRPr>
          </a:p>
          <a:p>
            <a:r>
              <a:rPr lang="en-US" sz="2000" dirty="0">
                <a:solidFill>
                  <a:schemeClr val="bg1"/>
                </a:solidFill>
                <a:latin typeface="Footlight MT Light" panose="0204060206030A020304" pitchFamily="18" charset="0"/>
              </a:rPr>
              <a:t>Manhattan and Brooklyn have high price variations showing the most diversity in pricing.</a:t>
            </a:r>
          </a:p>
          <a:p>
            <a:endParaRPr lang="en-US" sz="2000" dirty="0">
              <a:solidFill>
                <a:schemeClr val="bg1"/>
              </a:solidFill>
              <a:latin typeface="Footlight MT Light" panose="0204060206030A020304" pitchFamily="18" charset="0"/>
            </a:endParaRPr>
          </a:p>
          <a:p>
            <a:r>
              <a:rPr lang="en-US" sz="2000" dirty="0">
                <a:solidFill>
                  <a:schemeClr val="bg1"/>
                </a:solidFill>
                <a:latin typeface="Footlight MT Light" panose="0204060206030A020304" pitchFamily="18" charset="0"/>
              </a:rPr>
              <a:t>Queens and State Island have similar average prices, despite being in different parts of the city. </a:t>
            </a:r>
          </a:p>
          <a:p>
            <a:endParaRPr lang="en-US" sz="2000" dirty="0">
              <a:solidFill>
                <a:schemeClr val="bg1"/>
              </a:solidFill>
              <a:latin typeface="Footlight MT Light" panose="0204060206030A020304" pitchFamily="18" charset="0"/>
            </a:endParaRPr>
          </a:p>
          <a:p>
            <a:r>
              <a:rPr lang="en-US" sz="2000" dirty="0">
                <a:solidFill>
                  <a:schemeClr val="bg1"/>
                </a:solidFill>
                <a:latin typeface="Footlight MT Light" panose="0204060206030A020304" pitchFamily="18" charset="0"/>
              </a:rPr>
              <a:t>Manhattan is the most expensive due to high demand, while outer groups like Bronx and State Island are more affordable.</a:t>
            </a:r>
          </a:p>
        </p:txBody>
      </p:sp>
    </p:spTree>
    <p:extLst>
      <p:ext uri="{BB962C8B-B14F-4D97-AF65-F5344CB8AC3E}">
        <p14:creationId xmlns:p14="http://schemas.microsoft.com/office/powerpoint/2010/main" val="2199381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F804CD7-64C8-FCCA-3DD9-D4A32ECE9DE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9659" t="25521" r="6912" b="9297"/>
          <a:stretch/>
        </p:blipFill>
        <p:spPr>
          <a:xfrm>
            <a:off x="0" y="1725485"/>
            <a:ext cx="12192000" cy="5120872"/>
          </a:xfrm>
        </p:spPr>
      </p:pic>
      <p:sp>
        <p:nvSpPr>
          <p:cNvPr id="6" name="TextBox 5">
            <a:extLst>
              <a:ext uri="{FF2B5EF4-FFF2-40B4-BE49-F238E27FC236}">
                <a16:creationId xmlns:a16="http://schemas.microsoft.com/office/drawing/2014/main" id="{A97FB57C-5E6E-5626-4791-D80A7ADEDFF8}"/>
              </a:ext>
            </a:extLst>
          </p:cNvPr>
          <p:cNvSpPr txBox="1"/>
          <p:nvPr/>
        </p:nvSpPr>
        <p:spPr>
          <a:xfrm>
            <a:off x="590844" y="180458"/>
            <a:ext cx="11057206" cy="1446550"/>
          </a:xfrm>
          <a:prstGeom prst="rect">
            <a:avLst/>
          </a:prstGeom>
          <a:noFill/>
        </p:spPr>
        <p:txBody>
          <a:bodyPr wrap="square" rtlCol="0">
            <a:spAutoFit/>
          </a:bodyPr>
          <a:lstStyle/>
          <a:p>
            <a:r>
              <a:rPr lang="en-US" sz="4400" dirty="0">
                <a:solidFill>
                  <a:schemeClr val="bg1"/>
                </a:solidFill>
                <a:effectLst/>
                <a:latin typeface="Footlight MT Light" panose="0204060206030A020304" pitchFamily="18" charset="0"/>
              </a:rPr>
              <a:t>Top Neighborhood by Listings/Property using Bar plot.</a:t>
            </a:r>
            <a:endParaRPr lang="en-US" sz="4400" dirty="0"/>
          </a:p>
        </p:txBody>
      </p:sp>
    </p:spTree>
    <p:extLst>
      <p:ext uri="{BB962C8B-B14F-4D97-AF65-F5344CB8AC3E}">
        <p14:creationId xmlns:p14="http://schemas.microsoft.com/office/powerpoint/2010/main" val="15267297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Organic</Template>
  <TotalTime>2639</TotalTime>
  <Words>1613</Words>
  <Application>Microsoft Office PowerPoint</Application>
  <PresentationFormat>Widescreen</PresentationFormat>
  <Paragraphs>329</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Calisto MT</vt:lpstr>
      <vt:lpstr>Footlight MT Light</vt:lpstr>
      <vt:lpstr>Wingdings 2</vt:lpstr>
      <vt:lpstr>Slate</vt:lpstr>
      <vt:lpstr>PowerPoint Presentation</vt:lpstr>
      <vt:lpstr>Objective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Shalini Soni</dc:creator>
  <cp:lastModifiedBy>Shalini Soni</cp:lastModifiedBy>
  <cp:revision>2</cp:revision>
  <dcterms:created xsi:type="dcterms:W3CDTF">2024-11-17T20:04:28Z</dcterms:created>
  <dcterms:modified xsi:type="dcterms:W3CDTF">2024-11-28T09:35:06Z</dcterms:modified>
</cp:coreProperties>
</file>