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7" r:id="rId67"/>
    <p:sldId id="322" r:id="rId68"/>
    <p:sldId id="323" r:id="rId69"/>
    <p:sldId id="324" r:id="rId70"/>
    <p:sldId id="325" r:id="rId71"/>
    <p:sldId id="326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DDFA5-308F-4735-90BF-30B7B8B4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14A5E-A071-47B9-9BC8-420F33975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3268E-1A56-4588-B697-C3353157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EA76E-4083-4427-BE8B-75877DD8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0FEC0-6C43-4EFB-8D4F-9F7A97D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BDA3-87E9-488F-81D7-E458D15E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6DBD58-EC87-433F-91CE-69297C15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9532B-F950-4603-8A09-04BBCE30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57283-943F-49BA-9514-19DD0F7D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D7F88-DA9E-446A-88B1-1892CBF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B3742F-69C1-422B-A737-7B89A176C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3CBD-1FA0-4191-BC9B-C92CAF1C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548C2-3C69-4372-9F5D-36697B73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12C9-9DE5-4093-B2B0-EDF4CE31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AF5A0-2FBE-4A34-9B05-E09A1830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25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FBA02-3C6E-4436-B7F3-9E85DEF9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E5578-58C0-4BE6-A4BD-279FD88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57D19-1A79-418C-9C44-E57DBDB3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08E7C-33CF-45EC-9F70-76AC4CB1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CD58B-9D53-4470-A28E-9F965B98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E1BC-5DD0-4E98-8A15-0ABA13CD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4F3F31-CD6F-4E5C-9A04-9C78BAAF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DF70E-948A-4B77-9A22-6DAB4E4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2E58F-ADE8-4F05-87B0-97C53F57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24CED-252A-42E1-9BD9-367CB7DC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782D-A5DF-4084-868B-E10FE1A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54343-6A9F-4285-8CFF-65268C07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D7A77-5D1C-40FE-8EF9-132093B6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3BF6EB-ADD2-430B-94DF-76CC643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D01DF-9F57-49C2-8F12-0E7E8697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631B3-EA4B-46E2-878B-F6BBF7EE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B6B8-253B-4577-ABF8-4CFCF976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E6529-FBDF-43B0-9C4F-E78CF416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D13ED-E25F-4703-8B0A-C06C97C2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40FDB6-A197-4805-839A-9D4DEF531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610F6-26FF-4435-8114-FC7F8060C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523779-1345-4C5B-A725-4CEE12A8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5BE40B-5351-477D-ABAD-ED2A9E76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3AB200-1288-4D02-A5C7-AE1313B0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42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B5979-C7A6-4FF1-AEF0-2748C623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1FD6BA-1B02-41A1-AE97-7AC012C0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6FD613-456F-4351-9980-8B02B0D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2A11D4-76CA-43DC-B03B-9FEC1F9A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6B05C-05EC-42B3-9849-5527C64F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F10ABC-3766-4BEB-B7EB-57AB16A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37C429-6933-49AD-AA41-129C872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3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B4199-82FF-4FA2-932D-E03069E0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67844-2F68-47DB-B572-B020C5EA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DE686A-6D33-40BE-B52A-8D1C39A9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8DF06-1B16-476A-8F80-16DB1AE7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8E039-7F75-4EF7-9E2F-073C303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DC8AA-BD07-48CC-930A-1BFF2B24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52100-F943-48CD-8249-4A2CE2A0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8AEDE-0323-4194-9986-E1F7F8DFD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444D00-EC10-4A5E-8728-34F56702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2E6EA5-471E-4670-A6C8-27ABEBC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41B373-16D6-4702-B6F8-C69E54BE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67238-58BB-41EA-93B8-143F315F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F94E8F-C179-4A58-9C94-34B5F397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F5B018-520E-4602-858E-F72606DF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80AD6-69E5-4D62-9F1E-17A0ABB34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4C99-D1F9-4638-A3B8-A08579439184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13D69-6B17-43CA-B5FF-91F3A4751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7C785-8BF9-4822-B9B5-4C6DA8362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ED29-45DF-42E3-B07F-2BC3757B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E4EF-B9E2-47A7-84A5-88B61B822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NR6. EQUIPAMENTOS DE PROTEÇÃO INDIVIDUAL - EPI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75D593-B0FA-4A5A-8DFF-2699D1333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51DD6F-71CA-4FC8-9E8A-F46D84CF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43" y="3509963"/>
            <a:ext cx="3008314" cy="28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C2301-866D-473C-8355-F027464ED56B}"/>
              </a:ext>
            </a:extLst>
          </p:cNvPr>
          <p:cNvSpPr/>
          <p:nvPr/>
        </p:nvSpPr>
        <p:spPr>
          <a:xfrm>
            <a:off x="3048000" y="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TIPOS DE </a:t>
            </a:r>
            <a:r>
              <a:rPr lang="pt-BR" sz="2800" b="1" dirty="0" err="1">
                <a:solidFill>
                  <a:srgbClr val="000000"/>
                </a:solidFill>
                <a:latin typeface="CenturySchoolbook-Bold"/>
              </a:rPr>
              <a:t>EPI´s</a:t>
            </a:r>
            <a:endParaRPr lang="pt-BR" sz="2800" b="1" dirty="0">
              <a:solidFill>
                <a:srgbClr val="000000"/>
              </a:solidFill>
              <a:latin typeface="CenturySchoolbook-Bold"/>
            </a:endParaRPr>
          </a:p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da cabeça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Capacete de segurança: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é um dispositivo rígido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usado para a proteção da cabeça contra impactos ou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penetração de objetos que caem, assim como contra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choque elétrico e no combate a incêndio.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C78C57-1094-45B5-BDE8-38892696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D289CE-88A9-4D0C-A578-5C99552E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7" y="2809759"/>
            <a:ext cx="4323758" cy="36335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E23F2B-D7A3-4144-9055-9C31C509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34" y="3099904"/>
            <a:ext cx="2337116" cy="3343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7A3259-C388-444B-A9D0-A5C5CE2CD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65" y="0"/>
            <a:ext cx="2557669" cy="2557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D46B4A-F929-4AC8-9EBD-84CB1AED0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200E40-C7C1-4DF0-A9E5-9E58661098F0}"/>
              </a:ext>
            </a:extLst>
          </p:cNvPr>
          <p:cNvSpPr/>
          <p:nvPr/>
        </p:nvSpPr>
        <p:spPr>
          <a:xfrm>
            <a:off x="3048000" y="18956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Capuz: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do crânio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pescoço contra riscos de origem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térmica, respingos de produtos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químicos e contato com partes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giratórias ou móveis de máquinas.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Consistem em elementos que tem 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função principal de evitar 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aprisionamento e arrancamento dos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cabelos ou do couro cabeludo. EX.: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engrenagens, correntes e outros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mecanismos rotativos de máquinas.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CDA38D-D360-4AC0-961F-8F8613CC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F03417-C840-4F9C-9827-595690CF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69" y="956264"/>
            <a:ext cx="6179062" cy="49454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33A368-B73A-435A-942A-1D568BC8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9DF738-8454-43A8-B962-ACA7BD3D2D71}"/>
              </a:ext>
            </a:extLst>
          </p:cNvPr>
          <p:cNvSpPr/>
          <p:nvPr/>
        </p:nvSpPr>
        <p:spPr>
          <a:xfrm>
            <a:off x="3379304" y="338724"/>
            <a:ext cx="54333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dos olhos e face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Óculos: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consiste de armação com hastes reforçadas,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lateral total ou parcial. A lente pode ser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policarbonato ou cristal, nos tipos incolor, fumê ou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colorido. Os óculos de segurança têm como função dar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: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C634D9-116C-466D-AECB-C73C59D9C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99E86D8-6E87-4A2B-93EC-D483C5CCD0B3}"/>
              </a:ext>
            </a:extLst>
          </p:cNvPr>
          <p:cNvSpPr/>
          <p:nvPr/>
        </p:nvSpPr>
        <p:spPr>
          <a:xfrm>
            <a:off x="3048000" y="23270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contra impacto de partículas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sólidas e fagulhas;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contra aerodispersoides e respingos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líquidos;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contra o ofuscamento e radiações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lesivas (infravermelho e ultravioleta).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2F065B-08F4-469A-B41A-831CCF12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2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80707F-9180-4321-A375-D7F4A1EA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08" y="4563067"/>
            <a:ext cx="5386183" cy="20855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369FF0-8A8E-4449-A4DF-9FB00B2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26" y="0"/>
            <a:ext cx="4661688" cy="4237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5D688-8C1B-488B-81D7-88A5B0B3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71" y="209430"/>
            <a:ext cx="4850296" cy="4027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F252BF8-0FD9-49C4-B722-FBACD91A2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39167F-8CB1-4F05-B820-68C4EB650C03}"/>
              </a:ext>
            </a:extLst>
          </p:cNvPr>
          <p:cNvSpPr/>
          <p:nvPr/>
        </p:nvSpPr>
        <p:spPr>
          <a:xfrm>
            <a:off x="2584174" y="166446"/>
            <a:ext cx="7023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400" b="1" dirty="0">
                <a:solidFill>
                  <a:srgbClr val="000000"/>
                </a:solidFill>
                <a:latin typeface="CenturySchoolbook-Bold"/>
              </a:rPr>
              <a:t>Protetor facial: </a:t>
            </a:r>
            <a:r>
              <a:rPr lang="pt-BR" sz="2400" dirty="0">
                <a:solidFill>
                  <a:srgbClr val="000000"/>
                </a:solidFill>
                <a:latin typeface="CenturySchoolbook"/>
              </a:rPr>
              <a:t>consiste essencialmente</a:t>
            </a:r>
          </a:p>
          <a:p>
            <a:r>
              <a:rPr lang="pt-BR" sz="2400" dirty="0">
                <a:solidFill>
                  <a:srgbClr val="000000"/>
                </a:solidFill>
                <a:latin typeface="CenturySchoolbook"/>
              </a:rPr>
              <a:t>de um anteparo específico, articulado a uma suspensão</a:t>
            </a:r>
          </a:p>
          <a:p>
            <a:r>
              <a:rPr lang="pt-BR" sz="2400" dirty="0">
                <a:solidFill>
                  <a:srgbClr val="000000"/>
                </a:solidFill>
                <a:latin typeface="CenturySchoolbook"/>
              </a:rPr>
              <a:t>ajustável. Tem como função dar proteção à face e ao</a:t>
            </a:r>
          </a:p>
          <a:p>
            <a:r>
              <a:rPr lang="pt-BR" sz="2400" dirty="0">
                <a:solidFill>
                  <a:srgbClr val="000000"/>
                </a:solidFill>
                <a:latin typeface="CenturySchoolbook"/>
              </a:rPr>
              <a:t>pescoço contra impacto de partículas volantes,</a:t>
            </a:r>
          </a:p>
          <a:p>
            <a:r>
              <a:rPr lang="pt-BR" sz="2400" dirty="0">
                <a:solidFill>
                  <a:srgbClr val="000000"/>
                </a:solidFill>
                <a:latin typeface="CenturySchoolbook"/>
              </a:rPr>
              <a:t>respingos líquidos, calor radiante, ofuscamento e</a:t>
            </a:r>
          </a:p>
          <a:p>
            <a:r>
              <a:rPr lang="pt-BR" sz="2400" dirty="0">
                <a:solidFill>
                  <a:srgbClr val="000000"/>
                </a:solidFill>
                <a:latin typeface="CenturySchoolbook"/>
              </a:rPr>
              <a:t>radiações luminosas.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CAED1C-86A5-4D92-9D4F-AF046EC5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tetor Facial Face Shield Super Epi Com Tira de Regulagem e ...">
            <a:extLst>
              <a:ext uri="{FF2B5EF4-FFF2-40B4-BE49-F238E27FC236}">
                <a16:creationId xmlns:a16="http://schemas.microsoft.com/office/drawing/2014/main" id="{9969012D-6AD7-4352-B245-E2F039F3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43" y="129210"/>
            <a:ext cx="5870713" cy="58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55BAF60-1957-4DDF-94E8-60CC462B4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8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4A4961-AE49-4E98-894F-35CFF3D01208}"/>
              </a:ext>
            </a:extLst>
          </p:cNvPr>
          <p:cNvSpPr/>
          <p:nvPr/>
        </p:nvSpPr>
        <p:spPr>
          <a:xfrm>
            <a:off x="3631095" y="0"/>
            <a:ext cx="67718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u="none" strike="noStrike" baseline="0" dirty="0">
                <a:solidFill>
                  <a:srgbClr val="0F6FC7"/>
                </a:solidFill>
                <a:latin typeface="SymbolMT"/>
              </a:rPr>
              <a:t>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Máscara de solda: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tem como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função dar proteção à face e aos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olhos contra impactos de partículas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volantes, radiação ultravioleta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infravermelha e, contra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luminosidade intensa.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F75CC2-118F-4EC7-AABC-A5FE596B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7F8E09-1707-4EB5-AE3D-FFF2E873B5C0}"/>
              </a:ext>
            </a:extLst>
          </p:cNvPr>
          <p:cNvSpPr/>
          <p:nvPr/>
        </p:nvSpPr>
        <p:spPr>
          <a:xfrm>
            <a:off x="1802295" y="213933"/>
            <a:ext cx="85874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0" u="none" strike="noStrike" baseline="0" dirty="0">
                <a:solidFill>
                  <a:srgbClr val="000000"/>
                </a:solidFill>
                <a:latin typeface="CenturySchoolbook-Bold"/>
              </a:rPr>
              <a:t>6. EQUIPAMENTOS DE</a:t>
            </a:r>
          </a:p>
          <a:p>
            <a:r>
              <a:rPr lang="pt-BR" sz="2800" b="1" i="0" u="none" strike="noStrike" baseline="0" dirty="0">
                <a:solidFill>
                  <a:srgbClr val="000000"/>
                </a:solidFill>
                <a:latin typeface="CenturySchoolbook-Bold"/>
              </a:rPr>
              <a:t>PROTEÇÃO INDIVIDUAL - EPI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É importante salientar que deve-se buscar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primeiramente reduzir os riscos de forma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coletiva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através de medidas gerais porém, muitas vezes, o uso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do EPI é inevitável, como por exemplo: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Quando não for possível eliminar os riscos através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coletiva;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Em trabalhos eventuais, trabalhos rápidos com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exposição de curtos períodos.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6B3410-7990-46C4-8E09-14038A1C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6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30DF0A-7209-4778-9F62-456940FF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18" y="0"/>
            <a:ext cx="6044882" cy="60448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1FC532-6947-4B9F-ADBA-A74782C9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44883" cy="60448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6FE11D-F294-482F-A7DA-D022B8DA7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E5569B8-46DB-4B94-A220-8585904B7871}"/>
              </a:ext>
            </a:extLst>
          </p:cNvPr>
          <p:cNvSpPr/>
          <p:nvPr/>
        </p:nvSpPr>
        <p:spPr>
          <a:xfrm>
            <a:off x="3048000" y="12668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auditiva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Protetor auditivo: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utilizados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quando o nível de pressão sonora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(depende da intensidade e tempo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exposição) é superior ao estabelecido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na NR-15.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2DC6D2-2ED7-4926-AC6F-6DEB52C33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22D021-1E2D-4A55-8909-15A0CF272F34}"/>
              </a:ext>
            </a:extLst>
          </p:cNvPr>
          <p:cNvSpPr/>
          <p:nvPr/>
        </p:nvSpPr>
        <p:spPr>
          <a:xfrm>
            <a:off x="3048000" y="15917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Protetores de Inserção (plug) –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 Taxa de Redução Sonora – TRS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destes protetores é de 33 dB.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Protetores tipo Concha –Taxa –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TRS de 25 dB.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421F90-D145-407C-AA78-346F7509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6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D9F3DD-F5C5-4B20-98C2-3E46AD86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57"/>
            <a:ext cx="7808106" cy="54056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75220C-95EC-483C-B6C1-8131363F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06" y="954157"/>
            <a:ext cx="4383894" cy="54056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D61D97-D016-4F5B-859D-2163B1D21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84891F-C1AA-423E-BE40-4561D0C138DD}"/>
              </a:ext>
            </a:extLst>
          </p:cNvPr>
          <p:cNvSpPr/>
          <p:nvPr/>
        </p:nvSpPr>
        <p:spPr>
          <a:xfrm>
            <a:off x="1981200" y="139942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respiratória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86E0D1"/>
                </a:solidFill>
                <a:latin typeface="CenturySchoolbook-Bold"/>
              </a:rPr>
              <a:t>Respiradores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purificador de ar: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utilizados para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das vias respiratórias contra contaminantes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nocivos presentes no ambiente, que são os gases,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vapores e aerodispersoides com partículas sólidas (pós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 fumos metálicos) e líquidas (nevoas e neblinas).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11A1A2-1EC5-4365-8AAD-B7FCA27D0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A955B6-4673-4785-BB3D-BDF7C79B819D}"/>
              </a:ext>
            </a:extLst>
          </p:cNvPr>
          <p:cNvSpPr/>
          <p:nvPr/>
        </p:nvSpPr>
        <p:spPr>
          <a:xfrm>
            <a:off x="3048000" y="1459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Pode ser de dois tipos: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somente o respirador (máscaras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descartáveis);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respiradores com a utilização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filtros.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0BB8-DBAF-460C-9610-E7603B67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423D33-E4F8-4A93-AAC2-762CB4667C48}"/>
              </a:ext>
            </a:extLst>
          </p:cNvPr>
          <p:cNvSpPr/>
          <p:nvPr/>
        </p:nvSpPr>
        <p:spPr>
          <a:xfrm>
            <a:off x="2339008" y="0"/>
            <a:ext cx="75139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Máscaras com filtros: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Com filtro químico –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contra gases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vapores.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Com filtro mecânico –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proteção contra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suspensões particuladas: fumos metálicos,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névoas e poeiras.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Com filtro combinado –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para uso quando há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contaminação simultânea com gases ou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vapores e partículas em suspensão. Os filtros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têm tempo de uso limitado, que dependem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sobretudo da concentração do tóxico e tempo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410E8D-173D-41BF-9F99-6EE79D66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032306-C4CD-4AB6-AD5B-7248A692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60" y="1761120"/>
            <a:ext cx="5096880" cy="50968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54AFD8-2505-4759-8C63-A5F399CD0830}"/>
              </a:ext>
            </a:extLst>
          </p:cNvPr>
          <p:cNvSpPr/>
          <p:nvPr/>
        </p:nvSpPr>
        <p:spPr>
          <a:xfrm>
            <a:off x="3047999" y="1771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enturySchoolbook"/>
              </a:rPr>
              <a:t>Respirador purificador de ar semifacial</a:t>
            </a:r>
          </a:p>
          <a:p>
            <a:r>
              <a:rPr lang="pt-BR" sz="2800" dirty="0">
                <a:latin typeface="CenturySchoolbook"/>
              </a:rPr>
              <a:t>(descartável) .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648FAE-1DB6-436B-BCC5-68957506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52DC2-6AA9-48C9-94AD-F67535D9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32" y="0"/>
            <a:ext cx="3131536" cy="31315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F11ECA-8E9B-4C5C-B96D-3D462B294F6D}"/>
              </a:ext>
            </a:extLst>
          </p:cNvPr>
          <p:cNvSpPr/>
          <p:nvPr/>
        </p:nvSpPr>
        <p:spPr>
          <a:xfrm>
            <a:off x="2888972" y="3326440"/>
            <a:ext cx="7513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Respirador purificador de ar de segurança tipo</a:t>
            </a:r>
          </a:p>
          <a:p>
            <a:r>
              <a:rPr lang="pt-BR" sz="2800" dirty="0">
                <a:latin typeface="CenturySchoolbook"/>
              </a:rPr>
              <a:t>peça. Um quarto facial (semifacial) composto</a:t>
            </a:r>
          </a:p>
          <a:p>
            <a:r>
              <a:rPr lang="pt-BR" sz="2800" dirty="0">
                <a:latin typeface="CenturySchoolbook"/>
              </a:rPr>
              <a:t>de borracha e silicone, dotado de um ou dois</a:t>
            </a:r>
          </a:p>
          <a:p>
            <a:r>
              <a:rPr lang="pt-BR" sz="2800" dirty="0">
                <a:latin typeface="CenturySchoolbook"/>
              </a:rPr>
              <a:t>suportes onde são rosqueados os filtros:</a:t>
            </a:r>
          </a:p>
          <a:p>
            <a:r>
              <a:rPr lang="pt-BR" sz="2800" dirty="0">
                <a:latin typeface="CenturySchoolbook"/>
              </a:rPr>
              <a:t>mecânicos e químicos ou combinados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723A11-97A3-4274-9164-773E0363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0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08E47E5-5024-4E90-9A1E-77D5C0698F44}"/>
              </a:ext>
            </a:extLst>
          </p:cNvPr>
          <p:cNvSpPr/>
          <p:nvPr/>
        </p:nvSpPr>
        <p:spPr>
          <a:xfrm>
            <a:off x="1842052" y="114734"/>
            <a:ext cx="85078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86E0D1"/>
                </a:solidFill>
                <a:latin typeface="CenturySchoolbook-Bold"/>
              </a:rPr>
              <a:t>Respiradores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de adução de ar: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aqueles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que fornecem ao operário uma atmosfera respirável,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conseguida independentemente do ambiente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trabalho. Isolam o usuário do seu ambiente, recebendo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o ar de outras fontes. O seu uso é para ambientes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pobres em oxigênio ou com altas concentrações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contaminantes, nos quais máscaras com filtro não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resolvem. Podem ser: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945212-EA6A-4381-83F3-B4D3DB20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D83DD8-967E-4ED5-A20F-C775BCD00F07}"/>
              </a:ext>
            </a:extLst>
          </p:cNvPr>
          <p:cNvSpPr/>
          <p:nvPr/>
        </p:nvSpPr>
        <p:spPr>
          <a:xfrm>
            <a:off x="1815548" y="212179"/>
            <a:ext cx="85609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enturySchoolbook-Bold"/>
              </a:rPr>
              <a:t>CONCEITO LEGAL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 acordo com a NR-6 da Portaria nº 3214 de 8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junho de 1978, do Ministério do Trabalho e Emprego,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considera-se Equipamento de Proteção Individual –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EPI (item 6.1):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0CCEB-9B2C-4845-8C33-02934C4E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2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B6ABB7-8290-4D21-8D8B-5DE82CB14E80}"/>
              </a:ext>
            </a:extLst>
          </p:cNvPr>
          <p:cNvSpPr/>
          <p:nvPr/>
        </p:nvSpPr>
        <p:spPr>
          <a:xfrm>
            <a:off x="3048000" y="17840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Respirador de adução de ar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tipo linha de ar comprimido; ou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Máscara autônoma de circuito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aberto ou fechado.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B8299-923F-48E0-853A-5D03370D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A7BDDC-DBA7-4CFB-B9D3-DCEAAC55908D}"/>
              </a:ext>
            </a:extLst>
          </p:cNvPr>
          <p:cNvSpPr/>
          <p:nvPr/>
        </p:nvSpPr>
        <p:spPr>
          <a:xfrm>
            <a:off x="1769165" y="126690"/>
            <a:ext cx="86536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do tronco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Protetores para o tronco: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vestimentas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segurança que oferecem proteção ao tronco contra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riscos de origem térmica, mecânica, química,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radioativa e meteorológica e umidade, proveniente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operações com uso de água.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4C8B6-DD35-46DC-972E-11C715092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A16170-D049-40FA-B8FB-ADC89D674AEA}"/>
              </a:ext>
            </a:extLst>
          </p:cNvPr>
          <p:cNvSpPr/>
          <p:nvPr/>
        </p:nvSpPr>
        <p:spPr>
          <a:xfrm>
            <a:off x="3048000" y="9550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Como exemplo de riscos tem-se: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cortes e atritos,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projeção de partículas,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golpes,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abrasão,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calor radiante,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respingos de metal quente,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respingos de ácidos e demais substâncias nocivas,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chispas incandescentes e condições climáticas.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04FA22-DB66-4D51-96CF-FA7BA557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E576DE-8D97-484B-859F-23ABF5169BC6}"/>
              </a:ext>
            </a:extLst>
          </p:cNvPr>
          <p:cNvSpPr/>
          <p:nvPr/>
        </p:nvSpPr>
        <p:spPr>
          <a:xfrm>
            <a:off x="2266121" y="94208"/>
            <a:ext cx="76597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Estas vestimentas podem ser: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aventais,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jaquetas,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capas e coletes sinalizadores, etc.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Dependendo do risco a proteger, podem ser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confeccionados em </a:t>
            </a:r>
            <a:r>
              <a:rPr lang="pt-BR" sz="2800" dirty="0">
                <a:solidFill>
                  <a:srgbClr val="86E0D1"/>
                </a:solidFill>
                <a:latin typeface="CenturySchoolbook"/>
              </a:rPr>
              <a:t>couro, PVC, </a:t>
            </a:r>
            <a:r>
              <a:rPr lang="pt-BR" sz="2800" dirty="0" err="1">
                <a:solidFill>
                  <a:srgbClr val="000000"/>
                </a:solidFill>
                <a:latin typeface="CenturySchoolbook"/>
              </a:rPr>
              <a:t>neoprene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, borracha,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plástico ou tecido (lona).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376441-1D06-4995-B266-C0BE78AA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9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2FA867-68A8-4387-832C-957BB621ECC5}"/>
              </a:ext>
            </a:extLst>
          </p:cNvPr>
          <p:cNvSpPr/>
          <p:nvPr/>
        </p:nvSpPr>
        <p:spPr>
          <a:xfrm>
            <a:off x="0" y="729013"/>
            <a:ext cx="36045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Avental: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Avental de raspa;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Avental de </a:t>
            </a:r>
            <a:r>
              <a:rPr lang="pt-BR" sz="2800" dirty="0" err="1">
                <a:solidFill>
                  <a:srgbClr val="000000"/>
                </a:solidFill>
                <a:latin typeface="CenturySchoolbook"/>
              </a:rPr>
              <a:t>trevira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Avental de PVC;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Avental de Kevlar.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78DDE4-3EBB-42B1-A39A-1EF43878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08" y="469347"/>
            <a:ext cx="4373218" cy="5733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240FBD-9ECB-487A-8666-578657A2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3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AE60E0-0BCF-41AA-B56F-9A1FEF7F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91" y="3390499"/>
            <a:ext cx="2651618" cy="34675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CA6EA74-08BC-420B-967E-89E740F281A2}"/>
              </a:ext>
            </a:extLst>
          </p:cNvPr>
          <p:cNvSpPr/>
          <p:nvPr/>
        </p:nvSpPr>
        <p:spPr>
          <a:xfrm>
            <a:off x="1769165" y="204906"/>
            <a:ext cx="86536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Jaleco: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Paletó confeccionado em tecido, com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fechamento de botão de pressão ou velcro (pode ou não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ter capuz).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5961B8-5E02-43A4-B156-54EEA18D6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5C6360-C63B-4A13-BDE0-6C3BDC9BB711}"/>
              </a:ext>
            </a:extLst>
          </p:cNvPr>
          <p:cNvSpPr/>
          <p:nvPr/>
        </p:nvSpPr>
        <p:spPr>
          <a:xfrm>
            <a:off x="251791" y="14721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Capas de chuva: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Capas de chuva em PVC forrado,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PVC laminado,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 manga,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tipo morcego,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conjuntos,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aventais, etc.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7E6DA-7D12-45F8-A4AC-7B4924A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66" y="2314656"/>
            <a:ext cx="5648030" cy="39536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54CA07-B9DB-4A29-B8D3-6C1E4857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15" y="2314656"/>
            <a:ext cx="3057465" cy="39536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70DEF2-BA9D-4A2A-A301-EBC7A954E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47" y="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9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C16E34-1A33-4A32-B8DB-C4CA1DD4DB46}"/>
              </a:ext>
            </a:extLst>
          </p:cNvPr>
          <p:cNvSpPr/>
          <p:nvPr/>
        </p:nvSpPr>
        <p:spPr>
          <a:xfrm>
            <a:off x="1643269" y="115167"/>
            <a:ext cx="890546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>
                <a:solidFill>
                  <a:srgbClr val="04617B"/>
                </a:solidFill>
                <a:latin typeface="CenturySchoolbook-Bold"/>
              </a:rPr>
              <a:t>EPI para proteção dos</a:t>
            </a:r>
          </a:p>
          <a:p>
            <a:r>
              <a:rPr lang="pt-BR" sz="4000" b="1" i="0" u="none" strike="noStrike" baseline="0" dirty="0">
                <a:solidFill>
                  <a:srgbClr val="04617B"/>
                </a:solidFill>
                <a:latin typeface="CenturySchoolbook-Bold"/>
              </a:rPr>
              <a:t>membros superiores (braços,</a:t>
            </a:r>
          </a:p>
          <a:p>
            <a:r>
              <a:rPr lang="pt-BR" sz="4000" b="1" i="0" u="none" strike="noStrike" baseline="0" dirty="0">
                <a:solidFill>
                  <a:srgbClr val="04617B"/>
                </a:solidFill>
                <a:latin typeface="CenturySchoolbook-Bold"/>
              </a:rPr>
              <a:t>antebraços e mãos)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Luvas: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vestimentas de cobertura para as mãos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pulso. Dependendo do risco a proteger, podem ser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confeccionadas em couro, borracha, Neoprene, PVC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malha de aço.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548428-6F5E-47A2-8791-D67D2FDE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4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71BCDC-0EEB-470D-8854-D3E673494633}"/>
              </a:ext>
            </a:extLst>
          </p:cNvPr>
          <p:cNvSpPr/>
          <p:nvPr/>
        </p:nvSpPr>
        <p:spPr>
          <a:xfrm>
            <a:off x="3048000" y="1690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Protegem as mãos e pulsos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contra: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agentes abrasivos,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cortes,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perfurações,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choques elétricos,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queimaduras,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agentes biológicos,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agentes químicos,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vibrações e radiações ionizantes.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75BF39-0AD9-407C-A61F-F4887723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428ADC-461F-4EC8-A3A4-47E662537259}"/>
              </a:ext>
            </a:extLst>
          </p:cNvPr>
          <p:cNvSpPr/>
          <p:nvPr/>
        </p:nvSpPr>
        <p:spPr>
          <a:xfrm>
            <a:off x="1216598" y="500849"/>
            <a:ext cx="36867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Luvas de raspa</a:t>
            </a: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  <a:p>
            <a:endParaRPr lang="pt-BR" dirty="0">
              <a:latin typeface="CenturySchoolbook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91342-D464-480F-89B5-05DA7543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" y="1249307"/>
            <a:ext cx="3564834" cy="353608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D7E57E-D1DE-410E-88C1-7C771887A56E}"/>
              </a:ext>
            </a:extLst>
          </p:cNvPr>
          <p:cNvSpPr/>
          <p:nvPr/>
        </p:nvSpPr>
        <p:spPr>
          <a:xfrm>
            <a:off x="6467060" y="500849"/>
            <a:ext cx="5274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Luvas de PVC para alta tensão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546AF2-CDDA-4348-906B-A241270F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8" y="1249307"/>
            <a:ext cx="3448405" cy="3507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BD2BB7-A8EA-493E-B56C-9FEFD4D2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504004-6633-4AB0-AEED-9F21251DC1D7}"/>
              </a:ext>
            </a:extLst>
          </p:cNvPr>
          <p:cNvSpPr/>
          <p:nvPr/>
        </p:nvSpPr>
        <p:spPr>
          <a:xfrm>
            <a:off x="3558208" y="122009"/>
            <a:ext cx="5075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enturySchoolbook-Bold"/>
              </a:rPr>
              <a:t>“</a:t>
            </a:r>
            <a:r>
              <a:rPr lang="pt-BR" sz="2800" b="1" dirty="0">
                <a:latin typeface="CenturySchoolbook-Bold"/>
              </a:rPr>
              <a:t>Item 6.1</a:t>
            </a:r>
          </a:p>
          <a:p>
            <a:r>
              <a:rPr lang="pt-BR" sz="2800" b="1" dirty="0">
                <a:latin typeface="CenturySchoolbook-Bold"/>
              </a:rPr>
              <a:t>Equipamento de Proteção</a:t>
            </a:r>
          </a:p>
          <a:p>
            <a:r>
              <a:rPr lang="pt-BR" sz="2800" b="1" dirty="0">
                <a:latin typeface="CenturySchoolbook-Bold"/>
              </a:rPr>
              <a:t>Individual é todo dispositivo ou</a:t>
            </a:r>
          </a:p>
          <a:p>
            <a:r>
              <a:rPr lang="pt-BR" sz="2800" b="1" dirty="0">
                <a:latin typeface="CenturySchoolbook-Bold"/>
              </a:rPr>
              <a:t>produto, de uso individual,</a:t>
            </a:r>
          </a:p>
          <a:p>
            <a:r>
              <a:rPr lang="pt-BR" sz="2800" b="1" dirty="0">
                <a:latin typeface="CenturySchoolbook-Bold"/>
              </a:rPr>
              <a:t>utilizado pelo trabalhador,</a:t>
            </a:r>
          </a:p>
          <a:p>
            <a:r>
              <a:rPr lang="pt-BR" sz="2800" b="1" dirty="0">
                <a:latin typeface="CenturySchoolbook-Bold"/>
              </a:rPr>
              <a:t>destinado à proteção de riscos</a:t>
            </a:r>
          </a:p>
          <a:p>
            <a:r>
              <a:rPr lang="pt-BR" sz="2800" b="1" dirty="0">
                <a:latin typeface="CenturySchoolbook-Bold"/>
              </a:rPr>
              <a:t>suscetíveis de ameaçar a</a:t>
            </a:r>
          </a:p>
          <a:p>
            <a:r>
              <a:rPr lang="pt-BR" sz="2800" b="1" dirty="0">
                <a:latin typeface="CenturySchoolbook-Bold"/>
              </a:rPr>
              <a:t>segurança e a saúde no</a:t>
            </a:r>
          </a:p>
          <a:p>
            <a:r>
              <a:rPr lang="pt-BR" sz="2800" b="1" dirty="0">
                <a:latin typeface="CenturySchoolbook-Bold"/>
              </a:rPr>
              <a:t>trabalho.”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E00343-0EA4-4295-B504-4A4E5534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4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9BDEB6-8B04-44AE-9E84-7B34BBF9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86" y="0"/>
            <a:ext cx="3816627" cy="25216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48362D-CEC9-4C4E-A0D1-F607A27DC22B}"/>
              </a:ext>
            </a:extLst>
          </p:cNvPr>
          <p:cNvSpPr/>
          <p:nvPr/>
        </p:nvSpPr>
        <p:spPr>
          <a:xfrm>
            <a:off x="2113720" y="2951946"/>
            <a:ext cx="79645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Luvas de Malha, Malha Pigmentada, Raspa, Vaqueta,</a:t>
            </a:r>
          </a:p>
          <a:p>
            <a:r>
              <a:rPr lang="pt-BR" sz="2800" dirty="0">
                <a:latin typeface="CenturySchoolbook"/>
              </a:rPr>
              <a:t>Lona Mista, PVC, etc.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D97A25-7A85-4E37-877C-3F3E3C012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9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0AF49D-635C-40E1-9F3A-949F600C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5" y="477078"/>
            <a:ext cx="7767270" cy="52344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A3FD11-0E21-4D3B-A1E0-582B184D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1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CFC4A8-6743-4542-B6ED-7437B27F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4" y="1787992"/>
            <a:ext cx="3592609" cy="49937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E7EAF12-C6A7-42FC-B8BE-A0DDE18ADE18}"/>
              </a:ext>
            </a:extLst>
          </p:cNvPr>
          <p:cNvSpPr/>
          <p:nvPr/>
        </p:nvSpPr>
        <p:spPr>
          <a:xfrm>
            <a:off x="2034208" y="402997"/>
            <a:ext cx="8123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Luva de malha de aço para trabalhos onde existe risco</a:t>
            </a:r>
          </a:p>
          <a:p>
            <a:r>
              <a:rPr lang="pt-BR" sz="2800" dirty="0">
                <a:latin typeface="CenturySchoolbook"/>
              </a:rPr>
              <a:t>de corte.</a:t>
            </a:r>
          </a:p>
          <a:p>
            <a:r>
              <a:rPr lang="pt-BR" sz="2800" dirty="0">
                <a:latin typeface="CenturySchoolbook"/>
              </a:rPr>
              <a:t>Uso reversível (destros e canhotos)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8C7D01-4233-487C-A473-8B892001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764689-D2C0-4B95-88D8-8D16549AFED9}"/>
              </a:ext>
            </a:extLst>
          </p:cNvPr>
          <p:cNvSpPr/>
          <p:nvPr/>
        </p:nvSpPr>
        <p:spPr>
          <a:xfrm>
            <a:off x="1239078" y="206202"/>
            <a:ext cx="9713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Creme protetor: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utilizado para proteger 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pele das mãos e punhos contra agentes químicos.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Podem ser classificados em três tipos: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Grupo 1 – creme água resistente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Grupo 2 – creme óleo resistente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Grupo 3 – cremes especiais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53F481-C621-47BC-88A6-BE76FDA5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58" y="3007555"/>
            <a:ext cx="2302328" cy="38504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DD78CE-BFD0-4078-9B47-41DC59F9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40" y="3007555"/>
            <a:ext cx="1925221" cy="38504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FC402F-4069-409E-BF11-98A9F811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2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ADDE7-C0B8-4367-9619-82942992DA18}"/>
              </a:ext>
            </a:extLst>
          </p:cNvPr>
          <p:cNvSpPr/>
          <p:nvPr/>
        </p:nvSpPr>
        <p:spPr>
          <a:xfrm>
            <a:off x="1524000" y="133965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dos membros inferiores (pernas</a:t>
            </a:r>
          </a:p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 pés)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Calçado: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fabricados de diversos materiais ou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combinações deles, dependendo do risco a proteger: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couro, borracha, PVC, </a:t>
            </a:r>
            <a:r>
              <a:rPr lang="pt-BR" sz="2800" dirty="0" err="1">
                <a:solidFill>
                  <a:srgbClr val="000000"/>
                </a:solidFill>
                <a:latin typeface="CenturySchoolbook"/>
              </a:rPr>
              <a:t>neoprene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, aglomerados, aço.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Dependendo do caso, podem ter biqueira e palmilha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aço.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0161BA-8881-43D7-BF73-D516D9413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6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91D11B-8F72-447B-B081-48E592479BD9}"/>
              </a:ext>
            </a:extLst>
          </p:cNvPr>
          <p:cNvSpPr/>
          <p:nvPr/>
        </p:nvSpPr>
        <p:spPr>
          <a:xfrm>
            <a:off x="2093843" y="110844"/>
            <a:ext cx="8004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SymbolMT"/>
              </a:rPr>
              <a:t>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Meia: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utilizadas para proteção dos pés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contra baixas temperaturas.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E0F279-6F51-4B64-BA6E-65AFBCF8E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5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0DD5D7-3295-4503-BEDE-26FE42A7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69" y="0"/>
            <a:ext cx="5895461" cy="45809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58F10C-A56D-465D-AF06-62D47D1501A5}"/>
              </a:ext>
            </a:extLst>
          </p:cNvPr>
          <p:cNvSpPr/>
          <p:nvPr/>
        </p:nvSpPr>
        <p:spPr>
          <a:xfrm>
            <a:off x="2564294" y="4576616"/>
            <a:ext cx="7063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enturySchoolbook-Bold"/>
              </a:rPr>
              <a:t>Bota de Borracha: </a:t>
            </a:r>
            <a:r>
              <a:rPr lang="pt-BR" sz="2800" dirty="0">
                <a:latin typeface="CenturySchoolbook"/>
              </a:rPr>
              <a:t>preta (cano curto ou longo)</a:t>
            </a:r>
          </a:p>
          <a:p>
            <a:r>
              <a:rPr lang="pt-BR" sz="2800" b="1" dirty="0">
                <a:latin typeface="CenturySchoolbook-Bold"/>
              </a:rPr>
              <a:t>PVC: </a:t>
            </a:r>
            <a:r>
              <a:rPr lang="pt-BR" sz="2800" dirty="0">
                <a:latin typeface="CenturySchoolbook"/>
              </a:rPr>
              <a:t>branca e preta (cano curto ou longo)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529CFF-6C44-4333-8C0C-AC8B91AFA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70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BDAB04-4E97-43D9-97D2-0D3B750F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953683"/>
            <a:ext cx="3734510" cy="31351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A89802-CE15-4541-8EF9-659CF702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15" y="312212"/>
            <a:ext cx="4048776" cy="218091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F26271C-BF97-49BF-BDA3-6C9501971E54}"/>
              </a:ext>
            </a:extLst>
          </p:cNvPr>
          <p:cNvSpPr/>
          <p:nvPr/>
        </p:nvSpPr>
        <p:spPr>
          <a:xfrm>
            <a:off x="675861" y="4470808"/>
            <a:ext cx="43599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MT"/>
              </a:rPr>
              <a:t>Botina com elástico lateral</a:t>
            </a:r>
          </a:p>
          <a:p>
            <a:r>
              <a:rPr lang="pt-BR" sz="2800" dirty="0">
                <a:latin typeface="ArialMT"/>
              </a:rPr>
              <a:t>coberto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AC3EF4-1E28-478A-A3B6-365934D62ECA}"/>
              </a:ext>
            </a:extLst>
          </p:cNvPr>
          <p:cNvSpPr/>
          <p:nvPr/>
        </p:nvSpPr>
        <p:spPr>
          <a:xfrm>
            <a:off x="6988331" y="3005795"/>
            <a:ext cx="5203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ialMT"/>
              </a:rPr>
              <a:t>Sapato masculino com cadarço</a:t>
            </a:r>
            <a:endParaRPr lang="pt-BR" sz="2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0104B4-D071-4A9D-BD38-2CAFD979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6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969AD60-A298-460B-9C9E-414A35AA96FC}"/>
              </a:ext>
            </a:extLst>
          </p:cNvPr>
          <p:cNvSpPr/>
          <p:nvPr/>
        </p:nvSpPr>
        <p:spPr>
          <a:xfrm>
            <a:off x="2928019" y="3942522"/>
            <a:ext cx="66102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86E0D1"/>
                </a:solidFill>
                <a:latin typeface="Arial-BoldMT"/>
              </a:rPr>
              <a:t>Bota de borracha vulcanizada</a:t>
            </a:r>
          </a:p>
          <a:p>
            <a:r>
              <a:rPr lang="pt-BR" sz="2800" dirty="0">
                <a:solidFill>
                  <a:srgbClr val="000000"/>
                </a:solidFill>
                <a:latin typeface="ArialMT"/>
              </a:rPr>
              <a:t>Cano médio ou curto para trabalhos em</a:t>
            </a:r>
          </a:p>
          <a:p>
            <a:r>
              <a:rPr lang="pt-BR" sz="2800" dirty="0">
                <a:solidFill>
                  <a:srgbClr val="000000"/>
                </a:solidFill>
                <a:latin typeface="ArialMT"/>
              </a:rPr>
              <a:t>concretagem em locais úmidos e</a:t>
            </a:r>
          </a:p>
          <a:p>
            <a:r>
              <a:rPr lang="pt-BR" sz="2800" dirty="0">
                <a:solidFill>
                  <a:srgbClr val="000000"/>
                </a:solidFill>
                <a:latin typeface="ArialMT"/>
              </a:rPr>
              <a:t>lamacentos ou encharcados.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BE8908-73F1-40B1-807A-EEC66D8E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68" y="2604"/>
            <a:ext cx="4045936" cy="40459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74F6FE-C2AA-4EA4-8B76-B6042D82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A6538FE-ACD6-4317-BC60-AE6B2FD9B8DF}"/>
              </a:ext>
            </a:extLst>
          </p:cNvPr>
          <p:cNvSpPr/>
          <p:nvPr/>
        </p:nvSpPr>
        <p:spPr>
          <a:xfrm>
            <a:off x="1630017" y="2887682"/>
            <a:ext cx="8931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MT"/>
              </a:rPr>
              <a:t>Bota em borracha com altura aproximada de 31 cm,</a:t>
            </a:r>
          </a:p>
          <a:p>
            <a:r>
              <a:rPr lang="pt-BR" sz="2800" dirty="0">
                <a:latin typeface="ArialMT"/>
              </a:rPr>
              <a:t>com bico e palmilha de aço para proteção de queda</a:t>
            </a:r>
          </a:p>
          <a:p>
            <a:r>
              <a:rPr lang="pt-BR" sz="2800" dirty="0">
                <a:latin typeface="ArialMT"/>
              </a:rPr>
              <a:t>de objetos e perfurações no solado. Para uso em</a:t>
            </a:r>
          </a:p>
          <a:p>
            <a:r>
              <a:rPr lang="pt-BR" sz="2800" dirty="0">
                <a:latin typeface="ArialMT"/>
              </a:rPr>
              <a:t>altas temperaturas, isola o usuário em temperaturas</a:t>
            </a:r>
          </a:p>
          <a:p>
            <a:r>
              <a:rPr lang="pt-BR" sz="2800" dirty="0">
                <a:latin typeface="ArialMT"/>
              </a:rPr>
              <a:t>de até 60° Celsius sem causar desconforto, tem</a:t>
            </a:r>
          </a:p>
          <a:p>
            <a:r>
              <a:rPr lang="pt-BR" sz="2800" dirty="0">
                <a:latin typeface="ArialMT"/>
              </a:rPr>
              <a:t>proteção em borracha no peito e lateral do pé.</a:t>
            </a:r>
          </a:p>
          <a:p>
            <a:r>
              <a:rPr lang="pt-BR" sz="2800" dirty="0">
                <a:latin typeface="ArialMT"/>
              </a:rPr>
              <a:t>Solado em borracha com desenho antiderrapante</a:t>
            </a:r>
          </a:p>
          <a:p>
            <a:r>
              <a:rPr lang="pt-BR" sz="2800" dirty="0">
                <a:latin typeface="ArialMT"/>
              </a:rPr>
              <a:t>de grande resistência à abrasão. Isolante elétrico</a:t>
            </a:r>
          </a:p>
          <a:p>
            <a:r>
              <a:rPr lang="pt-BR" sz="2800" dirty="0">
                <a:latin typeface="ArialMT"/>
              </a:rPr>
              <a:t>para tensões inferiores a 600 volts.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6F6FA8-4AA1-4786-B833-7EDB62D1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65" y="0"/>
            <a:ext cx="3624468" cy="28808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B480A0-23EB-4C70-90CF-0DCA48803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6C17BC9-0D62-4CBE-9122-2C32EF47386B}"/>
              </a:ext>
            </a:extLst>
          </p:cNvPr>
          <p:cNvSpPr/>
          <p:nvPr/>
        </p:nvSpPr>
        <p:spPr>
          <a:xfrm>
            <a:off x="2299252" y="0"/>
            <a:ext cx="7593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enturySchoolbook-Bold"/>
              </a:rPr>
              <a:t>LEGISLAÇÃO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 acordo com a NR-6 da Portaria nº 3214 de 8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 junho de 1978, do Ministério do Trabalho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Emprego, em seu item 6.2: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O equipamento de proteção individual,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fabricação nacional ou importado, só poderá ser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posto à venda ou utilizado com a indicação 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Certificado de Aprovação – CA, expedido pelo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órgão nacional competente em matéria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segurança e saúde no trabalho do Ministério 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Trabalho e Emprego.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A7B620-2C27-437A-BD2F-532F85D0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0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BDDD9E-A338-4F1A-9AC6-0BA50041D743}"/>
              </a:ext>
            </a:extLst>
          </p:cNvPr>
          <p:cNvSpPr/>
          <p:nvPr/>
        </p:nvSpPr>
        <p:spPr>
          <a:xfrm>
            <a:off x="3140763" y="3578233"/>
            <a:ext cx="59104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MT"/>
              </a:rPr>
              <a:t>Bota altamente especializada.</a:t>
            </a:r>
          </a:p>
          <a:p>
            <a:r>
              <a:rPr lang="pt-BR" sz="2800" dirty="0">
                <a:latin typeface="ArialMT"/>
              </a:rPr>
              <a:t>Especial para bombeiros, brigadas,</a:t>
            </a:r>
          </a:p>
          <a:p>
            <a:r>
              <a:rPr lang="pt-BR" sz="2800" dirty="0">
                <a:latin typeface="ArialMT"/>
              </a:rPr>
              <a:t>indústria, minério e trabalhos que</a:t>
            </a:r>
          </a:p>
          <a:p>
            <a:r>
              <a:rPr lang="pt-BR" sz="2800" dirty="0">
                <a:latin typeface="ArialMT"/>
              </a:rPr>
              <a:t>requeiram proteção em altas</a:t>
            </a:r>
          </a:p>
          <a:p>
            <a:r>
              <a:rPr lang="pt-BR" sz="2800" dirty="0">
                <a:latin typeface="ArialMT"/>
              </a:rPr>
              <a:t>temperaturas.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38DA4C-93F6-4937-BF83-8540DA03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65" y="182072"/>
            <a:ext cx="4386469" cy="30976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C1C12F-5BF3-4848-B0BD-54D7065E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19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C21B86-34FD-4819-B2A3-642C0491B9C8}"/>
              </a:ext>
            </a:extLst>
          </p:cNvPr>
          <p:cNvSpPr/>
          <p:nvPr/>
        </p:nvSpPr>
        <p:spPr>
          <a:xfrm>
            <a:off x="848139" y="198928"/>
            <a:ext cx="104957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4617B"/>
                </a:solidFill>
                <a:latin typeface="CenturySchoolbook-Bold"/>
              </a:rPr>
              <a:t>EPI para proteção do corpo inteiro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Macacão: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são utilizados para proteção do tronco 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membros superiores e inferiores contra: chamas,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agentes térmicos, respingos de produtos químicos,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umidade.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4AAB6C-2163-49A2-A131-6AB113ED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70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B170B6-5DBF-479F-82CB-4D5638519D5F}"/>
              </a:ext>
            </a:extLst>
          </p:cNvPr>
          <p:cNvSpPr/>
          <p:nvPr/>
        </p:nvSpPr>
        <p:spPr>
          <a:xfrm>
            <a:off x="2179983" y="0"/>
            <a:ext cx="78320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EPI para proteção contra quedas com</a:t>
            </a:r>
          </a:p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diferença de nível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86E0D1"/>
                </a:solidFill>
                <a:latin typeface="CenturySchoolbook-Bold"/>
              </a:rPr>
              <a:t>Cinto de Segurança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Tipo “</a:t>
            </a:r>
            <a:r>
              <a:rPr lang="pt-BR" sz="2800" b="1" dirty="0" err="1">
                <a:solidFill>
                  <a:srgbClr val="000000"/>
                </a:solidFill>
                <a:latin typeface="CenturySchoolbook-Bold"/>
              </a:rPr>
              <a:t>Pára-quedista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”: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deve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ser obrigatoriamente usado por trabalhadores em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atividades desenvolvidas a mais de 2,00 metros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altura do piso, nas quais haja risco de queda 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trabalhador.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7F7A45-94B1-4E9D-B325-C4810EE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21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65722E-0958-4348-87B2-721B85BD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6" y="85749"/>
            <a:ext cx="6705600" cy="66865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32034C-300B-43CD-91A7-7A3C3612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2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506BF0-8282-4778-94B4-30A7523E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2941745"/>
            <a:ext cx="6520070" cy="381493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BAA53BD-EF7D-4367-A402-D16DB0FA407A}"/>
              </a:ext>
            </a:extLst>
          </p:cNvPr>
          <p:cNvSpPr/>
          <p:nvPr/>
        </p:nvSpPr>
        <p:spPr>
          <a:xfrm>
            <a:off x="2789582" y="101320"/>
            <a:ext cx="6612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enturySchoolbook"/>
              </a:rPr>
              <a:t>Cinto de segurança tipo </a:t>
            </a:r>
            <a:r>
              <a:rPr lang="pt-BR" sz="2800" dirty="0" err="1">
                <a:latin typeface="CenturySchoolbook"/>
              </a:rPr>
              <a:t>pára-quedista</a:t>
            </a:r>
            <a:r>
              <a:rPr lang="pt-BR" sz="2800" dirty="0">
                <a:latin typeface="CenturySchoolbook"/>
              </a:rPr>
              <a:t> com</a:t>
            </a:r>
          </a:p>
          <a:p>
            <a:r>
              <a:rPr lang="pt-BR" sz="2800" dirty="0">
                <a:latin typeface="CenturySchoolbook"/>
              </a:rPr>
              <a:t>ligação frontal e dorsal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6A95E1-D757-493F-8A47-3F5620E19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0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BFF723-58E8-4C1F-8536-9DB27FC4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160590"/>
            <a:ext cx="8984974" cy="653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80C991-C454-4689-A616-EA428D74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1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33395C-4E14-4159-B104-8E2C2BF38499}"/>
              </a:ext>
            </a:extLst>
          </p:cNvPr>
          <p:cNvSpPr/>
          <p:nvPr/>
        </p:nvSpPr>
        <p:spPr>
          <a:xfrm>
            <a:off x="1239078" y="390436"/>
            <a:ext cx="9713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Cadeira Suspensa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18.15.49 Em quaisquer atividades em que não seja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possível a instalação de andaimes, é permitida 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utilização de cadeira suspensa (balancim individual).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1E72CF-67EE-4813-A713-D6C29571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9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67A1CC-98AC-426E-B149-A292D3A0362B}"/>
              </a:ext>
            </a:extLst>
          </p:cNvPr>
          <p:cNvSpPr/>
          <p:nvPr/>
        </p:nvSpPr>
        <p:spPr>
          <a:xfrm>
            <a:off x="1835426" y="0"/>
            <a:ext cx="85211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Cadeira Suspensa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18.15.49 Em quaisquer atividades em que não seja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possível a instalação de andaimes, é permitida 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utilização de cadeira suspensa (balancim individual).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5FE344-59B3-4C1C-BADF-2B533AA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6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525A06-6444-4E17-BCF9-D5D93F45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1"/>
            <a:ext cx="4350448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FB4F00-F0A4-4526-B0D3-53EA8BA4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30" y="0"/>
            <a:ext cx="3625374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1F8996-1918-414B-94AE-B87837BCD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640">
            <a:off x="10676988" y="1052182"/>
            <a:ext cx="540816" cy="513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5E69D5-E658-483C-A899-6A3C7CFA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941">
            <a:off x="2825076" y="1140633"/>
            <a:ext cx="540816" cy="5135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9A4246-2E4D-44C0-8872-AAF670195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05" y="5021118"/>
            <a:ext cx="1934589" cy="18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0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7BE1A2-929D-42D1-AE5C-48C88032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9" y="1813828"/>
            <a:ext cx="5690862" cy="504417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2738C46-EC04-4C9B-8F97-A19CF8241C9D}"/>
              </a:ext>
            </a:extLst>
          </p:cNvPr>
          <p:cNvSpPr/>
          <p:nvPr/>
        </p:nvSpPr>
        <p:spPr>
          <a:xfrm>
            <a:off x="3250569" y="322878"/>
            <a:ext cx="5690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enturySchoolbook-Bold"/>
              </a:rPr>
              <a:t>Suportes tipo “TRIPÉ” com o uso de</a:t>
            </a:r>
          </a:p>
          <a:p>
            <a:r>
              <a:rPr lang="pt-BR" sz="2800" b="1" dirty="0">
                <a:latin typeface="CenturySchoolbook-Bold"/>
              </a:rPr>
              <a:t>contrapesos: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5B87C8-9315-4561-B0A0-2EDD71542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05317C6-F12E-4F7A-813E-0DABFC0DE1C6}"/>
              </a:ext>
            </a:extLst>
          </p:cNvPr>
          <p:cNvSpPr/>
          <p:nvPr/>
        </p:nvSpPr>
        <p:spPr>
          <a:xfrm>
            <a:off x="3048000" y="13526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Obrigações do empregador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adquirir o adequado ao risco da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atividade;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exigir seu uso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fornecer somente o EPI aprovado pelo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órgão nacional competente;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orientar e treinar o trabalhador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quanto a seu uso , guarda 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conservação;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6C46B3-7ED9-44D0-BB2B-F9269733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8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8E8D6-4523-4A14-837F-35A9DEE1D189}"/>
              </a:ext>
            </a:extLst>
          </p:cNvPr>
          <p:cNvSpPr/>
          <p:nvPr/>
        </p:nvSpPr>
        <p:spPr>
          <a:xfrm>
            <a:off x="1954695" y="0"/>
            <a:ext cx="82826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CenturySchoolbook"/>
              </a:rPr>
              <a:t>• </a:t>
            </a:r>
            <a:r>
              <a:rPr lang="pt-BR" sz="2800" b="1" dirty="0">
                <a:solidFill>
                  <a:srgbClr val="86E0D1"/>
                </a:solidFill>
                <a:latin typeface="CenturySchoolbook-Bold"/>
              </a:rPr>
              <a:t>Trava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quedas com cabos retráteis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Havendo movimento brusco, tropeço, desequilíbrio 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operário ou quebra de telha, o equipamento trava-se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imediatamente e evita a queda da pessoa. Pode ser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usado fixo num ponto acima do local de trabalho ou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deslocando-se na horizontal por um trole.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3D744C-2129-440E-BF9B-7680A98C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4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24AB8F-A312-429D-9FDA-731628AF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24227"/>
            <a:ext cx="3112935" cy="68095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4C805D-1946-4A5F-9913-3E8376C8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48" y="0"/>
            <a:ext cx="5419111" cy="68095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9267E7-B373-48B9-B520-CBABF8444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03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459362-D1F3-4B5B-BDA9-A3B4C6B6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7" y="1520995"/>
            <a:ext cx="10267285" cy="38160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5FA8A1-AF59-4E96-90B4-1506F0B3A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8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80C9615-B145-4D07-B5CD-2C153BF0722C}"/>
              </a:ext>
            </a:extLst>
          </p:cNvPr>
          <p:cNvSpPr/>
          <p:nvPr/>
        </p:nvSpPr>
        <p:spPr>
          <a:xfrm>
            <a:off x="3246782" y="114710"/>
            <a:ext cx="56984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CenturySchoolbook"/>
              </a:rPr>
              <a:t>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Trava quedas móveis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São indicados para movimentação em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linhas verticais de qualquer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comprimento.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8EEBDB-5BB6-4F54-A0D3-57F451813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1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103DB8-A12C-47EE-B92D-F9396753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83" y="33130"/>
            <a:ext cx="3260034" cy="67917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84CE29-FFC1-4D87-B6AC-C1A117B0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1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F96F1C-98CD-4602-BB16-158D0D580CAA}"/>
              </a:ext>
            </a:extLst>
          </p:cNvPr>
          <p:cNvSpPr/>
          <p:nvPr/>
        </p:nvSpPr>
        <p:spPr>
          <a:xfrm>
            <a:off x="2213113" y="2136338"/>
            <a:ext cx="77657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CenturySchoolbook-Bold"/>
              </a:rPr>
              <a:t>EXEMPLO DE ATIVIDADE E</a:t>
            </a:r>
          </a:p>
          <a:p>
            <a:r>
              <a:rPr lang="pt-BR" sz="5400" b="1" dirty="0">
                <a:latin typeface="CenturySchoolbook-Bold"/>
              </a:rPr>
              <a:t>SUAS RESPECTIVAS</a:t>
            </a:r>
          </a:p>
          <a:p>
            <a:r>
              <a:rPr lang="pt-BR" sz="5400" b="1" dirty="0">
                <a:latin typeface="CenturySchoolbook-Bold"/>
              </a:rPr>
              <a:t>PROTEÇÕES</a:t>
            </a:r>
            <a:endParaRPr lang="pt-BR" sz="5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BE38C-ACC9-4173-8569-108880F93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D2FF104-46BF-48A5-91AC-35389103ADAE}"/>
              </a:ext>
            </a:extLst>
          </p:cNvPr>
          <p:cNvSpPr/>
          <p:nvPr/>
        </p:nvSpPr>
        <p:spPr>
          <a:xfrm>
            <a:off x="1669774" y="127986"/>
            <a:ext cx="88524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TRABALHO EM TELHADOS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Todo funcionário que executar serviço em telhado deve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usar os seguintes equipamentos: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Sapato de segurança com solado antiderrapante;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Óculos de segurança com proteção lateral. Quando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houver risco de ofuscamento pelo reflexo do sol em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telhas novas de alumínio ou outras superfícies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refletoras, usar lentes </a:t>
            </a:r>
            <a:r>
              <a:rPr lang="pt-BR" sz="2800" i="1" dirty="0">
                <a:solidFill>
                  <a:srgbClr val="000000"/>
                </a:solidFill>
                <a:latin typeface="CenturySchoolbook-Italic"/>
              </a:rPr>
              <a:t>ray-ban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;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F5BAC4-8A80-4047-894F-5FDB7DC0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3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9E6DD8-C494-493D-8B77-E236D13F6D0A}"/>
              </a:ext>
            </a:extLst>
          </p:cNvPr>
          <p:cNvSpPr/>
          <p:nvPr/>
        </p:nvSpPr>
        <p:spPr>
          <a:xfrm>
            <a:off x="715617" y="0"/>
            <a:ext cx="107607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Capacete de segurança com jugular;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Cinturão de segurança tipo </a:t>
            </a:r>
            <a:r>
              <a:rPr lang="pt-BR" sz="3600" dirty="0" err="1">
                <a:solidFill>
                  <a:srgbClr val="000000"/>
                </a:solidFill>
                <a:latin typeface="CenturySchoolbook"/>
              </a:rPr>
              <a:t>pára-quedista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, conectado 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cabo, corda ou trilho de aço por meio de dispositivos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que possibilitem fácil movimentação sobre toda área de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trabalho;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Luva de raspa;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Outros, de acordo com a tarefa.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78C16-A655-4E9A-8F7B-812140E8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5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92E280-40BC-4C46-9FC0-6E39A2504652}"/>
              </a:ext>
            </a:extLst>
          </p:cNvPr>
          <p:cNvSpPr/>
          <p:nvPr/>
        </p:nvSpPr>
        <p:spPr>
          <a:xfrm>
            <a:off x="1338469" y="185675"/>
            <a:ext cx="95150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Escadas de acesso aos telhados - Devem</a:t>
            </a:r>
          </a:p>
          <a:p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ser equipadas com linhas de segurança para uso</a:t>
            </a:r>
          </a:p>
          <a:p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de trava-quedas.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Nas escadas é possível fazer instalação permanente de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cabo de aço galvanizado ou inox.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E598B3-9FD0-4FD2-9C89-39A146FF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0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356A79-35A7-4307-BF03-33057751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35" y="0"/>
            <a:ext cx="3538330" cy="6828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363F1B-DC0D-485C-8A20-01BC5E387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7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752C37-811C-4F50-84F6-C79CDE11AC5D}"/>
              </a:ext>
            </a:extLst>
          </p:cNvPr>
          <p:cNvSpPr/>
          <p:nvPr/>
        </p:nvSpPr>
        <p:spPr>
          <a:xfrm>
            <a:off x="3048000" y="17969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substituir imediatamente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quando extraviado ou danificado;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responsabilizar-se pela higienização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 manutenção periódica;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Comunicar ao MTE qualquer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irregularidade observada.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ED61C8-909A-4E6E-B0C7-A5564303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8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B5A659-39CC-44A0-A985-035D26E9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9" y="2918190"/>
            <a:ext cx="6662767" cy="393981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18F4D5D-B7F9-43AF-AEE2-428DA69C7D8A}"/>
              </a:ext>
            </a:extLst>
          </p:cNvPr>
          <p:cNvSpPr/>
          <p:nvPr/>
        </p:nvSpPr>
        <p:spPr>
          <a:xfrm>
            <a:off x="2832888" y="661458"/>
            <a:ext cx="7702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enturySchoolbook-Bold"/>
              </a:rPr>
              <a:t>PASSARELAS PARA TELHADO: Única</a:t>
            </a:r>
          </a:p>
          <a:p>
            <a:r>
              <a:rPr lang="pt-BR" sz="2800" b="1" dirty="0">
                <a:latin typeface="CenturySchoolbook-Bold"/>
              </a:rPr>
              <a:t>forma de andar com segurança em telhados</a:t>
            </a:r>
          </a:p>
          <a:p>
            <a:r>
              <a:rPr lang="pt-BR" sz="2800" b="1" dirty="0">
                <a:latin typeface="CenturySchoolbook-Bold"/>
              </a:rPr>
              <a:t>e coberturas.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3D593D-ED5A-4A12-89EB-1BC14542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40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B7AA82-DEF7-43A6-BBA8-3B25D13A33FD}"/>
              </a:ext>
            </a:extLst>
          </p:cNvPr>
          <p:cNvSpPr/>
          <p:nvPr/>
        </p:nvSpPr>
        <p:spPr>
          <a:xfrm>
            <a:off x="1762539" y="0"/>
            <a:ext cx="86669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enturySchoolbook-Bold"/>
              </a:rPr>
              <a:t>Linhas de segurança - </a:t>
            </a:r>
            <a:r>
              <a:rPr lang="pt-BR" sz="2800" dirty="0">
                <a:latin typeface="CenturySchoolbook"/>
              </a:rPr>
              <a:t>O Ministério do</a:t>
            </a:r>
          </a:p>
          <a:p>
            <a:r>
              <a:rPr lang="pt-BR" sz="2800" dirty="0">
                <a:latin typeface="CenturySchoolbook"/>
              </a:rPr>
              <a:t>Trabalho exige que nos telhados sejam instaladas</a:t>
            </a:r>
          </a:p>
          <a:p>
            <a:r>
              <a:rPr lang="pt-BR" sz="2800" dirty="0">
                <a:latin typeface="CenturySchoolbook"/>
              </a:rPr>
              <a:t>linhas de segurança (NR 18.18). Geralmente, são</a:t>
            </a:r>
          </a:p>
          <a:p>
            <a:r>
              <a:rPr lang="pt-BR" sz="2800" dirty="0">
                <a:latin typeface="CenturySchoolbook"/>
              </a:rPr>
              <a:t>constituídas de trilho, cabo de aço ou corda sintética,</a:t>
            </a:r>
          </a:p>
          <a:p>
            <a:r>
              <a:rPr lang="pt-BR" sz="2800" dirty="0">
                <a:latin typeface="CenturySchoolbook"/>
              </a:rPr>
              <a:t>para movimentação do sistema de proteção contra</a:t>
            </a:r>
          </a:p>
          <a:p>
            <a:r>
              <a:rPr lang="pt-BR" sz="2800" dirty="0">
                <a:latin typeface="CenturySchoolbook"/>
              </a:rPr>
              <a:t>queda, instaladas na cumeeira.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AAD6E9-ECCB-40E0-9FB9-83D56D25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8" y="4612942"/>
            <a:ext cx="10636744" cy="17120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CBEF36-00F1-4DB3-9A6C-BC7543D83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7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5E13C7-A776-482D-9435-2D20B32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5" y="623116"/>
            <a:ext cx="8282609" cy="5611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F82BFC-36B3-4036-8D3F-9D8D6873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6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4565AFB-2FB1-4961-B700-CE6CBFC32C86}"/>
              </a:ext>
            </a:extLst>
          </p:cNvPr>
          <p:cNvSpPr/>
          <p:nvPr/>
        </p:nvSpPr>
        <p:spPr>
          <a:xfrm>
            <a:off x="1881808" y="260940"/>
            <a:ext cx="8428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0" u="none" strike="noStrike" baseline="0" dirty="0">
                <a:latin typeface="CenturySchoolbook-Bold"/>
              </a:rPr>
              <a:t>7. EQUIPAMENTOS DE</a:t>
            </a:r>
          </a:p>
          <a:p>
            <a:r>
              <a:rPr lang="pt-BR" sz="2400" b="1" i="0" u="none" strike="noStrike" baseline="0" dirty="0">
                <a:latin typeface="CenturySchoolbook-Bold"/>
              </a:rPr>
              <a:t>PROTEÇÃO COLETIVA – EPC</a:t>
            </a:r>
          </a:p>
          <a:p>
            <a:r>
              <a:rPr lang="pt-BR" sz="2800" dirty="0">
                <a:latin typeface="CenturySchoolbook"/>
              </a:rPr>
              <a:t>Como Proteção Coletiva entende-se que são medidas de</a:t>
            </a:r>
          </a:p>
          <a:p>
            <a:r>
              <a:rPr lang="pt-BR" sz="2800" dirty="0">
                <a:latin typeface="CenturySchoolbook"/>
              </a:rPr>
              <a:t>ordem geral executadas no ambiente de trabalho, nas</a:t>
            </a:r>
          </a:p>
          <a:p>
            <a:r>
              <a:rPr lang="pt-BR" sz="2800" dirty="0">
                <a:latin typeface="CenturySchoolbook"/>
              </a:rPr>
              <a:t>máquinas e nos equipamentos, com o objetivo de</a:t>
            </a:r>
          </a:p>
          <a:p>
            <a:r>
              <a:rPr lang="pt-BR" sz="2800" dirty="0">
                <a:latin typeface="CenturySchoolbook"/>
              </a:rPr>
              <a:t>controlar os riscos profissionais, diretamente nas</a:t>
            </a:r>
          </a:p>
          <a:p>
            <a:r>
              <a:rPr lang="pt-BR" sz="2800" dirty="0">
                <a:latin typeface="CenturySchoolbook"/>
              </a:rPr>
              <a:t>fontes de origem, preservando coletivamente a</a:t>
            </a:r>
          </a:p>
          <a:p>
            <a:r>
              <a:rPr lang="pt-BR" sz="2800" dirty="0">
                <a:latin typeface="CenturySchoolbook"/>
              </a:rPr>
              <a:t>integridade física e a saúde dos trabalhadores.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944B16-085C-45D2-8DA3-4A5A87E4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9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9B7D7D-6824-42AD-9582-F2F03B663E05}"/>
              </a:ext>
            </a:extLst>
          </p:cNvPr>
          <p:cNvSpPr/>
          <p:nvPr/>
        </p:nvSpPr>
        <p:spPr>
          <a:xfrm>
            <a:off x="821635" y="228026"/>
            <a:ext cx="105487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PROTEÇÃO DE MÁQUINAS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São todos os dispositivos instalados nas máquinas com o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objetivo de minimizar os riscos oferecidos por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movimentos rotativos, alternativos e retilíneos dos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diversos tipos de máquinas e equipamentos,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protegendo o Ponto de Operação, as Partes Móveis e os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Sistemas de Transmissão de Força das máquinas. São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denominados “ANTEPAROS” ou “GUARDAS DE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PROTEÇÃO”.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B62094-C8D8-4A67-9928-F2BE2AA9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3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69672C-95F7-41F6-A128-F7D767BE8F6B}"/>
              </a:ext>
            </a:extLst>
          </p:cNvPr>
          <p:cNvSpPr/>
          <p:nvPr/>
        </p:nvSpPr>
        <p:spPr>
          <a:xfrm>
            <a:off x="1603513" y="220751"/>
            <a:ext cx="89849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SISTEMAS DE VENTILAÇÃO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Consistem na movimentação do ar utilizando meios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naturais ou mecânicos, quer introduzindo-o num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ambiente (insuflação), quer retirando-o desse ambiente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(exaustão). Os métodos usados permitem, mediante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correntes de ar dirigidas, retirar contaminantes do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ambiente de trabalho ou diluir a concentração desses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contaminantes a níveis aceitáveis.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061819-28D0-425D-B2DD-A17B1839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17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D27D78-88B1-449F-92C8-C6A1F8914F28}"/>
              </a:ext>
            </a:extLst>
          </p:cNvPr>
          <p:cNvSpPr/>
          <p:nvPr/>
        </p:nvSpPr>
        <p:spPr>
          <a:xfrm>
            <a:off x="1901687" y="201522"/>
            <a:ext cx="8388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PROTEÇÃO EM CIRCUITOS E</a:t>
            </a:r>
          </a:p>
          <a:p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EQUIPAMENTOS ELÉTRICOS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As medidas visam evitar a passagem acidental de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correntes elétricas nocivas ao corpo humano. Pode-se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destacar como principais medidas: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ATERRAMENTO ELÉTRICO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ISOLAMENTO DUPLO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SISTEMA DE DESLIGAMENTO AUTOMÁTICO DAS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MÁQUINAS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76954-D42D-49E8-A8D6-C1FD425D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914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5A0A19-A971-411C-B883-FE1620F259D8}"/>
              </a:ext>
            </a:extLst>
          </p:cNvPr>
          <p:cNvSpPr/>
          <p:nvPr/>
        </p:nvSpPr>
        <p:spPr>
          <a:xfrm>
            <a:off x="848139" y="0"/>
            <a:ext cx="1049572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i="0" u="none" strike="noStrike" baseline="0" dirty="0">
                <a:solidFill>
                  <a:srgbClr val="000000"/>
                </a:solidFill>
                <a:latin typeface="CenturySchoolbook-Bold"/>
              </a:rPr>
              <a:t>PROTEÇÃO CONTRA RUÍDOS E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i="0" u="none" strike="noStrike" baseline="0" dirty="0">
                <a:solidFill>
                  <a:srgbClr val="000000"/>
                </a:solidFill>
                <a:latin typeface="CenturySchoolbook-Bold"/>
              </a:rPr>
              <a:t>VIBRAÇÕES</a:t>
            </a:r>
          </a:p>
          <a:p>
            <a:r>
              <a:rPr lang="pt-BR" sz="3600" b="0" i="0" u="none" strike="noStrike" baseline="0" dirty="0">
                <a:solidFill>
                  <a:srgbClr val="000000"/>
                </a:solidFill>
                <a:latin typeface="CenturySchoolbook"/>
              </a:rPr>
              <a:t>No caso do ruído, as medidas de proteção incluem:</a:t>
            </a:r>
          </a:p>
          <a:p>
            <a:r>
              <a:rPr lang="pt-BR" sz="40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4400" dirty="0">
                <a:solidFill>
                  <a:srgbClr val="000000"/>
                </a:solidFill>
                <a:latin typeface="CenturySchoolbook"/>
              </a:rPr>
              <a:t>Controle na fonte de origem do ruído;</a:t>
            </a:r>
          </a:p>
          <a:p>
            <a:r>
              <a:rPr lang="pt-BR" sz="40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4400" dirty="0">
                <a:solidFill>
                  <a:srgbClr val="000000"/>
                </a:solidFill>
                <a:latin typeface="CenturySchoolbook"/>
              </a:rPr>
              <a:t>Controle na via de transmissão da</a:t>
            </a:r>
          </a:p>
          <a:p>
            <a:r>
              <a:rPr lang="pt-BR" sz="4400" dirty="0">
                <a:solidFill>
                  <a:srgbClr val="000000"/>
                </a:solidFill>
                <a:latin typeface="CenturySchoolbook"/>
              </a:rPr>
              <a:t>fonte até o sistema auditivo do</a:t>
            </a:r>
          </a:p>
          <a:p>
            <a:r>
              <a:rPr lang="pt-BR" sz="4400" dirty="0">
                <a:solidFill>
                  <a:srgbClr val="000000"/>
                </a:solidFill>
                <a:latin typeface="CenturySchoolbook"/>
              </a:rPr>
              <a:t>operário.</a:t>
            </a:r>
            <a:endParaRPr lang="pt-BR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EA87E1-3707-47B3-B048-54BD628C6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7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D7CB3D-14A1-49DD-BA77-6EA3FC8DD00C}"/>
              </a:ext>
            </a:extLst>
          </p:cNvPr>
          <p:cNvSpPr/>
          <p:nvPr/>
        </p:nvSpPr>
        <p:spPr>
          <a:xfrm>
            <a:off x="1822174" y="292558"/>
            <a:ext cx="8547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caso das vibrações, as medidas incluem :</a:t>
            </a:r>
          </a:p>
          <a:p>
            <a:r>
              <a:rPr lang="pt-BR" sz="2800" dirty="0"/>
              <a:t> a colocação de materiais amortecedores, usados para</a:t>
            </a:r>
          </a:p>
          <a:p>
            <a:r>
              <a:rPr lang="pt-BR" sz="2800" dirty="0"/>
              <a:t>diminuir choques e vibrações de determinadas</a:t>
            </a:r>
          </a:p>
          <a:p>
            <a:r>
              <a:rPr lang="pt-BR" sz="2800" dirty="0"/>
              <a:t>máquinas;</a:t>
            </a:r>
          </a:p>
          <a:p>
            <a:r>
              <a:rPr lang="pt-BR" sz="2800" dirty="0"/>
              <a:t> ou ainda a colocação de materiais absorventes entre as</a:t>
            </a:r>
          </a:p>
          <a:p>
            <a:r>
              <a:rPr lang="pt-BR" sz="2800" dirty="0"/>
              <a:t>partes que se chocam.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99BCE0-FE56-4E6B-A70E-45BE2D47F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27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7A2086-89FC-4CEF-AB46-350424D9C51A}"/>
              </a:ext>
            </a:extLst>
          </p:cNvPr>
          <p:cNvSpPr/>
          <p:nvPr/>
        </p:nvSpPr>
        <p:spPr>
          <a:xfrm>
            <a:off x="636104" y="127553"/>
            <a:ext cx="1091979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i="0" u="none" strike="noStrike" baseline="0" dirty="0">
                <a:solidFill>
                  <a:srgbClr val="000000"/>
                </a:solidFill>
                <a:latin typeface="CenturySchoolbook-Bold"/>
              </a:rPr>
              <a:t>PROTEÇÃO CONTRA O CALOR</a:t>
            </a:r>
          </a:p>
          <a:p>
            <a:r>
              <a:rPr lang="pt-BR" sz="3600" b="0" i="0" u="none" strike="noStrike" baseline="0" dirty="0">
                <a:solidFill>
                  <a:srgbClr val="000000"/>
                </a:solidFill>
                <a:latin typeface="CenturySchoolbook"/>
              </a:rPr>
              <a:t>As medidas visam diminuir a sobrecarga térmica do</a:t>
            </a:r>
          </a:p>
          <a:p>
            <a:r>
              <a:rPr lang="pt-BR" sz="3600" b="0" i="0" u="none" strike="noStrike" baseline="0" dirty="0">
                <a:solidFill>
                  <a:srgbClr val="000000"/>
                </a:solidFill>
                <a:latin typeface="CenturySchoolbook"/>
              </a:rPr>
              <a:t>trabalhador no ambiente de trabalho, e podem ser:</a:t>
            </a:r>
          </a:p>
          <a:p>
            <a:r>
              <a:rPr lang="pt-BR" sz="40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4400" dirty="0">
                <a:solidFill>
                  <a:srgbClr val="000000"/>
                </a:solidFill>
                <a:latin typeface="CenturySchoolbook"/>
              </a:rPr>
              <a:t>Utilização de barreiras refletoras:</a:t>
            </a:r>
          </a:p>
          <a:p>
            <a:r>
              <a:rPr lang="pt-BR" sz="4400" dirty="0">
                <a:solidFill>
                  <a:srgbClr val="000000"/>
                </a:solidFill>
                <a:latin typeface="CenturySchoolbook"/>
              </a:rPr>
              <a:t>instalação de anteparos especiais entre</a:t>
            </a:r>
          </a:p>
          <a:p>
            <a:r>
              <a:rPr lang="pt-BR" sz="4400" dirty="0">
                <a:solidFill>
                  <a:srgbClr val="000000"/>
                </a:solidFill>
                <a:latin typeface="CenturySchoolbook"/>
              </a:rPr>
              <a:t>a fonte de calor e o operário;</a:t>
            </a:r>
          </a:p>
          <a:p>
            <a:r>
              <a:rPr lang="pt-BR" sz="40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4400" dirty="0">
                <a:solidFill>
                  <a:srgbClr val="000000"/>
                </a:solidFill>
                <a:latin typeface="CenturySchoolbook"/>
              </a:rPr>
              <a:t>Utilização de ar condicionado;</a:t>
            </a:r>
          </a:p>
          <a:p>
            <a:r>
              <a:rPr lang="pt-BR" sz="40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4400" dirty="0">
                <a:solidFill>
                  <a:srgbClr val="000000"/>
                </a:solidFill>
                <a:latin typeface="CenturySchoolbook"/>
              </a:rPr>
              <a:t>Exaustão de gases quentes.</a:t>
            </a:r>
            <a:endParaRPr lang="pt-BR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D05F1B-4CA9-4531-91CE-FE4D89B0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43C7FC-7353-4184-AE55-14C34ADA34B7}"/>
              </a:ext>
            </a:extLst>
          </p:cNvPr>
          <p:cNvSpPr/>
          <p:nvPr/>
        </p:nvSpPr>
        <p:spPr>
          <a:xfrm>
            <a:off x="3034748" y="17969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substituir imediatamente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quando extraviado ou danificado;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responsabilizar-se pela higienização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 manutenção periódica;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Comunicar ao MTE qualquer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irregularidade observada</a:t>
            </a:r>
            <a:r>
              <a:rPr lang="pt-BR" dirty="0">
                <a:solidFill>
                  <a:srgbClr val="000000"/>
                </a:solidFill>
                <a:latin typeface="CenturySchoolbook"/>
              </a:rPr>
              <a:t>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88273C-EA6E-4205-92B4-5E680C31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1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2C6FCD-8970-4967-A1A6-DF456C7BABED}"/>
              </a:ext>
            </a:extLst>
          </p:cNvPr>
          <p:cNvSpPr/>
          <p:nvPr/>
        </p:nvSpPr>
        <p:spPr>
          <a:xfrm>
            <a:off x="2133600" y="350679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b="1" dirty="0">
                <a:solidFill>
                  <a:srgbClr val="000000"/>
                </a:solidFill>
                <a:latin typeface="CenturySchoolbook-Bold"/>
              </a:rPr>
              <a:t>PROTEÇÃO CONTRA O FRIO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Aplica-se de maneira inversa às medidas de controle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relativas ao calor, isto é, o calor que se desejava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eliminar, agora se deseja conservar.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703E6F-BBA3-4B59-8C01-6DB515B2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8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205423-A841-4BFD-8BA6-8820E23A4B9A}"/>
              </a:ext>
            </a:extLst>
          </p:cNvPr>
          <p:cNvSpPr/>
          <p:nvPr/>
        </p:nvSpPr>
        <p:spPr>
          <a:xfrm>
            <a:off x="284921" y="139533"/>
            <a:ext cx="1162215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PROTEÇÃO CONTRA QUEDAS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Protetores que impedem a queda: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corrimão, </a:t>
            </a:r>
            <a:r>
              <a:rPr lang="pt-BR" sz="3600" dirty="0" err="1">
                <a:solidFill>
                  <a:srgbClr val="000000"/>
                </a:solidFill>
                <a:latin typeface="CenturySchoolbook"/>
              </a:rPr>
              <a:t>guardacorpo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,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grades, tapumes que devem ser utilizados para a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proteção em escadas, passarelas, aberturas no piso e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aberturas em paredes.</a:t>
            </a:r>
          </a:p>
          <a:p>
            <a:r>
              <a:rPr lang="pt-BR" sz="2800" b="0" i="0" u="none" strike="noStrike" baseline="0" dirty="0">
                <a:solidFill>
                  <a:srgbClr val="F59200"/>
                </a:solidFill>
                <a:latin typeface="Wingdings2"/>
              </a:rPr>
              <a:t> </a:t>
            </a:r>
            <a:r>
              <a:rPr lang="pt-BR" sz="3600" b="1" dirty="0">
                <a:solidFill>
                  <a:srgbClr val="000000"/>
                </a:solidFill>
                <a:latin typeface="CenturySchoolbook-Bold"/>
              </a:rPr>
              <a:t>Protetores que limitam a altura da queda: </a:t>
            </a:r>
            <a:r>
              <a:rPr lang="pt-BR" sz="3600" dirty="0">
                <a:solidFill>
                  <a:srgbClr val="000000"/>
                </a:solidFill>
                <a:latin typeface="CenturySchoolbook"/>
              </a:rPr>
              <a:t>são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plataformas e redes de proteção instaladas para recolher o</a:t>
            </a:r>
          </a:p>
          <a:p>
            <a:r>
              <a:rPr lang="pt-BR" sz="3600" dirty="0">
                <a:solidFill>
                  <a:srgbClr val="000000"/>
                </a:solidFill>
                <a:latin typeface="CenturySchoolbook"/>
              </a:rPr>
              <a:t>operário, reduzindo a altura total de queda até o solo.</a:t>
            </a:r>
          </a:p>
          <a:p>
            <a:r>
              <a:rPr lang="nn-NO" sz="2800" b="1" i="0" u="none" strike="noStrike" baseline="0" dirty="0">
                <a:solidFill>
                  <a:srgbClr val="0070C1"/>
                </a:solidFill>
                <a:latin typeface="Calibri-Bold"/>
              </a:rPr>
              <a:t>VIDEO NR-6 https://youtu.be/Dq6bYdZ61BM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CA68BF-34E8-4F43-807A-E01539FD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3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3C064-65FD-4CB0-8627-2EA48AD3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04" y="338621"/>
            <a:ext cx="3985591" cy="1325563"/>
          </a:xfrm>
        </p:spPr>
        <p:txBody>
          <a:bodyPr/>
          <a:lstStyle/>
          <a:p>
            <a:r>
              <a:rPr lang="pt-BR" dirty="0"/>
              <a:t>FIM !! </a:t>
            </a:r>
            <a:br>
              <a:rPr lang="pt-BR" dirty="0"/>
            </a:br>
            <a:r>
              <a:rPr lang="pt-BR" dirty="0"/>
              <a:t>BONS ESTUDOS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85E964-8772-478A-A513-70712CFF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59" y="1392345"/>
            <a:ext cx="5658679" cy="53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F85403-326E-4B61-A8E7-673C6CF1EA67}"/>
              </a:ext>
            </a:extLst>
          </p:cNvPr>
          <p:cNvSpPr/>
          <p:nvPr/>
        </p:nvSpPr>
        <p:spPr>
          <a:xfrm>
            <a:off x="3048000" y="194246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4617B"/>
                </a:solidFill>
                <a:latin typeface="CenturySchoolbook-Bold"/>
              </a:rPr>
              <a:t>Obrigações do empregado</a:t>
            </a: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Usar, utilizando-o apenas para a finalidade a que se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destina;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responsabilizar-se pela guarda e conservação;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comunicar ao empregador qualquer alteração que o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torne impróprio para uso; e,</a:t>
            </a:r>
          </a:p>
          <a:p>
            <a:endParaRPr lang="pt-BR" sz="2800" dirty="0">
              <a:solidFill>
                <a:srgbClr val="000000"/>
              </a:solidFill>
              <a:latin typeface="CenturySchoolbook"/>
            </a:endParaRPr>
          </a:p>
          <a:p>
            <a:r>
              <a:rPr lang="pt-BR" sz="2800" b="0" i="0" u="none" strike="noStrike" baseline="0" dirty="0">
                <a:solidFill>
                  <a:srgbClr val="0F6FC7"/>
                </a:solidFill>
                <a:latin typeface="Wingdings-Regular"/>
              </a:rPr>
              <a:t> </a:t>
            </a:r>
            <a:r>
              <a:rPr lang="pt-BR" sz="2800" dirty="0">
                <a:solidFill>
                  <a:srgbClr val="000000"/>
                </a:solidFill>
                <a:latin typeface="CenturySchoolbook"/>
              </a:rPr>
              <a:t>cumprir as determinações do empregador sobre seu</a:t>
            </a:r>
          </a:p>
          <a:p>
            <a:r>
              <a:rPr lang="pt-BR" sz="2800" dirty="0">
                <a:solidFill>
                  <a:srgbClr val="000000"/>
                </a:solidFill>
                <a:latin typeface="CenturySchoolbook"/>
              </a:rPr>
              <a:t>uso adequado.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A8F91F-87D1-46D2-B88D-404A6067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6" y="5549380"/>
            <a:ext cx="1378226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3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2473</Words>
  <Application>Microsoft Office PowerPoint</Application>
  <PresentationFormat>Widescreen</PresentationFormat>
  <Paragraphs>424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5" baseType="lpstr">
      <vt:lpstr>Arial</vt:lpstr>
      <vt:lpstr>Arial-BoldMT</vt:lpstr>
      <vt:lpstr>ArialMT</vt:lpstr>
      <vt:lpstr>Calibri</vt:lpstr>
      <vt:lpstr>Calibri Light</vt:lpstr>
      <vt:lpstr>Calibri-Bold</vt:lpstr>
      <vt:lpstr>CenturySchoolbook</vt:lpstr>
      <vt:lpstr>CenturySchoolbook-Bold</vt:lpstr>
      <vt:lpstr>CenturySchoolbook-Italic</vt:lpstr>
      <vt:lpstr>SymbolMT</vt:lpstr>
      <vt:lpstr>Wingdings2</vt:lpstr>
      <vt:lpstr>Wingdings-Regular</vt:lpstr>
      <vt:lpstr>Tema do Office</vt:lpstr>
      <vt:lpstr>NR6. EQUIPAMENTOS DE PROTEÇÃO INDIVIDUAL - EPI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 !!  BONS ESTUDOS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NR6. EQUIPAMENTOS DE PROTEÇÃO INDIVIDUAL - EPI</dc:title>
  <dc:creator>PC1</dc:creator>
  <cp:lastModifiedBy>PC1</cp:lastModifiedBy>
  <cp:revision>9</cp:revision>
  <dcterms:created xsi:type="dcterms:W3CDTF">2020-07-25T07:50:04Z</dcterms:created>
  <dcterms:modified xsi:type="dcterms:W3CDTF">2020-07-25T09:11:01Z</dcterms:modified>
</cp:coreProperties>
</file>