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5" r:id="rId5"/>
    <p:sldId id="258" r:id="rId6"/>
    <p:sldId id="259" r:id="rId7"/>
    <p:sldId id="260" r:id="rId8"/>
    <p:sldId id="261"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80" autoAdjust="0"/>
    <p:restoredTop sz="94660"/>
  </p:normalViewPr>
  <p:slideViewPr>
    <p:cSldViewPr snapToGrid="0">
      <p:cViewPr varScale="1">
        <p:scale>
          <a:sx n="77" d="100"/>
          <a:sy n="77" d="100"/>
        </p:scale>
        <p:origin x="9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201" y="0"/>
            <a:ext cx="9631530" cy="3530600"/>
          </a:xfrm>
        </p:spPr>
        <p:txBody>
          <a:bodyPr>
            <a:normAutofit/>
          </a:bodyPr>
          <a:lstStyle/>
          <a:p>
            <a:r>
              <a:rPr lang="en-US" sz="6000" dirty="0" smtClean="0"/>
              <a:t>Object oriented programming in java</a:t>
            </a:r>
            <a:endParaRPr lang="en-US" sz="6000" dirty="0"/>
          </a:p>
        </p:txBody>
      </p:sp>
      <p:sp>
        <p:nvSpPr>
          <p:cNvPr id="3" name="Subtitle 2"/>
          <p:cNvSpPr>
            <a:spLocks noGrp="1"/>
          </p:cNvSpPr>
          <p:nvPr>
            <p:ph type="subTitle" idx="1"/>
          </p:nvPr>
        </p:nvSpPr>
        <p:spPr>
          <a:xfrm>
            <a:off x="3749952" y="5130800"/>
            <a:ext cx="7375248" cy="1231900"/>
          </a:xfrm>
        </p:spPr>
        <p:txBody>
          <a:bodyPr>
            <a:normAutofit fontScale="92500" lnSpcReduction="20000"/>
          </a:bodyPr>
          <a:lstStyle/>
          <a:p>
            <a:r>
              <a:rPr lang="en-US" sz="3600" dirty="0" smtClean="0"/>
              <a:t>Objectifying everything</a:t>
            </a:r>
          </a:p>
          <a:p>
            <a:r>
              <a:rPr lang="en-US" sz="3600" dirty="0" smtClean="0"/>
              <a:t>                                               </a:t>
            </a:r>
            <a:endParaRPr lang="en-US" sz="2800" dirty="0"/>
          </a:p>
        </p:txBody>
      </p:sp>
      <p:sp>
        <p:nvSpPr>
          <p:cNvPr id="4" name="AutoShape 2" descr="Image result for java symbol"/>
          <p:cNvSpPr>
            <a:spLocks noChangeAspect="1" noChangeArrowheads="1"/>
          </p:cNvSpPr>
          <p:nvPr/>
        </p:nvSpPr>
        <p:spPr bwMode="auto">
          <a:xfrm flipV="1">
            <a:off x="155574" y="1777999"/>
            <a:ext cx="1922457"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06109" y="3022600"/>
            <a:ext cx="3343843" cy="3619500"/>
          </a:xfrm>
          <a:prstGeom prst="rect">
            <a:avLst/>
          </a:prstGeom>
        </p:spPr>
      </p:pic>
    </p:spTree>
    <p:extLst>
      <p:ext uri="{BB962C8B-B14F-4D97-AF65-F5344CB8AC3E}">
        <p14:creationId xmlns:p14="http://schemas.microsoft.com/office/powerpoint/2010/main" val="2810871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0201"/>
            <a:ext cx="10353761" cy="1130300"/>
          </a:xfrm>
        </p:spPr>
        <p:txBody>
          <a:bodyPr/>
          <a:lstStyle/>
          <a:p>
            <a:r>
              <a:rPr lang="en-US" dirty="0" smtClean="0"/>
              <a:t>Overloading and overriding</a:t>
            </a:r>
            <a:endParaRPr lang="en-US" dirty="0"/>
          </a:p>
        </p:txBody>
      </p:sp>
      <p:sp>
        <p:nvSpPr>
          <p:cNvPr id="3" name="Content Placeholder 2"/>
          <p:cNvSpPr>
            <a:spLocks noGrp="1"/>
          </p:cNvSpPr>
          <p:nvPr>
            <p:ph idx="1"/>
          </p:nvPr>
        </p:nvSpPr>
        <p:spPr>
          <a:xfrm>
            <a:off x="913795" y="1460501"/>
            <a:ext cx="10353762" cy="5270499"/>
          </a:xfrm>
        </p:spPr>
        <p:txBody>
          <a:bodyPr>
            <a:normAutofit/>
          </a:bodyPr>
          <a:lstStyle/>
          <a:p>
            <a:r>
              <a:rPr lang="en-US" dirty="0">
                <a:effectLst/>
              </a:rPr>
              <a:t>If a class has multiple methods having same name but different in parameters, it is known as Method </a:t>
            </a:r>
            <a:r>
              <a:rPr lang="en-US" dirty="0" smtClean="0">
                <a:effectLst/>
              </a:rPr>
              <a:t>Overloading </a:t>
            </a:r>
            <a:r>
              <a:rPr lang="en-US" b="1" dirty="0" smtClean="0">
                <a:effectLst/>
              </a:rPr>
              <a:t>(Operator overloading??)</a:t>
            </a:r>
            <a:endParaRPr lang="en-US" dirty="0" smtClean="0">
              <a:effectLst/>
            </a:endParaRPr>
          </a:p>
          <a:p>
            <a:r>
              <a:rPr lang="en-US" dirty="0">
                <a:effectLst/>
              </a:rPr>
              <a:t>There are two ways to overload the method in </a:t>
            </a:r>
            <a:r>
              <a:rPr lang="en-US" dirty="0" smtClean="0">
                <a:effectLst/>
              </a:rPr>
              <a:t>java-</a:t>
            </a:r>
            <a:endParaRPr lang="en-US" dirty="0" smtClean="0">
              <a:effectLst/>
            </a:endParaRPr>
          </a:p>
          <a:p>
            <a:pPr marL="0" indent="0">
              <a:buNone/>
            </a:pPr>
            <a:r>
              <a:rPr lang="en-US" dirty="0" smtClean="0">
                <a:effectLst/>
              </a:rPr>
              <a:t>	1. By </a:t>
            </a:r>
            <a:r>
              <a:rPr lang="en-US" dirty="0">
                <a:effectLst/>
              </a:rPr>
              <a:t>changing number of arguments</a:t>
            </a:r>
          </a:p>
          <a:p>
            <a:pPr marL="0" indent="0">
              <a:buNone/>
            </a:pPr>
            <a:r>
              <a:rPr lang="en-US" dirty="0" smtClean="0">
                <a:effectLst/>
              </a:rPr>
              <a:t>	2. By </a:t>
            </a:r>
            <a:r>
              <a:rPr lang="en-US" dirty="0">
                <a:effectLst/>
              </a:rPr>
              <a:t>changing the data </a:t>
            </a:r>
            <a:r>
              <a:rPr lang="en-US" dirty="0" smtClean="0">
                <a:effectLst/>
              </a:rPr>
              <a:t>type</a:t>
            </a:r>
          </a:p>
          <a:p>
            <a:r>
              <a:rPr lang="en-US" dirty="0">
                <a:effectLst/>
              </a:rPr>
              <a:t>If subclass (child class) has the same method as declared in the parent class, it is known as </a:t>
            </a:r>
            <a:r>
              <a:rPr lang="en-US" b="1" dirty="0">
                <a:effectLst/>
              </a:rPr>
              <a:t>method overriding in Java</a:t>
            </a:r>
            <a:r>
              <a:rPr lang="en-US" dirty="0" smtClean="0">
                <a:effectLst/>
              </a:rPr>
              <a:t>.</a:t>
            </a:r>
          </a:p>
          <a:p>
            <a:r>
              <a:rPr lang="en-US" dirty="0">
                <a:effectLst/>
              </a:rPr>
              <a:t>Method overriding is used to provide the specific implementation of a method which is already provided by its superclass.</a:t>
            </a:r>
          </a:p>
          <a:p>
            <a:r>
              <a:rPr lang="en-US" dirty="0">
                <a:effectLst/>
              </a:rPr>
              <a:t>Method overriding is used for runtime polymorphism</a:t>
            </a:r>
          </a:p>
          <a:p>
            <a:pPr marL="0" indent="0">
              <a:buNone/>
            </a:pPr>
            <a:r>
              <a:rPr lang="en-US" sz="2400" b="1" dirty="0" smtClean="0"/>
              <a:t>                         Can we overload and override main method???</a:t>
            </a:r>
            <a:endParaRPr lang="en-US" sz="2400" b="1" dirty="0"/>
          </a:p>
        </p:txBody>
      </p:sp>
    </p:spTree>
    <p:extLst>
      <p:ext uri="{BB962C8B-B14F-4D97-AF65-F5344CB8AC3E}">
        <p14:creationId xmlns:p14="http://schemas.microsoft.com/office/powerpoint/2010/main" val="3504850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overriding and exception handling</a:t>
            </a:r>
            <a:endParaRPr lang="en-US" dirty="0"/>
          </a:p>
        </p:txBody>
      </p:sp>
      <p:sp>
        <p:nvSpPr>
          <p:cNvPr id="3" name="Content Placeholder 2"/>
          <p:cNvSpPr>
            <a:spLocks noGrp="1"/>
          </p:cNvSpPr>
          <p:nvPr>
            <p:ph idx="1"/>
          </p:nvPr>
        </p:nvSpPr>
        <p:spPr>
          <a:xfrm>
            <a:off x="913795" y="2400300"/>
            <a:ext cx="10353762" cy="3797300"/>
          </a:xfrm>
        </p:spPr>
        <p:txBody>
          <a:bodyPr/>
          <a:lstStyle/>
          <a:p>
            <a:r>
              <a:rPr lang="en-US" dirty="0" smtClean="0"/>
              <a:t>Static methods can’t be overridden.</a:t>
            </a:r>
          </a:p>
          <a:p>
            <a:pPr marL="0" indent="0">
              <a:buNone/>
            </a:pPr>
            <a:endParaRPr lang="en-US" dirty="0" smtClean="0"/>
          </a:p>
          <a:p>
            <a:r>
              <a:rPr lang="en-US" dirty="0" smtClean="0"/>
              <a:t>“this” and “super” keywords can’t be used in static context.</a:t>
            </a:r>
          </a:p>
          <a:p>
            <a:pPr marL="0" indent="0">
              <a:buNone/>
            </a:pPr>
            <a:endParaRPr lang="en-US" dirty="0" smtClean="0"/>
          </a:p>
          <a:p>
            <a:r>
              <a:rPr lang="en-US" dirty="0" smtClean="0"/>
              <a:t>There are 2 cases in overriding a method in a class:</a:t>
            </a:r>
          </a:p>
          <a:p>
            <a:pPr marL="457200" indent="-457200">
              <a:buAutoNum type="arabicPeriod"/>
            </a:pPr>
            <a:r>
              <a:rPr lang="en-US" dirty="0" smtClean="0"/>
              <a:t>If the method in superclass does not declare an exception</a:t>
            </a:r>
          </a:p>
          <a:p>
            <a:pPr marL="457200" indent="-457200">
              <a:buAutoNum type="arabicPeriod"/>
            </a:pPr>
            <a:r>
              <a:rPr lang="en-US" dirty="0" smtClean="0"/>
              <a:t>If it declares an exception</a:t>
            </a:r>
          </a:p>
          <a:p>
            <a:pPr marL="0" indent="0">
              <a:buNone/>
            </a:pPr>
            <a:endParaRPr lang="en-US" dirty="0"/>
          </a:p>
        </p:txBody>
      </p:sp>
    </p:spTree>
    <p:extLst>
      <p:ext uri="{BB962C8B-B14F-4D97-AF65-F5344CB8AC3E}">
        <p14:creationId xmlns:p14="http://schemas.microsoft.com/office/powerpoint/2010/main" val="134252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398105" cy="1326321"/>
          </a:xfrm>
        </p:spPr>
        <p:txBody>
          <a:bodyPr/>
          <a:lstStyle/>
          <a:p>
            <a:r>
              <a:rPr lang="en-US" dirty="0" smtClean="0"/>
              <a:t>Contents covered</a:t>
            </a:r>
            <a:endParaRPr lang="en-US" dirty="0"/>
          </a:p>
        </p:txBody>
      </p:sp>
      <p:sp>
        <p:nvSpPr>
          <p:cNvPr id="3" name="Content Placeholder 2"/>
          <p:cNvSpPr>
            <a:spLocks noGrp="1"/>
          </p:cNvSpPr>
          <p:nvPr>
            <p:ph idx="1"/>
          </p:nvPr>
        </p:nvSpPr>
        <p:spPr>
          <a:xfrm>
            <a:off x="913795" y="2096064"/>
            <a:ext cx="10353762" cy="4279336"/>
          </a:xfrm>
        </p:spPr>
        <p:txBody>
          <a:bodyPr/>
          <a:lstStyle/>
          <a:p>
            <a:r>
              <a:rPr lang="en-US" dirty="0" smtClean="0"/>
              <a:t>Introduction to OOP</a:t>
            </a:r>
          </a:p>
          <a:p>
            <a:r>
              <a:rPr lang="en-US" dirty="0" smtClean="0"/>
              <a:t>Classes and Objects</a:t>
            </a:r>
          </a:p>
          <a:p>
            <a:r>
              <a:rPr lang="en-US" dirty="0" smtClean="0"/>
              <a:t>Inheritance and Polymorphism</a:t>
            </a:r>
          </a:p>
          <a:p>
            <a:r>
              <a:rPr lang="en-US" dirty="0" smtClean="0"/>
              <a:t>The Constructor</a:t>
            </a:r>
          </a:p>
          <a:p>
            <a:r>
              <a:rPr lang="en-US" dirty="0" smtClean="0"/>
              <a:t>Uses of  “this” and  “super”</a:t>
            </a:r>
          </a:p>
          <a:p>
            <a:r>
              <a:rPr lang="en-US" dirty="0" smtClean="0"/>
              <a:t>Overloading and Overriding</a:t>
            </a:r>
          </a:p>
          <a:p>
            <a:r>
              <a:rPr lang="en-US" dirty="0" smtClean="0"/>
              <a:t>Static, overriding and Exceptional Handling</a:t>
            </a:r>
          </a:p>
          <a:p>
            <a:endParaRPr lang="en-US" dirty="0" smtClean="0"/>
          </a:p>
          <a:p>
            <a:endParaRPr lang="en-US" dirty="0" smtClean="0"/>
          </a:p>
          <a:p>
            <a:endParaRPr lang="en-US" dirty="0"/>
          </a:p>
        </p:txBody>
      </p:sp>
      <p:pic>
        <p:nvPicPr>
          <p:cNvPr id="2050" name="Picture 2" descr="https://www.assignmentprime.com/images/data/page_upload/images/o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2222500"/>
            <a:ext cx="561022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891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3795" y="1828800"/>
            <a:ext cx="10353762" cy="4445000"/>
          </a:xfrm>
        </p:spPr>
        <p:txBody>
          <a:bodyPr>
            <a:normAutofit/>
          </a:bodyPr>
          <a:lstStyle/>
          <a:p>
            <a:pPr marL="0" indent="0">
              <a:buNone/>
            </a:pPr>
            <a:r>
              <a:rPr lang="en-US" b="1" dirty="0" smtClean="0">
                <a:effectLst/>
              </a:rPr>
              <a:t>Object-Oriented </a:t>
            </a:r>
            <a:r>
              <a:rPr lang="en-US" b="1" dirty="0">
                <a:effectLst/>
              </a:rPr>
              <a:t>Programming</a:t>
            </a:r>
            <a:r>
              <a:rPr lang="en-US" dirty="0">
                <a:effectLst/>
              </a:rPr>
              <a:t> is a methodology or paradigm to design a program </a:t>
            </a:r>
            <a:r>
              <a:rPr lang="en-US" dirty="0" smtClean="0">
                <a:effectLst/>
              </a:rPr>
              <a:t>    using </a:t>
            </a:r>
            <a:r>
              <a:rPr lang="en-US" dirty="0">
                <a:effectLst/>
              </a:rPr>
              <a:t>classes and objects. It simplifies software development and maintenance by providing </a:t>
            </a:r>
            <a:r>
              <a:rPr lang="en-US" dirty="0" smtClean="0">
                <a:effectLst/>
              </a:rPr>
              <a:t>the following concepts</a:t>
            </a:r>
            <a:r>
              <a:rPr lang="en-US" dirty="0">
                <a:effectLst/>
              </a:rPr>
              <a:t>:</a:t>
            </a:r>
          </a:p>
          <a:p>
            <a:pPr marL="0" indent="0">
              <a:buNone/>
            </a:pPr>
            <a:r>
              <a:rPr lang="en-US" dirty="0" smtClean="0">
                <a:effectLst/>
              </a:rPr>
              <a:t>1. Objects</a:t>
            </a:r>
          </a:p>
          <a:p>
            <a:pPr marL="0" indent="0">
              <a:buNone/>
            </a:pPr>
            <a:r>
              <a:rPr lang="en-US" dirty="0" smtClean="0">
                <a:effectLst/>
              </a:rPr>
              <a:t>2. Class</a:t>
            </a:r>
          </a:p>
          <a:p>
            <a:pPr marL="0" indent="0">
              <a:buNone/>
            </a:pPr>
            <a:r>
              <a:rPr lang="en-US" dirty="0" smtClean="0">
                <a:effectLst/>
              </a:rPr>
              <a:t>3. Inheritance</a:t>
            </a:r>
          </a:p>
          <a:p>
            <a:pPr marL="0" indent="0">
              <a:buNone/>
            </a:pPr>
            <a:r>
              <a:rPr lang="en-US" dirty="0" smtClean="0">
                <a:effectLst/>
              </a:rPr>
              <a:t>4. Polymorphism</a:t>
            </a:r>
          </a:p>
          <a:p>
            <a:pPr marL="0" indent="0">
              <a:buNone/>
            </a:pPr>
            <a:r>
              <a:rPr lang="en-US" dirty="0" smtClean="0">
                <a:effectLst/>
              </a:rPr>
              <a:t>5. Abstraction</a:t>
            </a:r>
          </a:p>
          <a:p>
            <a:pPr marL="0" indent="0">
              <a:buNone/>
            </a:pPr>
            <a:r>
              <a:rPr lang="en-US" dirty="0" smtClean="0">
                <a:effectLst/>
              </a:rPr>
              <a:t>6. Encapsulation</a:t>
            </a:r>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215997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ttgtmedia.com/rms/onlineimages/whatis-object_oriented_program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75" y="215899"/>
            <a:ext cx="5476875" cy="56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481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objects</a:t>
            </a:r>
            <a:endParaRPr lang="en-US" dirty="0"/>
          </a:p>
        </p:txBody>
      </p:sp>
      <p:sp>
        <p:nvSpPr>
          <p:cNvPr id="3" name="Content Placeholder 2"/>
          <p:cNvSpPr>
            <a:spLocks noGrp="1"/>
          </p:cNvSpPr>
          <p:nvPr>
            <p:ph idx="1"/>
          </p:nvPr>
        </p:nvSpPr>
        <p:spPr>
          <a:xfrm>
            <a:off x="913795" y="2096064"/>
            <a:ext cx="10353762" cy="4317436"/>
          </a:xfrm>
        </p:spPr>
        <p:txBody>
          <a:bodyPr/>
          <a:lstStyle/>
          <a:p>
            <a:r>
              <a:rPr lang="en-US" dirty="0">
                <a:effectLst/>
              </a:rPr>
              <a:t>A class is a user defined blueprint or prototype from which objects are created</a:t>
            </a:r>
            <a:r>
              <a:rPr lang="en-US" dirty="0" smtClean="0">
                <a:effectLst/>
              </a:rPr>
              <a:t>.</a:t>
            </a:r>
          </a:p>
          <a:p>
            <a:r>
              <a:rPr lang="en-US" dirty="0" smtClean="0">
                <a:effectLst/>
              </a:rPr>
              <a:t>It </a:t>
            </a:r>
            <a:r>
              <a:rPr lang="en-US" dirty="0">
                <a:effectLst/>
              </a:rPr>
              <a:t>represents the set of properties or methods that are common to all objects of one </a:t>
            </a:r>
            <a:r>
              <a:rPr lang="en-US" dirty="0" smtClean="0">
                <a:effectLst/>
              </a:rPr>
              <a:t>type. </a:t>
            </a:r>
          </a:p>
          <a:p>
            <a:r>
              <a:rPr lang="en-US" dirty="0" smtClean="0">
                <a:effectLst/>
              </a:rPr>
              <a:t>It is a logical entity that consumes no memory by itself.</a:t>
            </a:r>
          </a:p>
          <a:p>
            <a:endParaRPr lang="en-US" dirty="0">
              <a:effectLst/>
            </a:endParaRPr>
          </a:p>
          <a:p>
            <a:r>
              <a:rPr lang="en-US" dirty="0">
                <a:effectLst/>
              </a:rPr>
              <a:t>An object is a </a:t>
            </a:r>
            <a:r>
              <a:rPr lang="en-US" dirty="0" smtClean="0">
                <a:effectLst/>
              </a:rPr>
              <a:t>entity </a:t>
            </a:r>
            <a:r>
              <a:rPr lang="en-US" dirty="0">
                <a:effectLst/>
              </a:rPr>
              <a:t>that has both state and behavior</a:t>
            </a:r>
            <a:r>
              <a:rPr lang="en-US" dirty="0" smtClean="0">
                <a:effectLst/>
              </a:rPr>
              <a:t>. </a:t>
            </a:r>
          </a:p>
          <a:p>
            <a:r>
              <a:rPr lang="en-US" dirty="0" smtClean="0">
                <a:effectLst/>
              </a:rPr>
              <a:t>It can be both physical and logical.</a:t>
            </a:r>
          </a:p>
          <a:p>
            <a:r>
              <a:rPr lang="en-US" dirty="0" smtClean="0">
                <a:effectLst/>
              </a:rPr>
              <a:t>Examples of objects include chair, car, table, keyboard, a person, etc.</a:t>
            </a:r>
            <a:br>
              <a:rPr lang="en-US" dirty="0" smtClean="0">
                <a:effectLst/>
              </a:rPr>
            </a:br>
            <a:endParaRPr lang="en-US" dirty="0">
              <a:effectLst/>
            </a:endParaRPr>
          </a:p>
          <a:p>
            <a:endParaRPr lang="en-US" dirty="0">
              <a:effectLst/>
            </a:endParaRPr>
          </a:p>
        </p:txBody>
      </p:sp>
    </p:spTree>
    <p:extLst>
      <p:ext uri="{BB962C8B-B14F-4D97-AF65-F5344CB8AC3E}">
        <p14:creationId xmlns:p14="http://schemas.microsoft.com/office/powerpoint/2010/main" val="145996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polymorphism</a:t>
            </a:r>
            <a:endParaRPr lang="en-US" dirty="0"/>
          </a:p>
        </p:txBody>
      </p:sp>
      <p:sp>
        <p:nvSpPr>
          <p:cNvPr id="3" name="Content Placeholder 2"/>
          <p:cNvSpPr>
            <a:spLocks noGrp="1"/>
          </p:cNvSpPr>
          <p:nvPr>
            <p:ph idx="1"/>
          </p:nvPr>
        </p:nvSpPr>
        <p:spPr>
          <a:xfrm>
            <a:off x="913795" y="2096064"/>
            <a:ext cx="10353762" cy="4203136"/>
          </a:xfrm>
        </p:spPr>
        <p:txBody>
          <a:bodyPr/>
          <a:lstStyle/>
          <a:p>
            <a:r>
              <a:rPr lang="en-US" dirty="0">
                <a:effectLst/>
              </a:rPr>
              <a:t>When one object acquires all the properties and behaviors of a parent object, it is known as inheritance</a:t>
            </a:r>
            <a:r>
              <a:rPr lang="en-US" dirty="0" smtClean="0">
                <a:effectLst/>
              </a:rPr>
              <a:t>.</a:t>
            </a:r>
          </a:p>
          <a:p>
            <a:r>
              <a:rPr lang="en-US" dirty="0" smtClean="0">
                <a:effectLst/>
              </a:rPr>
              <a:t>It provides </a:t>
            </a:r>
            <a:r>
              <a:rPr lang="en-US" dirty="0">
                <a:effectLst/>
              </a:rPr>
              <a:t>code reusability. It is used to achieve runtime polymorphism</a:t>
            </a:r>
            <a:r>
              <a:rPr lang="en-US" dirty="0" smtClean="0">
                <a:effectLst/>
              </a:rPr>
              <a:t>.</a:t>
            </a:r>
          </a:p>
          <a:p>
            <a:pPr marL="0" indent="0">
              <a:buNone/>
            </a:pPr>
            <a:endParaRPr lang="en-US" dirty="0" smtClean="0">
              <a:effectLst/>
            </a:endParaRPr>
          </a:p>
          <a:p>
            <a:r>
              <a:rPr lang="en-US" dirty="0">
                <a:effectLst/>
              </a:rPr>
              <a:t>If one task is performed in different ways, it is known as polymorphism. For example: to convince the customer differently, to draw something, for example, shape, triangle, rectangle, etc</a:t>
            </a:r>
            <a:r>
              <a:rPr lang="en-US" dirty="0" smtClean="0">
                <a:effectLst/>
              </a:rPr>
              <a:t>.</a:t>
            </a:r>
          </a:p>
          <a:p>
            <a:r>
              <a:rPr lang="en-US" dirty="0">
                <a:effectLst/>
              </a:rPr>
              <a:t>In Java, we use method overloading and method overriding to achieve polymorphism.</a:t>
            </a:r>
            <a:endParaRPr lang="en-US" dirty="0"/>
          </a:p>
        </p:txBody>
      </p:sp>
    </p:spTree>
    <p:extLst>
      <p:ext uri="{BB962C8B-B14F-4D97-AF65-F5344CB8AC3E}">
        <p14:creationId xmlns:p14="http://schemas.microsoft.com/office/powerpoint/2010/main" val="579686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122505" cy="1326321"/>
          </a:xfrm>
        </p:spPr>
        <p:txBody>
          <a:bodyPr/>
          <a:lstStyle/>
          <a:p>
            <a:r>
              <a:rPr lang="en-US" dirty="0" smtClean="0"/>
              <a:t>Constructor</a:t>
            </a:r>
            <a:endParaRPr lang="en-US" dirty="0"/>
          </a:p>
        </p:txBody>
      </p:sp>
      <p:sp>
        <p:nvSpPr>
          <p:cNvPr id="3" name="Content Placeholder 2"/>
          <p:cNvSpPr>
            <a:spLocks noGrp="1"/>
          </p:cNvSpPr>
          <p:nvPr>
            <p:ph idx="1"/>
          </p:nvPr>
        </p:nvSpPr>
        <p:spPr>
          <a:xfrm>
            <a:off x="913795" y="1935921"/>
            <a:ext cx="10353762" cy="4756979"/>
          </a:xfrm>
        </p:spPr>
        <p:txBody>
          <a:bodyPr/>
          <a:lstStyle/>
          <a:p>
            <a:r>
              <a:rPr lang="en-US" dirty="0">
                <a:effectLst/>
              </a:rPr>
              <a:t>In Java, a constructor is a block of codes similar to the method. It is called when an instance of the class is created. At the time of calling constructor, memory for the object is allocated in the memory</a:t>
            </a:r>
            <a:r>
              <a:rPr lang="en-US" dirty="0" smtClean="0">
                <a:effectLst/>
              </a:rPr>
              <a:t>.</a:t>
            </a:r>
          </a:p>
          <a:p>
            <a:r>
              <a:rPr lang="en-US" dirty="0">
                <a:effectLst/>
              </a:rPr>
              <a:t>It is a special type of method which is used to initialize the object</a:t>
            </a:r>
            <a:r>
              <a:rPr lang="en-US" dirty="0" smtClean="0">
                <a:effectLst/>
              </a:rPr>
              <a:t>.</a:t>
            </a:r>
          </a:p>
          <a:p>
            <a:r>
              <a:rPr lang="en-US" dirty="0">
                <a:effectLst/>
              </a:rPr>
              <a:t>It calls a default constructor if there is no constructor available in the class. In such case, Java compiler provides a default constructor by default</a:t>
            </a:r>
            <a:r>
              <a:rPr lang="en-US" dirty="0" smtClean="0">
                <a:effectLst/>
              </a:rPr>
              <a:t>.</a:t>
            </a:r>
          </a:p>
          <a:p>
            <a:r>
              <a:rPr lang="en-US" dirty="0">
                <a:effectLst/>
              </a:rPr>
              <a:t> </a:t>
            </a:r>
            <a:r>
              <a:rPr lang="en-US" dirty="0" smtClean="0">
                <a:effectLst/>
              </a:rPr>
              <a:t>It can be used to perform any task or operation in addition to object creation such as starting </a:t>
            </a:r>
            <a:r>
              <a:rPr lang="en-US" dirty="0">
                <a:effectLst/>
              </a:rPr>
              <a:t>a thread, calling a method, etc</a:t>
            </a:r>
            <a:r>
              <a:rPr lang="en-US" dirty="0" smtClean="0">
                <a:effectLst/>
              </a:rPr>
              <a:t>.</a:t>
            </a:r>
          </a:p>
          <a:p>
            <a:endParaRPr lang="en-US" dirty="0" smtClean="0">
              <a:effectLst/>
            </a:endParaRPr>
          </a:p>
          <a:p>
            <a:pPr marL="0" indent="0">
              <a:buNone/>
            </a:pPr>
            <a:r>
              <a:rPr lang="en-US" sz="2400" b="1" dirty="0" smtClean="0">
                <a:effectLst/>
              </a:rPr>
              <a:t>                       Does constructor return anything?</a:t>
            </a:r>
            <a:endParaRPr lang="en-US" sz="2400" b="1" dirty="0"/>
          </a:p>
        </p:txBody>
      </p:sp>
    </p:spTree>
    <p:extLst>
      <p:ext uri="{BB962C8B-B14F-4D97-AF65-F5344CB8AC3E}">
        <p14:creationId xmlns:p14="http://schemas.microsoft.com/office/powerpoint/2010/main" val="263078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4762" y="330200"/>
            <a:ext cx="8974190" cy="6159500"/>
          </a:xfrm>
          <a:prstGeom prst="rect">
            <a:avLst/>
          </a:prstGeom>
        </p:spPr>
      </p:pic>
    </p:spTree>
    <p:extLst>
      <p:ext uri="{BB962C8B-B14F-4D97-AF65-F5344CB8AC3E}">
        <p14:creationId xmlns:p14="http://schemas.microsoft.com/office/powerpoint/2010/main" val="78597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2101"/>
            <a:ext cx="10353761" cy="1358900"/>
          </a:xfrm>
        </p:spPr>
        <p:txBody>
          <a:bodyPr/>
          <a:lstStyle/>
          <a:p>
            <a:r>
              <a:rPr lang="en-US" dirty="0" smtClean="0"/>
              <a:t>This and super</a:t>
            </a:r>
            <a:endParaRPr lang="en-US" dirty="0"/>
          </a:p>
        </p:txBody>
      </p:sp>
      <p:sp>
        <p:nvSpPr>
          <p:cNvPr id="3" name="Content Placeholder 2"/>
          <p:cNvSpPr>
            <a:spLocks noGrp="1"/>
          </p:cNvSpPr>
          <p:nvPr>
            <p:ph idx="1"/>
          </p:nvPr>
        </p:nvSpPr>
        <p:spPr>
          <a:xfrm>
            <a:off x="913795" y="1460500"/>
            <a:ext cx="10353762" cy="5092700"/>
          </a:xfrm>
        </p:spPr>
        <p:txBody>
          <a:bodyPr>
            <a:normAutofit/>
          </a:bodyPr>
          <a:lstStyle/>
          <a:p>
            <a:r>
              <a:rPr lang="en-US" dirty="0">
                <a:effectLst/>
              </a:rPr>
              <a:t>this can be used to refer current class instance variable.</a:t>
            </a:r>
          </a:p>
          <a:p>
            <a:r>
              <a:rPr lang="en-US" dirty="0">
                <a:effectLst/>
              </a:rPr>
              <a:t>this can be used to invoke current class method (implicitly)</a:t>
            </a:r>
          </a:p>
          <a:p>
            <a:r>
              <a:rPr lang="en-US" dirty="0">
                <a:effectLst/>
              </a:rPr>
              <a:t>this() can be used to invoke current class constructor.</a:t>
            </a:r>
          </a:p>
          <a:p>
            <a:r>
              <a:rPr lang="en-US" dirty="0">
                <a:effectLst/>
              </a:rPr>
              <a:t>this can be passed as an argument in the method call.</a:t>
            </a:r>
          </a:p>
          <a:p>
            <a:r>
              <a:rPr lang="en-US" dirty="0">
                <a:effectLst/>
              </a:rPr>
              <a:t>this can be passed as argument in the constructor call.</a:t>
            </a:r>
          </a:p>
          <a:p>
            <a:r>
              <a:rPr lang="en-US" dirty="0">
                <a:effectLst/>
              </a:rPr>
              <a:t>this can be used to return the current class instance from the method</a:t>
            </a:r>
            <a:r>
              <a:rPr lang="en-US" dirty="0" smtClean="0">
                <a:effectLst/>
              </a:rPr>
              <a:t>.</a:t>
            </a:r>
          </a:p>
          <a:p>
            <a:r>
              <a:rPr lang="en-US" dirty="0">
                <a:effectLst/>
              </a:rPr>
              <a:t>s</a:t>
            </a:r>
            <a:r>
              <a:rPr lang="en-US" dirty="0" smtClean="0">
                <a:effectLst/>
              </a:rPr>
              <a:t>uper is used to call constructor of superclass.</a:t>
            </a:r>
          </a:p>
          <a:p>
            <a:r>
              <a:rPr lang="en-US" dirty="0">
                <a:effectLst/>
              </a:rPr>
              <a:t>s</a:t>
            </a:r>
            <a:r>
              <a:rPr lang="en-US" dirty="0" smtClean="0">
                <a:effectLst/>
              </a:rPr>
              <a:t>uper can also be used to invoke parent class’ methods as well.</a:t>
            </a:r>
          </a:p>
          <a:p>
            <a:r>
              <a:rPr lang="en-US" dirty="0">
                <a:effectLst/>
              </a:rPr>
              <a:t>s</a:t>
            </a:r>
            <a:r>
              <a:rPr lang="en-US" dirty="0" smtClean="0">
                <a:effectLst/>
              </a:rPr>
              <a:t>uper is also used for referring to parent class’ variables.</a:t>
            </a:r>
            <a:endParaRPr lang="en-US" dirty="0">
              <a:effectLst/>
            </a:endParaRPr>
          </a:p>
          <a:p>
            <a:pPr marL="0" indent="0">
              <a:buNone/>
            </a:pPr>
            <a:r>
              <a:rPr lang="en-US" dirty="0"/>
              <a:t> </a:t>
            </a:r>
            <a:r>
              <a:rPr lang="en-US" dirty="0" smtClean="0"/>
              <a:t>                   </a:t>
            </a:r>
            <a:r>
              <a:rPr lang="en-US" sz="2400" b="1" dirty="0" smtClean="0"/>
              <a:t>Where you can’t use this and super???</a:t>
            </a:r>
            <a:endParaRPr lang="en-US" sz="2400" b="1" dirty="0" smtClean="0"/>
          </a:p>
        </p:txBody>
      </p:sp>
    </p:spTree>
    <p:extLst>
      <p:ext uri="{BB962C8B-B14F-4D97-AF65-F5344CB8AC3E}">
        <p14:creationId xmlns:p14="http://schemas.microsoft.com/office/powerpoint/2010/main" val="2171688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648</TotalTime>
  <Words>445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Object oriented programming in java</vt:lpstr>
      <vt:lpstr>Contents covered</vt:lpstr>
      <vt:lpstr>introduction</vt:lpstr>
      <vt:lpstr>PowerPoint Presentation</vt:lpstr>
      <vt:lpstr>Class and objects</vt:lpstr>
      <vt:lpstr>Inheritance and polymorphism</vt:lpstr>
      <vt:lpstr>Constructor</vt:lpstr>
      <vt:lpstr>PowerPoint Presentation</vt:lpstr>
      <vt:lpstr>This and super</vt:lpstr>
      <vt:lpstr>Overloading and overriding</vt:lpstr>
      <vt:lpstr>Static, overriding and exception handling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Singh, Vinay Pratap</dc:creator>
  <cp:lastModifiedBy>Singh, Vinay Pratap</cp:lastModifiedBy>
  <cp:revision>31</cp:revision>
  <dcterms:created xsi:type="dcterms:W3CDTF">2019-06-29T04:22:52Z</dcterms:created>
  <dcterms:modified xsi:type="dcterms:W3CDTF">2019-07-01T09:35:51Z</dcterms:modified>
</cp:coreProperties>
</file>