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0" r:id="rId5"/>
    <p:sldId id="262" r:id="rId6"/>
    <p:sldId id="269" r:id="rId7"/>
    <p:sldId id="263" r:id="rId8"/>
    <p:sldId id="264" r:id="rId9"/>
    <p:sldId id="266" r:id="rId10"/>
    <p:sldId id="270" r:id="rId11"/>
    <p:sldId id="267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4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3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5032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26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69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84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937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21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2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77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7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49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03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DF7E-E713-461A-A735-8928999FFA44}" type="datetimeFigureOut">
              <a:rPr lang="en-GB" smtClean="0"/>
              <a:t>01/07/2019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0FB903-54CB-40CB-9410-B7804A6EB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2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A5456-8501-4E03-966B-9C551C8C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556" y="1525645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cs typeface="Arial" panose="020B0604020202020204" pitchFamily="34" charset="0"/>
              </a:rPr>
              <a:t>Collections in JAVA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90597D7-9707-42F5-ACF1-F2D990BC5FFF}"/>
              </a:ext>
            </a:extLst>
          </p:cNvPr>
          <p:cNvSpPr txBox="1"/>
          <p:nvPr/>
        </p:nvSpPr>
        <p:spPr>
          <a:xfrm>
            <a:off x="5663953" y="5619565"/>
            <a:ext cx="405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By - Kalyani Shelgaonkar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2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5AAE7-7D9D-4379-BBF9-A089D8853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Queue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022FA1-064A-4345-A34C-E2BF6BD8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Two Implementations:</a:t>
            </a:r>
          </a:p>
          <a:p>
            <a:pPr marL="457200" lvl="1" indent="0">
              <a:buNone/>
            </a:pPr>
            <a:r>
              <a:rPr lang="en-GB" sz="2000" dirty="0"/>
              <a:t>1.Linked List</a:t>
            </a:r>
          </a:p>
          <a:p>
            <a:pPr marL="457200" lvl="1" indent="0">
              <a:buNone/>
            </a:pPr>
            <a:r>
              <a:rPr lang="en-GB" sz="2000" dirty="0"/>
              <a:t>2.Priority Queue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Syntax:</a:t>
            </a:r>
          </a:p>
          <a:p>
            <a:pPr marL="457200" lvl="1" indent="0">
              <a:buNone/>
            </a:pPr>
            <a:r>
              <a:rPr lang="en-GB" sz="2000" dirty="0"/>
              <a:t>	Queue </a:t>
            </a:r>
            <a:r>
              <a:rPr lang="en-GB" sz="2000" dirty="0" err="1"/>
              <a:t>Obj</a:t>
            </a:r>
            <a:r>
              <a:rPr lang="en-GB" sz="2000" dirty="0"/>
              <a:t>=new LinkedList();</a:t>
            </a:r>
          </a:p>
          <a:p>
            <a:pPr marL="457200" lvl="1" indent="0">
              <a:buNone/>
            </a:pPr>
            <a:r>
              <a:rPr lang="en-GB" sz="2000" dirty="0"/>
              <a:t>	Queue </a:t>
            </a:r>
            <a:r>
              <a:rPr lang="en-GB" sz="2000" dirty="0" err="1"/>
              <a:t>Obj</a:t>
            </a:r>
            <a:r>
              <a:rPr lang="en-GB" sz="2000" dirty="0"/>
              <a:t>=new Priority List();</a:t>
            </a:r>
          </a:p>
          <a:p>
            <a:pPr lvl="1"/>
            <a:endParaRPr lang="en-GB" sz="200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549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BDCFB3-1FA9-44AA-BDFA-870CB8A6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HashMap Class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B384C8-690B-4665-AD1E-8BC5AA61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Works on the principle of Hashing</a:t>
            </a:r>
          </a:p>
          <a:p>
            <a:r>
              <a:rPr lang="en-US" sz="2400" dirty="0"/>
              <a:t>Gives unsorted and unordered Map</a:t>
            </a:r>
          </a:p>
          <a:p>
            <a:r>
              <a:rPr lang="en-US" sz="2400" dirty="0"/>
              <a:t>Allows one null key and multiple null values in a collection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6068C60-1CA9-4CA0-84A5-132C22C55BA6}"/>
              </a:ext>
            </a:extLst>
          </p:cNvPr>
          <p:cNvSpPr/>
          <p:nvPr/>
        </p:nvSpPr>
        <p:spPr>
          <a:xfrm>
            <a:off x="1473693" y="4721571"/>
            <a:ext cx="73063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HashMap&lt;</a:t>
            </a:r>
            <a:r>
              <a:rPr lang="en-GB" sz="20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KeyType</a:t>
            </a:r>
            <a:r>
              <a:rPr lang="en-GB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, </a:t>
            </a:r>
            <a:r>
              <a:rPr lang="en-GB" sz="20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ValueType</a:t>
            </a:r>
            <a:r>
              <a:rPr lang="en-GB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&gt; </a:t>
            </a:r>
            <a:r>
              <a:rPr lang="en-GB" sz="20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obj</a:t>
            </a:r>
            <a:r>
              <a:rPr lang="en-GB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 = new HashMap&lt;</a:t>
            </a:r>
            <a:r>
              <a:rPr lang="en-GB" sz="20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KeyType</a:t>
            </a:r>
            <a:r>
              <a:rPr lang="en-GB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, </a:t>
            </a:r>
            <a:r>
              <a:rPr lang="en-GB" sz="20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ValueType</a:t>
            </a:r>
            <a:r>
              <a:rPr lang="en-GB" sz="2000" dirty="0">
                <a:solidFill>
                  <a:srgbClr val="444444"/>
                </a:solidFill>
                <a:latin typeface="Trebuchet MS" panose="020B0603020202020204" pitchFamily="34" charset="0"/>
              </a:rPr>
              <a:t>&gt;();</a:t>
            </a:r>
            <a:endParaRPr lang="en-GB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5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07DF3F-B0F9-4EA1-857E-F2FA7FE9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Advantages of Collections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A7DA22-ADB5-45B8-B9F4-F683C82D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Reduces Programming Efforts</a:t>
            </a:r>
          </a:p>
          <a:p>
            <a:r>
              <a:rPr lang="en-US" sz="2400" dirty="0"/>
              <a:t>Increases Programming speed and quality</a:t>
            </a:r>
          </a:p>
          <a:p>
            <a:r>
              <a:rPr lang="en-US" sz="2400" dirty="0"/>
              <a:t>Reduces effort to design new APIs</a:t>
            </a:r>
          </a:p>
          <a:p>
            <a:r>
              <a:rPr lang="en-US" sz="2400" dirty="0"/>
              <a:t>Helps to reuse the code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5425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A1CE63-2AC8-42AA-8DE7-90E0F114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643" y="288228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79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Collection Interface </a:t>
            </a:r>
            <a:r>
              <a:rPr lang="en-US" dirty="0" smtClean="0"/>
              <a:t>methods</a:t>
            </a:r>
          </a:p>
          <a:p>
            <a:r>
              <a:rPr lang="en-US" dirty="0"/>
              <a:t>Retrieving Elements from </a:t>
            </a:r>
            <a:r>
              <a:rPr lang="en-US" dirty="0" smtClean="0"/>
              <a:t>Collection</a:t>
            </a:r>
          </a:p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/>
              <a:t>Vector </a:t>
            </a:r>
            <a:r>
              <a:rPr lang="en-US" dirty="0" smtClean="0"/>
              <a:t>Class</a:t>
            </a:r>
          </a:p>
          <a:p>
            <a:r>
              <a:rPr lang="en-US" dirty="0" err="1"/>
              <a:t>TreeSet</a:t>
            </a:r>
            <a:r>
              <a:rPr lang="en-US" dirty="0"/>
              <a:t> Class</a:t>
            </a:r>
            <a:endParaRPr lang="en-US" dirty="0" smtClean="0"/>
          </a:p>
          <a:p>
            <a:r>
              <a:rPr lang="en-US" dirty="0" smtClean="0"/>
              <a:t>Queue</a:t>
            </a:r>
          </a:p>
          <a:p>
            <a:r>
              <a:rPr lang="en-US" dirty="0" err="1"/>
              <a:t>HashMap</a:t>
            </a:r>
            <a:r>
              <a:rPr lang="en-US" dirty="0"/>
              <a:t> </a:t>
            </a:r>
            <a:r>
              <a:rPr lang="en-US" dirty="0" smtClean="0"/>
              <a:t>Class</a:t>
            </a:r>
          </a:p>
          <a:p>
            <a:r>
              <a:rPr lang="en-US" dirty="0"/>
              <a:t>Advantages of Collections</a:t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6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EB9D9-029D-4570-BDD6-BD5AF3AB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What is Collection?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B4E43C-2B0B-4E03-9833-47C369237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Collection is a container of Objects, it groups many objects into one single one</a:t>
            </a:r>
          </a:p>
          <a:p>
            <a:endParaRPr lang="en-US" sz="2400" dirty="0"/>
          </a:p>
          <a:p>
            <a:r>
              <a:rPr lang="en-US" sz="2400" dirty="0"/>
              <a:t>Came into existence since Java 1.2</a:t>
            </a:r>
          </a:p>
          <a:p>
            <a:endParaRPr lang="en-US" sz="2400" dirty="0"/>
          </a:p>
          <a:p>
            <a:r>
              <a:rPr lang="en-US" sz="2400" dirty="0"/>
              <a:t>Resides under </a:t>
            </a:r>
            <a:r>
              <a:rPr lang="en-US" sz="2400" dirty="0" err="1"/>
              <a:t>java.util</a:t>
            </a:r>
            <a:r>
              <a:rPr lang="en-US" sz="2400" dirty="0"/>
              <a:t> package</a:t>
            </a:r>
          </a:p>
          <a:p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1295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Framework">
            <a:extLst>
              <a:ext uri="{FF2B5EF4-FFF2-40B4-BE49-F238E27FC236}">
                <a16:creationId xmlns:a16="http://schemas.microsoft.com/office/drawing/2014/main" xmlns="" id="{00DDA539-6F40-4DF3-8246-33AA522EA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27" y="1171644"/>
            <a:ext cx="7266326" cy="427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DD64E-B7C8-4F0B-943F-172A9E6E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Collection Interface methods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BC48FD-A7A1-4674-BE82-FC72DC35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size();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isEmpty</a:t>
            </a:r>
            <a:r>
              <a:rPr lang="en-US" sz="2400" dirty="0"/>
              <a:t>();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add(Object Element);</a:t>
            </a:r>
          </a:p>
          <a:p>
            <a:r>
              <a:rPr lang="en-US" sz="2400" dirty="0" err="1"/>
              <a:t>boolean</a:t>
            </a:r>
            <a:r>
              <a:rPr lang="en-US" sz="2400" dirty="0"/>
              <a:t> remove(Object Element);</a:t>
            </a:r>
          </a:p>
          <a:p>
            <a:r>
              <a:rPr lang="en-GB" sz="2400" dirty="0" err="1"/>
              <a:t>boolean</a:t>
            </a:r>
            <a:r>
              <a:rPr lang="en-GB" sz="2400" dirty="0"/>
              <a:t> </a:t>
            </a:r>
            <a:r>
              <a:rPr lang="en-GB" sz="2400" dirty="0" err="1"/>
              <a:t>containsAll</a:t>
            </a:r>
            <a:r>
              <a:rPr lang="en-GB" sz="2400" dirty="0"/>
              <a:t>(Collection c);</a:t>
            </a:r>
          </a:p>
          <a:p>
            <a:r>
              <a:rPr lang="en-GB" sz="2400" dirty="0" err="1"/>
              <a:t>boolean</a:t>
            </a:r>
            <a:r>
              <a:rPr lang="en-GB" sz="2400" dirty="0"/>
              <a:t> </a:t>
            </a:r>
            <a:r>
              <a:rPr lang="en-GB" sz="2400" dirty="0" err="1"/>
              <a:t>addAll</a:t>
            </a:r>
            <a:r>
              <a:rPr lang="en-GB" sz="2400" dirty="0"/>
              <a:t>(Collection c);</a:t>
            </a:r>
          </a:p>
          <a:p>
            <a:r>
              <a:rPr lang="en-GB" sz="2400" dirty="0" err="1"/>
              <a:t>boolean</a:t>
            </a:r>
            <a:r>
              <a:rPr lang="en-GB" sz="2400" dirty="0"/>
              <a:t> </a:t>
            </a:r>
            <a:r>
              <a:rPr lang="en-GB" sz="2400" dirty="0" err="1"/>
              <a:t>removeAll</a:t>
            </a:r>
            <a:r>
              <a:rPr lang="en-GB" sz="2400" dirty="0"/>
              <a:t>(Collection c);</a:t>
            </a:r>
          </a:p>
          <a:p>
            <a:r>
              <a:rPr lang="en-GB" sz="2400" dirty="0"/>
              <a:t>void clear();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115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21EC-8B25-44E3-B095-849815F7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Retrieving Elements from Collection</a:t>
            </a:r>
            <a:br>
              <a:rPr lang="en-US" u="sng" dirty="0"/>
            </a:b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8F93AF-7E56-47EA-9D89-D015C876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Iterator Interface</a:t>
            </a:r>
          </a:p>
          <a:p>
            <a:r>
              <a:rPr lang="en-US" sz="2400" dirty="0"/>
              <a:t>List Iterator Interface</a:t>
            </a:r>
          </a:p>
          <a:p>
            <a:r>
              <a:rPr lang="en-US" sz="2400" dirty="0"/>
              <a:t>Enumeration Interface</a:t>
            </a:r>
          </a:p>
          <a:p>
            <a:r>
              <a:rPr lang="en-GB" sz="2400" dirty="0"/>
              <a:t>Iterating using Enhanced For Loop</a:t>
            </a:r>
          </a:p>
        </p:txBody>
      </p:sp>
    </p:spTree>
    <p:extLst>
      <p:ext uri="{BB962C8B-B14F-4D97-AF65-F5344CB8AC3E}">
        <p14:creationId xmlns:p14="http://schemas.microsoft.com/office/powerpoint/2010/main" val="137631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4B570-1709-4566-A307-6EFFD509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ArrayList</a:t>
            </a:r>
            <a:r>
              <a:rPr lang="en-US" u="sng" dirty="0"/>
              <a:t> Class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94711C-7846-4133-9A0F-152BD1F7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Grows Dynamically</a:t>
            </a:r>
          </a:p>
          <a:p>
            <a:r>
              <a:rPr lang="en-US" sz="2400" dirty="0"/>
              <a:t>Provides more powerful insertion and search mechanisms than arrays</a:t>
            </a:r>
          </a:p>
          <a:p>
            <a:r>
              <a:rPr lang="en-US" sz="2400" dirty="0"/>
              <a:t>Gives faster Iteration and fast random access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0DA648B-CA45-4ED5-B05C-83D90FBDF4BF}"/>
              </a:ext>
            </a:extLst>
          </p:cNvPr>
          <p:cNvSpPr/>
          <p:nvPr/>
        </p:nvSpPr>
        <p:spPr>
          <a:xfrm>
            <a:off x="1397037" y="4939968"/>
            <a:ext cx="7876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solidFill>
                  <a:srgbClr val="444444"/>
                </a:solidFill>
                <a:latin typeface="+mj-lt"/>
              </a:rPr>
              <a:t>ArrayList</a:t>
            </a:r>
            <a:r>
              <a:rPr lang="en-GB" sz="2400" dirty="0">
                <a:solidFill>
                  <a:srgbClr val="444444"/>
                </a:solidFill>
                <a:latin typeface="+mj-lt"/>
              </a:rPr>
              <a:t>&lt;</a:t>
            </a:r>
            <a:r>
              <a:rPr lang="en-GB" sz="2400" dirty="0" err="1">
                <a:solidFill>
                  <a:srgbClr val="444444"/>
                </a:solidFill>
                <a:latin typeface="+mj-lt"/>
              </a:rPr>
              <a:t>DataType</a:t>
            </a:r>
            <a:r>
              <a:rPr lang="en-GB" sz="2400" dirty="0">
                <a:solidFill>
                  <a:srgbClr val="444444"/>
                </a:solidFill>
                <a:latin typeface="+mj-lt"/>
              </a:rPr>
              <a:t>&gt; </a:t>
            </a:r>
            <a:r>
              <a:rPr lang="en-GB" sz="2400" dirty="0" err="1">
                <a:solidFill>
                  <a:srgbClr val="444444"/>
                </a:solidFill>
                <a:latin typeface="+mj-lt"/>
              </a:rPr>
              <a:t>obj</a:t>
            </a:r>
            <a:r>
              <a:rPr lang="en-GB" sz="2400" dirty="0">
                <a:solidFill>
                  <a:srgbClr val="444444"/>
                </a:solidFill>
                <a:latin typeface="+mj-lt"/>
              </a:rPr>
              <a:t> = new </a:t>
            </a:r>
            <a:r>
              <a:rPr lang="en-GB" sz="2400" dirty="0" err="1">
                <a:solidFill>
                  <a:srgbClr val="444444"/>
                </a:solidFill>
                <a:latin typeface="+mj-lt"/>
              </a:rPr>
              <a:t>ArrayList</a:t>
            </a:r>
            <a:r>
              <a:rPr lang="en-GB" sz="2400" dirty="0">
                <a:solidFill>
                  <a:srgbClr val="444444"/>
                </a:solidFill>
                <a:latin typeface="+mj-lt"/>
              </a:rPr>
              <a:t>&lt;Data Type&gt;(); 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42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7271BE-81DA-42E4-A91A-F39C0022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Vector Class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AD6421-B6BF-47AB-9EA6-230C1DBF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Implements dynamic array</a:t>
            </a:r>
          </a:p>
          <a:p>
            <a:r>
              <a:rPr lang="en-US" sz="2400" dirty="0"/>
              <a:t>Synchronized</a:t>
            </a:r>
          </a:p>
          <a:p>
            <a:r>
              <a:rPr lang="en-US" sz="2400" dirty="0"/>
              <a:t>Similar to </a:t>
            </a:r>
            <a:r>
              <a:rPr lang="en-US" sz="2400" dirty="0" err="1"/>
              <a:t>ArrayList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GB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6739979-2012-4E0A-B934-5BE3ED40B066}"/>
              </a:ext>
            </a:extLst>
          </p:cNvPr>
          <p:cNvSpPr/>
          <p:nvPr/>
        </p:nvSpPr>
        <p:spPr>
          <a:xfrm>
            <a:off x="1857880" y="4718027"/>
            <a:ext cx="7039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44444"/>
                </a:solidFill>
                <a:latin typeface="Trebuchet MS" panose="020B0603020202020204" pitchFamily="34" charset="0"/>
              </a:rPr>
              <a:t>Vector&lt;</a:t>
            </a:r>
            <a:r>
              <a:rPr lang="en-GB" sz="24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DataType</a:t>
            </a:r>
            <a:r>
              <a:rPr lang="en-GB" sz="2400" dirty="0">
                <a:solidFill>
                  <a:srgbClr val="444444"/>
                </a:solidFill>
                <a:latin typeface="Trebuchet MS" panose="020B0603020202020204" pitchFamily="34" charset="0"/>
              </a:rPr>
              <a:t>&gt; </a:t>
            </a:r>
            <a:r>
              <a:rPr lang="en-GB" sz="24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obj</a:t>
            </a:r>
            <a:r>
              <a:rPr lang="en-GB" sz="2400" dirty="0">
                <a:solidFill>
                  <a:srgbClr val="444444"/>
                </a:solidFill>
                <a:latin typeface="Trebuchet MS" panose="020B0603020202020204" pitchFamily="34" charset="0"/>
              </a:rPr>
              <a:t> = new Vector&lt;</a:t>
            </a:r>
            <a:r>
              <a:rPr lang="en-GB" sz="2400" dirty="0" err="1">
                <a:solidFill>
                  <a:srgbClr val="444444"/>
                </a:solidFill>
                <a:latin typeface="Trebuchet MS" panose="020B0603020202020204" pitchFamily="34" charset="0"/>
              </a:rPr>
              <a:t>DataType</a:t>
            </a:r>
            <a:r>
              <a:rPr lang="en-GB" sz="2400" dirty="0">
                <a:solidFill>
                  <a:srgbClr val="444444"/>
                </a:solidFill>
                <a:latin typeface="Trebuchet MS" panose="020B0603020202020204" pitchFamily="34" charset="0"/>
              </a:rPr>
              <a:t>&gt;();</a:t>
            </a:r>
            <a:endParaRPr lang="en-GB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1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B7258-AB4D-4426-8D90-A0CBC2D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TreeSet</a:t>
            </a:r>
            <a:r>
              <a:rPr lang="en-US" u="sng" dirty="0"/>
              <a:t> Class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39B336-30B8-4E97-8ACF-F33E5AD9A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Doesn’t allow Duplicates</a:t>
            </a:r>
          </a:p>
          <a:p>
            <a:r>
              <a:rPr lang="en-US" sz="2400" dirty="0"/>
              <a:t>It iterates in Sorted Order</a:t>
            </a:r>
          </a:p>
          <a:p>
            <a:r>
              <a:rPr lang="en-US" sz="2400" dirty="0"/>
              <a:t>Not Synchronized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pPr marL="1371600" lvl="3" indent="0">
              <a:buNone/>
            </a:pPr>
            <a:r>
              <a:rPr lang="en-US" sz="2400" dirty="0" err="1"/>
              <a:t>TreeSet</a:t>
            </a:r>
            <a:r>
              <a:rPr lang="en-US" sz="2400" dirty="0"/>
              <a:t>&lt;Datatype&gt; obj=new </a:t>
            </a:r>
            <a:r>
              <a:rPr lang="en-US" sz="2400" dirty="0" err="1"/>
              <a:t>TreeSet</a:t>
            </a:r>
            <a:r>
              <a:rPr lang="en-US" sz="2400" dirty="0"/>
              <a:t>&lt;Datatype&gt;();</a:t>
            </a:r>
          </a:p>
        </p:txBody>
      </p:sp>
    </p:spTree>
    <p:extLst>
      <p:ext uri="{BB962C8B-B14F-4D97-AF65-F5344CB8AC3E}">
        <p14:creationId xmlns:p14="http://schemas.microsoft.com/office/powerpoint/2010/main" val="28949192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1051</TotalTime>
  <Words>245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Collections in JAVA</vt:lpstr>
      <vt:lpstr>Contents</vt:lpstr>
      <vt:lpstr>What is Collection?</vt:lpstr>
      <vt:lpstr>PowerPoint Presentation</vt:lpstr>
      <vt:lpstr>Collection Interface methods</vt:lpstr>
      <vt:lpstr>Retrieving Elements from Collection </vt:lpstr>
      <vt:lpstr>ArrayList Class</vt:lpstr>
      <vt:lpstr>Vector Class</vt:lpstr>
      <vt:lpstr>TreeSet Class</vt:lpstr>
      <vt:lpstr>Queue</vt:lpstr>
      <vt:lpstr>HashMap Class</vt:lpstr>
      <vt:lpstr>Advantages of Collections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Framework</dc:title>
  <dc:creator>Kalyani Shelgaonkar</dc:creator>
  <cp:lastModifiedBy>Shelgaonkar, Kalyani Avinash</cp:lastModifiedBy>
  <cp:revision>37</cp:revision>
  <dcterms:created xsi:type="dcterms:W3CDTF">2019-06-30T07:16:03Z</dcterms:created>
  <dcterms:modified xsi:type="dcterms:W3CDTF">2019-07-01T03:56:40Z</dcterms:modified>
</cp:coreProperties>
</file>