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673D-FD57-48A7-B1EC-AB6810B8A69D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5CA42-7C10-443F-8200-1826F84C0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3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CA42-7C10-443F-8200-1826F84C0DE5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80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9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2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8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0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1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2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0B7C-E9A5-4883-9B68-91B57D219B64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6C3C-3772-44CD-9FFF-E9B9007F5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" y="1122363"/>
            <a:ext cx="9968089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</a:t>
            </a:r>
            <a:r>
              <a:rPr lang="en-US" sz="7200" dirty="0" smtClean="0"/>
              <a:t>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sz="5300" dirty="0" smtClean="0"/>
              <a:t>(Structured Query Language)</a:t>
            </a:r>
            <a:endParaRPr lang="en-IN" sz="5300" dirty="0"/>
          </a:p>
        </p:txBody>
      </p:sp>
      <p:sp>
        <p:nvSpPr>
          <p:cNvPr id="5" name="TextBox 4"/>
          <p:cNvSpPr txBox="1"/>
          <p:nvPr/>
        </p:nvSpPr>
        <p:spPr>
          <a:xfrm>
            <a:off x="9445083" y="5151863"/>
            <a:ext cx="2396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Presented By :-</a:t>
            </a:r>
            <a:r>
              <a:rPr lang="en-US" sz="2400" dirty="0" smtClean="0"/>
              <a:t>Sidharth</a:t>
            </a:r>
          </a:p>
          <a:p>
            <a:r>
              <a:rPr lang="en-US" sz="2400" dirty="0" smtClean="0"/>
              <a:t>Analyst</a:t>
            </a:r>
          </a:p>
          <a:p>
            <a:r>
              <a:rPr lang="en-US" sz="2400" dirty="0" err="1" smtClean="0"/>
              <a:t>Capgemini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83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355" y="23997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800" b="0" i="0" u="none" strike="noStrike" baseline="0" dirty="0" smtClean="0">
                <a:solidFill>
                  <a:srgbClr val="04617B"/>
                </a:solidFill>
                <a:latin typeface="Calibri" panose="020F0502020204030204" pitchFamily="34" charset="0"/>
              </a:rPr>
              <a:t>INTRODUCTION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9703" y="1510926"/>
            <a:ext cx="96811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SQL (Structured Query Language) is a computer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language aimed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 to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store , manipulate</a:t>
            </a:r>
            <a:r>
              <a:rPr 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and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retrieve data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stored in relational</a:t>
            </a:r>
            <a:r>
              <a:rPr lang="en-IN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databases.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99703" y="2828836"/>
            <a:ext cx="102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IBM implemented the language, originally called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Sequel, as part of    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 the System R project in the early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1970s..</a:t>
            </a:r>
          </a:p>
          <a:p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099703" y="4239079"/>
            <a:ext cx="101261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The first commercial relational database was released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by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Relational    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 Software later becoming oracle.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33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688" y="579193"/>
            <a:ext cx="5711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 smtClean="0">
                <a:latin typeface="Constantia" panose="02030602050306030303" pitchFamily="18" charset="0"/>
              </a:rPr>
              <a:t>The SQL language has several parts: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45688" y="1238896"/>
            <a:ext cx="10526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Data</a:t>
            </a:r>
            <a:r>
              <a:rPr lang="en-IN" sz="2400" b="1" i="0" u="none" strike="noStrike" dirty="0" smtClean="0">
                <a:solidFill>
                  <a:srgbClr val="000000"/>
                </a:solidFill>
                <a:latin typeface="Constantia,Bold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Constantia,Bold"/>
              </a:rPr>
              <a:t>D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efinition language (DDL).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Provides</a:t>
            </a:r>
            <a:r>
              <a:rPr lang="en-IN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commands for 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defining relation</a:t>
            </a:r>
          </a:p>
          <a:p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 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schemas, </a:t>
            </a:r>
            <a:r>
              <a:rPr lang="en-IN" sz="2400" b="1" dirty="0" smtClean="0">
                <a:solidFill>
                  <a:srgbClr val="000000"/>
                </a:solidFill>
                <a:latin typeface="Constantia,Bold"/>
              </a:rPr>
              <a:t>creating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and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modifying </a:t>
            </a:r>
            <a:r>
              <a:rPr lang="en-US" sz="240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structure</a:t>
            </a:r>
            <a:r>
              <a:rPr lang="en-US" sz="240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of database objects in database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.</a:t>
            </a:r>
            <a:endParaRPr lang="en-US" sz="2400" i="0" u="none" strike="noStrike" baseline="0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45688" y="2393057"/>
            <a:ext cx="11173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IN" sz="2400" b="1" dirty="0" smtClean="0">
                <a:solidFill>
                  <a:srgbClr val="000000"/>
                </a:solidFill>
                <a:latin typeface="Constantia,Bold"/>
              </a:rPr>
              <a:t>D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ata</a:t>
            </a:r>
            <a:r>
              <a:rPr lang="en-IN" sz="2400" b="1" i="0" u="none" strike="noStrike" dirty="0" smtClean="0">
                <a:solidFill>
                  <a:srgbClr val="000000"/>
                </a:solidFill>
                <a:latin typeface="Constantia,Bold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Constantia,Bold"/>
              </a:rPr>
              <a:t>M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anipulation language (DML).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It</a:t>
            </a:r>
            <a:r>
              <a:rPr lang="en-IN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includes  commands to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insert tuples </a:t>
            </a:r>
          </a:p>
          <a:p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 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into,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delete</a:t>
            </a:r>
            <a:r>
              <a:rPr lang="en-US" sz="2400" b="1" i="0" u="none" strike="noStrike" dirty="0" smtClean="0">
                <a:solidFill>
                  <a:srgbClr val="000000"/>
                </a:solidFill>
                <a:latin typeface="Constantia,Bold"/>
              </a:rPr>
              <a:t>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tuples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from, and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modify tuples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in the database.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45688" y="3502595"/>
            <a:ext cx="8281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1" dirty="0" smtClean="0">
                <a:solidFill>
                  <a:srgbClr val="000000"/>
                </a:solidFill>
                <a:latin typeface="Constantia,Bold"/>
              </a:rPr>
              <a:t>Data Control Language(DCL). </a:t>
            </a:r>
            <a:endParaRPr lang="en-IN" sz="2400" b="0" i="0" u="none" strike="noStrike" baseline="0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5688" y="4519800"/>
            <a:ext cx="10873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Transaction control Language(TCL).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includes commands for</a:t>
            </a:r>
            <a:r>
              <a:rPr lang="en-IN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specifying the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  beginning and ending of transactions.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7562" y="3502595"/>
            <a:ext cx="10314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                     </a:t>
            </a:r>
            <a:r>
              <a:rPr lang="en-US" sz="2400" dirty="0" smtClean="0">
                <a:latin typeface="Constantia" panose="02030602050306030303" pitchFamily="18" charset="0"/>
              </a:rPr>
              <a:t>It includes commands for </a:t>
            </a:r>
            <a:r>
              <a:rPr lang="en-US" sz="2400" b="1" dirty="0" smtClean="0">
                <a:latin typeface="Constantia" panose="02030602050306030303" pitchFamily="18" charset="0"/>
              </a:rPr>
              <a:t>grant</a:t>
            </a:r>
            <a:r>
              <a:rPr lang="en-US" sz="2400" dirty="0" smtClean="0">
                <a:latin typeface="Constantia" panose="02030602050306030303" pitchFamily="18" charset="0"/>
              </a:rPr>
              <a:t> and </a:t>
            </a:r>
            <a:r>
              <a:rPr lang="en-US" sz="2400" b="1" dirty="0" smtClean="0">
                <a:latin typeface="Constantia" panose="02030602050306030303" pitchFamily="18" charset="0"/>
              </a:rPr>
              <a:t>revoke </a:t>
            </a:r>
            <a:r>
              <a:rPr lang="en-US" sz="2400" dirty="0" smtClean="0">
                <a:latin typeface="Constantia" panose="02030602050306030303" pitchFamily="18" charset="0"/>
              </a:rPr>
              <a:t>user’s access privileges to database.</a:t>
            </a:r>
          </a:p>
          <a:p>
            <a:endParaRPr lang="en-IN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7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8137" y="177749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0" i="0" u="none" strike="noStrike" baseline="0" dirty="0" smtClean="0">
                <a:solidFill>
                  <a:srgbClr val="04617B"/>
                </a:solidFill>
                <a:latin typeface="Calibri" panose="020F0502020204030204" pitchFamily="34" charset="0"/>
              </a:rPr>
              <a:t>DDL</a:t>
            </a:r>
            <a:endParaRPr lang="en-IN" sz="4800" dirty="0"/>
          </a:p>
        </p:txBody>
      </p:sp>
      <p:sp>
        <p:nvSpPr>
          <p:cNvPr id="3" name="Rectangle 2"/>
          <p:cNvSpPr/>
          <p:nvPr/>
        </p:nvSpPr>
        <p:spPr>
          <a:xfrm>
            <a:off x="2880778" y="1008746"/>
            <a:ext cx="6053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0" i="0" u="none" strike="noStrike" baseline="0" dirty="0" smtClean="0">
                <a:latin typeface="Constantia" panose="02030602050306030303" pitchFamily="18" charset="0"/>
              </a:rPr>
              <a:t>DDL - Data Definition Language: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1014761" y="1839743"/>
            <a:ext cx="10604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Statements used to define the database structure or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schema. Some examples: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014761" y="2424518"/>
            <a:ext cx="5963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CREATE - to create objects in the database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019003" y="3009293"/>
            <a:ext cx="6111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ALTER - alters the structure of the database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014761" y="3701534"/>
            <a:ext cx="5712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DROP - delete objects from the database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1014761" y="4393775"/>
            <a:ext cx="4156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RENAME - rename an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909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8001" y="0"/>
            <a:ext cx="6770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0" i="0" u="none" strike="noStrike" baseline="0" dirty="0" smtClean="0">
                <a:solidFill>
                  <a:srgbClr val="04617B"/>
                </a:solidFill>
                <a:latin typeface="Calibri" panose="020F0502020204030204" pitchFamily="34" charset="0"/>
              </a:rPr>
              <a:t>Data Manipulation Language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2949878" y="769441"/>
            <a:ext cx="5801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0" i="0" u="none" strike="noStrike" baseline="0" dirty="0" smtClean="0">
                <a:latin typeface="Constantia" panose="02030602050306030303" pitchFamily="18" charset="0"/>
              </a:rPr>
              <a:t>DML- Data Manipulation Language: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338147" y="1417315"/>
            <a:ext cx="11206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Statements used for managing data within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schema objects.</a:t>
            </a:r>
          </a:p>
          <a:p>
            <a:endParaRPr lang="en-IN" sz="24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SELECT - retrieve data from the a database</a:t>
            </a:r>
          </a:p>
          <a:p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38147" y="2742298"/>
            <a:ext cx="10571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INSERT - insert data into a table</a:t>
            </a:r>
          </a:p>
          <a:p>
            <a:endParaRPr lang="en-US" sz="2400" b="0" i="0" u="none" strike="noStrike" baseline="0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UPDATE - updates existing data within a table</a:t>
            </a:r>
          </a:p>
          <a:p>
            <a:endParaRPr lang="en-US" sz="2400" b="0" i="0" u="none" strike="noStrike" baseline="0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r>
              <a:rPr lang="en-US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DELETE - deletes all records from a table, the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space for the records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remains as</a:t>
            </a:r>
          </a:p>
          <a:p>
            <a:r>
              <a:rPr lang="en-US" sz="240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Constantia" panose="02030602050306030303" pitchFamily="18" charset="0"/>
              </a:rPr>
              <a:t>                 </a:t>
            </a:r>
            <a:r>
              <a:rPr lang="en-US" sz="2400" b="0" i="0" u="none" strike="noStrike" baseline="0" smtClean="0">
                <a:solidFill>
                  <a:srgbClr val="000000"/>
                </a:solidFill>
                <a:latin typeface="Constantia" panose="02030602050306030303" pitchFamily="18" charset="0"/>
              </a:rPr>
              <a:t>   it is.</a:t>
            </a:r>
            <a:endParaRPr lang="en-US" sz="2400" b="0" i="0" u="none" strike="noStrike" baseline="0" dirty="0" smtClean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3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8722" y="0"/>
            <a:ext cx="38967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0" i="0" u="none" strike="noStrike" baseline="0" dirty="0" smtClean="0">
                <a:solidFill>
                  <a:srgbClr val="04617B"/>
                </a:solidFill>
                <a:latin typeface="Calibri" panose="020F0502020204030204" pitchFamily="34" charset="0"/>
              </a:rPr>
              <a:t>Basic SQL Query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904436" y="917636"/>
            <a:ext cx="2769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Select Clause :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904436" y="2531014"/>
            <a:ext cx="2577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Where Clause :</a:t>
            </a:r>
          </a:p>
          <a:p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904436" y="4573453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0BD1DA"/>
                </a:solidFill>
                <a:latin typeface="Wingdings 2" panose="05020102010507070707" pitchFamily="18" charset="2"/>
              </a:rPr>
              <a:t></a:t>
            </a:r>
            <a:r>
              <a:rPr lang="en-IN" sz="2400" b="1" dirty="0" smtClean="0">
                <a:solidFill>
                  <a:srgbClr val="000000"/>
                </a:solidFill>
                <a:latin typeface="Constantia,Bold"/>
              </a:rPr>
              <a:t>Insert Into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Constantia,Bold"/>
              </a:rPr>
              <a:t> Clause :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129990" y="1360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29990" y="200666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b) SELECT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129990" y="3820394"/>
            <a:ext cx="6430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)SELECT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'Mexico'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29990" y="2966895"/>
            <a:ext cx="6430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a)SELECT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129990" y="5097800"/>
            <a:ext cx="7523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a)INSERT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City, Country)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‘Sidharth'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‘Pune'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‘India'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29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1104" y="1215483"/>
            <a:ext cx="8764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      Thank You</a:t>
            </a:r>
          </a:p>
          <a:p>
            <a:endParaRPr lang="en-US" sz="7200" dirty="0" smtClean="0"/>
          </a:p>
          <a:p>
            <a:r>
              <a:rPr lang="en-US" sz="7200" dirty="0" smtClean="0"/>
              <a:t>    Any Questions 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3632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316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Constantia</vt:lpstr>
      <vt:lpstr>Constantia,Bold</vt:lpstr>
      <vt:lpstr>Wingdings 2</vt:lpstr>
      <vt:lpstr>Office Theme</vt:lpstr>
      <vt:lpstr>                                   SQL                  (Structured Query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                (Structured Query Language)</dc:title>
  <dc:creator>Sidharth</dc:creator>
  <cp:lastModifiedBy>., Sidharth</cp:lastModifiedBy>
  <cp:revision>18</cp:revision>
  <dcterms:created xsi:type="dcterms:W3CDTF">2019-06-30T18:54:15Z</dcterms:created>
  <dcterms:modified xsi:type="dcterms:W3CDTF">2019-07-01T05:21:34Z</dcterms:modified>
</cp:coreProperties>
</file>