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5" r:id="rId7"/>
    <p:sldId id="260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FFA19-B903-4FD9-8DB8-22F1AE61FAD5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EBF2C-9F33-4269-9A44-ED855E9300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27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3B7F-6243-4A79-830A-5FF2E7EEF446}" type="datetime1">
              <a:rPr lang="en-GB" smtClean="0"/>
              <a:t>27/06/2024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Jadran Marinović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D8B8-DC74-4B64-A72B-EA73DEB080D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68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C4BC-E96E-483F-A8A9-55DCC49406B5}" type="datetime1">
              <a:rPr lang="en-GB" smtClean="0"/>
              <a:t>27/06/2024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Jadran Marinović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D8B8-DC74-4B64-A72B-EA73DEB08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04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BE7D-F7C6-449F-B1DB-8EF48E42752E}" type="datetime1">
              <a:rPr lang="en-GB" smtClean="0"/>
              <a:t>27/06/2024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Jadran Marinović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D8B8-DC74-4B64-A72B-EA73DEB08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74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6434B-E363-464E-A632-A69FA5BD4D55}" type="datetime1">
              <a:rPr lang="en-GB" smtClean="0"/>
              <a:t>27/06/2024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Jadran Marinović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D8B8-DC74-4B64-A72B-EA73DEB08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04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3EC0-1562-46D6-8982-D739217BE461}" type="datetime1">
              <a:rPr lang="en-GB" smtClean="0"/>
              <a:t>27/06/2024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Jadran Marinović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D8B8-DC74-4B64-A72B-EA73DEB080D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00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BF89-2852-457E-9694-4CCB8F6D9D6D}" type="datetime1">
              <a:rPr lang="en-GB" smtClean="0"/>
              <a:t>27/06/2024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Jadran Marinović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D8B8-DC74-4B64-A72B-EA73DEB08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55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6F29-A8C7-46F3-AC81-277E133B89AA}" type="datetime1">
              <a:rPr lang="en-GB" smtClean="0"/>
              <a:t>27/06/2024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Jadran Marinović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D8B8-DC74-4B64-A72B-EA73DEB08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30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6001-4B4D-4C9E-B786-5249DAF64B68}" type="datetime1">
              <a:rPr lang="en-GB" smtClean="0"/>
              <a:t>27/06/2024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Jadran Marinović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D8B8-DC74-4B64-A72B-EA73DEB08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67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F9FD-D2DB-4A12-B6AC-5F2945C54083}" type="datetime1">
              <a:rPr lang="en-GB" smtClean="0"/>
              <a:t>27/06/2024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Jadran Marinović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D8B8-DC74-4B64-A72B-EA73DEB08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07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A3010DA-1A42-4727-B604-7A26D9A6DD61}" type="datetime1">
              <a:rPr lang="en-GB" smtClean="0"/>
              <a:t>27/06/2024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Jadran Marinović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1DD8B8-DC74-4B64-A72B-EA73DEB08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23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5C04-06AA-45E8-98EF-5DCB2F4D4FA6}" type="datetime1">
              <a:rPr lang="en-GB" smtClean="0"/>
              <a:t>27/06/2024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Jadran Marinović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D8B8-DC74-4B64-A72B-EA73DEB08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80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972425-FD78-4ADA-8284-A3F7F8C6368E}" type="datetime1">
              <a:rPr lang="en-GB" smtClean="0"/>
              <a:t>27/06/2024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Jadran Marinović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1DD8B8-DC74-4B64-A72B-EA73DEB080D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77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BB5A4-30E4-53CC-14F6-529D49950C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hr-HR" sz="6600" dirty="0">
                <a:latin typeface="Arial" panose="020B0604020202020204" pitchFamily="34" charset="0"/>
                <a:cs typeface="Arial" panose="020B0604020202020204" pitchFamily="34" charset="0"/>
              </a:rPr>
              <a:t>Black Magic Probe </a:t>
            </a:r>
            <a:br>
              <a:rPr lang="hr-HR" sz="6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r-HR" sz="6600" dirty="0">
                <a:latin typeface="Arial" panose="020B0604020202020204" pitchFamily="34" charset="0"/>
                <a:cs typeface="Arial" panose="020B0604020202020204" pitchFamily="34" charset="0"/>
              </a:rPr>
              <a:t>univerzalni programator</a:t>
            </a:r>
            <a:endParaRPr lang="en-GB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EA2DE-E943-A588-1C45-64DE8CD0C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63440"/>
            <a:ext cx="9144000" cy="621792"/>
          </a:xfrm>
        </p:spPr>
        <p:txBody>
          <a:bodyPr/>
          <a:lstStyle/>
          <a:p>
            <a:pPr algn="ctr"/>
            <a:r>
              <a:rPr lang="hr-H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Jadran Marinović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173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59CA-AA0B-3108-BAF4-D93AB147B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8863"/>
          </a:xfrm>
        </p:spPr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Sitotisak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14747-8EF5-F55F-AD4C-88FA1EC77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Jadran Marinović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29A80-A4CB-BD86-B23E-D8BE8A95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D8B8-DC74-4B64-A72B-EA73DEB080D2}" type="slidenum">
              <a:rPr lang="en-GB" smtClean="0"/>
              <a:t>10</a:t>
            </a:fld>
            <a:endParaRPr lang="en-GB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FD85E15-897B-E9F1-3804-CDD6B2429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829" y="1188721"/>
            <a:ext cx="9959851" cy="5183188"/>
          </a:xfrm>
        </p:spPr>
      </p:pic>
    </p:spTree>
    <p:extLst>
      <p:ext uri="{BB962C8B-B14F-4D97-AF65-F5344CB8AC3E}">
        <p14:creationId xmlns:p14="http://schemas.microsoft.com/office/powerpoint/2010/main" val="687019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26D15-437D-5A6B-D63B-50634FC7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Hvala na pažnji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35870-566F-C337-4EAC-DF7468A1F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5700C-5367-70F6-A859-697C1BF6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Jadran Marinović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EECFF-34F6-6522-97AF-B351B81A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D8B8-DC74-4B64-A72B-EA73DEB080D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42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90D14-67F6-BE3D-DC24-E7D1EC626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Osnovne značajke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B9898-6060-588E-AC75-94FD245FD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9968"/>
            <a:ext cx="10058400" cy="38391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Black Magic Probe je univerzalni programator i debbuger za STM 32, Atmel, Nordic i NXP     mikrokontrolere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Koristi SWD i JTAG sučelja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/>
              <a:t> 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STM32F103RBTx</a:t>
            </a:r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(</a:t>
            </a:r>
            <a:r>
              <a:rPr lang="en-GB" dirty="0"/>
              <a:t>ARM Cortex-M3</a:t>
            </a:r>
            <a:r>
              <a:rPr lang="hr-HR" dirty="0"/>
              <a:t> jezgra</a:t>
            </a:r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>
                <a:solidFill>
                  <a:srgbClr val="000000"/>
                </a:solidFill>
                <a:latin typeface="Aptos Narrow" panose="020B0004020202020204" pitchFamily="34" charset="0"/>
              </a:rPr>
              <a:t> Koristi vanjski 8 MHz kristal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Pločica je veličine 55 x 31 mm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>
                <a:solidFill>
                  <a:srgbClr val="000000"/>
                </a:solidFill>
                <a:latin typeface="Aptos Narrow" panose="020B0004020202020204" pitchFamily="34" charset="0"/>
              </a:rPr>
              <a:t> Koristi micro USB B konektor</a:t>
            </a:r>
            <a:endParaRPr lang="hr-HR" sz="2000" b="0" i="0" u="none" strike="noStrike" dirty="0">
              <a:solidFill>
                <a:srgbClr val="000000"/>
              </a:solidFill>
              <a:effectLst/>
              <a:latin typeface="Aptos Narrow" panose="020B00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Koristi 5 V i 3.3 V</a:t>
            </a:r>
            <a:endParaRPr lang="en-GB" sz="2000" b="0" i="0" u="none" strike="noStrike" dirty="0">
              <a:solidFill>
                <a:srgbClr val="000000"/>
              </a:solidFill>
              <a:effectLst/>
              <a:latin typeface="Aptos Narrow" panose="020B00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hr-HR" dirty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7494F-00DD-5D98-AD2A-3EF19D3F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Jadran Marinović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CCF1F-7DC0-B5C0-8BE8-1B80A803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D8B8-DC74-4B64-A72B-EA73DEB080D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71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2527-1D89-9967-C43E-B5298A6E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56397"/>
          </a:xfrm>
        </p:spPr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Popis komponenata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6378AFF-E188-7E5A-FC9A-5ECB26B27A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9336893"/>
              </p:ext>
            </p:extLst>
          </p:nvPr>
        </p:nvGraphicFramePr>
        <p:xfrm>
          <a:off x="1096963" y="1143001"/>
          <a:ext cx="10058400" cy="5193797"/>
        </p:xfrm>
        <a:graphic>
          <a:graphicData uri="http://schemas.openxmlformats.org/drawingml/2006/table">
            <a:tbl>
              <a:tblPr/>
              <a:tblGrid>
                <a:gridCol w="554983">
                  <a:extLst>
                    <a:ext uri="{9D8B030D-6E8A-4147-A177-3AD203B41FA5}">
                      <a16:colId xmlns:a16="http://schemas.microsoft.com/office/drawing/2014/main" val="473919378"/>
                    </a:ext>
                  </a:extLst>
                </a:gridCol>
                <a:gridCol w="1712518">
                  <a:extLst>
                    <a:ext uri="{9D8B030D-6E8A-4147-A177-3AD203B41FA5}">
                      <a16:colId xmlns:a16="http://schemas.microsoft.com/office/drawing/2014/main" val="741518535"/>
                    </a:ext>
                  </a:extLst>
                </a:gridCol>
                <a:gridCol w="4233724">
                  <a:extLst>
                    <a:ext uri="{9D8B030D-6E8A-4147-A177-3AD203B41FA5}">
                      <a16:colId xmlns:a16="http://schemas.microsoft.com/office/drawing/2014/main" val="3084143192"/>
                    </a:ext>
                  </a:extLst>
                </a:gridCol>
                <a:gridCol w="1226248">
                  <a:extLst>
                    <a:ext uri="{9D8B030D-6E8A-4147-A177-3AD203B41FA5}">
                      <a16:colId xmlns:a16="http://schemas.microsoft.com/office/drawing/2014/main" val="3003971191"/>
                    </a:ext>
                  </a:extLst>
                </a:gridCol>
                <a:gridCol w="2330927">
                  <a:extLst>
                    <a:ext uri="{9D8B030D-6E8A-4147-A177-3AD203B41FA5}">
                      <a16:colId xmlns:a16="http://schemas.microsoft.com/office/drawing/2014/main" val="2423929910"/>
                    </a:ext>
                  </a:extLst>
                </a:gridCol>
              </a:tblGrid>
              <a:tr h="19112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7483" marR="7483" marT="78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Designator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Footprint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Quantity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Designation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887568"/>
                  </a:ext>
                </a:extLst>
              </a:tr>
              <a:tr h="191122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483" marR="7483" marT="78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R7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R_0805_2012Metric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330E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64091"/>
                  </a:ext>
                </a:extLst>
              </a:tr>
              <a:tr h="191122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483" marR="7483" marT="78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C1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C_0805_2012Metric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100u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139564"/>
                  </a:ext>
                </a:extLst>
              </a:tr>
              <a:tr h="191122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483" marR="7483" marT="78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D2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LED_1206_3216Metric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RED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130554"/>
                  </a:ext>
                </a:extLst>
              </a:tr>
              <a:tr h="191122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483" marR="7483" marT="78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C3,C4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C_0805_2012Metric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18p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80262"/>
                  </a:ext>
                </a:extLst>
              </a:tr>
              <a:tr h="191122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483" marR="7483" marT="78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R3,R2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R_0805_2012Metric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22E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329874"/>
                  </a:ext>
                </a:extLst>
              </a:tr>
              <a:tr h="191122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7483" marR="7483" marT="78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R4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R_0805_2012Metric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1K5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497964"/>
                  </a:ext>
                </a:extLst>
              </a:tr>
              <a:tr h="191122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483" marR="7483" marT="78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U2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SOT-666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USBLC6-2P6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088437"/>
                  </a:ext>
                </a:extLst>
              </a:tr>
              <a:tr h="191122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7483" marR="7483" marT="78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X1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Crystal_SMD_3225-4Pin_3.2x2.5mm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8MHz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250228"/>
                  </a:ext>
                </a:extLst>
              </a:tr>
              <a:tr h="191122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7483" marR="7483" marT="78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R6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R_0805_2012Metric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10M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887162"/>
                  </a:ext>
                </a:extLst>
              </a:tr>
              <a:tr h="191122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7483" marR="7483" marT="78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R1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R_0805_2012Metric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1K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778336"/>
                  </a:ext>
                </a:extLst>
              </a:tr>
              <a:tr h="191122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7483" marR="7483" marT="78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Q1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SOT-23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BC846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203335"/>
                  </a:ext>
                </a:extLst>
              </a:tr>
              <a:tr h="191122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7483" marR="7483" marT="78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U1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LQFP-64_10x10mm_P0.5mm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STM32F103RBTx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986831"/>
                  </a:ext>
                </a:extLst>
              </a:tr>
              <a:tr h="224625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7483" marR="7483" marT="78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C9,C7,C2,C10,C8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C_0805_2012Metric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100n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093836"/>
                  </a:ext>
                </a:extLst>
              </a:tr>
              <a:tr h="191122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7483" marR="7483" marT="78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LED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LED_1206_3216Metric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GREEN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024662"/>
                  </a:ext>
                </a:extLst>
              </a:tr>
              <a:tr h="191122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7483" marR="7483" marT="78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D4,D3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LED_1206_3216Metric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YELLOW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950722"/>
                  </a:ext>
                </a:extLst>
              </a:tr>
              <a:tr h="191122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7483" marR="7483" marT="78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R12,R5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R_0805_2012Metric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1k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095911"/>
                  </a:ext>
                </a:extLst>
              </a:tr>
              <a:tr h="191122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7483" marR="7483" marT="78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R9,R10,R11,R8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R_0805_2012Metric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390E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573351"/>
                  </a:ext>
                </a:extLst>
              </a:tr>
              <a:tr h="191122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7483" marR="7483" marT="78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C6,C5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C_0805_2012Metric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10u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490559"/>
                  </a:ext>
                </a:extLst>
              </a:tr>
              <a:tr h="191122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19</a:t>
                      </a:r>
                    </a:p>
                  </a:txBody>
                  <a:tcPr marL="7483" marR="7483" marT="78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R15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R_0805_2012Metric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100E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318065"/>
                  </a:ext>
                </a:extLst>
              </a:tr>
              <a:tr h="191122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</a:t>
                      </a:r>
                    </a:p>
                  </a:txBody>
                  <a:tcPr marL="7483" marR="7483" marT="78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J1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IDC-Header_2x08_P2.54mm_Vertical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Conn_02x10_Odd_Even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064763"/>
                  </a:ext>
                </a:extLst>
              </a:tr>
              <a:tr h="191122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21</a:t>
                      </a:r>
                    </a:p>
                  </a:txBody>
                  <a:tcPr marL="7483" marR="7483" marT="78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J2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USB_Mini-B_Lumberg_2486_01_Horizontal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USB_B_Mini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135574"/>
                  </a:ext>
                </a:extLst>
              </a:tr>
              <a:tr h="191122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</a:t>
                      </a:r>
                    </a:p>
                  </a:txBody>
                  <a:tcPr marL="7483" marR="7483" marT="78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J3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PinHeader_1x02_P1.00mm_Vertical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Jumper_2_Open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147256"/>
                  </a:ext>
                </a:extLst>
              </a:tr>
              <a:tr h="191122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23</a:t>
                      </a:r>
                    </a:p>
                  </a:txBody>
                  <a:tcPr marL="7483" marR="7483" marT="78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U4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SOT-223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AMS1117-3.3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692879"/>
                  </a:ext>
                </a:extLst>
              </a:tr>
              <a:tr h="191122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</a:t>
                      </a:r>
                    </a:p>
                  </a:txBody>
                  <a:tcPr marL="7483" marR="7483" marT="78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U3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TSSOP-20_4.4x6.5mm_P0.65mm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TXS0108EPW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558123"/>
                  </a:ext>
                </a:extLst>
              </a:tr>
              <a:tr h="191122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25</a:t>
                      </a:r>
                    </a:p>
                  </a:txBody>
                  <a:tcPr marL="7483" marR="7483" marT="78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R13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R_0805_2012Metric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10k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017827"/>
                  </a:ext>
                </a:extLst>
              </a:tr>
              <a:tr h="191122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</a:t>
                      </a:r>
                    </a:p>
                  </a:txBody>
                  <a:tcPr marL="7483" marR="7483" marT="78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TP1,TP2,TP3,TP4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TestPoint_Pad_D1.0mm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483" marR="7483" marT="78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TestPoint_Alt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83" marR="7483" marT="782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2799348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DF71B-4ECA-4ADF-C8D9-E10D3C74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Jadran Marinović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CD1CA-60E3-76AD-0E05-582E4A03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D8B8-DC74-4B64-A72B-EA73DEB080D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94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33D53-DF81-A50F-F361-ECDECC44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880" y="356617"/>
            <a:ext cx="2588905" cy="1426464"/>
          </a:xfrm>
        </p:spPr>
        <p:txBody>
          <a:bodyPr>
            <a:normAutofit/>
          </a:bodyPr>
          <a:lstStyle/>
          <a:p>
            <a: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  <a:t>Električna </a:t>
            </a:r>
            <a:b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  <a:t>shema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58F45C-DF59-280B-8B85-BEFC4FD24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Jadran Marinović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F5BD2-6603-3A91-68FC-ED7138B1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D8B8-DC74-4B64-A72B-EA73DEB080D2}" type="slidenum">
              <a:rPr lang="en-GB" smtClean="0"/>
              <a:t>4</a:t>
            </a:fld>
            <a:endParaRPr lang="en-GB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EDE6A08-38FE-81E7-6EB5-F3FB44920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0425" y="123194"/>
            <a:ext cx="8767943" cy="6199431"/>
          </a:xfrm>
        </p:spPr>
      </p:pic>
    </p:spTree>
    <p:extLst>
      <p:ext uri="{BB962C8B-B14F-4D97-AF65-F5344CB8AC3E}">
        <p14:creationId xmlns:p14="http://schemas.microsoft.com/office/powerpoint/2010/main" val="275740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7702D-4E18-670B-2CF1-9D308145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Izgled pločice u 3D-u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BC075B-A37A-8056-6177-2017FE712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534" y="1770353"/>
            <a:ext cx="8631936" cy="4656439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F66BD2-D690-8E38-CA9D-C23EC77B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Jadran Marinović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611B9-C540-FE89-878F-B05722AC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D8B8-DC74-4B64-A72B-EA73DEB080D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770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32A9-C23A-E771-DE80-8368A4437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9747"/>
          </a:xfrm>
        </p:spPr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Izgled pločice u 3D-u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004694-DD2B-A41C-8E11-7BDD08C5D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8256" y="1479091"/>
            <a:ext cx="8968419" cy="483795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0C6C1-8390-5AEF-24FD-6868FD98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Jadran Marinović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6D04D-A328-9278-19B0-B872A280F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D8B8-DC74-4B64-A72B-EA73DEB080D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839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9446-AFAA-64AB-835A-FAE0BF695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56397"/>
          </a:xfrm>
        </p:spPr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Izgled pločice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 descr="A computer circuit board with red and white text&#10;&#10;Description automatically generated">
            <a:extLst>
              <a:ext uri="{FF2B5EF4-FFF2-40B4-BE49-F238E27FC236}">
                <a16:creationId xmlns:a16="http://schemas.microsoft.com/office/drawing/2014/main" id="{1CD3A388-7556-9045-A6BB-D2B38716E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68" y="1143000"/>
            <a:ext cx="10759864" cy="5599522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4C322A-576F-657B-D211-A9A702F7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5F95C-B3D0-45DE-659C-07C7D5C80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D8B8-DC74-4B64-A72B-EA73DEB080D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08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B1017-93D5-E994-29DA-922F84BC9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94141"/>
          </a:xfrm>
        </p:spPr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Gornji sloj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 descr="A computer circuit board with many red and white objects&#10;&#10;Description automatically generated">
            <a:extLst>
              <a:ext uri="{FF2B5EF4-FFF2-40B4-BE49-F238E27FC236}">
                <a16:creationId xmlns:a16="http://schemas.microsoft.com/office/drawing/2014/main" id="{78E4C8BB-1E0A-08D1-B1F9-6C7404D1D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560" y="1338040"/>
            <a:ext cx="9923840" cy="516444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5F605-1D38-8B1E-12D5-FD0751D2F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Jadran Marinović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70DBF-1B4A-9341-36D0-A7C83BC8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D8B8-DC74-4B64-A72B-EA73DEB080D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306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F2414-06FA-0522-0E24-A1C9D531B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03285"/>
          </a:xfrm>
        </p:spPr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Donji sloj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 descr="A computer screen shot of a circuit board&#10;&#10;Description automatically generated">
            <a:extLst>
              <a:ext uri="{FF2B5EF4-FFF2-40B4-BE49-F238E27FC236}">
                <a16:creationId xmlns:a16="http://schemas.microsoft.com/office/drawing/2014/main" id="{B7F590D2-C26D-6FEB-163A-0EC53573C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04" y="1338697"/>
            <a:ext cx="9922976" cy="516399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45CC5-21FE-3DC7-8363-F00B4CFCE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Jadran Marinović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E6D46-5458-7AF9-2131-75241FDE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D8B8-DC74-4B64-A72B-EA73DEB080D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3734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308</TotalTime>
  <Words>367</Words>
  <Application>Microsoft Office PowerPoint</Application>
  <PresentationFormat>Widescreen</PresentationFormat>
  <Paragraphs>173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Narrow</vt:lpstr>
      <vt:lpstr>Arial</vt:lpstr>
      <vt:lpstr>Calibri</vt:lpstr>
      <vt:lpstr>Calibri Light</vt:lpstr>
      <vt:lpstr>Wingdings</vt:lpstr>
      <vt:lpstr>Retrospect</vt:lpstr>
      <vt:lpstr>Black Magic Probe  univerzalni programator</vt:lpstr>
      <vt:lpstr>Osnovne značajke</vt:lpstr>
      <vt:lpstr>Popis komponenata</vt:lpstr>
      <vt:lpstr>Električna  shema</vt:lpstr>
      <vt:lpstr>Izgled pločice u 3D-u</vt:lpstr>
      <vt:lpstr>Izgled pločice u 3D-u</vt:lpstr>
      <vt:lpstr>Izgled pločice</vt:lpstr>
      <vt:lpstr>Gornji sloj</vt:lpstr>
      <vt:lpstr>Donji sloj</vt:lpstr>
      <vt:lpstr>Sitotisak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Jadran Marinović (jmarinovi)</dc:creator>
  <cp:lastModifiedBy>Jadran Marinović (jmarinovi)</cp:lastModifiedBy>
  <cp:revision>12</cp:revision>
  <dcterms:created xsi:type="dcterms:W3CDTF">2024-06-26T16:13:56Z</dcterms:created>
  <dcterms:modified xsi:type="dcterms:W3CDTF">2024-06-27T11:38:18Z</dcterms:modified>
</cp:coreProperties>
</file>