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6C33FF-A099-4303-A41B-951715337119}">
  <a:tblStyle styleId="{9F6C33FF-A099-4303-A41B-95171533711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Hello, I’m Jad sakr, a computer science major student at the lebanese american university. </a:t>
            </a:r>
            <a:r>
              <a:rPr lang="en-GB">
                <a:solidFill>
                  <a:schemeClr val="dk1"/>
                </a:solidFill>
              </a:rPr>
              <a:t>I will be presenting today my final year project “ A watt-hour meter ocr”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3dd60fc0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3dd60fc0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3dd60fc0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3dd60fc0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step is passing the image through the Convolutional neural network</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3dd60fc0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3dd60fc0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Next we should process the image and extract the 6 digits out of it.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We will perform the following operation on this image </a:t>
            </a:r>
            <a:endParaRPr sz="1800"/>
          </a:p>
          <a:p>
            <a:pPr indent="0" lvl="0" marL="0" rtl="0" algn="l">
              <a:spcBef>
                <a:spcPts val="0"/>
              </a:spcBef>
              <a:spcAft>
                <a:spcPts val="0"/>
              </a:spcAft>
              <a:buNone/>
            </a:pPr>
            <a:r>
              <a:rPr lang="en-GB" sz="1800"/>
              <a:t>GrayScale and Blur: in order to remove the noise </a:t>
            </a:r>
            <a:endParaRPr sz="1800"/>
          </a:p>
          <a:p>
            <a:pPr indent="0" lvl="0" marL="0" rtl="0" algn="l">
              <a:spcBef>
                <a:spcPts val="0"/>
              </a:spcBef>
              <a:spcAft>
                <a:spcPts val="0"/>
              </a:spcAft>
              <a:buNone/>
            </a:pPr>
            <a:r>
              <a:rPr lang="en-GB" sz="1800"/>
              <a:t>Threshold using otsu’s method: To segment the image </a:t>
            </a:r>
            <a:endParaRPr sz="1800"/>
          </a:p>
          <a:p>
            <a:pPr indent="0" lvl="0" marL="0" rtl="0" algn="l">
              <a:spcBef>
                <a:spcPts val="0"/>
              </a:spcBef>
              <a:spcAft>
                <a:spcPts val="0"/>
              </a:spcAft>
              <a:buNone/>
            </a:pPr>
            <a:r>
              <a:rPr lang="en-GB" sz="1800"/>
              <a:t>Closing morphology:  </a:t>
            </a:r>
            <a:r>
              <a:rPr lang="en-GB" sz="1800">
                <a:solidFill>
                  <a:srgbClr val="202124"/>
                </a:solidFill>
                <a:highlight>
                  <a:srgbClr val="FFFFFF"/>
                </a:highlight>
              </a:rPr>
              <a:t>useful for filling small holes from an image while preserving the shape and size of the objects in the image</a:t>
            </a:r>
            <a:endParaRPr sz="1800">
              <a:solidFill>
                <a:srgbClr val="202124"/>
              </a:solidFill>
              <a:highlight>
                <a:srgbClr val="FFFFFF"/>
              </a:highlight>
            </a:endParaRPr>
          </a:p>
          <a:p>
            <a:pPr indent="0" lvl="0" marL="0" rtl="0" algn="l">
              <a:spcBef>
                <a:spcPts val="0"/>
              </a:spcBef>
              <a:spcAft>
                <a:spcPts val="0"/>
              </a:spcAft>
              <a:buNone/>
            </a:pPr>
            <a:r>
              <a:rPr lang="en-GB" sz="1800">
                <a:solidFill>
                  <a:srgbClr val="202124"/>
                </a:solidFill>
                <a:highlight>
                  <a:srgbClr val="FFFFFF"/>
                </a:highlight>
              </a:rPr>
              <a:t>Adaptive Thresholding: </a:t>
            </a:r>
            <a:r>
              <a:rPr lang="en-GB" sz="1800">
                <a:solidFill>
                  <a:srgbClr val="202124"/>
                </a:solidFill>
                <a:highlight>
                  <a:srgbClr val="FFFFFF"/>
                </a:highlight>
              </a:rPr>
              <a:t>Separates</a:t>
            </a:r>
            <a:r>
              <a:rPr lang="en-GB" sz="1800">
                <a:solidFill>
                  <a:srgbClr val="202124"/>
                </a:solidFill>
                <a:highlight>
                  <a:srgbClr val="FFFFFF"/>
                </a:highlight>
              </a:rPr>
              <a:t> the glare from the digits </a:t>
            </a:r>
            <a:endParaRPr sz="1800">
              <a:solidFill>
                <a:srgbClr val="202124"/>
              </a:solidFill>
              <a:highlight>
                <a:srgbClr val="FFFFFF"/>
              </a:highlight>
            </a:endParaRPr>
          </a:p>
          <a:p>
            <a:pPr indent="0" lvl="0" marL="0" rtl="0" algn="l">
              <a:spcBef>
                <a:spcPts val="0"/>
              </a:spcBef>
              <a:spcAft>
                <a:spcPts val="0"/>
              </a:spcAft>
              <a:buNone/>
            </a:pPr>
            <a:r>
              <a:rPr lang="en-GB" sz="1800">
                <a:solidFill>
                  <a:srgbClr val="202124"/>
                </a:solidFill>
                <a:highlight>
                  <a:srgbClr val="FFFFFF"/>
                </a:highlight>
              </a:rPr>
              <a:t>Cleaning the image: Remove all clusters of pixels with an area less 1% from the whole image </a:t>
            </a:r>
            <a:endParaRPr sz="18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3dd60fc0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3dd60fc0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This is the resulting image from the operations done before. Now we can find the contours inside this image. Next we loop through each of these contours and we pick the ones with a size relatively big comparing to the size of the image. These are most probably our numbers. </a:t>
            </a:r>
            <a:endParaRPr sz="1800"/>
          </a:p>
          <a:p>
            <a:pPr indent="0" lvl="0" marL="0" rtl="0" algn="l">
              <a:spcBef>
                <a:spcPts val="0"/>
              </a:spcBef>
              <a:spcAft>
                <a:spcPts val="0"/>
              </a:spcAft>
              <a:buNone/>
            </a:pPr>
            <a:r>
              <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3dd60fc0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3dd60fc0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Now using the digits coordinates segmented before, we will crop the image to include only this 6 digit. Then read the 6 digits in one image at once. </a:t>
            </a:r>
            <a:endParaRPr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3dd60fc0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3dd60fc0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the cropped image, we are going to have two additional outputs: one is the whole image read as it is. Two, finding the contours and reading each digit alone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3dd60fc0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3dd60fc0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that we have 3 readings for each image, we can create a voting algorithm to pick the final answer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3dd60fc03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3dd60fc03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that we have 3 readings for each image, we can create a voting algorithm to pick the final answer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3dd60fc03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3dd60fc03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that we have 3 readings for each image, we can create a voting algorithm to pick the final answer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3dd60fc0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3dd60fc0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that we have 3 readings for each image, we can create a voting algorithm to pick the final answer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3dd60fc0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3dd60fc0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First let’s start with a little background about the </a:t>
            </a:r>
            <a:r>
              <a:rPr lang="en-GB" sz="1800">
                <a:solidFill>
                  <a:schemeClr val="dk1"/>
                </a:solidFill>
              </a:rPr>
              <a:t>beginning</a:t>
            </a:r>
            <a:r>
              <a:rPr lang="en-GB" sz="1800">
                <a:solidFill>
                  <a:schemeClr val="dk1"/>
                </a:solidFill>
              </a:rPr>
              <a:t> of electricity. </a:t>
            </a:r>
            <a:endParaRPr sz="1800">
              <a:solidFill>
                <a:schemeClr val="dk1"/>
              </a:solidFill>
            </a:endParaRPr>
          </a:p>
          <a:p>
            <a:pPr indent="-317500" lvl="0" marL="457200" rtl="0" algn="l">
              <a:lnSpc>
                <a:spcPct val="115000"/>
              </a:lnSpc>
              <a:spcBef>
                <a:spcPts val="0"/>
              </a:spcBef>
              <a:spcAft>
                <a:spcPts val="0"/>
              </a:spcAft>
              <a:buClr>
                <a:schemeClr val="dk1"/>
              </a:buClr>
              <a:buSzPts val="1400"/>
              <a:buFont typeface="Proxima Nova"/>
              <a:buChar char="●"/>
            </a:pPr>
            <a:r>
              <a:rPr lang="en-GB" sz="1400">
                <a:solidFill>
                  <a:schemeClr val="dk1"/>
                </a:solidFill>
              </a:rPr>
              <a:t>In 1878 Thomas Edison, after creating the light bulb,  founded the Edison Electric Light Co. (US), in New York City.</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Proxima Nova"/>
              <a:buChar char="●"/>
            </a:pPr>
            <a:r>
              <a:rPr lang="en-GB" sz="1400">
                <a:solidFill>
                  <a:schemeClr val="dk1"/>
                </a:solidFill>
              </a:rPr>
              <a:t>The company could support up to 5000 bulbs at the time. </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3dd60fc0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3dd60fc0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that we have 3 readings for each image, we can create a voting algorithm to pick the final answer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3dd60fc03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3dd60fc03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that we have 3 readings for each image, we can create a voting algorithm to pick the final answer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3dd60fc03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3dd60fc03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results were appended to a csv file and corrected one by one to derive the accuracy. The </a:t>
            </a:r>
            <a:r>
              <a:rPr lang="en-GB" sz="1800"/>
              <a:t>initial</a:t>
            </a:r>
            <a:r>
              <a:rPr lang="en-GB" sz="1800"/>
              <a:t> set was a 1091 images. Among these 1091 images, 45 were not cropped properly by the convolutional neural network which can be seen here colored in blue. Next to it we can see the red section of the pie chart with the number 33, these are the damaged images, like if an image is </a:t>
            </a:r>
            <a:r>
              <a:rPr lang="en-GB" sz="1800"/>
              <a:t>blurry</a:t>
            </a:r>
            <a:r>
              <a:rPr lang="en-GB" sz="1800"/>
              <a:t> or too dark that even a human being cannot read. These two sets were removed from the </a:t>
            </a:r>
            <a:r>
              <a:rPr lang="en-GB" sz="1800"/>
              <a:t>initial</a:t>
            </a:r>
            <a:r>
              <a:rPr lang="en-GB" sz="1800"/>
              <a:t> set in-order to have a good assumption of the final accuracy. </a:t>
            </a:r>
            <a:endParaRPr sz="1800"/>
          </a:p>
          <a:p>
            <a:pPr indent="0" lvl="0" marL="0" rtl="0" algn="l">
              <a:spcBef>
                <a:spcPts val="0"/>
              </a:spcBef>
              <a:spcAft>
                <a:spcPts val="0"/>
              </a:spcAft>
              <a:buNone/>
            </a:pPr>
            <a:r>
              <a:rPr lang="en-GB" sz="1800"/>
              <a:t>The number of images left to be read is 1013. </a:t>
            </a:r>
            <a:endParaRPr sz="18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3dd60fc03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3dd60fc03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Looking at this pie chart we can see that among the 1013 images we had 889 hits, which means the 6 digits was extracted correctly. Therefore, we have achieved a final accuracy of 87.8%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3dd60fc03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3dd60fc03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Moving further with this project.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Proxima Nova"/>
              <a:buChar char="●"/>
            </a:pPr>
            <a:r>
              <a:rPr lang="en-GB" sz="1800">
                <a:solidFill>
                  <a:schemeClr val="dk1"/>
                </a:solidFill>
                <a:latin typeface="Proxima Nova"/>
                <a:ea typeface="Proxima Nova"/>
                <a:cs typeface="Proxima Nova"/>
                <a:sym typeface="Proxima Nova"/>
              </a:rPr>
              <a:t>Create a mobile application: which will make it easier to scan each image alone </a:t>
            </a:r>
            <a:endParaRPr sz="1800">
              <a:solidFill>
                <a:schemeClr val="dk1"/>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1"/>
              </a:buClr>
              <a:buSzPts val="1800"/>
              <a:buFont typeface="Proxima Nova"/>
              <a:buChar char="●"/>
            </a:pPr>
            <a:r>
              <a:rPr lang="en-GB" sz="1800">
                <a:solidFill>
                  <a:schemeClr val="dk1"/>
                </a:solidFill>
                <a:latin typeface="Proxima Nova"/>
                <a:ea typeface="Proxima Nova"/>
                <a:cs typeface="Proxima Nova"/>
                <a:sym typeface="Proxima Nova"/>
              </a:rPr>
              <a:t>Each user has its credentials: Each worker can only see the households he or she is responsible of </a:t>
            </a:r>
            <a:endParaRPr sz="1800">
              <a:solidFill>
                <a:schemeClr val="dk1"/>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1"/>
              </a:buClr>
              <a:buSzPts val="1800"/>
              <a:buFont typeface="Proxima Nova"/>
              <a:buChar char="●"/>
            </a:pPr>
            <a:r>
              <a:rPr lang="en-GB" sz="1800">
                <a:solidFill>
                  <a:schemeClr val="dk1"/>
                </a:solidFill>
                <a:latin typeface="Proxima Nova"/>
                <a:ea typeface="Proxima Nova"/>
                <a:cs typeface="Proxima Nova"/>
                <a:sym typeface="Proxima Nova"/>
              </a:rPr>
              <a:t>Map integration inside the application: each scanned meter will be seen on the map according to its location</a:t>
            </a:r>
            <a:endParaRPr sz="1800">
              <a:solidFill>
                <a:schemeClr val="dk1"/>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1"/>
              </a:buClr>
              <a:buSzPts val="1800"/>
              <a:buFont typeface="Proxima Nova"/>
              <a:buChar char="●"/>
            </a:pPr>
            <a:r>
              <a:rPr lang="en-GB" sz="1800">
                <a:solidFill>
                  <a:schemeClr val="dk1"/>
                </a:solidFill>
                <a:latin typeface="Proxima Nova"/>
                <a:ea typeface="Proxima Nova"/>
                <a:cs typeface="Proxima Nova"/>
                <a:sym typeface="Proxima Nova"/>
              </a:rPr>
              <a:t>Connection to the database: Will provide the managers to track their worker work progress</a:t>
            </a:r>
            <a:endParaRPr sz="1800">
              <a:solidFill>
                <a:schemeClr val="dk1"/>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1"/>
              </a:buClr>
              <a:buSzPts val="1800"/>
              <a:buFont typeface="Proxima Nova"/>
              <a:buChar char="●"/>
            </a:pPr>
            <a:r>
              <a:rPr lang="en-GB" sz="1800">
                <a:solidFill>
                  <a:schemeClr val="dk1"/>
                </a:solidFill>
                <a:latin typeface="Proxima Nova"/>
                <a:ea typeface="Proxima Nova"/>
                <a:cs typeface="Proxima Nova"/>
                <a:sym typeface="Proxima Nova"/>
              </a:rPr>
              <a:t>Catch any mistake that happens: Moreover, connecting to the database, will help identify if any user has consumed more or less than the usual based on the previous consumptions </a:t>
            </a:r>
            <a:endParaRPr sz="1800">
              <a:solidFill>
                <a:schemeClr val="dk1"/>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1"/>
              </a:buClr>
              <a:buSzPts val="1800"/>
              <a:buFont typeface="Proxima Nova"/>
              <a:buChar char="●"/>
            </a:pPr>
            <a:r>
              <a:rPr lang="en-GB" sz="1800">
                <a:solidFill>
                  <a:schemeClr val="dk1"/>
                </a:solidFill>
                <a:latin typeface="Proxima Nova"/>
                <a:ea typeface="Proxima Nova"/>
                <a:cs typeface="Proxima Nova"/>
                <a:sym typeface="Proxima Nova"/>
              </a:rPr>
              <a:t>Show on the map if any watt-hour meter was missed: At the end of each month, the worker can filter the meters that were not scanned by him to avoid any mistakes. </a:t>
            </a:r>
            <a:endParaRPr sz="18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3dd60fc0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3dd60fc0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The picture shown here, is a picture of a Kilowatt-hour meter in 1878. </a:t>
            </a:r>
            <a:endParaRPr sz="1800">
              <a:solidFill>
                <a:schemeClr val="dk1"/>
              </a:solidFill>
            </a:endParaRPr>
          </a:p>
          <a:p>
            <a:pPr indent="-323850" lvl="0" marL="457200" rtl="0" algn="l">
              <a:lnSpc>
                <a:spcPct val="200000"/>
              </a:lnSpc>
              <a:spcBef>
                <a:spcPts val="0"/>
              </a:spcBef>
              <a:spcAft>
                <a:spcPts val="0"/>
              </a:spcAft>
              <a:buClr>
                <a:schemeClr val="dk1"/>
              </a:buClr>
              <a:buSzPts val="1500"/>
              <a:buChar char="●"/>
            </a:pPr>
            <a:r>
              <a:rPr lang="en-GB" sz="1500">
                <a:solidFill>
                  <a:schemeClr val="dk1"/>
                </a:solidFill>
              </a:rPr>
              <a:t>Consumption is measured in Kilowatt</a:t>
            </a:r>
            <a:endParaRPr sz="1500">
              <a:solidFill>
                <a:schemeClr val="dk1"/>
              </a:solidFill>
            </a:endParaRPr>
          </a:p>
          <a:p>
            <a:pPr indent="-323850" lvl="0" marL="457200" rtl="0" algn="l">
              <a:lnSpc>
                <a:spcPct val="200000"/>
              </a:lnSpc>
              <a:spcBef>
                <a:spcPts val="0"/>
              </a:spcBef>
              <a:spcAft>
                <a:spcPts val="0"/>
              </a:spcAft>
              <a:buClr>
                <a:schemeClr val="dk1"/>
              </a:buClr>
              <a:buSzPts val="1500"/>
              <a:buChar char="●"/>
            </a:pPr>
            <a:r>
              <a:rPr lang="en-GB" sz="1500">
                <a:solidFill>
                  <a:schemeClr val="dk1"/>
                </a:solidFill>
              </a:rPr>
              <a:t>Price of one Kilowatt was specified by the company</a:t>
            </a:r>
            <a:endParaRPr sz="1500">
              <a:solidFill>
                <a:schemeClr val="dk1"/>
              </a:solidFill>
            </a:endParaRPr>
          </a:p>
          <a:p>
            <a:pPr indent="-323850" lvl="0" marL="457200" rtl="0" algn="l">
              <a:lnSpc>
                <a:spcPct val="200000"/>
              </a:lnSpc>
              <a:spcBef>
                <a:spcPts val="0"/>
              </a:spcBef>
              <a:spcAft>
                <a:spcPts val="0"/>
              </a:spcAft>
              <a:buClr>
                <a:schemeClr val="dk1"/>
              </a:buClr>
              <a:buSzPts val="1500"/>
              <a:buChar char="●"/>
            </a:pPr>
            <a:r>
              <a:rPr lang="en-GB" sz="1500">
                <a:solidFill>
                  <a:schemeClr val="dk1"/>
                </a:solidFill>
              </a:rPr>
              <a:t>The Kilowatt meter helps in counting the amount of Kilowatt consumed.</a:t>
            </a:r>
            <a:endParaRPr sz="1500">
              <a:solidFill>
                <a:schemeClr val="dk1"/>
              </a:solidFill>
            </a:endParaRPr>
          </a:p>
          <a:p>
            <a:pPr indent="-323850" lvl="0" marL="457200" rtl="0" algn="l">
              <a:lnSpc>
                <a:spcPct val="200000"/>
              </a:lnSpc>
              <a:spcBef>
                <a:spcPts val="0"/>
              </a:spcBef>
              <a:spcAft>
                <a:spcPts val="0"/>
              </a:spcAft>
              <a:buClr>
                <a:schemeClr val="dk1"/>
              </a:buClr>
              <a:buSzPts val="1500"/>
              <a:buChar char="●"/>
            </a:pPr>
            <a:r>
              <a:rPr lang="en-GB" sz="1500">
                <a:solidFill>
                  <a:schemeClr val="dk1"/>
                </a:solidFill>
              </a:rPr>
              <a:t>Multiply the Kilowatt time by the rate of the company to get the final bill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3dd60fc0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3dd60fc0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Nowadays, anyone can buy a smart watt-hour meter. This meter has to be connected to the wifi. </a:t>
            </a:r>
            <a:r>
              <a:rPr lang="en-GB" sz="1800">
                <a:solidFill>
                  <a:schemeClr val="accent3"/>
                </a:solidFill>
              </a:rPr>
              <a:t>Read the slides.</a:t>
            </a:r>
            <a:endParaRPr sz="1800">
              <a:solidFill>
                <a:schemeClr val="accent3"/>
              </a:solidFill>
            </a:endParaRPr>
          </a:p>
          <a:p>
            <a:pPr indent="0" lvl="0" marL="0" rtl="0" algn="l">
              <a:spcBef>
                <a:spcPts val="0"/>
              </a:spcBef>
              <a:spcAft>
                <a:spcPts val="0"/>
              </a:spcAft>
              <a:buNone/>
            </a:pPr>
            <a:r>
              <a:rPr lang="en-GB" sz="1800">
                <a:solidFill>
                  <a:schemeClr val="dk1"/>
                </a:solidFill>
              </a:rPr>
              <a:t>In more advanced way, these meters can be designed specifically to one company and connected to a database to store the consumption automatically at the end of each month. </a:t>
            </a:r>
            <a:endParaRPr sz="18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3dd60fc0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3dd60fc0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This is the meter that is </a:t>
            </a:r>
            <a:r>
              <a:rPr lang="en-GB" sz="1700"/>
              <a:t>available</a:t>
            </a:r>
            <a:r>
              <a:rPr lang="en-GB" sz="1700"/>
              <a:t> in nearly all the lebanese houses. Note that this not a smart meter and it requires an in-person </a:t>
            </a:r>
            <a:r>
              <a:rPr lang="en-GB" sz="1700"/>
              <a:t>check up</a:t>
            </a:r>
            <a:r>
              <a:rPr lang="en-GB" sz="1700"/>
              <a:t> each month for billing. </a:t>
            </a:r>
            <a:endParaRPr sz="17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3dd60fc0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3dd60fc0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According to an owner of the private generators in Jbeil Lebanon. 1 person can handle a maximum of 1200 bills.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3dd60fc0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3dd60fc0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Considering that there is 24 working days a month in Lebanon. And based on the input of one of my relatives who works for one of the private </a:t>
            </a:r>
            <a:r>
              <a:rPr lang="en-GB" sz="1800"/>
              <a:t>electricity</a:t>
            </a:r>
            <a:r>
              <a:rPr lang="en-GB" sz="1800"/>
              <a:t> suppliers. They dedicate 12 days of the month for collecting the bills of the month before and the other 12 days to collect the KiloWatt hours consumed for each of these 1200 </a:t>
            </a:r>
            <a:r>
              <a:rPr lang="en-GB" sz="1800"/>
              <a:t>households</a:t>
            </a:r>
            <a:r>
              <a:rPr lang="en-GB" sz="1800"/>
              <a:t>. </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3dd60fc0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3dd60fc0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t>
            </a:r>
            <a:r>
              <a:rPr lang="en-GB"/>
              <a:t>process</a:t>
            </a:r>
            <a:r>
              <a:rPr lang="en-GB"/>
              <a:t> of collecting the the watt-hour meter consumptions, consists of two phases: one, taking the photo of every meter, Second write down each one of them on a sheet of paper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3dd60fc0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3dd60fc0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7.png"/><Relationship Id="rId7" Type="http://schemas.openxmlformats.org/officeDocument/2006/relationships/image" Target="../media/image29.png"/><Relationship Id="rId8"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6.png"/><Relationship Id="rId9" Type="http://schemas.openxmlformats.org/officeDocument/2006/relationships/image" Target="../media/image27.png"/><Relationship Id="rId5" Type="http://schemas.openxmlformats.org/officeDocument/2006/relationships/image" Target="../media/image20.png"/><Relationship Id="rId6" Type="http://schemas.openxmlformats.org/officeDocument/2006/relationships/image" Target="../media/image15.png"/><Relationship Id="rId7" Type="http://schemas.openxmlformats.org/officeDocument/2006/relationships/image" Target="../media/image18.png"/><Relationship Id="rId8"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Watt-hour Meter OCR</a:t>
            </a:r>
            <a:endParaRPr/>
          </a:p>
        </p:txBody>
      </p:sp>
      <p:sp>
        <p:nvSpPr>
          <p:cNvPr id="60" name="Google Shape;60;p13"/>
          <p:cNvSpPr txBox="1"/>
          <p:nvPr/>
        </p:nvSpPr>
        <p:spPr>
          <a:xfrm>
            <a:off x="6920625" y="4204050"/>
            <a:ext cx="1894800" cy="5079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rgbClr val="FFFFFF"/>
                </a:solidFill>
                <a:latin typeface="Proxima Nova"/>
                <a:ea typeface="Proxima Nova"/>
                <a:cs typeface="Proxima Nova"/>
                <a:sym typeface="Proxima Nova"/>
              </a:rPr>
              <a:t>By Jad sakr</a:t>
            </a:r>
            <a:r>
              <a:rPr lang="en-GB">
                <a:solidFill>
                  <a:srgbClr val="FFFFFF"/>
                </a:solidFill>
                <a:latin typeface="Proxima Nova"/>
                <a:ea typeface="Proxima Nova"/>
                <a:cs typeface="Proxima Nova"/>
                <a:sym typeface="Proxima Nova"/>
              </a:rPr>
              <a:t> </a:t>
            </a:r>
            <a:endParaRPr>
              <a:solidFill>
                <a:srgbClr val="FFFFFF"/>
              </a:solidFill>
              <a:latin typeface="Proxima Nova"/>
              <a:ea typeface="Proxima Nova"/>
              <a:cs typeface="Proxima Nova"/>
              <a:sym typeface="Proxima Nova"/>
            </a:endParaRPr>
          </a:p>
        </p:txBody>
      </p:sp>
      <p:pic>
        <p:nvPicPr>
          <p:cNvPr id="61" name="Google Shape;61;p13"/>
          <p:cNvPicPr preferRelativeResize="0"/>
          <p:nvPr/>
        </p:nvPicPr>
        <p:blipFill>
          <a:blip r:embed="rId3">
            <a:alphaModFix/>
          </a:blip>
          <a:stretch>
            <a:fillRect/>
          </a:stretch>
        </p:blipFill>
        <p:spPr>
          <a:xfrm>
            <a:off x="6253150" y="359900"/>
            <a:ext cx="2380400" cy="119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rotWithShape="1">
          <a:blip r:embed="rId3">
            <a:alphaModFix/>
          </a:blip>
          <a:srcRect b="33576" l="20745" r="4117" t="27861"/>
          <a:stretch/>
        </p:blipFill>
        <p:spPr>
          <a:xfrm>
            <a:off x="1045500" y="1540075"/>
            <a:ext cx="7053000" cy="2714899"/>
          </a:xfrm>
          <a:prstGeom prst="rect">
            <a:avLst/>
          </a:prstGeom>
          <a:noFill/>
          <a:ln>
            <a:noFill/>
          </a:ln>
        </p:spPr>
      </p:pic>
      <p:sp>
        <p:nvSpPr>
          <p:cNvPr id="140" name="Google Shape;140;p22"/>
          <p:cNvSpPr txBox="1"/>
          <p:nvPr/>
        </p:nvSpPr>
        <p:spPr>
          <a:xfrm>
            <a:off x="325800" y="385025"/>
            <a:ext cx="671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chemeClr val="lt1"/>
                </a:solidFill>
                <a:latin typeface="Proxima Nova"/>
                <a:ea typeface="Proxima Nova"/>
                <a:cs typeface="Proxima Nova"/>
                <a:sym typeface="Proxima Nova"/>
              </a:rPr>
              <a:t>The Backend </a:t>
            </a:r>
            <a:endParaRPr sz="2500">
              <a:solidFill>
                <a:schemeClr val="lt1"/>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YoloV4 CNN </a:t>
            </a:r>
            <a:endParaRPr>
              <a:solidFill>
                <a:schemeClr val="lt1"/>
              </a:solidFill>
            </a:endParaRPr>
          </a:p>
        </p:txBody>
      </p:sp>
      <p:sp>
        <p:nvSpPr>
          <p:cNvPr id="146" name="Google Shape;146;p23"/>
          <p:cNvSpPr txBox="1"/>
          <p:nvPr>
            <p:ph idx="1" type="body"/>
          </p:nvPr>
        </p:nvSpPr>
        <p:spPr>
          <a:xfrm>
            <a:off x="311700" y="1152475"/>
            <a:ext cx="8520600" cy="51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lt1"/>
                </a:solidFill>
              </a:rPr>
              <a:t>The CNN has the Darknet53 as an architecture </a:t>
            </a:r>
            <a:endParaRPr>
              <a:solidFill>
                <a:schemeClr val="lt1"/>
              </a:solidFill>
            </a:endParaRPr>
          </a:p>
        </p:txBody>
      </p:sp>
      <p:pic>
        <p:nvPicPr>
          <p:cNvPr id="147" name="Google Shape;147;p23"/>
          <p:cNvPicPr preferRelativeResize="0"/>
          <p:nvPr/>
        </p:nvPicPr>
        <p:blipFill rotWithShape="1">
          <a:blip r:embed="rId3">
            <a:alphaModFix/>
          </a:blip>
          <a:srcRect b="46895" l="24858" r="27538" t="15156"/>
          <a:stretch/>
        </p:blipFill>
        <p:spPr>
          <a:xfrm>
            <a:off x="1974400" y="1807125"/>
            <a:ext cx="4651724" cy="2781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Image Processing </a:t>
            </a:r>
            <a:endParaRPr>
              <a:solidFill>
                <a:schemeClr val="lt1"/>
              </a:solidFill>
            </a:endParaRPr>
          </a:p>
        </p:txBody>
      </p:sp>
      <p:pic>
        <p:nvPicPr>
          <p:cNvPr id="153" name="Google Shape;153;p24"/>
          <p:cNvPicPr preferRelativeResize="0"/>
          <p:nvPr/>
        </p:nvPicPr>
        <p:blipFill>
          <a:blip r:embed="rId3">
            <a:alphaModFix/>
          </a:blip>
          <a:stretch>
            <a:fillRect/>
          </a:stretch>
        </p:blipFill>
        <p:spPr>
          <a:xfrm>
            <a:off x="1947995" y="941513"/>
            <a:ext cx="5248013" cy="1162825"/>
          </a:xfrm>
          <a:prstGeom prst="rect">
            <a:avLst/>
          </a:prstGeom>
          <a:noFill/>
          <a:ln>
            <a:noFill/>
          </a:ln>
        </p:spPr>
      </p:pic>
      <p:sp>
        <p:nvSpPr>
          <p:cNvPr id="154" name="Google Shape;154;p24"/>
          <p:cNvSpPr txBox="1"/>
          <p:nvPr/>
        </p:nvSpPr>
        <p:spPr>
          <a:xfrm>
            <a:off x="1979250" y="2272900"/>
            <a:ext cx="5185500" cy="24012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Clr>
                <a:schemeClr val="lt1"/>
              </a:buClr>
              <a:buSzPts val="1600"/>
              <a:buFont typeface="Proxima Nova"/>
              <a:buChar char="●"/>
            </a:pPr>
            <a:r>
              <a:rPr lang="en-GB" sz="1600">
                <a:solidFill>
                  <a:schemeClr val="lt1"/>
                </a:solidFill>
                <a:latin typeface="Proxima Nova"/>
                <a:ea typeface="Proxima Nova"/>
                <a:cs typeface="Proxima Nova"/>
                <a:sym typeface="Proxima Nova"/>
              </a:rPr>
              <a:t>GrayScale and Blur </a:t>
            </a:r>
            <a:endParaRPr sz="1600">
              <a:solidFill>
                <a:schemeClr val="lt1"/>
              </a:solidFill>
              <a:latin typeface="Proxima Nova"/>
              <a:ea typeface="Proxima Nova"/>
              <a:cs typeface="Proxima Nova"/>
              <a:sym typeface="Proxima Nova"/>
            </a:endParaRPr>
          </a:p>
          <a:p>
            <a:pPr indent="-330200" lvl="0" marL="457200" rtl="0" algn="l">
              <a:lnSpc>
                <a:spcPct val="200000"/>
              </a:lnSpc>
              <a:spcBef>
                <a:spcPts val="0"/>
              </a:spcBef>
              <a:spcAft>
                <a:spcPts val="0"/>
              </a:spcAft>
              <a:buClr>
                <a:schemeClr val="lt1"/>
              </a:buClr>
              <a:buSzPts val="1600"/>
              <a:buFont typeface="Proxima Nova"/>
              <a:buChar char="●"/>
            </a:pPr>
            <a:r>
              <a:rPr lang="en-GB" sz="1600">
                <a:solidFill>
                  <a:schemeClr val="lt1"/>
                </a:solidFill>
                <a:latin typeface="Proxima Nova"/>
                <a:ea typeface="Proxima Nova"/>
                <a:cs typeface="Proxima Nova"/>
                <a:sym typeface="Proxima Nova"/>
              </a:rPr>
              <a:t>Threshold using Otsu’s method </a:t>
            </a:r>
            <a:endParaRPr sz="1600">
              <a:solidFill>
                <a:schemeClr val="lt1"/>
              </a:solidFill>
              <a:latin typeface="Proxima Nova"/>
              <a:ea typeface="Proxima Nova"/>
              <a:cs typeface="Proxima Nova"/>
              <a:sym typeface="Proxima Nova"/>
            </a:endParaRPr>
          </a:p>
          <a:p>
            <a:pPr indent="-330200" lvl="0" marL="457200" rtl="0" algn="l">
              <a:lnSpc>
                <a:spcPct val="200000"/>
              </a:lnSpc>
              <a:spcBef>
                <a:spcPts val="0"/>
              </a:spcBef>
              <a:spcAft>
                <a:spcPts val="0"/>
              </a:spcAft>
              <a:buClr>
                <a:schemeClr val="lt1"/>
              </a:buClr>
              <a:buSzPts val="1600"/>
              <a:buFont typeface="Proxima Nova"/>
              <a:buChar char="●"/>
            </a:pPr>
            <a:r>
              <a:rPr lang="en-GB" sz="1600">
                <a:solidFill>
                  <a:schemeClr val="lt1"/>
                </a:solidFill>
                <a:latin typeface="Proxima Nova"/>
                <a:ea typeface="Proxima Nova"/>
                <a:cs typeface="Proxima Nova"/>
                <a:sym typeface="Proxima Nova"/>
              </a:rPr>
              <a:t>Closing Morphology </a:t>
            </a:r>
            <a:endParaRPr sz="1600">
              <a:solidFill>
                <a:schemeClr val="lt1"/>
              </a:solidFill>
              <a:latin typeface="Proxima Nova"/>
              <a:ea typeface="Proxima Nova"/>
              <a:cs typeface="Proxima Nova"/>
              <a:sym typeface="Proxima Nova"/>
            </a:endParaRPr>
          </a:p>
          <a:p>
            <a:pPr indent="-330200" lvl="0" marL="457200" rtl="0" algn="l">
              <a:lnSpc>
                <a:spcPct val="200000"/>
              </a:lnSpc>
              <a:spcBef>
                <a:spcPts val="0"/>
              </a:spcBef>
              <a:spcAft>
                <a:spcPts val="0"/>
              </a:spcAft>
              <a:buClr>
                <a:schemeClr val="lt1"/>
              </a:buClr>
              <a:buSzPts val="1600"/>
              <a:buFont typeface="Proxima Nova"/>
              <a:buChar char="●"/>
            </a:pPr>
            <a:r>
              <a:rPr lang="en-GB" sz="1600">
                <a:solidFill>
                  <a:schemeClr val="lt1"/>
                </a:solidFill>
                <a:latin typeface="Proxima Nova"/>
                <a:ea typeface="Proxima Nova"/>
                <a:cs typeface="Proxima Nova"/>
                <a:sym typeface="Proxima Nova"/>
              </a:rPr>
              <a:t>Adaptive </a:t>
            </a:r>
            <a:r>
              <a:rPr lang="en-GB" sz="1600">
                <a:solidFill>
                  <a:schemeClr val="lt1"/>
                </a:solidFill>
                <a:latin typeface="Proxima Nova"/>
                <a:ea typeface="Proxima Nova"/>
                <a:cs typeface="Proxima Nova"/>
                <a:sym typeface="Proxima Nova"/>
              </a:rPr>
              <a:t>thresholding</a:t>
            </a:r>
            <a:r>
              <a:rPr lang="en-GB" sz="1600">
                <a:solidFill>
                  <a:schemeClr val="lt1"/>
                </a:solidFill>
                <a:latin typeface="Proxima Nova"/>
                <a:ea typeface="Proxima Nova"/>
                <a:cs typeface="Proxima Nova"/>
                <a:sym typeface="Proxima Nova"/>
              </a:rPr>
              <a:t> </a:t>
            </a:r>
            <a:endParaRPr sz="1600">
              <a:solidFill>
                <a:schemeClr val="lt1"/>
              </a:solidFill>
              <a:latin typeface="Proxima Nova"/>
              <a:ea typeface="Proxima Nova"/>
              <a:cs typeface="Proxima Nova"/>
              <a:sym typeface="Proxima Nova"/>
            </a:endParaRPr>
          </a:p>
          <a:p>
            <a:pPr indent="-330200" lvl="0" marL="457200" rtl="0" algn="l">
              <a:lnSpc>
                <a:spcPct val="200000"/>
              </a:lnSpc>
              <a:spcBef>
                <a:spcPts val="0"/>
              </a:spcBef>
              <a:spcAft>
                <a:spcPts val="0"/>
              </a:spcAft>
              <a:buClr>
                <a:schemeClr val="lt1"/>
              </a:buClr>
              <a:buSzPts val="1600"/>
              <a:buFont typeface="Proxima Nova"/>
              <a:buChar char="●"/>
            </a:pPr>
            <a:r>
              <a:rPr lang="en-GB" sz="1600">
                <a:solidFill>
                  <a:schemeClr val="lt1"/>
                </a:solidFill>
                <a:latin typeface="Proxima Nova"/>
                <a:ea typeface="Proxima Nova"/>
                <a:cs typeface="Proxima Nova"/>
                <a:sym typeface="Proxima Nova"/>
              </a:rPr>
              <a:t>Cleaning </a:t>
            </a:r>
            <a:endParaRPr sz="1600">
              <a:solidFill>
                <a:schemeClr val="lt1"/>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The resulting image</a:t>
            </a:r>
            <a:endParaRPr>
              <a:solidFill>
                <a:schemeClr val="lt1"/>
              </a:solidFill>
            </a:endParaRPr>
          </a:p>
        </p:txBody>
      </p:sp>
      <p:pic>
        <p:nvPicPr>
          <p:cNvPr id="160" name="Google Shape;160;p25"/>
          <p:cNvPicPr preferRelativeResize="0"/>
          <p:nvPr/>
        </p:nvPicPr>
        <p:blipFill>
          <a:blip r:embed="rId3">
            <a:alphaModFix/>
          </a:blip>
          <a:stretch>
            <a:fillRect/>
          </a:stretch>
        </p:blipFill>
        <p:spPr>
          <a:xfrm>
            <a:off x="1366893" y="876650"/>
            <a:ext cx="6342407" cy="1222125"/>
          </a:xfrm>
          <a:prstGeom prst="rect">
            <a:avLst/>
          </a:prstGeom>
          <a:noFill/>
          <a:ln>
            <a:noFill/>
          </a:ln>
        </p:spPr>
      </p:pic>
      <p:sp>
        <p:nvSpPr>
          <p:cNvPr id="161" name="Google Shape;161;p25"/>
          <p:cNvSpPr txBox="1"/>
          <p:nvPr/>
        </p:nvSpPr>
        <p:spPr>
          <a:xfrm>
            <a:off x="1979250" y="2272900"/>
            <a:ext cx="5185500" cy="9234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Clr>
                <a:schemeClr val="lt1"/>
              </a:buClr>
              <a:buSzPts val="1600"/>
              <a:buFont typeface="Proxima Nova"/>
              <a:buChar char="●"/>
            </a:pPr>
            <a:r>
              <a:rPr lang="en-GB" sz="1600">
                <a:solidFill>
                  <a:schemeClr val="lt1"/>
                </a:solidFill>
                <a:latin typeface="Proxima Nova"/>
                <a:ea typeface="Proxima Nova"/>
                <a:cs typeface="Proxima Nova"/>
                <a:sym typeface="Proxima Nova"/>
              </a:rPr>
              <a:t>Find contours in the resulting image </a:t>
            </a:r>
            <a:endParaRPr sz="1600">
              <a:solidFill>
                <a:schemeClr val="lt1"/>
              </a:solidFill>
              <a:latin typeface="Proxima Nova"/>
              <a:ea typeface="Proxima Nova"/>
              <a:cs typeface="Proxima Nova"/>
              <a:sym typeface="Proxima Nova"/>
            </a:endParaRPr>
          </a:p>
          <a:p>
            <a:pPr indent="-330200" lvl="0" marL="457200" rtl="0" algn="l">
              <a:lnSpc>
                <a:spcPct val="200000"/>
              </a:lnSpc>
              <a:spcBef>
                <a:spcPts val="0"/>
              </a:spcBef>
              <a:spcAft>
                <a:spcPts val="0"/>
              </a:spcAft>
              <a:buClr>
                <a:schemeClr val="lt1"/>
              </a:buClr>
              <a:buSzPts val="1600"/>
              <a:buFont typeface="Proxima Nova"/>
              <a:buChar char="●"/>
            </a:pPr>
            <a:r>
              <a:rPr lang="en-GB" sz="1600">
                <a:solidFill>
                  <a:schemeClr val="lt1"/>
                </a:solidFill>
                <a:latin typeface="Proxima Nova"/>
                <a:ea typeface="Proxima Nova"/>
                <a:cs typeface="Proxima Nova"/>
                <a:sym typeface="Proxima Nova"/>
              </a:rPr>
              <a:t>Loop </a:t>
            </a:r>
            <a:r>
              <a:rPr lang="en-GB" sz="1600">
                <a:solidFill>
                  <a:schemeClr val="lt1"/>
                </a:solidFill>
                <a:latin typeface="Proxima Nova"/>
                <a:ea typeface="Proxima Nova"/>
                <a:cs typeface="Proxima Nova"/>
                <a:sym typeface="Proxima Nova"/>
              </a:rPr>
              <a:t>through</a:t>
            </a:r>
            <a:r>
              <a:rPr lang="en-GB" sz="1600">
                <a:solidFill>
                  <a:schemeClr val="lt1"/>
                </a:solidFill>
                <a:latin typeface="Proxima Nova"/>
                <a:ea typeface="Proxima Nova"/>
                <a:cs typeface="Proxima Nova"/>
                <a:sym typeface="Proxima Nova"/>
              </a:rPr>
              <a:t> each contour </a:t>
            </a:r>
            <a:endParaRPr sz="1600">
              <a:solidFill>
                <a:schemeClr val="lt1"/>
              </a:solidFill>
              <a:latin typeface="Proxima Nova"/>
              <a:ea typeface="Proxima Nova"/>
              <a:cs typeface="Proxima Nova"/>
              <a:sym typeface="Proxima Nova"/>
            </a:endParaRPr>
          </a:p>
        </p:txBody>
      </p:sp>
      <p:pic>
        <p:nvPicPr>
          <p:cNvPr id="162" name="Google Shape;162;p25"/>
          <p:cNvPicPr preferRelativeResize="0"/>
          <p:nvPr/>
        </p:nvPicPr>
        <p:blipFill>
          <a:blip r:embed="rId4">
            <a:alphaModFix/>
          </a:blip>
          <a:stretch>
            <a:fillRect/>
          </a:stretch>
        </p:blipFill>
        <p:spPr>
          <a:xfrm>
            <a:off x="1049725" y="3370425"/>
            <a:ext cx="794675" cy="1274225"/>
          </a:xfrm>
          <a:prstGeom prst="rect">
            <a:avLst/>
          </a:prstGeom>
          <a:noFill/>
          <a:ln>
            <a:noFill/>
          </a:ln>
        </p:spPr>
      </p:pic>
      <p:pic>
        <p:nvPicPr>
          <p:cNvPr id="163" name="Google Shape;163;p25"/>
          <p:cNvPicPr preferRelativeResize="0"/>
          <p:nvPr/>
        </p:nvPicPr>
        <p:blipFill>
          <a:blip r:embed="rId5">
            <a:alphaModFix/>
          </a:blip>
          <a:stretch>
            <a:fillRect/>
          </a:stretch>
        </p:blipFill>
        <p:spPr>
          <a:xfrm>
            <a:off x="2218773" y="3346575"/>
            <a:ext cx="862744" cy="1274225"/>
          </a:xfrm>
          <a:prstGeom prst="rect">
            <a:avLst/>
          </a:prstGeom>
          <a:noFill/>
          <a:ln>
            <a:noFill/>
          </a:ln>
        </p:spPr>
      </p:pic>
      <p:pic>
        <p:nvPicPr>
          <p:cNvPr id="164" name="Google Shape;164;p25"/>
          <p:cNvPicPr preferRelativeResize="0"/>
          <p:nvPr/>
        </p:nvPicPr>
        <p:blipFill>
          <a:blip r:embed="rId6">
            <a:alphaModFix/>
          </a:blip>
          <a:stretch>
            <a:fillRect/>
          </a:stretch>
        </p:blipFill>
        <p:spPr>
          <a:xfrm>
            <a:off x="3455900" y="3346575"/>
            <a:ext cx="862750" cy="1321925"/>
          </a:xfrm>
          <a:prstGeom prst="rect">
            <a:avLst/>
          </a:prstGeom>
          <a:noFill/>
          <a:ln>
            <a:noFill/>
          </a:ln>
        </p:spPr>
      </p:pic>
      <p:pic>
        <p:nvPicPr>
          <p:cNvPr id="165" name="Google Shape;165;p25"/>
          <p:cNvPicPr preferRelativeResize="0"/>
          <p:nvPr/>
        </p:nvPicPr>
        <p:blipFill rotWithShape="1">
          <a:blip r:embed="rId7">
            <a:alphaModFix/>
          </a:blip>
          <a:srcRect b="0" l="6878" r="7892" t="0"/>
          <a:stretch/>
        </p:blipFill>
        <p:spPr>
          <a:xfrm>
            <a:off x="4693025" y="3370430"/>
            <a:ext cx="862750" cy="1274220"/>
          </a:xfrm>
          <a:prstGeom prst="rect">
            <a:avLst/>
          </a:prstGeom>
          <a:noFill/>
          <a:ln>
            <a:noFill/>
          </a:ln>
        </p:spPr>
      </p:pic>
      <p:pic>
        <p:nvPicPr>
          <p:cNvPr id="166" name="Google Shape;166;p25"/>
          <p:cNvPicPr preferRelativeResize="0"/>
          <p:nvPr/>
        </p:nvPicPr>
        <p:blipFill>
          <a:blip r:embed="rId8">
            <a:alphaModFix/>
          </a:blip>
          <a:stretch>
            <a:fillRect/>
          </a:stretch>
        </p:blipFill>
        <p:spPr>
          <a:xfrm>
            <a:off x="5930152" y="3370425"/>
            <a:ext cx="759383" cy="1274225"/>
          </a:xfrm>
          <a:prstGeom prst="rect">
            <a:avLst/>
          </a:prstGeom>
          <a:noFill/>
          <a:ln>
            <a:noFill/>
          </a:ln>
        </p:spPr>
      </p:pic>
      <p:pic>
        <p:nvPicPr>
          <p:cNvPr id="167" name="Google Shape;167;p25"/>
          <p:cNvPicPr preferRelativeResize="0"/>
          <p:nvPr/>
        </p:nvPicPr>
        <p:blipFill>
          <a:blip r:embed="rId9">
            <a:alphaModFix/>
          </a:blip>
          <a:stretch>
            <a:fillRect/>
          </a:stretch>
        </p:blipFill>
        <p:spPr>
          <a:xfrm>
            <a:off x="7063900" y="3396481"/>
            <a:ext cx="759375" cy="12221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Cropping the image </a:t>
            </a:r>
            <a:endParaRPr>
              <a:solidFill>
                <a:schemeClr val="lt1"/>
              </a:solidFill>
            </a:endParaRPr>
          </a:p>
        </p:txBody>
      </p:sp>
      <p:pic>
        <p:nvPicPr>
          <p:cNvPr id="173" name="Google Shape;173;p26"/>
          <p:cNvPicPr preferRelativeResize="0"/>
          <p:nvPr/>
        </p:nvPicPr>
        <p:blipFill>
          <a:blip r:embed="rId3">
            <a:alphaModFix/>
          </a:blip>
          <a:stretch>
            <a:fillRect/>
          </a:stretch>
        </p:blipFill>
        <p:spPr>
          <a:xfrm>
            <a:off x="1301150" y="1212950"/>
            <a:ext cx="6541701" cy="1260525"/>
          </a:xfrm>
          <a:prstGeom prst="rect">
            <a:avLst/>
          </a:prstGeom>
          <a:noFill/>
          <a:ln>
            <a:noFill/>
          </a:ln>
        </p:spPr>
      </p:pic>
      <p:sp>
        <p:nvSpPr>
          <p:cNvPr id="174" name="Google Shape;174;p26"/>
          <p:cNvSpPr/>
          <p:nvPr/>
        </p:nvSpPr>
        <p:spPr>
          <a:xfrm>
            <a:off x="1638050" y="1359600"/>
            <a:ext cx="5700600" cy="9174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6"/>
          <p:cNvPicPr preferRelativeResize="0"/>
          <p:nvPr/>
        </p:nvPicPr>
        <p:blipFill rotWithShape="1">
          <a:blip r:embed="rId4">
            <a:alphaModFix/>
          </a:blip>
          <a:srcRect b="15549" l="2216" r="3878" t="22771"/>
          <a:stretch/>
        </p:blipFill>
        <p:spPr>
          <a:xfrm>
            <a:off x="1364588" y="3553875"/>
            <a:ext cx="6162227" cy="905600"/>
          </a:xfrm>
          <a:prstGeom prst="rect">
            <a:avLst/>
          </a:prstGeom>
          <a:noFill/>
          <a:ln>
            <a:noFill/>
          </a:ln>
        </p:spPr>
      </p:pic>
      <p:cxnSp>
        <p:nvCxnSpPr>
          <p:cNvPr id="176" name="Google Shape;176;p26"/>
          <p:cNvCxnSpPr/>
          <p:nvPr/>
        </p:nvCxnSpPr>
        <p:spPr>
          <a:xfrm flipH="1">
            <a:off x="2620975" y="2632825"/>
            <a:ext cx="8100" cy="761700"/>
          </a:xfrm>
          <a:prstGeom prst="straightConnector1">
            <a:avLst/>
          </a:prstGeom>
          <a:noFill/>
          <a:ln cap="flat" cmpd="sng" w="28575">
            <a:solidFill>
              <a:schemeClr val="dk2"/>
            </a:solidFill>
            <a:prstDash val="solid"/>
            <a:round/>
            <a:headEnd len="med" w="med" type="none"/>
            <a:tailEnd len="med" w="med" type="triangle"/>
          </a:ln>
        </p:spPr>
      </p:cxnSp>
      <p:cxnSp>
        <p:nvCxnSpPr>
          <p:cNvPr id="177" name="Google Shape;177;p26"/>
          <p:cNvCxnSpPr/>
          <p:nvPr/>
        </p:nvCxnSpPr>
        <p:spPr>
          <a:xfrm flipH="1">
            <a:off x="5975775" y="2632825"/>
            <a:ext cx="8100" cy="7617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Read the cropped image </a:t>
            </a:r>
            <a:endParaRPr>
              <a:solidFill>
                <a:schemeClr val="lt1"/>
              </a:solidFill>
            </a:endParaRPr>
          </a:p>
        </p:txBody>
      </p:sp>
      <p:pic>
        <p:nvPicPr>
          <p:cNvPr id="183" name="Google Shape;183;p27"/>
          <p:cNvPicPr preferRelativeResize="0"/>
          <p:nvPr/>
        </p:nvPicPr>
        <p:blipFill rotWithShape="1">
          <a:blip r:embed="rId3">
            <a:alphaModFix/>
          </a:blip>
          <a:srcRect b="15549" l="2216" r="3878" t="22771"/>
          <a:stretch/>
        </p:blipFill>
        <p:spPr>
          <a:xfrm>
            <a:off x="1490875" y="1252400"/>
            <a:ext cx="6162227" cy="905600"/>
          </a:xfrm>
          <a:prstGeom prst="rect">
            <a:avLst/>
          </a:prstGeom>
          <a:noFill/>
          <a:ln>
            <a:noFill/>
          </a:ln>
        </p:spPr>
      </p:pic>
      <p:sp>
        <p:nvSpPr>
          <p:cNvPr id="184" name="Google Shape;184;p27"/>
          <p:cNvSpPr txBox="1"/>
          <p:nvPr/>
        </p:nvSpPr>
        <p:spPr>
          <a:xfrm>
            <a:off x="2489850" y="2448900"/>
            <a:ext cx="3740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Proxima Nova"/>
              <a:buChar char="●"/>
            </a:pPr>
            <a:r>
              <a:rPr lang="en-GB">
                <a:solidFill>
                  <a:schemeClr val="lt1"/>
                </a:solidFill>
                <a:latin typeface="Proxima Nova"/>
                <a:ea typeface="Proxima Nova"/>
                <a:cs typeface="Proxima Nova"/>
                <a:sym typeface="Proxima Nova"/>
              </a:rPr>
              <a:t>The 6 digits read all together </a:t>
            </a:r>
            <a:endParaRPr>
              <a:solidFill>
                <a:schemeClr val="lt1"/>
              </a:solidFill>
              <a:latin typeface="Proxima Nova"/>
              <a:ea typeface="Proxima Nova"/>
              <a:cs typeface="Proxima Nova"/>
              <a:sym typeface="Proxima Nova"/>
            </a:endParaRPr>
          </a:p>
          <a:p>
            <a:pPr indent="-317500" lvl="0" marL="457200" rtl="0" algn="l">
              <a:spcBef>
                <a:spcPts val="0"/>
              </a:spcBef>
              <a:spcAft>
                <a:spcPts val="0"/>
              </a:spcAft>
              <a:buClr>
                <a:schemeClr val="lt1"/>
              </a:buClr>
              <a:buSzPts val="1400"/>
              <a:buFont typeface="Proxima Nova"/>
              <a:buChar char="●"/>
            </a:pPr>
            <a:r>
              <a:rPr lang="en-GB">
                <a:solidFill>
                  <a:schemeClr val="lt1"/>
                </a:solidFill>
                <a:latin typeface="Proxima Nova"/>
                <a:ea typeface="Proxima Nova"/>
                <a:cs typeface="Proxima Nova"/>
                <a:sym typeface="Proxima Nova"/>
              </a:rPr>
              <a:t>Find the contours, read each digit alone </a:t>
            </a:r>
            <a:endParaRPr>
              <a:solidFill>
                <a:schemeClr val="lt1"/>
              </a:solidFill>
              <a:latin typeface="Proxima Nova"/>
              <a:ea typeface="Proxima Nova"/>
              <a:cs typeface="Proxima Nova"/>
              <a:sym typeface="Proxima Nova"/>
            </a:endParaRPr>
          </a:p>
        </p:txBody>
      </p:sp>
      <p:pic>
        <p:nvPicPr>
          <p:cNvPr id="185" name="Google Shape;185;p27"/>
          <p:cNvPicPr preferRelativeResize="0"/>
          <p:nvPr/>
        </p:nvPicPr>
        <p:blipFill rotWithShape="1">
          <a:blip r:embed="rId4">
            <a:alphaModFix/>
          </a:blip>
          <a:srcRect b="0" l="0" r="23763" t="0"/>
          <a:stretch/>
        </p:blipFill>
        <p:spPr>
          <a:xfrm>
            <a:off x="1662875" y="3544500"/>
            <a:ext cx="551900" cy="876300"/>
          </a:xfrm>
          <a:prstGeom prst="rect">
            <a:avLst/>
          </a:prstGeom>
          <a:noFill/>
          <a:ln>
            <a:noFill/>
          </a:ln>
        </p:spPr>
      </p:pic>
      <p:pic>
        <p:nvPicPr>
          <p:cNvPr id="186" name="Google Shape;186;p27"/>
          <p:cNvPicPr preferRelativeResize="0"/>
          <p:nvPr/>
        </p:nvPicPr>
        <p:blipFill>
          <a:blip r:embed="rId5">
            <a:alphaModFix/>
          </a:blip>
          <a:stretch>
            <a:fillRect/>
          </a:stretch>
        </p:blipFill>
        <p:spPr>
          <a:xfrm>
            <a:off x="2667525" y="3534975"/>
            <a:ext cx="666750" cy="895350"/>
          </a:xfrm>
          <a:prstGeom prst="rect">
            <a:avLst/>
          </a:prstGeom>
          <a:noFill/>
          <a:ln>
            <a:noFill/>
          </a:ln>
        </p:spPr>
      </p:pic>
      <p:pic>
        <p:nvPicPr>
          <p:cNvPr id="187" name="Google Shape;187;p27"/>
          <p:cNvPicPr preferRelativeResize="0"/>
          <p:nvPr/>
        </p:nvPicPr>
        <p:blipFill>
          <a:blip r:embed="rId6">
            <a:alphaModFix/>
          </a:blip>
          <a:stretch>
            <a:fillRect/>
          </a:stretch>
        </p:blipFill>
        <p:spPr>
          <a:xfrm>
            <a:off x="3709325" y="3558788"/>
            <a:ext cx="638175" cy="847725"/>
          </a:xfrm>
          <a:prstGeom prst="rect">
            <a:avLst/>
          </a:prstGeom>
          <a:noFill/>
          <a:ln>
            <a:noFill/>
          </a:ln>
        </p:spPr>
      </p:pic>
      <p:pic>
        <p:nvPicPr>
          <p:cNvPr id="188" name="Google Shape;188;p27"/>
          <p:cNvPicPr preferRelativeResize="0"/>
          <p:nvPr/>
        </p:nvPicPr>
        <p:blipFill>
          <a:blip r:embed="rId7">
            <a:alphaModFix/>
          </a:blip>
          <a:stretch>
            <a:fillRect/>
          </a:stretch>
        </p:blipFill>
        <p:spPr>
          <a:xfrm>
            <a:off x="4864325" y="3530225"/>
            <a:ext cx="609600" cy="904875"/>
          </a:xfrm>
          <a:prstGeom prst="rect">
            <a:avLst/>
          </a:prstGeom>
          <a:noFill/>
          <a:ln>
            <a:noFill/>
          </a:ln>
        </p:spPr>
      </p:pic>
      <p:pic>
        <p:nvPicPr>
          <p:cNvPr id="189" name="Google Shape;189;p27"/>
          <p:cNvPicPr preferRelativeResize="0"/>
          <p:nvPr/>
        </p:nvPicPr>
        <p:blipFill>
          <a:blip r:embed="rId8">
            <a:alphaModFix/>
          </a:blip>
          <a:stretch>
            <a:fillRect/>
          </a:stretch>
        </p:blipFill>
        <p:spPr>
          <a:xfrm>
            <a:off x="5992013" y="3563550"/>
            <a:ext cx="609600" cy="838200"/>
          </a:xfrm>
          <a:prstGeom prst="rect">
            <a:avLst/>
          </a:prstGeom>
          <a:noFill/>
          <a:ln>
            <a:noFill/>
          </a:ln>
        </p:spPr>
      </p:pic>
      <p:pic>
        <p:nvPicPr>
          <p:cNvPr id="190" name="Google Shape;190;p27"/>
          <p:cNvPicPr preferRelativeResize="0"/>
          <p:nvPr/>
        </p:nvPicPr>
        <p:blipFill>
          <a:blip r:embed="rId9">
            <a:alphaModFix/>
          </a:blip>
          <a:stretch>
            <a:fillRect/>
          </a:stretch>
        </p:blipFill>
        <p:spPr>
          <a:xfrm>
            <a:off x="7119725" y="3515925"/>
            <a:ext cx="533400" cy="933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35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Picking the final answer </a:t>
            </a:r>
            <a:endParaRPr>
              <a:solidFill>
                <a:schemeClr val="lt1"/>
              </a:solidFill>
            </a:endParaRPr>
          </a:p>
        </p:txBody>
      </p:sp>
      <p:graphicFrame>
        <p:nvGraphicFramePr>
          <p:cNvPr id="196" name="Google Shape;196;p28"/>
          <p:cNvGraphicFramePr/>
          <p:nvPr/>
        </p:nvGraphicFramePr>
        <p:xfrm>
          <a:off x="242475" y="1085075"/>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3</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1</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r>
            </a:tbl>
          </a:graphicData>
        </a:graphic>
      </p:graphicFrame>
      <p:graphicFrame>
        <p:nvGraphicFramePr>
          <p:cNvPr id="197" name="Google Shape;197;p28"/>
          <p:cNvGraphicFramePr/>
          <p:nvPr/>
        </p:nvGraphicFramePr>
        <p:xfrm>
          <a:off x="3240125" y="1085075"/>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8</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r>
            </a:tbl>
          </a:graphicData>
        </a:graphic>
      </p:graphicFrame>
      <p:graphicFrame>
        <p:nvGraphicFramePr>
          <p:cNvPr id="198" name="Google Shape;198;p28"/>
          <p:cNvGraphicFramePr/>
          <p:nvPr/>
        </p:nvGraphicFramePr>
        <p:xfrm>
          <a:off x="6237775" y="1085080"/>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3</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6</a:t>
                      </a:r>
                      <a:endParaRPr sz="1500">
                        <a:solidFill>
                          <a:schemeClr val="lt1"/>
                        </a:solidFill>
                      </a:endParaRPr>
                    </a:p>
                  </a:txBody>
                  <a:tcPr marT="91425" marB="91425" marR="91425" marL="91425"/>
                </a:tc>
              </a:tr>
            </a:tbl>
          </a:graphicData>
        </a:graphic>
      </p:graphicFrame>
      <p:graphicFrame>
        <p:nvGraphicFramePr>
          <p:cNvPr id="199" name="Google Shape;199;p28"/>
          <p:cNvGraphicFramePr/>
          <p:nvPr/>
        </p:nvGraphicFramePr>
        <p:xfrm>
          <a:off x="1426475" y="3689575"/>
          <a:ext cx="3000000" cy="3000000"/>
        </p:xfrm>
        <a:graphic>
          <a:graphicData uri="http://schemas.openxmlformats.org/drawingml/2006/table">
            <a:tbl>
              <a:tblPr>
                <a:noFill/>
                <a:tableStyleId>{9F6C33FF-A099-4303-A41B-951715337119}</a:tableStyleId>
              </a:tblPr>
              <a:tblGrid>
                <a:gridCol w="635050"/>
                <a:gridCol w="769050"/>
                <a:gridCol w="998375"/>
                <a:gridCol w="998375"/>
                <a:gridCol w="998375"/>
                <a:gridCol w="998375"/>
                <a:gridCol w="998375"/>
              </a:tblGrid>
              <a:tr h="381000">
                <a:tc>
                  <a:txBody>
                    <a:bodyPr/>
                    <a:lstStyle/>
                    <a:p>
                      <a:pPr indent="0" lvl="0" marL="0" rtl="0" algn="l">
                        <a:spcBef>
                          <a:spcPts val="0"/>
                        </a:spcBef>
                        <a:spcAft>
                          <a:spcPts val="0"/>
                        </a:spcAft>
                        <a:buNone/>
                      </a:pPr>
                      <a:r>
                        <a:rPr lang="en-GB" sz="1600">
                          <a:solidFill>
                            <a:schemeClr val="lt1"/>
                          </a:solidFill>
                        </a:rPr>
                        <a:t>Digit</a:t>
                      </a:r>
                      <a:endParaRPr sz="1600">
                        <a:solidFill>
                          <a:schemeClr val="lt1"/>
                        </a:solidFill>
                      </a:endParaRPr>
                    </a:p>
                  </a:txBody>
                  <a:tcPr marT="91425" marB="91425" marR="91425" marL="91425">
                    <a:lnR cap="flat" cmpd="sng" w="9525">
                      <a:solidFill>
                        <a:schemeClr val="accent4"/>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0</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4</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3</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7</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7</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4</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441925">
                <a:tc>
                  <a:txBody>
                    <a:bodyPr/>
                    <a:lstStyle/>
                    <a:p>
                      <a:pPr indent="0" lvl="0" marL="0" rtl="0" algn="l">
                        <a:spcBef>
                          <a:spcPts val="0"/>
                        </a:spcBef>
                        <a:spcAft>
                          <a:spcPts val="0"/>
                        </a:spcAft>
                        <a:buNone/>
                      </a:pPr>
                      <a:r>
                        <a:rPr lang="en-GB" sz="1600">
                          <a:solidFill>
                            <a:schemeClr val="lt1"/>
                          </a:solidFill>
                        </a:rPr>
                        <a:t>X:</a:t>
                      </a:r>
                      <a:endParaRPr sz="1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700">
                          <a:solidFill>
                            <a:schemeClr val="lt1"/>
                          </a:solidFill>
                        </a:rPr>
                        <a:t>0</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200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400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600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800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1000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200" name="Google Shape;200;p28"/>
          <p:cNvCxnSpPr/>
          <p:nvPr/>
        </p:nvCxnSpPr>
        <p:spPr>
          <a:xfrm>
            <a:off x="884550" y="1392350"/>
            <a:ext cx="1400700" cy="2170500"/>
          </a:xfrm>
          <a:prstGeom prst="straightConnector1">
            <a:avLst/>
          </a:prstGeom>
          <a:noFill/>
          <a:ln cap="flat" cmpd="sng" w="19050">
            <a:solidFill>
              <a:schemeClr val="lt1"/>
            </a:solidFill>
            <a:prstDash val="solid"/>
            <a:round/>
            <a:headEnd len="med" w="med" type="none"/>
            <a:tailEnd len="med" w="med" type="triangle"/>
          </a:ln>
        </p:spPr>
      </p:cxnSp>
      <p:cxnSp>
        <p:nvCxnSpPr>
          <p:cNvPr id="201" name="Google Shape;201;p28"/>
          <p:cNvCxnSpPr/>
          <p:nvPr/>
        </p:nvCxnSpPr>
        <p:spPr>
          <a:xfrm flipH="1">
            <a:off x="2490000" y="1482450"/>
            <a:ext cx="1293900" cy="2031300"/>
          </a:xfrm>
          <a:prstGeom prst="straightConnector1">
            <a:avLst/>
          </a:prstGeom>
          <a:noFill/>
          <a:ln cap="flat" cmpd="sng" w="19050">
            <a:solidFill>
              <a:schemeClr val="lt1"/>
            </a:solidFill>
            <a:prstDash val="solid"/>
            <a:round/>
            <a:headEnd len="med" w="med" type="none"/>
            <a:tailEnd len="med" w="med" type="triangle"/>
          </a:ln>
        </p:spPr>
      </p:cxnSp>
      <p:cxnSp>
        <p:nvCxnSpPr>
          <p:cNvPr id="202" name="Google Shape;202;p28"/>
          <p:cNvCxnSpPr/>
          <p:nvPr/>
        </p:nvCxnSpPr>
        <p:spPr>
          <a:xfrm flipH="1">
            <a:off x="2711075" y="1449675"/>
            <a:ext cx="4144200" cy="2104800"/>
          </a:xfrm>
          <a:prstGeom prst="straightConnector1">
            <a:avLst/>
          </a:prstGeom>
          <a:noFill/>
          <a:ln cap="flat" cmpd="sng" w="19050">
            <a:solidFill>
              <a:schemeClr val="lt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311700" y="35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Picking the final answer </a:t>
            </a:r>
            <a:endParaRPr>
              <a:solidFill>
                <a:schemeClr val="lt1"/>
              </a:solidFill>
            </a:endParaRPr>
          </a:p>
        </p:txBody>
      </p:sp>
      <p:graphicFrame>
        <p:nvGraphicFramePr>
          <p:cNvPr id="208" name="Google Shape;208;p29"/>
          <p:cNvGraphicFramePr/>
          <p:nvPr/>
        </p:nvGraphicFramePr>
        <p:xfrm>
          <a:off x="242475" y="1085075"/>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3</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1</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r>
            </a:tbl>
          </a:graphicData>
        </a:graphic>
      </p:graphicFrame>
      <p:graphicFrame>
        <p:nvGraphicFramePr>
          <p:cNvPr id="209" name="Google Shape;209;p29"/>
          <p:cNvGraphicFramePr/>
          <p:nvPr/>
        </p:nvGraphicFramePr>
        <p:xfrm>
          <a:off x="3240125" y="1085075"/>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8</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r>
            </a:tbl>
          </a:graphicData>
        </a:graphic>
      </p:graphicFrame>
      <p:graphicFrame>
        <p:nvGraphicFramePr>
          <p:cNvPr id="210" name="Google Shape;210;p29"/>
          <p:cNvGraphicFramePr/>
          <p:nvPr/>
        </p:nvGraphicFramePr>
        <p:xfrm>
          <a:off x="6237775" y="1085080"/>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3</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6</a:t>
                      </a:r>
                      <a:endParaRPr sz="1500">
                        <a:solidFill>
                          <a:schemeClr val="lt1"/>
                        </a:solidFill>
                      </a:endParaRPr>
                    </a:p>
                  </a:txBody>
                  <a:tcPr marT="91425" marB="91425" marR="91425" marL="91425"/>
                </a:tc>
              </a:tr>
            </a:tbl>
          </a:graphicData>
        </a:graphic>
      </p:graphicFrame>
      <p:graphicFrame>
        <p:nvGraphicFramePr>
          <p:cNvPr id="211" name="Google Shape;211;p29"/>
          <p:cNvGraphicFramePr/>
          <p:nvPr/>
        </p:nvGraphicFramePr>
        <p:xfrm>
          <a:off x="1426475" y="3689575"/>
          <a:ext cx="3000000" cy="3000000"/>
        </p:xfrm>
        <a:graphic>
          <a:graphicData uri="http://schemas.openxmlformats.org/drawingml/2006/table">
            <a:tbl>
              <a:tblPr>
                <a:noFill/>
                <a:tableStyleId>{9F6C33FF-A099-4303-A41B-951715337119}</a:tableStyleId>
              </a:tblPr>
              <a:tblGrid>
                <a:gridCol w="635050"/>
                <a:gridCol w="769050"/>
                <a:gridCol w="998375"/>
                <a:gridCol w="998375"/>
                <a:gridCol w="998375"/>
                <a:gridCol w="998375"/>
                <a:gridCol w="998375"/>
              </a:tblGrid>
              <a:tr h="381000">
                <a:tc>
                  <a:txBody>
                    <a:bodyPr/>
                    <a:lstStyle/>
                    <a:p>
                      <a:pPr indent="0" lvl="0" marL="0" rtl="0" algn="l">
                        <a:spcBef>
                          <a:spcPts val="0"/>
                        </a:spcBef>
                        <a:spcAft>
                          <a:spcPts val="0"/>
                        </a:spcAft>
                        <a:buNone/>
                      </a:pPr>
                      <a:r>
                        <a:rPr lang="en-GB" sz="1600">
                          <a:solidFill>
                            <a:schemeClr val="lt1"/>
                          </a:solidFill>
                        </a:rPr>
                        <a:t>Digit</a:t>
                      </a:r>
                      <a:endParaRPr sz="1600">
                        <a:solidFill>
                          <a:schemeClr val="lt1"/>
                        </a:solidFill>
                      </a:endParaRPr>
                    </a:p>
                  </a:txBody>
                  <a:tcPr marT="91425" marB="91425" marR="91425" marL="91425">
                    <a:lnR cap="flat" cmpd="sng" w="9525">
                      <a:solidFill>
                        <a:schemeClr val="accent4"/>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0</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4</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3</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7</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7</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4</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441925">
                <a:tc>
                  <a:txBody>
                    <a:bodyPr/>
                    <a:lstStyle/>
                    <a:p>
                      <a:pPr indent="0" lvl="0" marL="0" rtl="0" algn="l">
                        <a:spcBef>
                          <a:spcPts val="0"/>
                        </a:spcBef>
                        <a:spcAft>
                          <a:spcPts val="0"/>
                        </a:spcAft>
                        <a:buNone/>
                      </a:pPr>
                      <a:r>
                        <a:rPr lang="en-GB" sz="1600">
                          <a:solidFill>
                            <a:schemeClr val="lt1"/>
                          </a:solidFill>
                        </a:rPr>
                        <a:t>X:</a:t>
                      </a:r>
                      <a:endParaRPr sz="1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700">
                          <a:solidFill>
                            <a:schemeClr val="lt1"/>
                          </a:solidFill>
                        </a:rPr>
                        <a:t>0</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200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400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600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800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1000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212" name="Google Shape;212;p29"/>
          <p:cNvCxnSpPr/>
          <p:nvPr/>
        </p:nvCxnSpPr>
        <p:spPr>
          <a:xfrm>
            <a:off x="1266275" y="1392350"/>
            <a:ext cx="1895100" cy="2170500"/>
          </a:xfrm>
          <a:prstGeom prst="straightConnector1">
            <a:avLst/>
          </a:prstGeom>
          <a:noFill/>
          <a:ln cap="flat" cmpd="sng" w="19050">
            <a:solidFill>
              <a:schemeClr val="lt1"/>
            </a:solidFill>
            <a:prstDash val="solid"/>
            <a:round/>
            <a:headEnd len="med" w="med" type="none"/>
            <a:tailEnd len="med" w="med" type="triangle"/>
          </a:ln>
        </p:spPr>
      </p:cxnSp>
      <p:cxnSp>
        <p:nvCxnSpPr>
          <p:cNvPr id="213" name="Google Shape;213;p29"/>
          <p:cNvCxnSpPr/>
          <p:nvPr/>
        </p:nvCxnSpPr>
        <p:spPr>
          <a:xfrm flipH="1">
            <a:off x="3341500" y="1441400"/>
            <a:ext cx="930600" cy="2105100"/>
          </a:xfrm>
          <a:prstGeom prst="straightConnector1">
            <a:avLst/>
          </a:prstGeom>
          <a:noFill/>
          <a:ln cap="flat" cmpd="sng" w="19050">
            <a:solidFill>
              <a:schemeClr val="lt1"/>
            </a:solidFill>
            <a:prstDash val="solid"/>
            <a:round/>
            <a:headEnd len="med" w="med" type="none"/>
            <a:tailEnd len="med" w="med" type="triangle"/>
          </a:ln>
        </p:spPr>
      </p:cxnSp>
      <p:cxnSp>
        <p:nvCxnSpPr>
          <p:cNvPr id="214" name="Google Shape;214;p29"/>
          <p:cNvCxnSpPr/>
          <p:nvPr/>
        </p:nvCxnSpPr>
        <p:spPr>
          <a:xfrm flipH="1">
            <a:off x="3546475" y="1449675"/>
            <a:ext cx="3698700" cy="2113200"/>
          </a:xfrm>
          <a:prstGeom prst="straightConnector1">
            <a:avLst/>
          </a:prstGeom>
          <a:noFill/>
          <a:ln cap="flat" cmpd="sng" w="19050">
            <a:solidFill>
              <a:schemeClr val="lt1"/>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311700" y="35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Picking the final answer </a:t>
            </a:r>
            <a:endParaRPr>
              <a:solidFill>
                <a:schemeClr val="lt1"/>
              </a:solidFill>
            </a:endParaRPr>
          </a:p>
        </p:txBody>
      </p:sp>
      <p:graphicFrame>
        <p:nvGraphicFramePr>
          <p:cNvPr id="220" name="Google Shape;220;p30"/>
          <p:cNvGraphicFramePr/>
          <p:nvPr/>
        </p:nvGraphicFramePr>
        <p:xfrm>
          <a:off x="242475" y="1085075"/>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3</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1</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r>
            </a:tbl>
          </a:graphicData>
        </a:graphic>
      </p:graphicFrame>
      <p:graphicFrame>
        <p:nvGraphicFramePr>
          <p:cNvPr id="221" name="Google Shape;221;p30"/>
          <p:cNvGraphicFramePr/>
          <p:nvPr/>
        </p:nvGraphicFramePr>
        <p:xfrm>
          <a:off x="3240125" y="1085075"/>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8</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r>
            </a:tbl>
          </a:graphicData>
        </a:graphic>
      </p:graphicFrame>
      <p:graphicFrame>
        <p:nvGraphicFramePr>
          <p:cNvPr id="222" name="Google Shape;222;p30"/>
          <p:cNvGraphicFramePr/>
          <p:nvPr/>
        </p:nvGraphicFramePr>
        <p:xfrm>
          <a:off x="6237775" y="1085080"/>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3</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6</a:t>
                      </a:r>
                      <a:endParaRPr sz="1500">
                        <a:solidFill>
                          <a:schemeClr val="lt1"/>
                        </a:solidFill>
                      </a:endParaRPr>
                    </a:p>
                  </a:txBody>
                  <a:tcPr marT="91425" marB="91425" marR="91425" marL="91425"/>
                </a:tc>
              </a:tr>
            </a:tbl>
          </a:graphicData>
        </a:graphic>
      </p:graphicFrame>
      <p:graphicFrame>
        <p:nvGraphicFramePr>
          <p:cNvPr id="223" name="Google Shape;223;p30"/>
          <p:cNvGraphicFramePr/>
          <p:nvPr/>
        </p:nvGraphicFramePr>
        <p:xfrm>
          <a:off x="1426475" y="3689575"/>
          <a:ext cx="3000000" cy="3000000"/>
        </p:xfrm>
        <a:graphic>
          <a:graphicData uri="http://schemas.openxmlformats.org/drawingml/2006/table">
            <a:tbl>
              <a:tblPr>
                <a:noFill/>
                <a:tableStyleId>{9F6C33FF-A099-4303-A41B-951715337119}</a:tableStyleId>
              </a:tblPr>
              <a:tblGrid>
                <a:gridCol w="635050"/>
                <a:gridCol w="769050"/>
                <a:gridCol w="998375"/>
                <a:gridCol w="998375"/>
                <a:gridCol w="998375"/>
                <a:gridCol w="998375"/>
                <a:gridCol w="998375"/>
              </a:tblGrid>
              <a:tr h="381000">
                <a:tc>
                  <a:txBody>
                    <a:bodyPr/>
                    <a:lstStyle/>
                    <a:p>
                      <a:pPr indent="0" lvl="0" marL="0" rtl="0" algn="l">
                        <a:spcBef>
                          <a:spcPts val="0"/>
                        </a:spcBef>
                        <a:spcAft>
                          <a:spcPts val="0"/>
                        </a:spcAft>
                        <a:buNone/>
                      </a:pPr>
                      <a:r>
                        <a:rPr lang="en-GB" sz="1600">
                          <a:solidFill>
                            <a:schemeClr val="lt1"/>
                          </a:solidFill>
                        </a:rPr>
                        <a:t>Digit</a:t>
                      </a:r>
                      <a:endParaRPr sz="1600">
                        <a:solidFill>
                          <a:schemeClr val="lt1"/>
                        </a:solidFill>
                      </a:endParaRPr>
                    </a:p>
                  </a:txBody>
                  <a:tcPr marT="91425" marB="91425" marR="91425" marL="91425">
                    <a:lnR cap="flat" cmpd="sng" w="9525">
                      <a:solidFill>
                        <a:schemeClr val="accent4"/>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0</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4</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3</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7</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7</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4</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441925">
                <a:tc>
                  <a:txBody>
                    <a:bodyPr/>
                    <a:lstStyle/>
                    <a:p>
                      <a:pPr indent="0" lvl="0" marL="0" rtl="0" algn="l">
                        <a:spcBef>
                          <a:spcPts val="0"/>
                        </a:spcBef>
                        <a:spcAft>
                          <a:spcPts val="0"/>
                        </a:spcAft>
                        <a:buNone/>
                      </a:pPr>
                      <a:r>
                        <a:rPr lang="en-GB" sz="1600">
                          <a:solidFill>
                            <a:schemeClr val="lt1"/>
                          </a:solidFill>
                        </a:rPr>
                        <a:t>X:</a:t>
                      </a:r>
                      <a:endParaRPr sz="1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700">
                          <a:solidFill>
                            <a:schemeClr val="lt1"/>
                          </a:solidFill>
                        </a:rPr>
                        <a:t>0</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200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400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600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800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1000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224" name="Google Shape;224;p30"/>
          <p:cNvCxnSpPr/>
          <p:nvPr/>
        </p:nvCxnSpPr>
        <p:spPr>
          <a:xfrm flipH="1">
            <a:off x="4324525" y="1425075"/>
            <a:ext cx="312900" cy="2137800"/>
          </a:xfrm>
          <a:prstGeom prst="straightConnector1">
            <a:avLst/>
          </a:prstGeom>
          <a:noFill/>
          <a:ln cap="flat" cmpd="sng" w="19050">
            <a:solidFill>
              <a:schemeClr val="lt1"/>
            </a:solidFill>
            <a:prstDash val="solid"/>
            <a:round/>
            <a:headEnd len="med" w="med" type="none"/>
            <a:tailEnd len="med" w="med" type="triangle"/>
          </a:ln>
        </p:spPr>
      </p:cxnSp>
      <p:cxnSp>
        <p:nvCxnSpPr>
          <p:cNvPr id="225" name="Google Shape;225;p30"/>
          <p:cNvCxnSpPr/>
          <p:nvPr/>
        </p:nvCxnSpPr>
        <p:spPr>
          <a:xfrm flipH="1">
            <a:off x="4545475" y="1408725"/>
            <a:ext cx="3097800" cy="2145900"/>
          </a:xfrm>
          <a:prstGeom prst="straightConnector1">
            <a:avLst/>
          </a:prstGeom>
          <a:noFill/>
          <a:ln cap="flat" cmpd="sng" w="19050">
            <a:solidFill>
              <a:schemeClr val="lt1"/>
            </a:solidFill>
            <a:prstDash val="solid"/>
            <a:round/>
            <a:headEnd len="med" w="med" type="none"/>
            <a:tailEnd len="med" w="med" type="triangle"/>
          </a:ln>
        </p:spPr>
      </p:cxnSp>
      <p:cxnSp>
        <p:nvCxnSpPr>
          <p:cNvPr id="226" name="Google Shape;226;p30"/>
          <p:cNvCxnSpPr/>
          <p:nvPr/>
        </p:nvCxnSpPr>
        <p:spPr>
          <a:xfrm>
            <a:off x="1672750" y="1447650"/>
            <a:ext cx="2487900" cy="2123400"/>
          </a:xfrm>
          <a:prstGeom prst="straightConnector1">
            <a:avLst/>
          </a:prstGeom>
          <a:noFill/>
          <a:ln cap="flat" cmpd="sng" w="19050">
            <a:solidFill>
              <a:schemeClr val="lt1"/>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311700" y="35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Picking the final answer </a:t>
            </a:r>
            <a:endParaRPr>
              <a:solidFill>
                <a:schemeClr val="lt1"/>
              </a:solidFill>
            </a:endParaRPr>
          </a:p>
        </p:txBody>
      </p:sp>
      <p:graphicFrame>
        <p:nvGraphicFramePr>
          <p:cNvPr id="232" name="Google Shape;232;p31"/>
          <p:cNvGraphicFramePr/>
          <p:nvPr/>
        </p:nvGraphicFramePr>
        <p:xfrm>
          <a:off x="242475" y="1085075"/>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3</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1</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r>
            </a:tbl>
          </a:graphicData>
        </a:graphic>
      </p:graphicFrame>
      <p:graphicFrame>
        <p:nvGraphicFramePr>
          <p:cNvPr id="233" name="Google Shape;233;p31"/>
          <p:cNvGraphicFramePr/>
          <p:nvPr/>
        </p:nvGraphicFramePr>
        <p:xfrm>
          <a:off x="3240125" y="1085075"/>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8</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r>
            </a:tbl>
          </a:graphicData>
        </a:graphic>
      </p:graphicFrame>
      <p:graphicFrame>
        <p:nvGraphicFramePr>
          <p:cNvPr id="234" name="Google Shape;234;p31"/>
          <p:cNvGraphicFramePr/>
          <p:nvPr/>
        </p:nvGraphicFramePr>
        <p:xfrm>
          <a:off x="6237775" y="1085080"/>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3</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6</a:t>
                      </a:r>
                      <a:endParaRPr sz="1500">
                        <a:solidFill>
                          <a:schemeClr val="lt1"/>
                        </a:solidFill>
                      </a:endParaRPr>
                    </a:p>
                  </a:txBody>
                  <a:tcPr marT="91425" marB="91425" marR="91425" marL="91425"/>
                </a:tc>
              </a:tr>
            </a:tbl>
          </a:graphicData>
        </a:graphic>
      </p:graphicFrame>
      <p:graphicFrame>
        <p:nvGraphicFramePr>
          <p:cNvPr id="235" name="Google Shape;235;p31"/>
          <p:cNvGraphicFramePr/>
          <p:nvPr/>
        </p:nvGraphicFramePr>
        <p:xfrm>
          <a:off x="1426475" y="3689575"/>
          <a:ext cx="3000000" cy="3000000"/>
        </p:xfrm>
        <a:graphic>
          <a:graphicData uri="http://schemas.openxmlformats.org/drawingml/2006/table">
            <a:tbl>
              <a:tblPr>
                <a:noFill/>
                <a:tableStyleId>{9F6C33FF-A099-4303-A41B-951715337119}</a:tableStyleId>
              </a:tblPr>
              <a:tblGrid>
                <a:gridCol w="635050"/>
                <a:gridCol w="769050"/>
                <a:gridCol w="998375"/>
                <a:gridCol w="998375"/>
                <a:gridCol w="998375"/>
                <a:gridCol w="998375"/>
                <a:gridCol w="998375"/>
              </a:tblGrid>
              <a:tr h="381000">
                <a:tc>
                  <a:txBody>
                    <a:bodyPr/>
                    <a:lstStyle/>
                    <a:p>
                      <a:pPr indent="0" lvl="0" marL="0" rtl="0" algn="l">
                        <a:spcBef>
                          <a:spcPts val="0"/>
                        </a:spcBef>
                        <a:spcAft>
                          <a:spcPts val="0"/>
                        </a:spcAft>
                        <a:buNone/>
                      </a:pPr>
                      <a:r>
                        <a:rPr lang="en-GB" sz="1600">
                          <a:solidFill>
                            <a:schemeClr val="lt1"/>
                          </a:solidFill>
                        </a:rPr>
                        <a:t>Digit</a:t>
                      </a:r>
                      <a:endParaRPr sz="1600">
                        <a:solidFill>
                          <a:schemeClr val="lt1"/>
                        </a:solidFill>
                      </a:endParaRPr>
                    </a:p>
                  </a:txBody>
                  <a:tcPr marT="91425" marB="91425" marR="91425" marL="91425">
                    <a:lnR cap="flat" cmpd="sng" w="9525">
                      <a:solidFill>
                        <a:schemeClr val="accent4"/>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0</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4</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3</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7</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7</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4</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441925">
                <a:tc>
                  <a:txBody>
                    <a:bodyPr/>
                    <a:lstStyle/>
                    <a:p>
                      <a:pPr indent="0" lvl="0" marL="0" rtl="0" algn="l">
                        <a:spcBef>
                          <a:spcPts val="0"/>
                        </a:spcBef>
                        <a:spcAft>
                          <a:spcPts val="0"/>
                        </a:spcAft>
                        <a:buNone/>
                      </a:pPr>
                      <a:r>
                        <a:rPr lang="en-GB" sz="1600">
                          <a:solidFill>
                            <a:schemeClr val="lt1"/>
                          </a:solidFill>
                        </a:rPr>
                        <a:t>X:</a:t>
                      </a:r>
                      <a:endParaRPr sz="1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700">
                          <a:solidFill>
                            <a:schemeClr val="lt1"/>
                          </a:solidFill>
                        </a:rPr>
                        <a:t>0</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200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400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600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800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1000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236" name="Google Shape;236;p31"/>
          <p:cNvCxnSpPr/>
          <p:nvPr/>
        </p:nvCxnSpPr>
        <p:spPr>
          <a:xfrm>
            <a:off x="2044375" y="1447650"/>
            <a:ext cx="3025500" cy="2098800"/>
          </a:xfrm>
          <a:prstGeom prst="straightConnector1">
            <a:avLst/>
          </a:prstGeom>
          <a:noFill/>
          <a:ln cap="flat" cmpd="sng" w="19050">
            <a:solidFill>
              <a:schemeClr val="lt1"/>
            </a:solidFill>
            <a:prstDash val="solid"/>
            <a:round/>
            <a:headEnd len="med" w="med" type="none"/>
            <a:tailEnd len="med" w="med" type="triangle"/>
          </a:ln>
        </p:spPr>
      </p:cxnSp>
      <p:cxnSp>
        <p:nvCxnSpPr>
          <p:cNvPr id="237" name="Google Shape;237;p31"/>
          <p:cNvCxnSpPr/>
          <p:nvPr/>
        </p:nvCxnSpPr>
        <p:spPr>
          <a:xfrm>
            <a:off x="5060100" y="1412775"/>
            <a:ext cx="198000" cy="2141700"/>
          </a:xfrm>
          <a:prstGeom prst="straightConnector1">
            <a:avLst/>
          </a:prstGeom>
          <a:noFill/>
          <a:ln cap="flat" cmpd="sng" w="19050">
            <a:solidFill>
              <a:schemeClr val="lt1"/>
            </a:solidFill>
            <a:prstDash val="solid"/>
            <a:round/>
            <a:headEnd len="med" w="med" type="none"/>
            <a:tailEnd len="med" w="med" type="triangle"/>
          </a:ln>
        </p:spPr>
      </p:cxnSp>
      <p:cxnSp>
        <p:nvCxnSpPr>
          <p:cNvPr id="238" name="Google Shape;238;p31"/>
          <p:cNvCxnSpPr/>
          <p:nvPr/>
        </p:nvCxnSpPr>
        <p:spPr>
          <a:xfrm flipH="1">
            <a:off x="5471025" y="1456800"/>
            <a:ext cx="2545800" cy="2089500"/>
          </a:xfrm>
          <a:prstGeom prst="straightConnector1">
            <a:avLst/>
          </a:prstGeom>
          <a:noFill/>
          <a:ln cap="flat" cmpd="sng" w="19050">
            <a:solidFill>
              <a:schemeClr val="lt1"/>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Background</a:t>
            </a:r>
            <a:endParaRPr>
              <a:solidFill>
                <a:schemeClr val="lt1"/>
              </a:solidFill>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lt1"/>
              </a:buClr>
              <a:buSzPts val="1400"/>
              <a:buChar char="●"/>
            </a:pPr>
            <a:r>
              <a:rPr lang="en-GB" sz="1400">
                <a:solidFill>
                  <a:schemeClr val="lt1"/>
                </a:solidFill>
                <a:latin typeface="Arial"/>
                <a:ea typeface="Arial"/>
                <a:cs typeface="Arial"/>
                <a:sym typeface="Arial"/>
              </a:rPr>
              <a:t>In 1878 Thomas Edison </a:t>
            </a:r>
            <a:r>
              <a:rPr lang="en-GB" sz="1400">
                <a:solidFill>
                  <a:schemeClr val="lt1"/>
                </a:solidFill>
                <a:latin typeface="Arial"/>
                <a:ea typeface="Arial"/>
                <a:cs typeface="Arial"/>
                <a:sym typeface="Arial"/>
              </a:rPr>
              <a:t>founded the Edison Electric Light Co. (US), in New York City.</a:t>
            </a: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The company could support up to 5000 bulbs at the time. </a:t>
            </a:r>
            <a:endParaRPr sz="1400">
              <a:solidFill>
                <a:schemeClr val="lt1"/>
              </a:solidFill>
              <a:latin typeface="Arial"/>
              <a:ea typeface="Arial"/>
              <a:cs typeface="Arial"/>
              <a:sym typeface="Arial"/>
            </a:endParaRPr>
          </a:p>
          <a:p>
            <a:pPr indent="0" lvl="0" marL="457200" rtl="0" algn="l">
              <a:spcBef>
                <a:spcPts val="1200"/>
              </a:spcBef>
              <a:spcAft>
                <a:spcPts val="1200"/>
              </a:spcAft>
              <a:buNone/>
            </a:pPr>
            <a:r>
              <a:t/>
            </a:r>
            <a:endParaRPr sz="1400">
              <a:solidFill>
                <a:schemeClr val="lt1"/>
              </a:solidFill>
              <a:latin typeface="Arial"/>
              <a:ea typeface="Arial"/>
              <a:cs typeface="Arial"/>
              <a:sym typeface="Arial"/>
            </a:endParaRPr>
          </a:p>
        </p:txBody>
      </p:sp>
      <p:pic>
        <p:nvPicPr>
          <p:cNvPr id="68" name="Google Shape;68;p14"/>
          <p:cNvPicPr preferRelativeResize="0"/>
          <p:nvPr/>
        </p:nvPicPr>
        <p:blipFill>
          <a:blip r:embed="rId3">
            <a:alphaModFix/>
          </a:blip>
          <a:stretch>
            <a:fillRect/>
          </a:stretch>
        </p:blipFill>
        <p:spPr>
          <a:xfrm>
            <a:off x="2508026" y="1892775"/>
            <a:ext cx="4352750" cy="2882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311700" y="35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Picking the final answer </a:t>
            </a:r>
            <a:endParaRPr>
              <a:solidFill>
                <a:schemeClr val="lt1"/>
              </a:solidFill>
            </a:endParaRPr>
          </a:p>
        </p:txBody>
      </p:sp>
      <p:graphicFrame>
        <p:nvGraphicFramePr>
          <p:cNvPr id="244" name="Google Shape;244;p32"/>
          <p:cNvGraphicFramePr/>
          <p:nvPr/>
        </p:nvGraphicFramePr>
        <p:xfrm>
          <a:off x="242475" y="1085075"/>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3</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1</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r>
            </a:tbl>
          </a:graphicData>
        </a:graphic>
      </p:graphicFrame>
      <p:graphicFrame>
        <p:nvGraphicFramePr>
          <p:cNvPr id="245" name="Google Shape;245;p32"/>
          <p:cNvGraphicFramePr/>
          <p:nvPr/>
        </p:nvGraphicFramePr>
        <p:xfrm>
          <a:off x="3240125" y="1085075"/>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8</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r>
            </a:tbl>
          </a:graphicData>
        </a:graphic>
      </p:graphicFrame>
      <p:graphicFrame>
        <p:nvGraphicFramePr>
          <p:cNvPr id="246" name="Google Shape;246;p32"/>
          <p:cNvGraphicFramePr/>
          <p:nvPr/>
        </p:nvGraphicFramePr>
        <p:xfrm>
          <a:off x="6237775" y="1085080"/>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3</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6</a:t>
                      </a:r>
                      <a:endParaRPr sz="1500">
                        <a:solidFill>
                          <a:schemeClr val="lt1"/>
                        </a:solidFill>
                      </a:endParaRPr>
                    </a:p>
                  </a:txBody>
                  <a:tcPr marT="91425" marB="91425" marR="91425" marL="91425"/>
                </a:tc>
              </a:tr>
            </a:tbl>
          </a:graphicData>
        </a:graphic>
      </p:graphicFrame>
      <p:graphicFrame>
        <p:nvGraphicFramePr>
          <p:cNvPr id="247" name="Google Shape;247;p32"/>
          <p:cNvGraphicFramePr/>
          <p:nvPr/>
        </p:nvGraphicFramePr>
        <p:xfrm>
          <a:off x="1426475" y="3689575"/>
          <a:ext cx="3000000" cy="3000000"/>
        </p:xfrm>
        <a:graphic>
          <a:graphicData uri="http://schemas.openxmlformats.org/drawingml/2006/table">
            <a:tbl>
              <a:tblPr>
                <a:noFill/>
                <a:tableStyleId>{9F6C33FF-A099-4303-A41B-951715337119}</a:tableStyleId>
              </a:tblPr>
              <a:tblGrid>
                <a:gridCol w="635050"/>
                <a:gridCol w="769050"/>
                <a:gridCol w="998375"/>
                <a:gridCol w="998375"/>
                <a:gridCol w="998375"/>
                <a:gridCol w="998375"/>
                <a:gridCol w="998375"/>
              </a:tblGrid>
              <a:tr h="381000">
                <a:tc>
                  <a:txBody>
                    <a:bodyPr/>
                    <a:lstStyle/>
                    <a:p>
                      <a:pPr indent="0" lvl="0" marL="0" rtl="0" algn="l">
                        <a:spcBef>
                          <a:spcPts val="0"/>
                        </a:spcBef>
                        <a:spcAft>
                          <a:spcPts val="0"/>
                        </a:spcAft>
                        <a:buNone/>
                      </a:pPr>
                      <a:r>
                        <a:rPr lang="en-GB" sz="1600">
                          <a:solidFill>
                            <a:schemeClr val="lt1"/>
                          </a:solidFill>
                        </a:rPr>
                        <a:t>Digit</a:t>
                      </a:r>
                      <a:endParaRPr sz="1600">
                        <a:solidFill>
                          <a:schemeClr val="lt1"/>
                        </a:solidFill>
                      </a:endParaRPr>
                    </a:p>
                  </a:txBody>
                  <a:tcPr marT="91425" marB="91425" marR="91425" marL="91425">
                    <a:lnR cap="flat" cmpd="sng" w="9525">
                      <a:solidFill>
                        <a:schemeClr val="accent4"/>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0</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4</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3</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7</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7</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4</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441925">
                <a:tc>
                  <a:txBody>
                    <a:bodyPr/>
                    <a:lstStyle/>
                    <a:p>
                      <a:pPr indent="0" lvl="0" marL="0" rtl="0" algn="l">
                        <a:spcBef>
                          <a:spcPts val="0"/>
                        </a:spcBef>
                        <a:spcAft>
                          <a:spcPts val="0"/>
                        </a:spcAft>
                        <a:buNone/>
                      </a:pPr>
                      <a:r>
                        <a:rPr lang="en-GB" sz="1600">
                          <a:solidFill>
                            <a:schemeClr val="lt1"/>
                          </a:solidFill>
                        </a:rPr>
                        <a:t>X:</a:t>
                      </a:r>
                      <a:endParaRPr sz="1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700">
                          <a:solidFill>
                            <a:schemeClr val="lt1"/>
                          </a:solidFill>
                        </a:rPr>
                        <a:t>0</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200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400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600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800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1000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248" name="Google Shape;248;p32"/>
          <p:cNvCxnSpPr/>
          <p:nvPr/>
        </p:nvCxnSpPr>
        <p:spPr>
          <a:xfrm>
            <a:off x="2428725" y="1403625"/>
            <a:ext cx="3542100" cy="2159100"/>
          </a:xfrm>
          <a:prstGeom prst="straightConnector1">
            <a:avLst/>
          </a:prstGeom>
          <a:noFill/>
          <a:ln cap="flat" cmpd="sng" w="19050">
            <a:solidFill>
              <a:schemeClr val="lt1"/>
            </a:solidFill>
            <a:prstDash val="solid"/>
            <a:round/>
            <a:headEnd len="med" w="med" type="none"/>
            <a:tailEnd len="med" w="med" type="triangle"/>
          </a:ln>
        </p:spPr>
      </p:cxnSp>
      <p:cxnSp>
        <p:nvCxnSpPr>
          <p:cNvPr id="249" name="Google Shape;249;p32"/>
          <p:cNvCxnSpPr/>
          <p:nvPr/>
        </p:nvCxnSpPr>
        <p:spPr>
          <a:xfrm>
            <a:off x="5413200" y="1412775"/>
            <a:ext cx="721200" cy="2084400"/>
          </a:xfrm>
          <a:prstGeom prst="straightConnector1">
            <a:avLst/>
          </a:prstGeom>
          <a:noFill/>
          <a:ln cap="flat" cmpd="sng" w="19050">
            <a:solidFill>
              <a:schemeClr val="lt1"/>
            </a:solidFill>
            <a:prstDash val="solid"/>
            <a:round/>
            <a:headEnd len="med" w="med" type="none"/>
            <a:tailEnd len="med" w="med" type="triangle"/>
          </a:ln>
        </p:spPr>
      </p:cxnSp>
      <p:cxnSp>
        <p:nvCxnSpPr>
          <p:cNvPr id="250" name="Google Shape;250;p32"/>
          <p:cNvCxnSpPr/>
          <p:nvPr/>
        </p:nvCxnSpPr>
        <p:spPr>
          <a:xfrm flipH="1">
            <a:off x="6323025" y="1447125"/>
            <a:ext cx="2091900" cy="2099400"/>
          </a:xfrm>
          <a:prstGeom prst="straightConnector1">
            <a:avLst/>
          </a:prstGeom>
          <a:noFill/>
          <a:ln cap="flat" cmpd="sng" w="19050">
            <a:solidFill>
              <a:schemeClr val="lt1"/>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311700" y="35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Picking the final answer </a:t>
            </a:r>
            <a:endParaRPr>
              <a:solidFill>
                <a:schemeClr val="lt1"/>
              </a:solidFill>
            </a:endParaRPr>
          </a:p>
        </p:txBody>
      </p:sp>
      <p:graphicFrame>
        <p:nvGraphicFramePr>
          <p:cNvPr id="256" name="Google Shape;256;p33"/>
          <p:cNvGraphicFramePr/>
          <p:nvPr/>
        </p:nvGraphicFramePr>
        <p:xfrm>
          <a:off x="242475" y="1085075"/>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3</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1</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r>
            </a:tbl>
          </a:graphicData>
        </a:graphic>
      </p:graphicFrame>
      <p:graphicFrame>
        <p:nvGraphicFramePr>
          <p:cNvPr id="257" name="Google Shape;257;p33"/>
          <p:cNvGraphicFramePr/>
          <p:nvPr/>
        </p:nvGraphicFramePr>
        <p:xfrm>
          <a:off x="3240125" y="1085075"/>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8</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r>
            </a:tbl>
          </a:graphicData>
        </a:graphic>
      </p:graphicFrame>
      <p:graphicFrame>
        <p:nvGraphicFramePr>
          <p:cNvPr id="258" name="Google Shape;258;p33"/>
          <p:cNvGraphicFramePr/>
          <p:nvPr/>
        </p:nvGraphicFramePr>
        <p:xfrm>
          <a:off x="6237775" y="1085080"/>
          <a:ext cx="3000000" cy="3000000"/>
        </p:xfrm>
        <a:graphic>
          <a:graphicData uri="http://schemas.openxmlformats.org/drawingml/2006/table">
            <a:tbl>
              <a:tblPr>
                <a:noFill/>
                <a:tableStyleId>{9F6C33FF-A099-4303-A41B-951715337119}</a:tableStyleId>
              </a:tblPr>
              <a:tblGrid>
                <a:gridCol w="408050"/>
                <a:gridCol w="382850"/>
                <a:gridCol w="393175"/>
                <a:gridCol w="400650"/>
                <a:gridCol w="393175"/>
                <a:gridCol w="393175"/>
                <a:gridCol w="430425"/>
              </a:tblGrid>
              <a:tr h="518125">
                <a:tc>
                  <a:txBody>
                    <a:bodyPr/>
                    <a:lstStyle/>
                    <a:p>
                      <a:pPr indent="0" lvl="0" marL="0" rtl="0" algn="l">
                        <a:spcBef>
                          <a:spcPts val="0"/>
                        </a:spcBef>
                        <a:spcAft>
                          <a:spcPts val="0"/>
                        </a:spcAft>
                        <a:buNone/>
                      </a:pPr>
                      <a:r>
                        <a:rPr lang="en-GB" sz="1500">
                          <a:solidFill>
                            <a:schemeClr val="lt1"/>
                          </a:solidFill>
                        </a:rPr>
                        <a:t>X:</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200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400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600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800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GB" sz="800">
                          <a:solidFill>
                            <a:schemeClr val="lt1"/>
                          </a:solidFill>
                        </a:rPr>
                        <a:t>1000</a:t>
                      </a:r>
                      <a:endParaRPr sz="800">
                        <a:solidFill>
                          <a:schemeClr val="lt1"/>
                        </a:solidFill>
                      </a:endParaRPr>
                    </a:p>
                  </a:txBody>
                  <a:tcPr marT="91425" marB="91425" marR="91425" marL="91425"/>
                </a:tc>
              </a:tr>
              <a:tr h="518125">
                <a:tc>
                  <a:txBody>
                    <a:bodyPr/>
                    <a:lstStyle/>
                    <a:p>
                      <a:pPr indent="0" lvl="0" marL="0" rtl="0" algn="l">
                        <a:spcBef>
                          <a:spcPts val="0"/>
                        </a:spcBef>
                        <a:spcAft>
                          <a:spcPts val="0"/>
                        </a:spcAft>
                        <a:buNone/>
                      </a:pPr>
                      <a:r>
                        <a:rPr lang="en-GB" sz="1100">
                          <a:solidFill>
                            <a:schemeClr val="lt1"/>
                          </a:solidFill>
                        </a:rPr>
                        <a:t>Dig</a:t>
                      </a:r>
                      <a:endParaRPr sz="11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0</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4</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3</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7</a:t>
                      </a:r>
                      <a:endParaRPr sz="1500">
                        <a:solidFill>
                          <a:schemeClr val="lt1"/>
                        </a:solidFill>
                      </a:endParaRPr>
                    </a:p>
                  </a:txBody>
                  <a:tcPr marT="91425" marB="91425" marR="91425" marL="91425"/>
                </a:tc>
                <a:tc>
                  <a:txBody>
                    <a:bodyPr/>
                    <a:lstStyle/>
                    <a:p>
                      <a:pPr indent="0" lvl="0" marL="0" rtl="0" algn="ctr">
                        <a:spcBef>
                          <a:spcPts val="0"/>
                        </a:spcBef>
                        <a:spcAft>
                          <a:spcPts val="0"/>
                        </a:spcAft>
                        <a:buNone/>
                      </a:pPr>
                      <a:r>
                        <a:rPr lang="en-GB" sz="1500">
                          <a:solidFill>
                            <a:schemeClr val="lt1"/>
                          </a:solidFill>
                        </a:rPr>
                        <a:t>6</a:t>
                      </a:r>
                      <a:endParaRPr sz="1500">
                        <a:solidFill>
                          <a:schemeClr val="lt1"/>
                        </a:solidFill>
                      </a:endParaRPr>
                    </a:p>
                  </a:txBody>
                  <a:tcPr marT="91425" marB="91425" marR="91425" marL="91425"/>
                </a:tc>
              </a:tr>
            </a:tbl>
          </a:graphicData>
        </a:graphic>
      </p:graphicFrame>
      <p:graphicFrame>
        <p:nvGraphicFramePr>
          <p:cNvPr id="259" name="Google Shape;259;p33"/>
          <p:cNvGraphicFramePr/>
          <p:nvPr/>
        </p:nvGraphicFramePr>
        <p:xfrm>
          <a:off x="1426475" y="3689575"/>
          <a:ext cx="3000000" cy="3000000"/>
        </p:xfrm>
        <a:graphic>
          <a:graphicData uri="http://schemas.openxmlformats.org/drawingml/2006/table">
            <a:tbl>
              <a:tblPr>
                <a:noFill/>
                <a:tableStyleId>{9F6C33FF-A099-4303-A41B-951715337119}</a:tableStyleId>
              </a:tblPr>
              <a:tblGrid>
                <a:gridCol w="635050"/>
                <a:gridCol w="769050"/>
                <a:gridCol w="998375"/>
                <a:gridCol w="998375"/>
                <a:gridCol w="998375"/>
                <a:gridCol w="998375"/>
                <a:gridCol w="998375"/>
              </a:tblGrid>
              <a:tr h="381000">
                <a:tc>
                  <a:txBody>
                    <a:bodyPr/>
                    <a:lstStyle/>
                    <a:p>
                      <a:pPr indent="0" lvl="0" marL="0" rtl="0" algn="l">
                        <a:spcBef>
                          <a:spcPts val="0"/>
                        </a:spcBef>
                        <a:spcAft>
                          <a:spcPts val="0"/>
                        </a:spcAft>
                        <a:buNone/>
                      </a:pPr>
                      <a:r>
                        <a:rPr lang="en-GB" sz="1600">
                          <a:solidFill>
                            <a:schemeClr val="lt1"/>
                          </a:solidFill>
                        </a:rPr>
                        <a:t>Digit</a:t>
                      </a:r>
                      <a:endParaRPr sz="1600">
                        <a:solidFill>
                          <a:schemeClr val="lt1"/>
                        </a:solidFill>
                      </a:endParaRPr>
                    </a:p>
                  </a:txBody>
                  <a:tcPr marT="91425" marB="91425" marR="91425" marL="91425">
                    <a:lnR cap="flat" cmpd="sng" w="9525">
                      <a:solidFill>
                        <a:schemeClr val="accent4"/>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0</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4</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3</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7</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7</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GB" sz="1600">
                          <a:solidFill>
                            <a:schemeClr val="lt1"/>
                          </a:solidFill>
                        </a:rPr>
                        <a:t>4</a:t>
                      </a:r>
                      <a:endParaRPr sz="1600">
                        <a:solidFill>
                          <a:schemeClr val="lt1"/>
                        </a:solidFill>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441925">
                <a:tc>
                  <a:txBody>
                    <a:bodyPr/>
                    <a:lstStyle/>
                    <a:p>
                      <a:pPr indent="0" lvl="0" marL="0" rtl="0" algn="l">
                        <a:spcBef>
                          <a:spcPts val="0"/>
                        </a:spcBef>
                        <a:spcAft>
                          <a:spcPts val="0"/>
                        </a:spcAft>
                        <a:buNone/>
                      </a:pPr>
                      <a:r>
                        <a:rPr lang="en-GB" sz="1600">
                          <a:solidFill>
                            <a:schemeClr val="lt1"/>
                          </a:solidFill>
                        </a:rPr>
                        <a:t>X:</a:t>
                      </a:r>
                      <a:endParaRPr sz="1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700">
                          <a:solidFill>
                            <a:schemeClr val="lt1"/>
                          </a:solidFill>
                        </a:rPr>
                        <a:t>0</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200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400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600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800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500">
                          <a:solidFill>
                            <a:schemeClr val="lt1"/>
                          </a:solidFill>
                        </a:rPr>
                        <a:t>1000</a:t>
                      </a:r>
                      <a:endParaRPr sz="15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260" name="Google Shape;260;p33"/>
          <p:cNvCxnSpPr/>
          <p:nvPr/>
        </p:nvCxnSpPr>
        <p:spPr>
          <a:xfrm>
            <a:off x="2830575" y="1406625"/>
            <a:ext cx="4237800" cy="2148000"/>
          </a:xfrm>
          <a:prstGeom prst="straightConnector1">
            <a:avLst/>
          </a:prstGeom>
          <a:noFill/>
          <a:ln cap="flat" cmpd="sng" w="19050">
            <a:solidFill>
              <a:schemeClr val="lt1"/>
            </a:solidFill>
            <a:prstDash val="solid"/>
            <a:round/>
            <a:headEnd len="med" w="med" type="none"/>
            <a:tailEnd len="med" w="med" type="triangle"/>
          </a:ln>
        </p:spPr>
      </p:cxnSp>
      <p:cxnSp>
        <p:nvCxnSpPr>
          <p:cNvPr id="261" name="Google Shape;261;p33"/>
          <p:cNvCxnSpPr/>
          <p:nvPr/>
        </p:nvCxnSpPr>
        <p:spPr>
          <a:xfrm>
            <a:off x="5825700" y="1398500"/>
            <a:ext cx="1422600" cy="2090700"/>
          </a:xfrm>
          <a:prstGeom prst="straightConnector1">
            <a:avLst/>
          </a:prstGeom>
          <a:noFill/>
          <a:ln cap="flat" cmpd="sng" w="19050">
            <a:solidFill>
              <a:schemeClr val="lt1"/>
            </a:solidFill>
            <a:prstDash val="solid"/>
            <a:round/>
            <a:headEnd len="med" w="med" type="none"/>
            <a:tailEnd len="med" w="med" type="triangle"/>
          </a:ln>
        </p:spPr>
      </p:cxnSp>
      <p:cxnSp>
        <p:nvCxnSpPr>
          <p:cNvPr id="262" name="Google Shape;262;p33"/>
          <p:cNvCxnSpPr/>
          <p:nvPr/>
        </p:nvCxnSpPr>
        <p:spPr>
          <a:xfrm flipH="1">
            <a:off x="7421850" y="1457775"/>
            <a:ext cx="1289100" cy="2045700"/>
          </a:xfrm>
          <a:prstGeom prst="straightConnector1">
            <a:avLst/>
          </a:prstGeom>
          <a:noFill/>
          <a:ln cap="flat" cmpd="sng" w="19050">
            <a:solidFill>
              <a:schemeClr val="lt1"/>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The Results</a:t>
            </a:r>
            <a:r>
              <a:rPr lang="en-GB"/>
              <a:t> </a:t>
            </a:r>
            <a:endParaRPr/>
          </a:p>
        </p:txBody>
      </p:sp>
      <p:pic>
        <p:nvPicPr>
          <p:cNvPr id="268" name="Google Shape;268;p34"/>
          <p:cNvPicPr preferRelativeResize="0"/>
          <p:nvPr/>
        </p:nvPicPr>
        <p:blipFill>
          <a:blip r:embed="rId3">
            <a:alphaModFix/>
          </a:blip>
          <a:stretch>
            <a:fillRect/>
          </a:stretch>
        </p:blipFill>
        <p:spPr>
          <a:xfrm>
            <a:off x="1357250" y="1222500"/>
            <a:ext cx="6429500" cy="2766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The results </a:t>
            </a:r>
            <a:endParaRPr>
              <a:solidFill>
                <a:schemeClr val="lt1"/>
              </a:solidFill>
            </a:endParaRPr>
          </a:p>
        </p:txBody>
      </p:sp>
      <p:pic>
        <p:nvPicPr>
          <p:cNvPr id="274" name="Google Shape;274;p35"/>
          <p:cNvPicPr preferRelativeResize="0"/>
          <p:nvPr/>
        </p:nvPicPr>
        <p:blipFill>
          <a:blip r:embed="rId3">
            <a:alphaModFix/>
          </a:blip>
          <a:stretch>
            <a:fillRect/>
          </a:stretch>
        </p:blipFill>
        <p:spPr>
          <a:xfrm>
            <a:off x="1349300" y="1180527"/>
            <a:ext cx="6445400" cy="3201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Next Step</a:t>
            </a:r>
            <a:endParaRPr>
              <a:solidFill>
                <a:schemeClr val="lt1"/>
              </a:solidFill>
            </a:endParaRPr>
          </a:p>
        </p:txBody>
      </p:sp>
      <p:sp>
        <p:nvSpPr>
          <p:cNvPr id="280" name="Google Shape;28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lt1"/>
              </a:buClr>
              <a:buSzPts val="1800"/>
              <a:buChar char="●"/>
            </a:pPr>
            <a:r>
              <a:rPr lang="en-GB">
                <a:solidFill>
                  <a:schemeClr val="lt1"/>
                </a:solidFill>
              </a:rPr>
              <a:t>Create a mobile application </a:t>
            </a:r>
            <a:endParaRPr>
              <a:solidFill>
                <a:schemeClr val="lt1"/>
              </a:solidFill>
            </a:endParaRPr>
          </a:p>
          <a:p>
            <a:pPr indent="-342900" lvl="0" marL="457200" rtl="0" algn="l">
              <a:lnSpc>
                <a:spcPct val="150000"/>
              </a:lnSpc>
              <a:spcBef>
                <a:spcPts val="0"/>
              </a:spcBef>
              <a:spcAft>
                <a:spcPts val="0"/>
              </a:spcAft>
              <a:buClr>
                <a:schemeClr val="lt1"/>
              </a:buClr>
              <a:buSzPts val="1800"/>
              <a:buChar char="●"/>
            </a:pPr>
            <a:r>
              <a:rPr lang="en-GB">
                <a:solidFill>
                  <a:schemeClr val="lt1"/>
                </a:solidFill>
              </a:rPr>
              <a:t>Each user has its credentials </a:t>
            </a:r>
            <a:endParaRPr>
              <a:solidFill>
                <a:schemeClr val="lt1"/>
              </a:solidFill>
            </a:endParaRPr>
          </a:p>
          <a:p>
            <a:pPr indent="-342900" lvl="0" marL="457200" rtl="0" algn="l">
              <a:lnSpc>
                <a:spcPct val="150000"/>
              </a:lnSpc>
              <a:spcBef>
                <a:spcPts val="0"/>
              </a:spcBef>
              <a:spcAft>
                <a:spcPts val="0"/>
              </a:spcAft>
              <a:buClr>
                <a:schemeClr val="lt1"/>
              </a:buClr>
              <a:buSzPts val="1800"/>
              <a:buChar char="●"/>
            </a:pPr>
            <a:r>
              <a:rPr lang="en-GB">
                <a:solidFill>
                  <a:schemeClr val="lt1"/>
                </a:solidFill>
              </a:rPr>
              <a:t>Map </a:t>
            </a:r>
            <a:r>
              <a:rPr lang="en-GB">
                <a:solidFill>
                  <a:schemeClr val="lt1"/>
                </a:solidFill>
              </a:rPr>
              <a:t>integration</a:t>
            </a:r>
            <a:r>
              <a:rPr lang="en-GB">
                <a:solidFill>
                  <a:schemeClr val="lt1"/>
                </a:solidFill>
              </a:rPr>
              <a:t> inside the application </a:t>
            </a:r>
            <a:endParaRPr>
              <a:solidFill>
                <a:schemeClr val="lt1"/>
              </a:solidFill>
            </a:endParaRPr>
          </a:p>
          <a:p>
            <a:pPr indent="-342900" lvl="0" marL="457200" rtl="0" algn="l">
              <a:lnSpc>
                <a:spcPct val="150000"/>
              </a:lnSpc>
              <a:spcBef>
                <a:spcPts val="0"/>
              </a:spcBef>
              <a:spcAft>
                <a:spcPts val="0"/>
              </a:spcAft>
              <a:buClr>
                <a:schemeClr val="lt1"/>
              </a:buClr>
              <a:buSzPts val="1800"/>
              <a:buChar char="●"/>
            </a:pPr>
            <a:r>
              <a:rPr lang="en-GB">
                <a:solidFill>
                  <a:schemeClr val="lt1"/>
                </a:solidFill>
              </a:rPr>
              <a:t>Connection to the database </a:t>
            </a:r>
            <a:endParaRPr>
              <a:solidFill>
                <a:schemeClr val="lt1"/>
              </a:solidFill>
            </a:endParaRPr>
          </a:p>
          <a:p>
            <a:pPr indent="-342900" lvl="0" marL="457200" rtl="0" algn="l">
              <a:lnSpc>
                <a:spcPct val="150000"/>
              </a:lnSpc>
              <a:spcBef>
                <a:spcPts val="0"/>
              </a:spcBef>
              <a:spcAft>
                <a:spcPts val="0"/>
              </a:spcAft>
              <a:buClr>
                <a:schemeClr val="lt1"/>
              </a:buClr>
              <a:buSzPts val="1800"/>
              <a:buChar char="●"/>
            </a:pPr>
            <a:r>
              <a:rPr lang="en-GB">
                <a:solidFill>
                  <a:schemeClr val="lt1"/>
                </a:solidFill>
              </a:rPr>
              <a:t>Catch any mistake that happens</a:t>
            </a:r>
            <a:endParaRPr>
              <a:solidFill>
                <a:schemeClr val="lt1"/>
              </a:solidFill>
            </a:endParaRPr>
          </a:p>
          <a:p>
            <a:pPr indent="-342900" lvl="0" marL="457200" rtl="0" algn="l">
              <a:lnSpc>
                <a:spcPct val="150000"/>
              </a:lnSpc>
              <a:spcBef>
                <a:spcPts val="0"/>
              </a:spcBef>
              <a:spcAft>
                <a:spcPts val="0"/>
              </a:spcAft>
              <a:buClr>
                <a:schemeClr val="lt1"/>
              </a:buClr>
              <a:buSzPts val="1800"/>
              <a:buChar char="●"/>
            </a:pPr>
            <a:r>
              <a:rPr lang="en-GB">
                <a:solidFill>
                  <a:schemeClr val="lt1"/>
                </a:solidFill>
              </a:rPr>
              <a:t>Show on the map if any watt-hour meter was missed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Electric Bill Collection </a:t>
            </a:r>
            <a:endParaRPr>
              <a:solidFill>
                <a:schemeClr val="lt1"/>
              </a:solidFill>
            </a:endParaRPr>
          </a:p>
        </p:txBody>
      </p:sp>
      <p:pic>
        <p:nvPicPr>
          <p:cNvPr id="74" name="Google Shape;74;p15"/>
          <p:cNvPicPr preferRelativeResize="0"/>
          <p:nvPr/>
        </p:nvPicPr>
        <p:blipFill rotWithShape="1">
          <a:blip r:embed="rId3">
            <a:alphaModFix/>
          </a:blip>
          <a:srcRect b="0" l="3717" r="50562" t="0"/>
          <a:stretch/>
        </p:blipFill>
        <p:spPr>
          <a:xfrm>
            <a:off x="795800" y="1279750"/>
            <a:ext cx="2750626" cy="3386225"/>
          </a:xfrm>
          <a:prstGeom prst="rect">
            <a:avLst/>
          </a:prstGeom>
          <a:noFill/>
          <a:ln>
            <a:noFill/>
          </a:ln>
        </p:spPr>
      </p:pic>
      <p:sp>
        <p:nvSpPr>
          <p:cNvPr id="75" name="Google Shape;75;p15"/>
          <p:cNvSpPr txBox="1"/>
          <p:nvPr/>
        </p:nvSpPr>
        <p:spPr>
          <a:xfrm>
            <a:off x="3937875" y="1276100"/>
            <a:ext cx="4611300" cy="2724300"/>
          </a:xfrm>
          <a:prstGeom prst="rect">
            <a:avLst/>
          </a:prstGeom>
          <a:noFill/>
          <a:ln>
            <a:noFill/>
          </a:ln>
        </p:spPr>
        <p:txBody>
          <a:bodyPr anchorCtr="0" anchor="t" bIns="91425" lIns="91425" spcFirstLastPara="1" rIns="91425" wrap="square" tIns="91425">
            <a:spAutoFit/>
          </a:bodyPr>
          <a:lstStyle/>
          <a:p>
            <a:pPr indent="-323850" lvl="0" marL="457200" rtl="0" algn="l">
              <a:lnSpc>
                <a:spcPct val="200000"/>
              </a:lnSpc>
              <a:spcBef>
                <a:spcPts val="0"/>
              </a:spcBef>
              <a:spcAft>
                <a:spcPts val="0"/>
              </a:spcAft>
              <a:buClr>
                <a:schemeClr val="lt1"/>
              </a:buClr>
              <a:buSzPts val="1500"/>
              <a:buChar char="●"/>
            </a:pPr>
            <a:r>
              <a:rPr lang="en-GB" sz="1500">
                <a:solidFill>
                  <a:schemeClr val="lt1"/>
                </a:solidFill>
              </a:rPr>
              <a:t>Consumption in </a:t>
            </a:r>
            <a:r>
              <a:rPr lang="en-GB" sz="1500">
                <a:solidFill>
                  <a:schemeClr val="lt1"/>
                </a:solidFill>
              </a:rPr>
              <a:t>Kilowatt</a:t>
            </a:r>
            <a:endParaRPr sz="1500">
              <a:solidFill>
                <a:schemeClr val="lt1"/>
              </a:solidFill>
            </a:endParaRPr>
          </a:p>
          <a:p>
            <a:pPr indent="-323850" lvl="0" marL="457200" rtl="0" algn="l">
              <a:lnSpc>
                <a:spcPct val="200000"/>
              </a:lnSpc>
              <a:spcBef>
                <a:spcPts val="0"/>
              </a:spcBef>
              <a:spcAft>
                <a:spcPts val="0"/>
              </a:spcAft>
              <a:buClr>
                <a:schemeClr val="lt1"/>
              </a:buClr>
              <a:buSzPts val="1500"/>
              <a:buChar char="●"/>
            </a:pPr>
            <a:r>
              <a:rPr lang="en-GB" sz="1500">
                <a:solidFill>
                  <a:schemeClr val="lt1"/>
                </a:solidFill>
              </a:rPr>
              <a:t>Price of one </a:t>
            </a:r>
            <a:r>
              <a:rPr lang="en-GB" sz="1500">
                <a:solidFill>
                  <a:schemeClr val="lt1"/>
                </a:solidFill>
              </a:rPr>
              <a:t>Kilowatt</a:t>
            </a:r>
            <a:r>
              <a:rPr lang="en-GB" sz="1500">
                <a:solidFill>
                  <a:schemeClr val="lt1"/>
                </a:solidFill>
              </a:rPr>
              <a:t> specified by the company</a:t>
            </a:r>
            <a:endParaRPr sz="1500">
              <a:solidFill>
                <a:schemeClr val="lt1"/>
              </a:solidFill>
            </a:endParaRPr>
          </a:p>
          <a:p>
            <a:pPr indent="-323850" lvl="0" marL="457200" rtl="0" algn="l">
              <a:lnSpc>
                <a:spcPct val="200000"/>
              </a:lnSpc>
              <a:spcBef>
                <a:spcPts val="0"/>
              </a:spcBef>
              <a:spcAft>
                <a:spcPts val="0"/>
              </a:spcAft>
              <a:buClr>
                <a:schemeClr val="lt1"/>
              </a:buClr>
              <a:buSzPts val="1500"/>
              <a:buChar char="●"/>
            </a:pPr>
            <a:r>
              <a:rPr lang="en-GB" sz="1500">
                <a:solidFill>
                  <a:schemeClr val="lt1"/>
                </a:solidFill>
              </a:rPr>
              <a:t>The Kilowatt meter helps in counting the amount of Kilowatt consumed.</a:t>
            </a:r>
            <a:endParaRPr sz="1500">
              <a:solidFill>
                <a:schemeClr val="lt1"/>
              </a:solidFill>
            </a:endParaRPr>
          </a:p>
          <a:p>
            <a:pPr indent="-323850" lvl="0" marL="457200" rtl="0" algn="l">
              <a:lnSpc>
                <a:spcPct val="200000"/>
              </a:lnSpc>
              <a:spcBef>
                <a:spcPts val="0"/>
              </a:spcBef>
              <a:spcAft>
                <a:spcPts val="0"/>
              </a:spcAft>
              <a:buClr>
                <a:schemeClr val="lt1"/>
              </a:buClr>
              <a:buSzPts val="1500"/>
              <a:buChar char="●"/>
            </a:pPr>
            <a:r>
              <a:rPr lang="en-GB" sz="1500">
                <a:solidFill>
                  <a:schemeClr val="lt1"/>
                </a:solidFill>
              </a:rPr>
              <a:t>Multiply the Kilowatt time by the rate of the company to get the final bill </a:t>
            </a:r>
            <a:endParaRPr sz="15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Advanced Watt-hour Meters</a:t>
            </a:r>
            <a:endParaRPr>
              <a:solidFill>
                <a:schemeClr val="lt1"/>
              </a:solidFill>
            </a:endParaRPr>
          </a:p>
        </p:txBody>
      </p:sp>
      <p:pic>
        <p:nvPicPr>
          <p:cNvPr id="81" name="Google Shape;81;p16"/>
          <p:cNvPicPr preferRelativeResize="0"/>
          <p:nvPr/>
        </p:nvPicPr>
        <p:blipFill>
          <a:blip r:embed="rId3">
            <a:alphaModFix/>
          </a:blip>
          <a:stretch>
            <a:fillRect/>
          </a:stretch>
        </p:blipFill>
        <p:spPr>
          <a:xfrm>
            <a:off x="503475" y="1268850"/>
            <a:ext cx="3440275" cy="3440275"/>
          </a:xfrm>
          <a:prstGeom prst="rect">
            <a:avLst/>
          </a:prstGeom>
          <a:noFill/>
          <a:ln>
            <a:noFill/>
          </a:ln>
        </p:spPr>
      </p:pic>
      <p:sp>
        <p:nvSpPr>
          <p:cNvPr id="82" name="Google Shape;82;p16"/>
          <p:cNvSpPr txBox="1"/>
          <p:nvPr/>
        </p:nvSpPr>
        <p:spPr>
          <a:xfrm>
            <a:off x="4245100" y="2019063"/>
            <a:ext cx="4541400" cy="15699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chemeClr val="lt1"/>
              </a:buClr>
              <a:buSzPts val="1800"/>
              <a:buFont typeface="Proxima Nova"/>
              <a:buChar char="●"/>
            </a:pPr>
            <a:r>
              <a:rPr lang="en-GB" sz="1800">
                <a:solidFill>
                  <a:schemeClr val="lt1"/>
                </a:solidFill>
                <a:latin typeface="Proxima Nova"/>
                <a:ea typeface="Proxima Nova"/>
                <a:cs typeface="Proxima Nova"/>
                <a:sym typeface="Proxima Nova"/>
              </a:rPr>
              <a:t>Connected to </a:t>
            </a:r>
            <a:r>
              <a:rPr lang="en-GB" sz="1800">
                <a:solidFill>
                  <a:schemeClr val="lt1"/>
                </a:solidFill>
                <a:latin typeface="Proxima Nova"/>
                <a:ea typeface="Proxima Nova"/>
                <a:cs typeface="Proxima Nova"/>
                <a:sym typeface="Proxima Nova"/>
              </a:rPr>
              <a:t>wi</a:t>
            </a:r>
            <a:r>
              <a:rPr lang="en-GB" sz="1800">
                <a:solidFill>
                  <a:schemeClr val="lt1"/>
                </a:solidFill>
                <a:latin typeface="Proxima Nova"/>
                <a:ea typeface="Proxima Nova"/>
                <a:cs typeface="Proxima Nova"/>
                <a:sym typeface="Proxima Nova"/>
              </a:rPr>
              <a:t>fi </a:t>
            </a:r>
            <a:endParaRPr sz="1800">
              <a:solidFill>
                <a:schemeClr val="lt1"/>
              </a:solidFill>
              <a:latin typeface="Proxima Nova"/>
              <a:ea typeface="Proxima Nova"/>
              <a:cs typeface="Proxima Nova"/>
              <a:sym typeface="Proxima Nova"/>
            </a:endParaRPr>
          </a:p>
          <a:p>
            <a:pPr indent="-342900" lvl="0" marL="457200" rtl="0" algn="l">
              <a:lnSpc>
                <a:spcPct val="200000"/>
              </a:lnSpc>
              <a:spcBef>
                <a:spcPts val="0"/>
              </a:spcBef>
              <a:spcAft>
                <a:spcPts val="0"/>
              </a:spcAft>
              <a:buClr>
                <a:schemeClr val="lt1"/>
              </a:buClr>
              <a:buSzPts val="1800"/>
              <a:buFont typeface="Proxima Nova"/>
              <a:buChar char="●"/>
            </a:pPr>
            <a:r>
              <a:rPr lang="en-GB" sz="1800">
                <a:solidFill>
                  <a:schemeClr val="lt1"/>
                </a:solidFill>
                <a:latin typeface="Proxima Nova"/>
                <a:ea typeface="Proxima Nova"/>
                <a:cs typeface="Proxima Nova"/>
                <a:sym typeface="Proxima Nova"/>
              </a:rPr>
              <a:t>Monitor everyday consumption </a:t>
            </a:r>
            <a:endParaRPr sz="1800">
              <a:solidFill>
                <a:schemeClr val="lt1"/>
              </a:solidFill>
              <a:latin typeface="Proxima Nova"/>
              <a:ea typeface="Proxima Nova"/>
              <a:cs typeface="Proxima Nova"/>
              <a:sym typeface="Proxima Nova"/>
            </a:endParaRPr>
          </a:p>
          <a:p>
            <a:pPr indent="-342900" lvl="0" marL="457200" rtl="0" algn="l">
              <a:lnSpc>
                <a:spcPct val="200000"/>
              </a:lnSpc>
              <a:spcBef>
                <a:spcPts val="0"/>
              </a:spcBef>
              <a:spcAft>
                <a:spcPts val="0"/>
              </a:spcAft>
              <a:buClr>
                <a:schemeClr val="lt1"/>
              </a:buClr>
              <a:buSzPts val="1800"/>
              <a:buFont typeface="Proxima Nova"/>
              <a:buChar char="●"/>
            </a:pPr>
            <a:r>
              <a:rPr lang="en-GB" sz="1800">
                <a:solidFill>
                  <a:schemeClr val="lt1"/>
                </a:solidFill>
                <a:latin typeface="Proxima Nova"/>
                <a:ea typeface="Proxima Nova"/>
                <a:cs typeface="Proxima Nova"/>
                <a:sym typeface="Proxima Nova"/>
              </a:rPr>
              <a:t>Bill monitoring </a:t>
            </a:r>
            <a:endParaRPr sz="1800">
              <a:solidFill>
                <a:schemeClr val="lt1"/>
              </a:solidFill>
              <a:latin typeface="Proxima Nova"/>
              <a:ea typeface="Proxima Nova"/>
              <a:cs typeface="Proxima Nova"/>
              <a:sym typeface="Proxima Nova"/>
            </a:endParaRPr>
          </a:p>
        </p:txBody>
      </p:sp>
      <p:sp>
        <p:nvSpPr>
          <p:cNvPr id="83" name="Google Shape;83;p16"/>
          <p:cNvSpPr txBox="1"/>
          <p:nvPr/>
        </p:nvSpPr>
        <p:spPr>
          <a:xfrm>
            <a:off x="4393200" y="1322900"/>
            <a:ext cx="3810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600">
                <a:solidFill>
                  <a:schemeClr val="lt1"/>
                </a:solidFill>
                <a:latin typeface="Proxima Nova"/>
                <a:ea typeface="Proxima Nova"/>
                <a:cs typeface="Proxima Nova"/>
                <a:sym typeface="Proxima Nova"/>
              </a:rPr>
              <a:t>Advantages:</a:t>
            </a:r>
            <a:endParaRPr sz="2600">
              <a:solidFill>
                <a:schemeClr val="lt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a:t>
            </a:r>
            <a:r>
              <a:rPr lang="en-GB">
                <a:solidFill>
                  <a:schemeClr val="lt1"/>
                </a:solidFill>
              </a:rPr>
              <a:t>Lebanon</a:t>
            </a:r>
            <a:endParaRPr>
              <a:solidFill>
                <a:schemeClr val="lt1"/>
              </a:solidFill>
            </a:endParaRPr>
          </a:p>
        </p:txBody>
      </p:sp>
      <p:pic>
        <p:nvPicPr>
          <p:cNvPr id="89" name="Google Shape;89;p17"/>
          <p:cNvPicPr preferRelativeResize="0"/>
          <p:nvPr/>
        </p:nvPicPr>
        <p:blipFill rotWithShape="1">
          <a:blip r:embed="rId3">
            <a:alphaModFix/>
          </a:blip>
          <a:srcRect b="14177" l="10829" r="12471" t="54147"/>
          <a:stretch/>
        </p:blipFill>
        <p:spPr>
          <a:xfrm>
            <a:off x="1306150" y="1192400"/>
            <a:ext cx="6531702" cy="35964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Billing Methodology in Lebanon </a:t>
            </a:r>
            <a:endParaRPr>
              <a:solidFill>
                <a:schemeClr val="lt1"/>
              </a:solidFill>
            </a:endParaRPr>
          </a:p>
        </p:txBody>
      </p:sp>
      <p:pic>
        <p:nvPicPr>
          <p:cNvPr id="95" name="Google Shape;95;p18"/>
          <p:cNvPicPr preferRelativeResize="0"/>
          <p:nvPr/>
        </p:nvPicPr>
        <p:blipFill>
          <a:blip r:embed="rId3">
            <a:alphaModFix/>
          </a:blip>
          <a:stretch>
            <a:fillRect/>
          </a:stretch>
        </p:blipFill>
        <p:spPr>
          <a:xfrm>
            <a:off x="5578300" y="1793100"/>
            <a:ext cx="1167974" cy="1557299"/>
          </a:xfrm>
          <a:prstGeom prst="rect">
            <a:avLst/>
          </a:prstGeom>
          <a:noFill/>
          <a:ln>
            <a:noFill/>
          </a:ln>
        </p:spPr>
      </p:pic>
      <p:pic>
        <p:nvPicPr>
          <p:cNvPr id="96" name="Google Shape;96;p18"/>
          <p:cNvPicPr preferRelativeResize="0"/>
          <p:nvPr/>
        </p:nvPicPr>
        <p:blipFill>
          <a:blip r:embed="rId4">
            <a:alphaModFix/>
          </a:blip>
          <a:stretch>
            <a:fillRect/>
          </a:stretch>
        </p:blipFill>
        <p:spPr>
          <a:xfrm>
            <a:off x="1601140" y="1793100"/>
            <a:ext cx="583984" cy="1557299"/>
          </a:xfrm>
          <a:prstGeom prst="rect">
            <a:avLst/>
          </a:prstGeom>
          <a:noFill/>
          <a:ln>
            <a:noFill/>
          </a:ln>
        </p:spPr>
      </p:pic>
      <p:cxnSp>
        <p:nvCxnSpPr>
          <p:cNvPr id="97" name="Google Shape;97;p18"/>
          <p:cNvCxnSpPr/>
          <p:nvPr/>
        </p:nvCxnSpPr>
        <p:spPr>
          <a:xfrm flipH="1" rot="10800000">
            <a:off x="2491650" y="2598350"/>
            <a:ext cx="2749800" cy="9000"/>
          </a:xfrm>
          <a:prstGeom prst="straightConnector1">
            <a:avLst/>
          </a:prstGeom>
          <a:noFill/>
          <a:ln cap="flat" cmpd="sng" w="38100">
            <a:solidFill>
              <a:schemeClr val="lt1"/>
            </a:solidFill>
            <a:prstDash val="solid"/>
            <a:round/>
            <a:headEnd len="med" w="med" type="none"/>
            <a:tailEnd len="med" w="med" type="triangle"/>
          </a:ln>
        </p:spPr>
      </p:cxnSp>
      <p:sp>
        <p:nvSpPr>
          <p:cNvPr id="98" name="Google Shape;98;p18"/>
          <p:cNvSpPr txBox="1"/>
          <p:nvPr/>
        </p:nvSpPr>
        <p:spPr>
          <a:xfrm>
            <a:off x="5668525" y="3479425"/>
            <a:ext cx="107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lt1"/>
                </a:solidFill>
                <a:latin typeface="Proxima Nova"/>
                <a:ea typeface="Proxima Nova"/>
                <a:cs typeface="Proxima Nova"/>
                <a:sym typeface="Proxima Nova"/>
              </a:rPr>
              <a:t>1,200 bill</a:t>
            </a:r>
            <a:endParaRPr sz="1600">
              <a:solidFill>
                <a:schemeClr val="lt1"/>
              </a:solidFill>
              <a:latin typeface="Proxima Nova"/>
              <a:ea typeface="Proxima Nova"/>
              <a:cs typeface="Proxima Nova"/>
              <a:sym typeface="Proxima Nova"/>
            </a:endParaRPr>
          </a:p>
        </p:txBody>
      </p:sp>
      <p:sp>
        <p:nvSpPr>
          <p:cNvPr id="99" name="Google Shape;99;p18"/>
          <p:cNvSpPr txBox="1"/>
          <p:nvPr/>
        </p:nvSpPr>
        <p:spPr>
          <a:xfrm>
            <a:off x="1354188" y="3471775"/>
            <a:ext cx="1077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solidFill>
                  <a:schemeClr val="lt1"/>
                </a:solidFill>
                <a:latin typeface="Proxima Nova"/>
                <a:ea typeface="Proxima Nova"/>
                <a:cs typeface="Proxima Nova"/>
                <a:sym typeface="Proxima Nova"/>
              </a:rPr>
              <a:t>1 Person</a:t>
            </a:r>
            <a:endParaRPr sz="1700">
              <a:solidFill>
                <a:schemeClr val="lt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The Process</a:t>
            </a:r>
            <a:endParaRPr>
              <a:solidFill>
                <a:schemeClr val="lt1"/>
              </a:solidFill>
            </a:endParaRPr>
          </a:p>
        </p:txBody>
      </p:sp>
      <p:pic>
        <p:nvPicPr>
          <p:cNvPr id="105" name="Google Shape;105;p19"/>
          <p:cNvPicPr preferRelativeResize="0"/>
          <p:nvPr/>
        </p:nvPicPr>
        <p:blipFill>
          <a:blip r:embed="rId3">
            <a:alphaModFix/>
          </a:blip>
          <a:stretch>
            <a:fillRect/>
          </a:stretch>
        </p:blipFill>
        <p:spPr>
          <a:xfrm>
            <a:off x="311700" y="2073450"/>
            <a:ext cx="1710625" cy="1699651"/>
          </a:xfrm>
          <a:prstGeom prst="rect">
            <a:avLst/>
          </a:prstGeom>
          <a:noFill/>
          <a:ln>
            <a:noFill/>
          </a:ln>
        </p:spPr>
      </p:pic>
      <p:sp>
        <p:nvSpPr>
          <p:cNvPr id="106" name="Google Shape;106;p19"/>
          <p:cNvSpPr txBox="1"/>
          <p:nvPr/>
        </p:nvSpPr>
        <p:spPr>
          <a:xfrm>
            <a:off x="489425" y="2269200"/>
            <a:ext cx="15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Proxima Nova"/>
                <a:ea typeface="Proxima Nova"/>
                <a:cs typeface="Proxima Nova"/>
                <a:sym typeface="Proxima Nova"/>
              </a:rPr>
              <a:t>24 Days of work</a:t>
            </a:r>
            <a:endParaRPr>
              <a:solidFill>
                <a:schemeClr val="lt1"/>
              </a:solidFill>
              <a:latin typeface="Proxima Nova"/>
              <a:ea typeface="Proxima Nova"/>
              <a:cs typeface="Proxima Nova"/>
              <a:sym typeface="Proxima Nova"/>
            </a:endParaRPr>
          </a:p>
        </p:txBody>
      </p:sp>
      <p:pic>
        <p:nvPicPr>
          <p:cNvPr id="107" name="Google Shape;107;p19"/>
          <p:cNvPicPr preferRelativeResize="0"/>
          <p:nvPr/>
        </p:nvPicPr>
        <p:blipFill>
          <a:blip r:embed="rId4">
            <a:alphaModFix/>
          </a:blip>
          <a:stretch>
            <a:fillRect/>
          </a:stretch>
        </p:blipFill>
        <p:spPr>
          <a:xfrm>
            <a:off x="4190675" y="913050"/>
            <a:ext cx="1450499" cy="1160392"/>
          </a:xfrm>
          <a:prstGeom prst="rect">
            <a:avLst/>
          </a:prstGeom>
          <a:noFill/>
          <a:ln>
            <a:noFill/>
          </a:ln>
        </p:spPr>
      </p:pic>
      <p:pic>
        <p:nvPicPr>
          <p:cNvPr id="108" name="Google Shape;108;p19"/>
          <p:cNvPicPr preferRelativeResize="0"/>
          <p:nvPr/>
        </p:nvPicPr>
        <p:blipFill>
          <a:blip r:embed="rId5">
            <a:alphaModFix/>
          </a:blip>
          <a:stretch>
            <a:fillRect/>
          </a:stretch>
        </p:blipFill>
        <p:spPr>
          <a:xfrm>
            <a:off x="4190675" y="3426625"/>
            <a:ext cx="1450500" cy="1289329"/>
          </a:xfrm>
          <a:prstGeom prst="rect">
            <a:avLst/>
          </a:prstGeom>
          <a:noFill/>
          <a:ln>
            <a:noFill/>
          </a:ln>
        </p:spPr>
      </p:pic>
      <p:sp>
        <p:nvSpPr>
          <p:cNvPr id="109" name="Google Shape;109;p19"/>
          <p:cNvSpPr txBox="1"/>
          <p:nvPr/>
        </p:nvSpPr>
        <p:spPr>
          <a:xfrm>
            <a:off x="5802000" y="1023350"/>
            <a:ext cx="2847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lt1"/>
                </a:solidFill>
                <a:latin typeface="Proxima Nova"/>
                <a:ea typeface="Proxima Nova"/>
                <a:cs typeface="Proxima Nova"/>
                <a:sym typeface="Proxima Nova"/>
              </a:rPr>
              <a:t>12 Days:</a:t>
            </a:r>
            <a:endParaRPr sz="19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GB" sz="1900">
                <a:solidFill>
                  <a:schemeClr val="lt1"/>
                </a:solidFill>
                <a:latin typeface="Proxima Nova"/>
                <a:ea typeface="Proxima Nova"/>
                <a:cs typeface="Proxima Nova"/>
                <a:sym typeface="Proxima Nova"/>
              </a:rPr>
              <a:t>Last month bill collection </a:t>
            </a:r>
            <a:endParaRPr sz="1900">
              <a:solidFill>
                <a:schemeClr val="lt1"/>
              </a:solidFill>
              <a:latin typeface="Proxima Nova"/>
              <a:ea typeface="Proxima Nova"/>
              <a:cs typeface="Proxima Nova"/>
              <a:sym typeface="Proxima Nova"/>
            </a:endParaRPr>
          </a:p>
        </p:txBody>
      </p:sp>
      <p:sp>
        <p:nvSpPr>
          <p:cNvPr id="110" name="Google Shape;110;p19"/>
          <p:cNvSpPr txBox="1"/>
          <p:nvPr/>
        </p:nvSpPr>
        <p:spPr>
          <a:xfrm>
            <a:off x="5802000" y="3630700"/>
            <a:ext cx="27942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rgbClr val="FFFFFF"/>
                </a:solidFill>
                <a:latin typeface="Proxima Nova"/>
                <a:ea typeface="Proxima Nova"/>
                <a:cs typeface="Proxima Nova"/>
                <a:sym typeface="Proxima Nova"/>
              </a:rPr>
              <a:t>12</a:t>
            </a:r>
            <a:r>
              <a:rPr lang="en-GB" sz="1900">
                <a:solidFill>
                  <a:srgbClr val="FFFFFF"/>
                </a:solidFill>
                <a:latin typeface="Proxima Nova"/>
                <a:ea typeface="Proxima Nova"/>
                <a:cs typeface="Proxima Nova"/>
                <a:sym typeface="Proxima Nova"/>
              </a:rPr>
              <a:t> Days:</a:t>
            </a:r>
            <a:endParaRPr sz="1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GB" sz="1900">
                <a:solidFill>
                  <a:srgbClr val="FFFFFF"/>
                </a:solidFill>
                <a:latin typeface="Proxima Nova"/>
                <a:ea typeface="Proxima Nova"/>
                <a:cs typeface="Proxima Nova"/>
                <a:sym typeface="Proxima Nova"/>
              </a:rPr>
              <a:t>Current Month Watt meter collection</a:t>
            </a:r>
            <a:endParaRPr sz="1900">
              <a:solidFill>
                <a:srgbClr val="FFFFFF"/>
              </a:solidFill>
              <a:latin typeface="Proxima Nova"/>
              <a:ea typeface="Proxima Nova"/>
              <a:cs typeface="Proxima Nova"/>
              <a:sym typeface="Proxima Nova"/>
            </a:endParaRPr>
          </a:p>
        </p:txBody>
      </p:sp>
      <p:cxnSp>
        <p:nvCxnSpPr>
          <p:cNvPr id="111" name="Google Shape;111;p19"/>
          <p:cNvCxnSpPr/>
          <p:nvPr/>
        </p:nvCxnSpPr>
        <p:spPr>
          <a:xfrm flipH="1" rot="10800000">
            <a:off x="2242500" y="1566100"/>
            <a:ext cx="1690800" cy="1299300"/>
          </a:xfrm>
          <a:prstGeom prst="straightConnector1">
            <a:avLst/>
          </a:prstGeom>
          <a:noFill/>
          <a:ln cap="flat" cmpd="sng" w="38100">
            <a:solidFill>
              <a:schemeClr val="lt1"/>
            </a:solidFill>
            <a:prstDash val="solid"/>
            <a:round/>
            <a:headEnd len="med" w="med" type="none"/>
            <a:tailEnd len="med" w="med" type="triangle"/>
          </a:ln>
        </p:spPr>
      </p:cxnSp>
      <p:cxnSp>
        <p:nvCxnSpPr>
          <p:cNvPr id="112" name="Google Shape;112;p19"/>
          <p:cNvCxnSpPr/>
          <p:nvPr/>
        </p:nvCxnSpPr>
        <p:spPr>
          <a:xfrm>
            <a:off x="2261100" y="2865400"/>
            <a:ext cx="1698900" cy="1192500"/>
          </a:xfrm>
          <a:prstGeom prst="straightConnector1">
            <a:avLst/>
          </a:prstGeom>
          <a:noFill/>
          <a:ln cap="flat" cmpd="sng" w="38100">
            <a:solidFill>
              <a:schemeClr val="lt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292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420">
                <a:solidFill>
                  <a:schemeClr val="lt1"/>
                </a:solidFill>
              </a:rPr>
              <a:t>Collecting the watt-hour meter </a:t>
            </a:r>
            <a:endParaRPr sz="2420">
              <a:solidFill>
                <a:schemeClr val="lt1"/>
              </a:solidFill>
            </a:endParaRPr>
          </a:p>
        </p:txBody>
      </p:sp>
      <p:pic>
        <p:nvPicPr>
          <p:cNvPr id="118" name="Google Shape;118;p20"/>
          <p:cNvPicPr preferRelativeResize="0"/>
          <p:nvPr/>
        </p:nvPicPr>
        <p:blipFill>
          <a:blip r:embed="rId3">
            <a:alphaModFix/>
          </a:blip>
          <a:stretch>
            <a:fillRect/>
          </a:stretch>
        </p:blipFill>
        <p:spPr>
          <a:xfrm>
            <a:off x="3541975" y="1017725"/>
            <a:ext cx="1304850" cy="1304850"/>
          </a:xfrm>
          <a:prstGeom prst="rect">
            <a:avLst/>
          </a:prstGeom>
          <a:noFill/>
          <a:ln>
            <a:noFill/>
          </a:ln>
        </p:spPr>
      </p:pic>
      <p:pic>
        <p:nvPicPr>
          <p:cNvPr id="119" name="Google Shape;119;p20"/>
          <p:cNvPicPr preferRelativeResize="0"/>
          <p:nvPr/>
        </p:nvPicPr>
        <p:blipFill>
          <a:blip r:embed="rId4">
            <a:alphaModFix/>
          </a:blip>
          <a:stretch>
            <a:fillRect/>
          </a:stretch>
        </p:blipFill>
        <p:spPr>
          <a:xfrm>
            <a:off x="3541975" y="3390050"/>
            <a:ext cx="1401549" cy="1245824"/>
          </a:xfrm>
          <a:prstGeom prst="rect">
            <a:avLst/>
          </a:prstGeom>
          <a:noFill/>
          <a:ln>
            <a:noFill/>
          </a:ln>
        </p:spPr>
      </p:pic>
      <p:pic>
        <p:nvPicPr>
          <p:cNvPr id="120" name="Google Shape;120;p20"/>
          <p:cNvPicPr preferRelativeResize="0"/>
          <p:nvPr/>
        </p:nvPicPr>
        <p:blipFill>
          <a:blip r:embed="rId5">
            <a:alphaModFix/>
          </a:blip>
          <a:stretch>
            <a:fillRect/>
          </a:stretch>
        </p:blipFill>
        <p:spPr>
          <a:xfrm>
            <a:off x="168425" y="2100725"/>
            <a:ext cx="1450500" cy="1289329"/>
          </a:xfrm>
          <a:prstGeom prst="rect">
            <a:avLst/>
          </a:prstGeom>
          <a:noFill/>
          <a:ln>
            <a:noFill/>
          </a:ln>
        </p:spPr>
      </p:pic>
      <p:sp>
        <p:nvSpPr>
          <p:cNvPr id="121" name="Google Shape;121;p20"/>
          <p:cNvSpPr txBox="1"/>
          <p:nvPr/>
        </p:nvSpPr>
        <p:spPr>
          <a:xfrm>
            <a:off x="4992225" y="1219125"/>
            <a:ext cx="379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Proxima Nova"/>
                <a:ea typeface="Proxima Nova"/>
                <a:cs typeface="Proxima Nova"/>
                <a:sym typeface="Proxima Nova"/>
              </a:rPr>
              <a:t>Taking a photo of every Watt-hour meter</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GB">
                <a:solidFill>
                  <a:schemeClr val="lt1"/>
                </a:solidFill>
                <a:latin typeface="Proxima Nova"/>
                <a:ea typeface="Proxima Nova"/>
                <a:cs typeface="Proxima Nova"/>
                <a:sym typeface="Proxima Nova"/>
              </a:rPr>
              <a:t>That is a total of 1200 images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GB">
                <a:solidFill>
                  <a:schemeClr val="lt1"/>
                </a:solidFill>
                <a:latin typeface="Proxima Nova"/>
                <a:ea typeface="Proxima Nova"/>
                <a:cs typeface="Proxima Nova"/>
                <a:sym typeface="Proxima Nova"/>
              </a:rPr>
              <a:t>Without google photos - extra disk space </a:t>
            </a:r>
            <a:endParaRPr>
              <a:solidFill>
                <a:schemeClr val="lt1"/>
              </a:solidFill>
              <a:latin typeface="Proxima Nova"/>
              <a:ea typeface="Proxima Nova"/>
              <a:cs typeface="Proxima Nova"/>
              <a:sym typeface="Proxima Nova"/>
            </a:endParaRPr>
          </a:p>
        </p:txBody>
      </p:sp>
      <p:sp>
        <p:nvSpPr>
          <p:cNvPr id="122" name="Google Shape;122;p20"/>
          <p:cNvSpPr txBox="1"/>
          <p:nvPr/>
        </p:nvSpPr>
        <p:spPr>
          <a:xfrm>
            <a:off x="5090100" y="3595100"/>
            <a:ext cx="341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Proxima Nova"/>
                <a:ea typeface="Proxima Nova"/>
                <a:cs typeface="Proxima Nova"/>
                <a:sym typeface="Proxima Nova"/>
              </a:rPr>
              <a:t>At home, write down the 6 digits of every Watt-hour Meter on a hard copy of an excel sheet. </a:t>
            </a:r>
            <a:endParaRPr>
              <a:solidFill>
                <a:schemeClr val="lt1"/>
              </a:solidFill>
              <a:latin typeface="Proxima Nova"/>
              <a:ea typeface="Proxima Nova"/>
              <a:cs typeface="Proxima Nova"/>
              <a:sym typeface="Proxima Nova"/>
            </a:endParaRPr>
          </a:p>
        </p:txBody>
      </p:sp>
      <p:cxnSp>
        <p:nvCxnSpPr>
          <p:cNvPr id="123" name="Google Shape;123;p20"/>
          <p:cNvCxnSpPr/>
          <p:nvPr/>
        </p:nvCxnSpPr>
        <p:spPr>
          <a:xfrm flipH="1" rot="10800000">
            <a:off x="1770850" y="1779625"/>
            <a:ext cx="1601700" cy="961200"/>
          </a:xfrm>
          <a:prstGeom prst="straightConnector1">
            <a:avLst/>
          </a:prstGeom>
          <a:noFill/>
          <a:ln cap="flat" cmpd="sng" w="38100">
            <a:solidFill>
              <a:schemeClr val="dk2"/>
            </a:solidFill>
            <a:prstDash val="solid"/>
            <a:round/>
            <a:headEnd len="med" w="med" type="none"/>
            <a:tailEnd len="med" w="med" type="triangle"/>
          </a:ln>
        </p:spPr>
      </p:cxnSp>
      <p:cxnSp>
        <p:nvCxnSpPr>
          <p:cNvPr id="124" name="Google Shape;124;p20"/>
          <p:cNvCxnSpPr/>
          <p:nvPr/>
        </p:nvCxnSpPr>
        <p:spPr>
          <a:xfrm>
            <a:off x="1797550" y="2767525"/>
            <a:ext cx="1486200" cy="1121400"/>
          </a:xfrm>
          <a:prstGeom prst="straightConnector1">
            <a:avLst/>
          </a:prstGeom>
          <a:noFill/>
          <a:ln cap="flat" cmpd="sng" w="38100">
            <a:solidFill>
              <a:schemeClr val="dk2"/>
            </a:solidFill>
            <a:prstDash val="solid"/>
            <a:round/>
            <a:headEnd len="med" w="med" type="none"/>
            <a:tailEnd len="med" w="med" type="triangle"/>
          </a:ln>
        </p:spPr>
      </p:cxnSp>
      <p:sp>
        <p:nvSpPr>
          <p:cNvPr id="125" name="Google Shape;125;p20"/>
          <p:cNvSpPr txBox="1"/>
          <p:nvPr/>
        </p:nvSpPr>
        <p:spPr>
          <a:xfrm>
            <a:off x="3541975" y="2269200"/>
            <a:ext cx="114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latin typeface="Proxima Nova"/>
                <a:ea typeface="Proxima Nova"/>
                <a:cs typeface="Proxima Nova"/>
                <a:sym typeface="Proxima Nova"/>
              </a:rPr>
              <a:t>7 days </a:t>
            </a:r>
            <a:endParaRPr>
              <a:solidFill>
                <a:schemeClr val="lt1"/>
              </a:solidFill>
              <a:latin typeface="Proxima Nova"/>
              <a:ea typeface="Proxima Nova"/>
              <a:cs typeface="Proxima Nova"/>
              <a:sym typeface="Proxima Nova"/>
            </a:endParaRPr>
          </a:p>
        </p:txBody>
      </p:sp>
      <p:sp>
        <p:nvSpPr>
          <p:cNvPr id="126" name="Google Shape;126;p20"/>
          <p:cNvSpPr txBox="1"/>
          <p:nvPr/>
        </p:nvSpPr>
        <p:spPr>
          <a:xfrm>
            <a:off x="3541975" y="3128125"/>
            <a:ext cx="114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latin typeface="Proxima Nova"/>
                <a:ea typeface="Proxima Nova"/>
                <a:cs typeface="Proxima Nova"/>
                <a:sym typeface="Proxima Nova"/>
              </a:rPr>
              <a:t>5</a:t>
            </a:r>
            <a:r>
              <a:rPr lang="en-GB">
                <a:solidFill>
                  <a:schemeClr val="lt1"/>
                </a:solidFill>
                <a:latin typeface="Proxima Nova"/>
                <a:ea typeface="Proxima Nova"/>
                <a:cs typeface="Proxima Nova"/>
                <a:sym typeface="Proxima Nova"/>
              </a:rPr>
              <a:t> days </a:t>
            </a:r>
            <a:endParaRPr>
              <a:solidFill>
                <a:schemeClr val="lt1"/>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My project purpose </a:t>
            </a:r>
            <a:endParaRPr>
              <a:solidFill>
                <a:schemeClr val="lt1"/>
              </a:solidFill>
            </a:endParaRPr>
          </a:p>
        </p:txBody>
      </p:sp>
      <p:sp>
        <p:nvSpPr>
          <p:cNvPr id="132" name="Google Shape;132;p21"/>
          <p:cNvSpPr txBox="1"/>
          <p:nvPr>
            <p:ph idx="1" type="body"/>
          </p:nvPr>
        </p:nvSpPr>
        <p:spPr>
          <a:xfrm>
            <a:off x="311700" y="1152475"/>
            <a:ext cx="8520600" cy="1081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lt1"/>
              </a:buClr>
              <a:buSzPts val="1800"/>
              <a:buChar char="●"/>
            </a:pPr>
            <a:r>
              <a:rPr lang="en-GB">
                <a:solidFill>
                  <a:schemeClr val="lt1"/>
                </a:solidFill>
              </a:rPr>
              <a:t>Make the collection of the the Watt-hour Meters easier. </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Minimizing the amount of time to finish this process.</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Help monitor the progress in real-time. </a:t>
            </a:r>
            <a:endParaRPr>
              <a:solidFill>
                <a:schemeClr val="lt1"/>
              </a:solidFill>
            </a:endParaRPr>
          </a:p>
        </p:txBody>
      </p:sp>
      <p:sp>
        <p:nvSpPr>
          <p:cNvPr id="133" name="Google Shape;133;p21"/>
          <p:cNvSpPr txBox="1"/>
          <p:nvPr/>
        </p:nvSpPr>
        <p:spPr>
          <a:xfrm>
            <a:off x="311700" y="2368425"/>
            <a:ext cx="4467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lt1"/>
                </a:solidFill>
                <a:latin typeface="Proxima Nova"/>
                <a:ea typeface="Proxima Nova"/>
                <a:cs typeface="Proxima Nova"/>
                <a:sym typeface="Proxima Nova"/>
              </a:rPr>
              <a:t>The Idea </a:t>
            </a:r>
            <a:endParaRPr sz="2400">
              <a:solidFill>
                <a:schemeClr val="lt1"/>
              </a:solidFill>
              <a:latin typeface="Proxima Nova"/>
              <a:ea typeface="Proxima Nova"/>
              <a:cs typeface="Proxima Nova"/>
              <a:sym typeface="Proxima Nova"/>
            </a:endParaRPr>
          </a:p>
        </p:txBody>
      </p:sp>
      <p:sp>
        <p:nvSpPr>
          <p:cNvPr id="134" name="Google Shape;134;p21"/>
          <p:cNvSpPr txBox="1"/>
          <p:nvPr/>
        </p:nvSpPr>
        <p:spPr>
          <a:xfrm>
            <a:off x="311700" y="2861025"/>
            <a:ext cx="78978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Proxima Nova"/>
              <a:buChar char="●"/>
            </a:pPr>
            <a:r>
              <a:rPr lang="en-GB" sz="1800">
                <a:solidFill>
                  <a:schemeClr val="lt1"/>
                </a:solidFill>
                <a:latin typeface="Proxima Nova"/>
                <a:ea typeface="Proxima Nova"/>
                <a:cs typeface="Proxima Nova"/>
                <a:sym typeface="Proxima Nova"/>
              </a:rPr>
              <a:t>Create a mobile </a:t>
            </a:r>
            <a:r>
              <a:rPr lang="en-GB" sz="1800">
                <a:solidFill>
                  <a:schemeClr val="lt1"/>
                </a:solidFill>
                <a:latin typeface="Proxima Nova"/>
                <a:ea typeface="Proxima Nova"/>
                <a:cs typeface="Proxima Nova"/>
                <a:sym typeface="Proxima Nova"/>
              </a:rPr>
              <a:t>application</a:t>
            </a:r>
            <a:r>
              <a:rPr lang="en-GB" sz="1800">
                <a:solidFill>
                  <a:schemeClr val="lt1"/>
                </a:solidFill>
                <a:latin typeface="Proxima Nova"/>
                <a:ea typeface="Proxima Nova"/>
                <a:cs typeface="Proxima Nova"/>
                <a:sym typeface="Proxima Nova"/>
              </a:rPr>
              <a:t> to scan the image </a:t>
            </a:r>
            <a:endParaRPr sz="1800">
              <a:solidFill>
                <a:schemeClr val="lt1"/>
              </a:solidFill>
              <a:latin typeface="Proxima Nova"/>
              <a:ea typeface="Proxima Nova"/>
              <a:cs typeface="Proxima Nova"/>
              <a:sym typeface="Proxima Nova"/>
            </a:endParaRPr>
          </a:p>
          <a:p>
            <a:pPr indent="-342900" lvl="0" marL="457200" rtl="0" algn="l">
              <a:spcBef>
                <a:spcPts val="0"/>
              </a:spcBef>
              <a:spcAft>
                <a:spcPts val="0"/>
              </a:spcAft>
              <a:buClr>
                <a:schemeClr val="lt1"/>
              </a:buClr>
              <a:buSzPts val="1800"/>
              <a:buFont typeface="Proxima Nova"/>
              <a:buChar char="●"/>
            </a:pPr>
            <a:r>
              <a:rPr lang="en-GB" sz="1800">
                <a:solidFill>
                  <a:schemeClr val="lt1"/>
                </a:solidFill>
                <a:latin typeface="Proxima Nova"/>
                <a:ea typeface="Proxima Nova"/>
                <a:cs typeface="Proxima Nova"/>
                <a:sym typeface="Proxima Nova"/>
              </a:rPr>
              <a:t>Read the image using an OCR</a:t>
            </a:r>
            <a:endParaRPr sz="1800">
              <a:solidFill>
                <a:schemeClr val="lt1"/>
              </a:solidFill>
              <a:latin typeface="Proxima Nova"/>
              <a:ea typeface="Proxima Nova"/>
              <a:cs typeface="Proxima Nova"/>
              <a:sym typeface="Proxima Nova"/>
            </a:endParaRPr>
          </a:p>
          <a:p>
            <a:pPr indent="-342900" lvl="0" marL="457200" rtl="0" algn="l">
              <a:spcBef>
                <a:spcPts val="0"/>
              </a:spcBef>
              <a:spcAft>
                <a:spcPts val="0"/>
              </a:spcAft>
              <a:buClr>
                <a:schemeClr val="lt1"/>
              </a:buClr>
              <a:buSzPts val="1800"/>
              <a:buFont typeface="Proxima Nova"/>
              <a:buChar char="●"/>
            </a:pPr>
            <a:r>
              <a:rPr lang="en-GB" sz="1800">
                <a:solidFill>
                  <a:schemeClr val="lt1"/>
                </a:solidFill>
                <a:latin typeface="Proxima Nova"/>
                <a:ea typeface="Proxima Nova"/>
                <a:cs typeface="Proxima Nova"/>
                <a:sym typeface="Proxima Nova"/>
              </a:rPr>
              <a:t>Append the result to the database </a:t>
            </a:r>
            <a:endParaRPr sz="1800">
              <a:solidFill>
                <a:schemeClr val="lt1"/>
              </a:solidFill>
              <a:latin typeface="Proxima Nova"/>
              <a:ea typeface="Proxima Nova"/>
              <a:cs typeface="Proxima Nova"/>
              <a:sym typeface="Proxima Nova"/>
            </a:endParaRPr>
          </a:p>
          <a:p>
            <a:pPr indent="-342900" lvl="0" marL="457200" rtl="0" algn="l">
              <a:spcBef>
                <a:spcPts val="0"/>
              </a:spcBef>
              <a:spcAft>
                <a:spcPts val="0"/>
              </a:spcAft>
              <a:buClr>
                <a:schemeClr val="lt1"/>
              </a:buClr>
              <a:buSzPts val="1800"/>
              <a:buFont typeface="Proxima Nova"/>
              <a:buChar char="●"/>
            </a:pPr>
            <a:r>
              <a:rPr lang="en-GB" sz="1800">
                <a:solidFill>
                  <a:schemeClr val="lt1"/>
                </a:solidFill>
                <a:latin typeface="Proxima Nova"/>
                <a:ea typeface="Proxima Nova"/>
                <a:cs typeface="Proxima Nova"/>
                <a:sym typeface="Proxima Nova"/>
              </a:rPr>
              <a:t>Check if any Watt-hour Meter was missed nearby </a:t>
            </a:r>
            <a:endParaRPr sz="1800">
              <a:solidFill>
                <a:schemeClr val="lt1"/>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