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120"/>
  </p:notesMasterIdLst>
  <p:handoutMasterIdLst>
    <p:handoutMasterId r:id="rId121"/>
  </p:handoutMasterIdLst>
  <p:sldIdLst>
    <p:sldId id="1877" r:id="rId2"/>
    <p:sldId id="1296" r:id="rId3"/>
    <p:sldId id="1493" r:id="rId4"/>
    <p:sldId id="1390" r:id="rId5"/>
    <p:sldId id="1871" r:id="rId6"/>
    <p:sldId id="1391" r:id="rId7"/>
    <p:sldId id="1603" r:id="rId8"/>
    <p:sldId id="1620" r:id="rId9"/>
    <p:sldId id="1611" r:id="rId10"/>
    <p:sldId id="1604" r:id="rId11"/>
    <p:sldId id="1605" r:id="rId12"/>
    <p:sldId id="1606" r:id="rId13"/>
    <p:sldId id="1665" r:id="rId14"/>
    <p:sldId id="1666" r:id="rId15"/>
    <p:sldId id="1607" r:id="rId16"/>
    <p:sldId id="1873" r:id="rId17"/>
    <p:sldId id="1608" r:id="rId18"/>
    <p:sldId id="1874" r:id="rId19"/>
    <p:sldId id="1875" r:id="rId20"/>
    <p:sldId id="1613" r:id="rId21"/>
    <p:sldId id="1614" r:id="rId22"/>
    <p:sldId id="1876" r:id="rId23"/>
    <p:sldId id="1616" r:id="rId24"/>
    <p:sldId id="1617" r:id="rId25"/>
    <p:sldId id="1672" r:id="rId26"/>
    <p:sldId id="1668" r:id="rId27"/>
    <p:sldId id="1618" r:id="rId28"/>
    <p:sldId id="1673" r:id="rId29"/>
    <p:sldId id="1674" r:id="rId30"/>
    <p:sldId id="1676" r:id="rId31"/>
    <p:sldId id="1677" r:id="rId32"/>
    <p:sldId id="1678" r:id="rId33"/>
    <p:sldId id="1679" r:id="rId34"/>
    <p:sldId id="1680" r:id="rId35"/>
    <p:sldId id="1682" r:id="rId36"/>
    <p:sldId id="1683" r:id="rId37"/>
    <p:sldId id="1684" r:id="rId38"/>
    <p:sldId id="1685" r:id="rId39"/>
    <p:sldId id="1686" r:id="rId40"/>
    <p:sldId id="1687" r:id="rId41"/>
    <p:sldId id="1688" r:id="rId42"/>
    <p:sldId id="1689" r:id="rId43"/>
    <p:sldId id="1690" r:id="rId44"/>
    <p:sldId id="1691" r:id="rId45"/>
    <p:sldId id="1693" r:id="rId46"/>
    <p:sldId id="1694" r:id="rId47"/>
    <p:sldId id="1695" r:id="rId48"/>
    <p:sldId id="1670" r:id="rId49"/>
    <p:sldId id="1696" r:id="rId50"/>
    <p:sldId id="1671" r:id="rId51"/>
    <p:sldId id="1697" r:id="rId52"/>
    <p:sldId id="1698" r:id="rId53"/>
    <p:sldId id="1699" r:id="rId54"/>
    <p:sldId id="1701" r:id="rId55"/>
    <p:sldId id="1700" r:id="rId56"/>
    <p:sldId id="1702" r:id="rId57"/>
    <p:sldId id="1703" r:id="rId58"/>
    <p:sldId id="1704" r:id="rId59"/>
    <p:sldId id="1705" r:id="rId60"/>
    <p:sldId id="1706" r:id="rId61"/>
    <p:sldId id="1707" r:id="rId62"/>
    <p:sldId id="1708" r:id="rId63"/>
    <p:sldId id="1622" r:id="rId64"/>
    <p:sldId id="1626" r:id="rId65"/>
    <p:sldId id="1623" r:id="rId66"/>
    <p:sldId id="1624" r:id="rId67"/>
    <p:sldId id="1625" r:id="rId68"/>
    <p:sldId id="1627" r:id="rId69"/>
    <p:sldId id="1651" r:id="rId70"/>
    <p:sldId id="1652" r:id="rId71"/>
    <p:sldId id="1639" r:id="rId72"/>
    <p:sldId id="1662" r:id="rId73"/>
    <p:sldId id="1629" r:id="rId74"/>
    <p:sldId id="1663" r:id="rId75"/>
    <p:sldId id="1661" r:id="rId76"/>
    <p:sldId id="1630" r:id="rId77"/>
    <p:sldId id="1886" r:id="rId78"/>
    <p:sldId id="1887" r:id="rId79"/>
    <p:sldId id="1885" r:id="rId80"/>
    <p:sldId id="1888" r:id="rId81"/>
    <p:sldId id="1891" r:id="rId82"/>
    <p:sldId id="1709" r:id="rId83"/>
    <p:sldId id="1710" r:id="rId84"/>
    <p:sldId id="1711" r:id="rId85"/>
    <p:sldId id="1712" r:id="rId86"/>
    <p:sldId id="1713" r:id="rId87"/>
    <p:sldId id="1890" r:id="rId88"/>
    <p:sldId id="1654" r:id="rId89"/>
    <p:sldId id="1655" r:id="rId90"/>
    <p:sldId id="1896" r:id="rId91"/>
    <p:sldId id="1895" r:id="rId92"/>
    <p:sldId id="1714" r:id="rId93"/>
    <p:sldId id="1897" r:id="rId94"/>
    <p:sldId id="1898" r:id="rId95"/>
    <p:sldId id="1636" r:id="rId96"/>
    <p:sldId id="1635" r:id="rId97"/>
    <p:sldId id="1719" r:id="rId98"/>
    <p:sldId id="1720" r:id="rId99"/>
    <p:sldId id="1637" r:id="rId100"/>
    <p:sldId id="1722" r:id="rId101"/>
    <p:sldId id="1721" r:id="rId102"/>
    <p:sldId id="1634" r:id="rId103"/>
    <p:sldId id="1638" r:id="rId104"/>
    <p:sldId id="1640" r:id="rId105"/>
    <p:sldId id="1641" r:id="rId106"/>
    <p:sldId id="1642" r:id="rId107"/>
    <p:sldId id="1643" r:id="rId108"/>
    <p:sldId id="1644" r:id="rId109"/>
    <p:sldId id="1645" r:id="rId110"/>
    <p:sldId id="1646" r:id="rId111"/>
    <p:sldId id="1647" r:id="rId112"/>
    <p:sldId id="1648" r:id="rId113"/>
    <p:sldId id="1649" r:id="rId114"/>
    <p:sldId id="1452" r:id="rId115"/>
    <p:sldId id="1872" r:id="rId116"/>
    <p:sldId id="1899" r:id="rId117"/>
    <p:sldId id="1650" r:id="rId118"/>
    <p:sldId id="1718" r:id="rId119"/>
  </p:sldIdLst>
  <p:sldSz cx="9144000" cy="6858000" type="overhead"/>
  <p:notesSz cx="6858000" cy="9144000"/>
  <p:embeddedFontLst>
    <p:embeddedFont>
      <p:font typeface="Cambria Math" panose="02040503050406030204" pitchFamily="18" charset="0"/>
      <p:regular r:id="rId122"/>
    </p:embeddedFont>
    <p:embeddedFont>
      <p:font typeface="Comic Sans MS" panose="030F0702030302020204" pitchFamily="66" charset="0"/>
      <p:regular r:id="rId123"/>
      <p:bold r:id="rId124"/>
      <p:italic r:id="rId125"/>
      <p:boldItalic r:id="rId126"/>
    </p:embeddedFont>
    <p:embeddedFont>
      <p:font typeface="Consolas" panose="020B0609020204030204" pitchFamily="49" charset="0"/>
      <p:regular r:id="rId127"/>
      <p:bold r:id="rId128"/>
      <p:italic r:id="rId129"/>
      <p:boldItalic r:id="rId130"/>
    </p:embeddedFont>
    <p:embeddedFont>
      <p:font typeface="Lucida Console" panose="020B0609040504020204" pitchFamily="49" charset="0"/>
      <p:regular r:id="rId131"/>
    </p:embeddedFont>
    <p:embeddedFont>
      <p:font typeface="Marlett" pitchFamily="2" charset="2"/>
      <p:regular r:id="rId132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66FF"/>
    <a:srgbClr val="FFCCFF"/>
    <a:srgbClr val="0000FF"/>
    <a:srgbClr val="FF0066"/>
    <a:srgbClr val="FFFFCC"/>
    <a:srgbClr val="FFFF00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935" autoAdjust="0"/>
  </p:normalViewPr>
  <p:slideViewPr>
    <p:cSldViewPr snapToGrid="0">
      <p:cViewPr varScale="1">
        <p:scale>
          <a:sx n="89" d="100"/>
          <a:sy n="89" d="100"/>
        </p:scale>
        <p:origin x="1576" y="56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63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2.fntdata"/><Relationship Id="rId128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3.fntdata"/><Relationship Id="rId129" Type="http://schemas.openxmlformats.org/officeDocument/2006/relationships/font" Target="fonts/font8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font" Target="fonts/font9.fntdata"/><Relationship Id="rId135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0.fntdata"/><Relationship Id="rId136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font" Target="fonts/font1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20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 for smart contracts are inherently different from normal programming languages. They have to be transparent from the top to the bottom, so information-hiding and abstraction actually get in the way. They also have to withstand determined attack from intelligent and well-funded adversaries, the fuzzers from 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02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Programming languages for smart contracts are inherently different from normal programming languages. They have to be transparent from the top to the bottom, so information-hiding and abstraction actually get in the way. They also have to withstand determined attack from intelligent and well-funded adversaries, the fuzzers from hell.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42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122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2530670" y="3167391"/>
            <a:ext cx="178446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6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87" y="2129734"/>
            <a:ext cx="2994660" cy="590252"/>
          </a:xfrm>
          <a:prstGeom prst="wedgeRoundRectCallout">
            <a:avLst>
              <a:gd name="adj1" fmla="val -958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72587" y="3190433"/>
            <a:ext cx="6892534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contract is like a class.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contract manages a simple coin</a:t>
            </a:r>
          </a:p>
        </p:txBody>
      </p:sp>
    </p:spTree>
    <p:extLst>
      <p:ext uri="{BB962C8B-B14F-4D97-AF65-F5344CB8AC3E}">
        <p14:creationId xmlns:p14="http://schemas.microsoft.com/office/powerpoint/2010/main" val="331762396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A6F4D2-914B-F12B-7256-8AD961D36396}"/>
              </a:ext>
            </a:extLst>
          </p:cNvPr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31485" y="3018703"/>
            <a:ext cx="2414256" cy="478274"/>
          </a:xfrm>
          <a:prstGeom prst="wedgeRoundRectCallout">
            <a:avLst>
              <a:gd name="adj1" fmla="val 56193"/>
              <a:gd name="adj2" fmla="val -1629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5741" y="1854473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</p:spTree>
    <p:extLst>
      <p:ext uri="{BB962C8B-B14F-4D97-AF65-F5344CB8AC3E}">
        <p14:creationId xmlns:p14="http://schemas.microsoft.com/office/powerpoint/2010/main" val="383833730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2EAD2B-B2D3-839E-0B37-E962FA087B4E}"/>
              </a:ext>
            </a:extLst>
          </p:cNvPr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101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31485" y="3018703"/>
            <a:ext cx="2414256" cy="478274"/>
          </a:xfrm>
          <a:prstGeom prst="wedgeRoundRectCallout">
            <a:avLst>
              <a:gd name="adj1" fmla="val 56193"/>
              <a:gd name="adj2" fmla="val -1629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5741" y="1854473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695580" y="3451257"/>
            <a:ext cx="5147179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344960" y="5139892"/>
            <a:ext cx="32143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27815279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Self Destruction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514474" y="2172972"/>
            <a:ext cx="5825001" cy="58477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selfdestruct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(sendMoneyTo)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14475" y="3203531"/>
            <a:ext cx="32431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terminates contract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514475" y="4234090"/>
            <a:ext cx="620714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sends remaining balance to argument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514475" y="5264648"/>
            <a:ext cx="42049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beneficiary cannot refuse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297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Data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2193757"/>
            <a:ext cx="32047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or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memory</a:t>
            </a: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3226704"/>
            <a:ext cx="68210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memory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default for arg &amp; result passing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4259651"/>
            <a:ext cx="50626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storage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default for local vars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463" y="5292598"/>
            <a:ext cx="61638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assignment across regions is copying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582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1">
              <a:lumMod val="5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00302"/>
            <a:ext cx="3393440" cy="2859098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1084615" y="2555692"/>
            <a:ext cx="305269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 very, very big array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1083329" y="5715000"/>
            <a:ext cx="869950" cy="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746298" y="5892800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bytes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6477000" y="2555692"/>
            <a:ext cx="193193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Initially all 0s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71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2017574"/>
            <a:ext cx="469900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aContract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14" name="Flowchart: Punched Tape 13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TextBox 14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730274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49300" y="3079571"/>
            <a:ext cx="469900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b;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20" name="Flowchart: Punched Tape 19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Box 29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85884" y="4925732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2555364" y="4925732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3596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Structs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aStruct c;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74701" y="4613610"/>
            <a:ext cx="7357223" cy="1118330"/>
            <a:chOff x="774700" y="5384800"/>
            <a:chExt cx="7357223" cy="1118330"/>
          </a:xfrm>
        </p:grpSpPr>
        <p:sp>
          <p:nvSpPr>
            <p:cNvPr id="39" name="Flowchart: Punched Tape 38"/>
            <p:cNvSpPr/>
            <p:nvPr/>
          </p:nvSpPr>
          <p:spPr bwMode="auto">
            <a:xfrm rot="16200000">
              <a:off x="7190121" y="5561328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774700" y="5384800"/>
              <a:ext cx="6972300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41" name="Straight Connector 40"/>
            <p:cNvCxnSpPr/>
            <p:nvPr/>
          </p:nvCxnSpPr>
          <p:spPr bwMode="auto">
            <a:xfrm>
              <a:off x="16446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23939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1432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8925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46418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53911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61404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/>
            <p:nvPr/>
          </p:nvCxnSpPr>
          <p:spPr bwMode="auto">
            <a:xfrm>
              <a:off x="6889750" y="53848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/>
            <p:cNvSpPr txBox="1"/>
            <p:nvPr/>
          </p:nvSpPr>
          <p:spPr bwMode="auto">
            <a:xfrm>
              <a:off x="952500" y="5682355"/>
              <a:ext cx="381836" cy="523220"/>
            </a:xfrm>
            <a:prstGeom prst="rect">
              <a:avLst/>
            </a:prstGeom>
            <a:noFill/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latin typeface="Consolas" panose="020B0609020204030204" pitchFamily="49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0" name="Rectangle 49"/>
          <p:cNvSpPr/>
          <p:nvPr/>
        </p:nvSpPr>
        <p:spPr>
          <a:xfrm>
            <a:off x="997385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791864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635391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85884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555364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3290835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6" name="TextBox 55"/>
          <p:cNvSpPr txBox="1"/>
          <p:nvPr/>
        </p:nvSpPr>
        <p:spPr bwMode="auto">
          <a:xfrm>
            <a:off x="4060315" y="4900984"/>
            <a:ext cx="381836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onsolas" panose="020B06090202040302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335719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036047" y="5845510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690228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108</a:t>
            </a:fld>
            <a:endParaRPr lang="en-US" dirty="0"/>
          </a:p>
        </p:txBody>
      </p:sp>
      <p:sp>
        <p:nvSpPr>
          <p:cNvPr id="24" name="Flowchart: Punched Tape 23"/>
          <p:cNvSpPr/>
          <p:nvPr/>
        </p:nvSpPr>
        <p:spPr bwMode="auto">
          <a:xfrm rot="16200000">
            <a:off x="6978249" y="5130742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5" name="Flowchart: Punched Tape 24"/>
          <p:cNvSpPr/>
          <p:nvPr/>
        </p:nvSpPr>
        <p:spPr bwMode="auto">
          <a:xfrm rot="16200000">
            <a:off x="3668122" y="5130743"/>
            <a:ext cx="1118330" cy="765274"/>
          </a:xfrm>
          <a:prstGeom prst="flowChartPunchedTap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4163787" y="4954215"/>
            <a:ext cx="3514352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/>
        </p:spPr>
        <p:txBody>
          <a:bodyPr wrap="none" rtlCol="0">
            <a:noAutofit/>
          </a:bodyPr>
          <a:lstStyle/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8351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71775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4971505" y="4954215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Rectangle 39"/>
          <p:cNvSpPr/>
          <p:nvPr/>
        </p:nvSpPr>
        <p:spPr>
          <a:xfrm>
            <a:off x="3989063" y="6188541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Hash(5)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601023" y="4983545"/>
            <a:ext cx="2478078" cy="1118331"/>
            <a:chOff x="1405695" y="4983545"/>
            <a:chExt cx="2478078" cy="1118331"/>
          </a:xfrm>
        </p:grpSpPr>
        <p:sp>
          <p:nvSpPr>
            <p:cNvPr id="43" name="Flowchart: Punched Tape 42"/>
            <p:cNvSpPr/>
            <p:nvPr/>
          </p:nvSpPr>
          <p:spPr bwMode="auto">
            <a:xfrm rot="16200000">
              <a:off x="2941971" y="5160073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4" name="Flowchart: Punched Tape 43"/>
            <p:cNvSpPr/>
            <p:nvPr/>
          </p:nvSpPr>
          <p:spPr bwMode="auto">
            <a:xfrm rot="16200000">
              <a:off x="1229167" y="5160074"/>
              <a:ext cx="1118330" cy="765274"/>
            </a:xfrm>
            <a:prstGeom prst="flowChartPunchedTape">
              <a:avLst/>
            </a:prstGeom>
            <a:solidFill>
              <a:schemeClr val="tx1">
                <a:lumMod val="75000"/>
              </a:schemeClr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1828800" y="4983546"/>
              <a:ext cx="1549422" cy="111833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/>
          </p:spPr>
          <p:txBody>
            <a:bodyPr wrap="none" rtlCol="0" anchor="ctr" anchorCtr="1">
              <a:noAutofit/>
            </a:bodyPr>
            <a:lstStyle/>
            <a:p>
              <a:pPr algn="l"/>
              <a:r>
                <a:rPr lang="en-US" dirty="0">
                  <a:latin typeface="Consolas" panose="020B0609020204030204" pitchFamily="49" charset="0"/>
                </a:rPr>
                <a:t>d.length</a:t>
              </a:r>
            </a:p>
            <a:p>
              <a:pPr algn="l"/>
              <a:endPara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  <p:sp>
        <p:nvSpPr>
          <p:cNvPr id="47" name="Rectangle 46"/>
          <p:cNvSpPr/>
          <p:nvPr/>
        </p:nvSpPr>
        <p:spPr>
          <a:xfrm>
            <a:off x="1620745" y="6188542"/>
            <a:ext cx="3561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749300" y="1832908"/>
            <a:ext cx="4699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value;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aStruct d[];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140445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965072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d[0]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15099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d[1]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779426" y="5228480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Arial" panose="020B0604020202020204" pitchFamily="34" charset="0"/>
              </a:rPr>
              <a:t>d[1]</a:t>
            </a:r>
          </a:p>
        </p:txBody>
      </p:sp>
    </p:spTree>
    <p:extLst>
      <p:ext uri="{BB962C8B-B14F-4D97-AF65-F5344CB8AC3E}">
        <p14:creationId xmlns:p14="http://schemas.microsoft.com/office/powerpoint/2010/main" val="20103065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10235" y="1885960"/>
            <a:ext cx="614045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256) e;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346053" y="3924449"/>
            <a:ext cx="1880643" cy="1796154"/>
            <a:chOff x="2936225" y="3963666"/>
            <a:chExt cx="1880643" cy="1796154"/>
          </a:xfrm>
        </p:grpSpPr>
        <p:sp>
          <p:nvSpPr>
            <p:cNvPr id="40" name="Rectangle 39"/>
            <p:cNvSpPr/>
            <p:nvPr/>
          </p:nvSpPr>
          <p:spPr>
            <a:xfrm>
              <a:off x="2936225" y="5298155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Hash(123,6)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2950096" y="3963666"/>
              <a:ext cx="1852901" cy="1118331"/>
              <a:chOff x="3140355" y="3963666"/>
              <a:chExt cx="1852901" cy="1118331"/>
            </a:xfrm>
          </p:grpSpPr>
          <p:sp>
            <p:nvSpPr>
              <p:cNvPr id="54" name="Flowchart: Punched Tape 53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5" name="Flowchart: Punched Tape 54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411927" y="4291997"/>
                <a:ext cx="120417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e[123]</a:t>
                </a:r>
              </a:p>
            </p:txBody>
          </p:sp>
        </p:grpSp>
      </p:grpSp>
      <p:grpSp>
        <p:nvGrpSpPr>
          <p:cNvPr id="82" name="Group 81"/>
          <p:cNvGrpSpPr/>
          <p:nvPr/>
        </p:nvGrpSpPr>
        <p:grpSpPr>
          <a:xfrm>
            <a:off x="6098525" y="3924449"/>
            <a:ext cx="1880643" cy="1796154"/>
            <a:chOff x="6098525" y="3885233"/>
            <a:chExt cx="1880643" cy="1796154"/>
          </a:xfrm>
        </p:grpSpPr>
        <p:sp>
          <p:nvSpPr>
            <p:cNvPr id="69" name="Rectangle 68"/>
            <p:cNvSpPr/>
            <p:nvPr/>
          </p:nvSpPr>
          <p:spPr>
            <a:xfrm>
              <a:off x="6098525" y="5219722"/>
              <a:ext cx="188064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Hash(345,6)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6112396" y="3885233"/>
              <a:ext cx="1852901" cy="1118331"/>
              <a:chOff x="3140355" y="3963666"/>
              <a:chExt cx="1852901" cy="1118331"/>
            </a:xfrm>
          </p:grpSpPr>
          <p:sp>
            <p:nvSpPr>
              <p:cNvPr id="71" name="Flowchart: Punched Tape 70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2" name="Flowchart: Punched Tape 71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3411927" y="4291997"/>
                <a:ext cx="12186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e[345]</a:t>
                </a:r>
              </a:p>
            </p:txBody>
          </p:sp>
        </p:grpSp>
      </p:grpSp>
      <p:grpSp>
        <p:nvGrpSpPr>
          <p:cNvPr id="80" name="Group 79"/>
          <p:cNvGrpSpPr/>
          <p:nvPr/>
        </p:nvGrpSpPr>
        <p:grpSpPr>
          <a:xfrm>
            <a:off x="607452" y="3937782"/>
            <a:ext cx="1852901" cy="1769489"/>
            <a:chOff x="607452" y="3990331"/>
            <a:chExt cx="1852901" cy="1769489"/>
          </a:xfrm>
        </p:grpSpPr>
        <p:sp>
          <p:nvSpPr>
            <p:cNvPr id="43" name="Rectangle 42"/>
            <p:cNvSpPr/>
            <p:nvPr/>
          </p:nvSpPr>
          <p:spPr>
            <a:xfrm>
              <a:off x="1355808" y="5298155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l"/>
              <a:r>
                <a:rPr lang="en-US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607452" y="3990331"/>
              <a:ext cx="1852901" cy="1118331"/>
              <a:chOff x="3140355" y="3963666"/>
              <a:chExt cx="1852901" cy="1118331"/>
            </a:xfrm>
          </p:grpSpPr>
          <p:sp>
            <p:nvSpPr>
              <p:cNvPr id="76" name="Flowchart: Punched Tape 75"/>
              <p:cNvSpPr/>
              <p:nvPr/>
            </p:nvSpPr>
            <p:spPr bwMode="auto">
              <a:xfrm rot="16200000">
                <a:off x="4051454" y="4140194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7" name="Flowchart: Punched Tape 76"/>
              <p:cNvSpPr/>
              <p:nvPr/>
            </p:nvSpPr>
            <p:spPr bwMode="auto">
              <a:xfrm rot="16200000">
                <a:off x="2963827" y="4140195"/>
                <a:ext cx="1118330" cy="765274"/>
              </a:xfrm>
              <a:prstGeom prst="flowChartPunchedTape">
                <a:avLst/>
              </a:prstGeom>
              <a:solidFill>
                <a:schemeClr val="tx1">
                  <a:lumMod val="75000"/>
                </a:schemeClr>
              </a:solidFill>
              <a:ln w="76200" cap="flat" cmpd="sng" algn="ctr">
                <a:solidFill>
                  <a:srgbClr val="CCEC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 bwMode="auto">
              <a:xfrm>
                <a:off x="3459491" y="3963667"/>
                <a:ext cx="1161289" cy="1118330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76200">
                <a:solidFill>
                  <a:srgbClr val="CCECFF"/>
                </a:solidFill>
                <a:miter lim="800000"/>
                <a:headEnd/>
                <a:tailEnd/>
              </a:ln>
              <a:effectLst/>
            </p:spPr>
            <p:txBody>
              <a:bodyPr wrap="none" rtlCol="0">
                <a:noAutofit/>
              </a:bodyPr>
              <a:lstStyle/>
              <a:p>
                <a:pPr algn="l"/>
                <a:endParaRPr lang="en-US" sz="900" dirty="0">
                  <a:solidFill>
                    <a:srgbClr val="CCEC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Mathematica1" pitchFamily="2" charset="2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3459491" y="4291997"/>
                <a:ext cx="10342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dirty="0">
                    <a:latin typeface="Consolas" panose="020B0609020204030204" pitchFamily="49" charset="0"/>
                    <a:cs typeface="Arial" panose="020B0604020202020204" pitchFamily="34" charset="0"/>
                  </a:rPr>
                  <a:t>empty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0607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8B77D5-9DC9-66E8-FA0D-8498EF0039CC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17759" y="2618104"/>
            <a:ext cx="7960995" cy="1003786"/>
          </a:xfrm>
          <a:prstGeom prst="wedgeRoundRectCallout">
            <a:avLst>
              <a:gd name="adj1" fmla="val -8363"/>
              <a:gd name="adj2" fmla="val 10000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683926" y="4284721"/>
            <a:ext cx="516199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long-lived state in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EVM storage</a:t>
            </a:r>
          </a:p>
        </p:txBody>
      </p:sp>
    </p:spTree>
    <p:extLst>
      <p:ext uri="{BB962C8B-B14F-4D97-AF65-F5344CB8AC3E}">
        <p14:creationId xmlns:p14="http://schemas.microsoft.com/office/powerpoint/2010/main" val="216092156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17043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8643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v;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4241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06448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Fixed-Size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444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544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34510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252" y="4658200"/>
            <a:ext cx="17354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v.length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95040" y="4690587"/>
            <a:ext cx="177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C95C1-0ADC-F511-5777-FE59697BC981}"/>
              </a:ext>
            </a:extLst>
          </p:cNvPr>
          <p:cNvSpPr/>
          <p:nvPr/>
        </p:nvSpPr>
        <p:spPr bwMode="auto">
          <a:xfrm>
            <a:off x="1038252" y="2548505"/>
            <a:ext cx="120417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T[] v;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C2B7B-32B0-059C-7F91-D1500F2D4AC3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45525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hash(i.(v’s slot))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358303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(T1 =&gt; T2) v;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73763" y="5806440"/>
            <a:ext cx="8196475" cy="307777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https://programtheblockchain.com/posts/2018/03/09/understanding-ethereum-smart-contract-storage/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6D628-C905-16CB-1E7C-8C4C26621C6D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044928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vintage soda machine">
            <a:extLst>
              <a:ext uri="{FF2B5EF4-FFF2-40B4-BE49-F238E27FC236}">
                <a16:creationId xmlns:a16="http://schemas.microsoft.com/office/drawing/2014/main" id="{E28C78A8-55E8-489D-91E2-9C48D11C9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6864B-2470-4DBB-BDE9-411FE6FB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564F-A495-41CF-A535-20AA2B782639}"/>
              </a:ext>
            </a:extLst>
          </p:cNvPr>
          <p:cNvSpPr txBox="1"/>
          <p:nvPr/>
        </p:nvSpPr>
        <p:spPr bwMode="auto">
          <a:xfrm>
            <a:off x="363274" y="320668"/>
            <a:ext cx="60099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TL;DR: Smart Contracts are Weird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A26EC96-B71E-4290-84B7-BC91D60574FF}"/>
              </a:ext>
            </a:extLst>
          </p:cNvPr>
          <p:cNvSpPr txBox="1"/>
          <p:nvPr/>
        </p:nvSpPr>
        <p:spPr bwMode="auto">
          <a:xfrm>
            <a:off x="1179400" y="1754110"/>
            <a:ext cx="68066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Information-hiding, modularity can be bad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7EB4F-AE62-4C95-AA65-5ECC04441E5E}"/>
              </a:ext>
            </a:extLst>
          </p:cNvPr>
          <p:cNvSpPr txBox="1"/>
          <p:nvPr/>
        </p:nvSpPr>
        <p:spPr bwMode="auto">
          <a:xfrm>
            <a:off x="1179400" y="2790450"/>
            <a:ext cx="5193789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Attackers don’t respect abstraction boundaries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2E50330-A7D0-4A9A-92D1-AAAD867728DF}"/>
              </a:ext>
            </a:extLst>
          </p:cNvPr>
          <p:cNvSpPr txBox="1"/>
          <p:nvPr/>
        </p:nvSpPr>
        <p:spPr bwMode="auto">
          <a:xfrm>
            <a:off x="1179400" y="4257676"/>
            <a:ext cx="563968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Often, Implementation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spec</a:t>
            </a:r>
          </a:p>
        </p:txBody>
      </p:sp>
    </p:spTree>
    <p:extLst>
      <p:ext uri="{BB962C8B-B14F-4D97-AF65-F5344CB8AC3E}">
        <p14:creationId xmlns:p14="http://schemas.microsoft.com/office/powerpoint/2010/main" val="1483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vintage soda machine">
            <a:extLst>
              <a:ext uri="{FF2B5EF4-FFF2-40B4-BE49-F238E27FC236}">
                <a16:creationId xmlns:a16="http://schemas.microsoft.com/office/drawing/2014/main" id="{C7A5AC9F-A605-4CB5-9355-321630B84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E6864B-2470-4DBB-BDE9-411FE6FBC2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1564F-A495-41CF-A535-20AA2B782639}"/>
              </a:ext>
            </a:extLst>
          </p:cNvPr>
          <p:cNvSpPr txBox="1"/>
          <p:nvPr/>
        </p:nvSpPr>
        <p:spPr bwMode="auto">
          <a:xfrm>
            <a:off x="363274" y="320668"/>
            <a:ext cx="600991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TL;DR: Smart Contracts are Weird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EA26EC96-B71E-4290-84B7-BC91D60574FF}"/>
              </a:ext>
            </a:extLst>
          </p:cNvPr>
          <p:cNvSpPr txBox="1"/>
          <p:nvPr/>
        </p:nvSpPr>
        <p:spPr bwMode="auto">
          <a:xfrm>
            <a:off x="1481043" y="1513041"/>
            <a:ext cx="546656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Computational power can be bad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47EB4F-AE62-4C95-AA65-5ECC04441E5E}"/>
              </a:ext>
            </a:extLst>
          </p:cNvPr>
          <p:cNvSpPr txBox="1"/>
          <p:nvPr/>
        </p:nvSpPr>
        <p:spPr bwMode="auto">
          <a:xfrm>
            <a:off x="1481043" y="2540605"/>
            <a:ext cx="55419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Immutability? need static analysis</a:t>
            </a:r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A2E50330-A7D0-4A9A-92D1-AAAD867728DF}"/>
              </a:ext>
            </a:extLst>
          </p:cNvPr>
          <p:cNvSpPr txBox="1"/>
          <p:nvPr/>
        </p:nvSpPr>
        <p:spPr bwMode="auto">
          <a:xfrm>
            <a:off x="1481043" y="3568168"/>
            <a:ext cx="391273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Turing-Completeness?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37720E-CEEB-4DB6-9594-2FC8334FF857}"/>
              </a:ext>
            </a:extLst>
          </p:cNvPr>
          <p:cNvSpPr txBox="1"/>
          <p:nvPr/>
        </p:nvSpPr>
        <p:spPr bwMode="auto">
          <a:xfrm>
            <a:off x="1481043" y="4595731"/>
            <a:ext cx="3126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Non-determinism?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44AED2-4F2B-4798-BAB0-BF37780698EC}"/>
              </a:ext>
            </a:extLst>
          </p:cNvPr>
          <p:cNvSpPr txBox="1"/>
          <p:nvPr/>
        </p:nvSpPr>
        <p:spPr bwMode="auto">
          <a:xfrm>
            <a:off x="1481043" y="5623295"/>
            <a:ext cx="50241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Indirection, dynamic dispatch?</a:t>
            </a:r>
          </a:p>
        </p:txBody>
      </p:sp>
    </p:spTree>
    <p:extLst>
      <p:ext uri="{BB962C8B-B14F-4D97-AF65-F5344CB8AC3E}">
        <p14:creationId xmlns:p14="http://schemas.microsoft.com/office/powerpoint/2010/main" val="998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1" grpId="0" animBg="1"/>
      <p:bldP spid="7" grpId="0" animBg="1"/>
      <p:bldP spid="8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0FCAEE-0B2E-5077-A6CE-26DA6AB7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 Trivia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E6D7CE-4D34-CC29-FF74-C92BB8344D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BD86DC-BD2A-B326-347A-B326C7031401}"/>
              </a:ext>
            </a:extLst>
          </p:cNvPr>
          <p:cNvSpPr txBox="1"/>
          <p:nvPr/>
        </p:nvSpPr>
        <p:spPr bwMode="auto">
          <a:xfrm>
            <a:off x="1973652" y="3576638"/>
            <a:ext cx="430278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Gwei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(gas fee quotes)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FBD41A9F-ACFD-FFE5-67B3-9AABDB24D240}"/>
              </a:ext>
            </a:extLst>
          </p:cNvPr>
          <p:cNvSpPr txBox="1"/>
          <p:nvPr/>
        </p:nvSpPr>
        <p:spPr bwMode="auto">
          <a:xfrm>
            <a:off x="1973652" y="2707086"/>
            <a:ext cx="39403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 (after Wei Dai)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0E7D3-B5A5-3A13-F185-9A26B5238386}"/>
              </a:ext>
            </a:extLst>
          </p:cNvPr>
          <p:cNvSpPr txBox="1"/>
          <p:nvPr/>
        </p:nvSpPr>
        <p:spPr bwMode="auto">
          <a:xfrm>
            <a:off x="1973652" y="4417721"/>
            <a:ext cx="47804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Szabo (after Nick Szabo)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2EFE0A-7F06-7C58-D469-7F1FBFFA6EE6}"/>
              </a:ext>
            </a:extLst>
          </p:cNvPr>
          <p:cNvSpPr txBox="1"/>
          <p:nvPr/>
        </p:nvSpPr>
        <p:spPr bwMode="auto">
          <a:xfrm>
            <a:off x="1973652" y="5258804"/>
            <a:ext cx="474360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Finney (after Hal Finney)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B186C0-1680-34C0-73D4-065FAE61488E}"/>
              </a:ext>
            </a:extLst>
          </p:cNvPr>
          <p:cNvGrpSpPr/>
          <p:nvPr/>
        </p:nvGrpSpPr>
        <p:grpSpPr>
          <a:xfrm>
            <a:off x="7028299" y="4367464"/>
            <a:ext cx="1702416" cy="1475873"/>
            <a:chOff x="7028299" y="4367464"/>
            <a:chExt cx="1702416" cy="1475873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B919F1F8-952B-C23D-A4CD-15FA0EF76B2D}"/>
                </a:ext>
              </a:extLst>
            </p:cNvPr>
            <p:cNvSpPr/>
            <p:nvPr/>
          </p:nvSpPr>
          <p:spPr bwMode="auto">
            <a:xfrm>
              <a:off x="7028299" y="4367464"/>
              <a:ext cx="364331" cy="1475873"/>
            </a:xfrm>
            <a:prstGeom prst="rightBrace">
              <a:avLst/>
            </a:prstGeom>
            <a:no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A82714-34E7-DE31-AEB3-1F26F261F8B5}"/>
                </a:ext>
              </a:extLst>
            </p:cNvPr>
            <p:cNvSpPr txBox="1"/>
            <p:nvPr/>
          </p:nvSpPr>
          <p:spPr bwMode="auto">
            <a:xfrm>
              <a:off x="7505700" y="4566307"/>
              <a:ext cx="1225015" cy="954107"/>
            </a:xfrm>
            <a:prstGeom prst="rect">
              <a:avLst/>
            </a:prstGeom>
            <a:solidFill>
              <a:schemeClr val="bg1"/>
            </a:solidFill>
            <a:ln w="762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Rarely</a:t>
              </a:r>
            </a:p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9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117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584" y="5706505"/>
            <a:ext cx="55194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 layouts in EVM memory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37584" y="3082824"/>
            <a:ext cx="1645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Modifiers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37584" y="3957385"/>
            <a:ext cx="35670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require() and assert()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7584" y="1333702"/>
            <a:ext cx="2385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 example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37584" y="4831946"/>
            <a:ext cx="289752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Various Features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7584" y="2208263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117488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118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96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8E1C77-7326-2C37-7B51-64B0000D9596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5519" y="2540361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94269" y="3874092"/>
            <a:ext cx="66223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966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BF772B-CED9-B731-AE83-170139BD69CC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328749" y="4622115"/>
            <a:ext cx="727955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that account allowed to mint new coins.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4B58EC2-C902-C7AC-7D19-79CDA9705D40}"/>
              </a:ext>
            </a:extLst>
          </p:cNvPr>
          <p:cNvSpPr/>
          <p:nvPr/>
        </p:nvSpPr>
        <p:spPr bwMode="auto">
          <a:xfrm>
            <a:off x="435519" y="2540361"/>
            <a:ext cx="3312171" cy="592604"/>
          </a:xfrm>
          <a:prstGeom prst="wedgeRoundRectCallout">
            <a:avLst>
              <a:gd name="adj1" fmla="val -8663"/>
              <a:gd name="adj2" fmla="val 13600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53AD9-FB89-6D45-C5FA-680B635D6F42}"/>
              </a:ext>
            </a:extLst>
          </p:cNvPr>
          <p:cNvSpPr/>
          <p:nvPr/>
        </p:nvSpPr>
        <p:spPr bwMode="auto">
          <a:xfrm>
            <a:off x="994269" y="3874092"/>
            <a:ext cx="66223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 an account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(person or contract).</a:t>
            </a:r>
          </a:p>
        </p:txBody>
      </p:sp>
    </p:spTree>
    <p:extLst>
      <p:ext uri="{BB962C8B-B14F-4D97-AF65-F5344CB8AC3E}">
        <p14:creationId xmlns:p14="http://schemas.microsoft.com/office/powerpoint/2010/main" val="245740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79908C-C390-9149-77FE-14630AAF6195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4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CE986-1801-0E5D-6835-62BC2C7A55AA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85495" y="5048249"/>
            <a:ext cx="58951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2720A2E-F91B-3D67-85E3-CE1F9BCA786A}"/>
              </a:ext>
            </a:extLst>
          </p:cNvPr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3B98-EEBC-E2B1-903E-17C5537C9539}"/>
              </a:ext>
            </a:extLst>
          </p:cNvPr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022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CCE986-1801-0E5D-6835-62BC2C7A55AA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85495" y="5048249"/>
            <a:ext cx="58951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Initially, every address maps to zero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ular Callout 4">
            <a:extLst>
              <a:ext uri="{FF2B5EF4-FFF2-40B4-BE49-F238E27FC236}">
                <a16:creationId xmlns:a16="http://schemas.microsoft.com/office/drawing/2014/main" id="{22720A2E-F91B-3D67-85E3-CE1F9BCA786A}"/>
              </a:ext>
            </a:extLst>
          </p:cNvPr>
          <p:cNvSpPr/>
          <p:nvPr/>
        </p:nvSpPr>
        <p:spPr bwMode="auto">
          <a:xfrm>
            <a:off x="521903" y="3052306"/>
            <a:ext cx="7205991" cy="592604"/>
          </a:xfrm>
          <a:prstGeom prst="wedgeRoundRectCallout">
            <a:avLst>
              <a:gd name="adj1" fmla="val -8733"/>
              <a:gd name="adj2" fmla="val 130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823B98-EEBC-E2B1-903E-17C5537C9539}"/>
              </a:ext>
            </a:extLst>
          </p:cNvPr>
          <p:cNvSpPr/>
          <p:nvPr/>
        </p:nvSpPr>
        <p:spPr bwMode="auto">
          <a:xfrm>
            <a:off x="2385495" y="4290578"/>
            <a:ext cx="290496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a hash table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B461FE-72C2-B7CB-103C-7C69BA104D29}"/>
              </a:ext>
            </a:extLst>
          </p:cNvPr>
          <p:cNvSpPr/>
          <p:nvPr/>
        </p:nvSpPr>
        <p:spPr bwMode="auto">
          <a:xfrm>
            <a:off x="2381280" y="5805920"/>
            <a:ext cx="372999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Tracks client balances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4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16" y="3517069"/>
            <a:ext cx="4714349" cy="1203960"/>
          </a:xfrm>
          <a:prstGeom prst="wedgeRoundRectCallout">
            <a:avLst>
              <a:gd name="adj1" fmla="val -8730"/>
              <a:gd name="adj2" fmla="val 9587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4877" y="5445516"/>
            <a:ext cx="334258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Initializes a contract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03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ular Callout 4">
            <a:extLst>
              <a:ext uri="{FF2B5EF4-FFF2-40B4-BE49-F238E27FC236}">
                <a16:creationId xmlns:a16="http://schemas.microsoft.com/office/drawing/2014/main" id="{061518D0-C51E-73E3-780B-9E1C213292BA}"/>
              </a:ext>
            </a:extLst>
          </p:cNvPr>
          <p:cNvSpPr/>
          <p:nvPr/>
        </p:nvSpPr>
        <p:spPr bwMode="auto">
          <a:xfrm>
            <a:off x="2398672" y="3916680"/>
            <a:ext cx="2555408" cy="731520"/>
          </a:xfrm>
          <a:prstGeom prst="wedgeRoundRectCallout">
            <a:avLst>
              <a:gd name="adj1" fmla="val -8416"/>
              <a:gd name="adj2" fmla="val 9049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70E96-169B-B8F6-C93C-3847E06E2FB1}"/>
              </a:ext>
            </a:extLst>
          </p:cNvPr>
          <p:cNvSpPr/>
          <p:nvPr/>
        </p:nvSpPr>
        <p:spPr bwMode="auto">
          <a:xfrm>
            <a:off x="1458101" y="5008546"/>
            <a:ext cx="574227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contract making the call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2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6680" y="1825175"/>
            <a:ext cx="9037320" cy="353943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minter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9DA67BA-F096-A4FB-6352-A0899EDC4772}"/>
              </a:ext>
            </a:extLst>
          </p:cNvPr>
          <p:cNvSpPr/>
          <p:nvPr/>
        </p:nvSpPr>
        <p:spPr bwMode="auto">
          <a:xfrm>
            <a:off x="609600" y="3991124"/>
            <a:ext cx="4602480" cy="535156"/>
          </a:xfrm>
          <a:prstGeom prst="wedgeRoundRectCallout">
            <a:avLst>
              <a:gd name="adj1" fmla="val -8881"/>
              <a:gd name="adj2" fmla="val 1131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3F4301-1E79-4670-F77A-91599DA9E92E}"/>
              </a:ext>
            </a:extLst>
          </p:cNvPr>
          <p:cNvSpPr/>
          <p:nvPr/>
        </p:nvSpPr>
        <p:spPr bwMode="auto">
          <a:xfrm>
            <a:off x="756781" y="5010478"/>
            <a:ext cx="553113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creator’s address.</a:t>
            </a:r>
          </a:p>
        </p:txBody>
      </p:sp>
    </p:spTree>
    <p:extLst>
      <p:ext uri="{BB962C8B-B14F-4D97-AF65-F5344CB8AC3E}">
        <p14:creationId xmlns:p14="http://schemas.microsoft.com/office/powerpoint/2010/main" val="3682402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762363"/>
            <a:ext cx="2247485" cy="578882"/>
          </a:xfrm>
          <a:prstGeom prst="wedgeRoundRectCallout">
            <a:avLst>
              <a:gd name="adj1" fmla="val -84831"/>
              <a:gd name="adj2" fmla="val 166259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smart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4246833" y="2634745"/>
            <a:ext cx="2881469" cy="578882"/>
          </a:xfrm>
          <a:prstGeom prst="wedgeRoundRectCallout">
            <a:avLst>
              <a:gd name="adj1" fmla="val -108949"/>
              <a:gd name="adj2" fmla="val 57267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a contract</a:t>
            </a:r>
          </a:p>
        </p:txBody>
      </p:sp>
    </p:spTree>
    <p:extLst>
      <p:ext uri="{BB962C8B-B14F-4D97-AF65-F5344CB8AC3E}">
        <p14:creationId xmlns:p14="http://schemas.microsoft.com/office/powerpoint/2010/main" val="171656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84363" y="3429000"/>
            <a:ext cx="7696200" cy="1007596"/>
          </a:xfrm>
          <a:prstGeom prst="wedgeRoundRectCallout">
            <a:avLst>
              <a:gd name="adj1" fmla="val -9079"/>
              <a:gd name="adj2" fmla="val 1108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82040" y="5130161"/>
            <a:ext cx="456028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function is like a method. </a:t>
            </a:r>
          </a:p>
        </p:txBody>
      </p:sp>
    </p:spTree>
    <p:extLst>
      <p:ext uri="{BB962C8B-B14F-4D97-AF65-F5344CB8AC3E}">
        <p14:creationId xmlns:p14="http://schemas.microsoft.com/office/powerpoint/2010/main" val="65847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21C7C7-2EB3-0183-C1EB-1C7AF9397916}"/>
              </a:ext>
            </a:extLst>
          </p:cNvPr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 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32519" y="4190909"/>
            <a:ext cx="7708069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05815" y="2594043"/>
            <a:ext cx="612058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the caller is not authorized, cancel. </a:t>
            </a:r>
          </a:p>
        </p:txBody>
      </p:sp>
    </p:spTree>
    <p:extLst>
      <p:ext uri="{BB962C8B-B14F-4D97-AF65-F5344CB8AC3E}">
        <p14:creationId xmlns:p14="http://schemas.microsoft.com/office/powerpoint/2010/main" val="2674228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21C7C7-2EB3-0183-C1EB-1C7AF9397916}"/>
              </a:ext>
            </a:extLst>
          </p:cNvPr>
          <p:cNvSpPr/>
          <p:nvPr/>
        </p:nvSpPr>
        <p:spPr bwMode="auto">
          <a:xfrm>
            <a:off x="53340" y="1683246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minter,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balances[owner]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" name="Rounded Rectangular Callout 4">
            <a:extLst>
              <a:ext uri="{FF2B5EF4-FFF2-40B4-BE49-F238E27FC236}">
                <a16:creationId xmlns:a16="http://schemas.microsoft.com/office/drawing/2014/main" id="{197A39F7-1E35-C34B-CCBD-AE7DBC961D43}"/>
              </a:ext>
            </a:extLst>
          </p:cNvPr>
          <p:cNvSpPr/>
          <p:nvPr/>
        </p:nvSpPr>
        <p:spPr bwMode="auto">
          <a:xfrm>
            <a:off x="521531" y="4510819"/>
            <a:ext cx="5806440" cy="643593"/>
          </a:xfrm>
          <a:prstGeom prst="wedgeRoundRectCallout">
            <a:avLst>
              <a:gd name="adj1" fmla="val -8835"/>
              <a:gd name="adj2" fmla="val -1780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1A936D-97EE-F112-9232-142042BAC8A0}"/>
              </a:ext>
            </a:extLst>
          </p:cNvPr>
          <p:cNvSpPr/>
          <p:nvPr/>
        </p:nvSpPr>
        <p:spPr bwMode="auto">
          <a:xfrm>
            <a:off x="377358" y="3030998"/>
            <a:ext cx="8389284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Otherwise credit the amount to the owner’s balance</a:t>
            </a:r>
          </a:p>
        </p:txBody>
      </p:sp>
    </p:spTree>
    <p:extLst>
      <p:ext uri="{BB962C8B-B14F-4D97-AF65-F5344CB8AC3E}">
        <p14:creationId xmlns:p14="http://schemas.microsoft.com/office/powerpoint/2010/main" val="335852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982177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67640" y="2848776"/>
            <a:ext cx="8290560" cy="2392680"/>
          </a:xfrm>
          <a:prstGeom prst="wedgeRoundRectCallout">
            <a:avLst>
              <a:gd name="adj1" fmla="val -7875"/>
              <a:gd name="adj2" fmla="val -796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62483" y="1546564"/>
            <a:ext cx="670087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party transfers coins to counterparty</a:t>
            </a:r>
          </a:p>
        </p:txBody>
      </p:sp>
    </p:spTree>
    <p:extLst>
      <p:ext uri="{BB962C8B-B14F-4D97-AF65-F5344CB8AC3E}">
        <p14:creationId xmlns:p14="http://schemas.microsoft.com/office/powerpoint/2010/main" val="1742306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AFF5C0-DFD2-CA6E-6417-5E4E8C4A4AC7}"/>
              </a:ext>
            </a:extLst>
          </p:cNvPr>
          <p:cNvSpPr/>
          <p:nvPr/>
        </p:nvSpPr>
        <p:spPr bwMode="auto">
          <a:xfrm>
            <a:off x="217843" y="1752600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236720"/>
            <a:ext cx="7818120" cy="5943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706880" y="3271140"/>
            <a:ext cx="389395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 if insufficient funds</a:t>
            </a:r>
          </a:p>
        </p:txBody>
      </p:sp>
    </p:spTree>
    <p:extLst>
      <p:ext uri="{BB962C8B-B14F-4D97-AF65-F5344CB8AC3E}">
        <p14:creationId xmlns:p14="http://schemas.microsoft.com/office/powerpoint/2010/main" val="1341472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DF2170-6D42-8546-0513-1F7E28BC2844}"/>
              </a:ext>
            </a:extLst>
          </p:cNvPr>
          <p:cNvSpPr/>
          <p:nvPr/>
        </p:nvSpPr>
        <p:spPr bwMode="auto">
          <a:xfrm>
            <a:off x="217843" y="1752600"/>
            <a:ext cx="9037320" cy="4893647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receiver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amount)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-= amount;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balances[receiver]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94360" y="4617720"/>
            <a:ext cx="6004560" cy="899160"/>
          </a:xfrm>
          <a:prstGeom prst="wedgeRoundRectCallout">
            <a:avLst>
              <a:gd name="adj1" fmla="val -8460"/>
              <a:gd name="adj2" fmla="val -10786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349003" y="3482740"/>
            <a:ext cx="750237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 amount from one account to the other</a:t>
            </a:r>
          </a:p>
        </p:txBody>
      </p:sp>
    </p:spTree>
    <p:extLst>
      <p:ext uri="{BB962C8B-B14F-4D97-AF65-F5344CB8AC3E}">
        <p14:creationId xmlns:p14="http://schemas.microsoft.com/office/powerpoint/2010/main" val="272737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Flippening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TextBox 3"/>
          <p:cNvSpPr txBox="1"/>
          <p:nvPr/>
        </p:nvSpPr>
        <p:spPr bwMode="auto">
          <a:xfrm>
            <a:off x="839654" y="2054642"/>
            <a:ext cx="58801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Alice and Bob want to flip a fair coin</a:t>
            </a:r>
          </a:p>
        </p:txBody>
      </p:sp>
      <p:sp>
        <p:nvSpPr>
          <p:cNvPr id="10" name="TextBox 7"/>
          <p:cNvSpPr txBox="1"/>
          <p:nvPr/>
        </p:nvSpPr>
        <p:spPr bwMode="auto">
          <a:xfrm>
            <a:off x="839654" y="3052986"/>
            <a:ext cx="45223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Each one is willing to cheat</a:t>
            </a:r>
          </a:p>
        </p:txBody>
      </p:sp>
      <p:sp>
        <p:nvSpPr>
          <p:cNvPr id="11" name="TextBox 8"/>
          <p:cNvSpPr txBox="1"/>
          <p:nvPr/>
        </p:nvSpPr>
        <p:spPr bwMode="auto">
          <a:xfrm>
            <a:off x="839654" y="4051330"/>
            <a:ext cx="567976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Obvious sources of randomness: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time, block hashes, etc. don’t work</a:t>
            </a:r>
          </a:p>
        </p:txBody>
      </p:sp>
      <p:sp>
        <p:nvSpPr>
          <p:cNvPr id="12" name="TextBox 8"/>
          <p:cNvSpPr txBox="1"/>
          <p:nvPr/>
        </p:nvSpPr>
        <p:spPr bwMode="auto">
          <a:xfrm>
            <a:off x="839654" y="5480560"/>
            <a:ext cx="39564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Let’s try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420067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Contract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^0.8.7;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4163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452863-0644-343A-63CB-5158E003CE09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1440" y="1951732"/>
            <a:ext cx="4739640" cy="89916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54825" y="4617720"/>
            <a:ext cx="616547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declare contract and compiler version</a:t>
            </a:r>
          </a:p>
        </p:txBody>
      </p:sp>
    </p:spTree>
    <p:extLst>
      <p:ext uri="{BB962C8B-B14F-4D97-AF65-F5344CB8AC3E}">
        <p14:creationId xmlns:p14="http://schemas.microsoft.com/office/powerpoint/2010/main" val="419360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BD52A3-F5F6-9B82-DFB7-954C64041D76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07720" y="2590800"/>
            <a:ext cx="3550920" cy="655320"/>
          </a:xfrm>
          <a:prstGeom prst="wedgeRoundRectCallout">
            <a:avLst>
              <a:gd name="adj1" fmla="val 9306"/>
              <a:gd name="adj2" fmla="val 22433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2767" y="4617720"/>
            <a:ext cx="797846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want to restrict interactions to the two players</a:t>
            </a:r>
          </a:p>
        </p:txBody>
      </p:sp>
    </p:spTree>
    <p:extLst>
      <p:ext uri="{BB962C8B-B14F-4D97-AF65-F5344CB8AC3E}">
        <p14:creationId xmlns:p14="http://schemas.microsoft.com/office/powerpoint/2010/main" val="361832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 thin dime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11243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6D4FE6-1042-C0FC-35E6-2C57897117CA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2918460"/>
            <a:ext cx="5943600" cy="655320"/>
          </a:xfrm>
          <a:prstGeom prst="wedgeRoundRectCallout">
            <a:avLst>
              <a:gd name="adj1" fmla="val 8793"/>
              <a:gd name="adj2" fmla="val 20340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30329" y="4617720"/>
            <a:ext cx="588334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contributes to the result</a:t>
            </a:r>
          </a:p>
        </p:txBody>
      </p:sp>
    </p:spTree>
    <p:extLst>
      <p:ext uri="{BB962C8B-B14F-4D97-AF65-F5344CB8AC3E}">
        <p14:creationId xmlns:p14="http://schemas.microsoft.com/office/powerpoint/2010/main" val="2967447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E2CEB4-B017-0939-6E68-6947E7EF9393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50346" y="3321814"/>
            <a:ext cx="6278880" cy="65532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939708" y="4547218"/>
            <a:ext cx="526458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gets one move only</a:t>
            </a:r>
          </a:p>
        </p:txBody>
      </p:sp>
    </p:spTree>
    <p:extLst>
      <p:ext uri="{BB962C8B-B14F-4D97-AF65-F5344CB8AC3E}">
        <p14:creationId xmlns:p14="http://schemas.microsoft.com/office/powerpoint/2010/main" val="245830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E2E81B-9038-1395-412A-7FE02CF9CC93}"/>
              </a:ext>
            </a:extLst>
          </p:cNvPr>
          <p:cNvSpPr/>
          <p:nvPr/>
        </p:nvSpPr>
        <p:spPr bwMode="auto">
          <a:xfrm>
            <a:off x="169881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played;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7240" y="3627120"/>
            <a:ext cx="2499360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2520" y="5425440"/>
            <a:ext cx="330571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outcome</a:t>
            </a:r>
          </a:p>
        </p:txBody>
      </p:sp>
    </p:spTree>
    <p:extLst>
      <p:ext uri="{BB962C8B-B14F-4D97-AF65-F5344CB8AC3E}">
        <p14:creationId xmlns:p14="http://schemas.microsoft.com/office/powerpoint/2010/main" val="3525310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EB5871-94F6-2C9E-87E5-ED3F3035F4E2}"/>
              </a:ext>
            </a:extLst>
          </p:cNvPr>
          <p:cNvSpPr/>
          <p:nvPr/>
        </p:nvSpPr>
        <p:spPr bwMode="auto">
          <a:xfrm>
            <a:off x="241603" y="1720840"/>
            <a:ext cx="903732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alice;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bob;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2810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A847E2-E55D-8ED7-BB15-6EBE9370B66D}"/>
              </a:ext>
            </a:extLst>
          </p:cNvPr>
          <p:cNvSpPr/>
          <p:nvPr/>
        </p:nvSpPr>
        <p:spPr bwMode="auto">
          <a:xfrm>
            <a:off x="241603" y="1720840"/>
            <a:ext cx="903732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^0.5.1;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CoinFlipMaybe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alice;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bob;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77239" y="3566160"/>
            <a:ext cx="3640993" cy="102108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12520" y="5425440"/>
            <a:ext cx="580319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just remembers players</a:t>
            </a:r>
          </a:p>
        </p:txBody>
      </p:sp>
    </p:spTree>
    <p:extLst>
      <p:ext uri="{BB962C8B-B14F-4D97-AF65-F5344CB8AC3E}">
        <p14:creationId xmlns:p14="http://schemas.microsoft.com/office/powerpoint/2010/main" val="784132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5027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7EF211-58C7-C788-7257-34D77797F8CF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1608077" cy="685800"/>
          </a:xfrm>
          <a:prstGeom prst="wedgeRoundRectCallout">
            <a:avLst>
              <a:gd name="adj1" fmla="val 9306"/>
              <a:gd name="adj2" fmla="val 1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3335" y="3239422"/>
            <a:ext cx="7201010" cy="138499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require(condition)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computation if condition not satisfied.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throwing an exception</a:t>
            </a:r>
          </a:p>
        </p:txBody>
      </p:sp>
    </p:spTree>
    <p:extLst>
      <p:ext uri="{BB962C8B-B14F-4D97-AF65-F5344CB8AC3E}">
        <p14:creationId xmlns:p14="http://schemas.microsoft.com/office/powerpoint/2010/main" val="29520071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507313-03B7-35AB-48D4-B1CA0EADD582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1996440"/>
            <a:ext cx="6896357" cy="1036320"/>
          </a:xfrm>
          <a:prstGeom prst="wedgeRoundRectCallout">
            <a:avLst>
              <a:gd name="adj1" fmla="val 10853"/>
              <a:gd name="adj2" fmla="val 31735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21188" y="5932468"/>
            <a:ext cx="570162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Alice and Bob allowed to play</a:t>
            </a:r>
          </a:p>
        </p:txBody>
      </p:sp>
    </p:spTree>
    <p:extLst>
      <p:ext uri="{BB962C8B-B14F-4D97-AF65-F5344CB8AC3E}">
        <p14:creationId xmlns:p14="http://schemas.microsoft.com/office/powerpoint/2010/main" val="2921719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A3F8731-99B4-59F4-C982-C32593E11D83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2834640"/>
            <a:ext cx="5570477" cy="518160"/>
          </a:xfrm>
          <a:prstGeom prst="wedgeRoundRectCallout">
            <a:avLst>
              <a:gd name="adj1" fmla="val 7844"/>
              <a:gd name="adj2" fmla="val 49383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90203" y="5932468"/>
            <a:ext cx="5163594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player can play only once</a:t>
            </a:r>
          </a:p>
        </p:txBody>
      </p:sp>
    </p:spTree>
    <p:extLst>
      <p:ext uri="{BB962C8B-B14F-4D97-AF65-F5344CB8AC3E}">
        <p14:creationId xmlns:p14="http://schemas.microsoft.com/office/powerpoint/2010/main" val="1593271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AA7FDD7-D643-0FFE-2B6B-9E20687CC775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093720"/>
            <a:ext cx="5570477" cy="518160"/>
          </a:xfrm>
          <a:prstGeom prst="wedgeRoundRectCallout">
            <a:avLst>
              <a:gd name="adj1" fmla="val 10032"/>
              <a:gd name="adj2" fmla="val 48206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906095" y="5932468"/>
            <a:ext cx="333181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player’s vote</a:t>
            </a:r>
          </a:p>
        </p:txBody>
      </p:sp>
    </p:spTree>
    <p:extLst>
      <p:ext uri="{BB962C8B-B14F-4D97-AF65-F5344CB8AC3E}">
        <p14:creationId xmlns:p14="http://schemas.microsoft.com/office/powerpoint/2010/main" val="36319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eft Arrow 11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 thin dime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" name="Rectangle 1"/>
          <p:cNvSpPr/>
          <p:nvPr/>
        </p:nvSpPr>
        <p:spPr bwMode="auto">
          <a:xfrm rot="20878525">
            <a:off x="3915532" y="2261948"/>
            <a:ext cx="2608113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cryptocurrency</a:t>
            </a:r>
          </a:p>
        </p:txBody>
      </p:sp>
      <p:sp>
        <p:nvSpPr>
          <p:cNvPr id="11" name="Rectangle 10"/>
          <p:cNvSpPr/>
          <p:nvPr/>
        </p:nvSpPr>
        <p:spPr bwMode="auto">
          <a:xfrm rot="683203">
            <a:off x="3383108" y="3697867"/>
            <a:ext cx="2682145" cy="138499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0099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ecurity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tokens,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coins,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ptions …</a:t>
            </a:r>
          </a:p>
        </p:txBody>
      </p:sp>
    </p:spTree>
    <p:extLst>
      <p:ext uri="{BB962C8B-B14F-4D97-AF65-F5344CB8AC3E}">
        <p14:creationId xmlns:p14="http://schemas.microsoft.com/office/powerpoint/2010/main" val="365116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BDE7BB-F217-B620-499D-D1438FEED48E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5194" y="3455179"/>
            <a:ext cx="5052317" cy="518160"/>
          </a:xfrm>
          <a:prstGeom prst="wedgeRoundRectCallout">
            <a:avLst>
              <a:gd name="adj1" fmla="val 7920"/>
              <a:gd name="adj2" fmla="val 41147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28536" y="5932468"/>
            <a:ext cx="458490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that player voted</a:t>
            </a:r>
          </a:p>
        </p:txBody>
      </p:sp>
    </p:spTree>
    <p:extLst>
      <p:ext uri="{BB962C8B-B14F-4D97-AF65-F5344CB8AC3E}">
        <p14:creationId xmlns:p14="http://schemas.microsoft.com/office/powerpoint/2010/main" val="31609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2A83594-C076-874B-CF67-A226AA94BFC0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3916680"/>
            <a:ext cx="8024117" cy="518160"/>
          </a:xfrm>
          <a:prstGeom prst="wedgeRoundRectCallout">
            <a:avLst>
              <a:gd name="adj1" fmla="val 8109"/>
              <a:gd name="adj2" fmla="val 30559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59424" y="5932468"/>
            <a:ext cx="642515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Finished when both players have voted</a:t>
            </a:r>
          </a:p>
        </p:txBody>
      </p:sp>
    </p:spTree>
    <p:extLst>
      <p:ext uri="{BB962C8B-B14F-4D97-AF65-F5344CB8AC3E}">
        <p14:creationId xmlns:p14="http://schemas.microsoft.com/office/powerpoint/2010/main" val="1218897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CD45EBE-E9B9-90F9-C7BD-992B24DE5516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73123" y="4175760"/>
            <a:ext cx="2766317" cy="518160"/>
          </a:xfrm>
          <a:prstGeom prst="wedgeRoundRectCallout">
            <a:avLst>
              <a:gd name="adj1" fmla="val 58242"/>
              <a:gd name="adj2" fmla="val 24677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18589" y="5932468"/>
            <a:ext cx="39068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we are done</a:t>
            </a:r>
          </a:p>
        </p:txBody>
      </p:sp>
    </p:spTree>
    <p:extLst>
      <p:ext uri="{BB962C8B-B14F-4D97-AF65-F5344CB8AC3E}">
        <p14:creationId xmlns:p14="http://schemas.microsoft.com/office/powerpoint/2010/main" val="463680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A8A43C6-771D-C8B4-FCCA-B9EFA8A701B8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2376542" y="4601583"/>
            <a:ext cx="3172611" cy="868680"/>
          </a:xfrm>
          <a:prstGeom prst="wedgeRoundRectCallout">
            <a:avLst>
              <a:gd name="adj1" fmla="val 32538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11892" y="5932468"/>
            <a:ext cx="252024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XOR the votes</a:t>
            </a:r>
          </a:p>
        </p:txBody>
      </p:sp>
    </p:spTree>
    <p:extLst>
      <p:ext uri="{BB962C8B-B14F-4D97-AF65-F5344CB8AC3E}">
        <p14:creationId xmlns:p14="http://schemas.microsoft.com/office/powerpoint/2010/main" val="92266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7D2039-FC00-9BEF-B622-6E54BFCB0160}"/>
              </a:ext>
            </a:extLst>
          </p:cNvPr>
          <p:cNvSpPr/>
          <p:nvPr/>
        </p:nvSpPr>
        <p:spPr bwMode="auto">
          <a:xfrm>
            <a:off x="53340" y="1669763"/>
            <a:ext cx="903732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_vote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vote[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_vote;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played[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 played[player[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vote[player[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411481" y="4556760"/>
            <a:ext cx="7330440" cy="868680"/>
          </a:xfrm>
          <a:prstGeom prst="wedgeRoundRectCallout">
            <a:avLst>
              <a:gd name="adj1" fmla="val 33243"/>
              <a:gd name="adj2" fmla="val 9589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783433" y="5932468"/>
            <a:ext cx="557716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flip value is parity of XOR of votes</a:t>
            </a:r>
          </a:p>
        </p:txBody>
      </p:sp>
    </p:spTree>
    <p:extLst>
      <p:ext uri="{BB962C8B-B14F-4D97-AF65-F5344CB8AC3E}">
        <p14:creationId xmlns:p14="http://schemas.microsoft.com/office/powerpoint/2010/main" val="39019720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CE85C-9817-BAE2-1903-E33A834DA06E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0891671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C656AA-AEBB-DF46-8AB5-28ADB4EA900B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5280" y="2459504"/>
            <a:ext cx="8610599" cy="868680"/>
          </a:xfrm>
          <a:prstGeom prst="wedgeRoundRectCallout">
            <a:avLst>
              <a:gd name="adj1" fmla="val 8464"/>
              <a:gd name="adj2" fmla="val 1257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59325" y="4136886"/>
            <a:ext cx="482536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request outcome</a:t>
            </a:r>
          </a:p>
        </p:txBody>
      </p:sp>
    </p:spTree>
    <p:extLst>
      <p:ext uri="{BB962C8B-B14F-4D97-AF65-F5344CB8AC3E}">
        <p14:creationId xmlns:p14="http://schemas.microsoft.com/office/powerpoint/2010/main" val="2138421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E2A3CB2-6605-0054-8A31-E4C42E7D7643}"/>
              </a:ext>
            </a:extLst>
          </p:cNvPr>
          <p:cNvSpPr/>
          <p:nvPr/>
        </p:nvSpPr>
        <p:spPr bwMode="auto">
          <a:xfrm>
            <a:off x="214710" y="2644170"/>
            <a:ext cx="903732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(done);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59309" y="2994660"/>
            <a:ext cx="3108961" cy="868680"/>
          </a:xfrm>
          <a:prstGeom prst="wedgeRoundRectCallout">
            <a:avLst>
              <a:gd name="adj1" fmla="val 54052"/>
              <a:gd name="adj2" fmla="val 9238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16684" y="4136886"/>
            <a:ext cx="470353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outcome is ready</a:t>
            </a:r>
          </a:p>
        </p:txBody>
      </p:sp>
    </p:spTree>
    <p:extLst>
      <p:ext uri="{BB962C8B-B14F-4D97-AF65-F5344CB8AC3E}">
        <p14:creationId xmlns:p14="http://schemas.microsoft.com/office/powerpoint/2010/main" val="3449967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0375">
            <a:off x="310942" y="1763129"/>
            <a:ext cx="8867775" cy="641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Contract is Insecure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27341" y="2343644"/>
            <a:ext cx="40809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Suppose Alice plays first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27341" y="4184638"/>
            <a:ext cx="51603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Picks his vote after seeing hers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727341" y="3264141"/>
            <a:ext cx="803938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then observes contract state on Etherscan.io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27341" y="5105134"/>
            <a:ext cx="49824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controls coin flip outcome</a:t>
            </a:r>
          </a:p>
        </p:txBody>
      </p:sp>
    </p:spTree>
    <p:extLst>
      <p:ext uri="{BB962C8B-B14F-4D97-AF65-F5344CB8AC3E}">
        <p14:creationId xmlns:p14="http://schemas.microsoft.com/office/powerpoint/2010/main" val="36126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44785" y="2114258"/>
            <a:ext cx="77989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One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commit to a value without revealing it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344785" y="3742401"/>
            <a:ext cx="585654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Two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Wait for others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2940960" y="2928330"/>
            <a:ext cx="53964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cannot change your value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344785" y="4556472"/>
            <a:ext cx="48974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Three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reveal your value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4654974" y="5370544"/>
            <a:ext cx="3682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check validity</a:t>
            </a:r>
          </a:p>
        </p:txBody>
      </p:sp>
    </p:spTree>
    <p:extLst>
      <p:ext uri="{BB962C8B-B14F-4D97-AF65-F5344CB8AC3E}">
        <p14:creationId xmlns:p14="http://schemas.microsoft.com/office/powerpoint/2010/main" val="42409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524000"/>
            <a:ext cx="3506149" cy="1055608"/>
          </a:xfrm>
          <a:prstGeom prst="wedgeRoundRectCallout">
            <a:avLst>
              <a:gd name="adj1" fmla="val -82543"/>
              <a:gd name="adj2" fmla="val 7735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Assets (coins &amp; bottles)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3752422" y="4192627"/>
            <a:ext cx="2881469" cy="1055608"/>
          </a:xfrm>
          <a:prstGeom prst="wedgeRoundRectCallout">
            <a:avLst>
              <a:gd name="adj1" fmla="val -97814"/>
              <a:gd name="adj2" fmla="val -148206"/>
              <a:gd name="adj3" fmla="val 16667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controls state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9">
            <a:extLst>
              <a:ext uri="{FF2B5EF4-FFF2-40B4-BE49-F238E27FC236}">
                <a16:creationId xmlns:a16="http://schemas.microsoft.com/office/drawing/2014/main" id="{C453310D-EF40-472B-9163-043232D3523F}"/>
              </a:ext>
            </a:extLst>
          </p:cNvPr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</p:spTree>
    <p:extLst>
      <p:ext uri="{BB962C8B-B14F-4D97-AF65-F5344CB8AC3E}">
        <p14:creationId xmlns:p14="http://schemas.microsoft.com/office/powerpoint/2010/main" val="30268192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high low poker declare chip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6614" y="284283"/>
            <a:ext cx="9477229" cy="628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Pattern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98120" y="2114258"/>
            <a:ext cx="54649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generates a random value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98120" y="3742400"/>
            <a:ext cx="497764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waits for Bob to commit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98120" y="2928329"/>
            <a:ext cx="833739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commits to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sending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hash(r)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8120" y="4556471"/>
            <a:ext cx="42210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reveals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contract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198120" y="5370544"/>
            <a:ext cx="60837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 outcome when Bob reveals</a:t>
            </a:r>
          </a:p>
        </p:txBody>
      </p:sp>
      <p:sp>
        <p:nvSpPr>
          <p:cNvPr id="16" name="TextBox 3"/>
          <p:cNvSpPr txBox="1"/>
          <p:nvPr/>
        </p:nvSpPr>
        <p:spPr bwMode="auto">
          <a:xfrm>
            <a:off x="6434119" y="4341027"/>
            <a:ext cx="2466041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done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off-chain!</a:t>
            </a:r>
          </a:p>
        </p:txBody>
      </p:sp>
    </p:spTree>
    <p:extLst>
      <p:ext uri="{BB962C8B-B14F-4D97-AF65-F5344CB8AC3E}">
        <p14:creationId xmlns:p14="http://schemas.microsoft.com/office/powerpoint/2010/main" val="400740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47BCF-5199-D2A1-70B1-A5D42F884052}"/>
              </a:ext>
            </a:extLst>
          </p:cNvPr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CoinFlipCR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committed;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</p:txBody>
      </p:sp>
    </p:spTree>
    <p:extLst>
      <p:ext uri="{BB962C8B-B14F-4D97-AF65-F5344CB8AC3E}">
        <p14:creationId xmlns:p14="http://schemas.microsoft.com/office/powerpoint/2010/main" val="3680173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AE2263-9115-13FC-998E-9FEF6383DE3E}"/>
              </a:ext>
            </a:extLst>
          </p:cNvPr>
          <p:cNvSpPr/>
          <p:nvPr/>
        </p:nvSpPr>
        <p:spPr bwMode="auto">
          <a:xfrm>
            <a:off x="53340" y="1905506"/>
            <a:ext cx="9037320" cy="3046988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CoinFlipCR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player;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committed;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revealed;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done;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18160" y="2726204"/>
            <a:ext cx="7239000" cy="1510516"/>
          </a:xfrm>
          <a:prstGeom prst="wedgeRoundRectCallout">
            <a:avLst>
              <a:gd name="adj1" fmla="val 33690"/>
              <a:gd name="adj2" fmla="val 7019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70541" y="4660106"/>
            <a:ext cx="4802918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both commit and reveal</a:t>
            </a:r>
          </a:p>
        </p:txBody>
      </p:sp>
    </p:spTree>
    <p:extLst>
      <p:ext uri="{BB962C8B-B14F-4D97-AF65-F5344CB8AC3E}">
        <p14:creationId xmlns:p14="http://schemas.microsoft.com/office/powerpoint/2010/main" val="18715078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416447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EB53C2-E217-8D89-CDE2-FE867C2D1C00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24840" y="2474259"/>
            <a:ext cx="6116619" cy="851647"/>
          </a:xfrm>
          <a:prstGeom prst="wedgeRoundRectCallout">
            <a:avLst>
              <a:gd name="adj1" fmla="val 9901"/>
              <a:gd name="adj2" fmla="val 2134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49549" y="4790000"/>
            <a:ext cx="244490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 only</a:t>
            </a:r>
          </a:p>
        </p:txBody>
      </p:sp>
    </p:spTree>
    <p:extLst>
      <p:ext uri="{BB962C8B-B14F-4D97-AF65-F5344CB8AC3E}">
        <p14:creationId xmlns:p14="http://schemas.microsoft.com/office/powerpoint/2010/main" val="3720022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3D38A2-4FD2-DEF3-BDCA-9241C55378FF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05118" y="3233172"/>
            <a:ext cx="6294120" cy="502920"/>
          </a:xfrm>
          <a:prstGeom prst="wedgeRoundRectCallout">
            <a:avLst>
              <a:gd name="adj1" fmla="val 32479"/>
              <a:gd name="adj2" fmla="val 2004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220756" y="4614386"/>
            <a:ext cx="368953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only commit once</a:t>
            </a:r>
          </a:p>
        </p:txBody>
      </p:sp>
    </p:spTree>
    <p:extLst>
      <p:ext uri="{BB962C8B-B14F-4D97-AF65-F5344CB8AC3E}">
        <p14:creationId xmlns:p14="http://schemas.microsoft.com/office/powerpoint/2010/main" val="3219791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C70E514-30A8-A137-8CFD-18C39C970B5C}"/>
              </a:ext>
            </a:extLst>
          </p:cNvPr>
          <p:cNvSpPr/>
          <p:nvPr/>
        </p:nvSpPr>
        <p:spPr bwMode="auto">
          <a:xfrm>
            <a:off x="53340" y="2090172"/>
            <a:ext cx="903732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_commit;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committed[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Commit-Reveal Flip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685800" y="3589600"/>
            <a:ext cx="6294120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369594" y="5183326"/>
            <a:ext cx="2404826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the deal</a:t>
            </a:r>
          </a:p>
        </p:txBody>
      </p:sp>
    </p:spTree>
    <p:extLst>
      <p:ext uri="{BB962C8B-B14F-4D97-AF65-F5344CB8AC3E}">
        <p14:creationId xmlns:p14="http://schemas.microsoft.com/office/powerpoint/2010/main" val="1550914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Flip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2951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3DEF82-2F18-F606-33BF-714E8FA558B7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50520" y="777240"/>
            <a:ext cx="6400800" cy="129540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79078" y="2692063"/>
            <a:ext cx="3345788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 preconditions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(necessary?)</a:t>
            </a:r>
          </a:p>
        </p:txBody>
      </p:sp>
    </p:spTree>
    <p:extLst>
      <p:ext uri="{BB962C8B-B14F-4D97-AF65-F5344CB8AC3E}">
        <p14:creationId xmlns:p14="http://schemas.microsoft.com/office/powerpoint/2010/main" val="20724156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C19FAF-5583-55EF-971E-2DDFD153F66B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85482" y="1962567"/>
            <a:ext cx="6465694" cy="85344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60132" y="3518774"/>
            <a:ext cx="4564071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reveal is sincere</a:t>
            </a:r>
          </a:p>
        </p:txBody>
      </p:sp>
    </p:spTree>
    <p:extLst>
      <p:ext uri="{BB962C8B-B14F-4D97-AF65-F5344CB8AC3E}">
        <p14:creationId xmlns:p14="http://schemas.microsoft.com/office/powerpoint/2010/main" val="38727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eft Arrow 5"/>
          <p:cNvSpPr/>
          <p:nvPr/>
        </p:nvSpPr>
        <p:spPr bwMode="auto">
          <a:xfrm>
            <a:off x="3122612" y="2345027"/>
            <a:ext cx="3203139" cy="1039356"/>
          </a:xfrm>
          <a:prstGeom prst="leftArrow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cents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3160484" y="3473617"/>
            <a:ext cx="3127394" cy="1039356"/>
          </a:xfrm>
          <a:prstGeom prst="rightArrow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refreshing soda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6851393" y="2750423"/>
            <a:ext cx="1697389" cy="1357154"/>
          </a:xfrm>
          <a:prstGeom prst="round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</a:p>
        </p:txBody>
      </p:sp>
      <p:sp>
        <p:nvSpPr>
          <p:cNvPr id="2" name="Rectangle 1"/>
          <p:cNvSpPr/>
          <p:nvPr/>
        </p:nvSpPr>
        <p:spPr bwMode="auto">
          <a:xfrm rot="20878525">
            <a:off x="4142719" y="2301436"/>
            <a:ext cx="1494798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coins</a:t>
            </a:r>
          </a:p>
        </p:txBody>
      </p:sp>
      <p:sp>
        <p:nvSpPr>
          <p:cNvPr id="11" name="Rectangle 10"/>
          <p:cNvSpPr/>
          <p:nvPr/>
        </p:nvSpPr>
        <p:spPr bwMode="auto">
          <a:xfrm rot="683203">
            <a:off x="4048724" y="3712553"/>
            <a:ext cx="1494798" cy="897974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 bwMode="auto">
              <a:xfrm>
                <a:off x="3348993" y="1821807"/>
                <a:ext cx="4955281" cy="5232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programmable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 flexible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8993" y="1821807"/>
                <a:ext cx="495528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76200">
                <a:solidFill>
                  <a:schemeClr val="accent1">
                    <a:lumMod val="60000"/>
                    <a:lumOff val="4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46E4B-4F65-4CDF-B72B-4941679A3DA1}"/>
                  </a:ext>
                </a:extLst>
              </p:cNvPr>
              <p:cNvSpPr txBox="1"/>
              <p:nvPr/>
            </p:nvSpPr>
            <p:spPr bwMode="auto">
              <a:xfrm>
                <a:off x="3833940" y="3172913"/>
                <a:ext cx="3985386" cy="5232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C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transparent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sz="2800" b="1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trusted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646E4B-4F65-4CDF-B72B-4941679A3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3940" y="3172913"/>
                <a:ext cx="398538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76200">
                <a:solidFill>
                  <a:srgbClr val="FFC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 bwMode="auto">
          <a:xfrm>
            <a:off x="3235231" y="4524018"/>
            <a:ext cx="5182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 = “Decentralized Finance”</a:t>
            </a:r>
          </a:p>
        </p:txBody>
      </p:sp>
    </p:spTree>
    <p:extLst>
      <p:ext uri="{BB962C8B-B14F-4D97-AF65-F5344CB8AC3E}">
        <p14:creationId xmlns:p14="http://schemas.microsoft.com/office/powerpoint/2010/main" val="222541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BE71EE-E45D-E815-F84C-E4F79483F8D1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reveal[player[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35280" y="2673728"/>
            <a:ext cx="5305795" cy="899160"/>
          </a:xfrm>
          <a:prstGeom prst="wedgeRoundRectCallout">
            <a:avLst>
              <a:gd name="adj1" fmla="val 9234"/>
              <a:gd name="adj2" fmla="val 11299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941761" y="4184272"/>
            <a:ext cx="428514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what was revealed</a:t>
            </a:r>
          </a:p>
        </p:txBody>
      </p:sp>
    </p:spTree>
    <p:extLst>
      <p:ext uri="{BB962C8B-B14F-4D97-AF65-F5344CB8AC3E}">
        <p14:creationId xmlns:p14="http://schemas.microsoft.com/office/powerpoint/2010/main" val="9471349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416F394-4C26-BEBE-9A9D-02F57330AB78}"/>
              </a:ext>
            </a:extLst>
          </p:cNvPr>
          <p:cNvSpPr/>
          <p:nvPr/>
        </p:nvSpPr>
        <p:spPr bwMode="auto">
          <a:xfrm>
            <a:off x="53340" y="428179"/>
            <a:ext cx="9037320" cy="60016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_reveal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||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commitment[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(_reveal));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revelation[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_reveal;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revealed[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&amp;&amp;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revealed[player[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done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result = ((revelation[player[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 ^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revelation[player[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%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320040" y="3322320"/>
            <a:ext cx="6736080" cy="2468880"/>
          </a:xfrm>
          <a:prstGeom prst="wedgeRoundRectCallout">
            <a:avLst>
              <a:gd name="adj1" fmla="val 32518"/>
              <a:gd name="adj2" fmla="val -10055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257" y="1547752"/>
            <a:ext cx="594265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done, compute outcome as before</a:t>
            </a:r>
          </a:p>
        </p:txBody>
      </p:sp>
    </p:spTree>
    <p:extLst>
      <p:ext uri="{BB962C8B-B14F-4D97-AF65-F5344CB8AC3E}">
        <p14:creationId xmlns:p14="http://schemas.microsoft.com/office/powerpoint/2010/main" val="3377370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43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Scalar Types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902039" y="2712407"/>
            <a:ext cx="4916731" cy="224676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int8, …, int256 = int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uint8, …, uint256 = uint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address</a:t>
            </a:r>
          </a:p>
          <a:p>
            <a:pPr algn="l"/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bytes1, …, bytes32</a:t>
            </a:r>
          </a:p>
        </p:txBody>
      </p:sp>
    </p:spTree>
    <p:extLst>
      <p:ext uri="{BB962C8B-B14F-4D97-AF65-F5344CB8AC3E}">
        <p14:creationId xmlns:p14="http://schemas.microsoft.com/office/powerpoint/2010/main" val="26019328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Enums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0237" y="2828835"/>
            <a:ext cx="8000908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GoLeft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GoRight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GoStraight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Actions choice;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Actions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constant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default = Actions.GoStraight;</a:t>
            </a:r>
          </a:p>
        </p:txBody>
      </p:sp>
    </p:spTree>
    <p:extLst>
      <p:ext uri="{BB962C8B-B14F-4D97-AF65-F5344CB8AC3E}">
        <p14:creationId xmlns:p14="http://schemas.microsoft.com/office/powerpoint/2010/main" val="5908454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Static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930893" y="3198168"/>
            <a:ext cx="528221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a;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8 256-bit uints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865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56505" y="3198168"/>
            <a:ext cx="783099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 a =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8 256-bit uints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18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Structs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248561" y="2644170"/>
            <a:ext cx="2903359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addr;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2549834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55688" y="3198167"/>
            <a:ext cx="4432624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549103" y="4088438"/>
            <a:ext cx="69621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Every key implicitly bound to all-zero value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3116840" y="5040264"/>
            <a:ext cx="38266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binding always defined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19402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Call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31194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H="1">
            <a:off x="4188009" y="3816803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448453" y="5819170"/>
            <a:ext cx="531581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B’s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3632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37793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olidity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999" y="1702681"/>
            <a:ext cx="3686003" cy="491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Solidity Tutorial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3"/>
          <p:cNvSpPr txBox="1"/>
          <p:nvPr/>
        </p:nvSpPr>
        <p:spPr bwMode="auto">
          <a:xfrm>
            <a:off x="336706" y="2054642"/>
            <a:ext cx="8470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is usual high-level language for the EVM</a:t>
            </a:r>
          </a:p>
        </p:txBody>
      </p:sp>
      <p:sp>
        <p:nvSpPr>
          <p:cNvPr id="4" name="TextBox 7"/>
          <p:cNvSpPr txBox="1"/>
          <p:nvPr/>
        </p:nvSpPr>
        <p:spPr bwMode="auto">
          <a:xfrm>
            <a:off x="336706" y="3022208"/>
            <a:ext cx="3684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Based on Javascript</a:t>
            </a:r>
          </a:p>
        </p:txBody>
      </p:sp>
      <p:sp>
        <p:nvSpPr>
          <p:cNvPr id="5" name="TextBox 8"/>
          <p:cNvSpPr txBox="1"/>
          <p:nvPr/>
        </p:nvSpPr>
        <p:spPr bwMode="auto">
          <a:xfrm>
            <a:off x="336706" y="3989774"/>
            <a:ext cx="51010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Here, example-based tutorial</a:t>
            </a:r>
          </a:p>
        </p:txBody>
      </p:sp>
      <p:sp>
        <p:nvSpPr>
          <p:cNvPr id="6" name="TextBox 8"/>
          <p:cNvSpPr txBox="1"/>
          <p:nvPr/>
        </p:nvSpPr>
        <p:spPr bwMode="auto">
          <a:xfrm>
            <a:off x="336706" y="4957340"/>
            <a:ext cx="677621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Use on-line docs and compiler to learn</a:t>
            </a:r>
          </a:p>
        </p:txBody>
      </p:sp>
    </p:spTree>
    <p:extLst>
      <p:ext uri="{BB962C8B-B14F-4D97-AF65-F5344CB8AC3E}">
        <p14:creationId xmlns:p14="http://schemas.microsoft.com/office/powerpoint/2010/main" val="14340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orizontal Scroll 3">
            <a:extLst>
              <a:ext uri="{FF2B5EF4-FFF2-40B4-BE49-F238E27FC236}">
                <a16:creationId xmlns:a16="http://schemas.microsoft.com/office/drawing/2014/main" id="{8FF77F7C-CDBA-A409-0512-FBA08415828D}"/>
              </a:ext>
            </a:extLst>
          </p:cNvPr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6" name="Horizontal Scroll 6">
            <a:extLst>
              <a:ext uri="{FF2B5EF4-FFF2-40B4-BE49-F238E27FC236}">
                <a16:creationId xmlns:a16="http://schemas.microsoft.com/office/drawing/2014/main" id="{51CF4D78-203F-5705-5E3E-F1BEB575996F}"/>
              </a:ext>
            </a:extLst>
          </p:cNvPr>
          <p:cNvSpPr/>
          <p:nvPr/>
        </p:nvSpPr>
        <p:spPr bwMode="auto">
          <a:xfrm>
            <a:off x="5681529" y="1831194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CCECFF">
                  <a:shade val="30000"/>
                  <a:satMod val="115000"/>
                </a:srgbClr>
              </a:gs>
              <a:gs pos="50000">
                <a:srgbClr val="CCECFF">
                  <a:shade val="67500"/>
                  <a:satMod val="115000"/>
                </a:srgbClr>
              </a:gs>
              <a:gs pos="100000">
                <a:srgbClr val="CCEC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DelegateCall Opcode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8" name="Right Arrow 7"/>
          <p:cNvSpPr/>
          <p:nvPr/>
        </p:nvSpPr>
        <p:spPr bwMode="auto">
          <a:xfrm>
            <a:off x="4188009" y="2852148"/>
            <a:ext cx="1143000" cy="579120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orizontal Scroll 12"/>
          <p:cNvSpPr/>
          <p:nvPr/>
        </p:nvSpPr>
        <p:spPr bwMode="auto">
          <a:xfrm>
            <a:off x="1144645" y="3843801"/>
            <a:ext cx="2053328" cy="1104245"/>
          </a:xfrm>
          <a:prstGeom prst="horizontalScroll">
            <a:avLst/>
          </a:prstGeom>
          <a:solidFill>
            <a:srgbClr val="CCECFF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B’s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448453" y="5819170"/>
            <a:ext cx="526932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runs in A’s address space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448453" y="5171450"/>
            <a:ext cx="50138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delegatecalls B’s function …</a:t>
            </a:r>
          </a:p>
        </p:txBody>
      </p:sp>
    </p:spTree>
    <p:extLst>
      <p:ext uri="{BB962C8B-B14F-4D97-AF65-F5344CB8AC3E}">
        <p14:creationId xmlns:p14="http://schemas.microsoft.com/office/powerpoint/2010/main" val="419955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9" grpId="0" animBg="1"/>
      <p:bldP spid="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Library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549103" y="2508795"/>
            <a:ext cx="5433223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library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SafeMath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549103" y="4088438"/>
            <a:ext cx="2642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Syntactic sugar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49103" y="5040264"/>
            <a:ext cx="560281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Contract where every function call</a:t>
            </a:r>
          </a:p>
          <a:p>
            <a:pPr algn="ctr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is a delegate call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3772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Inheritance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51945" y="1536174"/>
            <a:ext cx="8040110" cy="378565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Feline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utterance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 </a:t>
            </a:r>
          </a:p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utterance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bytes32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"meow"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2681098" y="5060216"/>
            <a:ext cx="37818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115470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Abstract Contracts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96511" y="5191065"/>
            <a:ext cx="795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least one function implementation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1638014"/>
            <a:ext cx="8040110" cy="34163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“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 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undefined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3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Interfaces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486604" y="4729400"/>
            <a:ext cx="65742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function implementations missing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584388" y="5851016"/>
            <a:ext cx="637866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type-checking, inheritance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3667" y="2561344"/>
            <a:ext cx="804011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Config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211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Events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417321" y="19118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An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event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is a public record that something happened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6241" y="3160377"/>
            <a:ext cx="8305800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algn="l"/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417321" y="4655088"/>
            <a:ext cx="62636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Events can be monitored from outside the blockchain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389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Visibility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4422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External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from outside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1042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Public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internal or external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00463" y="4259651"/>
            <a:ext cx="67233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Internal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or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000463" y="5292598"/>
            <a:ext cx="67826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Private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: only current not derived contracts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58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92192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14DE604-A65F-F172-42A8-BC1BF3A5DEEF}"/>
              </a:ext>
            </a:extLst>
          </p:cNvPr>
          <p:cNvSpPr/>
          <p:nvPr/>
        </p:nvSpPr>
        <p:spPr bwMode="auto">
          <a:xfrm>
            <a:off x="1036454" y="2441583"/>
            <a:ext cx="5037082" cy="1172319"/>
          </a:xfrm>
          <a:prstGeom prst="wedgeRoundRectCallout">
            <a:avLst>
              <a:gd name="adj1" fmla="val 61172"/>
              <a:gd name="adj2" fmla="val -212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63FED8-EB61-477B-D4E5-10F59A5C1F48}"/>
              </a:ext>
            </a:extLst>
          </p:cNvPr>
          <p:cNvSpPr/>
          <p:nvPr/>
        </p:nvSpPr>
        <p:spPr bwMode="auto">
          <a:xfrm>
            <a:off x="6802283" y="2319082"/>
            <a:ext cx="1263487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65823629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000463" y="2193757"/>
            <a:ext cx="47852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Handles plain ether transfers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000463" y="3226704"/>
            <a:ext cx="51748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calls to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send()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or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transfer()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46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6B3CD3-8C72-43B9-D39A-2F9EB842ED79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85560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EA45ACA7-B3B8-A70A-E104-F7AA06C10D87}"/>
              </a:ext>
            </a:extLst>
          </p:cNvPr>
          <p:cNvSpPr/>
          <p:nvPr/>
        </p:nvSpPr>
        <p:spPr bwMode="auto">
          <a:xfrm>
            <a:off x="1078231" y="3613902"/>
            <a:ext cx="5037082" cy="1172319"/>
          </a:xfrm>
          <a:prstGeom prst="wedgeRoundRectCallout">
            <a:avLst>
              <a:gd name="adj1" fmla="val 60934"/>
              <a:gd name="adj2" fmla="val 1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19A4F-8A3E-FBC5-03E3-88AE809FC920}"/>
              </a:ext>
            </a:extLst>
          </p:cNvPr>
          <p:cNvSpPr/>
          <p:nvPr/>
        </p:nvSpPr>
        <p:spPr bwMode="auto">
          <a:xfrm>
            <a:off x="6844059" y="3846757"/>
            <a:ext cx="1298753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7557733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Function Idiosyncrasies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41069" y="2400897"/>
            <a:ext cx="7431965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deposit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balances[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  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959129" y="4986368"/>
            <a:ext cx="19030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This works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6064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18076"/>
            <a:ext cx="69875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1812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returns Boolean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re-entrancy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32848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Programming pitfall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4626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6296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3" y="2218076"/>
            <a:ext cx="698754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32494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Limited to 2300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57406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Protects against re-entrancy attack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4626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requires near-trivial function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5419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receive()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984572" y="2218075"/>
            <a:ext cx="764963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.call.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(extra);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4823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Can specify how much gas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just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231439" y="4298824"/>
            <a:ext cx="39020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non-trivial functions OK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2233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865262" y="2150571"/>
            <a:ext cx="7138347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(amount)(args);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49231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Uses as much gas as needed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121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Named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59080" y="2213615"/>
            <a:ext cx="8617883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.fun.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(amount).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gas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(limit)(args);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34227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Limits gas as shown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981073" y="5002666"/>
            <a:ext cx="55996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transfer fails,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reverts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transaction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2231439" y="3594982"/>
            <a:ext cx="42450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No re-entrancy protection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2231439" y="5706508"/>
            <a:ext cx="46249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Safer programming practice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596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Receive &amp; Fallback Functions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724085"/>
            <a:ext cx="698754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ounded Rectangular Callout 6">
            <a:extLst>
              <a:ext uri="{FF2B5EF4-FFF2-40B4-BE49-F238E27FC236}">
                <a16:creationId xmlns:a16="http://schemas.microsoft.com/office/drawing/2014/main" id="{5807DA4F-C14D-74A8-4140-F6796E3CE213}"/>
              </a:ext>
            </a:extLst>
          </p:cNvPr>
          <p:cNvSpPr/>
          <p:nvPr/>
        </p:nvSpPr>
        <p:spPr bwMode="auto">
          <a:xfrm>
            <a:off x="1036454" y="4728387"/>
            <a:ext cx="5037082" cy="1114485"/>
          </a:xfrm>
          <a:prstGeom prst="wedgeRoundRectCallout">
            <a:avLst>
              <a:gd name="adj1" fmla="val 60934"/>
              <a:gd name="adj2" fmla="val 18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FD9B2-3B19-C87F-03A4-7744D9E1B92B}"/>
              </a:ext>
            </a:extLst>
          </p:cNvPr>
          <p:cNvSpPr/>
          <p:nvPr/>
        </p:nvSpPr>
        <p:spPr bwMode="auto">
          <a:xfrm>
            <a:off x="6802283" y="4958933"/>
            <a:ext cx="1298753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4365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9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78602" y="2683169"/>
            <a:ext cx="1611208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“bar”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4928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“bar”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1744388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231505" y="3141708"/>
            <a:ext cx="744855" cy="510778"/>
          </a:xfrm>
          <a:prstGeom prst="wedgeRoundRectCallout">
            <a:avLst>
              <a:gd name="adj1" fmla="val -132197"/>
              <a:gd name="adj2" fmla="val 2126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</p:spTree>
    <p:extLst>
      <p:ext uri="{BB962C8B-B14F-4D97-AF65-F5344CB8AC3E}">
        <p14:creationId xmlns:p14="http://schemas.microsoft.com/office/powerpoint/2010/main" val="91204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Fallback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4" name="Horizontal Scroll 3"/>
          <p:cNvSpPr/>
          <p:nvPr/>
        </p:nvSpPr>
        <p:spPr bwMode="auto">
          <a:xfrm>
            <a:off x="682808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A</a:t>
            </a:r>
          </a:p>
        </p:txBody>
      </p:sp>
      <p:sp>
        <p:nvSpPr>
          <p:cNvPr id="7" name="Horizontal Scroll 6"/>
          <p:cNvSpPr/>
          <p:nvPr/>
        </p:nvSpPr>
        <p:spPr bwMode="auto">
          <a:xfrm>
            <a:off x="5681529" y="1815010"/>
            <a:ext cx="2779663" cy="3618050"/>
          </a:xfrm>
          <a:prstGeom prst="horizontalScroll">
            <a:avLst/>
          </a:prstGeom>
          <a:gradFill flip="none" rotWithShape="1">
            <a:gsLst>
              <a:gs pos="0">
                <a:srgbClr val="FFCCFF">
                  <a:shade val="30000"/>
                  <a:satMod val="115000"/>
                </a:srgbClr>
              </a:gs>
              <a:gs pos="50000">
                <a:srgbClr val="FFCCFF">
                  <a:shade val="67500"/>
                  <a:satMod val="115000"/>
                </a:srgbClr>
              </a:gs>
              <a:gs pos="100000">
                <a:srgbClr val="FFCCFF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Contract B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643813" y="2683169"/>
            <a:ext cx="1922197" cy="917079"/>
          </a:xfrm>
          <a:prstGeom prst="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“xyzzy”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226443" y="5382250"/>
            <a:ext cx="486960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calls B’s “xyzzy” function …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79533" y="2656326"/>
            <a:ext cx="13244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foo()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279533" y="3293583"/>
            <a:ext cx="1345240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 bar()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9533" y="3930840"/>
            <a:ext cx="1744388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 ()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7624773" y="2206755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7777173" y="2889986"/>
            <a:ext cx="1257419" cy="510778"/>
          </a:xfrm>
          <a:prstGeom prst="wedgeRoundRectCallout">
            <a:avLst>
              <a:gd name="adj1" fmla="val -67961"/>
              <a:gd name="adj2" fmla="val 8690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me!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6838046" y="4791871"/>
            <a:ext cx="2158852" cy="510778"/>
          </a:xfrm>
          <a:prstGeom prst="wedgeRoundRectCallout">
            <a:avLst>
              <a:gd name="adj1" fmla="val -40430"/>
              <a:gd name="adj2" fmla="val -12791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me, by default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45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617F1F-FFC0-83D1-9299-D89F571AADF6}"/>
              </a:ext>
            </a:extLst>
          </p:cNvPr>
          <p:cNvSpPr/>
          <p:nvPr/>
        </p:nvSpPr>
        <p:spPr bwMode="auto">
          <a:xfrm>
            <a:off x="350587" y="1693663"/>
            <a:ext cx="8271510" cy="2677656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Coin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minter;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90268" y="1693663"/>
            <a:ext cx="5126355" cy="590252"/>
          </a:xfrm>
          <a:prstGeom prst="wedgeRoundRectCallout">
            <a:avLst>
              <a:gd name="adj1" fmla="val -7689"/>
              <a:gd name="adj2" fmla="val 1301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6768" y="2836663"/>
            <a:ext cx="8225329" cy="95410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program needs compiler version 0.5.2 or later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(important because of bu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 fixes, compatibility)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371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Sending Ether to a Payable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fallback()</a:t>
            </a:r>
            <a:r>
              <a:rPr lang="en-US" dirty="0">
                <a:solidFill>
                  <a:srgbClr val="FFFF00"/>
                </a:solidFill>
              </a:rPr>
              <a:t>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981073" y="2891140"/>
            <a:ext cx="58560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no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receive()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function defined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981073" y="3975982"/>
            <a:ext cx="657263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Plain ether transfer calls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fallback()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981073" y="5060824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Same 2300 gas limit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454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Old-School Nameless Fallback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1908750"/>
            <a:ext cx="6987540" cy="4154984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x =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ounded Rectangular Callout 6">
            <a:extLst>
              <a:ext uri="{FF2B5EF4-FFF2-40B4-BE49-F238E27FC236}">
                <a16:creationId xmlns:a16="http://schemas.microsoft.com/office/drawing/2014/main" id="{32BEB92C-E26C-C4A9-F33C-93FDA4DE63BB}"/>
              </a:ext>
            </a:extLst>
          </p:cNvPr>
          <p:cNvSpPr/>
          <p:nvPr/>
        </p:nvSpPr>
        <p:spPr bwMode="auto">
          <a:xfrm>
            <a:off x="1174019" y="3668330"/>
            <a:ext cx="6285038" cy="1114485"/>
          </a:xfrm>
          <a:prstGeom prst="wedgeRoundRectCallout">
            <a:avLst>
              <a:gd name="adj1" fmla="val 32991"/>
              <a:gd name="adj2" fmla="val -9306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BD1944-116A-8FDC-121A-4490AA3AF340}"/>
              </a:ext>
            </a:extLst>
          </p:cNvPr>
          <p:cNvSpPr/>
          <p:nvPr/>
        </p:nvSpPr>
        <p:spPr bwMode="auto">
          <a:xfrm>
            <a:off x="5903823" y="1829387"/>
            <a:ext cx="1555234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Nameless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fallback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F92E5-E3DE-1750-E717-8D40D0D35084}"/>
              </a:ext>
            </a:extLst>
          </p:cNvPr>
          <p:cNvSpPr txBox="1"/>
          <p:nvPr/>
        </p:nvSpPr>
        <p:spPr bwMode="auto">
          <a:xfrm>
            <a:off x="415645" y="2166990"/>
            <a:ext cx="488146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older versions of solidity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B0485-811B-1D1E-B689-C874ECD04200}"/>
              </a:ext>
            </a:extLst>
          </p:cNvPr>
          <p:cNvSpPr txBox="1"/>
          <p:nvPr/>
        </p:nvSpPr>
        <p:spPr bwMode="auto">
          <a:xfrm>
            <a:off x="1447315" y="5083182"/>
            <a:ext cx="58592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both transfers &amp; last resort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F15866-8960-11BA-4FBB-4BBF91BDCDE1}"/>
              </a:ext>
            </a:extLst>
          </p:cNvPr>
          <p:cNvSpPr txBox="1"/>
          <p:nvPr/>
        </p:nvSpPr>
        <p:spPr bwMode="auto">
          <a:xfrm>
            <a:off x="4501035" y="6019175"/>
            <a:ext cx="28055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70C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deprecated</a:t>
            </a:r>
          </a:p>
        </p:txBody>
      </p:sp>
    </p:spTree>
    <p:extLst>
      <p:ext uri="{BB962C8B-B14F-4D97-AF65-F5344CB8AC3E}">
        <p14:creationId xmlns:p14="http://schemas.microsoft.com/office/powerpoint/2010/main" val="36940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Moral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49215" y="2247144"/>
            <a:ext cx="46426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 breaks abstraction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49215" y="3899024"/>
            <a:ext cx="4862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unless you know </a:t>
            </a:r>
            <a:r>
              <a:rPr lang="en-US" sz="2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does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49215" y="3073913"/>
            <a:ext cx="77852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know how to call a fallback function …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49215" y="4724134"/>
            <a:ext cx="47019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later lectures on pitfalls!</a:t>
            </a:r>
          </a:p>
        </p:txBody>
      </p:sp>
    </p:spTree>
    <p:extLst>
      <p:ext uri="{BB962C8B-B14F-4D97-AF65-F5344CB8AC3E}">
        <p14:creationId xmlns:p14="http://schemas.microsoft.com/office/powerpoint/2010/main" val="242489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require()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7695" y="1980433"/>
            <a:ext cx="8268610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 owner"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8680-6EAC-B5AC-9D34-8240F17401B1}"/>
              </a:ext>
            </a:extLst>
          </p:cNvPr>
          <p:cNvSpPr txBox="1"/>
          <p:nvPr/>
        </p:nvSpPr>
        <p:spPr bwMode="auto">
          <a:xfrm>
            <a:off x="1697305" y="3598283"/>
            <a:ext cx="31037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transaction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87A-1A5D-4FD4-C344-148CB216A3D9}"/>
              </a:ext>
            </a:extLst>
          </p:cNvPr>
          <p:cNvSpPr txBox="1"/>
          <p:nvPr/>
        </p:nvSpPr>
        <p:spPr bwMode="auto">
          <a:xfrm>
            <a:off x="685800" y="2846595"/>
            <a:ext cx="31213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condition fails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EDC24-F7A7-9E10-177B-BE4A09DB6D0E}"/>
              </a:ext>
            </a:extLst>
          </p:cNvPr>
          <p:cNvSpPr txBox="1"/>
          <p:nvPr/>
        </p:nvSpPr>
        <p:spPr bwMode="auto">
          <a:xfrm>
            <a:off x="1697305" y="4349971"/>
            <a:ext cx="37850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184C3-8780-BDA1-0BA3-0147A41A477D}"/>
              </a:ext>
            </a:extLst>
          </p:cNvPr>
          <p:cNvSpPr txBox="1"/>
          <p:nvPr/>
        </p:nvSpPr>
        <p:spPr bwMode="auto">
          <a:xfrm>
            <a:off x="1697305" y="5101659"/>
            <a:ext cx="33057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Refund unused gas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32B70-273B-266D-CF65-6A96EDE4A9EE}"/>
              </a:ext>
            </a:extLst>
          </p:cNvPr>
          <p:cNvSpPr txBox="1"/>
          <p:nvPr/>
        </p:nvSpPr>
        <p:spPr bwMode="auto">
          <a:xfrm>
            <a:off x="685800" y="5853349"/>
            <a:ext cx="456246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 for checking inputs</a:t>
            </a:r>
          </a:p>
        </p:txBody>
      </p:sp>
    </p:spTree>
    <p:extLst>
      <p:ext uri="{BB962C8B-B14F-4D97-AF65-F5344CB8AC3E}">
        <p14:creationId xmlns:p14="http://schemas.microsoft.com/office/powerpoint/2010/main" val="227163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assert()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26373" y="1980433"/>
            <a:ext cx="6691255" cy="52322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denominator !=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0, 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"uh-oh"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788680-6EAC-B5AC-9D34-8240F17401B1}"/>
              </a:ext>
            </a:extLst>
          </p:cNvPr>
          <p:cNvSpPr txBox="1"/>
          <p:nvPr/>
        </p:nvSpPr>
        <p:spPr bwMode="auto">
          <a:xfrm>
            <a:off x="1697305" y="3598283"/>
            <a:ext cx="31037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transaction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D4B8A87A-1A5D-4FD4-C344-148CB216A3D9}"/>
              </a:ext>
            </a:extLst>
          </p:cNvPr>
          <p:cNvSpPr txBox="1"/>
          <p:nvPr/>
        </p:nvSpPr>
        <p:spPr bwMode="auto">
          <a:xfrm>
            <a:off x="685800" y="2846595"/>
            <a:ext cx="31213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condition fails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EDC24-F7A7-9E10-177B-BE4A09DB6D0E}"/>
              </a:ext>
            </a:extLst>
          </p:cNvPr>
          <p:cNvSpPr txBox="1"/>
          <p:nvPr/>
        </p:nvSpPr>
        <p:spPr bwMode="auto">
          <a:xfrm>
            <a:off x="1697305" y="4349971"/>
            <a:ext cx="37850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error message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A184C3-8780-BDA1-0BA3-0147A41A477D}"/>
              </a:ext>
            </a:extLst>
          </p:cNvPr>
          <p:cNvSpPr txBox="1"/>
          <p:nvPr/>
        </p:nvSpPr>
        <p:spPr bwMode="auto">
          <a:xfrm>
            <a:off x="1697305" y="5101659"/>
            <a:ext cx="302358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Confiscate all gas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32B70-273B-266D-CF65-6A96EDE4A9EE}"/>
              </a:ext>
            </a:extLst>
          </p:cNvPr>
          <p:cNvSpPr txBox="1"/>
          <p:nvPr/>
        </p:nvSpPr>
        <p:spPr bwMode="auto">
          <a:xfrm>
            <a:off x="685800" y="5853349"/>
            <a:ext cx="66062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conditions that should never happen</a:t>
            </a:r>
          </a:p>
        </p:txBody>
      </p:sp>
    </p:spTree>
    <p:extLst>
      <p:ext uri="{BB962C8B-B14F-4D97-AF65-F5344CB8AC3E}">
        <p14:creationId xmlns:p14="http://schemas.microsoft.com/office/powerpoint/2010/main" val="10534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require()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assert()</a:t>
            </a:r>
            <a:r>
              <a:rPr lang="en-US" dirty="0">
                <a:solidFill>
                  <a:srgbClr val="FFFF00"/>
                </a:solidFill>
              </a:rPr>
              <a:t> conventions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871582" y="3274352"/>
            <a:ext cx="494237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71582" y="4097595"/>
            <a:ext cx="571663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require()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might fail if input is bad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871582" y="4982393"/>
            <a:ext cx="426270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denominator !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0)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871582" y="5805637"/>
            <a:ext cx="44823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  <a:sym typeface="Mathematica1" pitchFamily="2" charset="2"/>
              </a:rPr>
              <a:t>assert()</a:t>
            </a: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should never fail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71582" y="2389554"/>
            <a:ext cx="42226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Roll back if condition fails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312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96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00685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EE3C28-64F6-CEFD-E513-CD5F319FA02F}"/>
              </a:ext>
            </a:extLst>
          </p:cNvPr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97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63718" y="2429024"/>
            <a:ext cx="5616202" cy="478274"/>
          </a:xfrm>
          <a:prstGeom prst="wedgeRoundRectCallout">
            <a:avLst>
              <a:gd name="adj1" fmla="val -10088"/>
              <a:gd name="adj2" fmla="val 26083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45189" y="3996504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</p:spTree>
    <p:extLst>
      <p:ext uri="{BB962C8B-B14F-4D97-AF65-F5344CB8AC3E}">
        <p14:creationId xmlns:p14="http://schemas.microsoft.com/office/powerpoint/2010/main" val="397061432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F12803-B54F-D563-C128-27C092F82189}"/>
              </a:ext>
            </a:extLst>
          </p:cNvPr>
          <p:cNvSpPr/>
          <p:nvPr/>
        </p:nvSpPr>
        <p:spPr bwMode="auto">
          <a:xfrm>
            <a:off x="1078230" y="2093774"/>
            <a:ext cx="6987540" cy="1569660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modifier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_;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98</a:t>
            </a:fld>
            <a:endParaRPr lang="en-US" dirty="0"/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363718" y="2429024"/>
            <a:ext cx="5616202" cy="478274"/>
          </a:xfrm>
          <a:prstGeom prst="wedgeRoundRectCallout">
            <a:avLst>
              <a:gd name="adj1" fmla="val -10088"/>
              <a:gd name="adj2" fmla="val 26083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45189" y="3996504"/>
            <a:ext cx="23887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test passes …</a:t>
            </a: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1291590" y="2907298"/>
            <a:ext cx="724162" cy="558016"/>
          </a:xfrm>
          <a:prstGeom prst="wedgeRoundRectCallout">
            <a:avLst>
              <a:gd name="adj1" fmla="val -9817"/>
              <a:gd name="adj2" fmla="val 22259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31401" y="4554301"/>
            <a:ext cx="32143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function body</a:t>
            </a:r>
          </a:p>
        </p:txBody>
      </p:sp>
    </p:spTree>
    <p:extLst>
      <p:ext uri="{BB962C8B-B14F-4D97-AF65-F5344CB8AC3E}">
        <p14:creationId xmlns:p14="http://schemas.microsoft.com/office/powerpoint/2010/main" val="15745483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1078230" y="2288344"/>
            <a:ext cx="782193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_payto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ownerOnly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balance[_payTo] += amount;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Function Modifiers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127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82849</TotalTime>
  <Words>5725</Words>
  <Application>Microsoft Office PowerPoint</Application>
  <PresentationFormat>Overhead</PresentationFormat>
  <Paragraphs>1174</Paragraphs>
  <Slides>118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Consolas</vt:lpstr>
      <vt:lpstr>Marlett</vt:lpstr>
      <vt:lpstr>Cambria Math</vt:lpstr>
      <vt:lpstr>Arial</vt:lpstr>
      <vt:lpstr>Comic Sans MS</vt:lpstr>
      <vt:lpstr>Lucida Console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Solidity Tutorial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Coin Example</vt:lpstr>
      <vt:lpstr>The Flippening</vt:lpstr>
      <vt:lpstr>Coin Flip Contract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Coin Flip Example</vt:lpstr>
      <vt:lpstr>This Contract is Insecure</vt:lpstr>
      <vt:lpstr>Commit-Reveal Pattern</vt:lpstr>
      <vt:lpstr>Commit-Reveal Pattern</vt:lpstr>
      <vt:lpstr>Commit-Reveal Flip</vt:lpstr>
      <vt:lpstr>Commit-Reveal Flip</vt:lpstr>
      <vt:lpstr>Commit-Reveal Flip</vt:lpstr>
      <vt:lpstr>Commit-Reveal Flip</vt:lpstr>
      <vt:lpstr>Commit-Reveal Flip</vt:lpstr>
      <vt:lpstr>Commit-Reveal Flip</vt:lpstr>
      <vt:lpstr>Coin Flip Example</vt:lpstr>
      <vt:lpstr>PowerPoint Presentation</vt:lpstr>
      <vt:lpstr>PowerPoint Presentation</vt:lpstr>
      <vt:lpstr>PowerPoint Presentation</vt:lpstr>
      <vt:lpstr>PowerPoint Presentation</vt:lpstr>
      <vt:lpstr>Solidity Details</vt:lpstr>
      <vt:lpstr>Scalar Types</vt:lpstr>
      <vt:lpstr>Enums</vt:lpstr>
      <vt:lpstr>Static Arrays</vt:lpstr>
      <vt:lpstr>Dynamic Arrays</vt:lpstr>
      <vt:lpstr>Structs</vt:lpstr>
      <vt:lpstr>Mappings</vt:lpstr>
      <vt:lpstr>Call Opcode</vt:lpstr>
      <vt:lpstr>DelegateCall Opcode</vt:lpstr>
      <vt:lpstr>Library</vt:lpstr>
      <vt:lpstr>Inheritance</vt:lpstr>
      <vt:lpstr>Abstract Contracts</vt:lpstr>
      <vt:lpstr>Interfaces</vt:lpstr>
      <vt:lpstr>Events</vt:lpstr>
      <vt:lpstr>Function Visibility</vt:lpstr>
      <vt:lpstr>Receive &amp; Fallback Functions</vt:lpstr>
      <vt:lpstr>Receive &amp; Fallback Functions</vt:lpstr>
      <vt:lpstr>Receive Function</vt:lpstr>
      <vt:lpstr>Receive &amp; Fallback Functions</vt:lpstr>
      <vt:lpstr>Receive Function Idiosyncrasies</vt:lpstr>
      <vt:lpstr>Sending Ether to a receive() Function</vt:lpstr>
      <vt:lpstr>Sending Ether to a receive() Function</vt:lpstr>
      <vt:lpstr>Sending Ether to a receive() Function</vt:lpstr>
      <vt:lpstr>Sending Ether to a Payable Named Function</vt:lpstr>
      <vt:lpstr>Sending Ether to a Payable Named Function</vt:lpstr>
      <vt:lpstr>Receive &amp; Fallback Functions</vt:lpstr>
      <vt:lpstr>Function Call</vt:lpstr>
      <vt:lpstr>Fallback Function</vt:lpstr>
      <vt:lpstr>Sending Ether to a Payable fallback() Function</vt:lpstr>
      <vt:lpstr>Old-School Nameless Fallback</vt:lpstr>
      <vt:lpstr>Moral</vt:lpstr>
      <vt:lpstr>require()</vt:lpstr>
      <vt:lpstr>assert()</vt:lpstr>
      <vt:lpstr>require() and assert() conventions</vt:lpstr>
      <vt:lpstr>Function Modifiers</vt:lpstr>
      <vt:lpstr>Function Modifiers</vt:lpstr>
      <vt:lpstr>Function Modifiers</vt:lpstr>
      <vt:lpstr>Function Modifiers</vt:lpstr>
      <vt:lpstr>Function Modifiers</vt:lpstr>
      <vt:lpstr>Function Modifiers</vt:lpstr>
      <vt:lpstr>Self Destruction</vt:lpstr>
      <vt:lpstr>Data Location</vt:lpstr>
      <vt:lpstr>Ethereum Storage</vt:lpstr>
      <vt:lpstr>Variables</vt:lpstr>
      <vt:lpstr>Static Arrays</vt:lpstr>
      <vt:lpstr>Structs</vt:lpstr>
      <vt:lpstr>Dynamic Arrays</vt:lpstr>
      <vt:lpstr>Mappings</vt:lpstr>
      <vt:lpstr>Simple Variable</vt:lpstr>
      <vt:lpstr>Fixed-Size Arrays</vt:lpstr>
      <vt:lpstr>Dynamic Arrays</vt:lpstr>
      <vt:lpstr>Mappings</vt:lpstr>
      <vt:lpstr>PowerPoint Presentation</vt:lpstr>
      <vt:lpstr>PowerPoint Presentation</vt:lpstr>
      <vt:lpstr>Ether Trivia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1361</cp:revision>
  <cp:lastPrinted>2003-10-06T20:31:57Z</cp:lastPrinted>
  <dcterms:created xsi:type="dcterms:W3CDTF">1999-05-12T13:47:53Z</dcterms:created>
  <dcterms:modified xsi:type="dcterms:W3CDTF">2025-02-07T22:13:36Z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