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1877" r:id="rId2"/>
    <p:sldId id="1410" r:id="rId3"/>
    <p:sldId id="1646" r:id="rId4"/>
    <p:sldId id="1647" r:id="rId5"/>
    <p:sldId id="1648" r:id="rId6"/>
    <p:sldId id="1649" r:id="rId7"/>
    <p:sldId id="1399" r:id="rId8"/>
    <p:sldId id="1423" r:id="rId9"/>
    <p:sldId id="1427" r:id="rId10"/>
    <p:sldId id="1432" r:id="rId11"/>
    <p:sldId id="1429" r:id="rId12"/>
    <p:sldId id="1431" r:id="rId13"/>
    <p:sldId id="1433" r:id="rId14"/>
    <p:sldId id="1434" r:id="rId15"/>
    <p:sldId id="1435" r:id="rId16"/>
    <p:sldId id="1436" r:id="rId17"/>
    <p:sldId id="1437" r:id="rId18"/>
    <p:sldId id="1438" r:id="rId19"/>
    <p:sldId id="1439" r:id="rId20"/>
    <p:sldId id="1440" r:id="rId21"/>
    <p:sldId id="1441" r:id="rId22"/>
    <p:sldId id="1442" r:id="rId23"/>
    <p:sldId id="1443" r:id="rId24"/>
    <p:sldId id="1624" r:id="rId25"/>
    <p:sldId id="1425" r:id="rId26"/>
    <p:sldId id="1466" r:id="rId27"/>
    <p:sldId id="1460" r:id="rId28"/>
    <p:sldId id="1631" r:id="rId29"/>
    <p:sldId id="1464" r:id="rId30"/>
    <p:sldId id="1482" r:id="rId31"/>
    <p:sldId id="1483" r:id="rId32"/>
    <p:sldId id="1485" r:id="rId33"/>
    <p:sldId id="1470" r:id="rId34"/>
    <p:sldId id="1479" r:id="rId35"/>
    <p:sldId id="1480" r:id="rId36"/>
    <p:sldId id="1481" r:id="rId37"/>
    <p:sldId id="1478" r:id="rId38"/>
    <p:sldId id="1469" r:id="rId39"/>
    <p:sldId id="1471" r:id="rId40"/>
    <p:sldId id="1472" r:id="rId41"/>
    <p:sldId id="1473" r:id="rId42"/>
    <p:sldId id="1476" r:id="rId43"/>
    <p:sldId id="1475" r:id="rId44"/>
    <p:sldId id="1468" r:id="rId45"/>
    <p:sldId id="1474" r:id="rId46"/>
    <p:sldId id="1626" r:id="rId47"/>
    <p:sldId id="1467" r:id="rId48"/>
    <p:sldId id="1630" r:id="rId49"/>
    <p:sldId id="1463" r:id="rId50"/>
    <p:sldId id="1486" r:id="rId51"/>
    <p:sldId id="1487" r:id="rId52"/>
    <p:sldId id="1488" r:id="rId53"/>
    <p:sldId id="1489" r:id="rId54"/>
    <p:sldId id="1504" r:id="rId55"/>
    <p:sldId id="1513" r:id="rId56"/>
    <p:sldId id="1506" r:id="rId57"/>
    <p:sldId id="1509" r:id="rId58"/>
    <p:sldId id="1878" r:id="rId59"/>
    <p:sldId id="1510" r:id="rId60"/>
    <p:sldId id="1511" r:id="rId61"/>
    <p:sldId id="1515" r:id="rId62"/>
    <p:sldId id="1516" r:id="rId63"/>
    <p:sldId id="1517" r:id="rId64"/>
    <p:sldId id="1518" r:id="rId65"/>
    <p:sldId id="1519" r:id="rId66"/>
    <p:sldId id="1520" r:id="rId67"/>
    <p:sldId id="1521" r:id="rId68"/>
    <p:sldId id="1522" r:id="rId69"/>
    <p:sldId id="1525" r:id="rId70"/>
    <p:sldId id="1633" r:id="rId71"/>
    <p:sldId id="1638" r:id="rId72"/>
    <p:sldId id="1639" r:id="rId73"/>
    <p:sldId id="1640" r:id="rId74"/>
    <p:sldId id="1879" r:id="rId75"/>
    <p:sldId id="1880" r:id="rId76"/>
    <p:sldId id="1531" r:id="rId77"/>
    <p:sldId id="1537" r:id="rId78"/>
    <p:sldId id="1529" r:id="rId79"/>
    <p:sldId id="1532" r:id="rId80"/>
    <p:sldId id="1533" r:id="rId81"/>
    <p:sldId id="1534" r:id="rId82"/>
    <p:sldId id="1535" r:id="rId83"/>
    <p:sldId id="1539" r:id="rId84"/>
    <p:sldId id="1540" r:id="rId85"/>
    <p:sldId id="1541" r:id="rId86"/>
    <p:sldId id="1543" r:id="rId87"/>
  </p:sldIdLst>
  <p:sldSz cx="9144000" cy="6858000" type="overhead"/>
  <p:notesSz cx="6858000" cy="9144000"/>
  <p:embeddedFontLst>
    <p:embeddedFont>
      <p:font typeface="Comic Sans MS" panose="030F0702030302020204" pitchFamily="66" charset="0"/>
      <p:regular r:id="rId90"/>
      <p:bold r:id="rId91"/>
      <p:italic r:id="rId92"/>
      <p:boldItalic r:id="rId93"/>
    </p:embeddedFont>
    <p:embeddedFont>
      <p:font typeface="Consolas" panose="020B0609020204030204" pitchFamily="49" charset="0"/>
      <p:regular r:id="rId94"/>
      <p:bold r:id="rId95"/>
      <p:italic r:id="rId96"/>
      <p:boldItalic r:id="rId97"/>
    </p:embeddedFont>
    <p:embeddedFont>
      <p:font typeface="Lucida Console" panose="020B0609040504020204" pitchFamily="49" charset="0"/>
      <p:regular r:id="rId98"/>
    </p:embeddedFont>
    <p:embeddedFont>
      <p:font typeface="Marlett" pitchFamily="2" charset="2"/>
      <p:regular r:id="rId99"/>
    </p:embeddedFont>
    <p:embeddedFont>
      <p:font typeface="Matura MT Script Capitals" panose="03020802060602070202" pitchFamily="66" charset="0"/>
      <p:regular r:id="rId100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FF"/>
    <a:srgbClr val="FF66FF"/>
    <a:srgbClr val="CCECFF"/>
    <a:srgbClr val="0000FF"/>
    <a:srgbClr val="FFFFCC"/>
    <a:srgbClr val="FF0066"/>
    <a:srgbClr val="00CC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1910" autoAdjust="0"/>
  </p:normalViewPr>
  <p:slideViewPr>
    <p:cSldViewPr snapToGrid="0">
      <p:cViewPr varScale="1">
        <p:scale>
          <a:sx n="70" d="100"/>
          <a:sy n="70" d="100"/>
        </p:scale>
        <p:origin x="542" y="32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9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8632A-3426-43B6-8261-22F10933AFB0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slide" Target="slide8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1112816" y="3167391"/>
            <a:ext cx="462017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7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Ethereum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EBE3F41-5AE9-C12E-71F1-454C30DEA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11262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64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4165683" y="1631600"/>
            <a:ext cx="1758325" cy="904240"/>
          </a:xfrm>
          <a:prstGeom prst="wedgeRoundRectCallout">
            <a:avLst>
              <a:gd name="adj1" fmla="val -94231"/>
              <a:gd name="adj2" fmla="val -4087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2951BA47-63DC-7381-EEA2-E2750E31B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13384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2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3477110" y="2537171"/>
            <a:ext cx="1758325" cy="904240"/>
          </a:xfrm>
          <a:prstGeom prst="wedgeRoundRectCallout">
            <a:avLst>
              <a:gd name="adj1" fmla="val -57539"/>
              <a:gd name="adj2" fmla="val -13019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43A7FCFE-861A-CEC1-3EBA-D10AAE811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90412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9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3908910" y="3410931"/>
            <a:ext cx="1758325" cy="904240"/>
          </a:xfrm>
          <a:prstGeom prst="wedgeRoundRectCallout">
            <a:avLst>
              <a:gd name="adj1" fmla="val -86141"/>
              <a:gd name="adj2" fmla="val -20547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9C453FC5-00BB-27CC-0592-53D5CD72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81314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cat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4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3477501" y="4474026"/>
            <a:ext cx="1758325" cy="904240"/>
          </a:xfrm>
          <a:prstGeom prst="wedgeRoundRectCallout">
            <a:avLst>
              <a:gd name="adj1" fmla="val -88452"/>
              <a:gd name="adj2" fmla="val -32457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0EBF5317-6440-37B3-9318-A411D3389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94197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4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 bwMode="auto">
          <a:xfrm>
            <a:off x="442605" y="5631184"/>
            <a:ext cx="343754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successful, bound to 1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3663352" y="4474026"/>
            <a:ext cx="1038079" cy="904240"/>
          </a:xfrm>
          <a:prstGeom prst="wedgeRoundRectCallout">
            <a:avLst>
              <a:gd name="adj1" fmla="val -46848"/>
              <a:gd name="adj2" fmla="val 10070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D7104D5C-D83E-892B-6ECD-ECE37A748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99557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9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4165683" y="1631600"/>
            <a:ext cx="1758325" cy="904240"/>
          </a:xfrm>
          <a:prstGeom prst="wedgeRoundRectCallout">
            <a:avLst>
              <a:gd name="adj1" fmla="val -94231"/>
              <a:gd name="adj2" fmla="val -4087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5635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“ca”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2A803C08-A360-917B-8835-B42293BA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25556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2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5173558" y="2400678"/>
            <a:ext cx="1169314" cy="904240"/>
          </a:xfrm>
          <a:prstGeom prst="wedgeRoundRectCallout">
            <a:avLst>
              <a:gd name="adj1" fmla="val -208256"/>
              <a:gd name="adj2" fmla="val -11615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457629" y="3025374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89015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05326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28663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73497" y="4126037"/>
            <a:ext cx="400595" cy="57296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57828" y="4698997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05118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892872" y="393304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69155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27014" y="5068183"/>
            <a:ext cx="376923" cy="5310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43359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30862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65615" y="393304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5635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“ca”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E083FA61-B044-4EAF-D3C3-49542FD9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08328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7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5860666" y="3387370"/>
            <a:ext cx="1064564" cy="959548"/>
          </a:xfrm>
          <a:prstGeom prst="wedgeRoundRectCallout">
            <a:avLst>
              <a:gd name="adj1" fmla="val -297968"/>
              <a:gd name="adj2" fmla="val -22256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457629" y="3025374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89015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05326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28663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73497" y="4126037"/>
            <a:ext cx="400595" cy="57296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57828" y="4698997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05118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892872" y="393304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69155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27014" y="5068183"/>
            <a:ext cx="376923" cy="5310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43359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30862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65615" y="393304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5635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“ca”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C4A13781-D347-57BD-7F13-47390F031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13479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7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5860666" y="3387370"/>
            <a:ext cx="1064564" cy="959548"/>
          </a:xfrm>
          <a:prstGeom prst="wedgeRoundRectCallout">
            <a:avLst>
              <a:gd name="adj1" fmla="val -365252"/>
              <a:gd name="adj2" fmla="val 17979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457629" y="3025374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89015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05326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28663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73497" y="4126037"/>
            <a:ext cx="400595" cy="57296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57828" y="4698997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05118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892872" y="393304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69155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27014" y="5068183"/>
            <a:ext cx="376923" cy="5310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43359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30862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65615" y="393304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5635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“ca”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874405" y="5667234"/>
            <a:ext cx="394531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failed,</a:t>
            </a:r>
          </a:p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contains no value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2DB327E1-A7A9-4A44-ADA9-E7040345A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4445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3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1">
              <a:lumMod val="5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4597400" y="2527300"/>
            <a:ext cx="3505200" cy="2806700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Storage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1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 bwMode="auto">
          <a:xfrm>
            <a:off x="1084615" y="2555692"/>
            <a:ext cx="305269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 very, very big array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1083329" y="5715000"/>
            <a:ext cx="869950" cy="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746298" y="5892800"/>
            <a:ext cx="154401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bytes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437240"/>
            <a:ext cx="1170513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6477000" y="2555692"/>
            <a:ext cx="193193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Initially all 0s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61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4165683" y="1631600"/>
            <a:ext cx="1758325" cy="904240"/>
          </a:xfrm>
          <a:prstGeom prst="wedgeRoundRectCallout">
            <a:avLst>
              <a:gd name="adj1" fmla="val -94231"/>
              <a:gd name="adj2" fmla="val -4087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638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“zoo”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C0589315-795B-0A2F-712C-544DA06CD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92551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2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638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“zoo”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6174115" y="321439"/>
            <a:ext cx="238398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failed,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path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4165683" y="1631600"/>
            <a:ext cx="1758325" cy="904240"/>
          </a:xfrm>
          <a:prstGeom prst="wedgeRoundRectCallout">
            <a:avLst>
              <a:gd name="adj1" fmla="val 86339"/>
              <a:gd name="adj2" fmla="val -74017"/>
              <a:gd name="adj3" fmla="val 16667"/>
            </a:avLst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088669" y="2660265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5491480" y="2660265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3588656" y="3691613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95" name="Straight Arrow Connector 94"/>
          <p:cNvCxnSpPr>
            <a:stCxn id="92" idx="5"/>
            <a:endCxn id="96" idx="0"/>
          </p:cNvCxnSpPr>
          <p:nvPr/>
        </p:nvCxnSpPr>
        <p:spPr bwMode="auto">
          <a:xfrm>
            <a:off x="4457855" y="3029451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4441079" y="3583283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97" name="Straight Arrow Connector 96"/>
          <p:cNvCxnSpPr>
            <a:stCxn id="92" idx="3"/>
            <a:endCxn id="94" idx="0"/>
          </p:cNvCxnSpPr>
          <p:nvPr/>
        </p:nvCxnSpPr>
        <p:spPr bwMode="auto">
          <a:xfrm flipH="1">
            <a:off x="3804920" y="3029451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939289" y="4587469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99" name="Straight Arrow Connector 98"/>
          <p:cNvCxnSpPr>
            <a:stCxn id="96" idx="5"/>
            <a:endCxn id="100" idx="0"/>
          </p:cNvCxnSpPr>
          <p:nvPr/>
        </p:nvCxnSpPr>
        <p:spPr bwMode="auto">
          <a:xfrm>
            <a:off x="4885913" y="4137400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Oval 99"/>
          <p:cNvSpPr/>
          <p:nvPr/>
        </p:nvSpPr>
        <p:spPr bwMode="auto">
          <a:xfrm>
            <a:off x="5034085" y="4695799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905288" y="3964360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6035861" y="3691613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04" name="Straight Arrow Connector 103"/>
          <p:cNvCxnSpPr>
            <a:stCxn id="100" idx="5"/>
            <a:endCxn id="105" idx="0"/>
          </p:cNvCxnSpPr>
          <p:nvPr/>
        </p:nvCxnSpPr>
        <p:spPr bwMode="auto">
          <a:xfrm>
            <a:off x="5403271" y="5064985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Oval 104"/>
          <p:cNvSpPr/>
          <p:nvPr/>
        </p:nvSpPr>
        <p:spPr bwMode="auto">
          <a:xfrm>
            <a:off x="5555775" y="5610575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6506062" y="4587469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7061217" y="5610575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108" name="Straight Arrow Connector 107"/>
          <p:cNvCxnSpPr>
            <a:stCxn id="93" idx="5"/>
            <a:endCxn id="103" idx="0"/>
          </p:cNvCxnSpPr>
          <p:nvPr/>
        </p:nvCxnSpPr>
        <p:spPr bwMode="auto">
          <a:xfrm>
            <a:off x="5860666" y="3029451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>
            <a:stCxn id="103" idx="5"/>
            <a:endCxn id="106" idx="0"/>
          </p:cNvCxnSpPr>
          <p:nvPr/>
        </p:nvCxnSpPr>
        <p:spPr bwMode="auto">
          <a:xfrm>
            <a:off x="6405047" y="4060799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/>
          <p:cNvCxnSpPr>
            <a:stCxn id="106" idx="5"/>
            <a:endCxn id="107" idx="0"/>
          </p:cNvCxnSpPr>
          <p:nvPr/>
        </p:nvCxnSpPr>
        <p:spPr bwMode="auto">
          <a:xfrm>
            <a:off x="6950896" y="5141586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>
            <a:stCxn id="94" idx="3"/>
            <a:endCxn id="112" idx="0"/>
          </p:cNvCxnSpPr>
          <p:nvPr/>
        </p:nvCxnSpPr>
        <p:spPr bwMode="auto">
          <a:xfrm flipH="1">
            <a:off x="3142198" y="4060799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Oval 111"/>
          <p:cNvSpPr/>
          <p:nvPr/>
        </p:nvSpPr>
        <p:spPr bwMode="auto">
          <a:xfrm>
            <a:off x="2881620" y="4587469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85271C1B-FF49-C1CE-1ABE-470BC026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19763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0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85801" y="2578838"/>
            <a:ext cx="1960110" cy="830997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One more optimization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070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85801" y="2578838"/>
            <a:ext cx="1960110" cy="830997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One more optimization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74441" y="1836980"/>
            <a:ext cx="66396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585417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5113701" y="4722571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594769" y="2625969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149924" y="3649075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039603" y="3180086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 bwMode="auto">
          <a:xfrm>
            <a:off x="6272714" y="2837716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6871106" y="1054552"/>
            <a:ext cx="1960110" cy="1200329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Combine “degenerate”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Edges"</a:t>
            </a: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4592774" y="3929204"/>
            <a:ext cx="1036941" cy="904240"/>
          </a:xfrm>
          <a:prstGeom prst="wedgeRoundRectCallout">
            <a:avLst>
              <a:gd name="adj1" fmla="val 157375"/>
              <a:gd name="adj2" fmla="val -221208"/>
              <a:gd name="adj3" fmla="val 16667"/>
            </a:avLst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4953314" y="1881927"/>
            <a:ext cx="1285091" cy="904240"/>
          </a:xfrm>
          <a:prstGeom prst="wedgeRoundRectCallout">
            <a:avLst>
              <a:gd name="adj1" fmla="val 87275"/>
              <a:gd name="adj2" fmla="val -28512"/>
              <a:gd name="adj3" fmla="val 16667"/>
            </a:avLst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3905288" y="3966366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978031" y="3966366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00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7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Actual Ethereum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1532" y="4525110"/>
            <a:ext cx="3245182" cy="597878"/>
            <a:chOff x="661532" y="4525110"/>
            <a:chExt cx="3245182" cy="597878"/>
          </a:xfrm>
          <a:solidFill>
            <a:schemeClr val="bg1"/>
          </a:solidFill>
        </p:grpSpPr>
        <p:sp>
          <p:nvSpPr>
            <p:cNvPr id="19" name="Flowchart: Punched Tape 18"/>
            <p:cNvSpPr/>
            <p:nvPr/>
          </p:nvSpPr>
          <p:spPr bwMode="auto">
            <a:xfrm rot="16200000">
              <a:off x="3205439" y="4421714"/>
              <a:ext cx="597877" cy="804672"/>
            </a:xfrm>
            <a:prstGeom prst="flowChartPunchedTape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61532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30101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798670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00"/>
                  </a:solidFill>
                </a:rPr>
                <a:t>2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67239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935808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4</a:t>
              </a:r>
            </a:p>
          </p:txBody>
        </p:sp>
      </p:grpSp>
      <p:sp>
        <p:nvSpPr>
          <p:cNvPr id="32" name="Flowchart: Punched Tape 31"/>
          <p:cNvSpPr/>
          <p:nvPr/>
        </p:nvSpPr>
        <p:spPr bwMode="auto">
          <a:xfrm rot="16200000">
            <a:off x="4498137" y="4398273"/>
            <a:ext cx="597877" cy="804672"/>
          </a:xfrm>
          <a:prstGeom prst="flowChartPunchedTap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Lucida Console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59568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28137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11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96706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12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65275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13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033844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</a:rPr>
              <a:t>14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02413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</a:rPr>
              <a:t>15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Lucida Console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170981" y="4501670"/>
            <a:ext cx="785449" cy="62132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56833" y="2117173"/>
            <a:ext cx="928459" cy="1050290"/>
            <a:chOff x="1556833" y="2117173"/>
            <a:chExt cx="928459" cy="1050290"/>
          </a:xfrm>
        </p:grpSpPr>
        <p:sp>
          <p:nvSpPr>
            <p:cNvPr id="5" name="Rectangle 4"/>
            <p:cNvSpPr/>
            <p:nvPr/>
          </p:nvSpPr>
          <p:spPr bwMode="auto">
            <a:xfrm>
              <a:off x="1556833" y="2705798"/>
              <a:ext cx="928459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hash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556833" y="2117173"/>
              <a:ext cx="705493" cy="46166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key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661532" y="3659819"/>
            <a:ext cx="1107830" cy="461665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</a:p>
        </p:txBody>
      </p:sp>
      <p:cxnSp>
        <p:nvCxnSpPr>
          <p:cNvPr id="37" name="Curved Connector 36"/>
          <p:cNvCxnSpPr/>
          <p:nvPr/>
        </p:nvCxnSpPr>
        <p:spPr bwMode="auto">
          <a:xfrm rot="16200000" flipH="1">
            <a:off x="1674410" y="3667559"/>
            <a:ext cx="996462" cy="179374"/>
          </a:xfrm>
          <a:prstGeom prst="curvedConnector3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310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BTW: Patricia Tries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94297" y="2295453"/>
            <a:ext cx="7130503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= 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Algorithm To Retrieve Information Coded In Alphanumeric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94297" y="4288376"/>
            <a:ext cx="60754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“Trie” is pronounced either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5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BTW: Recursive Length Prefix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207410" y="2466835"/>
            <a:ext cx="4729180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Binary data structure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859031" y="3667000"/>
            <a:ext cx="1474969" cy="613470"/>
          </a:xfrm>
          <a:prstGeom prst="down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RLP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456951" y="4957414"/>
            <a:ext cx="2230098" cy="461665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Byte string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0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BTW: Recursive Length Prefix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748424" y="2466835"/>
            <a:ext cx="364715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[ "cat", "dog" ]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53675" y="4957414"/>
            <a:ext cx="7436651" cy="461665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0xc8, 0x83,'c','a','t',0x83,'d','o','g'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859031" y="3667000"/>
            <a:ext cx="1474969" cy="613470"/>
          </a:xfrm>
          <a:prstGeom prst="down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RLP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B080CE-FB6F-457E-AA30-867B701BB084}"/>
              </a:ext>
            </a:extLst>
          </p:cNvPr>
          <p:cNvGrpSpPr/>
          <p:nvPr/>
        </p:nvGrpSpPr>
        <p:grpSpPr>
          <a:xfrm>
            <a:off x="237529" y="3666999"/>
            <a:ext cx="2085827" cy="1870497"/>
            <a:chOff x="237529" y="3666999"/>
            <a:chExt cx="2085827" cy="1870497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A433D6A8-FC36-4F7A-889E-663D00B42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21" y="4838996"/>
              <a:ext cx="1356947" cy="698500"/>
            </a:xfrm>
            <a:prstGeom prst="wedgeRoundRectCallout">
              <a:avLst>
                <a:gd name="adj1" fmla="val -19029"/>
                <a:gd name="adj2" fmla="val -134094"/>
                <a:gd name="adj3" fmla="val 16667"/>
              </a:avLst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800" dirty="0">
                <a:latin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E78AC9-F083-403D-8D37-9CFECE00210A}"/>
                </a:ext>
              </a:extLst>
            </p:cNvPr>
            <p:cNvSpPr txBox="1"/>
            <p:nvPr/>
          </p:nvSpPr>
          <p:spPr bwMode="auto">
            <a:xfrm>
              <a:off x="237529" y="3666999"/>
              <a:ext cx="2085827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payload 8</a:t>
              </a:r>
              <a:endParaRPr lang="en-US" sz="1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</p:grpSp>
      <p:sp>
        <p:nvSpPr>
          <p:cNvPr id="11" name="AutoShape 4">
            <a:extLst>
              <a:ext uri="{FF2B5EF4-FFF2-40B4-BE49-F238E27FC236}">
                <a16:creationId xmlns:a16="http://schemas.microsoft.com/office/drawing/2014/main" id="{1D76F926-EC9F-45DB-B3B3-5E6F6F82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319" y="4838996"/>
            <a:ext cx="1013273" cy="698500"/>
          </a:xfrm>
          <a:prstGeom prst="wedgeRoundRectCallout">
            <a:avLst>
              <a:gd name="adj1" fmla="val 25679"/>
              <a:gd name="adj2" fmla="val 97514"/>
              <a:gd name="adj3" fmla="val 16667"/>
            </a:avLst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dirty="0">
              <a:latin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8E4FE-5924-4AF5-92C7-B7F9FFCF68E7}"/>
              </a:ext>
            </a:extLst>
          </p:cNvPr>
          <p:cNvSpPr txBox="1"/>
          <p:nvPr/>
        </p:nvSpPr>
        <p:spPr bwMode="auto">
          <a:xfrm>
            <a:off x="1929268" y="5964036"/>
            <a:ext cx="2359941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payload 3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58D6CE-E5EE-4E73-A47F-2A53778FF942}"/>
              </a:ext>
            </a:extLst>
          </p:cNvPr>
          <p:cNvGrpSpPr/>
          <p:nvPr/>
        </p:nvGrpSpPr>
        <p:grpSpPr>
          <a:xfrm>
            <a:off x="3064225" y="3893580"/>
            <a:ext cx="5606347" cy="1630347"/>
            <a:chOff x="3064225" y="3893580"/>
            <a:chExt cx="5606347" cy="1630347"/>
          </a:xfrm>
        </p:grpSpPr>
        <p:sp>
          <p:nvSpPr>
            <p:cNvPr id="13" name="AutoShape 4">
              <a:extLst>
                <a:ext uri="{FF2B5EF4-FFF2-40B4-BE49-F238E27FC236}">
                  <a16:creationId xmlns:a16="http://schemas.microsoft.com/office/drawing/2014/main" id="{0261E74B-8B6C-4EE1-89A6-1C38A261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225" y="4825427"/>
              <a:ext cx="1841883" cy="698500"/>
            </a:xfrm>
            <a:prstGeom prst="wedgeRoundRectCallout">
              <a:avLst>
                <a:gd name="adj1" fmla="val 122863"/>
                <a:gd name="adj2" fmla="val -88780"/>
                <a:gd name="adj3" fmla="val 16667"/>
              </a:avLst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800" dirty="0">
                <a:latin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C0BC61-5248-4D1D-95CB-3FC39F2BF444}"/>
                </a:ext>
              </a:extLst>
            </p:cNvPr>
            <p:cNvSpPr txBox="1"/>
            <p:nvPr/>
          </p:nvSpPr>
          <p:spPr bwMode="auto">
            <a:xfrm>
              <a:off x="5712070" y="3893580"/>
              <a:ext cx="2958502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Raw, seething chars</a:t>
              </a:r>
              <a:endParaRPr lang="en-US" sz="1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0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Alternative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82622" y="62484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82634" y="2334363"/>
            <a:ext cx="59618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Patricia Merkle trees not only choice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634" y="3299079"/>
            <a:ext cx="66816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we need from search structure?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2634" y="4263795"/>
            <a:ext cx="310213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What is out there?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747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Simple Variable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17043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v’s slot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86433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v;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42418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506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30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Efficient Operations?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96492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104" name="TextBox 103"/>
          <p:cNvSpPr txBox="1"/>
          <p:nvPr/>
        </p:nvSpPr>
        <p:spPr bwMode="auto">
          <a:xfrm>
            <a:off x="4572136" y="5276608"/>
            <a:ext cx="3898824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 n) searches, updates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288131" y="6175551"/>
            <a:ext cx="518282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when adversary chooses keys!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" name="Curved Down Arrow 1"/>
          <p:cNvSpPr/>
          <p:nvPr/>
        </p:nvSpPr>
        <p:spPr bwMode="auto">
          <a:xfrm rot="3090179">
            <a:off x="4118944" y="1431037"/>
            <a:ext cx="949569" cy="395665"/>
          </a:xfrm>
          <a:prstGeom prst="curvedDownArrow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61" name="Curved Down Arrow 60"/>
          <p:cNvSpPr/>
          <p:nvPr/>
        </p:nvSpPr>
        <p:spPr bwMode="auto">
          <a:xfrm rot="3090179">
            <a:off x="4641234" y="2272654"/>
            <a:ext cx="949569" cy="395665"/>
          </a:xfrm>
          <a:prstGeom prst="curvedDownArrow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62" name="Curved Down Arrow 61"/>
          <p:cNvSpPr/>
          <p:nvPr/>
        </p:nvSpPr>
        <p:spPr bwMode="auto">
          <a:xfrm rot="19371851" flipH="1">
            <a:off x="3759958" y="3002342"/>
            <a:ext cx="949569" cy="395665"/>
          </a:xfrm>
          <a:prstGeom prst="curvedDownArrow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44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Small Proofs of Inclusion?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236812" y="1947453"/>
            <a:ext cx="67037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43790" y="43038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78928" y="4303826"/>
            <a:ext cx="537329" cy="1653520"/>
            <a:chOff x="2294859" y="3903253"/>
            <a:chExt cx="537329" cy="1653520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2294859" y="39032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4" y="3651773"/>
            <a:ext cx="172270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0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0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799974" y="3128553"/>
            <a:ext cx="3544049" cy="523220"/>
            <a:chOff x="2824482" y="3128553"/>
            <a:chExt cx="3544049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824482" y="3128553"/>
              <a:ext cx="670375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5698155" y="3128553"/>
              <a:ext cx="670376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4375615" y="4827046"/>
            <a:ext cx="45207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Constant factors matter too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665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Small Proofs of </a:t>
            </a:r>
            <a:r>
              <a:rPr lang="en-US" i="1" dirty="0">
                <a:solidFill>
                  <a:srgbClr val="FFFF00"/>
                </a:solidFill>
              </a:rPr>
              <a:t>Non-Inclusion</a:t>
            </a:r>
            <a:r>
              <a:rPr lang="en-US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108053" y="2091165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732893" y="3046205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  <a:endCxn id="42" idx="0"/>
          </p:cNvCxnSpPr>
          <p:nvPr/>
        </p:nvCxnSpPr>
        <p:spPr bwMode="auto">
          <a:xfrm flipH="1">
            <a:off x="1623126" y="2460351"/>
            <a:ext cx="548269" cy="657955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2477239" y="2460351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1506747" y="2226858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787263" y="2226858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3277274" y="4077553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3102079" y="3415391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3395531" y="33127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354462" y="311830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6" name="Straight Arrow Connector 45"/>
          <p:cNvCxnSpPr>
            <a:stCxn id="36" idx="4"/>
            <a:endCxn id="50" idx="0"/>
          </p:cNvCxnSpPr>
          <p:nvPr/>
        </p:nvCxnSpPr>
        <p:spPr bwMode="auto">
          <a:xfrm>
            <a:off x="3493538" y="4510081"/>
            <a:ext cx="216264" cy="6448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 bwMode="auto">
          <a:xfrm>
            <a:off x="3441138" y="5154934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3780573" y="2133685"/>
            <a:ext cx="4909997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that radix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trie does not contain key “ca”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46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33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History Independence?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010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727596" y="1202075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439329" y="3772037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489596" y="20069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7" name="AutoShape 19"/>
          <p:cNvCxnSpPr>
            <a:cxnSpLocks noChangeShapeType="1"/>
            <a:stCxn id="43" idx="5"/>
            <a:endCxn id="46" idx="1"/>
          </p:cNvCxnSpPr>
          <p:nvPr/>
        </p:nvCxnSpPr>
        <p:spPr bwMode="auto">
          <a:xfrm rot="16200000" flipH="1">
            <a:off x="6110183" y="1624350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20"/>
          <p:cNvCxnSpPr>
            <a:cxnSpLocks noChangeShapeType="1"/>
            <a:stCxn id="63" idx="0"/>
            <a:endCxn id="46" idx="5"/>
          </p:cNvCxnSpPr>
          <p:nvPr/>
        </p:nvCxnSpPr>
        <p:spPr bwMode="auto">
          <a:xfrm flipH="1" flipV="1">
            <a:off x="6898811" y="2402603"/>
            <a:ext cx="349067" cy="37612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25"/>
          <p:cNvCxnSpPr>
            <a:cxnSpLocks noChangeShapeType="1"/>
            <a:stCxn id="72" idx="0"/>
            <a:endCxn id="44" idx="5"/>
          </p:cNvCxnSpPr>
          <p:nvPr/>
        </p:nvCxnSpPr>
        <p:spPr bwMode="auto">
          <a:xfrm flipH="1" flipV="1">
            <a:off x="7848544" y="4167702"/>
            <a:ext cx="283562" cy="66050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26"/>
          <p:cNvCxnSpPr>
            <a:cxnSpLocks noChangeShapeType="1"/>
            <a:stCxn id="63" idx="5"/>
            <a:endCxn id="44" idx="0"/>
          </p:cNvCxnSpPr>
          <p:nvPr/>
        </p:nvCxnSpPr>
        <p:spPr bwMode="auto">
          <a:xfrm>
            <a:off x="7417380" y="3174397"/>
            <a:ext cx="261662" cy="597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5242733" y="207212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6052358" y="28531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AutoShape 19"/>
          <p:cNvCxnSpPr>
            <a:cxnSpLocks noChangeShapeType="1"/>
            <a:stCxn id="43" idx="3"/>
            <a:endCxn id="52" idx="0"/>
          </p:cNvCxnSpPr>
          <p:nvPr/>
        </p:nvCxnSpPr>
        <p:spPr bwMode="auto">
          <a:xfrm flipH="1">
            <a:off x="5452851" y="1597740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9"/>
          <p:cNvCxnSpPr>
            <a:cxnSpLocks noChangeShapeType="1"/>
            <a:stCxn id="46" idx="3"/>
            <a:endCxn id="54" idx="0"/>
          </p:cNvCxnSpPr>
          <p:nvPr/>
        </p:nvCxnSpPr>
        <p:spPr bwMode="auto">
          <a:xfrm flipH="1">
            <a:off x="6262476" y="2402603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59943" y="4828204"/>
            <a:ext cx="1077460" cy="1374065"/>
            <a:chOff x="7516289" y="3645978"/>
            <a:chExt cx="1077460" cy="137406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7748739" y="364597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7516289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 bwMode="auto">
            <a:xfrm>
              <a:off x="8173514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AutoShape 19"/>
            <p:cNvCxnSpPr>
              <a:cxnSpLocks noChangeShapeType="1"/>
              <a:stCxn id="72" idx="3"/>
              <a:endCxn id="73" idx="0"/>
            </p:cNvCxnSpPr>
            <p:nvPr/>
          </p:nvCxnSpPr>
          <p:spPr bwMode="auto">
            <a:xfrm flipH="1">
              <a:off x="7726407" y="4041643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9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8157954" y="4041643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7008165" y="2778732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" name="AutoShape 2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6467894" y="3174397"/>
            <a:ext cx="610481" cy="6482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7984" name="Group 297983"/>
          <p:cNvGrpSpPr/>
          <p:nvPr/>
        </p:nvGrpSpPr>
        <p:grpSpPr>
          <a:xfrm>
            <a:off x="5930705" y="3822638"/>
            <a:ext cx="1077460" cy="1394672"/>
            <a:chOff x="5380283" y="4592975"/>
            <a:chExt cx="1077460" cy="1394672"/>
          </a:xfrm>
        </p:grpSpPr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677759" y="4592975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 bwMode="auto">
            <a:xfrm>
              <a:off x="5380283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 bwMode="auto">
            <a:xfrm>
              <a:off x="6037508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0" name="AutoShape 29"/>
            <p:cNvCxnSpPr>
              <a:cxnSpLocks noChangeShapeType="1"/>
              <a:stCxn id="68" idx="0"/>
              <a:endCxn id="64" idx="3"/>
            </p:cNvCxnSpPr>
            <p:nvPr/>
          </p:nvCxnSpPr>
          <p:spPr bwMode="auto">
            <a:xfrm flipV="1">
              <a:off x="5590401" y="4988640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" name="AutoShape 29"/>
            <p:cNvCxnSpPr>
              <a:cxnSpLocks noChangeShapeType="1"/>
              <a:stCxn id="69" idx="0"/>
              <a:endCxn id="64" idx="5"/>
            </p:cNvCxnSpPr>
            <p:nvPr/>
          </p:nvCxnSpPr>
          <p:spPr bwMode="auto">
            <a:xfrm flipH="1" flipV="1">
              <a:off x="6086974" y="4988640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3" name="TextBox 102"/>
          <p:cNvSpPr txBox="1"/>
          <p:nvPr/>
        </p:nvSpPr>
        <p:spPr bwMode="auto">
          <a:xfrm>
            <a:off x="967978" y="5822163"/>
            <a:ext cx="7723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 structure shape depends on contents only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98002" name="Left-Right Arrow 298001"/>
          <p:cNvSpPr/>
          <p:nvPr/>
        </p:nvSpPr>
        <p:spPr bwMode="auto">
          <a:xfrm>
            <a:off x="2494486" y="1093949"/>
            <a:ext cx="3031082" cy="1650742"/>
          </a:xfrm>
          <a:prstGeom prst="left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shape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17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34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History Independence?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010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727596" y="1202075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439329" y="3772037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489596" y="20069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7" name="AutoShape 19"/>
          <p:cNvCxnSpPr>
            <a:cxnSpLocks noChangeShapeType="1"/>
            <a:stCxn id="43" idx="5"/>
            <a:endCxn id="46" idx="1"/>
          </p:cNvCxnSpPr>
          <p:nvPr/>
        </p:nvCxnSpPr>
        <p:spPr bwMode="auto">
          <a:xfrm rot="16200000" flipH="1">
            <a:off x="6110183" y="1624350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20"/>
          <p:cNvCxnSpPr>
            <a:cxnSpLocks noChangeShapeType="1"/>
            <a:stCxn id="63" idx="0"/>
            <a:endCxn id="46" idx="5"/>
          </p:cNvCxnSpPr>
          <p:nvPr/>
        </p:nvCxnSpPr>
        <p:spPr bwMode="auto">
          <a:xfrm flipH="1" flipV="1">
            <a:off x="6898811" y="2402603"/>
            <a:ext cx="349067" cy="37612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25"/>
          <p:cNvCxnSpPr>
            <a:cxnSpLocks noChangeShapeType="1"/>
            <a:stCxn id="72" idx="0"/>
            <a:endCxn id="44" idx="5"/>
          </p:cNvCxnSpPr>
          <p:nvPr/>
        </p:nvCxnSpPr>
        <p:spPr bwMode="auto">
          <a:xfrm flipH="1" flipV="1">
            <a:off x="7848544" y="4167702"/>
            <a:ext cx="283562" cy="66050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26"/>
          <p:cNvCxnSpPr>
            <a:cxnSpLocks noChangeShapeType="1"/>
            <a:stCxn id="63" idx="5"/>
            <a:endCxn id="44" idx="0"/>
          </p:cNvCxnSpPr>
          <p:nvPr/>
        </p:nvCxnSpPr>
        <p:spPr bwMode="auto">
          <a:xfrm>
            <a:off x="7417380" y="3174397"/>
            <a:ext cx="261662" cy="597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5242733" y="207212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6052358" y="28531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AutoShape 19"/>
          <p:cNvCxnSpPr>
            <a:cxnSpLocks noChangeShapeType="1"/>
            <a:stCxn id="43" idx="3"/>
            <a:endCxn id="52" idx="0"/>
          </p:cNvCxnSpPr>
          <p:nvPr/>
        </p:nvCxnSpPr>
        <p:spPr bwMode="auto">
          <a:xfrm flipH="1">
            <a:off x="5452851" y="1597740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9"/>
          <p:cNvCxnSpPr>
            <a:cxnSpLocks noChangeShapeType="1"/>
            <a:stCxn id="46" idx="3"/>
            <a:endCxn id="54" idx="0"/>
          </p:cNvCxnSpPr>
          <p:nvPr/>
        </p:nvCxnSpPr>
        <p:spPr bwMode="auto">
          <a:xfrm flipH="1">
            <a:off x="6262476" y="2402603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59943" y="4828204"/>
            <a:ext cx="1077460" cy="1374065"/>
            <a:chOff x="7516289" y="3645978"/>
            <a:chExt cx="1077460" cy="137406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7748739" y="364597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7516289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 bwMode="auto">
            <a:xfrm>
              <a:off x="8173514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AutoShape 19"/>
            <p:cNvCxnSpPr>
              <a:cxnSpLocks noChangeShapeType="1"/>
              <a:stCxn id="72" idx="3"/>
              <a:endCxn id="73" idx="0"/>
            </p:cNvCxnSpPr>
            <p:nvPr/>
          </p:nvCxnSpPr>
          <p:spPr bwMode="auto">
            <a:xfrm flipH="1">
              <a:off x="7726407" y="4041643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9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8157954" y="4041643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7008165" y="2778732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" name="AutoShape 2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6467894" y="3174397"/>
            <a:ext cx="610481" cy="6482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7984" name="Group 297983"/>
          <p:cNvGrpSpPr/>
          <p:nvPr/>
        </p:nvGrpSpPr>
        <p:grpSpPr>
          <a:xfrm>
            <a:off x="5930705" y="3822638"/>
            <a:ext cx="1077460" cy="1394672"/>
            <a:chOff x="5380283" y="4592975"/>
            <a:chExt cx="1077460" cy="1394672"/>
          </a:xfrm>
        </p:grpSpPr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677759" y="4592975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 bwMode="auto">
            <a:xfrm>
              <a:off x="5380283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 bwMode="auto">
            <a:xfrm>
              <a:off x="6037508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0" name="AutoShape 29"/>
            <p:cNvCxnSpPr>
              <a:cxnSpLocks noChangeShapeType="1"/>
              <a:stCxn id="68" idx="0"/>
              <a:endCxn id="64" idx="3"/>
            </p:cNvCxnSpPr>
            <p:nvPr/>
          </p:nvCxnSpPr>
          <p:spPr bwMode="auto">
            <a:xfrm flipV="1">
              <a:off x="5590401" y="4988640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" name="AutoShape 29"/>
            <p:cNvCxnSpPr>
              <a:cxnSpLocks noChangeShapeType="1"/>
              <a:stCxn id="69" idx="0"/>
              <a:endCxn id="64" idx="5"/>
            </p:cNvCxnSpPr>
            <p:nvPr/>
          </p:nvCxnSpPr>
          <p:spPr bwMode="auto">
            <a:xfrm flipH="1" flipV="1">
              <a:off x="6086974" y="4988640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" name="TextBox 103"/>
          <p:cNvSpPr txBox="1"/>
          <p:nvPr/>
        </p:nvSpPr>
        <p:spPr bwMode="auto">
          <a:xfrm>
            <a:off x="2513041" y="1396513"/>
            <a:ext cx="257373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hashes for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235226" y="2046380"/>
            <a:ext cx="185154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967978" y="5822163"/>
            <a:ext cx="7723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 structure shape depends on contents only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129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35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History Independence?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010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727596" y="1202075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439329" y="3772037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489596" y="20069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7" name="AutoShape 19"/>
          <p:cNvCxnSpPr>
            <a:cxnSpLocks noChangeShapeType="1"/>
            <a:stCxn id="43" idx="5"/>
            <a:endCxn id="46" idx="1"/>
          </p:cNvCxnSpPr>
          <p:nvPr/>
        </p:nvCxnSpPr>
        <p:spPr bwMode="auto">
          <a:xfrm rot="16200000" flipH="1">
            <a:off x="6110183" y="1624350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20"/>
          <p:cNvCxnSpPr>
            <a:cxnSpLocks noChangeShapeType="1"/>
            <a:stCxn id="63" idx="0"/>
            <a:endCxn id="46" idx="5"/>
          </p:cNvCxnSpPr>
          <p:nvPr/>
        </p:nvCxnSpPr>
        <p:spPr bwMode="auto">
          <a:xfrm flipH="1" flipV="1">
            <a:off x="6898811" y="2402603"/>
            <a:ext cx="349067" cy="37612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25"/>
          <p:cNvCxnSpPr>
            <a:cxnSpLocks noChangeShapeType="1"/>
            <a:stCxn id="72" idx="0"/>
            <a:endCxn id="44" idx="5"/>
          </p:cNvCxnSpPr>
          <p:nvPr/>
        </p:nvCxnSpPr>
        <p:spPr bwMode="auto">
          <a:xfrm flipH="1" flipV="1">
            <a:off x="7848544" y="4167702"/>
            <a:ext cx="283562" cy="66050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26"/>
          <p:cNvCxnSpPr>
            <a:cxnSpLocks noChangeShapeType="1"/>
            <a:stCxn id="63" idx="5"/>
            <a:endCxn id="44" idx="0"/>
          </p:cNvCxnSpPr>
          <p:nvPr/>
        </p:nvCxnSpPr>
        <p:spPr bwMode="auto">
          <a:xfrm>
            <a:off x="7417380" y="3174397"/>
            <a:ext cx="261662" cy="597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5242733" y="207212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6052358" y="28531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AutoShape 19"/>
          <p:cNvCxnSpPr>
            <a:cxnSpLocks noChangeShapeType="1"/>
            <a:stCxn id="43" idx="3"/>
            <a:endCxn id="52" idx="0"/>
          </p:cNvCxnSpPr>
          <p:nvPr/>
        </p:nvCxnSpPr>
        <p:spPr bwMode="auto">
          <a:xfrm flipH="1">
            <a:off x="5452851" y="1597740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9"/>
          <p:cNvCxnSpPr>
            <a:cxnSpLocks noChangeShapeType="1"/>
            <a:stCxn id="46" idx="3"/>
            <a:endCxn id="54" idx="0"/>
          </p:cNvCxnSpPr>
          <p:nvPr/>
        </p:nvCxnSpPr>
        <p:spPr bwMode="auto">
          <a:xfrm flipH="1">
            <a:off x="6262476" y="2402603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59943" y="4828204"/>
            <a:ext cx="1077460" cy="1374065"/>
            <a:chOff x="7516289" y="3645978"/>
            <a:chExt cx="1077460" cy="137406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7748739" y="364597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7516289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 bwMode="auto">
            <a:xfrm>
              <a:off x="8173514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AutoShape 19"/>
            <p:cNvCxnSpPr>
              <a:cxnSpLocks noChangeShapeType="1"/>
              <a:stCxn id="72" idx="3"/>
              <a:endCxn id="73" idx="0"/>
            </p:cNvCxnSpPr>
            <p:nvPr/>
          </p:nvCxnSpPr>
          <p:spPr bwMode="auto">
            <a:xfrm flipH="1">
              <a:off x="7726407" y="4041643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9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8157954" y="4041643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7008165" y="2778732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" name="AutoShape 2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6467894" y="3174397"/>
            <a:ext cx="610481" cy="6482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7984" name="Group 297983"/>
          <p:cNvGrpSpPr/>
          <p:nvPr/>
        </p:nvGrpSpPr>
        <p:grpSpPr>
          <a:xfrm>
            <a:off x="5930705" y="3822638"/>
            <a:ext cx="1077460" cy="1394672"/>
            <a:chOff x="5380283" y="4592975"/>
            <a:chExt cx="1077460" cy="1394672"/>
          </a:xfrm>
        </p:grpSpPr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677759" y="4592975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 bwMode="auto">
            <a:xfrm>
              <a:off x="5380283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 bwMode="auto">
            <a:xfrm>
              <a:off x="6037508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0" name="AutoShape 29"/>
            <p:cNvCxnSpPr>
              <a:cxnSpLocks noChangeShapeType="1"/>
              <a:stCxn id="68" idx="0"/>
              <a:endCxn id="64" idx="3"/>
            </p:cNvCxnSpPr>
            <p:nvPr/>
          </p:nvCxnSpPr>
          <p:spPr bwMode="auto">
            <a:xfrm flipV="1">
              <a:off x="5590401" y="4988640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" name="AutoShape 29"/>
            <p:cNvCxnSpPr>
              <a:cxnSpLocks noChangeShapeType="1"/>
              <a:stCxn id="69" idx="0"/>
              <a:endCxn id="64" idx="5"/>
            </p:cNvCxnSpPr>
            <p:nvPr/>
          </p:nvCxnSpPr>
          <p:spPr bwMode="auto">
            <a:xfrm flipH="1" flipV="1">
              <a:off x="6086974" y="4988640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7" name="TextBox 106"/>
          <p:cNvSpPr txBox="1"/>
          <p:nvPr/>
        </p:nvSpPr>
        <p:spPr bwMode="auto">
          <a:xfrm>
            <a:off x="3119465" y="2719964"/>
            <a:ext cx="196731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513041" y="1396513"/>
            <a:ext cx="257373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hashes for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967978" y="5822163"/>
            <a:ext cx="7723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 structure shape depends on contents only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3235226" y="2046380"/>
            <a:ext cx="185154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4634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36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History Independence?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010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727596" y="1202075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439329" y="3772037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489596" y="20069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7" name="AutoShape 19"/>
          <p:cNvCxnSpPr>
            <a:cxnSpLocks noChangeShapeType="1"/>
            <a:stCxn id="43" idx="5"/>
            <a:endCxn id="46" idx="1"/>
          </p:cNvCxnSpPr>
          <p:nvPr/>
        </p:nvCxnSpPr>
        <p:spPr bwMode="auto">
          <a:xfrm rot="16200000" flipH="1">
            <a:off x="6110183" y="1624350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20"/>
          <p:cNvCxnSpPr>
            <a:cxnSpLocks noChangeShapeType="1"/>
            <a:stCxn id="63" idx="0"/>
            <a:endCxn id="46" idx="5"/>
          </p:cNvCxnSpPr>
          <p:nvPr/>
        </p:nvCxnSpPr>
        <p:spPr bwMode="auto">
          <a:xfrm flipH="1" flipV="1">
            <a:off x="6898811" y="2402603"/>
            <a:ext cx="349067" cy="37612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25"/>
          <p:cNvCxnSpPr>
            <a:cxnSpLocks noChangeShapeType="1"/>
            <a:stCxn id="72" idx="0"/>
            <a:endCxn id="44" idx="5"/>
          </p:cNvCxnSpPr>
          <p:nvPr/>
        </p:nvCxnSpPr>
        <p:spPr bwMode="auto">
          <a:xfrm flipH="1" flipV="1">
            <a:off x="7848544" y="4167702"/>
            <a:ext cx="283562" cy="66050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26"/>
          <p:cNvCxnSpPr>
            <a:cxnSpLocks noChangeShapeType="1"/>
            <a:stCxn id="63" idx="5"/>
            <a:endCxn id="44" idx="0"/>
          </p:cNvCxnSpPr>
          <p:nvPr/>
        </p:nvCxnSpPr>
        <p:spPr bwMode="auto">
          <a:xfrm>
            <a:off x="7417380" y="3174397"/>
            <a:ext cx="261662" cy="597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5242733" y="207212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6052358" y="28531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AutoShape 19"/>
          <p:cNvCxnSpPr>
            <a:cxnSpLocks noChangeShapeType="1"/>
            <a:stCxn id="43" idx="3"/>
            <a:endCxn id="52" idx="0"/>
          </p:cNvCxnSpPr>
          <p:nvPr/>
        </p:nvCxnSpPr>
        <p:spPr bwMode="auto">
          <a:xfrm flipH="1">
            <a:off x="5452851" y="1597740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9"/>
          <p:cNvCxnSpPr>
            <a:cxnSpLocks noChangeShapeType="1"/>
            <a:stCxn id="46" idx="3"/>
            <a:endCxn id="54" idx="0"/>
          </p:cNvCxnSpPr>
          <p:nvPr/>
        </p:nvCxnSpPr>
        <p:spPr bwMode="auto">
          <a:xfrm flipH="1">
            <a:off x="6262476" y="2402603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59943" y="4828204"/>
            <a:ext cx="1077460" cy="1374065"/>
            <a:chOff x="7516289" y="3645978"/>
            <a:chExt cx="1077460" cy="137406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7748739" y="364597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7516289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 bwMode="auto">
            <a:xfrm>
              <a:off x="8173514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AutoShape 19"/>
            <p:cNvCxnSpPr>
              <a:cxnSpLocks noChangeShapeType="1"/>
              <a:stCxn id="72" idx="3"/>
              <a:endCxn id="73" idx="0"/>
            </p:cNvCxnSpPr>
            <p:nvPr/>
          </p:nvCxnSpPr>
          <p:spPr bwMode="auto">
            <a:xfrm flipH="1">
              <a:off x="7726407" y="4041643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9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8157954" y="4041643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7008165" y="2778732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" name="AutoShape 2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6467894" y="3174397"/>
            <a:ext cx="610481" cy="6482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7984" name="Group 297983"/>
          <p:cNvGrpSpPr/>
          <p:nvPr/>
        </p:nvGrpSpPr>
        <p:grpSpPr>
          <a:xfrm>
            <a:off x="5930705" y="3822638"/>
            <a:ext cx="1077460" cy="1394672"/>
            <a:chOff x="5380283" y="4592975"/>
            <a:chExt cx="1077460" cy="1394672"/>
          </a:xfrm>
        </p:grpSpPr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677759" y="4592975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 bwMode="auto">
            <a:xfrm>
              <a:off x="5380283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 bwMode="auto">
            <a:xfrm>
              <a:off x="6037508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0" name="AutoShape 29"/>
            <p:cNvCxnSpPr>
              <a:cxnSpLocks noChangeShapeType="1"/>
              <a:stCxn id="68" idx="0"/>
              <a:endCxn id="64" idx="3"/>
            </p:cNvCxnSpPr>
            <p:nvPr/>
          </p:nvCxnSpPr>
          <p:spPr bwMode="auto">
            <a:xfrm flipV="1">
              <a:off x="5590401" y="4988640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" name="AutoShape 29"/>
            <p:cNvCxnSpPr>
              <a:cxnSpLocks noChangeShapeType="1"/>
              <a:stCxn id="69" idx="0"/>
              <a:endCxn id="64" idx="5"/>
            </p:cNvCxnSpPr>
            <p:nvPr/>
          </p:nvCxnSpPr>
          <p:spPr bwMode="auto">
            <a:xfrm flipH="1" flipV="1">
              <a:off x="6086974" y="4988640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5" name="TextBox 104"/>
          <p:cNvSpPr txBox="1"/>
          <p:nvPr/>
        </p:nvSpPr>
        <p:spPr bwMode="auto">
          <a:xfrm>
            <a:off x="3404729" y="3393548"/>
            <a:ext cx="1682046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3119465" y="2719964"/>
            <a:ext cx="196731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2513041" y="1396513"/>
            <a:ext cx="257373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hashes for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967978" y="5822163"/>
            <a:ext cx="7723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 structure shape depends on contents only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235226" y="2046380"/>
            <a:ext cx="185154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6016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37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0291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38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lowchart: Magnetic Disk 1"/>
          <p:cNvSpPr/>
          <p:nvPr/>
        </p:nvSpPr>
        <p:spPr bwMode="auto">
          <a:xfrm>
            <a:off x="2890288" y="1156661"/>
            <a:ext cx="3365256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6488533" y="3695381"/>
            <a:ext cx="2035282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53507" y="3649035"/>
            <a:ext cx="2035282" cy="2880719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17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39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lowchart: Magnetic Disk 1"/>
          <p:cNvSpPr/>
          <p:nvPr/>
        </p:nvSpPr>
        <p:spPr bwMode="auto">
          <a:xfrm>
            <a:off x="2890288" y="1156661"/>
            <a:ext cx="3365256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6488533" y="3695381"/>
            <a:ext cx="2035282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53507" y="3649035"/>
            <a:ext cx="2035282" cy="2880719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352423" y="4375213"/>
            <a:ext cx="49856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Parallelism: per-shard threads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434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Fixed-Size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4445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(v’s slot)+i*(sizeof T)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154401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v;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7345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40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lowchart: Magnetic Disk 1"/>
          <p:cNvSpPr/>
          <p:nvPr/>
        </p:nvSpPr>
        <p:spPr bwMode="auto">
          <a:xfrm>
            <a:off x="2890288" y="1156661"/>
            <a:ext cx="3365256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6488533" y="3695381"/>
            <a:ext cx="2035282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53507" y="3649035"/>
            <a:ext cx="2035282" cy="2880719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187697" y="5100418"/>
            <a:ext cx="27704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Load-balancing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352423" y="4375213"/>
            <a:ext cx="49856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Parallelism: per-shard threads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1184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41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lowchart: Magnetic Disk 1"/>
          <p:cNvSpPr/>
          <p:nvPr/>
        </p:nvSpPr>
        <p:spPr bwMode="auto">
          <a:xfrm>
            <a:off x="2890288" y="1156661"/>
            <a:ext cx="3365256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6488533" y="3695381"/>
            <a:ext cx="2035282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53507" y="3649035"/>
            <a:ext cx="2035282" cy="2880719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173163" y="5901431"/>
            <a:ext cx="500329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minimize communication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187697" y="5100418"/>
            <a:ext cx="27704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Load-balancing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352423" y="4375213"/>
            <a:ext cx="49856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Parallelism: per-shard threads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4899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Fork-Join Parallelism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4D576-D234-3263-A1E7-52ADA323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9" y="2148549"/>
            <a:ext cx="76200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(Integer n)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left   = 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right = 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right;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}}}</a:t>
            </a:r>
          </a:p>
          <a:p>
            <a:pPr algn="l"/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32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1A96DD-1A54-47CF-8CDD-D25E9434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9" y="2148549"/>
            <a:ext cx="76200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(Integer n)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left   = 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right = 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right;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}}}</a:t>
            </a:r>
          </a:p>
          <a:p>
            <a:pPr algn="l"/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Fork-Join Parallelism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13692" y="2598887"/>
            <a:ext cx="4776120" cy="698500"/>
          </a:xfrm>
          <a:prstGeom prst="wedgeRoundRectCallout">
            <a:avLst>
              <a:gd name="adj1" fmla="val 30750"/>
              <a:gd name="adj2" fmla="val 322902"/>
              <a:gd name="adj3" fmla="val 16667"/>
            </a:avLst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dirty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91308" y="5474677"/>
            <a:ext cx="733886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convenient, create a thread to evaluate expression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2590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EFE6D6-7E20-FCFD-8DD6-C8813D50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9" y="2148549"/>
            <a:ext cx="76200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(Integer n)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left   = 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right = 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right;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}}}</a:t>
            </a:r>
          </a:p>
          <a:p>
            <a:pPr algn="l"/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Fork-Join Parallelism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113693" y="3173318"/>
            <a:ext cx="2597696" cy="698500"/>
          </a:xfrm>
          <a:prstGeom prst="wedgeRoundRectCallout">
            <a:avLst>
              <a:gd name="adj1" fmla="val 32433"/>
              <a:gd name="adj2" fmla="val 278772"/>
              <a:gd name="adj3" fmla="val 16667"/>
            </a:avLst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dirty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63416" y="5674732"/>
            <a:ext cx="65067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Wait for thread to join, or evaluate sequentially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0095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Fork-Join Parallelism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7E89EA-07FC-40C9-8FBA-61DEDBD04152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65131" y="1508166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65131" y="2043550"/>
            <a:ext cx="308582" cy="299053"/>
          </a:xfrm>
          <a:prstGeom prst="ellipse">
            <a:avLst/>
          </a:prstGeom>
          <a:solidFill>
            <a:srgbClr val="C00000"/>
          </a:solidFill>
          <a:ln w="381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990680" y="2578934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606017" y="3114317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558151" y="3114317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26416" y="3114317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165411" y="3649701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2118545" y="3649701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176139" y="3649701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4181502" y="3649701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426416" y="4185085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165411" y="4185085"/>
            <a:ext cx="308582" cy="299053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118545" y="4185085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181502" y="4185085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1165411" y="4720469"/>
            <a:ext cx="2298736" cy="299053"/>
            <a:chOff x="2927597" y="5001711"/>
            <a:chExt cx="2838200" cy="381000"/>
          </a:xfrm>
          <a:solidFill>
            <a:schemeClr val="tx1">
              <a:lumMod val="85000"/>
            </a:schemeClr>
          </a:solidFill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9275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3847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165411" y="5255853"/>
            <a:ext cx="308582" cy="299053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17092" y="5791236"/>
            <a:ext cx="308582" cy="299053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1899617" y="1917400"/>
            <a:ext cx="239610" cy="1269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endCxn id="11" idx="7"/>
          </p:cNvCxnSpPr>
          <p:nvPr/>
        </p:nvCxnSpPr>
        <p:spPr bwMode="auto">
          <a:xfrm rot="10800000" flipV="1">
            <a:off x="1254073" y="2316603"/>
            <a:ext cx="675715" cy="30612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stCxn id="8" idx="5"/>
            <a:endCxn id="9" idx="1"/>
          </p:cNvCxnSpPr>
          <p:nvPr/>
        </p:nvCxnSpPr>
        <p:spPr bwMode="auto">
          <a:xfrm rot="16200000" flipH="1">
            <a:off x="2460212" y="1967118"/>
            <a:ext cx="859305" cy="152268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>
            <a:stCxn id="9" idx="5"/>
            <a:endCxn id="16" idx="0"/>
          </p:cNvCxnSpPr>
          <p:nvPr/>
        </p:nvCxnSpPr>
        <p:spPr bwMode="auto">
          <a:xfrm rot="16200000" flipH="1">
            <a:off x="3962537" y="3276446"/>
            <a:ext cx="280126" cy="46638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 bwMode="auto">
          <a:xfrm rot="5400000">
            <a:off x="3383409" y="3425698"/>
            <a:ext cx="323921" cy="211677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stCxn id="16" idx="4"/>
            <a:endCxn id="20" idx="0"/>
          </p:cNvCxnSpPr>
          <p:nvPr/>
        </p:nvCxnSpPr>
        <p:spPr bwMode="auto">
          <a:xfrm rot="5400000">
            <a:off x="4217628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15" idx="4"/>
            <a:endCxn id="22" idx="0"/>
          </p:cNvCxnSpPr>
          <p:nvPr/>
        </p:nvCxnSpPr>
        <p:spPr bwMode="auto">
          <a:xfrm rot="5400000">
            <a:off x="2934286" y="4324325"/>
            <a:ext cx="771714" cy="2057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>
            <a:off x="2890951" y="5411018"/>
            <a:ext cx="767341" cy="341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>
            <a:stCxn id="23" idx="6"/>
            <a:endCxn id="24" idx="2"/>
          </p:cNvCxnSpPr>
          <p:nvPr/>
        </p:nvCxnSpPr>
        <p:spPr bwMode="auto">
          <a:xfrm>
            <a:off x="1473993" y="5405379"/>
            <a:ext cx="1643099" cy="535383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Straight Arrow Connector 52"/>
          <p:cNvCxnSpPr>
            <a:stCxn id="20" idx="4"/>
          </p:cNvCxnSpPr>
          <p:nvPr/>
        </p:nvCxnSpPr>
        <p:spPr bwMode="auto">
          <a:xfrm rot="5400000">
            <a:off x="3186585" y="4737391"/>
            <a:ext cx="1402461" cy="89595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Arrow Connector 55"/>
          <p:cNvCxnSpPr>
            <a:stCxn id="21" idx="4"/>
            <a:endCxn id="23" idx="0"/>
          </p:cNvCxnSpPr>
          <p:nvPr/>
        </p:nvCxnSpPr>
        <p:spPr bwMode="auto">
          <a:xfrm rot="5400000">
            <a:off x="1201537" y="5137668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>
            <a:endCxn id="12" idx="7"/>
          </p:cNvCxnSpPr>
          <p:nvPr/>
        </p:nvCxnSpPr>
        <p:spPr bwMode="auto">
          <a:xfrm rot="10800000" flipV="1">
            <a:off x="689808" y="2875871"/>
            <a:ext cx="374347" cy="28224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endCxn id="10" idx="1"/>
          </p:cNvCxnSpPr>
          <p:nvPr/>
        </p:nvCxnSpPr>
        <p:spPr bwMode="auto">
          <a:xfrm>
            <a:off x="1218044" y="2847907"/>
            <a:ext cx="385298" cy="31020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Arrow Connector 64"/>
          <p:cNvCxnSpPr>
            <a:endCxn id="14" idx="1"/>
          </p:cNvCxnSpPr>
          <p:nvPr/>
        </p:nvCxnSpPr>
        <p:spPr bwMode="auto">
          <a:xfrm rot="16200000" flipH="1">
            <a:off x="1822738" y="3352499"/>
            <a:ext cx="342247" cy="33974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>
            <a:stCxn id="10" idx="3"/>
            <a:endCxn id="13" idx="0"/>
          </p:cNvCxnSpPr>
          <p:nvPr/>
        </p:nvCxnSpPr>
        <p:spPr bwMode="auto">
          <a:xfrm rot="5400000">
            <a:off x="1321459" y="3367818"/>
            <a:ext cx="280126" cy="2836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>
            <a:stCxn id="12" idx="4"/>
            <a:endCxn id="17" idx="0"/>
          </p:cNvCxnSpPr>
          <p:nvPr/>
        </p:nvCxnSpPr>
        <p:spPr bwMode="auto">
          <a:xfrm rot="5400000">
            <a:off x="194850" y="3799208"/>
            <a:ext cx="771714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stCxn id="13" idx="4"/>
            <a:endCxn id="18" idx="0"/>
          </p:cNvCxnSpPr>
          <p:nvPr/>
        </p:nvCxnSpPr>
        <p:spPr bwMode="auto">
          <a:xfrm rot="5400000">
            <a:off x="1201537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>
            <a:stCxn id="14" idx="4"/>
            <a:endCxn id="19" idx="0"/>
          </p:cNvCxnSpPr>
          <p:nvPr/>
        </p:nvCxnSpPr>
        <p:spPr bwMode="auto">
          <a:xfrm rot="5400000">
            <a:off x="2154671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>
            <a:stCxn id="19" idx="3"/>
            <a:endCxn id="21" idx="7"/>
          </p:cNvCxnSpPr>
          <p:nvPr/>
        </p:nvCxnSpPr>
        <p:spPr bwMode="auto">
          <a:xfrm rot="5400000">
            <a:off x="1634309" y="4234837"/>
            <a:ext cx="323921" cy="734933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Straight Arrow Connector 84"/>
          <p:cNvCxnSpPr>
            <a:stCxn id="17" idx="5"/>
            <a:endCxn id="21" idx="1"/>
          </p:cNvCxnSpPr>
          <p:nvPr/>
        </p:nvCxnSpPr>
        <p:spPr bwMode="auto">
          <a:xfrm rot="16200000" flipH="1">
            <a:off x="788244" y="4341906"/>
            <a:ext cx="323921" cy="52079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18" idx="4"/>
            <a:endCxn id="21" idx="0"/>
          </p:cNvCxnSpPr>
          <p:nvPr/>
        </p:nvCxnSpPr>
        <p:spPr bwMode="auto">
          <a:xfrm rot="5400000">
            <a:off x="1201537" y="4602284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Box 45"/>
          <p:cNvSpPr txBox="1"/>
          <p:nvPr/>
        </p:nvSpPr>
        <p:spPr bwMode="auto">
          <a:xfrm>
            <a:off x="3757318" y="1751451"/>
            <a:ext cx="5069080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“Work-Stealing” schedulers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4344081" y="2831365"/>
            <a:ext cx="4482317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Parallelism adapts to resources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296264" y="3911279"/>
            <a:ext cx="3530134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locks, only fork + join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5715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04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Makes a Good Smart Contract Data Structure?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BF236-34B8-A81F-FDC3-335BE0375CBB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</p:spTree>
    <p:extLst>
      <p:ext uri="{BB962C8B-B14F-4D97-AF65-F5344CB8AC3E}">
        <p14:creationId xmlns:p14="http://schemas.microsoft.com/office/powerpoint/2010/main" val="412146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Storage Structure Arboretum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26923" y="2593773"/>
            <a:ext cx="35231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Radix or Patricia Trie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826923" y="3587977"/>
            <a:ext cx="332437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Merkle Tree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26923" y="4582181"/>
            <a:ext cx="12918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Treaps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89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6" descr="Image result for check ma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 bwMode="auto">
          <a:xfrm>
            <a:off x="5771584" y="3698079"/>
            <a:ext cx="2474217" cy="510778"/>
          </a:xfrm>
          <a:prstGeom prst="wedgeRoundRectCallout">
            <a:avLst>
              <a:gd name="adj1" fmla="val -50968"/>
              <a:gd name="adj2" fmla="val -2110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 num keys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DB9F1-1371-9DEA-6C58-A093DDB6D536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7384C-D9ED-DF34-8A12-DA978C210E52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</p:spTree>
    <p:extLst>
      <p:ext uri="{BB962C8B-B14F-4D97-AF65-F5344CB8AC3E}">
        <p14:creationId xmlns:p14="http://schemas.microsoft.com/office/powerpoint/2010/main" val="389685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hash(v’s slot)+i*(sizeof T)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38252" y="4658200"/>
            <a:ext cx="173542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95040" y="4690587"/>
            <a:ext cx="177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v’s slot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C95C1-0ADC-F511-5777-FE59697BC981}"/>
              </a:ext>
            </a:extLst>
          </p:cNvPr>
          <p:cNvSpPr/>
          <p:nvPr/>
        </p:nvSpPr>
        <p:spPr bwMode="auto">
          <a:xfrm>
            <a:off x="1038252" y="2548505"/>
            <a:ext cx="1204176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T[] v;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C2B7B-32B0-059C-7F91-D1500F2D4AC3}"/>
              </a:ext>
            </a:extLst>
          </p:cNvPr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455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1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3E6D67-A960-E2A0-4B8D-5DA0FFE4C61D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9022E-52D7-953A-FDED-C8E83F269EC3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2" name="Picture 11" descr="Green Check Marks - Clipart library">
            <a:extLst>
              <a:ext uri="{FF2B5EF4-FFF2-40B4-BE49-F238E27FC236}">
                <a16:creationId xmlns:a16="http://schemas.microsoft.com/office/drawing/2014/main" id="{BDD2A778-C9D8-9A12-5B7C-4DF4183C5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73" y="2766866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775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ular Callout 12"/>
          <p:cNvSpPr/>
          <p:nvPr/>
        </p:nvSpPr>
        <p:spPr bwMode="auto">
          <a:xfrm>
            <a:off x="5024812" y="4917576"/>
            <a:ext cx="3207886" cy="919401"/>
          </a:xfrm>
          <a:prstGeom prst="wedgeRoundRectCallout">
            <a:avLst>
              <a:gd name="adj1" fmla="val -61484"/>
              <a:gd name="adj2" fmla="val -12812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Asymptotically good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 suboptimal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8601" y="369185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97F42-C95F-23E0-ADC1-E37851191732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90F56-B7A8-37E4-487D-55EE41AFE2A9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2" name="Picture 11" descr="Green Check Marks - Clipart library">
            <a:extLst>
              <a:ext uri="{FF2B5EF4-FFF2-40B4-BE49-F238E27FC236}">
                <a16:creationId xmlns:a16="http://schemas.microsoft.com/office/drawing/2014/main" id="{E4BA8A04-71E5-6512-72F3-196780B0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73" y="2766866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570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522124" y="5172463"/>
            <a:ext cx="1314862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1522123" y="5881989"/>
            <a:ext cx="160021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5264493" y="5572574"/>
            <a:ext cx="2271412" cy="919401"/>
          </a:xfrm>
          <a:prstGeom prst="wedgeRoundRectCallout">
            <a:avLst>
              <a:gd name="adj1" fmla="val -54249"/>
              <a:gd name="adj2" fmla="val -12149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as proof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inclusion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8601" y="369185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6281" y="4401383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B247E-1D27-8A8B-26DC-448B1B63AEDC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2" name="Picture 11" descr="Green Check Marks - Clipart library">
            <a:extLst>
              <a:ext uri="{FF2B5EF4-FFF2-40B4-BE49-F238E27FC236}">
                <a16:creationId xmlns:a16="http://schemas.microsoft.com/office/drawing/2014/main" id="{C137CDB5-49AA-89D8-3FB6-272B9182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73" y="2766866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10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3043888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52" y="2871029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82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5017483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 bwMode="auto">
          <a:xfrm>
            <a:off x="3949399" y="5823530"/>
            <a:ext cx="3886357" cy="510778"/>
          </a:xfrm>
          <a:prstGeom prst="wedgeRoundRectCallout">
            <a:avLst>
              <a:gd name="adj1" fmla="val -38102"/>
              <a:gd name="adj2" fmla="val -10745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subtree on own node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18601" y="369185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6281" y="4401383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6508E-33AB-731B-B92D-014A14D604BC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354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Review: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74" y="4303826"/>
            <a:ext cx="1731563" cy="1653520"/>
            <a:chOff x="1697743" y="3903253"/>
            <a:chExt cx="1731563" cy="1653520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697743" y="3903253"/>
              <a:ext cx="173156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614672" y="4303826"/>
            <a:ext cx="1665842" cy="1653520"/>
            <a:chOff x="1730603" y="3903253"/>
            <a:chExt cx="1665842" cy="1653520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1730603" y="3903253"/>
              <a:ext cx="166584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1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82049" y="4303826"/>
            <a:ext cx="1665842" cy="1653520"/>
            <a:chOff x="1730603" y="3903253"/>
            <a:chExt cx="1665842" cy="1653520"/>
          </a:xfrm>
        </p:grpSpPr>
        <p:sp>
          <p:nvSpPr>
            <p:cNvPr id="42" name="TextBox 41"/>
            <p:cNvSpPr txBox="1"/>
            <p:nvPr/>
          </p:nvSpPr>
          <p:spPr bwMode="auto">
            <a:xfrm>
              <a:off x="1730603" y="3903253"/>
              <a:ext cx="166584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873225" y="4303826"/>
            <a:ext cx="1665841" cy="1653520"/>
            <a:chOff x="1730603" y="3903253"/>
            <a:chExt cx="1665841" cy="1653520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1730603" y="3903253"/>
              <a:ext cx="1665841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0" y="3651773"/>
            <a:ext cx="39386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03762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Review: Proof of </a:t>
            </a:r>
            <a:r>
              <a:rPr lang="en-US" b="1" dirty="0">
                <a:solidFill>
                  <a:srgbClr val="FF66FF"/>
                </a:solidFill>
              </a:rPr>
              <a:t>d</a:t>
            </a:r>
            <a:r>
              <a:rPr lang="en-US" b="1" baseline="-25000" dirty="0">
                <a:solidFill>
                  <a:srgbClr val="FF66FF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 Inclusion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46674" y="4303826"/>
            <a:ext cx="173156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43792" y="54341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14672" y="4303826"/>
            <a:ext cx="166584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78930" y="54341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1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2026525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00201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782049" y="4303826"/>
            <a:ext cx="166584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346307" y="54341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73225" y="4303826"/>
            <a:ext cx="166584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37483" y="54341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0" y="3651773"/>
            <a:ext cx="39386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493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of </a:t>
            </a:r>
            <a:r>
              <a:rPr lang="en-US" b="1" dirty="0">
                <a:solidFill>
                  <a:srgbClr val="FF66FF"/>
                </a:solidFill>
              </a:rPr>
              <a:t>d</a:t>
            </a:r>
            <a:r>
              <a:rPr lang="en-US" b="1" baseline="-25000" dirty="0">
                <a:solidFill>
                  <a:srgbClr val="FF66FF"/>
                </a:solidFill>
              </a:rPr>
              <a:t>5</a:t>
            </a:r>
            <a:r>
              <a:rPr lang="en-US" dirty="0">
                <a:solidFill>
                  <a:srgbClr val="FFFF00"/>
                </a:solidFill>
              </a:rPr>
              <a:t> Non-Inclusion?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65C4E5D-DA99-460E-9E68-E8A28959880C}" type="slidenum">
              <a:rPr lang="x-none" smtClean="0">
                <a:solidFill>
                  <a:schemeClr val="tx1">
                    <a:lumMod val="50000"/>
                  </a:schemeClr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6674" y="4303826"/>
            <a:ext cx="1731563" cy="1653520"/>
            <a:chOff x="1697743" y="3903253"/>
            <a:chExt cx="1731563" cy="1653520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1697743" y="3903253"/>
              <a:ext cx="173156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1" i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614672" y="4303826"/>
            <a:ext cx="1665842" cy="1653520"/>
            <a:chOff x="1730603" y="3903253"/>
            <a:chExt cx="1665842" cy="1653520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730603" y="3903253"/>
              <a:ext cx="166584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1" i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" name="Straight Arrow Connector 13"/>
          <p:cNvCxnSpPr>
            <a:stCxn id="17" idx="2"/>
            <a:endCxn id="7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>
            <a:stCxn id="17" idx="2"/>
            <a:endCxn id="11" idx="0"/>
          </p:cNvCxnSpPr>
          <p:nvPr/>
        </p:nvCxnSpPr>
        <p:spPr bwMode="auto">
          <a:xfrm>
            <a:off x="3135162" y="3651773"/>
            <a:ext cx="312431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82049" y="4303826"/>
            <a:ext cx="1665842" cy="1653520"/>
            <a:chOff x="1730603" y="3903253"/>
            <a:chExt cx="1665842" cy="1653520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1730603" y="3903253"/>
              <a:ext cx="166584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800" b="1" i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873225" y="4303826"/>
            <a:ext cx="1665841" cy="1653520"/>
            <a:chOff x="1730603" y="3903253"/>
            <a:chExt cx="1665841" cy="1653520"/>
          </a:xfrm>
        </p:grpSpPr>
        <p:sp>
          <p:nvSpPr>
            <p:cNvPr id="24" name="TextBox 23"/>
            <p:cNvSpPr txBox="1"/>
            <p:nvPr/>
          </p:nvSpPr>
          <p:spPr bwMode="auto">
            <a:xfrm>
              <a:off x="1730603" y="3903253"/>
              <a:ext cx="1665841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b="1" i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7" name="Straight Arrow Connector 26"/>
          <p:cNvCxnSpPr>
            <a:stCxn id="18" idx="2"/>
            <a:endCxn id="20" idx="0"/>
          </p:cNvCxnSpPr>
          <p:nvPr/>
        </p:nvCxnSpPr>
        <p:spPr bwMode="auto">
          <a:xfrm flipH="1">
            <a:off x="5614970" y="3651773"/>
            <a:ext cx="39386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18" idx="2"/>
            <a:endCxn id="24" idx="0"/>
          </p:cNvCxnSpPr>
          <p:nvPr/>
        </p:nvCxnSpPr>
        <p:spPr bwMode="auto">
          <a:xfrm>
            <a:off x="6008838" y="3651773"/>
            <a:ext cx="169730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endCxn id="18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TextBox 31"/>
          <p:cNvSpPr txBox="1"/>
          <p:nvPr/>
        </p:nvSpPr>
        <p:spPr bwMode="auto">
          <a:xfrm>
            <a:off x="1076813" y="2515238"/>
            <a:ext cx="57815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prove a value not included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130474" y="3677193"/>
            <a:ext cx="56741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by displaying entire tree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Sorted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>
                <a:solidFill>
                  <a:srgbClr val="FFFF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7080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Sorted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TextBox 44"/>
          <p:cNvSpPr txBox="1"/>
          <p:nvPr/>
        </p:nvSpPr>
        <p:spPr bwMode="auto">
          <a:xfrm>
            <a:off x="3200759" y="5433399"/>
            <a:ext cx="27424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00, 11 included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86873" y="5104459"/>
            <a:ext cx="1051165" cy="1181100"/>
          </a:xfrm>
          <a:prstGeom prst="wedgeRoundRectCallout">
            <a:avLst>
              <a:gd name="adj1" fmla="val 164744"/>
              <a:gd name="adj2" fmla="val 1855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 flipH="1">
            <a:off x="7117475" y="5104459"/>
            <a:ext cx="1051165" cy="1181100"/>
          </a:xfrm>
          <a:prstGeom prst="wedgeRoundRectCallout">
            <a:avLst>
              <a:gd name="adj1" fmla="val 147346"/>
              <a:gd name="adj2" fmla="val 564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 animBg="1"/>
      <p:bldP spid="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Sorted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2861436" y="3780606"/>
            <a:ext cx="34211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 10 not included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2807948" y="5202035"/>
            <a:ext cx="1051165" cy="1181100"/>
          </a:xfrm>
          <a:prstGeom prst="wedgeRoundRectCallout">
            <a:avLst>
              <a:gd name="adj1" fmla="val 111101"/>
              <a:gd name="adj2" fmla="val -119436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5" name="Rounded Rectangular Callout 44"/>
          <p:cNvSpPr/>
          <p:nvPr/>
        </p:nvSpPr>
        <p:spPr bwMode="auto">
          <a:xfrm flipH="1">
            <a:off x="5089388" y="5104459"/>
            <a:ext cx="1051165" cy="1181100"/>
          </a:xfrm>
          <a:prstGeom prst="wedgeRoundRectCallout">
            <a:avLst>
              <a:gd name="adj1" fmla="val 106752"/>
              <a:gd name="adj2" fmla="val -118145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4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hash(i.(v’s slot))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358303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(T1 =&gt; T2) v;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6D628-C905-16CB-1E7C-8C4C26621C6D}"/>
              </a:ext>
            </a:extLst>
          </p:cNvPr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0449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of Inclusion for 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2026525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00201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0903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of Non-Inclusion for 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2026525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00201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0665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55490" y="4303826"/>
            <a:ext cx="1713932" cy="1653520"/>
            <a:chOff x="1706559" y="3903253"/>
            <a:chExt cx="1713932" cy="1653520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706559" y="3903253"/>
              <a:ext cx="171393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=H(00)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270816" y="5033553"/>
              <a:ext cx="58541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2" name="TextBox 21"/>
          <p:cNvSpPr txBox="1"/>
          <p:nvPr/>
        </p:nvSpPr>
        <p:spPr bwMode="auto">
          <a:xfrm>
            <a:off x="4243799" y="4515682"/>
            <a:ext cx="92204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1569661" cy="86390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59086" y="4303826"/>
            <a:ext cx="1694118" cy="1653520"/>
            <a:chOff x="1716464" y="3903253"/>
            <a:chExt cx="1694118" cy="1653520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1716464" y="3903253"/>
              <a:ext cx="169411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=H(11)</a:t>
              </a:r>
              <a:endPara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2280723" y="5033553"/>
              <a:ext cx="56560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>
            <a:stCxn id="33" idx="2"/>
            <a:endCxn id="22" idx="0"/>
          </p:cNvCxnSpPr>
          <p:nvPr/>
        </p:nvCxnSpPr>
        <p:spPr bwMode="auto">
          <a:xfrm flipH="1">
            <a:off x="4704823" y="3651773"/>
            <a:ext cx="1304015" cy="86390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0665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1522123" y="2355889"/>
            <a:ext cx="305885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leaves are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105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22123" y="3282477"/>
            <a:ext cx="63321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), H(H()),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...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can be precomputed</a:t>
            </a:r>
            <a:endParaRPr lang="en-US" sz="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22123" y="4209065"/>
            <a:ext cx="553972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Can truncate all Traps-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 subtrees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22122" y="5135653"/>
            <a:ext cx="57582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Navigation vs re-hashing trade-offs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71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6" descr="Image result for check ma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C2D08-E8F1-4CBF-AA88-DEE37ADB5EE1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4732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1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8F4DA-49DA-6CE4-8377-FCD6AB2DFD61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808EF-83CE-DD7D-4F88-E77E1C570386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2" name="Picture 8" descr="Green Check Marks - Clipart library">
            <a:extLst>
              <a:ext uri="{FF2B5EF4-FFF2-40B4-BE49-F238E27FC236}">
                <a16:creationId xmlns:a16="http://schemas.microsoft.com/office/drawing/2014/main" id="{1372FCDB-E05B-7D6F-BD59-FEE8EF74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36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ular Callout 12"/>
          <p:cNvSpPr/>
          <p:nvPr/>
        </p:nvSpPr>
        <p:spPr bwMode="auto">
          <a:xfrm>
            <a:off x="5230206" y="5121887"/>
            <a:ext cx="2797102" cy="510778"/>
          </a:xfrm>
          <a:prstGeom prst="wedgeRoundRectCallout">
            <a:avLst>
              <a:gd name="adj1" fmla="val -58215"/>
              <a:gd name="adj2" fmla="val -23852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Usual Merkle proof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B835-2D2B-BE74-DBC1-85A96C862150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7" name="Picture 8" descr="Green Check Marks - Clipart library">
            <a:extLst>
              <a:ext uri="{FF2B5EF4-FFF2-40B4-BE49-F238E27FC236}">
                <a16:creationId xmlns:a16="http://schemas.microsoft.com/office/drawing/2014/main" id="{917921FB-C088-46CF-A64B-6F63FC9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08E0A-C64C-B892-1E8D-F767E917F2EC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22006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1" y="426187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03E00-5DE6-692D-03C8-9E85E5FF62E2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A586E-D9BB-B00A-9B75-C1D6730F66D9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2" name="Picture 8" descr="Green Check Marks - Clipart library">
            <a:extLst>
              <a:ext uri="{FF2B5EF4-FFF2-40B4-BE49-F238E27FC236}">
                <a16:creationId xmlns:a16="http://schemas.microsoft.com/office/drawing/2014/main" id="{1716A542-6432-28FC-D4B9-A53D4E6F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659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1" y="426187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33" y="494985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AD5C3-F70D-415D-F0B9-4DFF26FCF86E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2779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Binary Search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14" idx="3"/>
            <a:endCxn id="19" idx="0"/>
          </p:cNvCxnSpPr>
          <p:nvPr/>
        </p:nvCxnSpPr>
        <p:spPr bwMode="auto">
          <a:xfrm flipH="1">
            <a:off x="2270761" y="2456157"/>
            <a:ext cx="2005458" cy="86911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14" idx="5"/>
            <a:endCxn id="15" idx="0"/>
          </p:cNvCxnSpPr>
          <p:nvPr/>
        </p:nvCxnSpPr>
        <p:spPr bwMode="auto">
          <a:xfrm>
            <a:off x="4836411" y="2456157"/>
            <a:ext cx="2036830" cy="86911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4160199" y="1779945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x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74127" y="3325270"/>
            <a:ext cx="6995747" cy="2255520"/>
            <a:chOff x="1056452" y="3325270"/>
            <a:chExt cx="6995747" cy="2255520"/>
          </a:xfrm>
        </p:grpSpPr>
        <p:sp>
          <p:nvSpPr>
            <p:cNvPr id="19" name="Isosceles Triangle 18"/>
            <p:cNvSpPr/>
            <p:nvPr/>
          </p:nvSpPr>
          <p:spPr bwMode="auto">
            <a:xfrm>
              <a:off x="1056452" y="3325270"/>
              <a:ext cx="2393267" cy="2255520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keys &lt; x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5658932" y="3325270"/>
              <a:ext cx="2393267" cy="2255520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keys &gt; x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2867257" y="3338128"/>
            <a:ext cx="33781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balance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9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OK, We Lied to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2475268" y="4320665"/>
            <a:ext cx="48558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Key-value store: key </a:t>
            </a:r>
            <a:r>
              <a:rPr lang="en-US" sz="2800" b="1" dirty="0">
                <a:solidFill>
                  <a:srgbClr val="FFFF00"/>
                </a:solidFill>
                <a:latin typeface="Matura MT Script Capitals" panose="03020802060602070202" pitchFamily="66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value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05841" y="5232173"/>
            <a:ext cx="66607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So we don’t have to store all those zeros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46482" y="2497651"/>
            <a:ext cx="78549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don’t really have an array with 2</a:t>
            </a:r>
            <a:r>
              <a:rPr lang="en-US" sz="28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5842" y="3409158"/>
            <a:ext cx="651973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Instead, we keep data structures in a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33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Rotations</a:t>
            </a:r>
          </a:p>
        </p:txBody>
      </p:sp>
      <p:cxnSp>
        <p:nvCxnSpPr>
          <p:cNvPr id="54" name="Straight Connector 53"/>
          <p:cNvCxnSpPr>
            <a:cxnSpLocks/>
            <a:stCxn id="51" idx="2"/>
            <a:endCxn id="61" idx="0"/>
          </p:cNvCxnSpPr>
          <p:nvPr/>
        </p:nvCxnSpPr>
        <p:spPr bwMode="auto">
          <a:xfrm>
            <a:off x="4661062" y="2483805"/>
            <a:ext cx="1345827" cy="67265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cxnSpLocks/>
            <a:stCxn id="51" idx="6"/>
            <a:endCxn id="62" idx="0"/>
          </p:cNvCxnSpPr>
          <p:nvPr/>
        </p:nvCxnSpPr>
        <p:spPr bwMode="auto">
          <a:xfrm flipH="1">
            <a:off x="3100924" y="2483805"/>
            <a:ext cx="1102938" cy="82505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cxnSpLocks/>
            <a:stCxn id="61" idx="5"/>
            <a:endCxn id="58" idx="0"/>
          </p:cNvCxnSpPr>
          <p:nvPr/>
        </p:nvCxnSpPr>
        <p:spPr bwMode="auto">
          <a:xfrm flipH="1">
            <a:off x="5502064" y="3546703"/>
            <a:ext cx="343180" cy="663406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EBCB3-20C7-42F5-B26F-DFF618E2E087}"/>
              </a:ext>
            </a:extLst>
          </p:cNvPr>
          <p:cNvGrpSpPr/>
          <p:nvPr/>
        </p:nvGrpSpPr>
        <p:grpSpPr>
          <a:xfrm>
            <a:off x="5205133" y="4210109"/>
            <a:ext cx="571500" cy="1504332"/>
            <a:chOff x="5205133" y="4210109"/>
            <a:chExt cx="571500" cy="1504332"/>
          </a:xfrm>
          <a:solidFill>
            <a:schemeClr val="tx2">
              <a:lumMod val="50000"/>
            </a:schemeClr>
          </a:solidFill>
        </p:grpSpPr>
        <p:sp>
          <p:nvSpPr>
            <p:cNvPr id="50" name="AutoShape 73"/>
            <p:cNvSpPr>
              <a:spLocks noChangeArrowheads="1"/>
            </p:cNvSpPr>
            <p:nvPr/>
          </p:nvSpPr>
          <p:spPr bwMode="auto">
            <a:xfrm flipH="1">
              <a:off x="5205133" y="4455481"/>
              <a:ext cx="571500" cy="1258960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8" name="Oval 62" descr="‎25%‎"/>
            <p:cNvSpPr>
              <a:spLocks noChangeArrowheads="1"/>
            </p:cNvSpPr>
            <p:nvPr/>
          </p:nvSpPr>
          <p:spPr bwMode="auto">
            <a:xfrm flipH="1">
              <a:off x="5273464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516DE6-6CC6-497E-8E48-5098E9854242}"/>
              </a:ext>
            </a:extLst>
          </p:cNvPr>
          <p:cNvGrpSpPr/>
          <p:nvPr/>
        </p:nvGrpSpPr>
        <p:grpSpPr>
          <a:xfrm>
            <a:off x="2803993" y="3308857"/>
            <a:ext cx="571500" cy="2405584"/>
            <a:chOff x="3395663" y="2690292"/>
            <a:chExt cx="571500" cy="2405584"/>
          </a:xfrm>
          <a:solidFill>
            <a:schemeClr val="tx2">
              <a:lumMod val="50000"/>
            </a:schemeClr>
          </a:solidFill>
        </p:grpSpPr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 flipH="1">
              <a:off x="3395663" y="2912990"/>
              <a:ext cx="571500" cy="2182886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2" name="Oval 62" descr="‎25%‎"/>
            <p:cNvSpPr>
              <a:spLocks noChangeArrowheads="1"/>
            </p:cNvSpPr>
            <p:nvPr/>
          </p:nvSpPr>
          <p:spPr bwMode="auto">
            <a:xfrm flipH="1">
              <a:off x="3463994" y="2690292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4203862" y="225520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30D35E-DF0F-472E-A600-04BD59FE57CE}"/>
              </a:ext>
            </a:extLst>
          </p:cNvPr>
          <p:cNvGrpSpPr/>
          <p:nvPr/>
        </p:nvGrpSpPr>
        <p:grpSpPr>
          <a:xfrm>
            <a:off x="5778289" y="3156458"/>
            <a:ext cx="1055619" cy="2481783"/>
            <a:chOff x="5778289" y="3156458"/>
            <a:chExt cx="1055619" cy="2481783"/>
          </a:xfrm>
          <a:solidFill>
            <a:schemeClr val="tx2">
              <a:lumMod val="50000"/>
            </a:schemeClr>
          </a:solidFill>
        </p:grpSpPr>
        <p:cxnSp>
          <p:nvCxnSpPr>
            <p:cNvPr id="52" name="Straight Connector 51"/>
            <p:cNvCxnSpPr>
              <a:cxnSpLocks/>
              <a:stCxn id="61" idx="3"/>
              <a:endCxn id="57" idx="0"/>
            </p:cNvCxnSpPr>
            <p:nvPr/>
          </p:nvCxnSpPr>
          <p:spPr bwMode="auto">
            <a:xfrm>
              <a:off x="6168534" y="3546703"/>
              <a:ext cx="390805" cy="663406"/>
            </a:xfrm>
            <a:prstGeom prst="line">
              <a:avLst/>
            </a:prstGeom>
            <a:grp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 flipH="1">
              <a:off x="6262408" y="4445956"/>
              <a:ext cx="571500" cy="1192285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1" name="Oval 62" descr="‎25%‎"/>
            <p:cNvSpPr>
              <a:spLocks noChangeArrowheads="1"/>
            </p:cNvSpPr>
            <p:nvPr/>
          </p:nvSpPr>
          <p:spPr bwMode="auto">
            <a:xfrm flipH="1">
              <a:off x="5778289" y="3156458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7" name="Oval 62" descr="‎25%‎"/>
            <p:cNvSpPr>
              <a:spLocks noChangeArrowheads="1"/>
            </p:cNvSpPr>
            <p:nvPr/>
          </p:nvSpPr>
          <p:spPr bwMode="auto">
            <a:xfrm flipH="1">
              <a:off x="6330739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847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 (1)</a:t>
            </a:r>
          </a:p>
        </p:txBody>
      </p:sp>
      <p:cxnSp>
        <p:nvCxnSpPr>
          <p:cNvPr id="54" name="Straight Connector 53"/>
          <p:cNvCxnSpPr>
            <a:cxnSpLocks/>
            <a:stCxn id="51" idx="2"/>
            <a:endCxn id="61" idx="5"/>
          </p:cNvCxnSpPr>
          <p:nvPr/>
        </p:nvCxnSpPr>
        <p:spPr bwMode="auto">
          <a:xfrm flipV="1">
            <a:off x="4661062" y="1861758"/>
            <a:ext cx="1480017" cy="62204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cxnSpLocks/>
            <a:stCxn id="51" idx="6"/>
            <a:endCxn id="62" idx="0"/>
          </p:cNvCxnSpPr>
          <p:nvPr/>
        </p:nvCxnSpPr>
        <p:spPr bwMode="auto">
          <a:xfrm flipH="1">
            <a:off x="3100924" y="2483805"/>
            <a:ext cx="1102938" cy="82505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cxnSpLocks/>
            <a:stCxn id="61" idx="4"/>
            <a:endCxn id="58" idx="0"/>
          </p:cNvCxnSpPr>
          <p:nvPr/>
        </p:nvCxnSpPr>
        <p:spPr bwMode="auto">
          <a:xfrm flipH="1">
            <a:off x="5502064" y="1928713"/>
            <a:ext cx="800660" cy="2281396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EBCB3-20C7-42F5-B26F-DFF618E2E087}"/>
              </a:ext>
            </a:extLst>
          </p:cNvPr>
          <p:cNvGrpSpPr/>
          <p:nvPr/>
        </p:nvGrpSpPr>
        <p:grpSpPr>
          <a:xfrm>
            <a:off x="5205133" y="4210109"/>
            <a:ext cx="571500" cy="1504332"/>
            <a:chOff x="5205133" y="4210109"/>
            <a:chExt cx="571500" cy="1504332"/>
          </a:xfrm>
          <a:solidFill>
            <a:schemeClr val="tx2">
              <a:lumMod val="50000"/>
            </a:schemeClr>
          </a:solidFill>
        </p:grpSpPr>
        <p:sp>
          <p:nvSpPr>
            <p:cNvPr id="50" name="AutoShape 73"/>
            <p:cNvSpPr>
              <a:spLocks noChangeArrowheads="1"/>
            </p:cNvSpPr>
            <p:nvPr/>
          </p:nvSpPr>
          <p:spPr bwMode="auto">
            <a:xfrm flipH="1">
              <a:off x="5205133" y="4455481"/>
              <a:ext cx="571500" cy="1258960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8" name="Oval 62" descr="‎25%‎"/>
            <p:cNvSpPr>
              <a:spLocks noChangeArrowheads="1"/>
            </p:cNvSpPr>
            <p:nvPr/>
          </p:nvSpPr>
          <p:spPr bwMode="auto">
            <a:xfrm flipH="1">
              <a:off x="5273464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516DE6-6CC6-497E-8E48-5098E9854242}"/>
              </a:ext>
            </a:extLst>
          </p:cNvPr>
          <p:cNvGrpSpPr/>
          <p:nvPr/>
        </p:nvGrpSpPr>
        <p:grpSpPr>
          <a:xfrm>
            <a:off x="2803993" y="3308857"/>
            <a:ext cx="571500" cy="2405584"/>
            <a:chOff x="3395663" y="2690292"/>
            <a:chExt cx="571500" cy="2405584"/>
          </a:xfrm>
          <a:solidFill>
            <a:schemeClr val="tx2">
              <a:lumMod val="50000"/>
            </a:schemeClr>
          </a:solidFill>
        </p:grpSpPr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 flipH="1">
              <a:off x="3395663" y="2912990"/>
              <a:ext cx="571500" cy="2182886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2" name="Oval 62" descr="‎25%‎"/>
            <p:cNvSpPr>
              <a:spLocks noChangeArrowheads="1"/>
            </p:cNvSpPr>
            <p:nvPr/>
          </p:nvSpPr>
          <p:spPr bwMode="auto">
            <a:xfrm flipH="1">
              <a:off x="3463994" y="2690292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4203862" y="225520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30D35E-DF0F-472E-A600-04BD59FE57CE}"/>
              </a:ext>
            </a:extLst>
          </p:cNvPr>
          <p:cNvGrpSpPr/>
          <p:nvPr/>
        </p:nvGrpSpPr>
        <p:grpSpPr>
          <a:xfrm>
            <a:off x="6074124" y="1471513"/>
            <a:ext cx="1055619" cy="2481783"/>
            <a:chOff x="5778289" y="3156458"/>
            <a:chExt cx="1055619" cy="2481783"/>
          </a:xfrm>
          <a:solidFill>
            <a:schemeClr val="tx2">
              <a:lumMod val="50000"/>
            </a:schemeClr>
          </a:solidFill>
        </p:grpSpPr>
        <p:cxnSp>
          <p:nvCxnSpPr>
            <p:cNvPr id="52" name="Straight Connector 51"/>
            <p:cNvCxnSpPr>
              <a:cxnSpLocks/>
              <a:stCxn id="61" idx="3"/>
              <a:endCxn id="57" idx="0"/>
            </p:cNvCxnSpPr>
            <p:nvPr/>
          </p:nvCxnSpPr>
          <p:spPr bwMode="auto">
            <a:xfrm>
              <a:off x="6168534" y="3546703"/>
              <a:ext cx="390805" cy="663406"/>
            </a:xfrm>
            <a:prstGeom prst="line">
              <a:avLst/>
            </a:prstGeom>
            <a:grp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 flipH="1">
              <a:off x="6262408" y="4445956"/>
              <a:ext cx="571500" cy="1192285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1" name="Oval 62" descr="‎25%‎"/>
            <p:cNvSpPr>
              <a:spLocks noChangeArrowheads="1"/>
            </p:cNvSpPr>
            <p:nvPr/>
          </p:nvSpPr>
          <p:spPr bwMode="auto">
            <a:xfrm flipH="1">
              <a:off x="5778289" y="3156458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7" name="Oval 62" descr="‎25%‎"/>
            <p:cNvSpPr>
              <a:spLocks noChangeArrowheads="1"/>
            </p:cNvSpPr>
            <p:nvPr/>
          </p:nvSpPr>
          <p:spPr bwMode="auto">
            <a:xfrm flipH="1">
              <a:off x="6330739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981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 (2)</a:t>
            </a:r>
          </a:p>
        </p:txBody>
      </p:sp>
      <p:cxnSp>
        <p:nvCxnSpPr>
          <p:cNvPr id="54" name="Straight Connector 53"/>
          <p:cNvCxnSpPr>
            <a:cxnSpLocks/>
            <a:stCxn id="51" idx="1"/>
            <a:endCxn id="61" idx="5"/>
          </p:cNvCxnSpPr>
          <p:nvPr/>
        </p:nvCxnSpPr>
        <p:spPr bwMode="auto">
          <a:xfrm flipV="1">
            <a:off x="4594107" y="1861758"/>
            <a:ext cx="1546972" cy="46040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cxnSpLocks/>
            <a:stCxn id="51" idx="6"/>
            <a:endCxn id="62" idx="0"/>
          </p:cNvCxnSpPr>
          <p:nvPr/>
        </p:nvCxnSpPr>
        <p:spPr bwMode="auto">
          <a:xfrm flipH="1">
            <a:off x="3100924" y="2483805"/>
            <a:ext cx="1102938" cy="82505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cxnSpLocks/>
            <a:stCxn id="51" idx="3"/>
            <a:endCxn id="58" idx="0"/>
          </p:cNvCxnSpPr>
          <p:nvPr/>
        </p:nvCxnSpPr>
        <p:spPr bwMode="auto">
          <a:xfrm>
            <a:off x="4594107" y="2645450"/>
            <a:ext cx="907957" cy="1564659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EBCB3-20C7-42F5-B26F-DFF618E2E087}"/>
              </a:ext>
            </a:extLst>
          </p:cNvPr>
          <p:cNvGrpSpPr/>
          <p:nvPr/>
        </p:nvGrpSpPr>
        <p:grpSpPr>
          <a:xfrm>
            <a:off x="5205133" y="4210109"/>
            <a:ext cx="571500" cy="1504332"/>
            <a:chOff x="5205133" y="4210109"/>
            <a:chExt cx="571500" cy="1504332"/>
          </a:xfrm>
          <a:solidFill>
            <a:schemeClr val="tx2">
              <a:lumMod val="50000"/>
            </a:schemeClr>
          </a:solidFill>
        </p:grpSpPr>
        <p:sp>
          <p:nvSpPr>
            <p:cNvPr id="50" name="AutoShape 73"/>
            <p:cNvSpPr>
              <a:spLocks noChangeArrowheads="1"/>
            </p:cNvSpPr>
            <p:nvPr/>
          </p:nvSpPr>
          <p:spPr bwMode="auto">
            <a:xfrm flipH="1">
              <a:off x="5205133" y="4455481"/>
              <a:ext cx="571500" cy="1258960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8" name="Oval 62" descr="‎25%‎"/>
            <p:cNvSpPr>
              <a:spLocks noChangeArrowheads="1"/>
            </p:cNvSpPr>
            <p:nvPr/>
          </p:nvSpPr>
          <p:spPr bwMode="auto">
            <a:xfrm flipH="1">
              <a:off x="5273464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516DE6-6CC6-497E-8E48-5098E9854242}"/>
              </a:ext>
            </a:extLst>
          </p:cNvPr>
          <p:cNvGrpSpPr/>
          <p:nvPr/>
        </p:nvGrpSpPr>
        <p:grpSpPr>
          <a:xfrm>
            <a:off x="2803993" y="3308857"/>
            <a:ext cx="571500" cy="2405584"/>
            <a:chOff x="3395663" y="2690292"/>
            <a:chExt cx="571500" cy="2405584"/>
          </a:xfrm>
          <a:solidFill>
            <a:schemeClr val="tx2">
              <a:lumMod val="50000"/>
            </a:schemeClr>
          </a:solidFill>
        </p:grpSpPr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 flipH="1">
              <a:off x="3395663" y="2912990"/>
              <a:ext cx="571500" cy="2182886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2" name="Oval 62" descr="‎25%‎"/>
            <p:cNvSpPr>
              <a:spLocks noChangeArrowheads="1"/>
            </p:cNvSpPr>
            <p:nvPr/>
          </p:nvSpPr>
          <p:spPr bwMode="auto">
            <a:xfrm flipH="1">
              <a:off x="3463994" y="2690292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4203862" y="225520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30D35E-DF0F-472E-A600-04BD59FE57CE}"/>
              </a:ext>
            </a:extLst>
          </p:cNvPr>
          <p:cNvGrpSpPr/>
          <p:nvPr/>
        </p:nvGrpSpPr>
        <p:grpSpPr>
          <a:xfrm>
            <a:off x="6074124" y="1471513"/>
            <a:ext cx="1055619" cy="2481783"/>
            <a:chOff x="5778289" y="3156458"/>
            <a:chExt cx="1055619" cy="2481783"/>
          </a:xfrm>
          <a:solidFill>
            <a:schemeClr val="tx2">
              <a:lumMod val="50000"/>
            </a:schemeClr>
          </a:solidFill>
        </p:grpSpPr>
        <p:cxnSp>
          <p:nvCxnSpPr>
            <p:cNvPr id="52" name="Straight Connector 51"/>
            <p:cNvCxnSpPr>
              <a:cxnSpLocks/>
              <a:stCxn id="61" idx="3"/>
              <a:endCxn id="57" idx="0"/>
            </p:cNvCxnSpPr>
            <p:nvPr/>
          </p:nvCxnSpPr>
          <p:spPr bwMode="auto">
            <a:xfrm>
              <a:off x="6168534" y="3546703"/>
              <a:ext cx="390805" cy="663406"/>
            </a:xfrm>
            <a:prstGeom prst="line">
              <a:avLst/>
            </a:prstGeom>
            <a:grp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 flipH="1">
              <a:off x="6262408" y="4445956"/>
              <a:ext cx="571500" cy="1192285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1" name="Oval 62" descr="‎25%‎"/>
            <p:cNvSpPr>
              <a:spLocks noChangeArrowheads="1"/>
            </p:cNvSpPr>
            <p:nvPr/>
          </p:nvSpPr>
          <p:spPr bwMode="auto">
            <a:xfrm flipH="1">
              <a:off x="5778289" y="3156458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7" name="Oval 62" descr="‎25%‎"/>
            <p:cNvSpPr>
              <a:spLocks noChangeArrowheads="1"/>
            </p:cNvSpPr>
            <p:nvPr/>
          </p:nvSpPr>
          <p:spPr bwMode="auto">
            <a:xfrm flipH="1">
              <a:off x="6330739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03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Rotations</a:t>
            </a:r>
          </a:p>
        </p:txBody>
      </p:sp>
      <p:sp>
        <p:nvSpPr>
          <p:cNvPr id="78" name="Right Arrow 77"/>
          <p:cNvSpPr/>
          <p:nvPr/>
        </p:nvSpPr>
        <p:spPr bwMode="auto">
          <a:xfrm>
            <a:off x="3964388" y="2469937"/>
            <a:ext cx="1033669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73"/>
          <p:cNvSpPr>
            <a:spLocks noChangeArrowheads="1"/>
          </p:cNvSpPr>
          <p:nvPr/>
        </p:nvSpPr>
        <p:spPr bwMode="auto">
          <a:xfrm flipH="1">
            <a:off x="1048592" y="3998839"/>
            <a:ext cx="571500" cy="2211461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AutoShape 73"/>
          <p:cNvSpPr>
            <a:spLocks noChangeArrowheads="1"/>
          </p:cNvSpPr>
          <p:nvPr/>
        </p:nvSpPr>
        <p:spPr bwMode="auto">
          <a:xfrm>
            <a:off x="2115392" y="3979790"/>
            <a:ext cx="571500" cy="125896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57"/>
          <p:cNvSpPr>
            <a:spLocks noChangeArrowheads="1"/>
          </p:cNvSpPr>
          <p:nvPr/>
        </p:nvSpPr>
        <p:spPr bwMode="auto">
          <a:xfrm>
            <a:off x="2270899" y="162711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6" name="Straight Connector 25"/>
          <p:cNvCxnSpPr>
            <a:stCxn id="12" idx="3"/>
          </p:cNvCxnSpPr>
          <p:nvPr/>
        </p:nvCxnSpPr>
        <p:spPr bwMode="auto">
          <a:xfrm flipH="1">
            <a:off x="1343867" y="3071012"/>
            <a:ext cx="379624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2" idx="5"/>
          </p:cNvCxnSpPr>
          <p:nvPr/>
        </p:nvCxnSpPr>
        <p:spPr bwMode="auto">
          <a:xfrm>
            <a:off x="2046781" y="3071012"/>
            <a:ext cx="392461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3"/>
            <a:endCxn id="12" idx="0"/>
          </p:cNvCxnSpPr>
          <p:nvPr/>
        </p:nvCxnSpPr>
        <p:spPr bwMode="auto">
          <a:xfrm flipH="1">
            <a:off x="1885136" y="2017360"/>
            <a:ext cx="452718" cy="6634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14" idx="0"/>
          </p:cNvCxnSpPr>
          <p:nvPr/>
        </p:nvCxnSpPr>
        <p:spPr bwMode="auto">
          <a:xfrm>
            <a:off x="2661144" y="2017360"/>
            <a:ext cx="463898" cy="8861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62" descr="‎25%‎"/>
          <p:cNvSpPr>
            <a:spLocks noChangeArrowheads="1"/>
          </p:cNvSpPr>
          <p:nvPr/>
        </p:nvSpPr>
        <p:spPr bwMode="auto">
          <a:xfrm>
            <a:off x="1104086" y="3734418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Oval 62" descr="‎25%‎"/>
          <p:cNvSpPr>
            <a:spLocks noChangeArrowheads="1"/>
          </p:cNvSpPr>
          <p:nvPr/>
        </p:nvSpPr>
        <p:spPr bwMode="auto">
          <a:xfrm>
            <a:off x="2161361" y="3734418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AutoShape 73"/>
          <p:cNvSpPr>
            <a:spLocks noChangeArrowheads="1"/>
          </p:cNvSpPr>
          <p:nvPr/>
        </p:nvSpPr>
        <p:spPr bwMode="auto">
          <a:xfrm>
            <a:off x="2839292" y="2903465"/>
            <a:ext cx="571500" cy="120181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Oval 62" descr="‎25%‎"/>
          <p:cNvSpPr>
            <a:spLocks noChangeArrowheads="1"/>
          </p:cNvSpPr>
          <p:nvPr/>
        </p:nvSpPr>
        <p:spPr bwMode="auto">
          <a:xfrm>
            <a:off x="1656536" y="268076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" name="Oval 62" descr="‎25%‎"/>
          <p:cNvSpPr>
            <a:spLocks noChangeArrowheads="1"/>
          </p:cNvSpPr>
          <p:nvPr/>
        </p:nvSpPr>
        <p:spPr bwMode="auto">
          <a:xfrm>
            <a:off x="2885261" y="268076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AutoShape 73"/>
          <p:cNvSpPr>
            <a:spLocks noChangeArrowheads="1"/>
          </p:cNvSpPr>
          <p:nvPr/>
        </p:nvSpPr>
        <p:spPr bwMode="auto">
          <a:xfrm flipH="1">
            <a:off x="6563567" y="3989315"/>
            <a:ext cx="571500" cy="125896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6522360" y="1636640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52" name="Straight Connector 51"/>
          <p:cNvCxnSpPr>
            <a:stCxn id="61" idx="3"/>
            <a:endCxn id="56" idx="0"/>
          </p:cNvCxnSpPr>
          <p:nvPr/>
        </p:nvCxnSpPr>
        <p:spPr bwMode="auto">
          <a:xfrm>
            <a:off x="7526968" y="3080537"/>
            <a:ext cx="379624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61" idx="5"/>
          </p:cNvCxnSpPr>
          <p:nvPr/>
        </p:nvCxnSpPr>
        <p:spPr bwMode="auto">
          <a:xfrm flipH="1">
            <a:off x="6811217" y="3080537"/>
            <a:ext cx="392461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3"/>
            <a:endCxn id="61" idx="0"/>
          </p:cNvCxnSpPr>
          <p:nvPr/>
        </p:nvCxnSpPr>
        <p:spPr bwMode="auto">
          <a:xfrm>
            <a:off x="6912605" y="2026885"/>
            <a:ext cx="452718" cy="6634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1" idx="5"/>
            <a:endCxn id="59" idx="0"/>
          </p:cNvCxnSpPr>
          <p:nvPr/>
        </p:nvCxnSpPr>
        <p:spPr bwMode="auto">
          <a:xfrm flipH="1">
            <a:off x="6125417" y="2026885"/>
            <a:ext cx="463898" cy="8861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utoShape 98"/>
          <p:cNvSpPr>
            <a:spLocks noChangeArrowheads="1"/>
          </p:cNvSpPr>
          <p:nvPr/>
        </p:nvSpPr>
        <p:spPr bwMode="auto">
          <a:xfrm flipH="1">
            <a:off x="7620842" y="3979790"/>
            <a:ext cx="571500" cy="1192285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7" name="Oval 62" descr="‎25%‎"/>
          <p:cNvSpPr>
            <a:spLocks noChangeArrowheads="1"/>
          </p:cNvSpPr>
          <p:nvPr/>
        </p:nvSpPr>
        <p:spPr bwMode="auto">
          <a:xfrm flipH="1">
            <a:off x="7689173" y="3743943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8" name="Oval 62" descr="‎25%‎"/>
          <p:cNvSpPr>
            <a:spLocks noChangeArrowheads="1"/>
          </p:cNvSpPr>
          <p:nvPr/>
        </p:nvSpPr>
        <p:spPr bwMode="auto">
          <a:xfrm flipH="1">
            <a:off x="6631898" y="3743943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AutoShape 73"/>
          <p:cNvSpPr>
            <a:spLocks noChangeArrowheads="1"/>
          </p:cNvSpPr>
          <p:nvPr/>
        </p:nvSpPr>
        <p:spPr bwMode="auto">
          <a:xfrm flipH="1">
            <a:off x="5839667" y="2912990"/>
            <a:ext cx="571500" cy="2182886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Oval 62" descr="‎25%‎"/>
          <p:cNvSpPr>
            <a:spLocks noChangeArrowheads="1"/>
          </p:cNvSpPr>
          <p:nvPr/>
        </p:nvSpPr>
        <p:spPr bwMode="auto">
          <a:xfrm flipH="1">
            <a:off x="7136723" y="2690292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2" name="Oval 62" descr="‎25%‎"/>
          <p:cNvSpPr>
            <a:spLocks noChangeArrowheads="1"/>
          </p:cNvSpPr>
          <p:nvPr/>
        </p:nvSpPr>
        <p:spPr bwMode="auto">
          <a:xfrm flipH="1">
            <a:off x="5907998" y="2690292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" name="Right Arrow 36"/>
          <p:cNvSpPr/>
          <p:nvPr/>
        </p:nvSpPr>
        <p:spPr bwMode="auto">
          <a:xfrm flipH="1">
            <a:off x="3964388" y="3545893"/>
            <a:ext cx="1033669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3321058" y="5745534"/>
            <a:ext cx="41713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key &lt; children keys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374AF-26DB-5198-C22F-283578ABED34}"/>
              </a:ext>
            </a:extLst>
          </p:cNvPr>
          <p:cNvCxnSpPr>
            <a:cxnSpLocks/>
            <a:endCxn id="7" idx="7"/>
          </p:cNvCxnSpPr>
          <p:nvPr/>
        </p:nvCxnSpPr>
        <p:spPr bwMode="auto">
          <a:xfrm flipH="1">
            <a:off x="3574586" y="2593119"/>
            <a:ext cx="527850" cy="71019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6CACCA-77B6-3019-ACE5-42005B86ED35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4408508" y="2544788"/>
            <a:ext cx="570454" cy="758525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F4B56D-DC7D-E37B-4EE6-40D63DD42B83}"/>
              </a:ext>
            </a:extLst>
          </p:cNvPr>
          <p:cNvSpPr/>
          <p:nvPr/>
        </p:nvSpPr>
        <p:spPr bwMode="auto">
          <a:xfrm>
            <a:off x="3880658" y="1859350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4AAD71-DED9-2472-F88A-43DA6E7BD603}"/>
              </a:ext>
            </a:extLst>
          </p:cNvPr>
          <p:cNvSpPr/>
          <p:nvPr/>
        </p:nvSpPr>
        <p:spPr bwMode="auto">
          <a:xfrm>
            <a:off x="2898374" y="3187293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68BC09-95CF-CAC3-65BB-451893E04301}"/>
              </a:ext>
            </a:extLst>
          </p:cNvPr>
          <p:cNvSpPr/>
          <p:nvPr/>
        </p:nvSpPr>
        <p:spPr bwMode="auto">
          <a:xfrm>
            <a:off x="4862942" y="3187293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8062E-A0FB-1AF6-8904-CDDA31026909}"/>
              </a:ext>
            </a:extLst>
          </p:cNvPr>
          <p:cNvCxnSpPr>
            <a:cxnSpLocks/>
            <a:endCxn id="15" idx="7"/>
          </p:cNvCxnSpPr>
          <p:nvPr/>
        </p:nvCxnSpPr>
        <p:spPr bwMode="auto">
          <a:xfrm flipH="1">
            <a:off x="2599845" y="3935176"/>
            <a:ext cx="527850" cy="71019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54E7DF0-F508-05EC-3B2C-482A8BD2DD03}"/>
              </a:ext>
            </a:extLst>
          </p:cNvPr>
          <p:cNvSpPr/>
          <p:nvPr/>
        </p:nvSpPr>
        <p:spPr bwMode="auto">
          <a:xfrm>
            <a:off x="1923633" y="4529350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44F59F-1BD4-2952-D046-1868A028E3AF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5418191" y="3952244"/>
            <a:ext cx="590039" cy="741457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60433D6-ADE3-6DB3-4BBC-B1B842804AF1}"/>
              </a:ext>
            </a:extLst>
          </p:cNvPr>
          <p:cNvSpPr/>
          <p:nvPr/>
        </p:nvSpPr>
        <p:spPr bwMode="auto">
          <a:xfrm>
            <a:off x="5892210" y="4577681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82F2D2-E9F4-7343-39AF-DAE6FE4E7A50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3476371" y="3952244"/>
            <a:ext cx="535748" cy="70663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311B4A3-B8D9-DE7B-A6F2-553E764CF08E}"/>
              </a:ext>
            </a:extLst>
          </p:cNvPr>
          <p:cNvSpPr/>
          <p:nvPr/>
        </p:nvSpPr>
        <p:spPr bwMode="auto">
          <a:xfrm>
            <a:off x="3896099" y="4542854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E5807A-EBCA-59B4-7C28-6A8A28D530F2}"/>
              </a:ext>
            </a:extLst>
          </p:cNvPr>
          <p:cNvCxnSpPr>
            <a:cxnSpLocks/>
            <a:stCxn id="15" idx="3"/>
            <a:endCxn id="30" idx="7"/>
          </p:cNvCxnSpPr>
          <p:nvPr/>
        </p:nvCxnSpPr>
        <p:spPr bwMode="auto">
          <a:xfrm flipH="1">
            <a:off x="1523004" y="5205562"/>
            <a:ext cx="516649" cy="675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E96ABA-BCFF-0313-004A-ABD9A9DF3376}"/>
              </a:ext>
            </a:extLst>
          </p:cNvPr>
          <p:cNvSpPr/>
          <p:nvPr/>
        </p:nvSpPr>
        <p:spPr bwMode="auto">
          <a:xfrm>
            <a:off x="846792" y="5765424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73548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Treap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374AF-26DB-5198-C22F-283578ABED34}"/>
              </a:ext>
            </a:extLst>
          </p:cNvPr>
          <p:cNvCxnSpPr>
            <a:cxnSpLocks/>
            <a:endCxn id="7" idx="7"/>
          </p:cNvCxnSpPr>
          <p:nvPr/>
        </p:nvCxnSpPr>
        <p:spPr bwMode="auto">
          <a:xfrm flipH="1">
            <a:off x="3574586" y="2593119"/>
            <a:ext cx="527850" cy="71019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6CACCA-77B6-3019-ACE5-42005B86ED35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4408508" y="2544788"/>
            <a:ext cx="570454" cy="758525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F4B56D-DC7D-E37B-4EE6-40D63DD42B83}"/>
              </a:ext>
            </a:extLst>
          </p:cNvPr>
          <p:cNvSpPr/>
          <p:nvPr/>
        </p:nvSpPr>
        <p:spPr bwMode="auto">
          <a:xfrm>
            <a:off x="3880658" y="1859350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4AAD71-DED9-2472-F88A-43DA6E7BD603}"/>
              </a:ext>
            </a:extLst>
          </p:cNvPr>
          <p:cNvSpPr/>
          <p:nvPr/>
        </p:nvSpPr>
        <p:spPr bwMode="auto">
          <a:xfrm>
            <a:off x="2898374" y="3187293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68BC09-95CF-CAC3-65BB-451893E04301}"/>
              </a:ext>
            </a:extLst>
          </p:cNvPr>
          <p:cNvSpPr/>
          <p:nvPr/>
        </p:nvSpPr>
        <p:spPr bwMode="auto">
          <a:xfrm>
            <a:off x="4862942" y="3187293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8062E-A0FB-1AF6-8904-CDDA31026909}"/>
              </a:ext>
            </a:extLst>
          </p:cNvPr>
          <p:cNvCxnSpPr>
            <a:cxnSpLocks/>
            <a:endCxn id="15" idx="7"/>
          </p:cNvCxnSpPr>
          <p:nvPr/>
        </p:nvCxnSpPr>
        <p:spPr bwMode="auto">
          <a:xfrm flipH="1">
            <a:off x="2599845" y="3935176"/>
            <a:ext cx="527850" cy="71019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54E7DF0-F508-05EC-3B2C-482A8BD2DD03}"/>
              </a:ext>
            </a:extLst>
          </p:cNvPr>
          <p:cNvSpPr/>
          <p:nvPr/>
        </p:nvSpPr>
        <p:spPr bwMode="auto">
          <a:xfrm>
            <a:off x="1923633" y="4529350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44F59F-1BD4-2952-D046-1868A028E3AF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5418191" y="3952244"/>
            <a:ext cx="590039" cy="741457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60433D6-ADE3-6DB3-4BBC-B1B842804AF1}"/>
              </a:ext>
            </a:extLst>
          </p:cNvPr>
          <p:cNvSpPr/>
          <p:nvPr/>
        </p:nvSpPr>
        <p:spPr bwMode="auto">
          <a:xfrm>
            <a:off x="5892210" y="4577681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82F2D2-E9F4-7343-39AF-DAE6FE4E7A50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3476371" y="3952244"/>
            <a:ext cx="535748" cy="70663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311B4A3-B8D9-DE7B-A6F2-553E764CF08E}"/>
              </a:ext>
            </a:extLst>
          </p:cNvPr>
          <p:cNvSpPr/>
          <p:nvPr/>
        </p:nvSpPr>
        <p:spPr bwMode="auto">
          <a:xfrm>
            <a:off x="3896099" y="4542854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E5807A-EBCA-59B4-7C28-6A8A28D530F2}"/>
              </a:ext>
            </a:extLst>
          </p:cNvPr>
          <p:cNvCxnSpPr>
            <a:cxnSpLocks/>
            <a:stCxn id="15" idx="3"/>
            <a:endCxn id="30" idx="7"/>
          </p:cNvCxnSpPr>
          <p:nvPr/>
        </p:nvCxnSpPr>
        <p:spPr bwMode="auto">
          <a:xfrm flipH="1">
            <a:off x="1523004" y="5205562"/>
            <a:ext cx="516649" cy="675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E96ABA-BCFF-0313-004A-ABD9A9DF3376}"/>
              </a:ext>
            </a:extLst>
          </p:cNvPr>
          <p:cNvSpPr/>
          <p:nvPr/>
        </p:nvSpPr>
        <p:spPr bwMode="auto">
          <a:xfrm>
            <a:off x="846792" y="5765424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28,A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28E0-447A-C7AF-FDA2-86EB072B9656}"/>
              </a:ext>
            </a:extLst>
          </p:cNvPr>
          <p:cNvSpPr txBox="1"/>
          <p:nvPr/>
        </p:nvSpPr>
        <p:spPr bwMode="auto">
          <a:xfrm>
            <a:off x="3321058" y="5745534"/>
            <a:ext cx="42989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search tree &amp; heap!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40521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14" idx="3"/>
          </p:cNvCxnSpPr>
          <p:nvPr/>
        </p:nvCxnSpPr>
        <p:spPr bwMode="auto">
          <a:xfrm flipH="1">
            <a:off x="2270761" y="2405584"/>
            <a:ext cx="1351789" cy="91968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14" idx="5"/>
          </p:cNvCxnSpPr>
          <p:nvPr/>
        </p:nvCxnSpPr>
        <p:spPr bwMode="auto">
          <a:xfrm>
            <a:off x="4724260" y="2405584"/>
            <a:ext cx="2148981" cy="91968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394379" y="1851467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H(K),K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321058" y="5745534"/>
            <a:ext cx="42989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key hash as priority?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15038" y="3347132"/>
            <a:ext cx="1413788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H(J),J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78542" y="4531378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H(B),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0" y="5644598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H(A),A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142833" y="4531378"/>
            <a:ext cx="1607643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H(H),H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957487" y="3409650"/>
            <a:ext cx="1463379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H(L),L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944742" y="4531378"/>
            <a:ext cx="1702316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H(M),M</a:t>
            </a:r>
          </a:p>
        </p:txBody>
      </p:sp>
      <p:cxnSp>
        <p:nvCxnSpPr>
          <p:cNvPr id="21" name="Straight Arrow Connector 20"/>
          <p:cNvCxnSpPr>
            <a:stCxn id="12" idx="3"/>
            <a:endCxn id="13" idx="0"/>
          </p:cNvCxnSpPr>
          <p:nvPr/>
        </p:nvCxnSpPr>
        <p:spPr bwMode="auto">
          <a:xfrm flipH="1">
            <a:off x="957568" y="3901249"/>
            <a:ext cx="364514" cy="6301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3" idx="4"/>
            <a:endCxn id="16" idx="0"/>
          </p:cNvCxnSpPr>
          <p:nvPr/>
        </p:nvCxnSpPr>
        <p:spPr bwMode="auto">
          <a:xfrm flipH="1">
            <a:off x="779026" y="5180566"/>
            <a:ext cx="178542" cy="4640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2" idx="5"/>
            <a:endCxn id="17" idx="0"/>
          </p:cNvCxnSpPr>
          <p:nvPr/>
        </p:nvCxnSpPr>
        <p:spPr bwMode="auto">
          <a:xfrm>
            <a:off x="2321782" y="3901249"/>
            <a:ext cx="624873" cy="6301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8" idx="3"/>
            <a:endCxn id="20" idx="0"/>
          </p:cNvCxnSpPr>
          <p:nvPr/>
        </p:nvCxnSpPr>
        <p:spPr bwMode="auto">
          <a:xfrm flipH="1">
            <a:off x="5795900" y="3963767"/>
            <a:ext cx="375894" cy="567611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04487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Adding an Item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77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14" idx="3"/>
          </p:cNvCxnSpPr>
          <p:nvPr/>
        </p:nvCxnSpPr>
        <p:spPr bwMode="auto">
          <a:xfrm flipH="1">
            <a:off x="2270761" y="2405584"/>
            <a:ext cx="1351789" cy="91968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14" idx="5"/>
          </p:cNvCxnSpPr>
          <p:nvPr/>
        </p:nvCxnSpPr>
        <p:spPr bwMode="auto">
          <a:xfrm>
            <a:off x="4724260" y="2405584"/>
            <a:ext cx="2148981" cy="91968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394379" y="1851467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H(K),K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634218" y="5745534"/>
            <a:ext cx="55344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Step1: add as if for search tree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15038" y="3347132"/>
            <a:ext cx="1413788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H(J),J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78542" y="4531378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H(B),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0" y="5644598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H(A),A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142833" y="4531378"/>
            <a:ext cx="1607643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H(H),H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957487" y="3409650"/>
            <a:ext cx="1463379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H(L),L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944742" y="4531378"/>
            <a:ext cx="1702316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H(M),M</a:t>
            </a:r>
          </a:p>
        </p:txBody>
      </p:sp>
      <p:cxnSp>
        <p:nvCxnSpPr>
          <p:cNvPr id="21" name="Straight Arrow Connector 20"/>
          <p:cNvCxnSpPr>
            <a:stCxn id="12" idx="3"/>
            <a:endCxn id="13" idx="0"/>
          </p:cNvCxnSpPr>
          <p:nvPr/>
        </p:nvCxnSpPr>
        <p:spPr bwMode="auto">
          <a:xfrm flipH="1">
            <a:off x="957568" y="3901249"/>
            <a:ext cx="364514" cy="6301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3" idx="4"/>
            <a:endCxn id="16" idx="0"/>
          </p:cNvCxnSpPr>
          <p:nvPr/>
        </p:nvCxnSpPr>
        <p:spPr bwMode="auto">
          <a:xfrm flipH="1">
            <a:off x="779026" y="5180566"/>
            <a:ext cx="178542" cy="4640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2" idx="5"/>
            <a:endCxn id="17" idx="0"/>
          </p:cNvCxnSpPr>
          <p:nvPr/>
        </p:nvCxnSpPr>
        <p:spPr bwMode="auto">
          <a:xfrm>
            <a:off x="2321782" y="3901249"/>
            <a:ext cx="624873" cy="6301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8" idx="3"/>
            <a:endCxn id="20" idx="0"/>
          </p:cNvCxnSpPr>
          <p:nvPr/>
        </p:nvCxnSpPr>
        <p:spPr bwMode="auto">
          <a:xfrm flipH="1">
            <a:off x="5795900" y="3963767"/>
            <a:ext cx="375894" cy="567611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8" idx="5"/>
            <a:endCxn id="25" idx="0"/>
          </p:cNvCxnSpPr>
          <p:nvPr/>
        </p:nvCxnSpPr>
        <p:spPr bwMode="auto">
          <a:xfrm>
            <a:off x="7206559" y="3963767"/>
            <a:ext cx="898495" cy="567611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301232" y="4531378"/>
            <a:ext cx="1607643" cy="649188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H(N),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43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Rotations</a:t>
            </a:r>
          </a:p>
        </p:txBody>
      </p:sp>
      <p:sp>
        <p:nvSpPr>
          <p:cNvPr id="78" name="Right Arrow 77"/>
          <p:cNvSpPr/>
          <p:nvPr/>
        </p:nvSpPr>
        <p:spPr bwMode="auto">
          <a:xfrm>
            <a:off x="3964388" y="2469937"/>
            <a:ext cx="1033669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73"/>
          <p:cNvSpPr>
            <a:spLocks noChangeArrowheads="1"/>
          </p:cNvSpPr>
          <p:nvPr/>
        </p:nvSpPr>
        <p:spPr bwMode="auto">
          <a:xfrm flipH="1">
            <a:off x="1048592" y="3998839"/>
            <a:ext cx="571500" cy="2211461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AutoShape 73"/>
          <p:cNvSpPr>
            <a:spLocks noChangeArrowheads="1"/>
          </p:cNvSpPr>
          <p:nvPr/>
        </p:nvSpPr>
        <p:spPr bwMode="auto">
          <a:xfrm>
            <a:off x="2115392" y="3979790"/>
            <a:ext cx="571500" cy="125896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57"/>
          <p:cNvSpPr>
            <a:spLocks noChangeArrowheads="1"/>
          </p:cNvSpPr>
          <p:nvPr/>
        </p:nvSpPr>
        <p:spPr bwMode="auto">
          <a:xfrm>
            <a:off x="2270899" y="162711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6" name="Straight Connector 25"/>
          <p:cNvCxnSpPr>
            <a:stCxn id="12" idx="3"/>
          </p:cNvCxnSpPr>
          <p:nvPr/>
        </p:nvCxnSpPr>
        <p:spPr bwMode="auto">
          <a:xfrm flipH="1">
            <a:off x="1343867" y="3071012"/>
            <a:ext cx="379624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2" idx="5"/>
          </p:cNvCxnSpPr>
          <p:nvPr/>
        </p:nvCxnSpPr>
        <p:spPr bwMode="auto">
          <a:xfrm>
            <a:off x="2046781" y="3071012"/>
            <a:ext cx="392461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3"/>
            <a:endCxn id="12" idx="0"/>
          </p:cNvCxnSpPr>
          <p:nvPr/>
        </p:nvCxnSpPr>
        <p:spPr bwMode="auto">
          <a:xfrm flipH="1">
            <a:off x="1885136" y="2017360"/>
            <a:ext cx="452718" cy="6634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14" idx="0"/>
          </p:cNvCxnSpPr>
          <p:nvPr/>
        </p:nvCxnSpPr>
        <p:spPr bwMode="auto">
          <a:xfrm>
            <a:off x="2661144" y="2017360"/>
            <a:ext cx="463898" cy="8861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62" descr="‎25%‎"/>
          <p:cNvSpPr>
            <a:spLocks noChangeArrowheads="1"/>
          </p:cNvSpPr>
          <p:nvPr/>
        </p:nvSpPr>
        <p:spPr bwMode="auto">
          <a:xfrm>
            <a:off x="1104086" y="3734418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Oval 62" descr="‎25%‎"/>
          <p:cNvSpPr>
            <a:spLocks noChangeArrowheads="1"/>
          </p:cNvSpPr>
          <p:nvPr/>
        </p:nvSpPr>
        <p:spPr bwMode="auto">
          <a:xfrm>
            <a:off x="2161361" y="3734418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AutoShape 73"/>
          <p:cNvSpPr>
            <a:spLocks noChangeArrowheads="1"/>
          </p:cNvSpPr>
          <p:nvPr/>
        </p:nvSpPr>
        <p:spPr bwMode="auto">
          <a:xfrm>
            <a:off x="2839292" y="2903465"/>
            <a:ext cx="571500" cy="120181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Oval 62" descr="‎25%‎"/>
          <p:cNvSpPr>
            <a:spLocks noChangeArrowheads="1"/>
          </p:cNvSpPr>
          <p:nvPr/>
        </p:nvSpPr>
        <p:spPr bwMode="auto">
          <a:xfrm>
            <a:off x="1656536" y="268076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" name="Oval 62" descr="‎25%‎"/>
          <p:cNvSpPr>
            <a:spLocks noChangeArrowheads="1"/>
          </p:cNvSpPr>
          <p:nvPr/>
        </p:nvSpPr>
        <p:spPr bwMode="auto">
          <a:xfrm>
            <a:off x="2885261" y="268076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AutoShape 73"/>
          <p:cNvSpPr>
            <a:spLocks noChangeArrowheads="1"/>
          </p:cNvSpPr>
          <p:nvPr/>
        </p:nvSpPr>
        <p:spPr bwMode="auto">
          <a:xfrm flipH="1">
            <a:off x="6563567" y="3989315"/>
            <a:ext cx="571500" cy="125896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6522360" y="1636640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52" name="Straight Connector 51"/>
          <p:cNvCxnSpPr>
            <a:stCxn id="61" idx="3"/>
            <a:endCxn id="56" idx="0"/>
          </p:cNvCxnSpPr>
          <p:nvPr/>
        </p:nvCxnSpPr>
        <p:spPr bwMode="auto">
          <a:xfrm>
            <a:off x="7526968" y="3080537"/>
            <a:ext cx="379624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61" idx="5"/>
          </p:cNvCxnSpPr>
          <p:nvPr/>
        </p:nvCxnSpPr>
        <p:spPr bwMode="auto">
          <a:xfrm flipH="1">
            <a:off x="6811217" y="3080537"/>
            <a:ext cx="392461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3"/>
            <a:endCxn id="61" idx="0"/>
          </p:cNvCxnSpPr>
          <p:nvPr/>
        </p:nvCxnSpPr>
        <p:spPr bwMode="auto">
          <a:xfrm>
            <a:off x="6912605" y="2026885"/>
            <a:ext cx="452718" cy="6634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1" idx="5"/>
            <a:endCxn id="59" idx="0"/>
          </p:cNvCxnSpPr>
          <p:nvPr/>
        </p:nvCxnSpPr>
        <p:spPr bwMode="auto">
          <a:xfrm flipH="1">
            <a:off x="6125417" y="2026885"/>
            <a:ext cx="463898" cy="8861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utoShape 98"/>
          <p:cNvSpPr>
            <a:spLocks noChangeArrowheads="1"/>
          </p:cNvSpPr>
          <p:nvPr/>
        </p:nvSpPr>
        <p:spPr bwMode="auto">
          <a:xfrm flipH="1">
            <a:off x="7620842" y="3979790"/>
            <a:ext cx="571500" cy="1192285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7" name="Oval 62" descr="‎25%‎"/>
          <p:cNvSpPr>
            <a:spLocks noChangeArrowheads="1"/>
          </p:cNvSpPr>
          <p:nvPr/>
        </p:nvSpPr>
        <p:spPr bwMode="auto">
          <a:xfrm flipH="1">
            <a:off x="7689173" y="3743943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8" name="Oval 62" descr="‎25%‎"/>
          <p:cNvSpPr>
            <a:spLocks noChangeArrowheads="1"/>
          </p:cNvSpPr>
          <p:nvPr/>
        </p:nvSpPr>
        <p:spPr bwMode="auto">
          <a:xfrm flipH="1">
            <a:off x="6631898" y="3743943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AutoShape 73"/>
          <p:cNvSpPr>
            <a:spLocks noChangeArrowheads="1"/>
          </p:cNvSpPr>
          <p:nvPr/>
        </p:nvSpPr>
        <p:spPr bwMode="auto">
          <a:xfrm flipH="1">
            <a:off x="5839667" y="2912990"/>
            <a:ext cx="571500" cy="2182886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Oval 62" descr="‎25%‎"/>
          <p:cNvSpPr>
            <a:spLocks noChangeArrowheads="1"/>
          </p:cNvSpPr>
          <p:nvPr/>
        </p:nvSpPr>
        <p:spPr bwMode="auto">
          <a:xfrm flipH="1">
            <a:off x="7136723" y="2690292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2" name="Oval 62" descr="‎25%‎"/>
          <p:cNvSpPr>
            <a:spLocks noChangeArrowheads="1"/>
          </p:cNvSpPr>
          <p:nvPr/>
        </p:nvSpPr>
        <p:spPr bwMode="auto">
          <a:xfrm flipH="1">
            <a:off x="5907998" y="2690292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" name="Right Arrow 36"/>
          <p:cNvSpPr/>
          <p:nvPr/>
        </p:nvSpPr>
        <p:spPr bwMode="auto">
          <a:xfrm flipH="1">
            <a:off x="3964388" y="3545893"/>
            <a:ext cx="1033669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634218" y="5745534"/>
            <a:ext cx="55344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to restore heap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49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031F16-7D9F-55FB-9C22-2B5ED6B79EBC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 bwMode="auto">
          <a:xfrm>
            <a:off x="3429051" y="5381175"/>
            <a:ext cx="5614037" cy="510778"/>
          </a:xfrm>
          <a:prstGeom prst="wedgeRoundRectCallout">
            <a:avLst>
              <a:gd name="adj1" fmla="val 24303"/>
              <a:gd name="adj2" fmla="val -53987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Log-depth but only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high probability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2442641" y="651648"/>
            <a:ext cx="5989140" cy="510778"/>
          </a:xfrm>
          <a:prstGeom prst="wedgeRoundRectCallout">
            <a:avLst>
              <a:gd name="adj1" fmla="val 34803"/>
              <a:gd name="adj2" fmla="val 24782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depth if adversary controls priorities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76333-E7A0-29B1-0520-250866660933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</p:spTree>
    <p:extLst>
      <p:ext uri="{BB962C8B-B14F-4D97-AF65-F5344CB8AC3E}">
        <p14:creationId xmlns:p14="http://schemas.microsoft.com/office/powerpoint/2010/main" val="5833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Key-Value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5A985844-D0B3-8C28-F847-C5996DBF4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35070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408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742FA-35FB-ECCD-5081-18C03B5A9A72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3D65C-4C04-178D-6744-8EC608BAE3A4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1" name="Picture 8" descr="Green Check Marks - Clipart library">
            <a:extLst>
              <a:ext uri="{FF2B5EF4-FFF2-40B4-BE49-F238E27FC236}">
                <a16:creationId xmlns:a16="http://schemas.microsoft.com/office/drawing/2014/main" id="{6C465BB8-8C09-5D3D-D4F1-8649A6B4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03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23982-21A8-3344-CA2E-E4F24FCCB4AB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56CCA-F59C-B40B-E4BD-2B27182CE8EC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1" name="Picture 8" descr="Green Check Marks - Clipart library">
            <a:extLst>
              <a:ext uri="{FF2B5EF4-FFF2-40B4-BE49-F238E27FC236}">
                <a16:creationId xmlns:a16="http://schemas.microsoft.com/office/drawing/2014/main" id="{EB3B6AE1-1B52-8E93-4B1B-F4ED2526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639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1" y="426187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521F0-B38B-0CDD-B38D-DA8842C0C8E2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1126E-7598-7860-3CCD-2A61AFB7E969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1" name="Picture 8" descr="Green Check Marks - Clipart library">
            <a:extLst>
              <a:ext uri="{FF2B5EF4-FFF2-40B4-BE49-F238E27FC236}">
                <a16:creationId xmlns:a16="http://schemas.microsoft.com/office/drawing/2014/main" id="{4D38B849-D57F-937B-A070-3B4B1DFF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811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1" y="426187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46" y="494985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81888" y="5113463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7E7B0-96FD-3679-0100-361EE46803B3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D2EF0-0948-4C12-6943-005D1190CF8F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1" name="Picture 8" descr="Green Check Marks - Clipart library">
            <a:extLst>
              <a:ext uri="{FF2B5EF4-FFF2-40B4-BE49-F238E27FC236}">
                <a16:creationId xmlns:a16="http://schemas.microsoft.com/office/drawing/2014/main" id="{7875C01C-0A72-A4F0-6752-341D2BB3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A8C96BD0-6767-959B-DEF4-A19B6CCC5D7F}"/>
              </a:ext>
            </a:extLst>
          </p:cNvPr>
          <p:cNvSpPr/>
          <p:nvPr/>
        </p:nvSpPr>
        <p:spPr bwMode="auto">
          <a:xfrm>
            <a:off x="5705387" y="3561703"/>
            <a:ext cx="3298881" cy="919401"/>
          </a:xfrm>
          <a:prstGeom prst="wedgeRoundRectCallout">
            <a:avLst>
              <a:gd name="adj1" fmla="val -34091"/>
              <a:gd name="adj2" fmla="val 10790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Rotations expensive but rare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2F50B75-A440-826A-F90C-73FE8B95D8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4059483"/>
                  </p:ext>
                </p:extLst>
              </p:nvPr>
            </p:nvGraphicFramePr>
            <p:xfrm>
              <a:off x="-1385761" y="2612186"/>
              <a:ext cx="2286000" cy="1714500"/>
            </p:xfrm>
            <a:graphic>
              <a:graphicData uri="http://schemas.microsoft.com/office/powerpoint/2016/slidezoom">
                <pslz:sldZm>
                  <pslz:sldZmObj sldId="1539" cId="56863581">
                    <pslz:zmPr id="{CC785895-EC39-4931-8496-373FDF2A81B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2F50B75-A440-826A-F90C-73FE8B95D8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85761" y="2612186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635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84</a:t>
            </a:fld>
            <a:endParaRPr lang="en-US" dirty="0"/>
          </a:p>
        </p:txBody>
      </p:sp>
      <p:pic>
        <p:nvPicPr>
          <p:cNvPr id="41986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878666" y="1654442"/>
            <a:ext cx="33425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 storage model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78666" y="3543614"/>
            <a:ext cx="34628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or radix tries</a:t>
            </a:r>
          </a:p>
        </p:txBody>
      </p:sp>
      <p:sp>
        <p:nvSpPr>
          <p:cNvPr id="13" name="TextBox 3"/>
          <p:cNvSpPr txBox="1"/>
          <p:nvPr/>
        </p:nvSpPr>
        <p:spPr bwMode="auto">
          <a:xfrm>
            <a:off x="878666" y="2599028"/>
            <a:ext cx="604043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we want from search trees?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849010" y="4488199"/>
            <a:ext cx="322396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25222" y="5432784"/>
            <a:ext cx="12918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Treaps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8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5115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81" idx="2"/>
            <a:endCxn id="43" idx="0"/>
          </p:cNvCxnSpPr>
          <p:nvPr/>
        </p:nvCxnSpPr>
        <p:spPr bwMode="auto">
          <a:xfrm flipH="1">
            <a:off x="2716665" y="3455587"/>
            <a:ext cx="724781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Arrow Connector 119"/>
          <p:cNvCxnSpPr>
            <a:stCxn id="62" idx="2"/>
            <a:endCxn id="97" idx="0"/>
          </p:cNvCxnSpPr>
          <p:nvPr/>
        </p:nvCxnSpPr>
        <p:spPr bwMode="auto">
          <a:xfrm>
            <a:off x="4569594" y="2440481"/>
            <a:ext cx="1363192" cy="1660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>
            <a:stCxn id="69" idx="2"/>
            <a:endCxn id="13" idx="0"/>
          </p:cNvCxnSpPr>
          <p:nvPr/>
        </p:nvCxnSpPr>
        <p:spPr bwMode="auto">
          <a:xfrm>
            <a:off x="719876" y="3455587"/>
            <a:ext cx="132731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>
            <a:stCxn id="99" idx="2"/>
            <a:endCxn id="135" idx="0"/>
          </p:cNvCxnSpPr>
          <p:nvPr/>
        </p:nvCxnSpPr>
        <p:spPr bwMode="auto">
          <a:xfrm>
            <a:off x="5702555" y="3455587"/>
            <a:ext cx="724784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stCxn id="32" idx="2"/>
            <a:endCxn id="60" idx="0"/>
          </p:cNvCxnSpPr>
          <p:nvPr/>
        </p:nvCxnSpPr>
        <p:spPr bwMode="auto">
          <a:xfrm flipH="1">
            <a:off x="2079241" y="1394597"/>
            <a:ext cx="2492759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3538608" y="994487"/>
            <a:ext cx="2066784" cy="400110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93847" y="2040371"/>
            <a:ext cx="2170787" cy="400110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488913" y="2040371"/>
            <a:ext cx="2161361" cy="400110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979366" y="2040371"/>
            <a:ext cx="2170787" cy="400110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stCxn id="60" idx="2"/>
            <a:endCxn id="69" idx="0"/>
          </p:cNvCxnSpPr>
          <p:nvPr/>
        </p:nvCxnSpPr>
        <p:spPr bwMode="auto">
          <a:xfrm flipH="1">
            <a:off x="719876" y="2440481"/>
            <a:ext cx="1359365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6" name="Straight Arrow Connector 105"/>
          <p:cNvCxnSpPr>
            <a:stCxn id="60" idx="2"/>
            <a:endCxn id="81" idx="0"/>
          </p:cNvCxnSpPr>
          <p:nvPr/>
        </p:nvCxnSpPr>
        <p:spPr bwMode="auto">
          <a:xfrm>
            <a:off x="2079241" y="2440481"/>
            <a:ext cx="1362205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9" name="Straight Arrow Connector 108"/>
          <p:cNvCxnSpPr>
            <a:stCxn id="60" idx="2"/>
            <a:endCxn id="80" idx="0"/>
          </p:cNvCxnSpPr>
          <p:nvPr/>
        </p:nvCxnSpPr>
        <p:spPr bwMode="auto">
          <a:xfrm>
            <a:off x="2079241" y="2440481"/>
            <a:ext cx="1420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2" name="Straight Arrow Connector 111"/>
          <p:cNvCxnSpPr>
            <a:stCxn id="62" idx="2"/>
            <a:endCxn id="95" idx="0"/>
          </p:cNvCxnSpPr>
          <p:nvPr/>
        </p:nvCxnSpPr>
        <p:spPr bwMode="auto">
          <a:xfrm flipH="1">
            <a:off x="3211216" y="2440481"/>
            <a:ext cx="1358378" cy="1660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6" name="Straight Arrow Connector 115"/>
          <p:cNvCxnSpPr>
            <a:stCxn id="62" idx="2"/>
            <a:endCxn id="96" idx="0"/>
          </p:cNvCxnSpPr>
          <p:nvPr/>
        </p:nvCxnSpPr>
        <p:spPr bwMode="auto">
          <a:xfrm>
            <a:off x="4569594" y="2440481"/>
            <a:ext cx="2407" cy="1660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Arrow Connector 123"/>
          <p:cNvCxnSpPr>
            <a:stCxn id="63" idx="2"/>
            <a:endCxn id="99" idx="0"/>
          </p:cNvCxnSpPr>
          <p:nvPr/>
        </p:nvCxnSpPr>
        <p:spPr bwMode="auto">
          <a:xfrm flipH="1">
            <a:off x="5702555" y="2440481"/>
            <a:ext cx="1362205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7" name="Straight Arrow Connector 126"/>
          <p:cNvCxnSpPr>
            <a:stCxn id="63" idx="2"/>
            <a:endCxn id="100" idx="0"/>
          </p:cNvCxnSpPr>
          <p:nvPr/>
        </p:nvCxnSpPr>
        <p:spPr bwMode="auto">
          <a:xfrm flipH="1">
            <a:off x="7063340" y="2440481"/>
            <a:ext cx="1420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0" name="Straight Arrow Connector 129"/>
          <p:cNvCxnSpPr>
            <a:stCxn id="63" idx="2"/>
            <a:endCxn id="101" idx="0"/>
          </p:cNvCxnSpPr>
          <p:nvPr/>
        </p:nvCxnSpPr>
        <p:spPr bwMode="auto">
          <a:xfrm>
            <a:off x="7064760" y="2440481"/>
            <a:ext cx="1359365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583943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515972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448001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380030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 bwMode="auto">
          <a:xfrm>
            <a:off x="4312059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 bwMode="auto">
          <a:xfrm>
            <a:off x="5244088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6158675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7090704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8022731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Arrow Connector 139"/>
          <p:cNvCxnSpPr>
            <a:stCxn id="80" idx="2"/>
            <a:endCxn id="23" idx="0"/>
          </p:cNvCxnSpPr>
          <p:nvPr/>
        </p:nvCxnSpPr>
        <p:spPr bwMode="auto">
          <a:xfrm flipH="1">
            <a:off x="1784636" y="3455587"/>
            <a:ext cx="296025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7" name="Straight Arrow Connector 146"/>
          <p:cNvCxnSpPr>
            <a:stCxn id="95" idx="2"/>
            <a:endCxn id="40" idx="0"/>
          </p:cNvCxnSpPr>
          <p:nvPr/>
        </p:nvCxnSpPr>
        <p:spPr bwMode="auto">
          <a:xfrm>
            <a:off x="3211216" y="4470693"/>
            <a:ext cx="437478" cy="64577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2" name="Straight Arrow Connector 151"/>
          <p:cNvCxnSpPr>
            <a:stCxn id="96" idx="2"/>
            <a:endCxn id="133" idx="0"/>
          </p:cNvCxnSpPr>
          <p:nvPr/>
        </p:nvCxnSpPr>
        <p:spPr bwMode="auto">
          <a:xfrm>
            <a:off x="4572001" y="4470693"/>
            <a:ext cx="8722" cy="64577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5" name="Straight Arrow Connector 154"/>
          <p:cNvCxnSpPr>
            <a:stCxn id="97" idx="2"/>
            <a:endCxn id="134" idx="0"/>
          </p:cNvCxnSpPr>
          <p:nvPr/>
        </p:nvCxnSpPr>
        <p:spPr bwMode="auto">
          <a:xfrm flipH="1">
            <a:off x="5512752" y="4470693"/>
            <a:ext cx="420034" cy="64577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Straight Arrow Connector 159"/>
          <p:cNvCxnSpPr>
            <a:stCxn id="100" idx="2"/>
            <a:endCxn id="136" idx="0"/>
          </p:cNvCxnSpPr>
          <p:nvPr/>
        </p:nvCxnSpPr>
        <p:spPr bwMode="auto">
          <a:xfrm>
            <a:off x="7063340" y="3455587"/>
            <a:ext cx="296028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Straight Arrow Connector 162"/>
          <p:cNvCxnSpPr>
            <a:stCxn id="101" idx="2"/>
            <a:endCxn id="137" idx="0"/>
          </p:cNvCxnSpPr>
          <p:nvPr/>
        </p:nvCxnSpPr>
        <p:spPr bwMode="auto">
          <a:xfrm flipH="1">
            <a:off x="8291395" y="3455587"/>
            <a:ext cx="132730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Straight Arrow Connector 166"/>
          <p:cNvCxnSpPr>
            <a:stCxn id="32" idx="2"/>
            <a:endCxn id="62" idx="0"/>
          </p:cNvCxnSpPr>
          <p:nvPr/>
        </p:nvCxnSpPr>
        <p:spPr bwMode="auto">
          <a:xfrm flipH="1">
            <a:off x="4569594" y="1394597"/>
            <a:ext cx="2406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Straight Arrow Connector 169"/>
          <p:cNvCxnSpPr>
            <a:stCxn id="32" idx="2"/>
            <a:endCxn id="63" idx="0"/>
          </p:cNvCxnSpPr>
          <p:nvPr/>
        </p:nvCxnSpPr>
        <p:spPr bwMode="auto">
          <a:xfrm>
            <a:off x="4572000" y="1394597"/>
            <a:ext cx="2492760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118589" y="3086255"/>
            <a:ext cx="1202573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453726" y="3086255"/>
            <a:ext cx="1253869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21`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840159" y="3086255"/>
            <a:ext cx="1202573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5101268" y="3086255"/>
            <a:ext cx="3924143" cy="369332"/>
            <a:chOff x="5063427" y="3468160"/>
            <a:chExt cx="3924143" cy="369332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6398564" y="3468160"/>
              <a:ext cx="1253869" cy="369332"/>
            </a:xfrm>
            <a:prstGeom prst="rect">
              <a:avLst/>
            </a:prstGeom>
            <a:solidFill>
              <a:schemeClr val="tx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27`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800" b="1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784997" y="3468160"/>
              <a:ext cx="1202573" cy="369332"/>
            </a:xfrm>
            <a:prstGeom prst="rect">
              <a:avLst/>
            </a:prstGeom>
            <a:solidFill>
              <a:schemeClr val="tx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800" b="1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063427" y="3468160"/>
              <a:ext cx="1202573" cy="369332"/>
            </a:xfrm>
            <a:prstGeom prst="rect">
              <a:avLst/>
            </a:prstGeom>
            <a:solidFill>
              <a:schemeClr val="tx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800" b="1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 bwMode="auto">
          <a:xfrm>
            <a:off x="2609929" y="4101361"/>
            <a:ext cx="1202573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945066" y="4101361"/>
            <a:ext cx="1253869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24`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331499" y="4101361"/>
            <a:ext cx="1202573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8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906382" y="174974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cxnSpLocks/>
            <a:stCxn id="7" idx="3"/>
          </p:cNvCxnSpPr>
          <p:nvPr/>
        </p:nvCxnSpPr>
        <p:spPr bwMode="auto">
          <a:xfrm flipH="1">
            <a:off x="4195014" y="2118928"/>
            <a:ext cx="774710" cy="46472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  <a:stCxn id="7" idx="5"/>
          </p:cNvCxnSpPr>
          <p:nvPr/>
        </p:nvCxnSpPr>
        <p:spPr bwMode="auto">
          <a:xfrm>
            <a:off x="5275568" y="2118928"/>
            <a:ext cx="739750" cy="46472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3805346" y="235258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99935" y="2338191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40" name="Straight Arrow Connector 39"/>
          <p:cNvCxnSpPr>
            <a:stCxn id="7" idx="3"/>
          </p:cNvCxnSpPr>
          <p:nvPr/>
        </p:nvCxnSpPr>
        <p:spPr bwMode="auto">
          <a:xfrm flipH="1">
            <a:off x="4580056" y="2118928"/>
            <a:ext cx="389668" cy="95964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cxnSpLocks/>
            <a:stCxn id="7" idx="5"/>
            <a:endCxn id="22" idx="1"/>
          </p:cNvCxnSpPr>
          <p:nvPr/>
        </p:nvCxnSpPr>
        <p:spPr bwMode="auto">
          <a:xfrm>
            <a:off x="5275568" y="2118928"/>
            <a:ext cx="389288" cy="78483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cxnSpLocks/>
            <a:stCxn id="7" idx="4"/>
          </p:cNvCxnSpPr>
          <p:nvPr/>
        </p:nvCxnSpPr>
        <p:spPr bwMode="auto">
          <a:xfrm flipH="1">
            <a:off x="4885900" y="2182270"/>
            <a:ext cx="236746" cy="118655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 bwMode="auto">
          <a:xfrm>
            <a:off x="4195014" y="272608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664856" y="2642148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788768" y="3664271"/>
            <a:ext cx="466986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One possible child for each letter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3439587" y="4447567"/>
            <a:ext cx="401904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Each path spells a key word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4541234" y="5190804"/>
            <a:ext cx="2917402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 at end of path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877206" y="5987973"/>
            <a:ext cx="3581430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Search time = key length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0EA421-211A-4DF4-AE6B-D8CA28AB60ED}"/>
              </a:ext>
            </a:extLst>
          </p:cNvPr>
          <p:cNvCxnSpPr>
            <a:cxnSpLocks/>
            <a:stCxn id="7" idx="4"/>
          </p:cNvCxnSpPr>
          <p:nvPr/>
        </p:nvCxnSpPr>
        <p:spPr bwMode="auto">
          <a:xfrm>
            <a:off x="5122646" y="2182270"/>
            <a:ext cx="513355" cy="11364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A7F865-63A5-4CF8-86C7-A1021AF024CD}"/>
              </a:ext>
            </a:extLst>
          </p:cNvPr>
          <p:cNvSpPr txBox="1"/>
          <p:nvPr/>
        </p:nvSpPr>
        <p:spPr bwMode="auto">
          <a:xfrm>
            <a:off x="4939340" y="2492131"/>
            <a:ext cx="543739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A9D57B3F-3961-9DFE-172C-872B1E1F2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00676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dax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1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Lucida Console" pitchFamily="49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FF0000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l">
          <a:defRPr sz="2800" dirty="0" smtClean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78837</TotalTime>
  <Words>2676</Words>
  <Application>Microsoft Office PowerPoint</Application>
  <PresentationFormat>Overhead</PresentationFormat>
  <Paragraphs>1192</Paragraphs>
  <Slides>86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Comic Sans MS</vt:lpstr>
      <vt:lpstr>Lucida Console</vt:lpstr>
      <vt:lpstr>Consolas</vt:lpstr>
      <vt:lpstr>Matura MT Script Capitals</vt:lpstr>
      <vt:lpstr>Marlett</vt:lpstr>
      <vt:lpstr>Blank Presentation</vt:lpstr>
      <vt:lpstr>PowerPoint Presentation</vt:lpstr>
      <vt:lpstr>Ethereum Storage Model</vt:lpstr>
      <vt:lpstr>Simple Variable</vt:lpstr>
      <vt:lpstr>Fixed-Size Arrays</vt:lpstr>
      <vt:lpstr>Dynamic Arrays</vt:lpstr>
      <vt:lpstr>Mappings</vt:lpstr>
      <vt:lpstr>OK, We Lied to You</vt:lpstr>
      <vt:lpstr>Key-Value Pairs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Questions?</vt:lpstr>
      <vt:lpstr>Actual Ethereum Patricia Trie</vt:lpstr>
      <vt:lpstr>BTW: Patricia Tries</vt:lpstr>
      <vt:lpstr>BTW: Recursive Length Prefix</vt:lpstr>
      <vt:lpstr> BTW: Recursive Length Prefix</vt:lpstr>
      <vt:lpstr>Alternative Data Structures</vt:lpstr>
      <vt:lpstr>Efficient Operations?</vt:lpstr>
      <vt:lpstr>Small Proofs of Inclusion?</vt:lpstr>
      <vt:lpstr>Small Proofs of Non-Inclusion?</vt:lpstr>
      <vt:lpstr>History Independence?</vt:lpstr>
      <vt:lpstr>History Independence?</vt:lpstr>
      <vt:lpstr>History Independence?</vt:lpstr>
      <vt:lpstr>History Independence?</vt:lpstr>
      <vt:lpstr>Sharding?</vt:lpstr>
      <vt:lpstr>Sharding?</vt:lpstr>
      <vt:lpstr>Sharding?</vt:lpstr>
      <vt:lpstr>Sharding?</vt:lpstr>
      <vt:lpstr>Sharding?</vt:lpstr>
      <vt:lpstr> Fork-Join Parallelism</vt:lpstr>
      <vt:lpstr> Fork-Join Parallelism</vt:lpstr>
      <vt:lpstr> Fork-Join Parallelism</vt:lpstr>
      <vt:lpstr>Fork-Join Parallelism</vt:lpstr>
      <vt:lpstr>Questions?</vt:lpstr>
      <vt:lpstr>What Makes a Good Smart Contract Data Structure?</vt:lpstr>
      <vt:lpstr>The Storage Structure Arboretum</vt:lpstr>
      <vt:lpstr>Radix or Patricia Trie</vt:lpstr>
      <vt:lpstr>Radix or Patricia Trie</vt:lpstr>
      <vt:lpstr>Radix or Patricia Trie</vt:lpstr>
      <vt:lpstr>Radix or Patricia Trie</vt:lpstr>
      <vt:lpstr>Radix or Patricia Trie</vt:lpstr>
      <vt:lpstr>Review: Merkle Tree</vt:lpstr>
      <vt:lpstr>Review: Proof of d1 Inclusion</vt:lpstr>
      <vt:lpstr>Proof of d5 Non-Inclusion?</vt:lpstr>
      <vt:lpstr>Sorted Merkle Tree</vt:lpstr>
      <vt:lpstr>Sorted Merkle Tree</vt:lpstr>
      <vt:lpstr>Sorted Merkle Tree</vt:lpstr>
      <vt:lpstr>Proof of Inclusion for 00</vt:lpstr>
      <vt:lpstr>Proof of Non-Inclusion for 01</vt:lpstr>
      <vt:lpstr>Sparse Merkle Tree</vt:lpstr>
      <vt:lpstr>Sparse Merkle Trees</vt:lpstr>
      <vt:lpstr>Sparse Merkle Tree</vt:lpstr>
      <vt:lpstr>Sparse Merkle Tree</vt:lpstr>
      <vt:lpstr>Sparse Merkle Tree</vt:lpstr>
      <vt:lpstr>Sparse Merkle Tree</vt:lpstr>
      <vt:lpstr>Sparse Merkle Tree</vt:lpstr>
      <vt:lpstr>Binary Search Tree</vt:lpstr>
      <vt:lpstr>Rotations</vt:lpstr>
      <vt:lpstr>Rotation (1)</vt:lpstr>
      <vt:lpstr>Rotation (2)</vt:lpstr>
      <vt:lpstr>Rotations</vt:lpstr>
      <vt:lpstr>Heap</vt:lpstr>
      <vt:lpstr>Treap</vt:lpstr>
      <vt:lpstr>Treap</vt:lpstr>
      <vt:lpstr>Adding an Item</vt:lpstr>
      <vt:lpstr>Rotations</vt:lpstr>
      <vt:lpstr>Treap</vt:lpstr>
      <vt:lpstr>Treap</vt:lpstr>
      <vt:lpstr>Treap</vt:lpstr>
      <vt:lpstr>Treap</vt:lpstr>
      <vt:lpstr>Treap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1280</cp:revision>
  <cp:lastPrinted>2003-10-06T20:31:57Z</cp:lastPrinted>
  <dcterms:created xsi:type="dcterms:W3CDTF">1999-05-12T13:47:53Z</dcterms:created>
  <dcterms:modified xsi:type="dcterms:W3CDTF">2025-02-01T22:59:21Z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