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70"/>
  </p:notesMasterIdLst>
  <p:handoutMasterIdLst>
    <p:handoutMasterId r:id="rId71"/>
  </p:handoutMasterIdLst>
  <p:sldIdLst>
    <p:sldId id="1602" r:id="rId2"/>
    <p:sldId id="1890" r:id="rId3"/>
    <p:sldId id="1827" r:id="rId4"/>
    <p:sldId id="1893" r:id="rId5"/>
    <p:sldId id="1894" r:id="rId6"/>
    <p:sldId id="1895" r:id="rId7"/>
    <p:sldId id="1899" r:id="rId8"/>
    <p:sldId id="1896" r:id="rId9"/>
    <p:sldId id="1908" r:id="rId10"/>
    <p:sldId id="1898" r:id="rId11"/>
    <p:sldId id="1828" r:id="rId12"/>
    <p:sldId id="1829" r:id="rId13"/>
    <p:sldId id="1831" r:id="rId14"/>
    <p:sldId id="1830" r:id="rId15"/>
    <p:sldId id="1901" r:id="rId16"/>
    <p:sldId id="1900" r:id="rId17"/>
    <p:sldId id="1909" r:id="rId18"/>
    <p:sldId id="1833" r:id="rId19"/>
    <p:sldId id="1834" r:id="rId20"/>
    <p:sldId id="1882" r:id="rId21"/>
    <p:sldId id="1883" r:id="rId22"/>
    <p:sldId id="1884" r:id="rId23"/>
    <p:sldId id="1885" r:id="rId24"/>
    <p:sldId id="1886" r:id="rId25"/>
    <p:sldId id="1887" r:id="rId26"/>
    <p:sldId id="1888" r:id="rId27"/>
    <p:sldId id="1835" r:id="rId28"/>
    <p:sldId id="1836" r:id="rId29"/>
    <p:sldId id="1837" r:id="rId30"/>
    <p:sldId id="1838" r:id="rId31"/>
    <p:sldId id="1839" r:id="rId32"/>
    <p:sldId id="1840" r:id="rId33"/>
    <p:sldId id="1841" r:id="rId34"/>
    <p:sldId id="1843" r:id="rId35"/>
    <p:sldId id="1842" r:id="rId36"/>
    <p:sldId id="1844" r:id="rId37"/>
    <p:sldId id="1845" r:id="rId38"/>
    <p:sldId id="1846" r:id="rId39"/>
    <p:sldId id="1848" r:id="rId40"/>
    <p:sldId id="1849" r:id="rId41"/>
    <p:sldId id="1850" r:id="rId42"/>
    <p:sldId id="1851" r:id="rId43"/>
    <p:sldId id="1852" r:id="rId44"/>
    <p:sldId id="1853" r:id="rId45"/>
    <p:sldId id="1854" r:id="rId46"/>
    <p:sldId id="1855" r:id="rId47"/>
    <p:sldId id="1856" r:id="rId48"/>
    <p:sldId id="1903" r:id="rId49"/>
    <p:sldId id="1904" r:id="rId50"/>
    <p:sldId id="1905" r:id="rId51"/>
    <p:sldId id="1907" r:id="rId52"/>
    <p:sldId id="1864" r:id="rId53"/>
    <p:sldId id="1865" r:id="rId54"/>
    <p:sldId id="1617" r:id="rId55"/>
    <p:sldId id="1874" r:id="rId56"/>
    <p:sldId id="1892" r:id="rId57"/>
    <p:sldId id="1910" r:id="rId58"/>
    <p:sldId id="1873" r:id="rId59"/>
    <p:sldId id="1875" r:id="rId60"/>
    <p:sldId id="1876" r:id="rId61"/>
    <p:sldId id="1911" r:id="rId62"/>
    <p:sldId id="1877" r:id="rId63"/>
    <p:sldId id="1878" r:id="rId64"/>
    <p:sldId id="1880" r:id="rId65"/>
    <p:sldId id="1881" r:id="rId66"/>
    <p:sldId id="1889" r:id="rId67"/>
    <p:sldId id="1879" r:id="rId68"/>
    <p:sldId id="1891" r:id="rId69"/>
  </p:sldIdLst>
  <p:sldSz cx="9144000" cy="6858000" type="overhead"/>
  <p:notesSz cx="6858000" cy="9144000"/>
  <p:embeddedFontLst>
    <p:embeddedFont>
      <p:font typeface="Arial Unicode MS" panose="020B0604020202020204" charset="-128"/>
      <p:regular r:id="rId72"/>
    </p:embeddedFont>
    <p:embeddedFont>
      <p:font typeface="Comic Sans MS" panose="030F0702030302020204" pitchFamily="66" charset="0"/>
      <p:regular r:id="rId73"/>
      <p:bold r:id="rId74"/>
      <p:italic r:id="rId75"/>
      <p:boldItalic r:id="rId76"/>
    </p:embeddedFont>
    <p:embeddedFont>
      <p:font typeface="Consolas" panose="020B0609020204030204" pitchFamily="49" charset="0"/>
      <p:regular r:id="rId77"/>
      <p:bold r:id="rId78"/>
      <p:italic r:id="rId79"/>
      <p:boldItalic r:id="rId80"/>
    </p:embeddedFont>
    <p:embeddedFont>
      <p:font typeface="Lucida Console" panose="020B0609040504020204" pitchFamily="49" charset="0"/>
      <p:regular r:id="rId81"/>
    </p:embeddedFont>
    <p:embeddedFont>
      <p:font typeface="Marlett" pitchFamily="2" charset="2"/>
      <p:regular r:id="rId82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66FF"/>
    <a:srgbClr val="0000FF"/>
    <a:srgbClr val="CCFFFF"/>
    <a:srgbClr val="FFCCFF"/>
    <a:srgbClr val="CCECFF"/>
    <a:srgbClr val="F5E0D7"/>
    <a:srgbClr val="FF3399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1918" autoAdjust="0"/>
  </p:normalViewPr>
  <p:slideViewPr>
    <p:cSldViewPr snapToGrid="0">
      <p:cViewPr varScale="1">
        <p:scale>
          <a:sx n="99" d="100"/>
          <a:sy n="99" d="100"/>
        </p:scale>
        <p:origin x="1296" y="72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9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3.fntdata"/><Relationship Id="rId79" Type="http://schemas.openxmlformats.org/officeDocument/2006/relationships/font" Target="fonts/font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.fntdata"/><Relationship Id="rId80" Type="http://schemas.openxmlformats.org/officeDocument/2006/relationships/font" Target="fonts/font9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2.fntdata"/><Relationship Id="rId78" Type="http://schemas.openxmlformats.org/officeDocument/2006/relationships/font" Target="fonts/font7.fntdata"/><Relationship Id="rId81" Type="http://schemas.openxmlformats.org/officeDocument/2006/relationships/font" Target="fonts/font10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5.fntdata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font" Target="fonts/font1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urning money">
            <a:extLst>
              <a:ext uri="{FF2B5EF4-FFF2-40B4-BE49-F238E27FC236}">
                <a16:creationId xmlns:a16="http://schemas.microsoft.com/office/drawing/2014/main" id="{F6BDE862-BBAD-8298-72F2-229A2000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04BB3E-E537-BD7F-CD7B-99117B85F60C}"/>
              </a:ext>
            </a:extLst>
          </p:cNvPr>
          <p:cNvSpPr txBox="1"/>
          <p:nvPr/>
        </p:nvSpPr>
        <p:spPr bwMode="auto">
          <a:xfrm>
            <a:off x="924461" y="2951947"/>
            <a:ext cx="4996881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12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Solidity Pitfalls and Hazards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(Part Four)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396A14-7167-32C0-1318-1230A62FC7D3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6B87FB-90EE-D443-2A0E-5758CADB861E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1330197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AuctionAttackLOL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 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"LOL"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 auction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C2941364-F685-3DAA-4690-75C391B7471C}"/>
              </a:ext>
            </a:extLst>
          </p:cNvPr>
          <p:cNvSpPr/>
          <p:nvPr/>
        </p:nvSpPr>
        <p:spPr bwMode="auto">
          <a:xfrm>
            <a:off x="294967" y="2273783"/>
            <a:ext cx="6094160" cy="1354320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28467-FD03-C41C-12A3-866BE5FC4B98}"/>
              </a:ext>
            </a:extLst>
          </p:cNvPr>
          <p:cNvSpPr/>
          <p:nvPr/>
        </p:nvSpPr>
        <p:spPr bwMode="auto">
          <a:xfrm>
            <a:off x="958644" y="5084727"/>
            <a:ext cx="4122175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Refuse to accept refund, force caller to revert</a:t>
            </a:r>
          </a:p>
        </p:txBody>
      </p:sp>
    </p:spTree>
    <p:extLst>
      <p:ext uri="{BB962C8B-B14F-4D97-AF65-F5344CB8AC3E}">
        <p14:creationId xmlns:p14="http://schemas.microsoft.com/office/powerpoint/2010/main" val="1369603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500" y="1770342"/>
            <a:ext cx="7505700" cy="508000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06961" y="2927078"/>
            <a:ext cx="248894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 with ether</a:t>
            </a:r>
          </a:p>
        </p:txBody>
      </p:sp>
    </p:spTree>
    <p:extLst>
      <p:ext uri="{BB962C8B-B14F-4D97-AF65-F5344CB8AC3E}">
        <p14:creationId xmlns:p14="http://schemas.microsoft.com/office/powerpoint/2010/main" val="138272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88DA077B-5B22-7D61-5F26-73B8366D6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1812" y="1763720"/>
            <a:ext cx="7973166" cy="1716080"/>
          </a:xfrm>
          <a:prstGeom prst="wedgeRoundRectCallout">
            <a:avLst>
              <a:gd name="adj1" fmla="val 8776"/>
              <a:gd name="adj2" fmla="val 11036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74611" y="4615175"/>
            <a:ext cx="351518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 investments</a:t>
            </a:r>
          </a:p>
        </p:txBody>
      </p:sp>
    </p:spTree>
    <p:extLst>
      <p:ext uri="{BB962C8B-B14F-4D97-AF65-F5344CB8AC3E}">
        <p14:creationId xmlns:p14="http://schemas.microsoft.com/office/powerpoint/2010/main" val="929913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31C1BD96-CB6C-3010-BDAC-96FA35B3A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1812" y="3237956"/>
            <a:ext cx="8520388" cy="2489744"/>
          </a:xfrm>
          <a:prstGeom prst="wedgeRoundRectCallout">
            <a:avLst>
              <a:gd name="adj1" fmla="val 8052"/>
              <a:gd name="adj2" fmla="val -7044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073400" y="2098342"/>
            <a:ext cx="421639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 tokens to investors</a:t>
            </a:r>
          </a:p>
        </p:txBody>
      </p:sp>
    </p:spTree>
    <p:extLst>
      <p:ext uri="{BB962C8B-B14F-4D97-AF65-F5344CB8AC3E}">
        <p14:creationId xmlns:p14="http://schemas.microsoft.com/office/powerpoint/2010/main" val="1866361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F0824A-AFDB-1EAB-1882-C06BCC41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4629" y="4365506"/>
            <a:ext cx="7698867" cy="482600"/>
          </a:xfrm>
          <a:prstGeom prst="wedgeRoundRectCallout">
            <a:avLst>
              <a:gd name="adj1" fmla="val 33746"/>
              <a:gd name="adj2" fmla="val -16489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1F2A1F-E367-4C98-0098-81DA2732AA68}"/>
              </a:ext>
            </a:extLst>
          </p:cNvPr>
          <p:cNvGrpSpPr/>
          <p:nvPr/>
        </p:nvGrpSpPr>
        <p:grpSpPr>
          <a:xfrm>
            <a:off x="5929588" y="2174994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6" name="Freeform 27">
              <a:extLst>
                <a:ext uri="{FF2B5EF4-FFF2-40B4-BE49-F238E27FC236}">
                  <a16:creationId xmlns:a16="http://schemas.microsoft.com/office/drawing/2014/main" id="{81283783-6201-329D-383B-23C24E218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2EAF6A64-EA0A-5FF0-D350-4D5939072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FF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9019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F0824A-AFDB-1EAB-1882-C06BCC41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4629" y="4365506"/>
            <a:ext cx="7698867" cy="482600"/>
          </a:xfrm>
          <a:prstGeom prst="wedgeRoundRectCallout">
            <a:avLst>
              <a:gd name="adj1" fmla="val 33023"/>
              <a:gd name="adj2" fmla="val -2225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1500" y="2829565"/>
            <a:ext cx="659129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Attacker can fill array with tiny txns</a:t>
            </a:r>
          </a:p>
        </p:txBody>
      </p:sp>
    </p:spTree>
    <p:extLst>
      <p:ext uri="{BB962C8B-B14F-4D97-AF65-F5344CB8AC3E}">
        <p14:creationId xmlns:p14="http://schemas.microsoft.com/office/powerpoint/2010/main" val="388716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C5F0824A-AFDB-1EAB-1882-C06BCC41C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8320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invest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*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distribute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;i&lt;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investors.length;i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transferToken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(investors[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investorTokens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Inflatable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cs typeface="Arial" pitchFamily="34" charset="0"/>
              </a:rPr>
              <a:t>function invest() public payable { investors.push(msg.sender); investorTokens.push(msg.value * 5); // 5 times the wei sent } function distribute() public { require(msg.sender == owner); // only owner for(uint i = 0; i &lt; investors.length; i++) { // here transferToken(to,amount) transfers "amount" of tokens to the address "to" transferToken(investors[i],investorTokens[i]); } }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84629" y="4365505"/>
            <a:ext cx="7698867" cy="1315701"/>
          </a:xfrm>
          <a:prstGeom prst="wedgeRoundRectCallout">
            <a:avLst>
              <a:gd name="adj1" fmla="val 32404"/>
              <a:gd name="adj2" fmla="val -11715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41500" y="2829565"/>
            <a:ext cx="6591299" cy="523220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Until loop’s gas exceeds block limit!</a:t>
            </a:r>
          </a:p>
        </p:txBody>
      </p:sp>
    </p:spTree>
    <p:extLst>
      <p:ext uri="{BB962C8B-B14F-4D97-AF65-F5344CB8AC3E}">
        <p14:creationId xmlns:p14="http://schemas.microsoft.com/office/powerpoint/2010/main" val="2054832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External Call Progression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195221" y="1986402"/>
            <a:ext cx="484619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 one investor per call?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195221" y="3738890"/>
            <a:ext cx="47227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investor ask for ether?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195221" y="2862646"/>
            <a:ext cx="56220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Discard investor who won’t accept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95221" y="4615134"/>
            <a:ext cx="52645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Amount of gas per call bounded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195221" y="5491378"/>
            <a:ext cx="71032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unbounded data structure is attackable</a:t>
            </a:r>
          </a:p>
        </p:txBody>
      </p:sp>
    </p:spTree>
    <p:extLst>
      <p:ext uri="{BB962C8B-B14F-4D97-AF65-F5344CB8AC3E}">
        <p14:creationId xmlns:p14="http://schemas.microsoft.com/office/powerpoint/2010/main" val="34824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806062" y="2306278"/>
            <a:ext cx="544572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individual withdrawal pattern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806062" y="4053308"/>
            <a:ext cx="43011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use timelock to finalize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806062" y="3169766"/>
            <a:ext cx="708238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multisigs to avoid 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391050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3235">
            <a:off x="-375514" y="1816101"/>
            <a:ext cx="9523268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095067" y="1696678"/>
            <a:ext cx="58416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GovernMental was a Ponzi scheme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095067" y="3443708"/>
            <a:ext cx="73740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Payoff function deletes a mapping so large …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095067" y="2560166"/>
            <a:ext cx="42418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Accumulated lots of ether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16895" y="4312654"/>
            <a:ext cx="55980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 cost exceeds max block limit.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16895" y="5201654"/>
            <a:ext cx="281737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1100 ether stuck</a:t>
            </a:r>
          </a:p>
        </p:txBody>
      </p:sp>
    </p:spTree>
    <p:extLst>
      <p:ext uri="{BB962C8B-B14F-4D97-AF65-F5344CB8AC3E}">
        <p14:creationId xmlns:p14="http://schemas.microsoft.com/office/powerpoint/2010/main" val="234615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1026" name="Picture 2" descr="Image result for pitfall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140741"/>
            <a:ext cx="7477125" cy="657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 bwMode="auto">
          <a:xfrm>
            <a:off x="368981" y="559022"/>
            <a:ext cx="265508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Today’s Pitfalls: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408766" y="1543932"/>
            <a:ext cx="29033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Denial of Service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408766" y="3513752"/>
            <a:ext cx="32832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Names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408766" y="2528842"/>
            <a:ext cx="506363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 Manipulation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408766" y="4498662"/>
            <a:ext cx="54248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 Storage References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408766" y="5483574"/>
            <a:ext cx="3823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Tx.Origin and Phishing</a:t>
            </a:r>
          </a:p>
        </p:txBody>
      </p:sp>
    </p:spTree>
    <p:extLst>
      <p:ext uri="{BB962C8B-B14F-4D97-AF65-F5344CB8AC3E}">
        <p14:creationId xmlns:p14="http://schemas.microsoft.com/office/powerpoint/2010/main" val="8523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3837">
            <a:off x="1329530" y="436554"/>
            <a:ext cx="7559351" cy="769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299157" y="1150578"/>
            <a:ext cx="15648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Fomo3D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1299157" y="2897608"/>
            <a:ext cx="530465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maybe being those things.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1299157" y="2014066"/>
            <a:ext cx="563808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Satirizes ICO and Ponzi schemes,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299157" y="3766554"/>
            <a:ext cx="54537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“socioeconomic performance art”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299157" y="4655554"/>
            <a:ext cx="491346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traffic than CryptoKitties</a:t>
            </a:r>
          </a:p>
        </p:txBody>
      </p:sp>
    </p:spTree>
    <p:extLst>
      <p:ext uri="{BB962C8B-B14F-4D97-AF65-F5344CB8AC3E}">
        <p14:creationId xmlns:p14="http://schemas.microsoft.com/office/powerpoint/2010/main" val="53909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6483">
            <a:off x="209550" y="28575"/>
            <a:ext cx="8724900" cy="680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829507" y="1150578"/>
            <a:ext cx="104387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79814" y="2897608"/>
            <a:ext cx="69006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Purchasing key increases timer, key price 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829507" y="2014066"/>
            <a:ext cx="772038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 last key before the timer goes to zero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29507" y="3766554"/>
            <a:ext cx="58015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timer reach zero, winner gets half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29507" y="4655554"/>
            <a:ext cx="62600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rest is complicated: dividends, etc.</a:t>
            </a:r>
          </a:p>
        </p:txBody>
      </p:sp>
    </p:spTree>
    <p:extLst>
      <p:ext uri="{BB962C8B-B14F-4D97-AF65-F5344CB8AC3E}">
        <p14:creationId xmlns:p14="http://schemas.microsoft.com/office/powerpoint/2010/main" val="2163332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4591">
            <a:off x="-911483" y="713242"/>
            <a:ext cx="10619184" cy="596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458574" y="655278"/>
            <a:ext cx="55066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Classical “dollar auction” paradox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458574" y="2534788"/>
            <a:ext cx="84401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bid $1, pot is $101, and you stand to win it. Bargain!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458574" y="1595033"/>
            <a:ext cx="305622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Say, pot has $100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08079" y="3474543"/>
            <a:ext cx="84641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Someone else bids $1, now $102 and you won’t win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58574" y="4414298"/>
            <a:ext cx="814037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only $1 above your sunk costs, you win again..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58574" y="5354054"/>
            <a:ext cx="61638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counter should never go to zero!</a:t>
            </a:r>
          </a:p>
        </p:txBody>
      </p:sp>
    </p:spTree>
    <p:extLst>
      <p:ext uri="{BB962C8B-B14F-4D97-AF65-F5344CB8AC3E}">
        <p14:creationId xmlns:p14="http://schemas.microsoft.com/office/powerpoint/2010/main" val="18483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26">
            <a:off x="41275" y="276225"/>
            <a:ext cx="862965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09681" y="1150578"/>
            <a:ext cx="31438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Forensic Evidence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838772" y="2897608"/>
            <a:ext cx="66116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next 11 blocks had many fewer txns!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838772" y="2014066"/>
            <a:ext cx="746069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containing winner txn is normal: 92 txns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38772" y="3766554"/>
            <a:ext cx="522290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with unusually high txn fees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838772" y="4655554"/>
            <a:ext cx="330250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to same contract</a:t>
            </a:r>
          </a:p>
        </p:txBody>
      </p:sp>
    </p:spTree>
    <p:extLst>
      <p:ext uri="{BB962C8B-B14F-4D97-AF65-F5344CB8AC3E}">
        <p14:creationId xmlns:p14="http://schemas.microsoft.com/office/powerpoint/2010/main" val="174217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226">
            <a:off x="41275" y="276225"/>
            <a:ext cx="862965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51114" y="1150578"/>
            <a:ext cx="55002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 lots of transactions where 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51114" y="3706197"/>
            <a:ext cx="39821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gas limit means …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551114" y="2002451"/>
            <a:ext cx="412324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gas price means …</a:t>
            </a:r>
          </a:p>
        </p:txBody>
      </p:sp>
      <p:sp>
        <p:nvSpPr>
          <p:cNvPr id="10" name="TextBox 3"/>
          <p:cNvSpPr txBox="1"/>
          <p:nvPr/>
        </p:nvSpPr>
        <p:spPr bwMode="auto">
          <a:xfrm>
            <a:off x="551114" y="2854324"/>
            <a:ext cx="714009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likely to be chosen first for block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51114" y="4558070"/>
            <a:ext cx="82071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has option to use up block gas limit …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51114" y="5409944"/>
            <a:ext cx="59843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squeezes out other transactions</a:t>
            </a:r>
          </a:p>
        </p:txBody>
      </p:sp>
    </p:spTree>
    <p:extLst>
      <p:ext uri="{BB962C8B-B14F-4D97-AF65-F5344CB8AC3E}">
        <p14:creationId xmlns:p14="http://schemas.microsoft.com/office/powerpoint/2010/main" val="255270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361">
            <a:off x="647700" y="-161927"/>
            <a:ext cx="7075082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863779" y="921348"/>
            <a:ext cx="608371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 also queried the game state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863779" y="2824422"/>
            <a:ext cx="41633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timer expiration close?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863779" y="1872885"/>
            <a:ext cx="53014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attacker hold the last key?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863779" y="3775959"/>
            <a:ext cx="4984057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so,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revert()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use up gas,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 out competitors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863779" y="5158382"/>
            <a:ext cx="50016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not, return without using gas</a:t>
            </a:r>
          </a:p>
        </p:txBody>
      </p:sp>
    </p:spTree>
    <p:extLst>
      <p:ext uri="{BB962C8B-B14F-4D97-AF65-F5344CB8AC3E}">
        <p14:creationId xmlns:p14="http://schemas.microsoft.com/office/powerpoint/2010/main" val="224629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42361">
            <a:off x="647700" y="-161927"/>
            <a:ext cx="7075082" cy="666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938766" y="868576"/>
            <a:ext cx="212269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Summary</a:t>
            </a:r>
            <a:endParaRPr lang="en-US" sz="2800" b="1" i="1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938766" y="2422006"/>
            <a:ext cx="47243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gas price, high gas limit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938766" y="1645291"/>
            <a:ext cx="45448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 launched many txns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38766" y="3198721"/>
            <a:ext cx="61237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squeezes out competing transactions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38766" y="3975436"/>
            <a:ext cx="670407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Consumes gas limit only when promising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938766" y="4752151"/>
            <a:ext cx="729071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contracts, different addresses, limits …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38766" y="5528864"/>
            <a:ext cx="565469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Spent about $11K fees to win $3M</a:t>
            </a:r>
          </a:p>
        </p:txBody>
      </p:sp>
    </p:spTree>
    <p:extLst>
      <p:ext uri="{BB962C8B-B14F-4D97-AF65-F5344CB8AC3E}">
        <p14:creationId xmlns:p14="http://schemas.microsoft.com/office/powerpoint/2010/main" val="21803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5300" y="609600"/>
            <a:ext cx="8153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Block Timestamp Manipulation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 bwMode="auto">
          <a:xfrm>
            <a:off x="928922" y="2214776"/>
            <a:ext cx="44005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timestamps used for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524328" y="3967264"/>
            <a:ext cx="27847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escrowing funds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3421462" y="3091020"/>
            <a:ext cx="388760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randomness (bad idea)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283329" y="4843508"/>
            <a:ext cx="50257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time-dependent state changes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928922" y="5719752"/>
            <a:ext cx="63850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Danger: miners can manipulate slightly</a:t>
            </a:r>
          </a:p>
        </p:txBody>
      </p:sp>
    </p:spTree>
    <p:extLst>
      <p:ext uri="{BB962C8B-B14F-4D97-AF65-F5344CB8AC3E}">
        <p14:creationId xmlns:p14="http://schemas.microsoft.com/office/powerpoint/2010/main" val="2529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168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1898E831-31BF-3F5C-8E18-26F4086A1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91812" y="1911145"/>
            <a:ext cx="5574807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87401" y="2988906"/>
            <a:ext cx="347082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forces one bet per block</a:t>
            </a:r>
          </a:p>
        </p:txBody>
      </p:sp>
    </p:spTree>
    <p:extLst>
      <p:ext uri="{BB962C8B-B14F-4D97-AF65-F5344CB8AC3E}">
        <p14:creationId xmlns:p14="http://schemas.microsoft.com/office/powerpoint/2010/main" val="273525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Denial of Service Attacks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87499" y="2479050"/>
            <a:ext cx="824456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Parties leave a contract inoperable for short period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87499" y="3863941"/>
            <a:ext cx="50402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or sometimes a long period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87499" y="5248832"/>
            <a:ext cx="46233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trapping ether in contract</a:t>
            </a:r>
          </a:p>
        </p:txBody>
      </p:sp>
    </p:spTree>
    <p:extLst>
      <p:ext uri="{BB962C8B-B14F-4D97-AF65-F5344CB8AC3E}">
        <p14:creationId xmlns:p14="http://schemas.microsoft.com/office/powerpoint/2010/main" val="2365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6EE3B32C-A712-EDEE-14C0-2586B7865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00255" y="2264696"/>
            <a:ext cx="67437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6294" y="3352936"/>
            <a:ext cx="297549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initially fund contract</a:t>
            </a:r>
          </a:p>
        </p:txBody>
      </p:sp>
    </p:spTree>
    <p:extLst>
      <p:ext uri="{BB962C8B-B14F-4D97-AF65-F5344CB8AC3E}">
        <p14:creationId xmlns:p14="http://schemas.microsoft.com/office/powerpoint/2010/main" val="841374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43ABD38A-A322-1DDD-1340-1399482CB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93700" y="2777203"/>
            <a:ext cx="61595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19423" y="3919390"/>
            <a:ext cx="338586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 via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5137956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93FC9C1F-E832-0789-2BFD-65C89CC99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22710" y="3162436"/>
            <a:ext cx="6362700" cy="508000"/>
          </a:xfrm>
          <a:prstGeom prst="wedgeRoundRectCallout">
            <a:avLst>
              <a:gd name="adj1" fmla="val 9095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98772" y="4229322"/>
            <a:ext cx="357181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bet 10 ether to play</a:t>
            </a:r>
          </a:p>
        </p:txBody>
      </p:sp>
    </p:spTree>
    <p:extLst>
      <p:ext uri="{BB962C8B-B14F-4D97-AF65-F5344CB8AC3E}">
        <p14:creationId xmlns:p14="http://schemas.microsoft.com/office/powerpoint/2010/main" val="1184335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24F01330-C081-D39B-F4CA-DF007BF8C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1499" y="3545669"/>
            <a:ext cx="6065275" cy="709242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6872" y="2463203"/>
            <a:ext cx="427713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one transaction per block</a:t>
            </a:r>
          </a:p>
        </p:txBody>
      </p:sp>
    </p:spTree>
    <p:extLst>
      <p:ext uri="{BB962C8B-B14F-4D97-AF65-F5344CB8AC3E}">
        <p14:creationId xmlns:p14="http://schemas.microsoft.com/office/powerpoint/2010/main" val="33055276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A79FB6A9-24D3-428E-0C12-9B963859B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665794" y="4091651"/>
            <a:ext cx="1011438" cy="430616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36872" y="3125972"/>
            <a:ext cx="449514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synonym 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block.timestamp</a:t>
            </a:r>
          </a:p>
        </p:txBody>
      </p:sp>
    </p:spTree>
    <p:extLst>
      <p:ext uri="{BB962C8B-B14F-4D97-AF65-F5344CB8AC3E}">
        <p14:creationId xmlns:p14="http://schemas.microsoft.com/office/powerpoint/2010/main" val="73551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5B2F2CEF-D05C-93F1-DFED-9C5776E1C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Roulette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payable {}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.value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ether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pastBlockTime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71503" y="4464554"/>
            <a:ext cx="7291886" cy="861231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173284" y="3329670"/>
            <a:ext cx="1332416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Winner?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454871" y="5462881"/>
            <a:ext cx="395486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wrong with this?</a:t>
            </a:r>
          </a:p>
        </p:txBody>
      </p:sp>
    </p:spTree>
    <p:extLst>
      <p:ext uri="{BB962C8B-B14F-4D97-AF65-F5344CB8AC3E}">
        <p14:creationId xmlns:p14="http://schemas.microsoft.com/office/powerpoint/2010/main" val="2134309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945839" y="1046458"/>
            <a:ext cx="67008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Miners can adjust timestamp within limits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923476" y="4256914"/>
            <a:ext cx="47455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 Collecting block reward, increasing contract pool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945839" y="3454300"/>
            <a:ext cx="564289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Miner can ensure any bet loses …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923476" y="5490416"/>
            <a:ext cx="43236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(Also front-running attack)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941143" y="1849072"/>
            <a:ext cx="182614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973862" y="2651686"/>
            <a:ext cx="34435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“too far” in future</a:t>
            </a:r>
          </a:p>
        </p:txBody>
      </p:sp>
    </p:spTree>
    <p:extLst>
      <p:ext uri="{BB962C8B-B14F-4D97-AF65-F5344CB8AC3E}">
        <p14:creationId xmlns:p14="http://schemas.microsoft.com/office/powerpoint/2010/main" val="416780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1161467" y="1964322"/>
            <a:ext cx="558197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 timestamps for entropy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161467" y="4443118"/>
            <a:ext cx="646042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time-sensitive logic, maybe use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block.number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 average block time)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1161467" y="2988276"/>
            <a:ext cx="7051606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sensitive decisions based on small timestamp differences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65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28651">
            <a:off x="-1269999" y="2422306"/>
            <a:ext cx="14494671" cy="3381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596546" y="1822964"/>
            <a:ext cx="442460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GovernMental Ponzi again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596546" y="3838154"/>
            <a:ext cx="65213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to join round for at least 1 min wins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596546" y="2830559"/>
            <a:ext cx="526458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Pays back one player per round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596546" y="4845748"/>
            <a:ext cx="610295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for miners to manipulate winner</a:t>
            </a:r>
          </a:p>
        </p:txBody>
      </p:sp>
    </p:spTree>
    <p:extLst>
      <p:ext uri="{BB962C8B-B14F-4D97-AF65-F5344CB8AC3E}">
        <p14:creationId xmlns:p14="http://schemas.microsoft.com/office/powerpoint/2010/main" val="143147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Fun With Constructors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426299" y="2508607"/>
            <a:ext cx="818980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early Solidity, a constructor was syntactically just a function with same name as the contract.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26299" y="3838274"/>
            <a:ext cx="82914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Semantically, constructors not just another function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26299" y="4737054"/>
            <a:ext cx="838030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contract name changes, but constructor doesn’t, then constructor becomes normal, callable function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26299" y="6066722"/>
            <a:ext cx="728116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was fixed after the predictable disasters</a:t>
            </a:r>
          </a:p>
        </p:txBody>
      </p:sp>
    </p:spTree>
    <p:extLst>
      <p:ext uri="{BB962C8B-B14F-4D97-AF65-F5344CB8AC3E}">
        <p14:creationId xmlns:p14="http://schemas.microsoft.com/office/powerpoint/2010/main" val="4126390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Auction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696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39EF6CD-9938-70DD-176D-5C7C461D4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38789068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6C180C72-FD49-20A9-D360-3D54AC3F7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8967" y="3189433"/>
            <a:ext cx="4618572" cy="671187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638253" y="2087784"/>
            <a:ext cx="461857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ether via fallback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102861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AC69CDED-538B-10B8-0AC1-4B210F0BF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34707" y="4341763"/>
            <a:ext cx="6371674" cy="739057"/>
          </a:xfrm>
          <a:prstGeom prst="wedgeRoundRectCallout">
            <a:avLst>
              <a:gd name="adj1" fmla="val 33446"/>
              <a:gd name="adj2" fmla="val -11666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235674" y="3318389"/>
            <a:ext cx="4003019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owner can collect ether</a:t>
            </a:r>
          </a:p>
        </p:txBody>
      </p:sp>
    </p:spTree>
    <p:extLst>
      <p:ext uri="{BB962C8B-B14F-4D97-AF65-F5344CB8AC3E}">
        <p14:creationId xmlns:p14="http://schemas.microsoft.com/office/powerpoint/2010/main" val="794802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>
            <a:extLst>
              <a:ext uri="{FF2B5EF4-FFF2-40B4-BE49-F238E27FC236}">
                <a16:creationId xmlns:a16="http://schemas.microsoft.com/office/drawing/2014/main" id="{EFB95993-ECD0-89D4-1BC5-17F3C5248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81486" y="2215216"/>
            <a:ext cx="7808413" cy="1081050"/>
          </a:xfrm>
          <a:prstGeom prst="wedgeRoundRectCallout">
            <a:avLst>
              <a:gd name="adj1" fmla="val 33446"/>
              <a:gd name="adj2" fmla="val 82715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74532" y="3849549"/>
            <a:ext cx="526939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Old-style constructor initializes owner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39A45-3B45-F87E-E358-48F597EB5838}"/>
              </a:ext>
            </a:extLst>
          </p:cNvPr>
          <p:cNvSpPr/>
          <p:nvPr/>
        </p:nvSpPr>
        <p:spPr bwMode="auto">
          <a:xfrm>
            <a:off x="2052093" y="5326162"/>
            <a:ext cx="441178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syntax is now deprecated!</a:t>
            </a:r>
          </a:p>
        </p:txBody>
      </p:sp>
    </p:spTree>
    <p:extLst>
      <p:ext uri="{BB962C8B-B14F-4D97-AF65-F5344CB8AC3E}">
        <p14:creationId xmlns:p14="http://schemas.microsoft.com/office/powerpoint/2010/main" val="1526133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72D19701-FCB8-DDDD-D852-32BAE6874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447800"/>
            <a:ext cx="8799787" cy="37856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ownerWallet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_owner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owner = _owner;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fallback ()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withdraw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owner);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696106" y="1447800"/>
            <a:ext cx="3086100" cy="520699"/>
          </a:xfrm>
          <a:prstGeom prst="wedgeRoundRectCallout">
            <a:avLst>
              <a:gd name="adj1" fmla="val 97218"/>
              <a:gd name="adj2" fmla="val -6128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799303" y="2139844"/>
            <a:ext cx="2792402" cy="520699"/>
          </a:xfrm>
          <a:prstGeom prst="wedgeRoundRectCallout">
            <a:avLst>
              <a:gd name="adj1" fmla="val 100604"/>
              <a:gd name="adj2" fmla="val -14980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165504" y="3799213"/>
            <a:ext cx="681299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can call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ownerWallet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become the owner and take all the ether.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968999" y="358039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11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Text Box 28"/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FF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684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275742" y="1837322"/>
            <a:ext cx="80634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Latest compiler requires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constructor</a:t>
            </a:r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syntax</a:t>
            </a:r>
            <a:endParaRPr lang="en-US" sz="2800" b="1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275742" y="3749452"/>
            <a:ext cx="754405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“Do not put a stumbling block before the blind”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275742" y="2793387"/>
            <a:ext cx="67281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here as language design lesson</a:t>
            </a:r>
          </a:p>
        </p:txBody>
      </p:sp>
    </p:spTree>
    <p:extLst>
      <p:ext uri="{BB962C8B-B14F-4D97-AF65-F5344CB8AC3E}">
        <p14:creationId xmlns:p14="http://schemas.microsoft.com/office/powerpoint/2010/main" val="62389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75064">
            <a:off x="243898" y="1650602"/>
            <a:ext cx="11487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41408" y="1858289"/>
            <a:ext cx="59009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Rubixi: worst Ethereum Ponzi ever?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641408" y="3429613"/>
            <a:ext cx="702264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forgot to change the constructor name before deploying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641408" y="2643951"/>
            <a:ext cx="570380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Originally named DynamicPyramid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641408" y="4646162"/>
            <a:ext cx="214353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is law!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91715" y="5431824"/>
            <a:ext cx="810189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Predators repeatedly called </a:t>
            </a:r>
            <a:r>
              <a:rPr lang="en-US" sz="28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DynamicPyramid()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confiscate investments by gullible public</a:t>
            </a:r>
          </a:p>
        </p:txBody>
      </p:sp>
    </p:spTree>
    <p:extLst>
      <p:ext uri="{BB962C8B-B14F-4D97-AF65-F5344CB8AC3E}">
        <p14:creationId xmlns:p14="http://schemas.microsoft.com/office/powerpoint/2010/main" val="414629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Uninitialized Storage Pointers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 bwMode="auto">
          <a:xfrm>
            <a:off x="687499" y="2237750"/>
            <a:ext cx="6088730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versions of Solidity allowed uninitialized storage variables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687499" y="3455856"/>
            <a:ext cx="6691201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B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variables could secretly point to other storage variables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694628" y="4673962"/>
            <a:ext cx="735738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Leading to (intentional or not) vulnerabilities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87499" y="5461181"/>
            <a:ext cx="628569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longer allowed by recent compilers</a:t>
            </a:r>
          </a:p>
        </p:txBody>
      </p:sp>
    </p:spTree>
    <p:extLst>
      <p:ext uri="{BB962C8B-B14F-4D97-AF65-F5344CB8AC3E}">
        <p14:creationId xmlns:p14="http://schemas.microsoft.com/office/powerpoint/2010/main" val="336265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Game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player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guess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Game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gamesPlayed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…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398205" y="1606138"/>
            <a:ext cx="3945195" cy="1621276"/>
          </a:xfrm>
          <a:prstGeom prst="wedgeRoundRectCallout">
            <a:avLst>
              <a:gd name="adj1" fmla="val 65679"/>
              <a:gd name="adj2" fmla="val 839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C39068-B292-08E7-FE07-112087307EBE}"/>
              </a:ext>
            </a:extLst>
          </p:cNvPr>
          <p:cNvSpPr/>
          <p:nvPr/>
        </p:nvSpPr>
        <p:spPr bwMode="auto">
          <a:xfrm>
            <a:off x="6350837" y="1053351"/>
            <a:ext cx="2561920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Guess this secret</a:t>
            </a:r>
          </a:p>
        </p:txBody>
      </p:sp>
      <p:sp>
        <p:nvSpPr>
          <p:cNvPr id="9" name="Rounded Rectangular Callout 5">
            <a:extLst>
              <a:ext uri="{FF2B5EF4-FFF2-40B4-BE49-F238E27FC236}">
                <a16:creationId xmlns:a16="http://schemas.microsoft.com/office/drawing/2014/main" id="{7105C718-5864-03A9-2FF7-97122DD41A29}"/>
              </a:ext>
            </a:extLst>
          </p:cNvPr>
          <p:cNvSpPr/>
          <p:nvPr/>
        </p:nvSpPr>
        <p:spPr bwMode="auto">
          <a:xfrm>
            <a:off x="427702" y="722936"/>
            <a:ext cx="4859595" cy="666884"/>
          </a:xfrm>
          <a:prstGeom prst="wedgeRoundRectCallout">
            <a:avLst>
              <a:gd name="adj1" fmla="val 67346"/>
              <a:gd name="adj2" fmla="val 2279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5118603" y="2383736"/>
            <a:ext cx="307808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for one game</a:t>
            </a:r>
          </a:p>
        </p:txBody>
      </p:sp>
      <p:sp>
        <p:nvSpPr>
          <p:cNvPr id="11" name="Rounded Rectangular Callout 5">
            <a:extLst>
              <a:ext uri="{FF2B5EF4-FFF2-40B4-BE49-F238E27FC236}">
                <a16:creationId xmlns:a16="http://schemas.microsoft.com/office/drawing/2014/main" id="{5CC6452F-0059-67A1-1C48-36D2C5D3CC3A}"/>
              </a:ext>
            </a:extLst>
          </p:cNvPr>
          <p:cNvSpPr/>
          <p:nvPr/>
        </p:nvSpPr>
        <p:spPr bwMode="auto">
          <a:xfrm>
            <a:off x="346585" y="3264146"/>
            <a:ext cx="5316795" cy="666884"/>
          </a:xfrm>
          <a:prstGeom prst="wedgeRoundRectCallout">
            <a:avLst>
              <a:gd name="adj1" fmla="val 32621"/>
              <a:gd name="adj2" fmla="val 94946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EDDA9A-C274-9024-AFD2-CF5351B4C5D6}"/>
              </a:ext>
            </a:extLst>
          </p:cNvPr>
          <p:cNvSpPr/>
          <p:nvPr/>
        </p:nvSpPr>
        <p:spPr bwMode="auto">
          <a:xfrm>
            <a:off x="3274604" y="4478119"/>
            <a:ext cx="343876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 of all games played</a:t>
            </a:r>
          </a:p>
        </p:txBody>
      </p:sp>
    </p:spTree>
    <p:extLst>
      <p:ext uri="{BB962C8B-B14F-4D97-AF65-F5344CB8AC3E}">
        <p14:creationId xmlns:p14="http://schemas.microsoft.com/office/powerpoint/2010/main" val="42555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723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(guess &lt;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Game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game.player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guess;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gamesPlayed.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(guess == secret) 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803786" y="3111910"/>
            <a:ext cx="4999704" cy="1902542"/>
          </a:xfrm>
          <a:prstGeom prst="wedgeRoundRectCallout">
            <a:avLst>
              <a:gd name="adj1" fmla="val 43556"/>
              <a:gd name="adj2" fmla="val -9622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4571999" y="1594698"/>
            <a:ext cx="254749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the game</a:t>
            </a:r>
          </a:p>
        </p:txBody>
      </p:sp>
      <p:sp>
        <p:nvSpPr>
          <p:cNvPr id="2" name="Rounded Rectangular Callout 5">
            <a:extLst>
              <a:ext uri="{FF2B5EF4-FFF2-40B4-BE49-F238E27FC236}">
                <a16:creationId xmlns:a16="http://schemas.microsoft.com/office/drawing/2014/main" id="{F3EB7791-CE9A-A492-47C0-5C71EE09E4CF}"/>
              </a:ext>
            </a:extLst>
          </p:cNvPr>
          <p:cNvSpPr/>
          <p:nvPr/>
        </p:nvSpPr>
        <p:spPr bwMode="auto">
          <a:xfrm>
            <a:off x="803786" y="5080819"/>
            <a:ext cx="7897762" cy="1408471"/>
          </a:xfrm>
          <a:prstGeom prst="wedgeRoundRectCallout">
            <a:avLst>
              <a:gd name="adj1" fmla="val 33098"/>
              <a:gd name="adj2" fmla="val -11925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081678-5EAA-FA60-0AD5-48284ED377BA}"/>
              </a:ext>
            </a:extLst>
          </p:cNvPr>
          <p:cNvSpPr/>
          <p:nvPr/>
        </p:nvSpPr>
        <p:spPr bwMode="auto">
          <a:xfrm>
            <a:off x="6346721" y="3447628"/>
            <a:ext cx="212994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 off winner</a:t>
            </a:r>
          </a:p>
        </p:txBody>
      </p:sp>
    </p:spTree>
    <p:extLst>
      <p:ext uri="{BB962C8B-B14F-4D97-AF65-F5344CB8AC3E}">
        <p14:creationId xmlns:p14="http://schemas.microsoft.com/office/powerpoint/2010/main" val="72652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2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Auction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5C62680B-A964-08BE-A929-BB03D2AA26DC}"/>
              </a:ext>
            </a:extLst>
          </p:cNvPr>
          <p:cNvSpPr/>
          <p:nvPr/>
        </p:nvSpPr>
        <p:spPr bwMode="auto">
          <a:xfrm>
            <a:off x="293739" y="2266530"/>
            <a:ext cx="4278261" cy="948618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ED12E-B8D2-09DD-E25C-4C5122397429}"/>
              </a:ext>
            </a:extLst>
          </p:cNvPr>
          <p:cNvSpPr/>
          <p:nvPr/>
        </p:nvSpPr>
        <p:spPr bwMode="auto">
          <a:xfrm>
            <a:off x="620961" y="4313426"/>
            <a:ext cx="498342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Track highest bidder &amp; highest bid</a:t>
            </a:r>
          </a:p>
        </p:txBody>
      </p:sp>
    </p:spTree>
    <p:extLst>
      <p:ext uri="{BB962C8B-B14F-4D97-AF65-F5344CB8AC3E}">
        <p14:creationId xmlns:p14="http://schemas.microsoft.com/office/powerpoint/2010/main" val="3754062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723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(guess &lt;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Game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game.player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guess;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gamesPlayed.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(guess == secret) 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766915" y="3165603"/>
            <a:ext cx="4048433" cy="582562"/>
          </a:xfrm>
          <a:prstGeom prst="wedgeRoundRectCallout">
            <a:avLst>
              <a:gd name="adj1" fmla="val 27526"/>
              <a:gd name="adj2" fmla="val 21137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2524807" y="4799367"/>
            <a:ext cx="1933543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Uninitialized!</a:t>
            </a:r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AE08426D-EC0F-6983-C926-F9DCD8BA3634}"/>
              </a:ext>
            </a:extLst>
          </p:cNvPr>
          <p:cNvSpPr/>
          <p:nvPr/>
        </p:nvSpPr>
        <p:spPr bwMode="auto">
          <a:xfrm>
            <a:off x="439992" y="705465"/>
            <a:ext cx="5260260" cy="582562"/>
          </a:xfrm>
          <a:prstGeom prst="wedgeRoundRectCallout">
            <a:avLst>
              <a:gd name="adj1" fmla="val 34539"/>
              <a:gd name="adj2" fmla="val 13922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5E787-B8C9-481E-9311-F9FCD22326A4}"/>
              </a:ext>
            </a:extLst>
          </p:cNvPr>
          <p:cNvSpPr/>
          <p:nvPr/>
        </p:nvSpPr>
        <p:spPr bwMode="auto">
          <a:xfrm>
            <a:off x="4815348" y="1975734"/>
            <a:ext cx="413927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Actually pointer to location 0</a:t>
            </a:r>
          </a:p>
        </p:txBody>
      </p:sp>
    </p:spTree>
    <p:extLst>
      <p:ext uri="{BB962C8B-B14F-4D97-AF65-F5344CB8AC3E}">
        <p14:creationId xmlns:p14="http://schemas.microsoft.com/office/powerpoint/2010/main" val="32252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EE83C-ECE7-B670-9CAF-CF49244776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77DF05E-ED90-C447-3C9A-C32A8D600D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6" y="233106"/>
            <a:ext cx="8799787" cy="723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SuckerRoulette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uint256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secret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ownerAddr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play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uint256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(guess &lt; 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Game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storage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game;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game.player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game.guess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guess;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gamesPlayed.</a:t>
            </a:r>
            <a:r>
              <a:rPr lang="en-US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(game);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(guess == secret) {</a:t>
            </a:r>
          </a:p>
          <a:p>
            <a:pPr algn="l"/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    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algn="l"/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                    address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).balance);</a:t>
            </a:r>
          </a:p>
          <a:p>
            <a:pPr algn="l"/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algn="l"/>
            <a:endParaRPr lang="en-US" sz="4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ounded Rectangular Callout 5">
            <a:extLst>
              <a:ext uri="{FF2B5EF4-FFF2-40B4-BE49-F238E27FC236}">
                <a16:creationId xmlns:a16="http://schemas.microsoft.com/office/drawing/2014/main" id="{D0B78472-8977-6A34-9BA3-39B5510AF6D6}"/>
              </a:ext>
            </a:extLst>
          </p:cNvPr>
          <p:cNvSpPr/>
          <p:nvPr/>
        </p:nvSpPr>
        <p:spPr bwMode="auto">
          <a:xfrm>
            <a:off x="811160" y="3716186"/>
            <a:ext cx="5346292" cy="582562"/>
          </a:xfrm>
          <a:prstGeom prst="wedgeRoundRectCallout">
            <a:avLst>
              <a:gd name="adj1" fmla="val 37319"/>
              <a:gd name="adj2" fmla="val -156981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3D3DE6-83F8-3458-EEE4-C9EAA74D0FD8}"/>
              </a:ext>
            </a:extLst>
          </p:cNvPr>
          <p:cNvSpPr/>
          <p:nvPr/>
        </p:nvSpPr>
        <p:spPr bwMode="auto">
          <a:xfrm>
            <a:off x="2163472" y="5094024"/>
            <a:ext cx="5798382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Overwrites secret with out-of-range value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(Honeypot contract)</a:t>
            </a:r>
          </a:p>
        </p:txBody>
      </p:sp>
      <p:sp>
        <p:nvSpPr>
          <p:cNvPr id="5" name="Rounded Rectangular Callout 5">
            <a:extLst>
              <a:ext uri="{FF2B5EF4-FFF2-40B4-BE49-F238E27FC236}">
                <a16:creationId xmlns:a16="http://schemas.microsoft.com/office/drawing/2014/main" id="{AE08426D-EC0F-6983-C926-F9DCD8BA3634}"/>
              </a:ext>
            </a:extLst>
          </p:cNvPr>
          <p:cNvSpPr/>
          <p:nvPr/>
        </p:nvSpPr>
        <p:spPr bwMode="auto">
          <a:xfrm>
            <a:off x="439992" y="705465"/>
            <a:ext cx="5260260" cy="582562"/>
          </a:xfrm>
          <a:prstGeom prst="wedgeRoundRectCallout">
            <a:avLst>
              <a:gd name="adj1" fmla="val 34539"/>
              <a:gd name="adj2" fmla="val 13922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7B04E8F-AE9F-FE8A-4D5E-AF3D9724796F}"/>
              </a:ext>
            </a:extLst>
          </p:cNvPr>
          <p:cNvGrpSpPr/>
          <p:nvPr/>
        </p:nvGrpSpPr>
        <p:grpSpPr>
          <a:xfrm>
            <a:off x="5197965" y="1760386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3" name="Freeform 27">
              <a:extLst>
                <a:ext uri="{FF2B5EF4-FFF2-40B4-BE49-F238E27FC236}">
                  <a16:creationId xmlns:a16="http://schemas.microsoft.com/office/drawing/2014/main" id="{BF8213F1-7617-0B35-F061-48B62E933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 Box 28">
              <a:extLst>
                <a:ext uri="{FF2B5EF4-FFF2-40B4-BE49-F238E27FC236}">
                  <a16:creationId xmlns:a16="http://schemas.microsoft.com/office/drawing/2014/main" id="{CCB6BC39-235F-FE25-1833-B4B4BBE5C7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276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Prevention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 bwMode="auto">
          <a:xfrm>
            <a:off x="1189504" y="2777122"/>
            <a:ext cx="676499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Recent Solidity compilers no longer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 uninitialized references to storage</a:t>
            </a:r>
          </a:p>
        </p:txBody>
      </p:sp>
    </p:spTree>
    <p:extLst>
      <p:ext uri="{BB962C8B-B14F-4D97-AF65-F5344CB8AC3E}">
        <p14:creationId xmlns:p14="http://schemas.microsoft.com/office/powerpoint/2010/main" val="133588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5783">
            <a:off x="318423" y="1804988"/>
            <a:ext cx="87725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8586">
            <a:off x="530613" y="3659189"/>
            <a:ext cx="8715375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1163931" y="1962664"/>
            <a:ext cx="35429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Honeypot lotteries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1163931" y="3528508"/>
            <a:ext cx="42434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Pathetically vulnerable …</a:t>
            </a:r>
          </a:p>
        </p:txBody>
      </p:sp>
      <p:sp>
        <p:nvSpPr>
          <p:cNvPr id="8" name="TextBox 3"/>
          <p:cNvSpPr txBox="1"/>
          <p:nvPr/>
        </p:nvSpPr>
        <p:spPr bwMode="auto">
          <a:xfrm>
            <a:off x="1163931" y="2745586"/>
            <a:ext cx="634340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easily-predictable randomness 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1163931" y="4311430"/>
            <a:ext cx="632096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 for uninitialized storage vars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63931" y="5094352"/>
            <a:ext cx="50241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overwrite random values!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63931" y="5877274"/>
            <a:ext cx="649402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Compiler fixes will not affect honeypots!</a:t>
            </a:r>
          </a:p>
        </p:txBody>
      </p:sp>
    </p:spTree>
    <p:extLst>
      <p:ext uri="{BB962C8B-B14F-4D97-AF65-F5344CB8AC3E}">
        <p14:creationId xmlns:p14="http://schemas.microsoft.com/office/powerpoint/2010/main" val="341553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Tx.Origin Authentication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pic>
        <p:nvPicPr>
          <p:cNvPr id="6" name="Picture 2" descr="Image result for godzil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49632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1000063" y="2942222"/>
            <a:ext cx="46185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  <a:endParaRPr lang="en-US" sz="2800" i="1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1000063" y="4592444"/>
            <a:ext cx="69220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  <a:r>
              <a: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 this variable for authorization!!!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000063" y="3767333"/>
            <a:ext cx="628248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 of account that originated call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000063" y="5417554"/>
            <a:ext cx="462338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Phishing attack vulnerability</a:t>
            </a:r>
          </a:p>
        </p:txBody>
      </p:sp>
    </p:spTree>
    <p:extLst>
      <p:ext uri="{BB962C8B-B14F-4D97-AF65-F5344CB8AC3E}">
        <p14:creationId xmlns:p14="http://schemas.microsoft.com/office/powerpoint/2010/main" val="2080516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A23E261-7F5A-4BBB-AF86-85C6E058CC46}"/>
              </a:ext>
            </a:extLst>
          </p:cNvPr>
          <p:cNvSpPr/>
          <p:nvPr/>
        </p:nvSpPr>
        <p:spPr bwMode="auto">
          <a:xfrm>
            <a:off x="1" y="1881230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owner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Victim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55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8CE106-A31A-1635-C954-C4635D6CDC65}"/>
              </a:ext>
            </a:extLst>
          </p:cNvPr>
          <p:cNvSpPr/>
          <p:nvPr/>
        </p:nvSpPr>
        <p:spPr bwMode="auto">
          <a:xfrm>
            <a:off x="1" y="1881230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owner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Victim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1462" y="2540386"/>
            <a:ext cx="5684589" cy="1136670"/>
          </a:xfrm>
          <a:prstGeom prst="wedgeRoundRectCallout">
            <a:avLst>
              <a:gd name="adj1" fmla="val -8452"/>
              <a:gd name="adj2" fmla="val 108738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304919" y="4506345"/>
            <a:ext cx="1999265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owner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843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8CE106-A31A-1635-C954-C4635D6CDC65}"/>
              </a:ext>
            </a:extLst>
          </p:cNvPr>
          <p:cNvSpPr/>
          <p:nvPr/>
        </p:nvSpPr>
        <p:spPr bwMode="auto">
          <a:xfrm>
            <a:off x="1" y="1881230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owner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receive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_recipient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dirty="0">
                <a:solidFill>
                  <a:srgbClr val="DCDCD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owner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recipient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86CB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Victim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71462" y="4012796"/>
            <a:ext cx="8662822" cy="1890305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55701" y="2747606"/>
            <a:ext cx="6534161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Authorize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withdrawAll()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</a:p>
        </p:txBody>
      </p:sp>
    </p:spTree>
    <p:extLst>
      <p:ext uri="{BB962C8B-B14F-4D97-AF65-F5344CB8AC3E}">
        <p14:creationId xmlns:p14="http://schemas.microsoft.com/office/powerpoint/2010/main" val="3572374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559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8225D81-2C3B-194F-3BD8-2C89D60ECB79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612278" y="3081922"/>
            <a:ext cx="43829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Social Engineering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/>
          <p:nvPr/>
        </p:nvSpPr>
        <p:spPr bwMode="auto">
          <a:xfrm>
            <a:off x="612278" y="4122831"/>
            <a:ext cx="705699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get victim to send small sum to attacker</a:t>
            </a:r>
          </a:p>
        </p:txBody>
      </p:sp>
    </p:spTree>
    <p:extLst>
      <p:ext uri="{BB962C8B-B14F-4D97-AF65-F5344CB8AC3E}">
        <p14:creationId xmlns:p14="http://schemas.microsoft.com/office/powerpoint/2010/main" val="41286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Auction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pPr algn="l"/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sender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2800" dirty="0">
              <a:solidFill>
                <a:srgbClr val="BABBCC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5C62680B-A964-08BE-A929-BB03D2AA26DC}"/>
              </a:ext>
            </a:extLst>
          </p:cNvPr>
          <p:cNvSpPr/>
          <p:nvPr/>
        </p:nvSpPr>
        <p:spPr bwMode="auto">
          <a:xfrm>
            <a:off x="685800" y="3491593"/>
            <a:ext cx="7043584" cy="948618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ED12E-B8D2-09DD-E25C-4C5122397429}"/>
              </a:ext>
            </a:extLst>
          </p:cNvPr>
          <p:cNvSpPr/>
          <p:nvPr/>
        </p:nvSpPr>
        <p:spPr bwMode="auto">
          <a:xfrm>
            <a:off x="870155" y="5417403"/>
            <a:ext cx="5683045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new high bid, refund old high bidder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 if refund fails</a:t>
            </a:r>
          </a:p>
        </p:txBody>
      </p:sp>
    </p:spTree>
    <p:extLst>
      <p:ext uri="{BB962C8B-B14F-4D97-AF65-F5344CB8AC3E}">
        <p14:creationId xmlns:p14="http://schemas.microsoft.com/office/powerpoint/2010/main" val="1168545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1D3890-0C37-DFE3-C431-E77F920782D0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79832" y="3189696"/>
            <a:ext cx="7823200" cy="1561293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386483" y="1981638"/>
            <a:ext cx="4225837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up bookkeeping functions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8512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51D3890-0C37-DFE3-C431-E77F920782D0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1000" y="4927600"/>
            <a:ext cx="7823200" cy="1054099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172471" y="3782130"/>
            <a:ext cx="5706242" cy="461665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victim’s transfer calls fallback function …</a:t>
            </a:r>
            <a:endParaRPr lang="en-US" b="1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6799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CFBBCC-349A-B1E4-3C7D-2DCC9779982A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1000" y="4927600"/>
            <a:ext cx="7823200" cy="1054099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215752" y="3597464"/>
            <a:ext cx="5879366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victim’s transfer calls fallback function …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calls victim’s withdrawal function. ..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048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F1B597-9D3F-D05C-A203-2051C1B9A787}"/>
              </a:ext>
            </a:extLst>
          </p:cNvPr>
          <p:cNvSpPr/>
          <p:nvPr/>
        </p:nvSpPr>
        <p:spPr bwMode="auto">
          <a:xfrm>
            <a:off x="1" y="1981638"/>
            <a:ext cx="9144000" cy="4524315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PhishableAttack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dirty="0">
                <a:solidFill>
                  <a:srgbClr val="BABBCC"/>
                </a:solidFill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attacker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attackerAddress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phishableContract</a:t>
            </a:r>
            <a:r>
              <a:rPr lang="en-US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withdrawAll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attacker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algn="l"/>
            <a:r>
              <a:rPr lang="en-US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Attacker Contract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81000" y="4927600"/>
            <a:ext cx="7823200" cy="1054099"/>
          </a:xfrm>
          <a:prstGeom prst="wedgeRoundRectCallout">
            <a:avLst>
              <a:gd name="adj1" fmla="val 8250"/>
              <a:gd name="adj2" fmla="val -89124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64882" y="3234998"/>
            <a:ext cx="6381107" cy="1200329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victim’s transfer calls fallback function …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calls victim’s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withdrawal()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function. ..</a:t>
            </a:r>
          </a:p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to victim!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292600" y="4574264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9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59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One Use 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" y="1851900"/>
            <a:ext cx="9144000" cy="1938992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intialBalance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attack_contract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initialBalance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779301" y="3501022"/>
            <a:ext cx="693972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 way to attack a suspected honeypot?</a:t>
            </a:r>
            <a:endParaRPr lang="en-US" sz="2800" b="1" i="1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79298" y="5151244"/>
            <a:ext cx="40398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 does not succeed …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779298" y="4326133"/>
            <a:ext cx="220714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attack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779298" y="5976354"/>
            <a:ext cx="13436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Revert!</a:t>
            </a:r>
          </a:p>
        </p:txBody>
      </p:sp>
    </p:spTree>
    <p:extLst>
      <p:ext uri="{BB962C8B-B14F-4D97-AF65-F5344CB8AC3E}">
        <p14:creationId xmlns:p14="http://schemas.microsoft.com/office/powerpoint/2010/main" val="25313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One Legit Use for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tx.origin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" y="1667234"/>
            <a:ext cx="9144000" cy="2308324"/>
          </a:xfrm>
          <a:prstGeom prst="rect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HoneyPot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payoff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: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msg.sender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…</a:t>
            </a:r>
          </a:p>
          <a:p>
            <a:pPr algn="l"/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}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91107" y="3548848"/>
            <a:ext cx="6761787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Ensures that caller is an external account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 person, who cannot revert),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 an attack contract, which can revert</a:t>
            </a:r>
            <a:endParaRPr lang="en-US" sz="2800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53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This Happened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70196">
            <a:off x="-17462" y="2079625"/>
            <a:ext cx="8924925" cy="676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41379" y="2294522"/>
            <a:ext cx="7620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Wallets used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tx.origin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authenticate caller</a:t>
            </a:r>
            <a:endParaRPr lang="en-US" sz="2800" b="1" i="1" dirty="0">
              <a:solidFill>
                <a:srgbClr val="FFC00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3"/>
          <p:cNvSpPr txBox="1"/>
          <p:nvPr/>
        </p:nvSpPr>
        <p:spPr bwMode="auto">
          <a:xfrm>
            <a:off x="641379" y="3678627"/>
            <a:ext cx="383470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msg.sender</a:t>
            </a:r>
          </a:p>
        </p:txBody>
      </p:sp>
      <p:sp>
        <p:nvSpPr>
          <p:cNvPr id="8" name="TextBox 3"/>
          <p:cNvSpPr txBox="1"/>
          <p:nvPr/>
        </p:nvSpPr>
        <p:spPr bwMode="auto">
          <a:xfrm>
            <a:off x="641379" y="5062733"/>
            <a:ext cx="33981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AFAIK, no coins lost</a:t>
            </a:r>
            <a:endParaRPr lang="en-US" sz="28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926166" y="1443622"/>
            <a:ext cx="290335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Denial of Service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926166" y="3463598"/>
            <a:ext cx="328327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Constructor Names</a:t>
            </a:r>
          </a:p>
        </p:txBody>
      </p:sp>
      <p:sp>
        <p:nvSpPr>
          <p:cNvPr id="13" name="TextBox 3"/>
          <p:cNvSpPr txBox="1"/>
          <p:nvPr/>
        </p:nvSpPr>
        <p:spPr bwMode="auto">
          <a:xfrm>
            <a:off x="926166" y="2453610"/>
            <a:ext cx="506363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Timestamp Manipulation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926166" y="4473586"/>
            <a:ext cx="542488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Uninitialized Storage References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926166" y="5483574"/>
            <a:ext cx="382348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Tx.Origin and Phishing</a:t>
            </a:r>
          </a:p>
        </p:txBody>
      </p:sp>
    </p:spTree>
    <p:extLst>
      <p:ext uri="{BB962C8B-B14F-4D97-AF65-F5344CB8AC3E}">
        <p14:creationId xmlns:p14="http://schemas.microsoft.com/office/powerpoint/2010/main" val="126070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4401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contract Auction {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address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uint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function bid() public payable {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require(msg.value &gt;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</a:p>
          <a:p>
            <a:pPr algn="l"/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transfer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highBidder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msg.sender;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0" dirty="0" err="1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highBid</a:t>
            </a:r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= msg.value;</a:t>
            </a:r>
            <a:endParaRPr lang="en-US" sz="2800" dirty="0">
              <a:solidFill>
                <a:schemeClr val="bg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algn="l"/>
            <a:r>
              <a:rPr lang="en-US" sz="2800" b="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5C62680B-A964-08BE-A929-BB03D2AA26DC}"/>
              </a:ext>
            </a:extLst>
          </p:cNvPr>
          <p:cNvSpPr/>
          <p:nvPr/>
        </p:nvSpPr>
        <p:spPr bwMode="auto">
          <a:xfrm>
            <a:off x="685800" y="3809292"/>
            <a:ext cx="7043584" cy="719111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3DA56E-9CFC-680F-3C77-55D0A58FAC08}"/>
              </a:ext>
            </a:extLst>
          </p:cNvPr>
          <p:cNvGrpSpPr/>
          <p:nvPr/>
        </p:nvGrpSpPr>
        <p:grpSpPr>
          <a:xfrm>
            <a:off x="2997199" y="4785080"/>
            <a:ext cx="3022600" cy="1955800"/>
            <a:chOff x="2068441" y="4762500"/>
            <a:chExt cx="3022600" cy="1955800"/>
          </a:xfrm>
          <a:solidFill>
            <a:schemeClr val="bg1"/>
          </a:solidFill>
        </p:grpSpPr>
        <p:sp>
          <p:nvSpPr>
            <p:cNvPr id="9" name="Freeform 27">
              <a:extLst>
                <a:ext uri="{FF2B5EF4-FFF2-40B4-BE49-F238E27FC236}">
                  <a16:creationId xmlns:a16="http://schemas.microsoft.com/office/drawing/2014/main" id="{70A5A5D6-8621-D908-918B-5E8A0CCED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grp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solidFill>
                  <a:srgbClr val="FFFF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 Box 28">
              <a:extLst>
                <a:ext uri="{FF2B5EF4-FFF2-40B4-BE49-F238E27FC236}">
                  <a16:creationId xmlns:a16="http://schemas.microsoft.com/office/drawing/2014/main" id="{45EAD36C-1741-0F43-A9C5-A1A2EB507E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FF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FF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462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AuctionAttackLOL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"LOL"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 auction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550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19186-1F2C-DA1C-3C95-648F1385A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Refused Payments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149FF-D549-FCD0-6ACD-95A981D64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F21575A-CAEB-50C4-B772-467FF0E6D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812" y="1765300"/>
            <a:ext cx="8799787" cy="3970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l"/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contract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AuctionAttackLOL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2800" b="0" dirty="0">
                <a:solidFill>
                  <a:srgbClr val="F38ABB"/>
                </a:solidFill>
                <a:effectLst/>
                <a:latin typeface="Consolas" panose="020B0609020204030204" pitchFamily="49" charset="0"/>
              </a:rPr>
              <a:t>fallback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external 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007AA6"/>
                </a:solidFill>
                <a:effectLst/>
                <a:latin typeface="Consolas" panose="020B0609020204030204" pitchFamily="49" charset="0"/>
              </a:rPr>
              <a:t>revert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"LOL"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 auction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sz="2800" dirty="0">
                <a:solidFill>
                  <a:srgbClr val="DCDCDC"/>
                </a:solidFill>
                <a:latin typeface="Consolas" panose="020B0609020204030204" pitchFamily="49" charset="0"/>
              </a:rPr>
              <a:t>  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32BA89"/>
                </a:solidFill>
                <a:effectLst/>
                <a:latin typeface="Consolas" panose="020B0609020204030204" pitchFamily="49" charset="0"/>
              </a:rPr>
              <a:t>payable</a:t>
            </a:r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auction</a:t>
            </a:r>
            <a:r>
              <a:rPr lang="en-US" sz="28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b="0" dirty="0" err="1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bid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BABB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28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800" b="0" dirty="0">
              <a:solidFill>
                <a:srgbClr val="BABB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C2941364-F685-3DAA-4690-75C391B7471C}"/>
              </a:ext>
            </a:extLst>
          </p:cNvPr>
          <p:cNvSpPr/>
          <p:nvPr/>
        </p:nvSpPr>
        <p:spPr bwMode="auto">
          <a:xfrm>
            <a:off x="294966" y="2273783"/>
            <a:ext cx="6258233" cy="411051"/>
          </a:xfrm>
          <a:prstGeom prst="wedgeRoundRectCallout">
            <a:avLst>
              <a:gd name="adj1" fmla="val 7572"/>
              <a:gd name="adj2" fmla="val 147367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B28467-FD03-C41C-12A3-866BE5FC4B98}"/>
              </a:ext>
            </a:extLst>
          </p:cNvPr>
          <p:cNvSpPr/>
          <p:nvPr/>
        </p:nvSpPr>
        <p:spPr bwMode="auto">
          <a:xfrm>
            <a:off x="1110396" y="3228690"/>
            <a:ext cx="4122175" cy="830997"/>
          </a:xfrm>
          <a:prstGeom prst="rec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Called by receiver when ether is transferred</a:t>
            </a:r>
          </a:p>
        </p:txBody>
      </p:sp>
    </p:spTree>
    <p:extLst>
      <p:ext uri="{BB962C8B-B14F-4D97-AF65-F5344CB8AC3E}">
        <p14:creationId xmlns:p14="http://schemas.microsoft.com/office/powerpoint/2010/main" val="288627817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rgbClr val="FFFFCC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70000"/>
          </a:lnSpc>
          <a:spcBef>
            <a:spcPct val="30000"/>
          </a:spcBef>
          <a:defRPr sz="2800" b="1" dirty="0">
            <a:solidFill>
              <a:srgbClr val="0000FF"/>
            </a:solidFill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84494</TotalTime>
  <Words>4775</Words>
  <Application>Microsoft Office PowerPoint</Application>
  <PresentationFormat>Overhead</PresentationFormat>
  <Paragraphs>736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Consolas</vt:lpstr>
      <vt:lpstr>Marlett</vt:lpstr>
      <vt:lpstr>Arial Unicode MS</vt:lpstr>
      <vt:lpstr>Lucida Console</vt:lpstr>
      <vt:lpstr>Comic Sans MS</vt:lpstr>
      <vt:lpstr>Blank Presentation</vt:lpstr>
      <vt:lpstr>PowerPoint Presentation</vt:lpstr>
      <vt:lpstr>PowerPoint Presentation</vt:lpstr>
      <vt:lpstr>Denial of Service Attacks</vt:lpstr>
      <vt:lpstr>Refused Payments</vt:lpstr>
      <vt:lpstr>Refused Payments</vt:lpstr>
      <vt:lpstr>Refused Payments</vt:lpstr>
      <vt:lpstr>Refused Payments</vt:lpstr>
      <vt:lpstr>Refused Payments</vt:lpstr>
      <vt:lpstr>Refused Payments</vt:lpstr>
      <vt:lpstr>Refused Payments</vt:lpstr>
      <vt:lpstr>Inflatable Data Structures</vt:lpstr>
      <vt:lpstr>Inflatable Data Structures</vt:lpstr>
      <vt:lpstr>Inflatable Data Structures</vt:lpstr>
      <vt:lpstr>Inflatable Data Structures</vt:lpstr>
      <vt:lpstr>Inflatable Data Structures</vt:lpstr>
      <vt:lpstr>Inflatable Data Structures</vt:lpstr>
      <vt:lpstr>External Call Progression</vt:lpstr>
      <vt:lpstr>Prevention</vt:lpstr>
      <vt:lpstr>This Happened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Block Timestamp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This Happened</vt:lpstr>
      <vt:lpstr>Fun With Constructors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Prevention</vt:lpstr>
      <vt:lpstr>This Happened</vt:lpstr>
      <vt:lpstr>Uninitialized Storage Pointers</vt:lpstr>
      <vt:lpstr>PowerPoint Presentation</vt:lpstr>
      <vt:lpstr>PowerPoint Presentation</vt:lpstr>
      <vt:lpstr>PowerPoint Presentation</vt:lpstr>
      <vt:lpstr>PowerPoint Presentation</vt:lpstr>
      <vt:lpstr>Prevention</vt:lpstr>
      <vt:lpstr>This Happened</vt:lpstr>
      <vt:lpstr>Tx.Origin Authentication</vt:lpstr>
      <vt:lpstr>Victim Contract</vt:lpstr>
      <vt:lpstr>Victim Contract</vt:lpstr>
      <vt:lpstr>Victim Contract</vt:lpstr>
      <vt:lpstr>Attacker Contract</vt:lpstr>
      <vt:lpstr>Attacker Contract</vt:lpstr>
      <vt:lpstr>Attacker Contract</vt:lpstr>
      <vt:lpstr>Attacker Contract</vt:lpstr>
      <vt:lpstr>Attacker Contract</vt:lpstr>
      <vt:lpstr>Attacker Contract</vt:lpstr>
      <vt:lpstr>One Use for tx.origin</vt:lpstr>
      <vt:lpstr>One Legit Use for tx.origin</vt:lpstr>
      <vt:lpstr>This Happened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</cp:lastModifiedBy>
  <cp:revision>1499</cp:revision>
  <cp:lastPrinted>2003-10-06T20:31:57Z</cp:lastPrinted>
  <dcterms:created xsi:type="dcterms:W3CDTF">1999-05-12T13:47:53Z</dcterms:created>
  <dcterms:modified xsi:type="dcterms:W3CDTF">2024-03-04T20:48:48Z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