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>
  <p:sldMasterIdLst>
    <p:sldMasterId id="2147483648" r:id="rId1"/>
  </p:sldMasterIdLst>
  <p:notesMasterIdLst>
    <p:notesMasterId r:id="rId109"/>
  </p:notesMasterIdLst>
  <p:handoutMasterIdLst>
    <p:handoutMasterId r:id="rId110"/>
  </p:handoutMasterIdLst>
  <p:sldIdLst>
    <p:sldId id="1877" r:id="rId2"/>
    <p:sldId id="1912" r:id="rId3"/>
    <p:sldId id="1913" r:id="rId4"/>
    <p:sldId id="1914" r:id="rId5"/>
    <p:sldId id="1916" r:id="rId6"/>
    <p:sldId id="1915" r:id="rId7"/>
    <p:sldId id="1917" r:id="rId8"/>
    <p:sldId id="1918" r:id="rId9"/>
    <p:sldId id="1919" r:id="rId10"/>
    <p:sldId id="1920" r:id="rId11"/>
    <p:sldId id="1922" r:id="rId12"/>
    <p:sldId id="1923" r:id="rId13"/>
    <p:sldId id="1924" r:id="rId14"/>
    <p:sldId id="1925" r:id="rId15"/>
    <p:sldId id="1926" r:id="rId16"/>
    <p:sldId id="1928" r:id="rId17"/>
    <p:sldId id="1929" r:id="rId18"/>
    <p:sldId id="1941" r:id="rId19"/>
    <p:sldId id="1991" r:id="rId20"/>
    <p:sldId id="1947" r:id="rId21"/>
    <p:sldId id="1948" r:id="rId22"/>
    <p:sldId id="1949" r:id="rId23"/>
    <p:sldId id="2037" r:id="rId24"/>
    <p:sldId id="1950" r:id="rId25"/>
    <p:sldId id="1953" r:id="rId26"/>
    <p:sldId id="1958" r:id="rId27"/>
    <p:sldId id="1954" r:id="rId28"/>
    <p:sldId id="1959" r:id="rId29"/>
    <p:sldId id="1962" r:id="rId30"/>
    <p:sldId id="1961" r:id="rId31"/>
    <p:sldId id="1956" r:id="rId32"/>
    <p:sldId id="1964" r:id="rId33"/>
    <p:sldId id="1963" r:id="rId34"/>
    <p:sldId id="1965" r:id="rId35"/>
    <p:sldId id="1967" r:id="rId36"/>
    <p:sldId id="2039" r:id="rId37"/>
    <p:sldId id="1968" r:id="rId38"/>
    <p:sldId id="1969" r:id="rId39"/>
    <p:sldId id="1970" r:id="rId40"/>
    <p:sldId id="1971" r:id="rId41"/>
    <p:sldId id="1972" r:id="rId42"/>
    <p:sldId id="1973" r:id="rId43"/>
    <p:sldId id="1974" r:id="rId44"/>
    <p:sldId id="1975" r:id="rId45"/>
    <p:sldId id="1981" r:id="rId46"/>
    <p:sldId id="1976" r:id="rId47"/>
    <p:sldId id="1977" r:id="rId48"/>
    <p:sldId id="1978" r:id="rId49"/>
    <p:sldId id="1979" r:id="rId50"/>
    <p:sldId id="1980" r:id="rId51"/>
    <p:sldId id="1982" r:id="rId52"/>
    <p:sldId id="1984" r:id="rId53"/>
    <p:sldId id="1985" r:id="rId54"/>
    <p:sldId id="1986" r:id="rId55"/>
    <p:sldId id="2023" r:id="rId56"/>
    <p:sldId id="2024" r:id="rId57"/>
    <p:sldId id="2025" r:id="rId58"/>
    <p:sldId id="2026" r:id="rId59"/>
    <p:sldId id="2038" r:id="rId60"/>
    <p:sldId id="2041" r:id="rId61"/>
    <p:sldId id="1937" r:id="rId62"/>
    <p:sldId id="1933" r:id="rId63"/>
    <p:sldId id="1934" r:id="rId64"/>
    <p:sldId id="1935" r:id="rId65"/>
    <p:sldId id="1988" r:id="rId66"/>
    <p:sldId id="1989" r:id="rId67"/>
    <p:sldId id="1992" r:id="rId68"/>
    <p:sldId id="1936" r:id="rId69"/>
    <p:sldId id="1994" r:id="rId70"/>
    <p:sldId id="1993" r:id="rId71"/>
    <p:sldId id="1996" r:id="rId72"/>
    <p:sldId id="1997" r:id="rId73"/>
    <p:sldId id="1998" r:id="rId74"/>
    <p:sldId id="2011" r:id="rId75"/>
    <p:sldId id="1999" r:id="rId76"/>
    <p:sldId id="2000" r:id="rId77"/>
    <p:sldId id="2001" r:id="rId78"/>
    <p:sldId id="2002" r:id="rId79"/>
    <p:sldId id="2003" r:id="rId80"/>
    <p:sldId id="1990" r:id="rId81"/>
    <p:sldId id="2004" r:id="rId82"/>
    <p:sldId id="2010" r:id="rId83"/>
    <p:sldId id="2006" r:id="rId84"/>
    <p:sldId id="2007" r:id="rId85"/>
    <p:sldId id="2008" r:id="rId86"/>
    <p:sldId id="2009" r:id="rId87"/>
    <p:sldId id="2012" r:id="rId88"/>
    <p:sldId id="2013" r:id="rId89"/>
    <p:sldId id="2014" r:id="rId90"/>
    <p:sldId id="2015" r:id="rId91"/>
    <p:sldId id="2016" r:id="rId92"/>
    <p:sldId id="2017" r:id="rId93"/>
    <p:sldId id="2018" r:id="rId94"/>
    <p:sldId id="2019" r:id="rId95"/>
    <p:sldId id="2020" r:id="rId96"/>
    <p:sldId id="2021" r:id="rId97"/>
    <p:sldId id="2022" r:id="rId98"/>
    <p:sldId id="2027" r:id="rId99"/>
    <p:sldId id="2028" r:id="rId100"/>
    <p:sldId id="2029" r:id="rId101"/>
    <p:sldId id="2030" r:id="rId102"/>
    <p:sldId id="2033" r:id="rId103"/>
    <p:sldId id="2034" r:id="rId104"/>
    <p:sldId id="2032" r:id="rId105"/>
    <p:sldId id="2036" r:id="rId106"/>
    <p:sldId id="418" r:id="rId107"/>
    <p:sldId id="2040" r:id="rId108"/>
  </p:sldIdLst>
  <p:sldSz cx="9144000" cy="6858000" type="overhead"/>
  <p:notesSz cx="6858000" cy="9144000"/>
  <p:embeddedFontLst>
    <p:embeddedFont>
      <p:font typeface="Cambria Math" panose="02040503050406030204" pitchFamily="18" charset="0"/>
      <p:regular r:id="rId111"/>
    </p:embeddedFont>
    <p:embeddedFont>
      <p:font typeface="Comic Sans MS" panose="030F0702030302020204" pitchFamily="66" charset="0"/>
      <p:regular r:id="rId112"/>
      <p:bold r:id="rId113"/>
      <p:italic r:id="rId114"/>
      <p:boldItalic r:id="rId115"/>
    </p:embeddedFont>
    <p:embeddedFont>
      <p:font typeface="Lucida Console" panose="020B0609040504020204" pitchFamily="49" charset="0"/>
      <p:regular r:id="rId116"/>
    </p:embeddedFont>
    <p:embeddedFont>
      <p:font typeface="Marlett" pitchFamily="2" charset="2"/>
      <p:regular r:id="rId117"/>
    </p:embeddedFont>
  </p:embeddedFontLst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rgbClr val="0000FF"/>
        </a:solidFill>
        <a:latin typeface="Lucida Console" pitchFamily="49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7E374A-FB28-4CC5-A580-F60C52E538E6}">
          <p14:sldIdLst>
            <p14:sldId id="1877"/>
          </p14:sldIdLst>
        </p14:section>
        <p14:section name="Untitled Section" id="{9D9F3679-BF48-4B21-AC67-B97AE7B2EDFB}">
          <p14:sldIdLst>
            <p14:sldId id="1912"/>
            <p14:sldId id="1913"/>
            <p14:sldId id="1914"/>
            <p14:sldId id="1916"/>
            <p14:sldId id="1915"/>
            <p14:sldId id="1917"/>
            <p14:sldId id="1918"/>
            <p14:sldId id="1919"/>
            <p14:sldId id="1920"/>
            <p14:sldId id="1922"/>
            <p14:sldId id="1923"/>
            <p14:sldId id="1924"/>
            <p14:sldId id="1925"/>
            <p14:sldId id="1926"/>
            <p14:sldId id="1928"/>
            <p14:sldId id="1929"/>
            <p14:sldId id="1941"/>
            <p14:sldId id="1991"/>
            <p14:sldId id="1947"/>
            <p14:sldId id="1948"/>
            <p14:sldId id="1949"/>
            <p14:sldId id="2037"/>
            <p14:sldId id="1950"/>
            <p14:sldId id="1953"/>
            <p14:sldId id="1958"/>
            <p14:sldId id="1954"/>
            <p14:sldId id="1959"/>
            <p14:sldId id="1962"/>
            <p14:sldId id="1961"/>
            <p14:sldId id="1956"/>
            <p14:sldId id="1964"/>
            <p14:sldId id="1963"/>
            <p14:sldId id="1965"/>
            <p14:sldId id="1967"/>
            <p14:sldId id="2039"/>
            <p14:sldId id="1968"/>
            <p14:sldId id="1969"/>
            <p14:sldId id="1970"/>
            <p14:sldId id="1971"/>
            <p14:sldId id="1972"/>
            <p14:sldId id="1973"/>
            <p14:sldId id="1974"/>
            <p14:sldId id="1975"/>
            <p14:sldId id="1981"/>
            <p14:sldId id="1976"/>
            <p14:sldId id="1977"/>
            <p14:sldId id="1978"/>
            <p14:sldId id="1979"/>
            <p14:sldId id="1980"/>
            <p14:sldId id="1982"/>
            <p14:sldId id="1984"/>
            <p14:sldId id="1985"/>
            <p14:sldId id="1986"/>
            <p14:sldId id="2023"/>
            <p14:sldId id="2024"/>
            <p14:sldId id="2025"/>
            <p14:sldId id="2026"/>
            <p14:sldId id="2038"/>
            <p14:sldId id="2041"/>
            <p14:sldId id="1937"/>
            <p14:sldId id="1933"/>
            <p14:sldId id="1934"/>
            <p14:sldId id="1935"/>
            <p14:sldId id="1988"/>
            <p14:sldId id="1989"/>
            <p14:sldId id="1992"/>
            <p14:sldId id="1936"/>
            <p14:sldId id="1994"/>
            <p14:sldId id="1993"/>
            <p14:sldId id="1996"/>
            <p14:sldId id="1997"/>
            <p14:sldId id="1998"/>
            <p14:sldId id="2011"/>
            <p14:sldId id="1999"/>
            <p14:sldId id="2000"/>
            <p14:sldId id="2001"/>
            <p14:sldId id="2002"/>
            <p14:sldId id="2003"/>
            <p14:sldId id="1990"/>
            <p14:sldId id="2004"/>
            <p14:sldId id="2010"/>
            <p14:sldId id="2006"/>
            <p14:sldId id="2007"/>
            <p14:sldId id="2008"/>
            <p14:sldId id="2009"/>
            <p14:sldId id="2012"/>
            <p14:sldId id="2013"/>
            <p14:sldId id="2014"/>
            <p14:sldId id="2015"/>
            <p14:sldId id="2016"/>
            <p14:sldId id="2017"/>
            <p14:sldId id="2018"/>
            <p14:sldId id="2019"/>
            <p14:sldId id="2020"/>
            <p14:sldId id="2021"/>
            <p14:sldId id="2022"/>
            <p14:sldId id="2027"/>
            <p14:sldId id="2028"/>
            <p14:sldId id="2029"/>
            <p14:sldId id="2030"/>
            <p14:sldId id="2033"/>
            <p14:sldId id="2034"/>
            <p14:sldId id="2032"/>
            <p14:sldId id="2036"/>
            <p14:sldId id="418"/>
            <p14:sldId id="20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3890">
          <p15:clr>
            <a:srgbClr val="A4A3A4"/>
          </p15:clr>
        </p15:guide>
        <p15:guide id="2" pos="404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FF"/>
    <a:srgbClr val="CCFFFF"/>
    <a:srgbClr val="F5E0D7"/>
    <a:srgbClr val="FFCCCC"/>
    <a:srgbClr val="FFCCFF"/>
    <a:srgbClr val="0000FF"/>
    <a:srgbClr val="CCECFF"/>
    <a:srgbClr val="FF66FF"/>
    <a:srgbClr val="FF3399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1918" autoAdjust="0"/>
  </p:normalViewPr>
  <p:slideViewPr>
    <p:cSldViewPr snapToGrid="0">
      <p:cViewPr varScale="1">
        <p:scale>
          <a:sx n="67" d="100"/>
          <a:sy n="67" d="100"/>
        </p:scale>
        <p:origin x="1174" y="34"/>
      </p:cViewPr>
      <p:guideLst>
        <p:guide orient="horz" pos="3890"/>
        <p:guide pos="40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-134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font" Target="fonts/font7.fntdata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font" Target="fonts/font2.fntdata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font" Target="fonts/font3.fntdata"/><Relationship Id="rId118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font" Target="fonts/font4.fntdata"/><Relationship Id="rId119" Type="http://schemas.openxmlformats.org/officeDocument/2006/relationships/viewProps" Target="viewProps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handoutMaster" Target="handoutMasters/handoutMaster1.xml"/><Relationship Id="rId115" Type="http://schemas.openxmlformats.org/officeDocument/2006/relationships/font" Target="fonts/font5.fntdata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ableStyles" Target="tableStyle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font" Target="fonts/font1.fntdata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409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endParaRPr lang="en-US" dirty="0">
              <a:latin typeface="Arial" pitchFamily="34" charset="0"/>
            </a:endParaRPr>
          </a:p>
        </p:txBody>
      </p:sp>
      <p:sp>
        <p:nvSpPr>
          <p:cNvPr id="409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omic Sans MS" pitchFamily="66" charset="0"/>
              </a:defRPr>
            </a:lvl1pPr>
          </a:lstStyle>
          <a:p>
            <a:pPr>
              <a:defRPr/>
            </a:pPr>
            <a:fld id="{01C869E4-76B9-4B18-B2AA-2EEFB04FB015}" type="slidenum">
              <a:rPr lang="x-none">
                <a:latin typeface="Arial" pitchFamily="34" charset="0"/>
              </a:rPr>
              <a:pPr>
                <a:defRPr/>
              </a:pPr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3245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85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Marlett" pitchFamily="2" charset="2"/>
              </a:defRPr>
            </a:lvl1pPr>
          </a:lstStyle>
          <a:p>
            <a:pPr>
              <a:defRPr/>
            </a:pPr>
            <a:fld id="{75E391CA-9E48-4B39-8E28-288B1B68A629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43395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Only</a:t>
            </a:r>
            <a:r>
              <a:rPr lang="en-US" baseline="0" dirty="0"/>
              <a:t> one on-chain </a:t>
            </a:r>
            <a:r>
              <a:rPr lang="en-US" baseline="0" dirty="0" err="1"/>
              <a:t>txn</a:t>
            </a:r>
            <a:r>
              <a:rPr lang="en-US" baseline="0" dirty="0"/>
              <a:t> at end.</a:t>
            </a:r>
          </a:p>
          <a:p>
            <a:r>
              <a:rPr lang="en-US" baseline="0" dirty="0"/>
              <a:t>Could have been zillions of off-chain </a:t>
            </a:r>
            <a:r>
              <a:rPr lang="en-US" baseline="0" dirty="0" err="1"/>
              <a:t>txns</a:t>
            </a:r>
            <a:r>
              <a:rPr lang="en-US" baseline="0" dirty="0"/>
              <a:t>. </a:t>
            </a:r>
          </a:p>
          <a:p>
            <a:r>
              <a:rPr lang="en-US" baseline="0" dirty="0"/>
              <a:t>Some Privacy</a:t>
            </a:r>
          </a:p>
          <a:p>
            <a:r>
              <a:rPr lang="en-US" baseline="0" dirty="0"/>
              <a:t>No fees, no latency.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5E391CA-9E48-4B39-8E28-288B1B68A629}" type="slidenum">
              <a:rPr lang="x-none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465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 algn="ctr"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C7B52C5F-E2F2-4C8A-AFD1-9591801048AB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80FD05-A2A2-49C2-965F-F8B1EF26C2B8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7EACED-43FC-460F-AA91-0F85D2BFC560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 algn="ctr"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7A7703-53B5-460B-9677-4399C5E1B4B0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30822-17CC-4E98-B781-A8BB5709CDF3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CFF82-CB55-4025-9EA7-48B41C50499F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5C4E5D-DA99-460E-9E68-E8A28959880C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25F947-77F5-4CA6-8472-B4B2967773ED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E24EC-BF2A-41C3-A04C-BEBCAB3F3B52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2832100" y="6248400"/>
            <a:ext cx="3429000" cy="457200"/>
          </a:xfrm>
          <a:prstGeom prst="rect">
            <a:avLst/>
          </a:prstGeom>
          <a:ln/>
        </p:spPr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CF6DD7-D8BB-4A04-A265-F259B52B817E}" type="slidenum">
              <a:rPr lang="x-none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4DB96C79-D440-44D4-82C0-3C5F2204A7EA}" type="slidenum">
              <a:rPr lang="x-none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rgbClr val="0000FF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0000FF"/>
          </a:solidFill>
          <a:latin typeface="Arial" pitchFamily="34" charset="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0000FF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FF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Arial" pitchFamily="34" charset="0"/>
          <a:cs typeface="Arial" pitchFamily="34" charset="0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rgbClr val="0000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burning money">
            <a:extLst>
              <a:ext uri="{FF2B5EF4-FFF2-40B4-BE49-F238E27FC236}">
                <a16:creationId xmlns:a16="http://schemas.microsoft.com/office/drawing/2014/main" id="{E45B32AC-A55C-348B-2183-E9CAB96A9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55262" y="-625072"/>
            <a:ext cx="12254523" cy="8292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9926A21-2551-2572-066D-19855B6A5116}"/>
              </a:ext>
            </a:extLst>
          </p:cNvPr>
          <p:cNvSpPr txBox="1"/>
          <p:nvPr/>
        </p:nvSpPr>
        <p:spPr bwMode="auto">
          <a:xfrm>
            <a:off x="853128" y="3167391"/>
            <a:ext cx="5139548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Lecture 15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Off-Chain Payment Channels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612789-B0DE-1CAF-E521-45765AE45BA4}"/>
              </a:ext>
            </a:extLst>
          </p:cNvPr>
          <p:cNvSpPr txBox="1"/>
          <p:nvPr/>
        </p:nvSpPr>
        <p:spPr bwMode="auto">
          <a:xfrm>
            <a:off x="552564" y="585632"/>
            <a:ext cx="5740674" cy="1384995"/>
          </a:xfrm>
          <a:prstGeom prst="rect">
            <a:avLst/>
          </a:prstGeom>
          <a:solidFill>
            <a:schemeClr val="bg1"/>
          </a:solidFill>
          <a:ln w="76200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CS1951 L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Blockchains &amp; Cryptocurrencies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Spring 2023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84A7B7-D47C-7207-B575-5D55B0372351}"/>
              </a:ext>
            </a:extLst>
          </p:cNvPr>
          <p:cNvSpPr txBox="1"/>
          <p:nvPr/>
        </p:nvSpPr>
        <p:spPr bwMode="auto">
          <a:xfrm>
            <a:off x="1852600" y="5318261"/>
            <a:ext cx="3140603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Maurice Herlihy</a:t>
            </a:r>
          </a:p>
          <a:p>
            <a:pPr algn="ctr"/>
            <a:r>
              <a:rPr lang="en-US" sz="2800" b="1" dirty="0">
                <a:solidFill>
                  <a:srgbClr val="FFFF00"/>
                </a:solidFill>
                <a:latin typeface="Arial" panose="020B0604020202020204" pitchFamily="34" charset="0"/>
              </a:rPr>
              <a:t>Brown University</a:t>
            </a:r>
          </a:p>
        </p:txBody>
      </p:sp>
    </p:spTree>
    <p:extLst>
      <p:ext uri="{BB962C8B-B14F-4D97-AF65-F5344CB8AC3E}">
        <p14:creationId xmlns:p14="http://schemas.microsoft.com/office/powerpoint/2010/main" val="2751006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F1BC4D4-53B4-47F4-A09E-9755A570105B}"/>
              </a:ext>
            </a:extLst>
          </p:cNvPr>
          <p:cNvGrpSpPr/>
          <p:nvPr/>
        </p:nvGrpSpPr>
        <p:grpSpPr>
          <a:xfrm>
            <a:off x="549820" y="2590786"/>
            <a:ext cx="8044360" cy="1295400"/>
            <a:chOff x="714920" y="2590786"/>
            <a:chExt cx="8044360" cy="1295400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24" name="Group 60">
              <a:extLst>
                <a:ext uri="{FF2B5EF4-FFF2-40B4-BE49-F238E27FC236}">
                  <a16:creationId xmlns:a16="http://schemas.microsoft.com/office/drawing/2014/main" id="{D6493D53-CDF6-1851-AB30-7BA7585FEA0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311480" y="2590786"/>
              <a:ext cx="1447800" cy="1295400"/>
              <a:chOff x="3168" y="1824"/>
              <a:chExt cx="912" cy="816"/>
            </a:xfrm>
          </p:grpSpPr>
          <p:sp>
            <p:nvSpPr>
              <p:cNvPr id="38" name="Freeform 61">
                <a:extLst>
                  <a:ext uri="{FF2B5EF4-FFF2-40B4-BE49-F238E27FC236}">
                    <a16:creationId xmlns:a16="http://schemas.microsoft.com/office/drawing/2014/main" id="{A75F945F-C5B4-37EB-03A9-BC9C70A1F8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9" name="Freeform 62">
                <a:extLst>
                  <a:ext uri="{FF2B5EF4-FFF2-40B4-BE49-F238E27FC236}">
                    <a16:creationId xmlns:a16="http://schemas.microsoft.com/office/drawing/2014/main" id="{8D73A48C-FC2E-2E10-704D-475A8B62E5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" name="Freeform 63">
                <a:extLst>
                  <a:ext uri="{FF2B5EF4-FFF2-40B4-BE49-F238E27FC236}">
                    <a16:creationId xmlns:a16="http://schemas.microsoft.com/office/drawing/2014/main" id="{A2518BA9-19F3-3F20-6BEC-0EB3250179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" name="Freeform 64">
                <a:extLst>
                  <a:ext uri="{FF2B5EF4-FFF2-40B4-BE49-F238E27FC236}">
                    <a16:creationId xmlns:a16="http://schemas.microsoft.com/office/drawing/2014/main" id="{77CAE2B5-E6C5-E5F4-CD4F-FE8B50DC2C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2" name="Freeform 65">
                <a:extLst>
                  <a:ext uri="{FF2B5EF4-FFF2-40B4-BE49-F238E27FC236}">
                    <a16:creationId xmlns:a16="http://schemas.microsoft.com/office/drawing/2014/main" id="{1FA15405-968E-D7C2-1053-A563073BCF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3" name="Freeform 66">
                <a:extLst>
                  <a:ext uri="{FF2B5EF4-FFF2-40B4-BE49-F238E27FC236}">
                    <a16:creationId xmlns:a16="http://schemas.microsoft.com/office/drawing/2014/main" id="{1DBB8E73-33FC-C765-DF8B-96596CD233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7" name="Freeform 67">
                <a:extLst>
                  <a:ext uri="{FF2B5EF4-FFF2-40B4-BE49-F238E27FC236}">
                    <a16:creationId xmlns:a16="http://schemas.microsoft.com/office/drawing/2014/main" id="{DE9231AD-215F-9AD7-49A5-0CB32D2F79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8" name="Freeform 68">
                <a:extLst>
                  <a:ext uri="{FF2B5EF4-FFF2-40B4-BE49-F238E27FC236}">
                    <a16:creationId xmlns:a16="http://schemas.microsoft.com/office/drawing/2014/main" id="{FA915191-4FA5-F8F8-9668-0DC8417820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9" name="Freeform 69">
                <a:extLst>
                  <a:ext uri="{FF2B5EF4-FFF2-40B4-BE49-F238E27FC236}">
                    <a16:creationId xmlns:a16="http://schemas.microsoft.com/office/drawing/2014/main" id="{16E1062F-F289-1FE5-BFD1-4C6478E028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" name="Group 50">
              <a:extLst>
                <a:ext uri="{FF2B5EF4-FFF2-40B4-BE49-F238E27FC236}">
                  <a16:creationId xmlns:a16="http://schemas.microsoft.com/office/drawing/2014/main" id="{C00B150E-A10D-4AE8-2C69-C63826B8CB3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920" y="2590786"/>
              <a:ext cx="1447800" cy="1295400"/>
              <a:chOff x="3168" y="1824"/>
              <a:chExt cx="912" cy="816"/>
            </a:xfrm>
          </p:grpSpPr>
          <p:sp>
            <p:nvSpPr>
              <p:cNvPr id="26" name="Freeform 51">
                <a:extLst>
                  <a:ext uri="{FF2B5EF4-FFF2-40B4-BE49-F238E27FC236}">
                    <a16:creationId xmlns:a16="http://schemas.microsoft.com/office/drawing/2014/main" id="{31F2FCEF-3086-B1DF-A41A-E4A2E429C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Freeform 52">
                <a:extLst>
                  <a:ext uri="{FF2B5EF4-FFF2-40B4-BE49-F238E27FC236}">
                    <a16:creationId xmlns:a16="http://schemas.microsoft.com/office/drawing/2014/main" id="{B317A7A3-7D51-5F9E-09FC-AE564C0782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Freeform 53">
                <a:extLst>
                  <a:ext uri="{FF2B5EF4-FFF2-40B4-BE49-F238E27FC236}">
                    <a16:creationId xmlns:a16="http://schemas.microsoft.com/office/drawing/2014/main" id="{B4893197-4BE0-DC5B-5642-4B2658CE36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Freeform 54">
                <a:extLst>
                  <a:ext uri="{FF2B5EF4-FFF2-40B4-BE49-F238E27FC236}">
                    <a16:creationId xmlns:a16="http://schemas.microsoft.com/office/drawing/2014/main" id="{7FF7B744-FF4E-7354-DC66-C45E2278AB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" name="Freeform 55">
                <a:extLst>
                  <a:ext uri="{FF2B5EF4-FFF2-40B4-BE49-F238E27FC236}">
                    <a16:creationId xmlns:a16="http://schemas.microsoft.com/office/drawing/2014/main" id="{BE05DEEA-776E-8886-431D-E102A9F675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Freeform 56">
                <a:extLst>
                  <a:ext uri="{FF2B5EF4-FFF2-40B4-BE49-F238E27FC236}">
                    <a16:creationId xmlns:a16="http://schemas.microsoft.com/office/drawing/2014/main" id="{CD4F74CC-1072-6250-4785-5CDEF52150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Freeform 57">
                <a:extLst>
                  <a:ext uri="{FF2B5EF4-FFF2-40B4-BE49-F238E27FC236}">
                    <a16:creationId xmlns:a16="http://schemas.microsoft.com/office/drawing/2014/main" id="{9ABA5C71-B783-0C67-F7BF-EE10F4E373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Freeform 58">
                <a:extLst>
                  <a:ext uri="{FF2B5EF4-FFF2-40B4-BE49-F238E27FC236}">
                    <a16:creationId xmlns:a16="http://schemas.microsoft.com/office/drawing/2014/main" id="{80D88E66-A142-C0B0-DA8D-9A52E8B6C7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" name="Freeform 59">
                <a:extLst>
                  <a:ext uri="{FF2B5EF4-FFF2-40B4-BE49-F238E27FC236}">
                    <a16:creationId xmlns:a16="http://schemas.microsoft.com/office/drawing/2014/main" id="{5A4AA42D-0ED8-F554-668F-8E3305F289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48" name="Double Wave 47"/>
          <p:cNvSpPr/>
          <p:nvPr/>
        </p:nvSpPr>
        <p:spPr bwMode="auto">
          <a:xfrm>
            <a:off x="2154510" y="4686300"/>
            <a:ext cx="4834980" cy="1181100"/>
          </a:xfrm>
          <a:prstGeom prst="doubleWave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Basic Idea</a:t>
            </a:r>
          </a:p>
        </p:txBody>
      </p:sp>
      <p:sp>
        <p:nvSpPr>
          <p:cNvPr id="46" name="Cloud Callout 45"/>
          <p:cNvSpPr/>
          <p:nvPr/>
        </p:nvSpPr>
        <p:spPr bwMode="auto">
          <a:xfrm flipH="1">
            <a:off x="4559300" y="1054100"/>
            <a:ext cx="3717380" cy="1511235"/>
          </a:xfrm>
          <a:prstGeom prst="cloudCallout">
            <a:avLst/>
          </a:prstGeom>
          <a:solidFill>
            <a:schemeClr val="bg1"/>
          </a:solidFill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loud Callout 32"/>
          <p:cNvSpPr/>
          <p:nvPr/>
        </p:nvSpPr>
        <p:spPr bwMode="auto">
          <a:xfrm>
            <a:off x="340098" y="1066800"/>
            <a:ext cx="3717380" cy="1511235"/>
          </a:xfrm>
          <a:prstGeom prst="cloudCallou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507919"/>
              </p:ext>
            </p:extLst>
          </p:nvPr>
        </p:nvGraphicFramePr>
        <p:xfrm>
          <a:off x="987925" y="1384300"/>
          <a:ext cx="22834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67720"/>
              </p:ext>
            </p:extLst>
          </p:nvPr>
        </p:nvGraphicFramePr>
        <p:xfrm>
          <a:off x="5421702" y="1384300"/>
          <a:ext cx="228347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7" name="TextBox 46"/>
          <p:cNvSpPr txBox="1"/>
          <p:nvPr/>
        </p:nvSpPr>
        <p:spPr bwMode="auto">
          <a:xfrm>
            <a:off x="991532" y="3886186"/>
            <a:ext cx="716093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Party has “mental picture” of balances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1988081" y="4655455"/>
            <a:ext cx="1537600" cy="1203465"/>
            <a:chOff x="2877488" y="3307368"/>
            <a:chExt cx="1537600" cy="1203465"/>
          </a:xfrm>
        </p:grpSpPr>
        <p:sp>
          <p:nvSpPr>
            <p:cNvPr id="50" name="TextBox 49"/>
            <p:cNvSpPr txBox="1"/>
            <p:nvPr/>
          </p:nvSpPr>
          <p:spPr bwMode="auto">
            <a:xfrm>
              <a:off x="2877488" y="4049168"/>
              <a:ext cx="1537600" cy="461665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tx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Alice: 100</a:t>
              </a:r>
            </a:p>
          </p:txBody>
        </p:sp>
        <p:grpSp>
          <p:nvGrpSpPr>
            <p:cNvPr id="51" name="Group 98"/>
            <p:cNvGrpSpPr>
              <a:grpSpLocks/>
            </p:cNvGrpSpPr>
            <p:nvPr/>
          </p:nvGrpSpPr>
          <p:grpSpPr bwMode="auto">
            <a:xfrm>
              <a:off x="3333055" y="3307368"/>
              <a:ext cx="611188" cy="871538"/>
              <a:chOff x="4300" y="2246"/>
              <a:chExt cx="400" cy="571"/>
            </a:xfrm>
          </p:grpSpPr>
          <p:sp>
            <p:nvSpPr>
              <p:cNvPr id="52" name="Oval 99"/>
              <p:cNvSpPr>
                <a:spLocks noChangeArrowheads="1"/>
              </p:cNvSpPr>
              <p:nvPr/>
            </p:nvSpPr>
            <p:spPr bwMode="auto">
              <a:xfrm>
                <a:off x="4300" y="2246"/>
                <a:ext cx="400" cy="414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53" name="Oval 100"/>
              <p:cNvSpPr>
                <a:spLocks noChangeArrowheads="1"/>
              </p:cNvSpPr>
              <p:nvPr/>
            </p:nvSpPr>
            <p:spPr bwMode="auto">
              <a:xfrm>
                <a:off x="4358" y="2302"/>
                <a:ext cx="280" cy="32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54" name="Oval 101"/>
              <p:cNvSpPr>
                <a:spLocks noChangeArrowheads="1"/>
              </p:cNvSpPr>
              <p:nvPr/>
            </p:nvSpPr>
            <p:spPr bwMode="auto">
              <a:xfrm>
                <a:off x="4303" y="2413"/>
                <a:ext cx="397" cy="404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55" name="Oval 102"/>
              <p:cNvSpPr>
                <a:spLocks noChangeArrowheads="1"/>
              </p:cNvSpPr>
              <p:nvPr/>
            </p:nvSpPr>
            <p:spPr bwMode="auto">
              <a:xfrm>
                <a:off x="4428" y="2496"/>
                <a:ext cx="143" cy="13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56" name="AutoShape 103"/>
              <p:cNvSpPr>
                <a:spLocks noChangeArrowheads="1"/>
              </p:cNvSpPr>
              <p:nvPr/>
            </p:nvSpPr>
            <p:spPr bwMode="auto">
              <a:xfrm flipV="1">
                <a:off x="4457" y="2611"/>
                <a:ext cx="96" cy="12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63 h 21600"/>
                  <a:gd name="T14" fmla="*/ 17100 w 21600"/>
                  <a:gd name="T15" fmla="*/ 1713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Courier New" pitchFamily="49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365123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 descr="Image result for lightn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0500" y="-142875"/>
            <a:ext cx="9525000" cy="714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Lightning Network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100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507693" y="2211400"/>
            <a:ext cx="782137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Alice sends multiple micro-transactions to David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235616" y="4757001"/>
            <a:ext cx="752321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generalization of 3-party protocol to settle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507693" y="3059933"/>
            <a:ext cx="200247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Settlement: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507693" y="5605534"/>
            <a:ext cx="470943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Timed </a:t>
            </a:r>
            <a:r>
              <a:rPr lang="en-US" sz="2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Hashlocked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contracts</a:t>
            </a:r>
          </a:p>
        </p:txBody>
      </p:sp>
      <p:sp>
        <p:nvSpPr>
          <p:cNvPr id="9" name="TextBox 3"/>
          <p:cNvSpPr txBox="1"/>
          <p:nvPr/>
        </p:nvSpPr>
        <p:spPr bwMode="auto">
          <a:xfrm>
            <a:off x="1235616" y="3908467"/>
            <a:ext cx="626267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99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 channel route from Alice to David</a:t>
            </a:r>
          </a:p>
        </p:txBody>
      </p:sp>
    </p:spTree>
    <p:extLst>
      <p:ext uri="{BB962C8B-B14F-4D97-AF65-F5344CB8AC3E}">
        <p14:creationId xmlns:p14="http://schemas.microsoft.com/office/powerpoint/2010/main" val="3379705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9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4251">
            <a:off x="669925" y="1951038"/>
            <a:ext cx="8362950" cy="663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Lightning Network is a Thing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101</a:t>
            </a:fld>
            <a:endParaRPr lang="en-US" dirty="0"/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976307">
            <a:off x="609602" y="2099541"/>
            <a:ext cx="6756400" cy="6098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06273">
            <a:off x="2000631" y="4020598"/>
            <a:ext cx="8420280" cy="4111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 bwMode="auto">
          <a:xfrm>
            <a:off x="410444" y="1904752"/>
            <a:ext cx="816692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Lightning network touted as Bitcoin’s best hope …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10444" y="4152970"/>
            <a:ext cx="700223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instead of merely a speculative instrument!</a:t>
            </a:r>
          </a:p>
        </p:txBody>
      </p:sp>
      <p:sp>
        <p:nvSpPr>
          <p:cNvPr id="9" name="TextBox 3"/>
          <p:cNvSpPr txBox="1"/>
          <p:nvPr/>
        </p:nvSpPr>
        <p:spPr bwMode="auto">
          <a:xfrm>
            <a:off x="410444" y="3028861"/>
            <a:ext cx="832311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become an actual coin (medium of exchange) …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10444" y="5277079"/>
            <a:ext cx="8483003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Poor latency and throughput don’t mater if blockchain is settlement-only</a:t>
            </a:r>
          </a:p>
        </p:txBody>
      </p:sp>
    </p:spTree>
    <p:extLst>
      <p:ext uri="{BB962C8B-B14F-4D97-AF65-F5344CB8AC3E}">
        <p14:creationId xmlns:p14="http://schemas.microsoft.com/office/powerpoint/2010/main" val="422240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29724">
            <a:off x="-37869" y="1767303"/>
            <a:ext cx="9713290" cy="6109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Concerns: Eternal Vigilance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102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965176" y="1995500"/>
            <a:ext cx="6871764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Nodes must be on-line </a:t>
            </a:r>
            <a:r>
              <a:rPr lang="en-US" sz="2800" i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 time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protect against fraudulent channel closing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965176" y="4560502"/>
            <a:ext cx="626004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concerns: keys in hot storage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965176" y="3493444"/>
            <a:ext cx="6920484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 watchtowers but who really wants that?</a:t>
            </a:r>
          </a:p>
        </p:txBody>
      </p:sp>
    </p:spTree>
    <p:extLst>
      <p:ext uri="{BB962C8B-B14F-4D97-AF65-F5344CB8AC3E}">
        <p14:creationId xmlns:p14="http://schemas.microsoft.com/office/powerpoint/2010/main" val="961703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55841">
            <a:off x="-29006" y="1955805"/>
            <a:ext cx="9062805" cy="8127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Concerns: Economic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103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927226" y="1995500"/>
            <a:ext cx="5959764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Makes sense only when endpoints have frequent exchanges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927226" y="4072815"/>
            <a:ext cx="6426032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Counterparty misbehavior can leave coins locked up for a long time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927226" y="3249601"/>
            <a:ext cx="704070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 have </a:t>
            </a:r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O(N k)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coins tied up in channels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927226" y="5326916"/>
            <a:ext cx="681000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Could network fees rival blockchain fees?</a:t>
            </a:r>
          </a:p>
        </p:txBody>
      </p:sp>
    </p:spTree>
    <p:extLst>
      <p:ext uri="{BB962C8B-B14F-4D97-AF65-F5344CB8AC3E}">
        <p14:creationId xmlns:p14="http://schemas.microsoft.com/office/powerpoint/2010/main" val="18582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65303">
            <a:off x="73033" y="186697"/>
            <a:ext cx="8833436" cy="642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Concern: Centralization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104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468923" y="2098932"/>
            <a:ext cx="260520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Routing is hard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3"/>
          <p:cNvSpPr txBox="1"/>
          <p:nvPr/>
        </p:nvSpPr>
        <p:spPr bwMode="auto">
          <a:xfrm>
            <a:off x="468923" y="2854600"/>
            <a:ext cx="8389541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can’t just “link in”, you need a payment channel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468923" y="4365936"/>
            <a:ext cx="774603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 capacities degrade, must be refreshed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468923" y="5121604"/>
            <a:ext cx="656622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Longer the route, larger chance of delay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68923" y="5877274"/>
            <a:ext cx="656141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5E0D7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natural structure is centralized star</a:t>
            </a:r>
          </a:p>
        </p:txBody>
      </p:sp>
      <p:sp>
        <p:nvSpPr>
          <p:cNvPr id="11" name="TextBox 3"/>
          <p:cNvSpPr txBox="1"/>
          <p:nvPr/>
        </p:nvSpPr>
        <p:spPr bwMode="auto">
          <a:xfrm>
            <a:off x="468923" y="3610268"/>
            <a:ext cx="677050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have to have capital to run a channel</a:t>
            </a:r>
          </a:p>
        </p:txBody>
      </p:sp>
    </p:spTree>
    <p:extLst>
      <p:ext uri="{BB962C8B-B14F-4D97-AF65-F5344CB8AC3E}">
        <p14:creationId xmlns:p14="http://schemas.microsoft.com/office/powerpoint/2010/main" val="43690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105</a:t>
            </a:fld>
            <a:endParaRPr lang="en-US" dirty="0"/>
          </a:p>
        </p:txBody>
      </p:sp>
      <p:pic>
        <p:nvPicPr>
          <p:cNvPr id="3" name="Picture 2" descr="“John Hughes posts ‘Why Functional Programming Matters’ ”&#10;Ferdinand Pauwels&#10;Oil on canvas&#10;1872&#10;(collaboration from Richard Carlsson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6931" y="-9078"/>
            <a:ext cx="5641974" cy="687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 bwMode="auto">
          <a:xfrm>
            <a:off x="368981" y="312546"/>
            <a:ext cx="534601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Ideas we covered in this lecture</a:t>
            </a:r>
          </a:p>
        </p:txBody>
      </p:sp>
      <p:sp>
        <p:nvSpPr>
          <p:cNvPr id="6" name="TextBox 5"/>
          <p:cNvSpPr txBox="1"/>
          <p:nvPr/>
        </p:nvSpPr>
        <p:spPr bwMode="auto">
          <a:xfrm>
            <a:off x="1121459" y="5706505"/>
            <a:ext cx="300595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Lightning network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1121459" y="3082824"/>
            <a:ext cx="802655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Channels: unidirectional. bidirectional, multi-party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1121459" y="3957385"/>
            <a:ext cx="414248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CEC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Hashlocks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timelocks</a:t>
            </a:r>
            <a:endParaRPr lang="en-US" sz="2800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121459" y="1333702"/>
            <a:ext cx="495353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92D05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off-chain </a:t>
            </a:r>
            <a:r>
              <a:rPr lang="en-US" sz="2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txns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save BTC?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1121459" y="4831946"/>
            <a:ext cx="224882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66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Watchtowers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1121459" y="2208263"/>
            <a:ext cx="608051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Phases: setup, exchange, settlement</a:t>
            </a:r>
          </a:p>
        </p:txBody>
      </p:sp>
    </p:spTree>
    <p:extLst>
      <p:ext uri="{BB962C8B-B14F-4D97-AF65-F5344CB8AC3E}">
        <p14:creationId xmlns:p14="http://schemas.microsoft.com/office/powerpoint/2010/main" val="260758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294967295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106</a:t>
            </a:fld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725" y="225425"/>
            <a:ext cx="3892550" cy="640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818422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A1648C-B1AF-B4D1-E015-E3D40C86280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107</a:t>
            </a:fld>
            <a:endParaRPr lang="en-US" dirty="0"/>
          </a:p>
        </p:txBody>
      </p:sp>
      <p:grpSp>
        <p:nvGrpSpPr>
          <p:cNvPr id="5" name="Group 50">
            <a:extLst>
              <a:ext uri="{FF2B5EF4-FFF2-40B4-BE49-F238E27FC236}">
                <a16:creationId xmlns:a16="http://schemas.microsoft.com/office/drawing/2014/main" id="{05D1CEFF-DCD7-BA1E-E5A3-017ADF1C0B07}"/>
              </a:ext>
            </a:extLst>
          </p:cNvPr>
          <p:cNvGrpSpPr>
            <a:grpSpLocks/>
          </p:cNvGrpSpPr>
          <p:nvPr/>
        </p:nvGrpSpPr>
        <p:grpSpPr bwMode="auto">
          <a:xfrm>
            <a:off x="549820" y="2590786"/>
            <a:ext cx="1447800" cy="1295400"/>
            <a:chOff x="3168" y="1824"/>
            <a:chExt cx="912" cy="816"/>
          </a:xfrm>
        </p:grpSpPr>
        <p:sp>
          <p:nvSpPr>
            <p:cNvPr id="6" name="Freeform 51">
              <a:extLst>
                <a:ext uri="{FF2B5EF4-FFF2-40B4-BE49-F238E27FC236}">
                  <a16:creationId xmlns:a16="http://schemas.microsoft.com/office/drawing/2014/main" id="{A8C1DC9A-E33A-7314-D322-BEF2285E7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7" name="Freeform 52">
              <a:extLst>
                <a:ext uri="{FF2B5EF4-FFF2-40B4-BE49-F238E27FC236}">
                  <a16:creationId xmlns:a16="http://schemas.microsoft.com/office/drawing/2014/main" id="{38660E92-A9FF-46B2-8470-282EF81357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8" name="Freeform 53">
              <a:extLst>
                <a:ext uri="{FF2B5EF4-FFF2-40B4-BE49-F238E27FC236}">
                  <a16:creationId xmlns:a16="http://schemas.microsoft.com/office/drawing/2014/main" id="{83BF4569-E9A6-2AA8-53A4-1726887C8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9" name="Freeform 54">
              <a:extLst>
                <a:ext uri="{FF2B5EF4-FFF2-40B4-BE49-F238E27FC236}">
                  <a16:creationId xmlns:a16="http://schemas.microsoft.com/office/drawing/2014/main" id="{FC3B7365-ECEC-5B20-E40F-1C6A8BE84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0" name="Freeform 55">
              <a:extLst>
                <a:ext uri="{FF2B5EF4-FFF2-40B4-BE49-F238E27FC236}">
                  <a16:creationId xmlns:a16="http://schemas.microsoft.com/office/drawing/2014/main" id="{DEE99776-74CA-6773-FC5D-0556451611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1" name="Freeform 56">
              <a:extLst>
                <a:ext uri="{FF2B5EF4-FFF2-40B4-BE49-F238E27FC236}">
                  <a16:creationId xmlns:a16="http://schemas.microsoft.com/office/drawing/2014/main" id="{B8A1B854-432D-403D-5138-4CF5B52B5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2" name="Freeform 57">
              <a:extLst>
                <a:ext uri="{FF2B5EF4-FFF2-40B4-BE49-F238E27FC236}">
                  <a16:creationId xmlns:a16="http://schemas.microsoft.com/office/drawing/2014/main" id="{CA270147-2AC1-B47A-E44A-8C2E3357A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3" name="Freeform 58">
              <a:extLst>
                <a:ext uri="{FF2B5EF4-FFF2-40B4-BE49-F238E27FC236}">
                  <a16:creationId xmlns:a16="http://schemas.microsoft.com/office/drawing/2014/main" id="{59C8B75C-4232-A797-7AAD-2834D3FAFE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4" name="Freeform 59">
              <a:extLst>
                <a:ext uri="{FF2B5EF4-FFF2-40B4-BE49-F238E27FC236}">
                  <a16:creationId xmlns:a16="http://schemas.microsoft.com/office/drawing/2014/main" id="{C85F50F8-4287-55AA-EB99-BE3C4A350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6889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ouble Wave 47"/>
          <p:cNvSpPr/>
          <p:nvPr/>
        </p:nvSpPr>
        <p:spPr bwMode="auto">
          <a:xfrm>
            <a:off x="2154510" y="4686300"/>
            <a:ext cx="4834980" cy="1181100"/>
          </a:xfrm>
          <a:prstGeom prst="doubleWave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Basic Idea</a:t>
            </a:r>
          </a:p>
        </p:txBody>
      </p:sp>
      <p:sp>
        <p:nvSpPr>
          <p:cNvPr id="46" name="Cloud Callout 45"/>
          <p:cNvSpPr/>
          <p:nvPr/>
        </p:nvSpPr>
        <p:spPr bwMode="auto">
          <a:xfrm flipH="1">
            <a:off x="4559300" y="1054100"/>
            <a:ext cx="3717380" cy="1511235"/>
          </a:xfrm>
          <a:prstGeom prst="cloudCallout">
            <a:avLst/>
          </a:prstGeom>
          <a:solidFill>
            <a:schemeClr val="bg1"/>
          </a:solidFill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loud Callout 32"/>
          <p:cNvSpPr/>
          <p:nvPr/>
        </p:nvSpPr>
        <p:spPr bwMode="auto">
          <a:xfrm>
            <a:off x="340098" y="1066800"/>
            <a:ext cx="3717380" cy="1511235"/>
          </a:xfrm>
          <a:prstGeom prst="cloudCallou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33543"/>
              </p:ext>
            </p:extLst>
          </p:nvPr>
        </p:nvGraphicFramePr>
        <p:xfrm>
          <a:off x="987925" y="1384300"/>
          <a:ext cx="22834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06869"/>
              </p:ext>
            </p:extLst>
          </p:nvPr>
        </p:nvGraphicFramePr>
        <p:xfrm>
          <a:off x="5421702" y="1384300"/>
          <a:ext cx="228347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Right Arrow 30"/>
          <p:cNvSpPr/>
          <p:nvPr/>
        </p:nvSpPr>
        <p:spPr bwMode="auto">
          <a:xfrm>
            <a:off x="4018504" y="2843453"/>
            <a:ext cx="1453910" cy="917079"/>
          </a:xfrm>
          <a:prstGeom prst="rightArrow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0 BTC</a:t>
            </a:r>
          </a:p>
        </p:txBody>
      </p:sp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341195"/>
              </p:ext>
            </p:extLst>
          </p:nvPr>
        </p:nvGraphicFramePr>
        <p:xfrm>
          <a:off x="1140325" y="1536700"/>
          <a:ext cx="22834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857477"/>
              </p:ext>
            </p:extLst>
          </p:nvPr>
        </p:nvGraphicFramePr>
        <p:xfrm>
          <a:off x="5574102" y="1536700"/>
          <a:ext cx="228347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 bwMode="auto">
          <a:xfrm>
            <a:off x="2332450" y="3886186"/>
            <a:ext cx="4479111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Alice sends 80 BTC to Bob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1988081" y="4655455"/>
            <a:ext cx="1537600" cy="1203465"/>
            <a:chOff x="2877488" y="3307368"/>
            <a:chExt cx="1537600" cy="1203465"/>
          </a:xfrm>
        </p:grpSpPr>
        <p:sp>
          <p:nvSpPr>
            <p:cNvPr id="43" name="TextBox 42"/>
            <p:cNvSpPr txBox="1"/>
            <p:nvPr/>
          </p:nvSpPr>
          <p:spPr bwMode="auto">
            <a:xfrm>
              <a:off x="2877488" y="4049168"/>
              <a:ext cx="1537600" cy="461665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tx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Alice: 100</a:t>
              </a:r>
            </a:p>
          </p:txBody>
        </p:sp>
        <p:grpSp>
          <p:nvGrpSpPr>
            <p:cNvPr id="47" name="Group 98"/>
            <p:cNvGrpSpPr>
              <a:grpSpLocks/>
            </p:cNvGrpSpPr>
            <p:nvPr/>
          </p:nvGrpSpPr>
          <p:grpSpPr bwMode="auto">
            <a:xfrm>
              <a:off x="3333055" y="3307368"/>
              <a:ext cx="611188" cy="871538"/>
              <a:chOff x="4300" y="2246"/>
              <a:chExt cx="400" cy="571"/>
            </a:xfrm>
          </p:grpSpPr>
          <p:sp>
            <p:nvSpPr>
              <p:cNvPr id="49" name="Oval 99"/>
              <p:cNvSpPr>
                <a:spLocks noChangeArrowheads="1"/>
              </p:cNvSpPr>
              <p:nvPr/>
            </p:nvSpPr>
            <p:spPr bwMode="auto">
              <a:xfrm>
                <a:off x="4300" y="2246"/>
                <a:ext cx="400" cy="414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50" name="Oval 100"/>
              <p:cNvSpPr>
                <a:spLocks noChangeArrowheads="1"/>
              </p:cNvSpPr>
              <p:nvPr/>
            </p:nvSpPr>
            <p:spPr bwMode="auto">
              <a:xfrm>
                <a:off x="4358" y="2302"/>
                <a:ext cx="280" cy="32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51" name="Oval 101"/>
              <p:cNvSpPr>
                <a:spLocks noChangeArrowheads="1"/>
              </p:cNvSpPr>
              <p:nvPr/>
            </p:nvSpPr>
            <p:spPr bwMode="auto">
              <a:xfrm>
                <a:off x="4303" y="2413"/>
                <a:ext cx="397" cy="404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52" name="Oval 102"/>
              <p:cNvSpPr>
                <a:spLocks noChangeArrowheads="1"/>
              </p:cNvSpPr>
              <p:nvPr/>
            </p:nvSpPr>
            <p:spPr bwMode="auto">
              <a:xfrm>
                <a:off x="4428" y="2496"/>
                <a:ext cx="143" cy="13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53" name="AutoShape 103"/>
              <p:cNvSpPr>
                <a:spLocks noChangeArrowheads="1"/>
              </p:cNvSpPr>
              <p:nvPr/>
            </p:nvSpPr>
            <p:spPr bwMode="auto">
              <a:xfrm flipV="1">
                <a:off x="4457" y="2611"/>
                <a:ext cx="96" cy="12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63 h 21600"/>
                  <a:gd name="T14" fmla="*/ 17100 w 21600"/>
                  <a:gd name="T15" fmla="*/ 1713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Courier New" pitchFamily="49" charset="0"/>
                </a:endParaRPr>
              </a:p>
            </p:txBody>
          </p:sp>
        </p:grpSp>
      </p:grpSp>
      <p:sp>
        <p:nvSpPr>
          <p:cNvPr id="41" name="TextBox 40"/>
          <p:cNvSpPr txBox="1"/>
          <p:nvPr/>
        </p:nvSpPr>
        <p:spPr bwMode="auto">
          <a:xfrm>
            <a:off x="1557522" y="4633056"/>
            <a:ext cx="6003567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Alice and Bob both sign new ledgers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818D2E-18BC-3B21-BE6B-53349894B4FC}"/>
              </a:ext>
            </a:extLst>
          </p:cNvPr>
          <p:cNvGrpSpPr/>
          <p:nvPr/>
        </p:nvGrpSpPr>
        <p:grpSpPr>
          <a:xfrm>
            <a:off x="549820" y="2590786"/>
            <a:ext cx="8044360" cy="1295400"/>
            <a:chOff x="714920" y="2590786"/>
            <a:chExt cx="8044360" cy="1295400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24" name="Group 60">
              <a:extLst>
                <a:ext uri="{FF2B5EF4-FFF2-40B4-BE49-F238E27FC236}">
                  <a16:creationId xmlns:a16="http://schemas.microsoft.com/office/drawing/2014/main" id="{50BD3CF7-FE0E-2350-366B-37A146BADF0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311480" y="2590786"/>
              <a:ext cx="1447800" cy="1295400"/>
              <a:chOff x="3168" y="1824"/>
              <a:chExt cx="912" cy="816"/>
            </a:xfrm>
          </p:grpSpPr>
          <p:sp>
            <p:nvSpPr>
              <p:cNvPr id="55" name="Freeform 61">
                <a:extLst>
                  <a:ext uri="{FF2B5EF4-FFF2-40B4-BE49-F238E27FC236}">
                    <a16:creationId xmlns:a16="http://schemas.microsoft.com/office/drawing/2014/main" id="{18AD9D63-CF2F-E982-6715-92AAF253F2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6" name="Freeform 62">
                <a:extLst>
                  <a:ext uri="{FF2B5EF4-FFF2-40B4-BE49-F238E27FC236}">
                    <a16:creationId xmlns:a16="http://schemas.microsoft.com/office/drawing/2014/main" id="{BAEFF7C2-67BD-D881-6D0C-F4950433FF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7" name="Freeform 63">
                <a:extLst>
                  <a:ext uri="{FF2B5EF4-FFF2-40B4-BE49-F238E27FC236}">
                    <a16:creationId xmlns:a16="http://schemas.microsoft.com/office/drawing/2014/main" id="{8AFEF80D-AB44-90F4-7103-2E0014C371F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8" name="Freeform 64">
                <a:extLst>
                  <a:ext uri="{FF2B5EF4-FFF2-40B4-BE49-F238E27FC236}">
                    <a16:creationId xmlns:a16="http://schemas.microsoft.com/office/drawing/2014/main" id="{AB20E594-C84C-2AD8-96DE-EDB0F82F1D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9" name="Freeform 65">
                <a:extLst>
                  <a:ext uri="{FF2B5EF4-FFF2-40B4-BE49-F238E27FC236}">
                    <a16:creationId xmlns:a16="http://schemas.microsoft.com/office/drawing/2014/main" id="{DC81B481-71AA-36ED-BE2D-28A3B57C86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0" name="Freeform 66">
                <a:extLst>
                  <a:ext uri="{FF2B5EF4-FFF2-40B4-BE49-F238E27FC236}">
                    <a16:creationId xmlns:a16="http://schemas.microsoft.com/office/drawing/2014/main" id="{65E8BC0A-5C78-DECF-A443-2A30652564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1" name="Freeform 67">
                <a:extLst>
                  <a:ext uri="{FF2B5EF4-FFF2-40B4-BE49-F238E27FC236}">
                    <a16:creationId xmlns:a16="http://schemas.microsoft.com/office/drawing/2014/main" id="{A8EF0C01-89AE-1AF5-98AE-7ABB2F0A94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2" name="Freeform 68">
                <a:extLst>
                  <a:ext uri="{FF2B5EF4-FFF2-40B4-BE49-F238E27FC236}">
                    <a16:creationId xmlns:a16="http://schemas.microsoft.com/office/drawing/2014/main" id="{391A2414-1D32-C8A1-2112-5BED6E244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3" name="Freeform 69">
                <a:extLst>
                  <a:ext uri="{FF2B5EF4-FFF2-40B4-BE49-F238E27FC236}">
                    <a16:creationId xmlns:a16="http://schemas.microsoft.com/office/drawing/2014/main" id="{DFD70CFA-AF24-C612-66FB-D9556C871D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" name="Group 50">
              <a:extLst>
                <a:ext uri="{FF2B5EF4-FFF2-40B4-BE49-F238E27FC236}">
                  <a16:creationId xmlns:a16="http://schemas.microsoft.com/office/drawing/2014/main" id="{883994AB-BAD6-6B7A-393E-B482DA61DD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920" y="2590786"/>
              <a:ext cx="1447800" cy="1295400"/>
              <a:chOff x="3168" y="1824"/>
              <a:chExt cx="912" cy="816"/>
            </a:xfrm>
          </p:grpSpPr>
          <p:sp>
            <p:nvSpPr>
              <p:cNvPr id="26" name="Freeform 51">
                <a:extLst>
                  <a:ext uri="{FF2B5EF4-FFF2-40B4-BE49-F238E27FC236}">
                    <a16:creationId xmlns:a16="http://schemas.microsoft.com/office/drawing/2014/main" id="{FB0AB6E5-0755-9C8D-AEC0-143129823B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Freeform 52">
                <a:extLst>
                  <a:ext uri="{FF2B5EF4-FFF2-40B4-BE49-F238E27FC236}">
                    <a16:creationId xmlns:a16="http://schemas.microsoft.com/office/drawing/2014/main" id="{B967B7A4-5985-597A-E576-4DCA62F0C2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Freeform 53">
                <a:extLst>
                  <a:ext uri="{FF2B5EF4-FFF2-40B4-BE49-F238E27FC236}">
                    <a16:creationId xmlns:a16="http://schemas.microsoft.com/office/drawing/2014/main" id="{B850B9A4-A15A-8292-3D0A-C578742E90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" name="Freeform 54">
                <a:extLst>
                  <a:ext uri="{FF2B5EF4-FFF2-40B4-BE49-F238E27FC236}">
                    <a16:creationId xmlns:a16="http://schemas.microsoft.com/office/drawing/2014/main" id="{105C847C-CEF7-F200-9A46-0D8B4B610C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Freeform 55">
                <a:extLst>
                  <a:ext uri="{FF2B5EF4-FFF2-40B4-BE49-F238E27FC236}">
                    <a16:creationId xmlns:a16="http://schemas.microsoft.com/office/drawing/2014/main" id="{94C4343B-7315-7C00-6BAC-F35FBF0E28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Freeform 56">
                <a:extLst>
                  <a:ext uri="{FF2B5EF4-FFF2-40B4-BE49-F238E27FC236}">
                    <a16:creationId xmlns:a16="http://schemas.microsoft.com/office/drawing/2014/main" id="{42C668AB-2942-57AB-9E77-C957A0EF2E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Freeform 57">
                <a:extLst>
                  <a:ext uri="{FF2B5EF4-FFF2-40B4-BE49-F238E27FC236}">
                    <a16:creationId xmlns:a16="http://schemas.microsoft.com/office/drawing/2014/main" id="{38857F2F-380B-1AD5-8EC4-A46E6F0E7E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" name="Freeform 58">
                <a:extLst>
                  <a:ext uri="{FF2B5EF4-FFF2-40B4-BE49-F238E27FC236}">
                    <a16:creationId xmlns:a16="http://schemas.microsoft.com/office/drawing/2014/main" id="{B1BF45A7-989B-6B94-44F1-B23FCC3F7E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4" name="Freeform 59">
                <a:extLst>
                  <a:ext uri="{FF2B5EF4-FFF2-40B4-BE49-F238E27FC236}">
                    <a16:creationId xmlns:a16="http://schemas.microsoft.com/office/drawing/2014/main" id="{A3807025-3C8B-2773-B268-FF2786A9A1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5698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Double Wave 55"/>
          <p:cNvSpPr/>
          <p:nvPr/>
        </p:nvSpPr>
        <p:spPr bwMode="auto">
          <a:xfrm>
            <a:off x="2154510" y="4686300"/>
            <a:ext cx="4834980" cy="1181100"/>
          </a:xfrm>
          <a:prstGeom prst="doubleWave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Basic Idea</a:t>
            </a:r>
          </a:p>
        </p:txBody>
      </p:sp>
      <p:sp>
        <p:nvSpPr>
          <p:cNvPr id="46" name="Cloud Callout 45"/>
          <p:cNvSpPr/>
          <p:nvPr/>
        </p:nvSpPr>
        <p:spPr bwMode="auto">
          <a:xfrm flipH="1">
            <a:off x="4559300" y="1054100"/>
            <a:ext cx="3717380" cy="1511235"/>
          </a:xfrm>
          <a:prstGeom prst="cloudCallout">
            <a:avLst/>
          </a:prstGeom>
          <a:solidFill>
            <a:schemeClr val="bg1"/>
          </a:solidFill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loud Callout 32"/>
          <p:cNvSpPr/>
          <p:nvPr/>
        </p:nvSpPr>
        <p:spPr bwMode="auto">
          <a:xfrm>
            <a:off x="340098" y="1066800"/>
            <a:ext cx="3717380" cy="1511235"/>
          </a:xfrm>
          <a:prstGeom prst="cloudCallou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12</a:t>
            </a:fld>
            <a:endParaRPr lang="en-US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118151"/>
              </p:ext>
            </p:extLst>
          </p:nvPr>
        </p:nvGraphicFramePr>
        <p:xfrm>
          <a:off x="987925" y="1384300"/>
          <a:ext cx="22834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140106"/>
              </p:ext>
            </p:extLst>
          </p:nvPr>
        </p:nvGraphicFramePr>
        <p:xfrm>
          <a:off x="5421702" y="1384300"/>
          <a:ext cx="228347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657733"/>
              </p:ext>
            </p:extLst>
          </p:nvPr>
        </p:nvGraphicFramePr>
        <p:xfrm>
          <a:off x="1140325" y="1536700"/>
          <a:ext cx="22834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 bwMode="auto">
          <a:xfrm>
            <a:off x="1912757" y="3886186"/>
            <a:ext cx="5318508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Bob sends 10 BTC back to Alice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0479117"/>
              </p:ext>
            </p:extLst>
          </p:nvPr>
        </p:nvGraphicFramePr>
        <p:xfrm>
          <a:off x="5574102" y="1536700"/>
          <a:ext cx="228347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Left Arrow 31"/>
          <p:cNvSpPr/>
          <p:nvPr/>
        </p:nvSpPr>
        <p:spPr bwMode="auto">
          <a:xfrm>
            <a:off x="3845045" y="2747403"/>
            <a:ext cx="1453910" cy="917079"/>
          </a:xfrm>
          <a:prstGeom prst="leftArrow">
            <a:avLst/>
          </a:prstGeom>
          <a:noFill/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 BTC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172496"/>
              </p:ext>
            </p:extLst>
          </p:nvPr>
        </p:nvGraphicFramePr>
        <p:xfrm>
          <a:off x="1292725" y="1689100"/>
          <a:ext cx="22834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870830"/>
              </p:ext>
            </p:extLst>
          </p:nvPr>
        </p:nvGraphicFramePr>
        <p:xfrm>
          <a:off x="5726502" y="1689100"/>
          <a:ext cx="228347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7" name="Group 46"/>
          <p:cNvGrpSpPr/>
          <p:nvPr/>
        </p:nvGrpSpPr>
        <p:grpSpPr>
          <a:xfrm>
            <a:off x="1988081" y="4655455"/>
            <a:ext cx="1537600" cy="1203465"/>
            <a:chOff x="2877488" y="3307368"/>
            <a:chExt cx="1537600" cy="1203465"/>
          </a:xfrm>
        </p:grpSpPr>
        <p:sp>
          <p:nvSpPr>
            <p:cNvPr id="49" name="TextBox 48"/>
            <p:cNvSpPr txBox="1"/>
            <p:nvPr/>
          </p:nvSpPr>
          <p:spPr bwMode="auto">
            <a:xfrm>
              <a:off x="2877488" y="4049168"/>
              <a:ext cx="1537600" cy="461665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tx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Alice: 100</a:t>
              </a:r>
            </a:p>
          </p:txBody>
        </p:sp>
        <p:grpSp>
          <p:nvGrpSpPr>
            <p:cNvPr id="50" name="Group 98"/>
            <p:cNvGrpSpPr>
              <a:grpSpLocks/>
            </p:cNvGrpSpPr>
            <p:nvPr/>
          </p:nvGrpSpPr>
          <p:grpSpPr bwMode="auto">
            <a:xfrm>
              <a:off x="3333055" y="3307368"/>
              <a:ext cx="611188" cy="871538"/>
              <a:chOff x="4300" y="2246"/>
              <a:chExt cx="400" cy="571"/>
            </a:xfrm>
          </p:grpSpPr>
          <p:sp>
            <p:nvSpPr>
              <p:cNvPr id="51" name="Oval 99"/>
              <p:cNvSpPr>
                <a:spLocks noChangeArrowheads="1"/>
              </p:cNvSpPr>
              <p:nvPr/>
            </p:nvSpPr>
            <p:spPr bwMode="auto">
              <a:xfrm>
                <a:off x="4300" y="2246"/>
                <a:ext cx="400" cy="414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52" name="Oval 100"/>
              <p:cNvSpPr>
                <a:spLocks noChangeArrowheads="1"/>
              </p:cNvSpPr>
              <p:nvPr/>
            </p:nvSpPr>
            <p:spPr bwMode="auto">
              <a:xfrm>
                <a:off x="4358" y="2302"/>
                <a:ext cx="280" cy="32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53" name="Oval 101"/>
              <p:cNvSpPr>
                <a:spLocks noChangeArrowheads="1"/>
              </p:cNvSpPr>
              <p:nvPr/>
            </p:nvSpPr>
            <p:spPr bwMode="auto">
              <a:xfrm>
                <a:off x="4303" y="2413"/>
                <a:ext cx="397" cy="404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54" name="Oval 102"/>
              <p:cNvSpPr>
                <a:spLocks noChangeArrowheads="1"/>
              </p:cNvSpPr>
              <p:nvPr/>
            </p:nvSpPr>
            <p:spPr bwMode="auto">
              <a:xfrm>
                <a:off x="4428" y="2496"/>
                <a:ext cx="143" cy="13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55" name="AutoShape 103"/>
              <p:cNvSpPr>
                <a:spLocks noChangeArrowheads="1"/>
              </p:cNvSpPr>
              <p:nvPr/>
            </p:nvSpPr>
            <p:spPr bwMode="auto">
              <a:xfrm flipV="1">
                <a:off x="4457" y="2611"/>
                <a:ext cx="96" cy="12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63 h 21600"/>
                  <a:gd name="T14" fmla="*/ 17100 w 21600"/>
                  <a:gd name="T15" fmla="*/ 1713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Courier New" pitchFamily="49" charset="0"/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2E170F-E97C-5819-535B-1B5F56789AE4}"/>
              </a:ext>
            </a:extLst>
          </p:cNvPr>
          <p:cNvGrpSpPr/>
          <p:nvPr/>
        </p:nvGrpSpPr>
        <p:grpSpPr>
          <a:xfrm>
            <a:off x="549820" y="2590786"/>
            <a:ext cx="8044360" cy="1295400"/>
            <a:chOff x="714920" y="2590786"/>
            <a:chExt cx="8044360" cy="1295400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24" name="Group 60">
              <a:extLst>
                <a:ext uri="{FF2B5EF4-FFF2-40B4-BE49-F238E27FC236}">
                  <a16:creationId xmlns:a16="http://schemas.microsoft.com/office/drawing/2014/main" id="{78AB82D6-079E-A254-F8CA-87E10999D7B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311480" y="2590786"/>
              <a:ext cx="1447800" cy="1295400"/>
              <a:chOff x="3168" y="1824"/>
              <a:chExt cx="912" cy="816"/>
            </a:xfrm>
          </p:grpSpPr>
          <p:sp>
            <p:nvSpPr>
              <p:cNvPr id="48" name="Freeform 61">
                <a:extLst>
                  <a:ext uri="{FF2B5EF4-FFF2-40B4-BE49-F238E27FC236}">
                    <a16:creationId xmlns:a16="http://schemas.microsoft.com/office/drawing/2014/main" id="{B95D9010-290D-C907-2E89-A8950EA2D0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7" name="Freeform 62">
                <a:extLst>
                  <a:ext uri="{FF2B5EF4-FFF2-40B4-BE49-F238E27FC236}">
                    <a16:creationId xmlns:a16="http://schemas.microsoft.com/office/drawing/2014/main" id="{D8F854A2-7F47-7A94-C418-73060D5214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8" name="Freeform 63">
                <a:extLst>
                  <a:ext uri="{FF2B5EF4-FFF2-40B4-BE49-F238E27FC236}">
                    <a16:creationId xmlns:a16="http://schemas.microsoft.com/office/drawing/2014/main" id="{6F30F134-D184-1049-0D67-7FCF03932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9" name="Freeform 64">
                <a:extLst>
                  <a:ext uri="{FF2B5EF4-FFF2-40B4-BE49-F238E27FC236}">
                    <a16:creationId xmlns:a16="http://schemas.microsoft.com/office/drawing/2014/main" id="{9ADD7110-1422-4B5A-25FD-953A63A5C9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0" name="Freeform 65">
                <a:extLst>
                  <a:ext uri="{FF2B5EF4-FFF2-40B4-BE49-F238E27FC236}">
                    <a16:creationId xmlns:a16="http://schemas.microsoft.com/office/drawing/2014/main" id="{2C02E10A-A199-70C9-8A12-A3E04D1898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1" name="Freeform 66">
                <a:extLst>
                  <a:ext uri="{FF2B5EF4-FFF2-40B4-BE49-F238E27FC236}">
                    <a16:creationId xmlns:a16="http://schemas.microsoft.com/office/drawing/2014/main" id="{A7820CAB-AC68-A2A0-BC1D-39BA61622B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2" name="Freeform 67">
                <a:extLst>
                  <a:ext uri="{FF2B5EF4-FFF2-40B4-BE49-F238E27FC236}">
                    <a16:creationId xmlns:a16="http://schemas.microsoft.com/office/drawing/2014/main" id="{C5C0505D-4D30-0845-FE11-8B5D2AFAC2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3" name="Freeform 68">
                <a:extLst>
                  <a:ext uri="{FF2B5EF4-FFF2-40B4-BE49-F238E27FC236}">
                    <a16:creationId xmlns:a16="http://schemas.microsoft.com/office/drawing/2014/main" id="{8089FABC-676C-B5B5-CA52-3523585FDA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4" name="Freeform 69">
                <a:extLst>
                  <a:ext uri="{FF2B5EF4-FFF2-40B4-BE49-F238E27FC236}">
                    <a16:creationId xmlns:a16="http://schemas.microsoft.com/office/drawing/2014/main" id="{B4A00642-C732-3384-EC2F-8A7D20A79D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" name="Group 50">
              <a:extLst>
                <a:ext uri="{FF2B5EF4-FFF2-40B4-BE49-F238E27FC236}">
                  <a16:creationId xmlns:a16="http://schemas.microsoft.com/office/drawing/2014/main" id="{49C32F10-750D-C37E-BCF8-BBB29CEE98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920" y="2590786"/>
              <a:ext cx="1447800" cy="1295400"/>
              <a:chOff x="3168" y="1824"/>
              <a:chExt cx="912" cy="816"/>
            </a:xfrm>
          </p:grpSpPr>
          <p:sp>
            <p:nvSpPr>
              <p:cNvPr id="26" name="Freeform 51">
                <a:extLst>
                  <a:ext uri="{FF2B5EF4-FFF2-40B4-BE49-F238E27FC236}">
                    <a16:creationId xmlns:a16="http://schemas.microsoft.com/office/drawing/2014/main" id="{1E7D4117-9365-C812-0B2A-10EC398C7B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Freeform 52">
                <a:extLst>
                  <a:ext uri="{FF2B5EF4-FFF2-40B4-BE49-F238E27FC236}">
                    <a16:creationId xmlns:a16="http://schemas.microsoft.com/office/drawing/2014/main" id="{59C1C092-B563-63D3-BEFB-F2C3B3570E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Freeform 53">
                <a:extLst>
                  <a:ext uri="{FF2B5EF4-FFF2-40B4-BE49-F238E27FC236}">
                    <a16:creationId xmlns:a16="http://schemas.microsoft.com/office/drawing/2014/main" id="{375B631F-E975-2B35-5347-3B8B3D6469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Freeform 54">
                <a:extLst>
                  <a:ext uri="{FF2B5EF4-FFF2-40B4-BE49-F238E27FC236}">
                    <a16:creationId xmlns:a16="http://schemas.microsoft.com/office/drawing/2014/main" id="{B4ADC1E6-DD28-F8DB-47BA-649DF90AB0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Freeform 55">
                <a:extLst>
                  <a:ext uri="{FF2B5EF4-FFF2-40B4-BE49-F238E27FC236}">
                    <a16:creationId xmlns:a16="http://schemas.microsoft.com/office/drawing/2014/main" id="{BED12A37-7269-1A7B-1EFF-5715A4702B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Freeform 56">
                <a:extLst>
                  <a:ext uri="{FF2B5EF4-FFF2-40B4-BE49-F238E27FC236}">
                    <a16:creationId xmlns:a16="http://schemas.microsoft.com/office/drawing/2014/main" id="{5EEEF43F-66F6-0D5A-A769-85CAB3F615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Freeform 57">
                <a:extLst>
                  <a:ext uri="{FF2B5EF4-FFF2-40B4-BE49-F238E27FC236}">
                    <a16:creationId xmlns:a16="http://schemas.microsoft.com/office/drawing/2014/main" id="{D68B1890-533A-A73B-F47D-CBF7C25B94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" name="Freeform 58">
                <a:extLst>
                  <a:ext uri="{FF2B5EF4-FFF2-40B4-BE49-F238E27FC236}">
                    <a16:creationId xmlns:a16="http://schemas.microsoft.com/office/drawing/2014/main" id="{7EBB1DAC-665E-54E4-1AB0-049CB64C01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" name="Freeform 59">
                <a:extLst>
                  <a:ext uri="{FF2B5EF4-FFF2-40B4-BE49-F238E27FC236}">
                    <a16:creationId xmlns:a16="http://schemas.microsoft.com/office/drawing/2014/main" id="{0795135C-F7D5-69BE-F745-27C728B6EA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7922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Double Wave 57"/>
          <p:cNvSpPr/>
          <p:nvPr/>
        </p:nvSpPr>
        <p:spPr bwMode="auto">
          <a:xfrm>
            <a:off x="2154510" y="4686300"/>
            <a:ext cx="4834980" cy="1181100"/>
          </a:xfrm>
          <a:prstGeom prst="doubleWave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Basic Idea</a:t>
            </a:r>
          </a:p>
        </p:txBody>
      </p:sp>
      <p:sp>
        <p:nvSpPr>
          <p:cNvPr id="46" name="Cloud Callout 45"/>
          <p:cNvSpPr/>
          <p:nvPr/>
        </p:nvSpPr>
        <p:spPr bwMode="auto">
          <a:xfrm flipH="1">
            <a:off x="4559300" y="1054100"/>
            <a:ext cx="3717380" cy="1511235"/>
          </a:xfrm>
          <a:prstGeom prst="cloudCallout">
            <a:avLst/>
          </a:prstGeom>
          <a:solidFill>
            <a:schemeClr val="bg1"/>
          </a:solidFill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loud Callout 32"/>
          <p:cNvSpPr/>
          <p:nvPr/>
        </p:nvSpPr>
        <p:spPr bwMode="auto">
          <a:xfrm>
            <a:off x="340098" y="1066800"/>
            <a:ext cx="3717380" cy="1511235"/>
          </a:xfrm>
          <a:prstGeom prst="cloudCallou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13</a:t>
            </a:fld>
            <a:endParaRPr lang="en-US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377656"/>
              </p:ext>
            </p:extLst>
          </p:nvPr>
        </p:nvGraphicFramePr>
        <p:xfrm>
          <a:off x="987925" y="1384300"/>
          <a:ext cx="22834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462832"/>
              </p:ext>
            </p:extLst>
          </p:nvPr>
        </p:nvGraphicFramePr>
        <p:xfrm>
          <a:off x="5421702" y="1384300"/>
          <a:ext cx="228347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8004924"/>
              </p:ext>
            </p:extLst>
          </p:nvPr>
        </p:nvGraphicFramePr>
        <p:xfrm>
          <a:off x="1140325" y="1536700"/>
          <a:ext cx="22834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 bwMode="auto">
          <a:xfrm>
            <a:off x="4019617" y="3886186"/>
            <a:ext cx="110479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Again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147500"/>
              </p:ext>
            </p:extLst>
          </p:nvPr>
        </p:nvGraphicFramePr>
        <p:xfrm>
          <a:off x="5574102" y="1536700"/>
          <a:ext cx="228347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Left Arrow 31"/>
          <p:cNvSpPr/>
          <p:nvPr/>
        </p:nvSpPr>
        <p:spPr bwMode="auto">
          <a:xfrm>
            <a:off x="3845045" y="2747403"/>
            <a:ext cx="1453910" cy="917079"/>
          </a:xfrm>
          <a:prstGeom prst="leftArrow">
            <a:avLst/>
          </a:prstGeom>
          <a:noFill/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 BTC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4321896"/>
              </p:ext>
            </p:extLst>
          </p:nvPr>
        </p:nvGraphicFramePr>
        <p:xfrm>
          <a:off x="1292725" y="1689100"/>
          <a:ext cx="22834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736602"/>
              </p:ext>
            </p:extLst>
          </p:nvPr>
        </p:nvGraphicFramePr>
        <p:xfrm>
          <a:off x="5726502" y="1689100"/>
          <a:ext cx="228347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997503"/>
              </p:ext>
            </p:extLst>
          </p:nvPr>
        </p:nvGraphicFramePr>
        <p:xfrm>
          <a:off x="1445125" y="1841500"/>
          <a:ext cx="22834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618126"/>
              </p:ext>
            </p:extLst>
          </p:nvPr>
        </p:nvGraphicFramePr>
        <p:xfrm>
          <a:off x="5878902" y="1841500"/>
          <a:ext cx="228347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0" name="Group 49"/>
          <p:cNvGrpSpPr/>
          <p:nvPr/>
        </p:nvGrpSpPr>
        <p:grpSpPr>
          <a:xfrm>
            <a:off x="1988081" y="4655455"/>
            <a:ext cx="1537600" cy="1203465"/>
            <a:chOff x="2877488" y="3307368"/>
            <a:chExt cx="1537600" cy="1203465"/>
          </a:xfrm>
        </p:grpSpPr>
        <p:sp>
          <p:nvSpPr>
            <p:cNvPr id="51" name="TextBox 50"/>
            <p:cNvSpPr txBox="1"/>
            <p:nvPr/>
          </p:nvSpPr>
          <p:spPr bwMode="auto">
            <a:xfrm>
              <a:off x="2877488" y="4049168"/>
              <a:ext cx="1537600" cy="461665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tx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Alice: 100</a:t>
              </a:r>
            </a:p>
          </p:txBody>
        </p:sp>
        <p:grpSp>
          <p:nvGrpSpPr>
            <p:cNvPr id="52" name="Group 98"/>
            <p:cNvGrpSpPr>
              <a:grpSpLocks/>
            </p:cNvGrpSpPr>
            <p:nvPr/>
          </p:nvGrpSpPr>
          <p:grpSpPr bwMode="auto">
            <a:xfrm>
              <a:off x="3333055" y="3307368"/>
              <a:ext cx="611188" cy="871538"/>
              <a:chOff x="4300" y="2246"/>
              <a:chExt cx="400" cy="571"/>
            </a:xfrm>
          </p:grpSpPr>
          <p:sp>
            <p:nvSpPr>
              <p:cNvPr id="53" name="Oval 99"/>
              <p:cNvSpPr>
                <a:spLocks noChangeArrowheads="1"/>
              </p:cNvSpPr>
              <p:nvPr/>
            </p:nvSpPr>
            <p:spPr bwMode="auto">
              <a:xfrm>
                <a:off x="4300" y="2246"/>
                <a:ext cx="400" cy="414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54" name="Oval 100"/>
              <p:cNvSpPr>
                <a:spLocks noChangeArrowheads="1"/>
              </p:cNvSpPr>
              <p:nvPr/>
            </p:nvSpPr>
            <p:spPr bwMode="auto">
              <a:xfrm>
                <a:off x="4358" y="2302"/>
                <a:ext cx="280" cy="32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55" name="Oval 101"/>
              <p:cNvSpPr>
                <a:spLocks noChangeArrowheads="1"/>
              </p:cNvSpPr>
              <p:nvPr/>
            </p:nvSpPr>
            <p:spPr bwMode="auto">
              <a:xfrm>
                <a:off x="4303" y="2413"/>
                <a:ext cx="397" cy="404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56" name="Oval 102"/>
              <p:cNvSpPr>
                <a:spLocks noChangeArrowheads="1"/>
              </p:cNvSpPr>
              <p:nvPr/>
            </p:nvSpPr>
            <p:spPr bwMode="auto">
              <a:xfrm>
                <a:off x="4428" y="2496"/>
                <a:ext cx="143" cy="13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57" name="AutoShape 103"/>
              <p:cNvSpPr>
                <a:spLocks noChangeArrowheads="1"/>
              </p:cNvSpPr>
              <p:nvPr/>
            </p:nvSpPr>
            <p:spPr bwMode="auto">
              <a:xfrm flipV="1">
                <a:off x="4457" y="2611"/>
                <a:ext cx="96" cy="12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63 h 21600"/>
                  <a:gd name="T14" fmla="*/ 17100 w 21600"/>
                  <a:gd name="T15" fmla="*/ 1713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Courier New" pitchFamily="49" charset="0"/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A8E7466-395A-C288-8C9C-6EA9A510F831}"/>
              </a:ext>
            </a:extLst>
          </p:cNvPr>
          <p:cNvGrpSpPr/>
          <p:nvPr/>
        </p:nvGrpSpPr>
        <p:grpSpPr>
          <a:xfrm>
            <a:off x="549820" y="2590786"/>
            <a:ext cx="8044360" cy="1295400"/>
            <a:chOff x="714920" y="2590786"/>
            <a:chExt cx="8044360" cy="1295400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24" name="Group 60">
              <a:extLst>
                <a:ext uri="{FF2B5EF4-FFF2-40B4-BE49-F238E27FC236}">
                  <a16:creationId xmlns:a16="http://schemas.microsoft.com/office/drawing/2014/main" id="{B3A1751C-750E-0BE0-B1A5-F60E9833435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311480" y="2590786"/>
              <a:ext cx="1447800" cy="1295400"/>
              <a:chOff x="3168" y="1824"/>
              <a:chExt cx="912" cy="816"/>
            </a:xfrm>
          </p:grpSpPr>
          <p:sp>
            <p:nvSpPr>
              <p:cNvPr id="48" name="Freeform 61">
                <a:extLst>
                  <a:ext uri="{FF2B5EF4-FFF2-40B4-BE49-F238E27FC236}">
                    <a16:creationId xmlns:a16="http://schemas.microsoft.com/office/drawing/2014/main" id="{DFEE8ED3-0A2A-8385-238D-EC1E4A2151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9" name="Freeform 62">
                <a:extLst>
                  <a:ext uri="{FF2B5EF4-FFF2-40B4-BE49-F238E27FC236}">
                    <a16:creationId xmlns:a16="http://schemas.microsoft.com/office/drawing/2014/main" id="{9F309FF2-D7F5-E834-4627-4B2ECCA687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0" name="Freeform 63">
                <a:extLst>
                  <a:ext uri="{FF2B5EF4-FFF2-40B4-BE49-F238E27FC236}">
                    <a16:creationId xmlns:a16="http://schemas.microsoft.com/office/drawing/2014/main" id="{04A1991C-38BF-68CC-BED6-2113FBDBFA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1" name="Freeform 64">
                <a:extLst>
                  <a:ext uri="{FF2B5EF4-FFF2-40B4-BE49-F238E27FC236}">
                    <a16:creationId xmlns:a16="http://schemas.microsoft.com/office/drawing/2014/main" id="{5981ECDC-2C88-346B-8E21-862F5D5008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2" name="Freeform 65">
                <a:extLst>
                  <a:ext uri="{FF2B5EF4-FFF2-40B4-BE49-F238E27FC236}">
                    <a16:creationId xmlns:a16="http://schemas.microsoft.com/office/drawing/2014/main" id="{92665122-2AB7-56E9-63CA-D2BF36E3D31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3" name="Freeform 66">
                <a:extLst>
                  <a:ext uri="{FF2B5EF4-FFF2-40B4-BE49-F238E27FC236}">
                    <a16:creationId xmlns:a16="http://schemas.microsoft.com/office/drawing/2014/main" id="{05691E00-B1C3-C6E0-7B90-B90D568A50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4" name="Freeform 67">
                <a:extLst>
                  <a:ext uri="{FF2B5EF4-FFF2-40B4-BE49-F238E27FC236}">
                    <a16:creationId xmlns:a16="http://schemas.microsoft.com/office/drawing/2014/main" id="{9BE296DB-07BB-B945-471E-4CDA7EC3C0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5" name="Freeform 68">
                <a:extLst>
                  <a:ext uri="{FF2B5EF4-FFF2-40B4-BE49-F238E27FC236}">
                    <a16:creationId xmlns:a16="http://schemas.microsoft.com/office/drawing/2014/main" id="{6BF2E205-6846-AC54-6B76-1BE41693E0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6" name="Freeform 69">
                <a:extLst>
                  <a:ext uri="{FF2B5EF4-FFF2-40B4-BE49-F238E27FC236}">
                    <a16:creationId xmlns:a16="http://schemas.microsoft.com/office/drawing/2014/main" id="{BA5D5D1A-0803-12ED-2338-A282A58988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" name="Group 50">
              <a:extLst>
                <a:ext uri="{FF2B5EF4-FFF2-40B4-BE49-F238E27FC236}">
                  <a16:creationId xmlns:a16="http://schemas.microsoft.com/office/drawing/2014/main" id="{DFFC6351-FB15-CE15-9EF4-99B89D8A2B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920" y="2590786"/>
              <a:ext cx="1447800" cy="1295400"/>
              <a:chOff x="3168" y="1824"/>
              <a:chExt cx="912" cy="816"/>
            </a:xfrm>
          </p:grpSpPr>
          <p:sp>
            <p:nvSpPr>
              <p:cNvPr id="26" name="Freeform 51">
                <a:extLst>
                  <a:ext uri="{FF2B5EF4-FFF2-40B4-BE49-F238E27FC236}">
                    <a16:creationId xmlns:a16="http://schemas.microsoft.com/office/drawing/2014/main" id="{D9CA8C52-C4D1-84A4-AA04-07E658E59B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Freeform 52">
                <a:extLst>
                  <a:ext uri="{FF2B5EF4-FFF2-40B4-BE49-F238E27FC236}">
                    <a16:creationId xmlns:a16="http://schemas.microsoft.com/office/drawing/2014/main" id="{72CB6225-9D07-0282-A1CA-8D9BB201C1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Freeform 53">
                <a:extLst>
                  <a:ext uri="{FF2B5EF4-FFF2-40B4-BE49-F238E27FC236}">
                    <a16:creationId xmlns:a16="http://schemas.microsoft.com/office/drawing/2014/main" id="{68942478-E1E8-67C8-DFF7-58C580F633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Freeform 54">
                <a:extLst>
                  <a:ext uri="{FF2B5EF4-FFF2-40B4-BE49-F238E27FC236}">
                    <a16:creationId xmlns:a16="http://schemas.microsoft.com/office/drawing/2014/main" id="{DF86CD2E-9E7D-0450-0EB9-A6806EE257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Freeform 55">
                <a:extLst>
                  <a:ext uri="{FF2B5EF4-FFF2-40B4-BE49-F238E27FC236}">
                    <a16:creationId xmlns:a16="http://schemas.microsoft.com/office/drawing/2014/main" id="{32933EAE-8484-7AC7-4D15-4EB73943D2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Freeform 56">
                <a:extLst>
                  <a:ext uri="{FF2B5EF4-FFF2-40B4-BE49-F238E27FC236}">
                    <a16:creationId xmlns:a16="http://schemas.microsoft.com/office/drawing/2014/main" id="{1B868670-1C68-9A9B-E1A8-2CEB1AB32A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Freeform 57">
                <a:extLst>
                  <a:ext uri="{FF2B5EF4-FFF2-40B4-BE49-F238E27FC236}">
                    <a16:creationId xmlns:a16="http://schemas.microsoft.com/office/drawing/2014/main" id="{4A4E1837-9AFE-D3A0-F27C-FC3D4776E4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" name="Freeform 58">
                <a:extLst>
                  <a:ext uri="{FF2B5EF4-FFF2-40B4-BE49-F238E27FC236}">
                    <a16:creationId xmlns:a16="http://schemas.microsoft.com/office/drawing/2014/main" id="{9CB1ADE6-1DC1-B978-F696-C18151F0DA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" name="Freeform 59">
                <a:extLst>
                  <a:ext uri="{FF2B5EF4-FFF2-40B4-BE49-F238E27FC236}">
                    <a16:creationId xmlns:a16="http://schemas.microsoft.com/office/drawing/2014/main" id="{1B6C5A3D-8F77-AB23-697A-599F234C84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54133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Double Wave 57"/>
          <p:cNvSpPr/>
          <p:nvPr/>
        </p:nvSpPr>
        <p:spPr bwMode="auto">
          <a:xfrm>
            <a:off x="2154510" y="4686300"/>
            <a:ext cx="4834980" cy="1181100"/>
          </a:xfrm>
          <a:prstGeom prst="doubleWave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Basic Idea</a:t>
            </a:r>
          </a:p>
        </p:txBody>
      </p:sp>
      <p:sp>
        <p:nvSpPr>
          <p:cNvPr id="46" name="Cloud Callout 45"/>
          <p:cNvSpPr/>
          <p:nvPr/>
        </p:nvSpPr>
        <p:spPr bwMode="auto">
          <a:xfrm flipH="1">
            <a:off x="4559300" y="1054100"/>
            <a:ext cx="3717380" cy="1511235"/>
          </a:xfrm>
          <a:prstGeom prst="cloudCallout">
            <a:avLst/>
          </a:prstGeom>
          <a:solidFill>
            <a:schemeClr val="bg1"/>
          </a:solidFill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loud Callout 32"/>
          <p:cNvSpPr/>
          <p:nvPr/>
        </p:nvSpPr>
        <p:spPr bwMode="auto">
          <a:xfrm>
            <a:off x="340098" y="1066800"/>
            <a:ext cx="3717380" cy="1511235"/>
          </a:xfrm>
          <a:prstGeom prst="cloudCallou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045109"/>
              </p:ext>
            </p:extLst>
          </p:nvPr>
        </p:nvGraphicFramePr>
        <p:xfrm>
          <a:off x="987925" y="1384300"/>
          <a:ext cx="22834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089537"/>
              </p:ext>
            </p:extLst>
          </p:nvPr>
        </p:nvGraphicFramePr>
        <p:xfrm>
          <a:off x="5421702" y="1384300"/>
          <a:ext cx="228347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441007"/>
              </p:ext>
            </p:extLst>
          </p:nvPr>
        </p:nvGraphicFramePr>
        <p:xfrm>
          <a:off x="1140325" y="1536700"/>
          <a:ext cx="22834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320994"/>
              </p:ext>
            </p:extLst>
          </p:nvPr>
        </p:nvGraphicFramePr>
        <p:xfrm>
          <a:off x="5574102" y="1536700"/>
          <a:ext cx="228347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968664"/>
              </p:ext>
            </p:extLst>
          </p:nvPr>
        </p:nvGraphicFramePr>
        <p:xfrm>
          <a:off x="1292725" y="1689100"/>
          <a:ext cx="22834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988696"/>
              </p:ext>
            </p:extLst>
          </p:nvPr>
        </p:nvGraphicFramePr>
        <p:xfrm>
          <a:off x="5726502" y="1689100"/>
          <a:ext cx="228347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3317987"/>
              </p:ext>
            </p:extLst>
          </p:nvPr>
        </p:nvGraphicFramePr>
        <p:xfrm>
          <a:off x="1445125" y="1841500"/>
          <a:ext cx="22834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913330"/>
              </p:ext>
            </p:extLst>
          </p:nvPr>
        </p:nvGraphicFramePr>
        <p:xfrm>
          <a:off x="5878902" y="1841500"/>
          <a:ext cx="228347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" name="Rounded Rectangular Callout 30"/>
          <p:cNvSpPr/>
          <p:nvPr/>
        </p:nvSpPr>
        <p:spPr bwMode="auto">
          <a:xfrm>
            <a:off x="2045796" y="3047986"/>
            <a:ext cx="3826802" cy="1328023"/>
          </a:xfrm>
          <a:prstGeom prst="wedgeRoundRectCallout">
            <a:avLst>
              <a:gd name="adj1" fmla="val 77268"/>
              <a:gd name="adj2" fmla="val -25658"/>
              <a:gd name="adj3" fmla="val 16667"/>
            </a:avLst>
          </a:prstGeom>
          <a:noFill/>
          <a:ln w="762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It’s Friday night and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want to go out and party.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Let’s cash in!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1988081" y="4655455"/>
            <a:ext cx="1537600" cy="1203465"/>
            <a:chOff x="2877488" y="3307368"/>
            <a:chExt cx="1537600" cy="1203465"/>
          </a:xfrm>
        </p:grpSpPr>
        <p:sp>
          <p:nvSpPr>
            <p:cNvPr id="51" name="TextBox 50"/>
            <p:cNvSpPr txBox="1"/>
            <p:nvPr/>
          </p:nvSpPr>
          <p:spPr bwMode="auto">
            <a:xfrm>
              <a:off x="2877488" y="4049168"/>
              <a:ext cx="1537600" cy="461665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tx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Alice: 100</a:t>
              </a:r>
            </a:p>
          </p:txBody>
        </p:sp>
        <p:grpSp>
          <p:nvGrpSpPr>
            <p:cNvPr id="52" name="Group 98"/>
            <p:cNvGrpSpPr>
              <a:grpSpLocks/>
            </p:cNvGrpSpPr>
            <p:nvPr/>
          </p:nvGrpSpPr>
          <p:grpSpPr bwMode="auto">
            <a:xfrm>
              <a:off x="3333055" y="3307368"/>
              <a:ext cx="611188" cy="871538"/>
              <a:chOff x="4300" y="2246"/>
              <a:chExt cx="400" cy="571"/>
            </a:xfrm>
          </p:grpSpPr>
          <p:sp>
            <p:nvSpPr>
              <p:cNvPr id="53" name="Oval 99"/>
              <p:cNvSpPr>
                <a:spLocks noChangeArrowheads="1"/>
              </p:cNvSpPr>
              <p:nvPr/>
            </p:nvSpPr>
            <p:spPr bwMode="auto">
              <a:xfrm>
                <a:off x="4300" y="2246"/>
                <a:ext cx="400" cy="414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54" name="Oval 100"/>
              <p:cNvSpPr>
                <a:spLocks noChangeArrowheads="1"/>
              </p:cNvSpPr>
              <p:nvPr/>
            </p:nvSpPr>
            <p:spPr bwMode="auto">
              <a:xfrm>
                <a:off x="4358" y="2302"/>
                <a:ext cx="280" cy="32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55" name="Oval 101"/>
              <p:cNvSpPr>
                <a:spLocks noChangeArrowheads="1"/>
              </p:cNvSpPr>
              <p:nvPr/>
            </p:nvSpPr>
            <p:spPr bwMode="auto">
              <a:xfrm>
                <a:off x="4303" y="2413"/>
                <a:ext cx="397" cy="404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56" name="Oval 102"/>
              <p:cNvSpPr>
                <a:spLocks noChangeArrowheads="1"/>
              </p:cNvSpPr>
              <p:nvPr/>
            </p:nvSpPr>
            <p:spPr bwMode="auto">
              <a:xfrm>
                <a:off x="4428" y="2496"/>
                <a:ext cx="143" cy="13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57" name="AutoShape 103"/>
              <p:cNvSpPr>
                <a:spLocks noChangeArrowheads="1"/>
              </p:cNvSpPr>
              <p:nvPr/>
            </p:nvSpPr>
            <p:spPr bwMode="auto">
              <a:xfrm flipV="1">
                <a:off x="4457" y="2611"/>
                <a:ext cx="96" cy="12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63 h 21600"/>
                  <a:gd name="T14" fmla="*/ 17100 w 21600"/>
                  <a:gd name="T15" fmla="*/ 1713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Courier New" pitchFamily="49" charset="0"/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C8DB343-09E5-04BA-34FA-9591C25FD1BB}"/>
              </a:ext>
            </a:extLst>
          </p:cNvPr>
          <p:cNvGrpSpPr/>
          <p:nvPr/>
        </p:nvGrpSpPr>
        <p:grpSpPr>
          <a:xfrm>
            <a:off x="549820" y="2590786"/>
            <a:ext cx="8044360" cy="1295400"/>
            <a:chOff x="714920" y="2590786"/>
            <a:chExt cx="8044360" cy="1295400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24" name="Group 60">
              <a:extLst>
                <a:ext uri="{FF2B5EF4-FFF2-40B4-BE49-F238E27FC236}">
                  <a16:creationId xmlns:a16="http://schemas.microsoft.com/office/drawing/2014/main" id="{70CF905E-F82C-191F-6311-652D517C3E2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311480" y="2590786"/>
              <a:ext cx="1447800" cy="1295400"/>
              <a:chOff x="3168" y="1824"/>
              <a:chExt cx="912" cy="816"/>
            </a:xfrm>
          </p:grpSpPr>
          <p:sp>
            <p:nvSpPr>
              <p:cNvPr id="41" name="Freeform 61">
                <a:extLst>
                  <a:ext uri="{FF2B5EF4-FFF2-40B4-BE49-F238E27FC236}">
                    <a16:creationId xmlns:a16="http://schemas.microsoft.com/office/drawing/2014/main" id="{93336FC9-F226-4C97-5EB2-EEEB986C2E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8" name="Freeform 62">
                <a:extLst>
                  <a:ext uri="{FF2B5EF4-FFF2-40B4-BE49-F238E27FC236}">
                    <a16:creationId xmlns:a16="http://schemas.microsoft.com/office/drawing/2014/main" id="{4B87505D-855B-AEDF-7427-D5A9011C7C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9" name="Freeform 63">
                <a:extLst>
                  <a:ext uri="{FF2B5EF4-FFF2-40B4-BE49-F238E27FC236}">
                    <a16:creationId xmlns:a16="http://schemas.microsoft.com/office/drawing/2014/main" id="{595A6491-8D5A-69D1-98BD-B8C9AB8A45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0" name="Freeform 64">
                <a:extLst>
                  <a:ext uri="{FF2B5EF4-FFF2-40B4-BE49-F238E27FC236}">
                    <a16:creationId xmlns:a16="http://schemas.microsoft.com/office/drawing/2014/main" id="{8B0CCCAB-3914-113D-F191-B11BCD2828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1" name="Freeform 65">
                <a:extLst>
                  <a:ext uri="{FF2B5EF4-FFF2-40B4-BE49-F238E27FC236}">
                    <a16:creationId xmlns:a16="http://schemas.microsoft.com/office/drawing/2014/main" id="{34FDC27B-73AF-E267-5D46-2EF7079190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2" name="Freeform 66">
                <a:extLst>
                  <a:ext uri="{FF2B5EF4-FFF2-40B4-BE49-F238E27FC236}">
                    <a16:creationId xmlns:a16="http://schemas.microsoft.com/office/drawing/2014/main" id="{6ECB4351-919A-D499-5D98-5551585A4D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3" name="Freeform 67">
                <a:extLst>
                  <a:ext uri="{FF2B5EF4-FFF2-40B4-BE49-F238E27FC236}">
                    <a16:creationId xmlns:a16="http://schemas.microsoft.com/office/drawing/2014/main" id="{7E672126-9A5F-D2A8-B88D-B658933F6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4" name="Freeform 68">
                <a:extLst>
                  <a:ext uri="{FF2B5EF4-FFF2-40B4-BE49-F238E27FC236}">
                    <a16:creationId xmlns:a16="http://schemas.microsoft.com/office/drawing/2014/main" id="{D0BE8852-8756-1247-1A36-8962C12869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5" name="Freeform 69">
                <a:extLst>
                  <a:ext uri="{FF2B5EF4-FFF2-40B4-BE49-F238E27FC236}">
                    <a16:creationId xmlns:a16="http://schemas.microsoft.com/office/drawing/2014/main" id="{D691B081-3366-24D1-C868-77E493FD0F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" name="Group 50">
              <a:extLst>
                <a:ext uri="{FF2B5EF4-FFF2-40B4-BE49-F238E27FC236}">
                  <a16:creationId xmlns:a16="http://schemas.microsoft.com/office/drawing/2014/main" id="{4F9A1DB4-6F79-1580-C52B-D2C3254594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920" y="2590786"/>
              <a:ext cx="1447800" cy="1295400"/>
              <a:chOff x="3168" y="1824"/>
              <a:chExt cx="912" cy="816"/>
            </a:xfrm>
          </p:grpSpPr>
          <p:sp>
            <p:nvSpPr>
              <p:cNvPr id="26" name="Freeform 51">
                <a:extLst>
                  <a:ext uri="{FF2B5EF4-FFF2-40B4-BE49-F238E27FC236}">
                    <a16:creationId xmlns:a16="http://schemas.microsoft.com/office/drawing/2014/main" id="{E63F19B5-1CA0-2AA6-E8A3-6BD96FC8C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Freeform 52">
                <a:extLst>
                  <a:ext uri="{FF2B5EF4-FFF2-40B4-BE49-F238E27FC236}">
                    <a16:creationId xmlns:a16="http://schemas.microsoft.com/office/drawing/2014/main" id="{B19B8CD4-4D41-3DCB-0D85-D9B8F22334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Freeform 53">
                <a:extLst>
                  <a:ext uri="{FF2B5EF4-FFF2-40B4-BE49-F238E27FC236}">
                    <a16:creationId xmlns:a16="http://schemas.microsoft.com/office/drawing/2014/main" id="{E671E5B0-168B-2BCA-A24F-FB0484A179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" name="Freeform 54">
                <a:extLst>
                  <a:ext uri="{FF2B5EF4-FFF2-40B4-BE49-F238E27FC236}">
                    <a16:creationId xmlns:a16="http://schemas.microsoft.com/office/drawing/2014/main" id="{CEBE9599-2375-624A-CBCC-F1B2516B81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Freeform 55">
                <a:extLst>
                  <a:ext uri="{FF2B5EF4-FFF2-40B4-BE49-F238E27FC236}">
                    <a16:creationId xmlns:a16="http://schemas.microsoft.com/office/drawing/2014/main" id="{10D7A481-577E-A07E-C496-237825C91D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Freeform 56">
                <a:extLst>
                  <a:ext uri="{FF2B5EF4-FFF2-40B4-BE49-F238E27FC236}">
                    <a16:creationId xmlns:a16="http://schemas.microsoft.com/office/drawing/2014/main" id="{DC734BD0-12D7-993C-E0A0-F15E8F5DE3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Freeform 57">
                <a:extLst>
                  <a:ext uri="{FF2B5EF4-FFF2-40B4-BE49-F238E27FC236}">
                    <a16:creationId xmlns:a16="http://schemas.microsoft.com/office/drawing/2014/main" id="{4351F395-3A07-F7E8-AF95-E04BC1BDD9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" name="Freeform 58">
                <a:extLst>
                  <a:ext uri="{FF2B5EF4-FFF2-40B4-BE49-F238E27FC236}">
                    <a16:creationId xmlns:a16="http://schemas.microsoft.com/office/drawing/2014/main" id="{69D3B3B0-8453-3C82-CA00-75117F9278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9" name="Freeform 59">
                <a:extLst>
                  <a:ext uri="{FF2B5EF4-FFF2-40B4-BE49-F238E27FC236}">
                    <a16:creationId xmlns:a16="http://schemas.microsoft.com/office/drawing/2014/main" id="{79C0EE68-B2D4-23F9-2DCC-182750A006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48828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Double Wave 51"/>
          <p:cNvSpPr/>
          <p:nvPr/>
        </p:nvSpPr>
        <p:spPr bwMode="auto">
          <a:xfrm>
            <a:off x="2154510" y="4686300"/>
            <a:ext cx="4834980" cy="1181100"/>
          </a:xfrm>
          <a:prstGeom prst="doubleWave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Basic Idea</a:t>
            </a:r>
          </a:p>
        </p:txBody>
      </p:sp>
      <p:sp>
        <p:nvSpPr>
          <p:cNvPr id="46" name="Cloud Callout 45"/>
          <p:cNvSpPr/>
          <p:nvPr/>
        </p:nvSpPr>
        <p:spPr bwMode="auto">
          <a:xfrm flipH="1">
            <a:off x="4559300" y="1054100"/>
            <a:ext cx="3717380" cy="1511235"/>
          </a:xfrm>
          <a:prstGeom prst="cloudCallout">
            <a:avLst/>
          </a:prstGeom>
          <a:solidFill>
            <a:schemeClr val="bg1"/>
          </a:solidFill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loud Callout 32"/>
          <p:cNvSpPr/>
          <p:nvPr/>
        </p:nvSpPr>
        <p:spPr bwMode="auto">
          <a:xfrm>
            <a:off x="340098" y="1066800"/>
            <a:ext cx="3717380" cy="1511235"/>
          </a:xfrm>
          <a:prstGeom prst="cloudCallou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925575"/>
              </p:ext>
            </p:extLst>
          </p:nvPr>
        </p:nvGraphicFramePr>
        <p:xfrm>
          <a:off x="987925" y="1384300"/>
          <a:ext cx="22834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04006"/>
              </p:ext>
            </p:extLst>
          </p:nvPr>
        </p:nvGraphicFramePr>
        <p:xfrm>
          <a:off x="5421702" y="1384300"/>
          <a:ext cx="228347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34785"/>
              </p:ext>
            </p:extLst>
          </p:nvPr>
        </p:nvGraphicFramePr>
        <p:xfrm>
          <a:off x="1140325" y="1536700"/>
          <a:ext cx="22834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343610"/>
              </p:ext>
            </p:extLst>
          </p:nvPr>
        </p:nvGraphicFramePr>
        <p:xfrm>
          <a:off x="5574102" y="1536700"/>
          <a:ext cx="228347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793473"/>
              </p:ext>
            </p:extLst>
          </p:nvPr>
        </p:nvGraphicFramePr>
        <p:xfrm>
          <a:off x="1292725" y="1689100"/>
          <a:ext cx="22834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907972"/>
              </p:ext>
            </p:extLst>
          </p:nvPr>
        </p:nvGraphicFramePr>
        <p:xfrm>
          <a:off x="5726502" y="1689100"/>
          <a:ext cx="228347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653770"/>
              </p:ext>
            </p:extLst>
          </p:nvPr>
        </p:nvGraphicFramePr>
        <p:xfrm>
          <a:off x="1445125" y="1841500"/>
          <a:ext cx="22834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92828"/>
              </p:ext>
            </p:extLst>
          </p:nvPr>
        </p:nvGraphicFramePr>
        <p:xfrm>
          <a:off x="5878902" y="1841500"/>
          <a:ext cx="228347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" name="Freeform 50"/>
          <p:cNvSpPr>
            <a:spLocks/>
          </p:cNvSpPr>
          <p:nvPr/>
        </p:nvSpPr>
        <p:spPr bwMode="auto">
          <a:xfrm rot="16857947">
            <a:off x="1357766" y="3890010"/>
            <a:ext cx="866775" cy="1041400"/>
          </a:xfrm>
          <a:custGeom>
            <a:avLst/>
            <a:gdLst>
              <a:gd name="T0" fmla="*/ 2147483647 w 546"/>
              <a:gd name="T1" fmla="*/ 0 h 656"/>
              <a:gd name="T2" fmla="*/ 2147483647 w 546"/>
              <a:gd name="T3" fmla="*/ 2147483647 h 656"/>
              <a:gd name="T4" fmla="*/ 2147483647 w 546"/>
              <a:gd name="T5" fmla="*/ 2147483647 h 656"/>
              <a:gd name="T6" fmla="*/ 0 w 546"/>
              <a:gd name="T7" fmla="*/ 2147483647 h 656"/>
              <a:gd name="T8" fmla="*/ 2147483647 w 546"/>
              <a:gd name="T9" fmla="*/ 2147483647 h 656"/>
              <a:gd name="T10" fmla="*/ 2147483647 w 546"/>
              <a:gd name="T11" fmla="*/ 2147483647 h 656"/>
              <a:gd name="T12" fmla="*/ 2147483647 w 546"/>
              <a:gd name="T13" fmla="*/ 0 h 65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46"/>
              <a:gd name="T22" fmla="*/ 0 h 656"/>
              <a:gd name="T23" fmla="*/ 546 w 546"/>
              <a:gd name="T24" fmla="*/ 656 h 65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46" h="656">
                <a:moveTo>
                  <a:pt x="546" y="0"/>
                </a:moveTo>
                <a:lnTo>
                  <a:pt x="79" y="308"/>
                </a:lnTo>
                <a:lnTo>
                  <a:pt x="248" y="348"/>
                </a:lnTo>
                <a:lnTo>
                  <a:pt x="0" y="656"/>
                </a:lnTo>
                <a:lnTo>
                  <a:pt x="497" y="298"/>
                </a:lnTo>
                <a:lnTo>
                  <a:pt x="358" y="269"/>
                </a:lnTo>
                <a:lnTo>
                  <a:pt x="546" y="0"/>
                </a:lnTo>
                <a:close/>
              </a:path>
            </a:pathLst>
          </a:custGeom>
          <a:solidFill>
            <a:srgbClr val="FFFF00"/>
          </a:solidFill>
          <a:ln w="38100">
            <a:solidFill>
              <a:srgbClr val="FF0066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Arial" pitchFamily="34" charset="0"/>
            </a:endParaRPr>
          </a:p>
        </p:txBody>
      </p:sp>
      <p:sp>
        <p:nvSpPr>
          <p:cNvPr id="54" name="TextBox 53"/>
          <p:cNvSpPr txBox="1"/>
          <p:nvPr/>
        </p:nvSpPr>
        <p:spPr bwMode="auto">
          <a:xfrm>
            <a:off x="1997620" y="3759186"/>
            <a:ext cx="702436" cy="523220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OK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364065"/>
              </p:ext>
            </p:extLst>
          </p:nvPr>
        </p:nvGraphicFramePr>
        <p:xfrm>
          <a:off x="5866202" y="1841500"/>
          <a:ext cx="228347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6" name="Group 55"/>
          <p:cNvGrpSpPr/>
          <p:nvPr/>
        </p:nvGrpSpPr>
        <p:grpSpPr>
          <a:xfrm>
            <a:off x="1988081" y="4655455"/>
            <a:ext cx="1537600" cy="1203465"/>
            <a:chOff x="2877488" y="3307368"/>
            <a:chExt cx="1537600" cy="1203465"/>
          </a:xfrm>
        </p:grpSpPr>
        <p:sp>
          <p:nvSpPr>
            <p:cNvPr id="57" name="TextBox 56"/>
            <p:cNvSpPr txBox="1"/>
            <p:nvPr/>
          </p:nvSpPr>
          <p:spPr bwMode="auto">
            <a:xfrm>
              <a:off x="2877488" y="4049168"/>
              <a:ext cx="1537600" cy="461665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tx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Alice: 100</a:t>
              </a:r>
            </a:p>
          </p:txBody>
        </p:sp>
        <p:grpSp>
          <p:nvGrpSpPr>
            <p:cNvPr id="58" name="Group 98"/>
            <p:cNvGrpSpPr>
              <a:grpSpLocks/>
            </p:cNvGrpSpPr>
            <p:nvPr/>
          </p:nvGrpSpPr>
          <p:grpSpPr bwMode="auto">
            <a:xfrm>
              <a:off x="3333055" y="3307368"/>
              <a:ext cx="611188" cy="871538"/>
              <a:chOff x="4300" y="2246"/>
              <a:chExt cx="400" cy="571"/>
            </a:xfrm>
          </p:grpSpPr>
          <p:sp>
            <p:nvSpPr>
              <p:cNvPr id="59" name="Oval 99"/>
              <p:cNvSpPr>
                <a:spLocks noChangeArrowheads="1"/>
              </p:cNvSpPr>
              <p:nvPr/>
            </p:nvSpPr>
            <p:spPr bwMode="auto">
              <a:xfrm>
                <a:off x="4300" y="2246"/>
                <a:ext cx="400" cy="414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60" name="Oval 100"/>
              <p:cNvSpPr>
                <a:spLocks noChangeArrowheads="1"/>
              </p:cNvSpPr>
              <p:nvPr/>
            </p:nvSpPr>
            <p:spPr bwMode="auto">
              <a:xfrm>
                <a:off x="4358" y="2302"/>
                <a:ext cx="280" cy="32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61" name="Oval 101"/>
              <p:cNvSpPr>
                <a:spLocks noChangeArrowheads="1"/>
              </p:cNvSpPr>
              <p:nvPr/>
            </p:nvSpPr>
            <p:spPr bwMode="auto">
              <a:xfrm>
                <a:off x="4303" y="2413"/>
                <a:ext cx="397" cy="404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62" name="Oval 102"/>
              <p:cNvSpPr>
                <a:spLocks noChangeArrowheads="1"/>
              </p:cNvSpPr>
              <p:nvPr/>
            </p:nvSpPr>
            <p:spPr bwMode="auto">
              <a:xfrm>
                <a:off x="4428" y="2496"/>
                <a:ext cx="143" cy="13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63" name="AutoShape 103"/>
              <p:cNvSpPr>
                <a:spLocks noChangeArrowheads="1"/>
              </p:cNvSpPr>
              <p:nvPr/>
            </p:nvSpPr>
            <p:spPr bwMode="auto">
              <a:xfrm flipV="1">
                <a:off x="4457" y="2611"/>
                <a:ext cx="96" cy="12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63 h 21600"/>
                  <a:gd name="T14" fmla="*/ 17100 w 21600"/>
                  <a:gd name="T15" fmla="*/ 1713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Courier New" pitchFamily="49" charset="0"/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6491418-DE70-71C5-20FF-387B5575E9B7}"/>
              </a:ext>
            </a:extLst>
          </p:cNvPr>
          <p:cNvGrpSpPr/>
          <p:nvPr/>
        </p:nvGrpSpPr>
        <p:grpSpPr>
          <a:xfrm>
            <a:off x="549820" y="2590786"/>
            <a:ext cx="8044360" cy="1295400"/>
            <a:chOff x="714920" y="2590786"/>
            <a:chExt cx="8044360" cy="1295400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24" name="Group 60">
              <a:extLst>
                <a:ext uri="{FF2B5EF4-FFF2-40B4-BE49-F238E27FC236}">
                  <a16:creationId xmlns:a16="http://schemas.microsoft.com/office/drawing/2014/main" id="{E0A8C27A-75CB-91F8-C5FE-7934FDDFF30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311480" y="2590786"/>
              <a:ext cx="1447800" cy="1295400"/>
              <a:chOff x="3168" y="1824"/>
              <a:chExt cx="912" cy="816"/>
            </a:xfrm>
          </p:grpSpPr>
          <p:sp>
            <p:nvSpPr>
              <p:cNvPr id="39" name="Freeform 61">
                <a:extLst>
                  <a:ext uri="{FF2B5EF4-FFF2-40B4-BE49-F238E27FC236}">
                    <a16:creationId xmlns:a16="http://schemas.microsoft.com/office/drawing/2014/main" id="{3FDB4E35-1677-EE7B-82D3-3042D9CA1C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" name="Freeform 62">
                <a:extLst>
                  <a:ext uri="{FF2B5EF4-FFF2-40B4-BE49-F238E27FC236}">
                    <a16:creationId xmlns:a16="http://schemas.microsoft.com/office/drawing/2014/main" id="{19DC43DC-EE6D-1D11-F96B-69445945E8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8" name="Freeform 63">
                <a:extLst>
                  <a:ext uri="{FF2B5EF4-FFF2-40B4-BE49-F238E27FC236}">
                    <a16:creationId xmlns:a16="http://schemas.microsoft.com/office/drawing/2014/main" id="{2C26DECF-8D75-FDA5-692C-C771F9BF97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0" name="Freeform 64">
                <a:extLst>
                  <a:ext uri="{FF2B5EF4-FFF2-40B4-BE49-F238E27FC236}">
                    <a16:creationId xmlns:a16="http://schemas.microsoft.com/office/drawing/2014/main" id="{7F895EB5-603B-1D42-FE2A-266E983212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1" name="Freeform 65">
                <a:extLst>
                  <a:ext uri="{FF2B5EF4-FFF2-40B4-BE49-F238E27FC236}">
                    <a16:creationId xmlns:a16="http://schemas.microsoft.com/office/drawing/2014/main" id="{0F335E84-C6B3-40CD-4973-2F8232CB73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4" name="Freeform 66">
                <a:extLst>
                  <a:ext uri="{FF2B5EF4-FFF2-40B4-BE49-F238E27FC236}">
                    <a16:creationId xmlns:a16="http://schemas.microsoft.com/office/drawing/2014/main" id="{2C4719AB-0BF9-DB31-F84D-BC7242C976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5" name="Freeform 67">
                <a:extLst>
                  <a:ext uri="{FF2B5EF4-FFF2-40B4-BE49-F238E27FC236}">
                    <a16:creationId xmlns:a16="http://schemas.microsoft.com/office/drawing/2014/main" id="{141B7F52-E361-D90B-146E-6CC80E59B0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6" name="Freeform 68">
                <a:extLst>
                  <a:ext uri="{FF2B5EF4-FFF2-40B4-BE49-F238E27FC236}">
                    <a16:creationId xmlns:a16="http://schemas.microsoft.com/office/drawing/2014/main" id="{0B3AA131-EB8B-D0D4-0374-966CC7AC1E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7" name="Freeform 69">
                <a:extLst>
                  <a:ext uri="{FF2B5EF4-FFF2-40B4-BE49-F238E27FC236}">
                    <a16:creationId xmlns:a16="http://schemas.microsoft.com/office/drawing/2014/main" id="{3E110F57-7EF1-B334-A3B8-D7C3A42A49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" name="Group 50">
              <a:extLst>
                <a:ext uri="{FF2B5EF4-FFF2-40B4-BE49-F238E27FC236}">
                  <a16:creationId xmlns:a16="http://schemas.microsoft.com/office/drawing/2014/main" id="{726A44FF-02F5-0C60-B1A4-B5AAFCBF58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920" y="2590786"/>
              <a:ext cx="1447800" cy="1295400"/>
              <a:chOff x="3168" y="1824"/>
              <a:chExt cx="912" cy="816"/>
            </a:xfrm>
          </p:grpSpPr>
          <p:sp>
            <p:nvSpPr>
              <p:cNvPr id="26" name="Freeform 51">
                <a:extLst>
                  <a:ext uri="{FF2B5EF4-FFF2-40B4-BE49-F238E27FC236}">
                    <a16:creationId xmlns:a16="http://schemas.microsoft.com/office/drawing/2014/main" id="{BA3AF926-166A-7A46-05A8-9D64EC4408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Freeform 52">
                <a:extLst>
                  <a:ext uri="{FF2B5EF4-FFF2-40B4-BE49-F238E27FC236}">
                    <a16:creationId xmlns:a16="http://schemas.microsoft.com/office/drawing/2014/main" id="{8376C108-F1EF-B3BF-041E-322F023BF1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Freeform 53">
                <a:extLst>
                  <a:ext uri="{FF2B5EF4-FFF2-40B4-BE49-F238E27FC236}">
                    <a16:creationId xmlns:a16="http://schemas.microsoft.com/office/drawing/2014/main" id="{53C0E73C-A0D8-E254-FC9C-D416F74EBC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Freeform 54">
                <a:extLst>
                  <a:ext uri="{FF2B5EF4-FFF2-40B4-BE49-F238E27FC236}">
                    <a16:creationId xmlns:a16="http://schemas.microsoft.com/office/drawing/2014/main" id="{7BDA946E-0502-C849-2EF6-667D8A97D9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" name="Freeform 55">
                <a:extLst>
                  <a:ext uri="{FF2B5EF4-FFF2-40B4-BE49-F238E27FC236}">
                    <a16:creationId xmlns:a16="http://schemas.microsoft.com/office/drawing/2014/main" id="{7E0BECC4-CE2B-0DF7-0675-5A19795D4E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Freeform 56">
                <a:extLst>
                  <a:ext uri="{FF2B5EF4-FFF2-40B4-BE49-F238E27FC236}">
                    <a16:creationId xmlns:a16="http://schemas.microsoft.com/office/drawing/2014/main" id="{D4C8B3C7-02B0-F6A2-40D5-C0C0FF8B02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Freeform 57">
                <a:extLst>
                  <a:ext uri="{FF2B5EF4-FFF2-40B4-BE49-F238E27FC236}">
                    <a16:creationId xmlns:a16="http://schemas.microsoft.com/office/drawing/2014/main" id="{50887AB0-D3C5-F101-8E38-3A831ED82C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Freeform 58">
                <a:extLst>
                  <a:ext uri="{FF2B5EF4-FFF2-40B4-BE49-F238E27FC236}">
                    <a16:creationId xmlns:a16="http://schemas.microsoft.com/office/drawing/2014/main" id="{A6CFBF9D-5AE1-E697-DB4D-9F3EADFE55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" name="Freeform 59">
                <a:extLst>
                  <a:ext uri="{FF2B5EF4-FFF2-40B4-BE49-F238E27FC236}">
                    <a16:creationId xmlns:a16="http://schemas.microsoft.com/office/drawing/2014/main" id="{BA84B340-5C96-4DFB-D0DF-27B815B4A3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3658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35 -2.22222E-6 C -0.00295 0.00672 -0.00365 0.01343 -0.0066 0.02037 C -0.0099 0.02847 -0.01406 0.03519 -0.01771 0.04259 C -0.01997 0.04722 -0.02066 0.05301 -0.02326 0.05741 C -0.03299 0.07361 -0.04479 0.08797 -0.05521 0.10371 C -0.06979 0.12593 -0.08403 0.14653 -0.10243 0.16297 C -0.12691 0.18472 -0.09618 0.16158 -0.11354 0.17963 C -0.11788 0.18426 -0.13142 0.19398 -0.13715 0.2 C -0.15208 0.21528 -0.16649 0.23125 -0.1816 0.2463 C -0.18958 0.25417 -0.19167 0.25278 -0.19965 0.25926 C -0.2158 0.27246 -0.20243 0.26574 -0.2191 0.27222 C -0.23108 0.28172 -0.24792 0.3 -0.26215 0.30371 C -0.27431 0.31343 -0.26667 0.30787 -0.28576 0.31852 C -0.29271 0.32246 -0.29826 0.32963 -0.30521 0.33334 C -0.31129 0.33658 -0.32049 0.33889 -0.32743 0.34074 C -0.33542 0.34792 -0.34028 0.35278 -0.34965 0.35741 C -0.35868 0.36945 -0.37188 0.37685 -0.38299 0.38519 C -0.39045 0.39074 -0.38681 0.39167 -0.39549 0.3963 C -0.39774 0.39746 -0.40017 0.39722 -0.40243 0.39815 C -0.40521 0.39908 -0.40799 0.40023 -0.41076 0.40185 C -0.42188 0.4081 -0.4309 0.41644 -0.44271 0.42037 C -0.45017 0.42685 -0.45747 0.43449 -0.46493 0.44074 C -0.46667 0.44213 -0.46858 0.44329 -0.47049 0.44445 C -0.47188 0.44514 -0.47344 0.44537 -0.47465 0.4463 C -0.47899 0.44954 -0.48247 0.45486 -0.48715 0.45741 C -0.48941 0.45857 -0.49184 0.45949 -0.4941 0.46111 C -0.49705 0.4632 -0.49931 0.46713 -0.50243 0.46852 C -0.51146 0.47246 -0.50868 0.46945 -0.51215 0.47408 " pathEditMode="relative" ptsTypes="fffffffffffffffffffffffffffA">
                                      <p:cBhvr>
                                        <p:cTn id="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Phases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16</a:t>
            </a:fld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809869" y="1584234"/>
            <a:ext cx="8066141" cy="523220"/>
            <a:chOff x="809869" y="1584234"/>
            <a:chExt cx="8066141" cy="523220"/>
          </a:xfrm>
        </p:grpSpPr>
        <p:sp>
          <p:nvSpPr>
            <p:cNvPr id="4" name="TextBox 3"/>
            <p:cNvSpPr txBox="1"/>
            <p:nvPr/>
          </p:nvSpPr>
          <p:spPr bwMode="auto">
            <a:xfrm>
              <a:off x="809869" y="1584234"/>
              <a:ext cx="1124026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Setup</a:t>
              </a:r>
              <a:endPara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 bwMode="auto">
            <a:xfrm>
              <a:off x="5353892" y="1584234"/>
              <a:ext cx="3522118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0000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Put money in escrow</a:t>
              </a:r>
              <a:endParaRPr lang="en-US" sz="2800" i="1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09869" y="2954082"/>
            <a:ext cx="8066141" cy="954107"/>
            <a:chOff x="809869" y="3055226"/>
            <a:chExt cx="8066141" cy="954107"/>
          </a:xfrm>
        </p:grpSpPr>
        <p:sp>
          <p:nvSpPr>
            <p:cNvPr id="6" name="TextBox 3"/>
            <p:cNvSpPr txBox="1"/>
            <p:nvPr/>
          </p:nvSpPr>
          <p:spPr bwMode="auto">
            <a:xfrm>
              <a:off x="809869" y="3055226"/>
              <a:ext cx="1784463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Exchange</a:t>
              </a:r>
            </a:p>
          </p:txBody>
        </p:sp>
        <p:sp>
          <p:nvSpPr>
            <p:cNvPr id="10" name="TextBox 3"/>
            <p:cNvSpPr txBox="1"/>
            <p:nvPr/>
          </p:nvSpPr>
          <p:spPr bwMode="auto">
            <a:xfrm>
              <a:off x="3657600" y="3055226"/>
              <a:ext cx="5218410" cy="954107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accent2">
                  <a:lumMod val="40000"/>
                  <a:lumOff val="6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Send signed </a:t>
              </a:r>
              <a:r>
                <a:rPr lang="en-US" sz="2800" dirty="0" err="1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IoUs</a:t>
              </a:r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back and forth off-chain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09869" y="4754818"/>
            <a:ext cx="8066141" cy="954107"/>
            <a:chOff x="809869" y="4526218"/>
            <a:chExt cx="8066141" cy="954107"/>
          </a:xfrm>
        </p:grpSpPr>
        <p:sp>
          <p:nvSpPr>
            <p:cNvPr id="7" name="TextBox 6"/>
            <p:cNvSpPr txBox="1"/>
            <p:nvPr/>
          </p:nvSpPr>
          <p:spPr bwMode="auto">
            <a:xfrm>
              <a:off x="809869" y="4526218"/>
              <a:ext cx="1903085" cy="523220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66F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Settlement</a:t>
              </a:r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3295455" y="4526218"/>
              <a:ext cx="5580555" cy="954107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rgbClr val="FF66FF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800" dirty="0">
                  <a:solidFill>
                    <a:srgbClr val="FFFF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Single on-chain transaction establishes final balances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5569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xfrm>
            <a:off x="3272382" y="186980"/>
            <a:ext cx="2599237" cy="1143000"/>
          </a:xfrm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Uh, Oh</a:t>
            </a:r>
          </a:p>
        </p:txBody>
      </p:sp>
      <p:sp>
        <p:nvSpPr>
          <p:cNvPr id="62" name="Double Wave 61"/>
          <p:cNvSpPr/>
          <p:nvPr/>
        </p:nvSpPr>
        <p:spPr bwMode="auto">
          <a:xfrm>
            <a:off x="2154510" y="4686300"/>
            <a:ext cx="4834980" cy="1181100"/>
          </a:xfrm>
          <a:prstGeom prst="doubleWave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</p:txBody>
      </p:sp>
      <p:grpSp>
        <p:nvGrpSpPr>
          <p:cNvPr id="50" name="Group 49"/>
          <p:cNvGrpSpPr/>
          <p:nvPr/>
        </p:nvGrpSpPr>
        <p:grpSpPr>
          <a:xfrm>
            <a:off x="1988081" y="4655455"/>
            <a:ext cx="1537600" cy="1203465"/>
            <a:chOff x="2877488" y="3307368"/>
            <a:chExt cx="1537600" cy="1203465"/>
          </a:xfrm>
        </p:grpSpPr>
        <p:sp>
          <p:nvSpPr>
            <p:cNvPr id="51" name="TextBox 50"/>
            <p:cNvSpPr txBox="1"/>
            <p:nvPr/>
          </p:nvSpPr>
          <p:spPr bwMode="auto">
            <a:xfrm>
              <a:off x="2877488" y="4049168"/>
              <a:ext cx="1537600" cy="461665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tx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Alice: 100</a:t>
              </a:r>
            </a:p>
          </p:txBody>
        </p:sp>
        <p:grpSp>
          <p:nvGrpSpPr>
            <p:cNvPr id="52" name="Group 98"/>
            <p:cNvGrpSpPr>
              <a:grpSpLocks/>
            </p:cNvGrpSpPr>
            <p:nvPr/>
          </p:nvGrpSpPr>
          <p:grpSpPr bwMode="auto">
            <a:xfrm>
              <a:off x="3333055" y="3307368"/>
              <a:ext cx="611188" cy="871538"/>
              <a:chOff x="4300" y="2246"/>
              <a:chExt cx="400" cy="571"/>
            </a:xfrm>
          </p:grpSpPr>
          <p:sp>
            <p:nvSpPr>
              <p:cNvPr id="53" name="Oval 99"/>
              <p:cNvSpPr>
                <a:spLocks noChangeArrowheads="1"/>
              </p:cNvSpPr>
              <p:nvPr/>
            </p:nvSpPr>
            <p:spPr bwMode="auto">
              <a:xfrm>
                <a:off x="4300" y="2246"/>
                <a:ext cx="400" cy="414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54" name="Oval 100"/>
              <p:cNvSpPr>
                <a:spLocks noChangeArrowheads="1"/>
              </p:cNvSpPr>
              <p:nvPr/>
            </p:nvSpPr>
            <p:spPr bwMode="auto">
              <a:xfrm>
                <a:off x="4358" y="2302"/>
                <a:ext cx="280" cy="32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55" name="Oval 101"/>
              <p:cNvSpPr>
                <a:spLocks noChangeArrowheads="1"/>
              </p:cNvSpPr>
              <p:nvPr/>
            </p:nvSpPr>
            <p:spPr bwMode="auto">
              <a:xfrm>
                <a:off x="4303" y="2413"/>
                <a:ext cx="397" cy="404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56" name="Oval 102"/>
              <p:cNvSpPr>
                <a:spLocks noChangeArrowheads="1"/>
              </p:cNvSpPr>
              <p:nvPr/>
            </p:nvSpPr>
            <p:spPr bwMode="auto">
              <a:xfrm>
                <a:off x="4428" y="2496"/>
                <a:ext cx="143" cy="13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57" name="AutoShape 103"/>
              <p:cNvSpPr>
                <a:spLocks noChangeArrowheads="1"/>
              </p:cNvSpPr>
              <p:nvPr/>
            </p:nvSpPr>
            <p:spPr bwMode="auto">
              <a:xfrm flipV="1">
                <a:off x="4457" y="2611"/>
                <a:ext cx="96" cy="12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63 h 21600"/>
                  <a:gd name="T14" fmla="*/ 17100 w 21600"/>
                  <a:gd name="T15" fmla="*/ 1713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Courier New" pitchFamily="49" charset="0"/>
                </a:endParaRPr>
              </a:p>
            </p:txBody>
          </p:sp>
        </p:grpSp>
      </p:grp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685034"/>
              </p:ext>
            </p:extLst>
          </p:nvPr>
        </p:nvGraphicFramePr>
        <p:xfrm>
          <a:off x="981620" y="1419827"/>
          <a:ext cx="2283478" cy="754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35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Cloud Callout 45"/>
          <p:cNvSpPr/>
          <p:nvPr/>
        </p:nvSpPr>
        <p:spPr bwMode="auto">
          <a:xfrm flipH="1">
            <a:off x="4559300" y="1054100"/>
            <a:ext cx="3717380" cy="1511235"/>
          </a:xfrm>
          <a:prstGeom prst="cloudCallout">
            <a:avLst/>
          </a:prstGeom>
          <a:solidFill>
            <a:schemeClr val="bg1"/>
          </a:solidFill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Cloud Callout 32"/>
          <p:cNvSpPr/>
          <p:nvPr/>
        </p:nvSpPr>
        <p:spPr bwMode="auto">
          <a:xfrm>
            <a:off x="340098" y="1066800"/>
            <a:ext cx="3717380" cy="1511235"/>
          </a:xfrm>
          <a:prstGeom prst="cloudCallout">
            <a:avLst/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17</a:t>
            </a:fld>
            <a:endParaRPr lang="en-US" dirty="0"/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692641"/>
              </p:ext>
            </p:extLst>
          </p:nvPr>
        </p:nvGraphicFramePr>
        <p:xfrm>
          <a:off x="5421702" y="1384300"/>
          <a:ext cx="228347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209042"/>
              </p:ext>
            </p:extLst>
          </p:nvPr>
        </p:nvGraphicFramePr>
        <p:xfrm>
          <a:off x="1140325" y="1536700"/>
          <a:ext cx="22834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4667645"/>
              </p:ext>
            </p:extLst>
          </p:nvPr>
        </p:nvGraphicFramePr>
        <p:xfrm>
          <a:off x="5574102" y="1536700"/>
          <a:ext cx="228347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840661"/>
              </p:ext>
            </p:extLst>
          </p:nvPr>
        </p:nvGraphicFramePr>
        <p:xfrm>
          <a:off x="1292725" y="1689100"/>
          <a:ext cx="22834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428194"/>
              </p:ext>
            </p:extLst>
          </p:nvPr>
        </p:nvGraphicFramePr>
        <p:xfrm>
          <a:off x="5726502" y="1689100"/>
          <a:ext cx="228347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01316"/>
              </p:ext>
            </p:extLst>
          </p:nvPr>
        </p:nvGraphicFramePr>
        <p:xfrm>
          <a:off x="1445125" y="1841500"/>
          <a:ext cx="2283478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9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118657"/>
              </p:ext>
            </p:extLst>
          </p:nvPr>
        </p:nvGraphicFramePr>
        <p:xfrm>
          <a:off x="5878902" y="1841500"/>
          <a:ext cx="2283478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17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17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9" name="Group 58"/>
          <p:cNvGrpSpPr/>
          <p:nvPr/>
        </p:nvGrpSpPr>
        <p:grpSpPr>
          <a:xfrm>
            <a:off x="3763412" y="4419355"/>
            <a:ext cx="3022600" cy="1955800"/>
            <a:chOff x="2068441" y="4762500"/>
            <a:chExt cx="3022600" cy="1955800"/>
          </a:xfrm>
        </p:grpSpPr>
        <p:sp>
          <p:nvSpPr>
            <p:cNvPr id="60" name="Freeform 27"/>
            <p:cNvSpPr>
              <a:spLocks/>
            </p:cNvSpPr>
            <p:nvPr/>
          </p:nvSpPr>
          <p:spPr bwMode="auto">
            <a:xfrm>
              <a:off x="2068441" y="4762500"/>
              <a:ext cx="3022600" cy="1955800"/>
            </a:xfrm>
            <a:custGeom>
              <a:avLst/>
              <a:gdLst>
                <a:gd name="T0" fmla="*/ 760 w 1904"/>
                <a:gd name="T1" fmla="*/ 328 h 1232"/>
                <a:gd name="T2" fmla="*/ 560 w 1904"/>
                <a:gd name="T3" fmla="*/ 72 h 1232"/>
                <a:gd name="T4" fmla="*/ 536 w 1904"/>
                <a:gd name="T5" fmla="*/ 360 h 1232"/>
                <a:gd name="T6" fmla="*/ 0 w 1904"/>
                <a:gd name="T7" fmla="*/ 160 h 1232"/>
                <a:gd name="T8" fmla="*/ 368 w 1904"/>
                <a:gd name="T9" fmla="*/ 624 h 1232"/>
                <a:gd name="T10" fmla="*/ 168 w 1904"/>
                <a:gd name="T11" fmla="*/ 1064 h 1232"/>
                <a:gd name="T12" fmla="*/ 600 w 1904"/>
                <a:gd name="T13" fmla="*/ 784 h 1232"/>
                <a:gd name="T14" fmla="*/ 1144 w 1904"/>
                <a:gd name="T15" fmla="*/ 1232 h 1232"/>
                <a:gd name="T16" fmla="*/ 1000 w 1904"/>
                <a:gd name="T17" fmla="*/ 848 h 1232"/>
                <a:gd name="T18" fmla="*/ 1904 w 1904"/>
                <a:gd name="T19" fmla="*/ 912 h 1232"/>
                <a:gd name="T20" fmla="*/ 1168 w 1904"/>
                <a:gd name="T21" fmla="*/ 560 h 1232"/>
                <a:gd name="T22" fmla="*/ 1808 w 1904"/>
                <a:gd name="T23" fmla="*/ 160 h 1232"/>
                <a:gd name="T24" fmla="*/ 1040 w 1904"/>
                <a:gd name="T25" fmla="*/ 384 h 1232"/>
                <a:gd name="T26" fmla="*/ 952 w 1904"/>
                <a:gd name="T27" fmla="*/ 0 h 1232"/>
                <a:gd name="T28" fmla="*/ 760 w 1904"/>
                <a:gd name="T29" fmla="*/ 328 h 12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04"/>
                <a:gd name="T46" fmla="*/ 0 h 1232"/>
                <a:gd name="T47" fmla="*/ 1904 w 1904"/>
                <a:gd name="T48" fmla="*/ 1232 h 12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04" h="1232">
                  <a:moveTo>
                    <a:pt x="760" y="328"/>
                  </a:moveTo>
                  <a:lnTo>
                    <a:pt x="560" y="72"/>
                  </a:lnTo>
                  <a:lnTo>
                    <a:pt x="536" y="360"/>
                  </a:lnTo>
                  <a:lnTo>
                    <a:pt x="0" y="160"/>
                  </a:lnTo>
                  <a:lnTo>
                    <a:pt x="368" y="624"/>
                  </a:lnTo>
                  <a:lnTo>
                    <a:pt x="168" y="1064"/>
                  </a:lnTo>
                  <a:lnTo>
                    <a:pt x="600" y="784"/>
                  </a:lnTo>
                  <a:lnTo>
                    <a:pt x="1144" y="1232"/>
                  </a:lnTo>
                  <a:lnTo>
                    <a:pt x="1000" y="848"/>
                  </a:lnTo>
                  <a:lnTo>
                    <a:pt x="1904" y="912"/>
                  </a:lnTo>
                  <a:lnTo>
                    <a:pt x="1168" y="560"/>
                  </a:lnTo>
                  <a:lnTo>
                    <a:pt x="1808" y="160"/>
                  </a:lnTo>
                  <a:lnTo>
                    <a:pt x="1040" y="384"/>
                  </a:lnTo>
                  <a:lnTo>
                    <a:pt x="952" y="0"/>
                  </a:lnTo>
                  <a:lnTo>
                    <a:pt x="760" y="328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61" name="Text Box 28"/>
            <p:cNvSpPr txBox="1">
              <a:spLocks noChangeArrowheads="1"/>
            </p:cNvSpPr>
            <p:nvPr/>
          </p:nvSpPr>
          <p:spPr bwMode="auto">
            <a:xfrm>
              <a:off x="2734351" y="5429190"/>
              <a:ext cx="1037465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b="0" dirty="0">
                  <a:solidFill>
                    <a:srgbClr val="FF0000"/>
                  </a:solidFill>
                  <a:latin typeface="Arial" pitchFamily="34" charset="0"/>
                  <a:sym typeface="Symbol" pitchFamily="18" charset="2"/>
                </a:rPr>
                <a:t>BOOM!</a:t>
              </a:r>
              <a:endParaRPr lang="el-GR" sz="2000" b="0" dirty="0">
                <a:solidFill>
                  <a:srgbClr val="FF0000"/>
                </a:solidFill>
                <a:latin typeface="Arial" pitchFamily="34" charset="0"/>
                <a:sym typeface="Symbol" pitchFamily="18" charset="2"/>
              </a:endParaRPr>
            </a:p>
          </p:txBody>
        </p:sp>
      </p:grpSp>
      <p:sp>
        <p:nvSpPr>
          <p:cNvPr id="32" name="Rounded Rectangular Callout 31"/>
          <p:cNvSpPr/>
          <p:nvPr/>
        </p:nvSpPr>
        <p:spPr bwMode="auto">
          <a:xfrm>
            <a:off x="5331112" y="3175121"/>
            <a:ext cx="1055702" cy="510778"/>
          </a:xfrm>
          <a:prstGeom prst="wedgeRoundRectCallout">
            <a:avLst>
              <a:gd name="adj1" fmla="val 104278"/>
              <a:gd name="adj2" fmla="val -29497"/>
              <a:gd name="adj3" fmla="val 16667"/>
            </a:avLst>
          </a:prstGeom>
          <a:noFill/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what?</a:t>
            </a:r>
          </a:p>
        </p:txBody>
      </p:sp>
      <p:sp>
        <p:nvSpPr>
          <p:cNvPr id="48" name="Cloud Callout 47"/>
          <p:cNvSpPr/>
          <p:nvPr/>
        </p:nvSpPr>
        <p:spPr bwMode="auto">
          <a:xfrm>
            <a:off x="2154510" y="3383742"/>
            <a:ext cx="2679786" cy="702766"/>
          </a:xfrm>
          <a:prstGeom prst="cloudCallout">
            <a:avLst>
              <a:gd name="adj1" fmla="val -62064"/>
              <a:gd name="adj2" fmla="val -20628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Heh-heh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D236A59-43BB-D093-7341-1287E723C48A}"/>
              </a:ext>
            </a:extLst>
          </p:cNvPr>
          <p:cNvGrpSpPr/>
          <p:nvPr/>
        </p:nvGrpSpPr>
        <p:grpSpPr>
          <a:xfrm>
            <a:off x="549820" y="2590786"/>
            <a:ext cx="8044360" cy="1295400"/>
            <a:chOff x="714920" y="2590786"/>
            <a:chExt cx="8044360" cy="1295400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24" name="Group 60">
              <a:extLst>
                <a:ext uri="{FF2B5EF4-FFF2-40B4-BE49-F238E27FC236}">
                  <a16:creationId xmlns:a16="http://schemas.microsoft.com/office/drawing/2014/main" id="{38BA0906-EECD-0C6A-6574-38A8FD990D1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311480" y="2590786"/>
              <a:ext cx="1447800" cy="1295400"/>
              <a:chOff x="3168" y="1824"/>
              <a:chExt cx="912" cy="816"/>
            </a:xfrm>
          </p:grpSpPr>
          <p:sp>
            <p:nvSpPr>
              <p:cNvPr id="39" name="Freeform 61">
                <a:extLst>
                  <a:ext uri="{FF2B5EF4-FFF2-40B4-BE49-F238E27FC236}">
                    <a16:creationId xmlns:a16="http://schemas.microsoft.com/office/drawing/2014/main" id="{A0AA56CA-530F-8B25-669F-56AC4C3E01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" name="Freeform 62">
                <a:extLst>
                  <a:ext uri="{FF2B5EF4-FFF2-40B4-BE49-F238E27FC236}">
                    <a16:creationId xmlns:a16="http://schemas.microsoft.com/office/drawing/2014/main" id="{125EFF94-A132-51A3-D643-C90DF96468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3" name="Freeform 63">
                <a:extLst>
                  <a:ext uri="{FF2B5EF4-FFF2-40B4-BE49-F238E27FC236}">
                    <a16:creationId xmlns:a16="http://schemas.microsoft.com/office/drawing/2014/main" id="{C7D7093E-B826-D786-EFF1-005388C7AA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4" name="Freeform 64">
                <a:extLst>
                  <a:ext uri="{FF2B5EF4-FFF2-40B4-BE49-F238E27FC236}">
                    <a16:creationId xmlns:a16="http://schemas.microsoft.com/office/drawing/2014/main" id="{75EA842D-1BB8-8099-9D1A-70B34B12A9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5" name="Freeform 65">
                <a:extLst>
                  <a:ext uri="{FF2B5EF4-FFF2-40B4-BE49-F238E27FC236}">
                    <a16:creationId xmlns:a16="http://schemas.microsoft.com/office/drawing/2014/main" id="{67BF96FB-59BB-EB9D-83EF-31829EB63C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6" name="Freeform 66">
                <a:extLst>
                  <a:ext uri="{FF2B5EF4-FFF2-40B4-BE49-F238E27FC236}">
                    <a16:creationId xmlns:a16="http://schemas.microsoft.com/office/drawing/2014/main" id="{5B4AA38F-4C99-8B73-B23F-CB90A4542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7" name="Freeform 67">
                <a:extLst>
                  <a:ext uri="{FF2B5EF4-FFF2-40B4-BE49-F238E27FC236}">
                    <a16:creationId xmlns:a16="http://schemas.microsoft.com/office/drawing/2014/main" id="{CFFF8EC3-7DDE-CC6D-AFCC-64F4AFD3E5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8" name="Freeform 68">
                <a:extLst>
                  <a:ext uri="{FF2B5EF4-FFF2-40B4-BE49-F238E27FC236}">
                    <a16:creationId xmlns:a16="http://schemas.microsoft.com/office/drawing/2014/main" id="{8A21D01F-051E-E851-7AB8-2E4A08CF33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9" name="Freeform 69">
                <a:extLst>
                  <a:ext uri="{FF2B5EF4-FFF2-40B4-BE49-F238E27FC236}">
                    <a16:creationId xmlns:a16="http://schemas.microsoft.com/office/drawing/2014/main" id="{42C61924-3774-CB70-40AB-6448275F57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" name="Group 50">
              <a:extLst>
                <a:ext uri="{FF2B5EF4-FFF2-40B4-BE49-F238E27FC236}">
                  <a16:creationId xmlns:a16="http://schemas.microsoft.com/office/drawing/2014/main" id="{6DED141B-9A2D-9DCF-2046-9C558DF1572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920" y="2590786"/>
              <a:ext cx="1447800" cy="1295400"/>
              <a:chOff x="3168" y="1824"/>
              <a:chExt cx="912" cy="816"/>
            </a:xfrm>
          </p:grpSpPr>
          <p:sp>
            <p:nvSpPr>
              <p:cNvPr id="26" name="Freeform 51">
                <a:extLst>
                  <a:ext uri="{FF2B5EF4-FFF2-40B4-BE49-F238E27FC236}">
                    <a16:creationId xmlns:a16="http://schemas.microsoft.com/office/drawing/2014/main" id="{8AE7D914-8CDB-9C8A-2803-E1508A3808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Freeform 52">
                <a:extLst>
                  <a:ext uri="{FF2B5EF4-FFF2-40B4-BE49-F238E27FC236}">
                    <a16:creationId xmlns:a16="http://schemas.microsoft.com/office/drawing/2014/main" id="{66BA979D-7C93-6123-DDDE-75F421B9E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Freeform 53">
                <a:extLst>
                  <a:ext uri="{FF2B5EF4-FFF2-40B4-BE49-F238E27FC236}">
                    <a16:creationId xmlns:a16="http://schemas.microsoft.com/office/drawing/2014/main" id="{7D19D044-13D4-8A9C-C744-F57FF2C0AC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0" name="Freeform 54">
                <a:extLst>
                  <a:ext uri="{FF2B5EF4-FFF2-40B4-BE49-F238E27FC236}">
                    <a16:creationId xmlns:a16="http://schemas.microsoft.com/office/drawing/2014/main" id="{A2F6F825-52C8-7933-3F88-39FD545971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Freeform 55">
                <a:extLst>
                  <a:ext uri="{FF2B5EF4-FFF2-40B4-BE49-F238E27FC236}">
                    <a16:creationId xmlns:a16="http://schemas.microsoft.com/office/drawing/2014/main" id="{C20F2293-3F30-29EA-05B9-26561F63E6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Freeform 56">
                <a:extLst>
                  <a:ext uri="{FF2B5EF4-FFF2-40B4-BE49-F238E27FC236}">
                    <a16:creationId xmlns:a16="http://schemas.microsoft.com/office/drawing/2014/main" id="{ABFFAF96-D02C-BEB1-CB2B-7B1F2FA9A6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Freeform 57">
                <a:extLst>
                  <a:ext uri="{FF2B5EF4-FFF2-40B4-BE49-F238E27FC236}">
                    <a16:creationId xmlns:a16="http://schemas.microsoft.com/office/drawing/2014/main" id="{1F3A15B2-5F31-FDFF-0646-39CCCC41A3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Freeform 58">
                <a:extLst>
                  <a:ext uri="{FF2B5EF4-FFF2-40B4-BE49-F238E27FC236}">
                    <a16:creationId xmlns:a16="http://schemas.microsoft.com/office/drawing/2014/main" id="{431C1D85-B21F-3023-2025-4B6971F789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" name="Freeform 59">
                <a:extLst>
                  <a:ext uri="{FF2B5EF4-FFF2-40B4-BE49-F238E27FC236}">
                    <a16:creationId xmlns:a16="http://schemas.microsoft.com/office/drawing/2014/main" id="{10252F45-24AF-2339-381C-B752ED35E0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8172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7 C 0.00538 0.01065 0.00607 0.02176 0.00972 0.03333 C 0.01111 0.0375 0.01371 0.04051 0.01527 0.04444 C 0.02083 0.05787 0.02013 0.0743 0.02361 0.08889 C 0.02482 0.09352 0.0276 0.09722 0.02916 0.10185 C 0.03229 0.11157 0.03437 0.12176 0.0375 0.13148 C 0.03888 0.14375 0.04322 0.16342 0.04861 0.17407 C 0.05034 0.18333 0.05191 0.19282 0.05416 0.20185 C 0.05729 0.24028 0.05364 0.22615 0.05972 0.24629 C 0.06145 0.26041 0.0618 0.27477 0.06388 0.28889 C 0.06336 0.35509 0.08576 0.43194 0.05833 0.48703 C 0.05677 0.49699 0.05555 0.50648 0.05555 0.51666 " pathEditMode="relative" ptsTypes="fffffffffffA">
                                      <p:cBhvr>
                                        <p:cTn id="10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10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575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Let’s Do That Again,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 This Time with Security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253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4300" y="1684922"/>
            <a:ext cx="9372600" cy="527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nLockTime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4" name="TextBox 3"/>
          <p:cNvSpPr txBox="1"/>
          <p:nvPr/>
        </p:nvSpPr>
        <p:spPr bwMode="auto">
          <a:xfrm>
            <a:off x="704327" y="1837322"/>
            <a:ext cx="6704938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800" dirty="0" err="1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timelock</a:t>
            </a:r>
            <a:r>
              <a:rPr lang="en-US" sz="2800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makes a </a:t>
            </a:r>
            <a:r>
              <a:rPr lang="en-US" sz="2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txn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valid only after some time in the future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704327" y="4592254"/>
            <a:ext cx="6140974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Specified in terms of chain height or Unix timestamps</a:t>
            </a:r>
          </a:p>
        </p:txBody>
      </p:sp>
      <p:sp>
        <p:nvSpPr>
          <p:cNvPr id="6" name="TextBox 3"/>
          <p:cNvSpPr txBox="1"/>
          <p:nvPr/>
        </p:nvSpPr>
        <p:spPr bwMode="auto">
          <a:xfrm>
            <a:off x="704327" y="3430231"/>
            <a:ext cx="516782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“pay Alice 10 BTC after 7 days”</a:t>
            </a:r>
          </a:p>
        </p:txBody>
      </p:sp>
      <p:sp>
        <p:nvSpPr>
          <p:cNvPr id="9" name="AutoShape 2" descr="Image result for big be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AutoShape 4" descr="Image result for big be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90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Double Wave 57"/>
          <p:cNvSpPr/>
          <p:nvPr/>
        </p:nvSpPr>
        <p:spPr bwMode="auto">
          <a:xfrm>
            <a:off x="2154510" y="4686300"/>
            <a:ext cx="4834980" cy="1181100"/>
          </a:xfrm>
          <a:prstGeom prst="doubleWave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2</a:t>
            </a:fld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1393000" y="3376650"/>
            <a:ext cx="6358000" cy="1193800"/>
            <a:chOff x="1229384" y="3376650"/>
            <a:chExt cx="6358000" cy="1193800"/>
          </a:xfrm>
        </p:grpSpPr>
        <p:grpSp>
          <p:nvGrpSpPr>
            <p:cNvPr id="45" name="Group 44"/>
            <p:cNvGrpSpPr/>
            <p:nvPr/>
          </p:nvGrpSpPr>
          <p:grpSpPr>
            <a:xfrm>
              <a:off x="1229384" y="3376650"/>
              <a:ext cx="1476083" cy="1193800"/>
              <a:chOff x="1229384" y="3470710"/>
              <a:chExt cx="1476083" cy="119380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229384" y="4135767"/>
                <a:ext cx="1193800" cy="528743"/>
                <a:chOff x="2998505" y="3800887"/>
                <a:chExt cx="1193800" cy="528743"/>
              </a:xfrm>
            </p:grpSpPr>
            <p:sp>
              <p:nvSpPr>
                <p:cNvPr id="34" name="Right Arrow 33"/>
                <p:cNvSpPr/>
                <p:nvPr/>
              </p:nvSpPr>
              <p:spPr bwMode="auto">
                <a:xfrm rot="2378855">
                  <a:off x="3303305" y="3800887"/>
                  <a:ext cx="889000" cy="503343"/>
                </a:xfrm>
                <a:prstGeom prst="rightArrow">
                  <a:avLst/>
                </a:prstGeom>
                <a:solidFill>
                  <a:schemeClr val="bg1"/>
                </a:solidFill>
                <a:ln w="762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Right Arrow 32"/>
                <p:cNvSpPr/>
                <p:nvPr/>
              </p:nvSpPr>
              <p:spPr bwMode="auto">
                <a:xfrm rot="2378855">
                  <a:off x="3150905" y="3813587"/>
                  <a:ext cx="889000" cy="503343"/>
                </a:xfrm>
                <a:prstGeom prst="rightArrow">
                  <a:avLst/>
                </a:prstGeom>
                <a:solidFill>
                  <a:schemeClr val="bg1"/>
                </a:solidFill>
                <a:ln w="762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Right Arrow 29"/>
                <p:cNvSpPr/>
                <p:nvPr/>
              </p:nvSpPr>
              <p:spPr bwMode="auto">
                <a:xfrm rot="2378855">
                  <a:off x="2998505" y="3826287"/>
                  <a:ext cx="889000" cy="503343"/>
                </a:xfrm>
                <a:prstGeom prst="rightArrow">
                  <a:avLst/>
                </a:prstGeom>
                <a:solidFill>
                  <a:schemeClr val="bg1"/>
                </a:solidFill>
                <a:ln w="762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 rot="5400000" flipH="1">
                <a:off x="1844196" y="3803238"/>
                <a:ext cx="1193800" cy="528743"/>
                <a:chOff x="2998505" y="3800887"/>
                <a:chExt cx="1193800" cy="528743"/>
              </a:xfrm>
            </p:grpSpPr>
            <p:sp>
              <p:nvSpPr>
                <p:cNvPr id="41" name="Right Arrow 40"/>
                <p:cNvSpPr/>
                <p:nvPr/>
              </p:nvSpPr>
              <p:spPr bwMode="auto">
                <a:xfrm rot="2378855">
                  <a:off x="3303305" y="3800887"/>
                  <a:ext cx="889000" cy="503343"/>
                </a:xfrm>
                <a:prstGeom prst="rightArrow">
                  <a:avLst/>
                </a:prstGeom>
                <a:solidFill>
                  <a:schemeClr val="bg1"/>
                </a:solidFill>
                <a:ln w="76200" cap="flat" cmpd="sng" algn="ctr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Right Arrow 41"/>
                <p:cNvSpPr/>
                <p:nvPr/>
              </p:nvSpPr>
              <p:spPr bwMode="auto">
                <a:xfrm rot="2378855">
                  <a:off x="3150905" y="3813587"/>
                  <a:ext cx="889000" cy="503343"/>
                </a:xfrm>
                <a:prstGeom prst="rightArrow">
                  <a:avLst/>
                </a:prstGeom>
                <a:solidFill>
                  <a:schemeClr val="bg1"/>
                </a:solidFill>
                <a:ln w="76200" cap="flat" cmpd="sng" algn="ctr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Right Arrow 42"/>
                <p:cNvSpPr/>
                <p:nvPr/>
              </p:nvSpPr>
              <p:spPr bwMode="auto">
                <a:xfrm rot="2378855">
                  <a:off x="2998505" y="3826287"/>
                  <a:ext cx="889000" cy="503343"/>
                </a:xfrm>
                <a:prstGeom prst="rightArrow">
                  <a:avLst/>
                </a:prstGeom>
                <a:solidFill>
                  <a:schemeClr val="bg1"/>
                </a:solidFill>
                <a:ln w="76200" cap="flat" cmpd="sng" algn="ctr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46" name="Group 45"/>
            <p:cNvGrpSpPr/>
            <p:nvPr/>
          </p:nvGrpSpPr>
          <p:grpSpPr>
            <a:xfrm flipH="1">
              <a:off x="6111301" y="3376650"/>
              <a:ext cx="1476083" cy="1193800"/>
              <a:chOff x="1229384" y="3470710"/>
              <a:chExt cx="1476083" cy="1193800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1229384" y="4135767"/>
                <a:ext cx="1193800" cy="528743"/>
                <a:chOff x="2998505" y="3800887"/>
                <a:chExt cx="1193800" cy="528743"/>
              </a:xfrm>
            </p:grpSpPr>
            <p:sp>
              <p:nvSpPr>
                <p:cNvPr id="52" name="Right Arrow 51"/>
                <p:cNvSpPr/>
                <p:nvPr/>
              </p:nvSpPr>
              <p:spPr bwMode="auto">
                <a:xfrm rot="2378855">
                  <a:off x="3303305" y="3800887"/>
                  <a:ext cx="889000" cy="503343"/>
                </a:xfrm>
                <a:prstGeom prst="rightArrow">
                  <a:avLst/>
                </a:prstGeom>
                <a:solidFill>
                  <a:schemeClr val="bg1"/>
                </a:solidFill>
                <a:ln w="762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" name="Right Arrow 52"/>
                <p:cNvSpPr/>
                <p:nvPr/>
              </p:nvSpPr>
              <p:spPr bwMode="auto">
                <a:xfrm rot="2378855">
                  <a:off x="3150905" y="3813587"/>
                  <a:ext cx="889000" cy="503343"/>
                </a:xfrm>
                <a:prstGeom prst="rightArrow">
                  <a:avLst/>
                </a:prstGeom>
                <a:solidFill>
                  <a:schemeClr val="bg1"/>
                </a:solidFill>
                <a:ln w="762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" name="Right Arrow 53"/>
                <p:cNvSpPr/>
                <p:nvPr/>
              </p:nvSpPr>
              <p:spPr bwMode="auto">
                <a:xfrm rot="2378855">
                  <a:off x="2998505" y="3826287"/>
                  <a:ext cx="889000" cy="503343"/>
                </a:xfrm>
                <a:prstGeom prst="rightArrow">
                  <a:avLst/>
                </a:prstGeom>
                <a:solidFill>
                  <a:schemeClr val="bg1"/>
                </a:solidFill>
                <a:ln w="762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8" name="Group 47"/>
              <p:cNvGrpSpPr/>
              <p:nvPr/>
            </p:nvGrpSpPr>
            <p:grpSpPr>
              <a:xfrm rot="5400000" flipH="1">
                <a:off x="1844196" y="3803238"/>
                <a:ext cx="1193800" cy="528743"/>
                <a:chOff x="2998505" y="3800887"/>
                <a:chExt cx="1193800" cy="528743"/>
              </a:xfrm>
            </p:grpSpPr>
            <p:sp>
              <p:nvSpPr>
                <p:cNvPr id="49" name="Right Arrow 48"/>
                <p:cNvSpPr/>
                <p:nvPr/>
              </p:nvSpPr>
              <p:spPr bwMode="auto">
                <a:xfrm rot="2378855">
                  <a:off x="3303305" y="3800887"/>
                  <a:ext cx="889000" cy="503343"/>
                </a:xfrm>
                <a:prstGeom prst="rightArrow">
                  <a:avLst/>
                </a:prstGeom>
                <a:solidFill>
                  <a:schemeClr val="bg1"/>
                </a:solidFill>
                <a:ln w="76200" cap="flat" cmpd="sng" algn="ctr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" name="Right Arrow 49"/>
                <p:cNvSpPr/>
                <p:nvPr/>
              </p:nvSpPr>
              <p:spPr bwMode="auto">
                <a:xfrm rot="2378855">
                  <a:off x="3150905" y="3813587"/>
                  <a:ext cx="889000" cy="503343"/>
                </a:xfrm>
                <a:prstGeom prst="rightArrow">
                  <a:avLst/>
                </a:prstGeom>
                <a:solidFill>
                  <a:schemeClr val="bg1"/>
                </a:solidFill>
                <a:ln w="76200" cap="flat" cmpd="sng" algn="ctr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" name="Right Arrow 50"/>
                <p:cNvSpPr/>
                <p:nvPr/>
              </p:nvSpPr>
              <p:spPr bwMode="auto">
                <a:xfrm rot="2378855">
                  <a:off x="2998505" y="3826287"/>
                  <a:ext cx="889000" cy="503343"/>
                </a:xfrm>
                <a:prstGeom prst="rightArrow">
                  <a:avLst/>
                </a:prstGeom>
                <a:solidFill>
                  <a:schemeClr val="bg1"/>
                </a:solidFill>
                <a:ln w="76200" cap="flat" cmpd="sng" algn="ctr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56" name="TextBox 55"/>
          <p:cNvSpPr txBox="1"/>
          <p:nvPr/>
        </p:nvSpPr>
        <p:spPr bwMode="auto">
          <a:xfrm>
            <a:off x="422478" y="726880"/>
            <a:ext cx="8299067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Alice and Bob do a lot of Bitcoin micro-transactions</a:t>
            </a:r>
            <a:endParaRPr lang="en-US" sz="2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 bwMode="auto">
          <a:xfrm>
            <a:off x="3689397" y="1832450"/>
            <a:ext cx="176522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happy</a:t>
            </a:r>
          </a:p>
        </p:txBody>
      </p:sp>
      <p:sp>
        <p:nvSpPr>
          <p:cNvPr id="59" name="TextBox 58"/>
          <p:cNvSpPr txBox="1"/>
          <p:nvPr/>
        </p:nvSpPr>
        <p:spPr bwMode="auto">
          <a:xfrm>
            <a:off x="2504810" y="2938020"/>
            <a:ext cx="413440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throughput: 3.5 TPS </a:t>
            </a:r>
          </a:p>
        </p:txBody>
      </p:sp>
      <p:sp>
        <p:nvSpPr>
          <p:cNvPr id="60" name="TextBox 59"/>
          <p:cNvSpPr txBox="1"/>
          <p:nvPr/>
        </p:nvSpPr>
        <p:spPr bwMode="auto">
          <a:xfrm>
            <a:off x="2245096" y="4043590"/>
            <a:ext cx="465383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latency: ~1 hour finality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3503084" y="5149160"/>
            <a:ext cx="210185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C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fees !!!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F27C29E-F731-56B6-9099-1DF4458E3EDA}"/>
              </a:ext>
            </a:extLst>
          </p:cNvPr>
          <p:cNvGrpSpPr/>
          <p:nvPr/>
        </p:nvGrpSpPr>
        <p:grpSpPr>
          <a:xfrm>
            <a:off x="549820" y="2590786"/>
            <a:ext cx="8044360" cy="1295400"/>
            <a:chOff x="714920" y="2590786"/>
            <a:chExt cx="8044360" cy="1295400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24" name="Group 60">
              <a:extLst>
                <a:ext uri="{FF2B5EF4-FFF2-40B4-BE49-F238E27FC236}">
                  <a16:creationId xmlns:a16="http://schemas.microsoft.com/office/drawing/2014/main" id="{6B05243E-241C-CE9C-F362-150E7345947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311480" y="2590786"/>
              <a:ext cx="1447800" cy="1295400"/>
              <a:chOff x="3168" y="1824"/>
              <a:chExt cx="912" cy="816"/>
            </a:xfrm>
          </p:grpSpPr>
          <p:sp>
            <p:nvSpPr>
              <p:cNvPr id="39" name="Freeform 61">
                <a:extLst>
                  <a:ext uri="{FF2B5EF4-FFF2-40B4-BE49-F238E27FC236}">
                    <a16:creationId xmlns:a16="http://schemas.microsoft.com/office/drawing/2014/main" id="{6A5BF33D-5A6B-9E38-A7DE-BA8DBE36B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2" name="Freeform 62">
                <a:extLst>
                  <a:ext uri="{FF2B5EF4-FFF2-40B4-BE49-F238E27FC236}">
                    <a16:creationId xmlns:a16="http://schemas.microsoft.com/office/drawing/2014/main" id="{E7495A23-3540-F14E-A9C5-7F8AA87273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3" name="Freeform 63">
                <a:extLst>
                  <a:ext uri="{FF2B5EF4-FFF2-40B4-BE49-F238E27FC236}">
                    <a16:creationId xmlns:a16="http://schemas.microsoft.com/office/drawing/2014/main" id="{8B275486-2DE9-0F4F-398E-219E7B93D2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4" name="Freeform 64">
                <a:extLst>
                  <a:ext uri="{FF2B5EF4-FFF2-40B4-BE49-F238E27FC236}">
                    <a16:creationId xmlns:a16="http://schemas.microsoft.com/office/drawing/2014/main" id="{8AD0D495-51A6-1C11-4BDE-C0AF02DA04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5" name="Freeform 65">
                <a:extLst>
                  <a:ext uri="{FF2B5EF4-FFF2-40B4-BE49-F238E27FC236}">
                    <a16:creationId xmlns:a16="http://schemas.microsoft.com/office/drawing/2014/main" id="{62FE5F7B-2379-8B26-6742-49AA659276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6" name="Freeform 66">
                <a:extLst>
                  <a:ext uri="{FF2B5EF4-FFF2-40B4-BE49-F238E27FC236}">
                    <a16:creationId xmlns:a16="http://schemas.microsoft.com/office/drawing/2014/main" id="{E1B2A5FC-2447-C3BE-C03A-5A3A927BE0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7" name="Freeform 67">
                <a:extLst>
                  <a:ext uri="{FF2B5EF4-FFF2-40B4-BE49-F238E27FC236}">
                    <a16:creationId xmlns:a16="http://schemas.microsoft.com/office/drawing/2014/main" id="{652EA457-F7C0-F304-F25D-52F4A6FDC1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8" name="Freeform 68">
                <a:extLst>
                  <a:ext uri="{FF2B5EF4-FFF2-40B4-BE49-F238E27FC236}">
                    <a16:creationId xmlns:a16="http://schemas.microsoft.com/office/drawing/2014/main" id="{31E74043-40D0-B12E-30B1-957D34B19C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9" name="Freeform 69">
                <a:extLst>
                  <a:ext uri="{FF2B5EF4-FFF2-40B4-BE49-F238E27FC236}">
                    <a16:creationId xmlns:a16="http://schemas.microsoft.com/office/drawing/2014/main" id="{A8C14E6E-AB60-8AA5-B12B-8F6D7C9956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" name="Group 50">
              <a:extLst>
                <a:ext uri="{FF2B5EF4-FFF2-40B4-BE49-F238E27FC236}">
                  <a16:creationId xmlns:a16="http://schemas.microsoft.com/office/drawing/2014/main" id="{B39F0839-0759-0063-B920-E6397DAB06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920" y="2590786"/>
              <a:ext cx="1447800" cy="1295400"/>
              <a:chOff x="3168" y="1824"/>
              <a:chExt cx="912" cy="816"/>
            </a:xfrm>
          </p:grpSpPr>
          <p:sp>
            <p:nvSpPr>
              <p:cNvPr id="26" name="Freeform 51">
                <a:extLst>
                  <a:ext uri="{FF2B5EF4-FFF2-40B4-BE49-F238E27FC236}">
                    <a16:creationId xmlns:a16="http://schemas.microsoft.com/office/drawing/2014/main" id="{19C43E2B-B639-9F4D-C63F-DE0BE2FF4A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Freeform 52">
                <a:extLst>
                  <a:ext uri="{FF2B5EF4-FFF2-40B4-BE49-F238E27FC236}">
                    <a16:creationId xmlns:a16="http://schemas.microsoft.com/office/drawing/2014/main" id="{AD86D960-7D08-3DFC-AAF4-3F29743B2A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Freeform 53">
                <a:extLst>
                  <a:ext uri="{FF2B5EF4-FFF2-40B4-BE49-F238E27FC236}">
                    <a16:creationId xmlns:a16="http://schemas.microsoft.com/office/drawing/2014/main" id="{CB032D5A-D643-1B0B-231C-14C58593EF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" name="Freeform 54">
                <a:extLst>
                  <a:ext uri="{FF2B5EF4-FFF2-40B4-BE49-F238E27FC236}">
                    <a16:creationId xmlns:a16="http://schemas.microsoft.com/office/drawing/2014/main" id="{6C042E0E-B85C-E482-320D-91AD150F27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Freeform 55">
                <a:extLst>
                  <a:ext uri="{FF2B5EF4-FFF2-40B4-BE49-F238E27FC236}">
                    <a16:creationId xmlns:a16="http://schemas.microsoft.com/office/drawing/2014/main" id="{FF049A0A-36CA-0AC9-81A0-6ED60A1805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" name="Freeform 56">
                <a:extLst>
                  <a:ext uri="{FF2B5EF4-FFF2-40B4-BE49-F238E27FC236}">
                    <a16:creationId xmlns:a16="http://schemas.microsoft.com/office/drawing/2014/main" id="{698C304E-007E-9133-C17E-FEAC2699F4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Freeform 57">
                <a:extLst>
                  <a:ext uri="{FF2B5EF4-FFF2-40B4-BE49-F238E27FC236}">
                    <a16:creationId xmlns:a16="http://schemas.microsoft.com/office/drawing/2014/main" id="{A0FA1D4C-2F5B-8EB9-76C2-866CDD78BF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" name="Freeform 58">
                <a:extLst>
                  <a:ext uri="{FF2B5EF4-FFF2-40B4-BE49-F238E27FC236}">
                    <a16:creationId xmlns:a16="http://schemas.microsoft.com/office/drawing/2014/main" id="{5AF19A40-EAD3-30E6-F6BD-7929E92E5E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8" name="Freeform 59">
                <a:extLst>
                  <a:ext uri="{FF2B5EF4-FFF2-40B4-BE49-F238E27FC236}">
                    <a16:creationId xmlns:a16="http://schemas.microsoft.com/office/drawing/2014/main" id="{DA000698-73C5-6B7B-3019-2BA5BAFF7B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4894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9" grpId="0" animBg="1"/>
      <p:bldP spid="60" grpId="0" animBg="1"/>
      <p:bldP spid="6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Unidirectional Channel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4" name="Rounded Rectangular Callout 33"/>
          <p:cNvSpPr/>
          <p:nvPr/>
        </p:nvSpPr>
        <p:spPr bwMode="auto">
          <a:xfrm>
            <a:off x="2122415" y="2079994"/>
            <a:ext cx="1370085" cy="510778"/>
          </a:xfrm>
          <a:prstGeom prst="wedgeRoundRectCallout">
            <a:avLst>
              <a:gd name="adj1" fmla="val -43080"/>
              <a:gd name="adj2" fmla="val 97310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I’m Alice</a:t>
            </a:r>
          </a:p>
        </p:txBody>
      </p:sp>
      <p:sp>
        <p:nvSpPr>
          <p:cNvPr id="57" name="Rounded Rectangular Callout 56"/>
          <p:cNvSpPr/>
          <p:nvPr/>
        </p:nvSpPr>
        <p:spPr bwMode="auto">
          <a:xfrm>
            <a:off x="5946845" y="2054580"/>
            <a:ext cx="1275735" cy="510778"/>
          </a:xfrm>
          <a:prstGeom prst="wedgeRoundRectCallout">
            <a:avLst>
              <a:gd name="adj1" fmla="val 44525"/>
              <a:gd name="adj2" fmla="val 99796"/>
              <a:gd name="adj3" fmla="val 16667"/>
            </a:avLst>
          </a:prstGeom>
          <a:noFill/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I’m Bob</a:t>
            </a:r>
          </a:p>
        </p:txBody>
      </p:sp>
      <p:sp>
        <p:nvSpPr>
          <p:cNvPr id="58" name="Double Wave 57"/>
          <p:cNvSpPr/>
          <p:nvPr/>
        </p:nvSpPr>
        <p:spPr bwMode="auto">
          <a:xfrm>
            <a:off x="2154510" y="4686300"/>
            <a:ext cx="4834980" cy="1181100"/>
          </a:xfrm>
          <a:prstGeom prst="doubleWave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A496F79-C657-8C99-39FB-51BC1CEB3A08}"/>
              </a:ext>
            </a:extLst>
          </p:cNvPr>
          <p:cNvGrpSpPr/>
          <p:nvPr/>
        </p:nvGrpSpPr>
        <p:grpSpPr>
          <a:xfrm>
            <a:off x="549820" y="2590786"/>
            <a:ext cx="8044360" cy="1295400"/>
            <a:chOff x="714920" y="2590786"/>
            <a:chExt cx="8044360" cy="1295400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24" name="Group 60">
              <a:extLst>
                <a:ext uri="{FF2B5EF4-FFF2-40B4-BE49-F238E27FC236}">
                  <a16:creationId xmlns:a16="http://schemas.microsoft.com/office/drawing/2014/main" id="{0AABE1D6-C7AE-4BF5-ACB7-E0E47999004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311480" y="2590786"/>
              <a:ext cx="1447800" cy="1295400"/>
              <a:chOff x="3168" y="1824"/>
              <a:chExt cx="912" cy="816"/>
            </a:xfrm>
          </p:grpSpPr>
          <p:sp>
            <p:nvSpPr>
              <p:cNvPr id="37" name="Freeform 61">
                <a:extLst>
                  <a:ext uri="{FF2B5EF4-FFF2-40B4-BE49-F238E27FC236}">
                    <a16:creationId xmlns:a16="http://schemas.microsoft.com/office/drawing/2014/main" id="{C179C913-DF87-9902-A972-E39E6AEB41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8" name="Freeform 62">
                <a:extLst>
                  <a:ext uri="{FF2B5EF4-FFF2-40B4-BE49-F238E27FC236}">
                    <a16:creationId xmlns:a16="http://schemas.microsoft.com/office/drawing/2014/main" id="{A11500BD-049B-0AC3-6AB5-BD804A04F3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9" name="Freeform 63">
                <a:extLst>
                  <a:ext uri="{FF2B5EF4-FFF2-40B4-BE49-F238E27FC236}">
                    <a16:creationId xmlns:a16="http://schemas.microsoft.com/office/drawing/2014/main" id="{56520CB0-B457-E196-32DC-6EFA83FDCC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" name="Freeform 64">
                <a:extLst>
                  <a:ext uri="{FF2B5EF4-FFF2-40B4-BE49-F238E27FC236}">
                    <a16:creationId xmlns:a16="http://schemas.microsoft.com/office/drawing/2014/main" id="{FB41DEA5-CB67-4AE6-8BAE-FEC6604222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" name="Freeform 65">
                <a:extLst>
                  <a:ext uri="{FF2B5EF4-FFF2-40B4-BE49-F238E27FC236}">
                    <a16:creationId xmlns:a16="http://schemas.microsoft.com/office/drawing/2014/main" id="{9A22F6A3-F792-3DEA-D7B4-F4AA1EE230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2" name="Freeform 66">
                <a:extLst>
                  <a:ext uri="{FF2B5EF4-FFF2-40B4-BE49-F238E27FC236}">
                    <a16:creationId xmlns:a16="http://schemas.microsoft.com/office/drawing/2014/main" id="{2636B893-4352-D3D5-0AB5-E8D2E73FE2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3" name="Freeform 67">
                <a:extLst>
                  <a:ext uri="{FF2B5EF4-FFF2-40B4-BE49-F238E27FC236}">
                    <a16:creationId xmlns:a16="http://schemas.microsoft.com/office/drawing/2014/main" id="{C1FDB31B-8195-3A9B-D322-19FB2BB71C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Freeform 68">
                <a:extLst>
                  <a:ext uri="{FF2B5EF4-FFF2-40B4-BE49-F238E27FC236}">
                    <a16:creationId xmlns:a16="http://schemas.microsoft.com/office/drawing/2014/main" id="{E10C0123-C809-413F-A90A-98F7CBD592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6" name="Freeform 69">
                <a:extLst>
                  <a:ext uri="{FF2B5EF4-FFF2-40B4-BE49-F238E27FC236}">
                    <a16:creationId xmlns:a16="http://schemas.microsoft.com/office/drawing/2014/main" id="{EBDB8A39-B616-5826-734D-BFCD3B941E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" name="Group 50">
              <a:extLst>
                <a:ext uri="{FF2B5EF4-FFF2-40B4-BE49-F238E27FC236}">
                  <a16:creationId xmlns:a16="http://schemas.microsoft.com/office/drawing/2014/main" id="{65416D3A-454B-F0DC-9844-0C82606798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920" y="2590786"/>
              <a:ext cx="1447800" cy="1295400"/>
              <a:chOff x="3168" y="1824"/>
              <a:chExt cx="912" cy="816"/>
            </a:xfrm>
          </p:grpSpPr>
          <p:sp>
            <p:nvSpPr>
              <p:cNvPr id="26" name="Freeform 51">
                <a:extLst>
                  <a:ext uri="{FF2B5EF4-FFF2-40B4-BE49-F238E27FC236}">
                    <a16:creationId xmlns:a16="http://schemas.microsoft.com/office/drawing/2014/main" id="{A12E5ECD-96B5-C7EB-77C6-2E5C774BC0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Freeform 52">
                <a:extLst>
                  <a:ext uri="{FF2B5EF4-FFF2-40B4-BE49-F238E27FC236}">
                    <a16:creationId xmlns:a16="http://schemas.microsoft.com/office/drawing/2014/main" id="{3D75A79B-BEB7-DC11-2AE5-316E1FC2F3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Freeform 53">
                <a:extLst>
                  <a:ext uri="{FF2B5EF4-FFF2-40B4-BE49-F238E27FC236}">
                    <a16:creationId xmlns:a16="http://schemas.microsoft.com/office/drawing/2014/main" id="{9A86196F-01FF-FB01-6538-65C0742F1D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0" name="Freeform 54">
                <a:extLst>
                  <a:ext uri="{FF2B5EF4-FFF2-40B4-BE49-F238E27FC236}">
                    <a16:creationId xmlns:a16="http://schemas.microsoft.com/office/drawing/2014/main" id="{44C5142C-7CAA-2B9A-B9EA-270C166995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Freeform 55">
                <a:extLst>
                  <a:ext uri="{FF2B5EF4-FFF2-40B4-BE49-F238E27FC236}">
                    <a16:creationId xmlns:a16="http://schemas.microsoft.com/office/drawing/2014/main" id="{96154557-85D8-7EA6-B1C9-CCCD9F9E26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" name="Freeform 56">
                <a:extLst>
                  <a:ext uri="{FF2B5EF4-FFF2-40B4-BE49-F238E27FC236}">
                    <a16:creationId xmlns:a16="http://schemas.microsoft.com/office/drawing/2014/main" id="{349CF91C-D0ED-BB33-ACAB-D9DDB7653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3" name="Freeform 57">
                <a:extLst>
                  <a:ext uri="{FF2B5EF4-FFF2-40B4-BE49-F238E27FC236}">
                    <a16:creationId xmlns:a16="http://schemas.microsoft.com/office/drawing/2014/main" id="{D8A4E155-D95E-3861-729B-84AFEB3F7A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Freeform 58">
                <a:extLst>
                  <a:ext uri="{FF2B5EF4-FFF2-40B4-BE49-F238E27FC236}">
                    <a16:creationId xmlns:a16="http://schemas.microsoft.com/office/drawing/2014/main" id="{76C8E40D-F818-2E47-7130-2064A20913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Freeform 59">
                <a:extLst>
                  <a:ext uri="{FF2B5EF4-FFF2-40B4-BE49-F238E27FC236}">
                    <a16:creationId xmlns:a16="http://schemas.microsoft.com/office/drawing/2014/main" id="{28EE9BD8-07C0-BC11-792F-E87ADEEED2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70620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ouble Wave 36"/>
          <p:cNvSpPr/>
          <p:nvPr/>
        </p:nvSpPr>
        <p:spPr bwMode="auto">
          <a:xfrm>
            <a:off x="2154510" y="4686300"/>
            <a:ext cx="4834980" cy="1181100"/>
          </a:xfrm>
          <a:prstGeom prst="doubleWave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Setup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31" name="Rounded Rectangular Callout 30"/>
          <p:cNvSpPr/>
          <p:nvPr/>
        </p:nvSpPr>
        <p:spPr bwMode="auto">
          <a:xfrm>
            <a:off x="889238" y="1497624"/>
            <a:ext cx="5542736" cy="919401"/>
          </a:xfrm>
          <a:prstGeom prst="wedgeRoundRectCallout">
            <a:avLst>
              <a:gd name="adj1" fmla="val -32366"/>
              <a:gd name="adj2" fmla="val 99519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 100 BTC in dual-sig account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Alice &amp; Bob must sign to release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37C34F8-5635-BAC0-927C-A3B7409B651B}"/>
              </a:ext>
            </a:extLst>
          </p:cNvPr>
          <p:cNvGrpSpPr/>
          <p:nvPr/>
        </p:nvGrpSpPr>
        <p:grpSpPr>
          <a:xfrm>
            <a:off x="549820" y="2590786"/>
            <a:ext cx="8044360" cy="1295400"/>
            <a:chOff x="714920" y="2590786"/>
            <a:chExt cx="8044360" cy="1295400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24" name="Group 60">
              <a:extLst>
                <a:ext uri="{FF2B5EF4-FFF2-40B4-BE49-F238E27FC236}">
                  <a16:creationId xmlns:a16="http://schemas.microsoft.com/office/drawing/2014/main" id="{AB7185CE-4D3A-557B-2429-16B7E9F04FA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311480" y="2590786"/>
              <a:ext cx="1447800" cy="1295400"/>
              <a:chOff x="3168" y="1824"/>
              <a:chExt cx="912" cy="816"/>
            </a:xfrm>
          </p:grpSpPr>
          <p:sp>
            <p:nvSpPr>
              <p:cNvPr id="38" name="Freeform 61">
                <a:extLst>
                  <a:ext uri="{FF2B5EF4-FFF2-40B4-BE49-F238E27FC236}">
                    <a16:creationId xmlns:a16="http://schemas.microsoft.com/office/drawing/2014/main" id="{FAA1ED8E-3F91-037B-B6D2-F8941E0283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9" name="Freeform 62">
                <a:extLst>
                  <a:ext uri="{FF2B5EF4-FFF2-40B4-BE49-F238E27FC236}">
                    <a16:creationId xmlns:a16="http://schemas.microsoft.com/office/drawing/2014/main" id="{1E37C7D6-BBC5-E372-41BE-F36B65EB59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" name="Freeform 63">
                <a:extLst>
                  <a:ext uri="{FF2B5EF4-FFF2-40B4-BE49-F238E27FC236}">
                    <a16:creationId xmlns:a16="http://schemas.microsoft.com/office/drawing/2014/main" id="{9DAA6355-76B3-0AE8-DAF6-CD2312F439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" name="Freeform 64">
                <a:extLst>
                  <a:ext uri="{FF2B5EF4-FFF2-40B4-BE49-F238E27FC236}">
                    <a16:creationId xmlns:a16="http://schemas.microsoft.com/office/drawing/2014/main" id="{25305351-F141-D9DD-D30E-E8FFA22F9B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2" name="Freeform 65">
                <a:extLst>
                  <a:ext uri="{FF2B5EF4-FFF2-40B4-BE49-F238E27FC236}">
                    <a16:creationId xmlns:a16="http://schemas.microsoft.com/office/drawing/2014/main" id="{495B9CB9-C972-0D51-6B2B-3C7F0F2022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3" name="Freeform 66">
                <a:extLst>
                  <a:ext uri="{FF2B5EF4-FFF2-40B4-BE49-F238E27FC236}">
                    <a16:creationId xmlns:a16="http://schemas.microsoft.com/office/drawing/2014/main" id="{9CE98320-7057-1832-67E6-A8C24F96A4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Freeform 67">
                <a:extLst>
                  <a:ext uri="{FF2B5EF4-FFF2-40B4-BE49-F238E27FC236}">
                    <a16:creationId xmlns:a16="http://schemas.microsoft.com/office/drawing/2014/main" id="{2CBE1FA6-36EF-DCAC-DA3F-6A8FF0AAAC8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6" name="Freeform 68">
                <a:extLst>
                  <a:ext uri="{FF2B5EF4-FFF2-40B4-BE49-F238E27FC236}">
                    <a16:creationId xmlns:a16="http://schemas.microsoft.com/office/drawing/2014/main" id="{A0D58CC1-84A2-0CF0-293B-4013FC64DD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7" name="Freeform 69">
                <a:extLst>
                  <a:ext uri="{FF2B5EF4-FFF2-40B4-BE49-F238E27FC236}">
                    <a16:creationId xmlns:a16="http://schemas.microsoft.com/office/drawing/2014/main" id="{5626E138-F389-DB7C-3C3C-2FB911A5EA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" name="Group 50">
              <a:extLst>
                <a:ext uri="{FF2B5EF4-FFF2-40B4-BE49-F238E27FC236}">
                  <a16:creationId xmlns:a16="http://schemas.microsoft.com/office/drawing/2014/main" id="{E72A7D1E-703D-7397-206F-BF41ADDE0F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920" y="2590786"/>
              <a:ext cx="1447800" cy="1295400"/>
              <a:chOff x="3168" y="1824"/>
              <a:chExt cx="912" cy="816"/>
            </a:xfrm>
          </p:grpSpPr>
          <p:sp>
            <p:nvSpPr>
              <p:cNvPr id="26" name="Freeform 51">
                <a:extLst>
                  <a:ext uri="{FF2B5EF4-FFF2-40B4-BE49-F238E27FC236}">
                    <a16:creationId xmlns:a16="http://schemas.microsoft.com/office/drawing/2014/main" id="{0A488E3F-4AC9-99B9-297E-90296735EE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Freeform 52">
                <a:extLst>
                  <a:ext uri="{FF2B5EF4-FFF2-40B4-BE49-F238E27FC236}">
                    <a16:creationId xmlns:a16="http://schemas.microsoft.com/office/drawing/2014/main" id="{DE0A32F1-2E88-3CD3-B4DC-E3B2362070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Freeform 53">
                <a:extLst>
                  <a:ext uri="{FF2B5EF4-FFF2-40B4-BE49-F238E27FC236}">
                    <a16:creationId xmlns:a16="http://schemas.microsoft.com/office/drawing/2014/main" id="{85A76AB9-87DD-2015-9B95-E2B89B9F3C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0" name="Freeform 54">
                <a:extLst>
                  <a:ext uri="{FF2B5EF4-FFF2-40B4-BE49-F238E27FC236}">
                    <a16:creationId xmlns:a16="http://schemas.microsoft.com/office/drawing/2014/main" id="{11EEFD69-62DC-2886-F327-733695728F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" name="Freeform 55">
                <a:extLst>
                  <a:ext uri="{FF2B5EF4-FFF2-40B4-BE49-F238E27FC236}">
                    <a16:creationId xmlns:a16="http://schemas.microsoft.com/office/drawing/2014/main" id="{3D60EDCF-96D5-CD53-2C0F-507F034E89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3" name="Freeform 56">
                <a:extLst>
                  <a:ext uri="{FF2B5EF4-FFF2-40B4-BE49-F238E27FC236}">
                    <a16:creationId xmlns:a16="http://schemas.microsoft.com/office/drawing/2014/main" id="{14035D21-01AB-346F-3329-31F4568704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Freeform 57">
                <a:extLst>
                  <a:ext uri="{FF2B5EF4-FFF2-40B4-BE49-F238E27FC236}">
                    <a16:creationId xmlns:a16="http://schemas.microsoft.com/office/drawing/2014/main" id="{72F9E5E4-9201-4449-767B-0E9CA6A84D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Freeform 58">
                <a:extLst>
                  <a:ext uri="{FF2B5EF4-FFF2-40B4-BE49-F238E27FC236}">
                    <a16:creationId xmlns:a16="http://schemas.microsoft.com/office/drawing/2014/main" id="{C957D7F5-F87A-CFAC-19C2-49A54DE2F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Freeform 59">
                <a:extLst>
                  <a:ext uri="{FF2B5EF4-FFF2-40B4-BE49-F238E27FC236}">
                    <a16:creationId xmlns:a16="http://schemas.microsoft.com/office/drawing/2014/main" id="{DE28BA45-3DE7-B2AA-0415-4CD663EB4B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903548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ular Callout 30"/>
          <p:cNvSpPr/>
          <p:nvPr/>
        </p:nvSpPr>
        <p:spPr bwMode="auto">
          <a:xfrm>
            <a:off x="889238" y="1497624"/>
            <a:ext cx="5542736" cy="919401"/>
          </a:xfrm>
          <a:prstGeom prst="wedgeRoundRectCallout">
            <a:avLst>
              <a:gd name="adj1" fmla="val -32366"/>
              <a:gd name="adj2" fmla="val 99519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 100 BTC in dual-sig account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Alice &amp; Bob  must sign to release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Double Wave 38"/>
          <p:cNvSpPr/>
          <p:nvPr/>
        </p:nvSpPr>
        <p:spPr bwMode="auto">
          <a:xfrm>
            <a:off x="2154510" y="4686300"/>
            <a:ext cx="4834980" cy="1181100"/>
          </a:xfrm>
          <a:prstGeom prst="doubleWave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Setup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5" name="Rounded Rectangular Callout 34"/>
          <p:cNvSpPr/>
          <p:nvPr/>
        </p:nvSpPr>
        <p:spPr bwMode="auto">
          <a:xfrm>
            <a:off x="2421120" y="1899985"/>
            <a:ext cx="4801460" cy="919401"/>
          </a:xfrm>
          <a:prstGeom prst="wedgeRoundRectCallout">
            <a:avLst>
              <a:gd name="adj1" fmla="val 44075"/>
              <a:gd name="adj2" fmla="val 91231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Refund money to Alice in 30 days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 by Bob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83BE678-8236-D771-8A00-051A5C8FED7D}"/>
              </a:ext>
            </a:extLst>
          </p:cNvPr>
          <p:cNvGrpSpPr/>
          <p:nvPr/>
        </p:nvGrpSpPr>
        <p:grpSpPr>
          <a:xfrm>
            <a:off x="549820" y="2590786"/>
            <a:ext cx="8044360" cy="1295400"/>
            <a:chOff x="714920" y="2590786"/>
            <a:chExt cx="8044360" cy="1295400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24" name="Group 60">
              <a:extLst>
                <a:ext uri="{FF2B5EF4-FFF2-40B4-BE49-F238E27FC236}">
                  <a16:creationId xmlns:a16="http://schemas.microsoft.com/office/drawing/2014/main" id="{DF67EB22-967B-D2EA-C9FA-CE67A53EFD0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311480" y="2590786"/>
              <a:ext cx="1447800" cy="1295400"/>
              <a:chOff x="3168" y="1824"/>
              <a:chExt cx="912" cy="816"/>
            </a:xfrm>
          </p:grpSpPr>
          <p:sp>
            <p:nvSpPr>
              <p:cNvPr id="38" name="Freeform 61">
                <a:extLst>
                  <a:ext uri="{FF2B5EF4-FFF2-40B4-BE49-F238E27FC236}">
                    <a16:creationId xmlns:a16="http://schemas.microsoft.com/office/drawing/2014/main" id="{1EA76167-0760-9D98-C8E4-4995D74B07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" name="Freeform 62">
                <a:extLst>
                  <a:ext uri="{FF2B5EF4-FFF2-40B4-BE49-F238E27FC236}">
                    <a16:creationId xmlns:a16="http://schemas.microsoft.com/office/drawing/2014/main" id="{77A1F820-3C58-85D2-93AF-12679F23B0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" name="Freeform 63">
                <a:extLst>
                  <a:ext uri="{FF2B5EF4-FFF2-40B4-BE49-F238E27FC236}">
                    <a16:creationId xmlns:a16="http://schemas.microsoft.com/office/drawing/2014/main" id="{194229AB-F506-3E31-ABD0-BBFEA3A57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2" name="Freeform 64">
                <a:extLst>
                  <a:ext uri="{FF2B5EF4-FFF2-40B4-BE49-F238E27FC236}">
                    <a16:creationId xmlns:a16="http://schemas.microsoft.com/office/drawing/2014/main" id="{39641D1A-822B-6F63-72CD-0A155BEA6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3" name="Freeform 65">
                <a:extLst>
                  <a:ext uri="{FF2B5EF4-FFF2-40B4-BE49-F238E27FC236}">
                    <a16:creationId xmlns:a16="http://schemas.microsoft.com/office/drawing/2014/main" id="{E3D7BB5B-C986-8782-B0B9-E7947E9F05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Freeform 66">
                <a:extLst>
                  <a:ext uri="{FF2B5EF4-FFF2-40B4-BE49-F238E27FC236}">
                    <a16:creationId xmlns:a16="http://schemas.microsoft.com/office/drawing/2014/main" id="{6445C756-73B0-CB26-68C9-9A74782D5E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6" name="Freeform 67">
                <a:extLst>
                  <a:ext uri="{FF2B5EF4-FFF2-40B4-BE49-F238E27FC236}">
                    <a16:creationId xmlns:a16="http://schemas.microsoft.com/office/drawing/2014/main" id="{04E8BCD9-93DC-FB90-A45D-A771ABE89D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7" name="Freeform 68">
                <a:extLst>
                  <a:ext uri="{FF2B5EF4-FFF2-40B4-BE49-F238E27FC236}">
                    <a16:creationId xmlns:a16="http://schemas.microsoft.com/office/drawing/2014/main" id="{72B9CF3B-5229-F745-01EC-9250868AFF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8" name="Freeform 69">
                <a:extLst>
                  <a:ext uri="{FF2B5EF4-FFF2-40B4-BE49-F238E27FC236}">
                    <a16:creationId xmlns:a16="http://schemas.microsoft.com/office/drawing/2014/main" id="{E27A3A39-8E27-3102-309E-BD8AE21221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" name="Group 50">
              <a:extLst>
                <a:ext uri="{FF2B5EF4-FFF2-40B4-BE49-F238E27FC236}">
                  <a16:creationId xmlns:a16="http://schemas.microsoft.com/office/drawing/2014/main" id="{18EA0E89-D689-7524-C9F4-421F122F1C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920" y="2590786"/>
              <a:ext cx="1447800" cy="1295400"/>
              <a:chOff x="3168" y="1824"/>
              <a:chExt cx="912" cy="816"/>
            </a:xfrm>
          </p:grpSpPr>
          <p:sp>
            <p:nvSpPr>
              <p:cNvPr id="26" name="Freeform 51">
                <a:extLst>
                  <a:ext uri="{FF2B5EF4-FFF2-40B4-BE49-F238E27FC236}">
                    <a16:creationId xmlns:a16="http://schemas.microsoft.com/office/drawing/2014/main" id="{78522641-3C3C-8D04-349C-B028CA875B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Freeform 52">
                <a:extLst>
                  <a:ext uri="{FF2B5EF4-FFF2-40B4-BE49-F238E27FC236}">
                    <a16:creationId xmlns:a16="http://schemas.microsoft.com/office/drawing/2014/main" id="{3748217D-18A9-A0CE-67FC-F35CF38E53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Freeform 53">
                <a:extLst>
                  <a:ext uri="{FF2B5EF4-FFF2-40B4-BE49-F238E27FC236}">
                    <a16:creationId xmlns:a16="http://schemas.microsoft.com/office/drawing/2014/main" id="{5C35716E-FE05-DD8F-06CB-A79DA54B2D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0" name="Freeform 54">
                <a:extLst>
                  <a:ext uri="{FF2B5EF4-FFF2-40B4-BE49-F238E27FC236}">
                    <a16:creationId xmlns:a16="http://schemas.microsoft.com/office/drawing/2014/main" id="{7372245B-C2F7-84AB-93D8-624E0E2483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" name="Freeform 55">
                <a:extLst>
                  <a:ext uri="{FF2B5EF4-FFF2-40B4-BE49-F238E27FC236}">
                    <a16:creationId xmlns:a16="http://schemas.microsoft.com/office/drawing/2014/main" id="{F149289E-3515-127F-2612-BAC99CCB74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3" name="Freeform 56">
                <a:extLst>
                  <a:ext uri="{FF2B5EF4-FFF2-40B4-BE49-F238E27FC236}">
                    <a16:creationId xmlns:a16="http://schemas.microsoft.com/office/drawing/2014/main" id="{4858D929-D873-6358-EAC7-0019D438E9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Freeform 57">
                <a:extLst>
                  <a:ext uri="{FF2B5EF4-FFF2-40B4-BE49-F238E27FC236}">
                    <a16:creationId xmlns:a16="http://schemas.microsoft.com/office/drawing/2014/main" id="{C36C3D28-D658-3CA4-8C70-EA5603FA2B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Freeform 58">
                <a:extLst>
                  <a:ext uri="{FF2B5EF4-FFF2-40B4-BE49-F238E27FC236}">
                    <a16:creationId xmlns:a16="http://schemas.microsoft.com/office/drawing/2014/main" id="{3EA4A7F4-1D5D-20A9-B3CE-CE795C473A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" name="Freeform 59">
                <a:extLst>
                  <a:ext uri="{FF2B5EF4-FFF2-40B4-BE49-F238E27FC236}">
                    <a16:creationId xmlns:a16="http://schemas.microsoft.com/office/drawing/2014/main" id="{5B196977-AAA4-4DD1-ABD6-91E5184C1C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6714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ular Callout 30"/>
          <p:cNvSpPr/>
          <p:nvPr/>
        </p:nvSpPr>
        <p:spPr bwMode="auto">
          <a:xfrm>
            <a:off x="889238" y="1497624"/>
            <a:ext cx="5542736" cy="919401"/>
          </a:xfrm>
          <a:prstGeom prst="wedgeRoundRectCallout">
            <a:avLst>
              <a:gd name="adj1" fmla="val -32366"/>
              <a:gd name="adj2" fmla="val 99519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 100 BTC in dual-sig account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Alice &amp; Bob  must sign to release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Double Wave 38"/>
          <p:cNvSpPr/>
          <p:nvPr/>
        </p:nvSpPr>
        <p:spPr bwMode="auto">
          <a:xfrm>
            <a:off x="2154510" y="4686300"/>
            <a:ext cx="4834980" cy="1181100"/>
          </a:xfrm>
          <a:prstGeom prst="doubleWave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Setup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35" name="Rounded Rectangular Callout 34"/>
          <p:cNvSpPr/>
          <p:nvPr/>
        </p:nvSpPr>
        <p:spPr bwMode="auto">
          <a:xfrm>
            <a:off x="2421120" y="1899985"/>
            <a:ext cx="4801460" cy="919401"/>
          </a:xfrm>
          <a:prstGeom prst="wedgeRoundRectCallout">
            <a:avLst>
              <a:gd name="adj1" fmla="val 44075"/>
              <a:gd name="adj2" fmla="val 91231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Refund money to Alice in 30 days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 by Bob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Horizontal Scroll 35"/>
          <p:cNvSpPr/>
          <p:nvPr/>
        </p:nvSpPr>
        <p:spPr bwMode="auto">
          <a:xfrm>
            <a:off x="4958064" y="4357701"/>
            <a:ext cx="2211264" cy="1595021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Refund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30 days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igned Bob</a:t>
            </a:r>
          </a:p>
        </p:txBody>
      </p:sp>
      <p:sp>
        <p:nvSpPr>
          <p:cNvPr id="38" name="Horizontal Scroll 37"/>
          <p:cNvSpPr/>
          <p:nvPr/>
        </p:nvSpPr>
        <p:spPr bwMode="auto">
          <a:xfrm>
            <a:off x="1879600" y="4806950"/>
            <a:ext cx="1616337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 BTC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dual-sig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CA67C0B-59CA-E0CB-AD38-E7CC04410C56}"/>
              </a:ext>
            </a:extLst>
          </p:cNvPr>
          <p:cNvGrpSpPr/>
          <p:nvPr/>
        </p:nvGrpSpPr>
        <p:grpSpPr>
          <a:xfrm>
            <a:off x="549820" y="2590786"/>
            <a:ext cx="8044360" cy="1295400"/>
            <a:chOff x="714920" y="2590786"/>
            <a:chExt cx="8044360" cy="1295400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24" name="Group 60">
              <a:extLst>
                <a:ext uri="{FF2B5EF4-FFF2-40B4-BE49-F238E27FC236}">
                  <a16:creationId xmlns:a16="http://schemas.microsoft.com/office/drawing/2014/main" id="{F9781890-1F4C-5AB3-BC45-0F6923FE13E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311480" y="2590786"/>
              <a:ext cx="1447800" cy="1295400"/>
              <a:chOff x="3168" y="1824"/>
              <a:chExt cx="912" cy="816"/>
            </a:xfrm>
          </p:grpSpPr>
          <p:sp>
            <p:nvSpPr>
              <p:cNvPr id="41" name="Freeform 61">
                <a:extLst>
                  <a:ext uri="{FF2B5EF4-FFF2-40B4-BE49-F238E27FC236}">
                    <a16:creationId xmlns:a16="http://schemas.microsoft.com/office/drawing/2014/main" id="{0D3F361B-A90A-BEE1-C438-5E4FBE794C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2" name="Freeform 62">
                <a:extLst>
                  <a:ext uri="{FF2B5EF4-FFF2-40B4-BE49-F238E27FC236}">
                    <a16:creationId xmlns:a16="http://schemas.microsoft.com/office/drawing/2014/main" id="{2F67A93B-985E-81E1-75E3-566DD49362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3" name="Freeform 63">
                <a:extLst>
                  <a:ext uri="{FF2B5EF4-FFF2-40B4-BE49-F238E27FC236}">
                    <a16:creationId xmlns:a16="http://schemas.microsoft.com/office/drawing/2014/main" id="{4AD7CA28-30BC-41D0-53A5-5FE29EA878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Freeform 64">
                <a:extLst>
                  <a:ext uri="{FF2B5EF4-FFF2-40B4-BE49-F238E27FC236}">
                    <a16:creationId xmlns:a16="http://schemas.microsoft.com/office/drawing/2014/main" id="{6F672BFA-C0EE-FD22-28FF-679A2DD07B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6" name="Freeform 65">
                <a:extLst>
                  <a:ext uri="{FF2B5EF4-FFF2-40B4-BE49-F238E27FC236}">
                    <a16:creationId xmlns:a16="http://schemas.microsoft.com/office/drawing/2014/main" id="{F7194D64-8F23-3E96-1C65-34F4C57F00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7" name="Freeform 66">
                <a:extLst>
                  <a:ext uri="{FF2B5EF4-FFF2-40B4-BE49-F238E27FC236}">
                    <a16:creationId xmlns:a16="http://schemas.microsoft.com/office/drawing/2014/main" id="{2BB2085E-FE08-64F1-C158-F6AA991767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8" name="Freeform 67">
                <a:extLst>
                  <a:ext uri="{FF2B5EF4-FFF2-40B4-BE49-F238E27FC236}">
                    <a16:creationId xmlns:a16="http://schemas.microsoft.com/office/drawing/2014/main" id="{A10DA973-B8F8-895C-9708-FB295B8B8E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9" name="Freeform 68">
                <a:extLst>
                  <a:ext uri="{FF2B5EF4-FFF2-40B4-BE49-F238E27FC236}">
                    <a16:creationId xmlns:a16="http://schemas.microsoft.com/office/drawing/2014/main" id="{1F6CF91B-8CB9-F7A7-ED7A-5727E668AD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0" name="Freeform 69">
                <a:extLst>
                  <a:ext uri="{FF2B5EF4-FFF2-40B4-BE49-F238E27FC236}">
                    <a16:creationId xmlns:a16="http://schemas.microsoft.com/office/drawing/2014/main" id="{3A80C119-488C-7EC6-6757-54E4949772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" name="Group 50">
              <a:extLst>
                <a:ext uri="{FF2B5EF4-FFF2-40B4-BE49-F238E27FC236}">
                  <a16:creationId xmlns:a16="http://schemas.microsoft.com/office/drawing/2014/main" id="{CBBA5594-6A34-A39C-E0D1-81E4DEE350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920" y="2590786"/>
              <a:ext cx="1447800" cy="1295400"/>
              <a:chOff x="3168" y="1824"/>
              <a:chExt cx="912" cy="816"/>
            </a:xfrm>
          </p:grpSpPr>
          <p:sp>
            <p:nvSpPr>
              <p:cNvPr id="26" name="Freeform 51">
                <a:extLst>
                  <a:ext uri="{FF2B5EF4-FFF2-40B4-BE49-F238E27FC236}">
                    <a16:creationId xmlns:a16="http://schemas.microsoft.com/office/drawing/2014/main" id="{56678D81-44E3-5985-FF63-6DA792A8A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Freeform 52">
                <a:extLst>
                  <a:ext uri="{FF2B5EF4-FFF2-40B4-BE49-F238E27FC236}">
                    <a16:creationId xmlns:a16="http://schemas.microsoft.com/office/drawing/2014/main" id="{CCB98024-DA3E-42E5-D9F2-EE0BB2E240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Freeform 53">
                <a:extLst>
                  <a:ext uri="{FF2B5EF4-FFF2-40B4-BE49-F238E27FC236}">
                    <a16:creationId xmlns:a16="http://schemas.microsoft.com/office/drawing/2014/main" id="{FB992E49-B8E9-2108-5ED1-A0C766DBBA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0" name="Freeform 54">
                <a:extLst>
                  <a:ext uri="{FF2B5EF4-FFF2-40B4-BE49-F238E27FC236}">
                    <a16:creationId xmlns:a16="http://schemas.microsoft.com/office/drawing/2014/main" id="{8D1E4C8E-059A-0D04-F8BD-69B0C521DD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" name="Freeform 55">
                <a:extLst>
                  <a:ext uri="{FF2B5EF4-FFF2-40B4-BE49-F238E27FC236}">
                    <a16:creationId xmlns:a16="http://schemas.microsoft.com/office/drawing/2014/main" id="{241D391F-4BD6-572B-5EF1-4C798D8137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3" name="Freeform 56">
                <a:extLst>
                  <a:ext uri="{FF2B5EF4-FFF2-40B4-BE49-F238E27FC236}">
                    <a16:creationId xmlns:a16="http://schemas.microsoft.com/office/drawing/2014/main" id="{F7738A4E-16A0-7524-8DCB-77ED0B299D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Freeform 57">
                <a:extLst>
                  <a:ext uri="{FF2B5EF4-FFF2-40B4-BE49-F238E27FC236}">
                    <a16:creationId xmlns:a16="http://schemas.microsoft.com/office/drawing/2014/main" id="{4F47DC10-D90A-C859-A4C5-C3CD2E445C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" name="Freeform 58">
                <a:extLst>
                  <a:ext uri="{FF2B5EF4-FFF2-40B4-BE49-F238E27FC236}">
                    <a16:creationId xmlns:a16="http://schemas.microsoft.com/office/drawing/2014/main" id="{F3B2F323-9E0D-A78B-5C32-63CEFD0CC2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" name="Freeform 59">
                <a:extLst>
                  <a:ext uri="{FF2B5EF4-FFF2-40B4-BE49-F238E27FC236}">
                    <a16:creationId xmlns:a16="http://schemas.microsoft.com/office/drawing/2014/main" id="{B8C75765-272B-2F16-C7F9-5DB0C6ADA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449785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ouble Wave 42"/>
          <p:cNvSpPr/>
          <p:nvPr/>
        </p:nvSpPr>
        <p:spPr bwMode="auto">
          <a:xfrm>
            <a:off x="2154510" y="4686300"/>
            <a:ext cx="4834980" cy="1181100"/>
          </a:xfrm>
          <a:prstGeom prst="doubleWave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Exchange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38" name="Rounded Rectangular Callout 37"/>
          <p:cNvSpPr/>
          <p:nvPr/>
        </p:nvSpPr>
        <p:spPr bwMode="auto">
          <a:xfrm>
            <a:off x="1917782" y="1497625"/>
            <a:ext cx="3485668" cy="919401"/>
          </a:xfrm>
          <a:prstGeom prst="wedgeRoundRectCallout">
            <a:avLst>
              <a:gd name="adj1" fmla="val -47155"/>
              <a:gd name="adj2" fmla="val 91783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I’m going to send Bob 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txn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10 BTC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Horizontal Scroll 41"/>
          <p:cNvSpPr/>
          <p:nvPr/>
        </p:nvSpPr>
        <p:spPr bwMode="auto">
          <a:xfrm>
            <a:off x="1879600" y="4806950"/>
            <a:ext cx="1616337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 BTC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dual-sig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Horizontal Scroll 29"/>
          <p:cNvSpPr/>
          <p:nvPr/>
        </p:nvSpPr>
        <p:spPr bwMode="auto">
          <a:xfrm>
            <a:off x="4958064" y="4357701"/>
            <a:ext cx="2211264" cy="1595021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Refund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30 days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igned Bob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7824E1D-4DE7-FA18-F373-42FBA3351AEA}"/>
              </a:ext>
            </a:extLst>
          </p:cNvPr>
          <p:cNvGrpSpPr/>
          <p:nvPr/>
        </p:nvGrpSpPr>
        <p:grpSpPr>
          <a:xfrm>
            <a:off x="549820" y="2590786"/>
            <a:ext cx="8044360" cy="1295400"/>
            <a:chOff x="714920" y="2590786"/>
            <a:chExt cx="8044360" cy="1295400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24" name="Group 60">
              <a:extLst>
                <a:ext uri="{FF2B5EF4-FFF2-40B4-BE49-F238E27FC236}">
                  <a16:creationId xmlns:a16="http://schemas.microsoft.com/office/drawing/2014/main" id="{7306E660-B60C-B639-CEB3-43F8AD7B28F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311480" y="2590786"/>
              <a:ext cx="1447800" cy="1295400"/>
              <a:chOff x="3168" y="1824"/>
              <a:chExt cx="912" cy="816"/>
            </a:xfrm>
          </p:grpSpPr>
          <p:sp>
            <p:nvSpPr>
              <p:cNvPr id="37" name="Freeform 61">
                <a:extLst>
                  <a:ext uri="{FF2B5EF4-FFF2-40B4-BE49-F238E27FC236}">
                    <a16:creationId xmlns:a16="http://schemas.microsoft.com/office/drawing/2014/main" id="{985755E3-E94D-B189-A52F-BB3F9E3F73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9" name="Freeform 62">
                <a:extLst>
                  <a:ext uri="{FF2B5EF4-FFF2-40B4-BE49-F238E27FC236}">
                    <a16:creationId xmlns:a16="http://schemas.microsoft.com/office/drawing/2014/main" id="{F8DD86CD-112F-B540-03B7-C3BA3B1333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" name="Freeform 63">
                <a:extLst>
                  <a:ext uri="{FF2B5EF4-FFF2-40B4-BE49-F238E27FC236}">
                    <a16:creationId xmlns:a16="http://schemas.microsoft.com/office/drawing/2014/main" id="{EBC8469B-9BF5-3BB8-042A-163DDF3263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" name="Freeform 64">
                <a:extLst>
                  <a:ext uri="{FF2B5EF4-FFF2-40B4-BE49-F238E27FC236}">
                    <a16:creationId xmlns:a16="http://schemas.microsoft.com/office/drawing/2014/main" id="{2E870262-6BB3-85FD-0092-D5E411557F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Freeform 65">
                <a:extLst>
                  <a:ext uri="{FF2B5EF4-FFF2-40B4-BE49-F238E27FC236}">
                    <a16:creationId xmlns:a16="http://schemas.microsoft.com/office/drawing/2014/main" id="{0E1B9B3B-ADBD-BDAB-BEB0-573C67853C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6" name="Freeform 66">
                <a:extLst>
                  <a:ext uri="{FF2B5EF4-FFF2-40B4-BE49-F238E27FC236}">
                    <a16:creationId xmlns:a16="http://schemas.microsoft.com/office/drawing/2014/main" id="{D87CEB0E-B3F2-9800-598A-16D4450E37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7" name="Freeform 67">
                <a:extLst>
                  <a:ext uri="{FF2B5EF4-FFF2-40B4-BE49-F238E27FC236}">
                    <a16:creationId xmlns:a16="http://schemas.microsoft.com/office/drawing/2014/main" id="{00C5BFC7-12CC-D365-0FCE-7221E3E362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8" name="Freeform 68">
                <a:extLst>
                  <a:ext uri="{FF2B5EF4-FFF2-40B4-BE49-F238E27FC236}">
                    <a16:creationId xmlns:a16="http://schemas.microsoft.com/office/drawing/2014/main" id="{E8024CED-23BC-906A-BFDD-6426778CEC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9" name="Freeform 69">
                <a:extLst>
                  <a:ext uri="{FF2B5EF4-FFF2-40B4-BE49-F238E27FC236}">
                    <a16:creationId xmlns:a16="http://schemas.microsoft.com/office/drawing/2014/main" id="{D02612BD-BE62-0768-7ECD-53AAD92F6D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" name="Group 50">
              <a:extLst>
                <a:ext uri="{FF2B5EF4-FFF2-40B4-BE49-F238E27FC236}">
                  <a16:creationId xmlns:a16="http://schemas.microsoft.com/office/drawing/2014/main" id="{E843639C-C24D-9F4A-873D-4963337426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920" y="2590786"/>
              <a:ext cx="1447800" cy="1295400"/>
              <a:chOff x="3168" y="1824"/>
              <a:chExt cx="912" cy="816"/>
            </a:xfrm>
          </p:grpSpPr>
          <p:sp>
            <p:nvSpPr>
              <p:cNvPr id="26" name="Freeform 51">
                <a:extLst>
                  <a:ext uri="{FF2B5EF4-FFF2-40B4-BE49-F238E27FC236}">
                    <a16:creationId xmlns:a16="http://schemas.microsoft.com/office/drawing/2014/main" id="{E61BC4C8-16C6-6546-EAA3-82CACB40E8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Freeform 52">
                <a:extLst>
                  <a:ext uri="{FF2B5EF4-FFF2-40B4-BE49-F238E27FC236}">
                    <a16:creationId xmlns:a16="http://schemas.microsoft.com/office/drawing/2014/main" id="{29F4B2BF-E7BD-1942-41BE-9AF62BFD37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Freeform 53">
                <a:extLst>
                  <a:ext uri="{FF2B5EF4-FFF2-40B4-BE49-F238E27FC236}">
                    <a16:creationId xmlns:a16="http://schemas.microsoft.com/office/drawing/2014/main" id="{7F1368F6-14B2-9C05-EA27-2316D59EFF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Freeform 54">
                <a:extLst>
                  <a:ext uri="{FF2B5EF4-FFF2-40B4-BE49-F238E27FC236}">
                    <a16:creationId xmlns:a16="http://schemas.microsoft.com/office/drawing/2014/main" id="{87902B36-83D0-5835-16F8-1E258DDF2C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" name="Freeform 55">
                <a:extLst>
                  <a:ext uri="{FF2B5EF4-FFF2-40B4-BE49-F238E27FC236}">
                    <a16:creationId xmlns:a16="http://schemas.microsoft.com/office/drawing/2014/main" id="{C63F60E5-45AA-5897-2EDE-38BD021C37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3" name="Freeform 56">
                <a:extLst>
                  <a:ext uri="{FF2B5EF4-FFF2-40B4-BE49-F238E27FC236}">
                    <a16:creationId xmlns:a16="http://schemas.microsoft.com/office/drawing/2014/main" id="{75137D6A-F86C-F6BA-A992-4253A30104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Freeform 57">
                <a:extLst>
                  <a:ext uri="{FF2B5EF4-FFF2-40B4-BE49-F238E27FC236}">
                    <a16:creationId xmlns:a16="http://schemas.microsoft.com/office/drawing/2014/main" id="{DCF8C6C6-705C-04AB-1778-56BE53846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Freeform 58">
                <a:extLst>
                  <a:ext uri="{FF2B5EF4-FFF2-40B4-BE49-F238E27FC236}">
                    <a16:creationId xmlns:a16="http://schemas.microsoft.com/office/drawing/2014/main" id="{C8B4F749-E24B-E8E5-14C9-5D72FEE6F5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Freeform 59">
                <a:extLst>
                  <a:ext uri="{FF2B5EF4-FFF2-40B4-BE49-F238E27FC236}">
                    <a16:creationId xmlns:a16="http://schemas.microsoft.com/office/drawing/2014/main" id="{95AEE506-0C2A-50C0-FB56-4BBC296D43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22719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ouble Wave 46"/>
          <p:cNvSpPr/>
          <p:nvPr/>
        </p:nvSpPr>
        <p:spPr bwMode="auto">
          <a:xfrm>
            <a:off x="2154510" y="4686300"/>
            <a:ext cx="4834980" cy="1181100"/>
          </a:xfrm>
          <a:prstGeom prst="doubleWave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Exchange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0" name="Horizontal Scroll 39"/>
          <p:cNvSpPr/>
          <p:nvPr/>
        </p:nvSpPr>
        <p:spPr bwMode="auto">
          <a:xfrm>
            <a:off x="1879600" y="4806950"/>
            <a:ext cx="1616337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 BTC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dual-sig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Horizontal Scroll 40"/>
          <p:cNvSpPr/>
          <p:nvPr/>
        </p:nvSpPr>
        <p:spPr bwMode="auto">
          <a:xfrm>
            <a:off x="4413517" y="1452965"/>
            <a:ext cx="2983608" cy="1595021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10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Bob,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 to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signed Alice</a:t>
            </a:r>
          </a:p>
        </p:txBody>
      </p:sp>
      <p:sp>
        <p:nvSpPr>
          <p:cNvPr id="30" name="Horizontal Scroll 29"/>
          <p:cNvSpPr/>
          <p:nvPr/>
        </p:nvSpPr>
        <p:spPr bwMode="auto">
          <a:xfrm>
            <a:off x="4958064" y="4357701"/>
            <a:ext cx="2211264" cy="1595021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Refund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30 days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igned Bob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492568F-05BC-8CE3-D1C8-16EF55F2B0E8}"/>
              </a:ext>
            </a:extLst>
          </p:cNvPr>
          <p:cNvGrpSpPr/>
          <p:nvPr/>
        </p:nvGrpSpPr>
        <p:grpSpPr>
          <a:xfrm>
            <a:off x="549820" y="2590786"/>
            <a:ext cx="8044360" cy="1295400"/>
            <a:chOff x="714920" y="2590786"/>
            <a:chExt cx="8044360" cy="1295400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24" name="Group 60">
              <a:extLst>
                <a:ext uri="{FF2B5EF4-FFF2-40B4-BE49-F238E27FC236}">
                  <a16:creationId xmlns:a16="http://schemas.microsoft.com/office/drawing/2014/main" id="{A17DFDA8-9AAD-A924-5D7D-7DA6452BCBF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311480" y="2590786"/>
              <a:ext cx="1447800" cy="1295400"/>
              <a:chOff x="3168" y="1824"/>
              <a:chExt cx="912" cy="816"/>
            </a:xfrm>
          </p:grpSpPr>
          <p:sp>
            <p:nvSpPr>
              <p:cNvPr id="37" name="Freeform 61">
                <a:extLst>
                  <a:ext uri="{FF2B5EF4-FFF2-40B4-BE49-F238E27FC236}">
                    <a16:creationId xmlns:a16="http://schemas.microsoft.com/office/drawing/2014/main" id="{B0DAF854-6779-0617-AA0B-9830E67C76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8" name="Freeform 62">
                <a:extLst>
                  <a:ext uri="{FF2B5EF4-FFF2-40B4-BE49-F238E27FC236}">
                    <a16:creationId xmlns:a16="http://schemas.microsoft.com/office/drawing/2014/main" id="{7CD996EC-8164-1879-8B08-488156A6FE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9" name="Freeform 63">
                <a:extLst>
                  <a:ext uri="{FF2B5EF4-FFF2-40B4-BE49-F238E27FC236}">
                    <a16:creationId xmlns:a16="http://schemas.microsoft.com/office/drawing/2014/main" id="{5E84D28A-18BC-5F29-4A53-B018AE5AB3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2" name="Freeform 64">
                <a:extLst>
                  <a:ext uri="{FF2B5EF4-FFF2-40B4-BE49-F238E27FC236}">
                    <a16:creationId xmlns:a16="http://schemas.microsoft.com/office/drawing/2014/main" id="{EC4BC8BA-9346-E0AA-C4CE-C7791EF20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3" name="Freeform 65">
                <a:extLst>
                  <a:ext uri="{FF2B5EF4-FFF2-40B4-BE49-F238E27FC236}">
                    <a16:creationId xmlns:a16="http://schemas.microsoft.com/office/drawing/2014/main" id="{EF780998-C60E-2ED1-8D6E-CB38E9B87B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Freeform 66">
                <a:extLst>
                  <a:ext uri="{FF2B5EF4-FFF2-40B4-BE49-F238E27FC236}">
                    <a16:creationId xmlns:a16="http://schemas.microsoft.com/office/drawing/2014/main" id="{38D2FA59-0000-8593-286A-ABD9FCF963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6" name="Freeform 67">
                <a:extLst>
                  <a:ext uri="{FF2B5EF4-FFF2-40B4-BE49-F238E27FC236}">
                    <a16:creationId xmlns:a16="http://schemas.microsoft.com/office/drawing/2014/main" id="{7C98021F-0A2F-5B76-B823-2DD9A50D26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8" name="Freeform 68">
                <a:extLst>
                  <a:ext uri="{FF2B5EF4-FFF2-40B4-BE49-F238E27FC236}">
                    <a16:creationId xmlns:a16="http://schemas.microsoft.com/office/drawing/2014/main" id="{E653DBB4-28B2-34EA-2C1A-FD2D5BB6BE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9" name="Freeform 69">
                <a:extLst>
                  <a:ext uri="{FF2B5EF4-FFF2-40B4-BE49-F238E27FC236}">
                    <a16:creationId xmlns:a16="http://schemas.microsoft.com/office/drawing/2014/main" id="{F34BF140-1DDC-A603-0A4F-E74377763F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" name="Group 50">
              <a:extLst>
                <a:ext uri="{FF2B5EF4-FFF2-40B4-BE49-F238E27FC236}">
                  <a16:creationId xmlns:a16="http://schemas.microsoft.com/office/drawing/2014/main" id="{5A91F732-FDE8-1636-0E32-DE30167014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920" y="2590786"/>
              <a:ext cx="1447800" cy="1295400"/>
              <a:chOff x="3168" y="1824"/>
              <a:chExt cx="912" cy="816"/>
            </a:xfrm>
          </p:grpSpPr>
          <p:sp>
            <p:nvSpPr>
              <p:cNvPr id="26" name="Freeform 51">
                <a:extLst>
                  <a:ext uri="{FF2B5EF4-FFF2-40B4-BE49-F238E27FC236}">
                    <a16:creationId xmlns:a16="http://schemas.microsoft.com/office/drawing/2014/main" id="{E3B05B75-1A1A-4CA7-7C62-A2C27A8C86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Freeform 52">
                <a:extLst>
                  <a:ext uri="{FF2B5EF4-FFF2-40B4-BE49-F238E27FC236}">
                    <a16:creationId xmlns:a16="http://schemas.microsoft.com/office/drawing/2014/main" id="{DD199412-0515-0115-974F-6E50D24D6A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Freeform 53">
                <a:extLst>
                  <a:ext uri="{FF2B5EF4-FFF2-40B4-BE49-F238E27FC236}">
                    <a16:creationId xmlns:a16="http://schemas.microsoft.com/office/drawing/2014/main" id="{BC975154-272E-CC89-93FC-9743225FE7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Freeform 54">
                <a:extLst>
                  <a:ext uri="{FF2B5EF4-FFF2-40B4-BE49-F238E27FC236}">
                    <a16:creationId xmlns:a16="http://schemas.microsoft.com/office/drawing/2014/main" id="{DAC073E7-2CAE-0FE1-549D-9A89C6B880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" name="Freeform 55">
                <a:extLst>
                  <a:ext uri="{FF2B5EF4-FFF2-40B4-BE49-F238E27FC236}">
                    <a16:creationId xmlns:a16="http://schemas.microsoft.com/office/drawing/2014/main" id="{E789D0BF-AF7E-52C7-9DB6-BAA672EDD1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3" name="Freeform 56">
                <a:extLst>
                  <a:ext uri="{FF2B5EF4-FFF2-40B4-BE49-F238E27FC236}">
                    <a16:creationId xmlns:a16="http://schemas.microsoft.com/office/drawing/2014/main" id="{80B98555-7AB8-CD25-E35F-434AAB6539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Freeform 57">
                <a:extLst>
                  <a:ext uri="{FF2B5EF4-FFF2-40B4-BE49-F238E27FC236}">
                    <a16:creationId xmlns:a16="http://schemas.microsoft.com/office/drawing/2014/main" id="{B6A2C8CA-52C7-75B2-A8A1-04003E527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Freeform 58">
                <a:extLst>
                  <a:ext uri="{FF2B5EF4-FFF2-40B4-BE49-F238E27FC236}">
                    <a16:creationId xmlns:a16="http://schemas.microsoft.com/office/drawing/2014/main" id="{8239A59F-ADF8-0568-3FAC-E9D5296CAE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Freeform 59">
                <a:extLst>
                  <a:ext uri="{FF2B5EF4-FFF2-40B4-BE49-F238E27FC236}">
                    <a16:creationId xmlns:a16="http://schemas.microsoft.com/office/drawing/2014/main" id="{7B201B43-FED6-AE45-8BF3-50015A97AB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67354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ouble Wave 36"/>
          <p:cNvSpPr/>
          <p:nvPr/>
        </p:nvSpPr>
        <p:spPr bwMode="auto">
          <a:xfrm>
            <a:off x="2154510" y="4686300"/>
            <a:ext cx="4834980" cy="1181100"/>
          </a:xfrm>
          <a:prstGeom prst="doubleWave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</p:txBody>
      </p:sp>
      <p:sp>
        <p:nvSpPr>
          <p:cNvPr id="36" name="Horizontal Scroll 35"/>
          <p:cNvSpPr/>
          <p:nvPr/>
        </p:nvSpPr>
        <p:spPr bwMode="auto">
          <a:xfrm>
            <a:off x="4413517" y="1452965"/>
            <a:ext cx="2983608" cy="1595021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10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Bob,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 to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signed Alice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Exchange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0" name="Horizontal Scroll 39"/>
          <p:cNvSpPr/>
          <p:nvPr/>
        </p:nvSpPr>
        <p:spPr bwMode="auto">
          <a:xfrm>
            <a:off x="1879600" y="4806950"/>
            <a:ext cx="1616337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 BTC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dual-sig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ounded Rectangular Callout 32"/>
          <p:cNvSpPr/>
          <p:nvPr/>
        </p:nvSpPr>
        <p:spPr bwMode="auto">
          <a:xfrm>
            <a:off x="3416499" y="1415163"/>
            <a:ext cx="3658895" cy="1328023"/>
          </a:xfrm>
          <a:prstGeom prst="wedgeRoundRectCallout">
            <a:avLst>
              <a:gd name="adj1" fmla="val 47035"/>
              <a:gd name="adj2" fmla="val 96544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could deposit this on the blockchain right now, but I won’t</a:t>
            </a:r>
          </a:p>
        </p:txBody>
      </p:sp>
      <p:sp>
        <p:nvSpPr>
          <p:cNvPr id="30" name="Horizontal Scroll 29"/>
          <p:cNvSpPr/>
          <p:nvPr/>
        </p:nvSpPr>
        <p:spPr bwMode="auto">
          <a:xfrm>
            <a:off x="4958064" y="4357701"/>
            <a:ext cx="2211264" cy="1595021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Refund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30 days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igned Bob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50C8EC9-3998-2AE4-851F-757A46484268}"/>
              </a:ext>
            </a:extLst>
          </p:cNvPr>
          <p:cNvGrpSpPr/>
          <p:nvPr/>
        </p:nvGrpSpPr>
        <p:grpSpPr>
          <a:xfrm>
            <a:off x="549820" y="2590786"/>
            <a:ext cx="8044360" cy="1295400"/>
            <a:chOff x="714920" y="2590786"/>
            <a:chExt cx="8044360" cy="1295400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24" name="Group 60">
              <a:extLst>
                <a:ext uri="{FF2B5EF4-FFF2-40B4-BE49-F238E27FC236}">
                  <a16:creationId xmlns:a16="http://schemas.microsoft.com/office/drawing/2014/main" id="{1829CB7F-EB6E-9E2F-AA34-1EC40ED3C99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311480" y="2590786"/>
              <a:ext cx="1447800" cy="1295400"/>
              <a:chOff x="3168" y="1824"/>
              <a:chExt cx="912" cy="816"/>
            </a:xfrm>
          </p:grpSpPr>
          <p:sp>
            <p:nvSpPr>
              <p:cNvPr id="41" name="Freeform 61">
                <a:extLst>
                  <a:ext uri="{FF2B5EF4-FFF2-40B4-BE49-F238E27FC236}">
                    <a16:creationId xmlns:a16="http://schemas.microsoft.com/office/drawing/2014/main" id="{192DB2DF-DE25-1208-8C55-FFDF988749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2" name="Freeform 62">
                <a:extLst>
                  <a:ext uri="{FF2B5EF4-FFF2-40B4-BE49-F238E27FC236}">
                    <a16:creationId xmlns:a16="http://schemas.microsoft.com/office/drawing/2014/main" id="{75BBB336-03AF-49A8-4D97-FEF471EC1C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3" name="Freeform 63">
                <a:extLst>
                  <a:ext uri="{FF2B5EF4-FFF2-40B4-BE49-F238E27FC236}">
                    <a16:creationId xmlns:a16="http://schemas.microsoft.com/office/drawing/2014/main" id="{A6969385-9DD7-843C-105C-06701BE1F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Freeform 64">
                <a:extLst>
                  <a:ext uri="{FF2B5EF4-FFF2-40B4-BE49-F238E27FC236}">
                    <a16:creationId xmlns:a16="http://schemas.microsoft.com/office/drawing/2014/main" id="{CC7A8FFC-E797-442C-6876-AA57A08535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6" name="Freeform 65">
                <a:extLst>
                  <a:ext uri="{FF2B5EF4-FFF2-40B4-BE49-F238E27FC236}">
                    <a16:creationId xmlns:a16="http://schemas.microsoft.com/office/drawing/2014/main" id="{415D66B7-200D-31DD-2077-57B009B1CD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7" name="Freeform 66">
                <a:extLst>
                  <a:ext uri="{FF2B5EF4-FFF2-40B4-BE49-F238E27FC236}">
                    <a16:creationId xmlns:a16="http://schemas.microsoft.com/office/drawing/2014/main" id="{3BBF53F1-BB1D-CA8A-79DA-7CBECEEF3B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8" name="Freeform 67">
                <a:extLst>
                  <a:ext uri="{FF2B5EF4-FFF2-40B4-BE49-F238E27FC236}">
                    <a16:creationId xmlns:a16="http://schemas.microsoft.com/office/drawing/2014/main" id="{9B0B69FA-921E-4D7E-DB25-5FD5EAB84E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9" name="Freeform 68">
                <a:extLst>
                  <a:ext uri="{FF2B5EF4-FFF2-40B4-BE49-F238E27FC236}">
                    <a16:creationId xmlns:a16="http://schemas.microsoft.com/office/drawing/2014/main" id="{009F2EF2-A302-8783-DA8D-E62AC9A647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0" name="Freeform 69">
                <a:extLst>
                  <a:ext uri="{FF2B5EF4-FFF2-40B4-BE49-F238E27FC236}">
                    <a16:creationId xmlns:a16="http://schemas.microsoft.com/office/drawing/2014/main" id="{6C10C2FC-FCB0-0D8E-5B08-ECFADB29C4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" name="Group 50">
              <a:extLst>
                <a:ext uri="{FF2B5EF4-FFF2-40B4-BE49-F238E27FC236}">
                  <a16:creationId xmlns:a16="http://schemas.microsoft.com/office/drawing/2014/main" id="{6D76DA6B-85A0-5F1D-1FD9-1E8F88B980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920" y="2590786"/>
              <a:ext cx="1447800" cy="1295400"/>
              <a:chOff x="3168" y="1824"/>
              <a:chExt cx="912" cy="816"/>
            </a:xfrm>
          </p:grpSpPr>
          <p:sp>
            <p:nvSpPr>
              <p:cNvPr id="26" name="Freeform 51">
                <a:extLst>
                  <a:ext uri="{FF2B5EF4-FFF2-40B4-BE49-F238E27FC236}">
                    <a16:creationId xmlns:a16="http://schemas.microsoft.com/office/drawing/2014/main" id="{F9ADB38C-9AE4-4F1B-B269-42B84C768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Freeform 52">
                <a:extLst>
                  <a:ext uri="{FF2B5EF4-FFF2-40B4-BE49-F238E27FC236}">
                    <a16:creationId xmlns:a16="http://schemas.microsoft.com/office/drawing/2014/main" id="{77DB0DEC-CD28-426D-1AA1-FB1951313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Freeform 53">
                <a:extLst>
                  <a:ext uri="{FF2B5EF4-FFF2-40B4-BE49-F238E27FC236}">
                    <a16:creationId xmlns:a16="http://schemas.microsoft.com/office/drawing/2014/main" id="{5CC815DE-AE8D-F5F2-9EAC-7A01D745B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Freeform 54">
                <a:extLst>
                  <a:ext uri="{FF2B5EF4-FFF2-40B4-BE49-F238E27FC236}">
                    <a16:creationId xmlns:a16="http://schemas.microsoft.com/office/drawing/2014/main" id="{C75C831B-05D8-0DFC-726E-B8930D56BA2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" name="Freeform 55">
                <a:extLst>
                  <a:ext uri="{FF2B5EF4-FFF2-40B4-BE49-F238E27FC236}">
                    <a16:creationId xmlns:a16="http://schemas.microsoft.com/office/drawing/2014/main" id="{33AB46EE-2671-D67C-DEEA-D687E009DD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Freeform 56">
                <a:extLst>
                  <a:ext uri="{FF2B5EF4-FFF2-40B4-BE49-F238E27FC236}">
                    <a16:creationId xmlns:a16="http://schemas.microsoft.com/office/drawing/2014/main" id="{33302F2C-234D-C942-3A23-64C7C54BBE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Freeform 57">
                <a:extLst>
                  <a:ext uri="{FF2B5EF4-FFF2-40B4-BE49-F238E27FC236}">
                    <a16:creationId xmlns:a16="http://schemas.microsoft.com/office/drawing/2014/main" id="{747AA3D8-028F-F2D0-FAA6-35601ECD9F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8" name="Freeform 58">
                <a:extLst>
                  <a:ext uri="{FF2B5EF4-FFF2-40B4-BE49-F238E27FC236}">
                    <a16:creationId xmlns:a16="http://schemas.microsoft.com/office/drawing/2014/main" id="{EA76E29F-0FEC-A052-C859-78691F669A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9" name="Freeform 59">
                <a:extLst>
                  <a:ext uri="{FF2B5EF4-FFF2-40B4-BE49-F238E27FC236}">
                    <a16:creationId xmlns:a16="http://schemas.microsoft.com/office/drawing/2014/main" id="{7FF71224-4286-A41A-0FD0-71F68CA3B2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01692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ouble Wave 46"/>
          <p:cNvSpPr/>
          <p:nvPr/>
        </p:nvSpPr>
        <p:spPr bwMode="auto">
          <a:xfrm>
            <a:off x="2154510" y="4686300"/>
            <a:ext cx="4834980" cy="1181100"/>
          </a:xfrm>
          <a:prstGeom prst="doubleWave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Exchange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2" name="Horizontal Scroll 41"/>
          <p:cNvSpPr/>
          <p:nvPr/>
        </p:nvSpPr>
        <p:spPr bwMode="auto">
          <a:xfrm>
            <a:off x="1879600" y="4806950"/>
            <a:ext cx="1616337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 BTC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dual-sig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Horizontal Scroll 45"/>
          <p:cNvSpPr/>
          <p:nvPr/>
        </p:nvSpPr>
        <p:spPr bwMode="auto">
          <a:xfrm>
            <a:off x="4413517" y="1452965"/>
            <a:ext cx="2983608" cy="1595021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10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Bob,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 to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signed Alice</a:t>
            </a:r>
          </a:p>
        </p:txBody>
      </p:sp>
      <p:sp>
        <p:nvSpPr>
          <p:cNvPr id="38" name="Rounded Rectangular Callout 37"/>
          <p:cNvSpPr/>
          <p:nvPr/>
        </p:nvSpPr>
        <p:spPr bwMode="auto">
          <a:xfrm>
            <a:off x="1464220" y="1117688"/>
            <a:ext cx="3043456" cy="919401"/>
          </a:xfrm>
          <a:prstGeom prst="wedgeRoundRectCallout">
            <a:avLst>
              <a:gd name="adj1" fmla="val -47155"/>
              <a:gd name="adj2" fmla="val 91783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I’m going to send Bob 10 BTC more</a:t>
            </a:r>
          </a:p>
        </p:txBody>
      </p:sp>
      <p:sp>
        <p:nvSpPr>
          <p:cNvPr id="30" name="Horizontal Scroll 29"/>
          <p:cNvSpPr/>
          <p:nvPr/>
        </p:nvSpPr>
        <p:spPr bwMode="auto">
          <a:xfrm>
            <a:off x="4958064" y="4357701"/>
            <a:ext cx="2211264" cy="1595021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Refund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30 days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igned Bob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7E70371-9C8A-796D-7A87-86BD0E30EE0B}"/>
              </a:ext>
            </a:extLst>
          </p:cNvPr>
          <p:cNvGrpSpPr/>
          <p:nvPr/>
        </p:nvGrpSpPr>
        <p:grpSpPr>
          <a:xfrm>
            <a:off x="549820" y="2590786"/>
            <a:ext cx="8044360" cy="1295400"/>
            <a:chOff x="714920" y="2590786"/>
            <a:chExt cx="8044360" cy="1295400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24" name="Group 60">
              <a:extLst>
                <a:ext uri="{FF2B5EF4-FFF2-40B4-BE49-F238E27FC236}">
                  <a16:creationId xmlns:a16="http://schemas.microsoft.com/office/drawing/2014/main" id="{2E4EE235-9952-AA7C-0554-AA28D07C8FF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311480" y="2590786"/>
              <a:ext cx="1447800" cy="1295400"/>
              <a:chOff x="3168" y="1824"/>
              <a:chExt cx="912" cy="816"/>
            </a:xfrm>
          </p:grpSpPr>
          <p:sp>
            <p:nvSpPr>
              <p:cNvPr id="37" name="Freeform 61">
                <a:extLst>
                  <a:ext uri="{FF2B5EF4-FFF2-40B4-BE49-F238E27FC236}">
                    <a16:creationId xmlns:a16="http://schemas.microsoft.com/office/drawing/2014/main" id="{87C8596A-9BC0-FC88-85AC-040E1C5436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9" name="Freeform 62">
                <a:extLst>
                  <a:ext uri="{FF2B5EF4-FFF2-40B4-BE49-F238E27FC236}">
                    <a16:creationId xmlns:a16="http://schemas.microsoft.com/office/drawing/2014/main" id="{C3CCA609-3B0C-64EA-80F7-C408016F15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" name="Freeform 63">
                <a:extLst>
                  <a:ext uri="{FF2B5EF4-FFF2-40B4-BE49-F238E27FC236}">
                    <a16:creationId xmlns:a16="http://schemas.microsoft.com/office/drawing/2014/main" id="{77AC7126-3B62-AEF2-D44F-2334AA97A4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" name="Freeform 64">
                <a:extLst>
                  <a:ext uri="{FF2B5EF4-FFF2-40B4-BE49-F238E27FC236}">
                    <a16:creationId xmlns:a16="http://schemas.microsoft.com/office/drawing/2014/main" id="{CF7BB5B4-F1DF-CC83-DED1-87E2F60EDA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3" name="Freeform 65">
                <a:extLst>
                  <a:ext uri="{FF2B5EF4-FFF2-40B4-BE49-F238E27FC236}">
                    <a16:creationId xmlns:a16="http://schemas.microsoft.com/office/drawing/2014/main" id="{127129EA-69AA-C29A-1C4F-A28EDC67E9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Freeform 66">
                <a:extLst>
                  <a:ext uri="{FF2B5EF4-FFF2-40B4-BE49-F238E27FC236}">
                    <a16:creationId xmlns:a16="http://schemas.microsoft.com/office/drawing/2014/main" id="{8F89A562-4AAB-445E-A7DD-FCF7C62416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8" name="Freeform 67">
                <a:extLst>
                  <a:ext uri="{FF2B5EF4-FFF2-40B4-BE49-F238E27FC236}">
                    <a16:creationId xmlns:a16="http://schemas.microsoft.com/office/drawing/2014/main" id="{6BEB088D-6722-214F-DB35-0300CEA3E8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9" name="Freeform 68">
                <a:extLst>
                  <a:ext uri="{FF2B5EF4-FFF2-40B4-BE49-F238E27FC236}">
                    <a16:creationId xmlns:a16="http://schemas.microsoft.com/office/drawing/2014/main" id="{C30F0B03-A9B6-19F7-6FFC-9ED79D6251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0" name="Freeform 69">
                <a:extLst>
                  <a:ext uri="{FF2B5EF4-FFF2-40B4-BE49-F238E27FC236}">
                    <a16:creationId xmlns:a16="http://schemas.microsoft.com/office/drawing/2014/main" id="{0E2EBCAD-BB64-A35D-A870-9341ED05D9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" name="Group 50">
              <a:extLst>
                <a:ext uri="{FF2B5EF4-FFF2-40B4-BE49-F238E27FC236}">
                  <a16:creationId xmlns:a16="http://schemas.microsoft.com/office/drawing/2014/main" id="{2FA2EF8C-8F67-C6FC-72A6-3BB68C5783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920" y="2590786"/>
              <a:ext cx="1447800" cy="1295400"/>
              <a:chOff x="3168" y="1824"/>
              <a:chExt cx="912" cy="816"/>
            </a:xfrm>
          </p:grpSpPr>
          <p:sp>
            <p:nvSpPr>
              <p:cNvPr id="26" name="Freeform 51">
                <a:extLst>
                  <a:ext uri="{FF2B5EF4-FFF2-40B4-BE49-F238E27FC236}">
                    <a16:creationId xmlns:a16="http://schemas.microsoft.com/office/drawing/2014/main" id="{029F5166-EA08-8054-ED42-EBFFD6111E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Freeform 52">
                <a:extLst>
                  <a:ext uri="{FF2B5EF4-FFF2-40B4-BE49-F238E27FC236}">
                    <a16:creationId xmlns:a16="http://schemas.microsoft.com/office/drawing/2014/main" id="{121723E5-A9FC-2BF3-E991-CF17F54EAA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Freeform 53">
                <a:extLst>
                  <a:ext uri="{FF2B5EF4-FFF2-40B4-BE49-F238E27FC236}">
                    <a16:creationId xmlns:a16="http://schemas.microsoft.com/office/drawing/2014/main" id="{F027F9CF-3EFB-0D41-DEC6-FBE949E4AA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Freeform 54">
                <a:extLst>
                  <a:ext uri="{FF2B5EF4-FFF2-40B4-BE49-F238E27FC236}">
                    <a16:creationId xmlns:a16="http://schemas.microsoft.com/office/drawing/2014/main" id="{0FFD5C9B-90DF-8A3A-FEC7-CDE079016E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" name="Freeform 55">
                <a:extLst>
                  <a:ext uri="{FF2B5EF4-FFF2-40B4-BE49-F238E27FC236}">
                    <a16:creationId xmlns:a16="http://schemas.microsoft.com/office/drawing/2014/main" id="{FA24D3A8-C920-B495-2379-F78C1257CE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3" name="Freeform 56">
                <a:extLst>
                  <a:ext uri="{FF2B5EF4-FFF2-40B4-BE49-F238E27FC236}">
                    <a16:creationId xmlns:a16="http://schemas.microsoft.com/office/drawing/2014/main" id="{D4C9623F-ACFB-6F13-BF73-4564E0920D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Freeform 57">
                <a:extLst>
                  <a:ext uri="{FF2B5EF4-FFF2-40B4-BE49-F238E27FC236}">
                    <a16:creationId xmlns:a16="http://schemas.microsoft.com/office/drawing/2014/main" id="{9412FB45-46DD-4BF7-B263-A43CE2401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Freeform 58">
                <a:extLst>
                  <a:ext uri="{FF2B5EF4-FFF2-40B4-BE49-F238E27FC236}">
                    <a16:creationId xmlns:a16="http://schemas.microsoft.com/office/drawing/2014/main" id="{B57CA203-9034-D8A4-A52F-9D207511E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Freeform 59">
                <a:extLst>
                  <a:ext uri="{FF2B5EF4-FFF2-40B4-BE49-F238E27FC236}">
                    <a16:creationId xmlns:a16="http://schemas.microsoft.com/office/drawing/2014/main" id="{2587A337-C55A-50C9-4177-9A8B455EE1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8549247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ouble Wave 32"/>
          <p:cNvSpPr/>
          <p:nvPr/>
        </p:nvSpPr>
        <p:spPr bwMode="auto">
          <a:xfrm>
            <a:off x="2154510" y="4686300"/>
            <a:ext cx="4834980" cy="1181100"/>
          </a:xfrm>
          <a:prstGeom prst="doubleWave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Exchange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42" name="Horizontal Scroll 41"/>
          <p:cNvSpPr/>
          <p:nvPr/>
        </p:nvSpPr>
        <p:spPr bwMode="auto">
          <a:xfrm>
            <a:off x="1879600" y="4806950"/>
            <a:ext cx="1616337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 BTC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dual-sig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Horizontal Scroll 30"/>
          <p:cNvSpPr/>
          <p:nvPr/>
        </p:nvSpPr>
        <p:spPr bwMode="auto">
          <a:xfrm>
            <a:off x="4413517" y="1452965"/>
            <a:ext cx="2983608" cy="1595021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10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Bob,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 to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signed Alice</a:t>
            </a:r>
          </a:p>
        </p:txBody>
      </p:sp>
      <p:sp>
        <p:nvSpPr>
          <p:cNvPr id="32" name="Horizontal Scroll 31"/>
          <p:cNvSpPr/>
          <p:nvPr/>
        </p:nvSpPr>
        <p:spPr bwMode="auto">
          <a:xfrm>
            <a:off x="4565917" y="1605365"/>
            <a:ext cx="2983608" cy="1595021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20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Bob,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 to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signed Alice</a:t>
            </a:r>
          </a:p>
        </p:txBody>
      </p:sp>
      <p:sp>
        <p:nvSpPr>
          <p:cNvPr id="30" name="Horizontal Scroll 29"/>
          <p:cNvSpPr/>
          <p:nvPr/>
        </p:nvSpPr>
        <p:spPr bwMode="auto">
          <a:xfrm>
            <a:off x="4958064" y="4357701"/>
            <a:ext cx="2211264" cy="1595021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Refund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30 days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igned Bob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6006175-ABB4-2DB2-AF57-DE87BBCA273C}"/>
              </a:ext>
            </a:extLst>
          </p:cNvPr>
          <p:cNvGrpSpPr/>
          <p:nvPr/>
        </p:nvGrpSpPr>
        <p:grpSpPr>
          <a:xfrm>
            <a:off x="549820" y="2590786"/>
            <a:ext cx="8044360" cy="1295400"/>
            <a:chOff x="714920" y="2590786"/>
            <a:chExt cx="8044360" cy="1295400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24" name="Group 60">
              <a:extLst>
                <a:ext uri="{FF2B5EF4-FFF2-40B4-BE49-F238E27FC236}">
                  <a16:creationId xmlns:a16="http://schemas.microsoft.com/office/drawing/2014/main" id="{96CF5933-5781-092B-BD40-D83C005AC47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311480" y="2590786"/>
              <a:ext cx="1447800" cy="1295400"/>
              <a:chOff x="3168" y="1824"/>
              <a:chExt cx="912" cy="816"/>
            </a:xfrm>
          </p:grpSpPr>
          <p:sp>
            <p:nvSpPr>
              <p:cNvPr id="40" name="Freeform 61">
                <a:extLst>
                  <a:ext uri="{FF2B5EF4-FFF2-40B4-BE49-F238E27FC236}">
                    <a16:creationId xmlns:a16="http://schemas.microsoft.com/office/drawing/2014/main" id="{CB75BF1B-C855-2C3B-01F1-E956BAE4C6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" name="Freeform 62">
                <a:extLst>
                  <a:ext uri="{FF2B5EF4-FFF2-40B4-BE49-F238E27FC236}">
                    <a16:creationId xmlns:a16="http://schemas.microsoft.com/office/drawing/2014/main" id="{A08B4A0D-C36C-2BC1-3D0F-7C10A49B1AC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3" name="Freeform 63">
                <a:extLst>
                  <a:ext uri="{FF2B5EF4-FFF2-40B4-BE49-F238E27FC236}">
                    <a16:creationId xmlns:a16="http://schemas.microsoft.com/office/drawing/2014/main" id="{421BB069-976D-0F0B-8BFB-C53CB7C0D2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Freeform 64">
                <a:extLst>
                  <a:ext uri="{FF2B5EF4-FFF2-40B4-BE49-F238E27FC236}">
                    <a16:creationId xmlns:a16="http://schemas.microsoft.com/office/drawing/2014/main" id="{045AF1AA-AA7E-9D8F-15A4-01C80F7E2C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6" name="Freeform 65">
                <a:extLst>
                  <a:ext uri="{FF2B5EF4-FFF2-40B4-BE49-F238E27FC236}">
                    <a16:creationId xmlns:a16="http://schemas.microsoft.com/office/drawing/2014/main" id="{0DC54F3D-DB95-96BB-5B52-77761A1FA4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7" name="Freeform 66">
                <a:extLst>
                  <a:ext uri="{FF2B5EF4-FFF2-40B4-BE49-F238E27FC236}">
                    <a16:creationId xmlns:a16="http://schemas.microsoft.com/office/drawing/2014/main" id="{37935640-2BDB-C1C7-C490-B43DCBBAE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8" name="Freeform 67">
                <a:extLst>
                  <a:ext uri="{FF2B5EF4-FFF2-40B4-BE49-F238E27FC236}">
                    <a16:creationId xmlns:a16="http://schemas.microsoft.com/office/drawing/2014/main" id="{C6122364-34ED-BD73-2F9F-49D9FD018F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9" name="Freeform 68">
                <a:extLst>
                  <a:ext uri="{FF2B5EF4-FFF2-40B4-BE49-F238E27FC236}">
                    <a16:creationId xmlns:a16="http://schemas.microsoft.com/office/drawing/2014/main" id="{2BCD340C-64E4-D9EB-996E-86ADFC12AF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0" name="Freeform 69">
                <a:extLst>
                  <a:ext uri="{FF2B5EF4-FFF2-40B4-BE49-F238E27FC236}">
                    <a16:creationId xmlns:a16="http://schemas.microsoft.com/office/drawing/2014/main" id="{EAD0A244-AEA9-41E8-FB9A-BDA0A183F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" name="Group 50">
              <a:extLst>
                <a:ext uri="{FF2B5EF4-FFF2-40B4-BE49-F238E27FC236}">
                  <a16:creationId xmlns:a16="http://schemas.microsoft.com/office/drawing/2014/main" id="{597DDD3E-8E56-4678-9AEB-0692A164540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920" y="2590786"/>
              <a:ext cx="1447800" cy="1295400"/>
              <a:chOff x="3168" y="1824"/>
              <a:chExt cx="912" cy="816"/>
            </a:xfrm>
          </p:grpSpPr>
          <p:sp>
            <p:nvSpPr>
              <p:cNvPr id="26" name="Freeform 51">
                <a:extLst>
                  <a:ext uri="{FF2B5EF4-FFF2-40B4-BE49-F238E27FC236}">
                    <a16:creationId xmlns:a16="http://schemas.microsoft.com/office/drawing/2014/main" id="{51DD6C6B-A1A8-0114-D958-BECDFB3C18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Freeform 52">
                <a:extLst>
                  <a:ext uri="{FF2B5EF4-FFF2-40B4-BE49-F238E27FC236}">
                    <a16:creationId xmlns:a16="http://schemas.microsoft.com/office/drawing/2014/main" id="{EAD9D094-334C-D802-24C1-676F10889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Freeform 53">
                <a:extLst>
                  <a:ext uri="{FF2B5EF4-FFF2-40B4-BE49-F238E27FC236}">
                    <a16:creationId xmlns:a16="http://schemas.microsoft.com/office/drawing/2014/main" id="{C46E7F2C-B5E9-DD39-612B-41F7BDD580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Freeform 54">
                <a:extLst>
                  <a:ext uri="{FF2B5EF4-FFF2-40B4-BE49-F238E27FC236}">
                    <a16:creationId xmlns:a16="http://schemas.microsoft.com/office/drawing/2014/main" id="{17D64BCF-A1CE-D5C2-67F5-B82930451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Freeform 55">
                <a:extLst>
                  <a:ext uri="{FF2B5EF4-FFF2-40B4-BE49-F238E27FC236}">
                    <a16:creationId xmlns:a16="http://schemas.microsoft.com/office/drawing/2014/main" id="{06444BFE-3061-6BE5-FD7C-4925568E3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Freeform 56">
                <a:extLst>
                  <a:ext uri="{FF2B5EF4-FFF2-40B4-BE49-F238E27FC236}">
                    <a16:creationId xmlns:a16="http://schemas.microsoft.com/office/drawing/2014/main" id="{DE42297E-653F-012B-6B97-4E039823F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" name="Freeform 57">
                <a:extLst>
                  <a:ext uri="{FF2B5EF4-FFF2-40B4-BE49-F238E27FC236}">
                    <a16:creationId xmlns:a16="http://schemas.microsoft.com/office/drawing/2014/main" id="{B5A1ADF4-9A2D-3367-A225-EC7D4A2BEB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8" name="Freeform 58">
                <a:extLst>
                  <a:ext uri="{FF2B5EF4-FFF2-40B4-BE49-F238E27FC236}">
                    <a16:creationId xmlns:a16="http://schemas.microsoft.com/office/drawing/2014/main" id="{8B314A2E-A927-190E-E0AD-7120484BD1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9" name="Freeform 59">
                <a:extLst>
                  <a:ext uri="{FF2B5EF4-FFF2-40B4-BE49-F238E27FC236}">
                    <a16:creationId xmlns:a16="http://schemas.microsoft.com/office/drawing/2014/main" id="{2457A490-B1F7-49A4-A4D1-639A7068B9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6491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ouble Wave 33"/>
          <p:cNvSpPr/>
          <p:nvPr/>
        </p:nvSpPr>
        <p:spPr bwMode="auto">
          <a:xfrm>
            <a:off x="2154510" y="4686300"/>
            <a:ext cx="4834980" cy="1181100"/>
          </a:xfrm>
          <a:prstGeom prst="doubleWave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Exchange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29</a:t>
            </a:fld>
            <a:endParaRPr lang="en-US" dirty="0"/>
          </a:p>
        </p:txBody>
      </p:sp>
      <p:sp>
        <p:nvSpPr>
          <p:cNvPr id="42" name="Horizontal Scroll 41"/>
          <p:cNvSpPr/>
          <p:nvPr/>
        </p:nvSpPr>
        <p:spPr bwMode="auto">
          <a:xfrm>
            <a:off x="1879600" y="4806950"/>
            <a:ext cx="1616337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 BTC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dual-sig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Horizontal Scroll 31"/>
          <p:cNvSpPr/>
          <p:nvPr/>
        </p:nvSpPr>
        <p:spPr bwMode="auto">
          <a:xfrm>
            <a:off x="4413517" y="1452965"/>
            <a:ext cx="2983608" cy="1595021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10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Bob,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 to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signed Alice</a:t>
            </a:r>
          </a:p>
        </p:txBody>
      </p:sp>
      <p:sp>
        <p:nvSpPr>
          <p:cNvPr id="33" name="Horizontal Scroll 32"/>
          <p:cNvSpPr/>
          <p:nvPr/>
        </p:nvSpPr>
        <p:spPr bwMode="auto">
          <a:xfrm>
            <a:off x="4565917" y="1605365"/>
            <a:ext cx="2983608" cy="1595021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20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Bob,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 to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signed Alice</a:t>
            </a:r>
          </a:p>
        </p:txBody>
      </p:sp>
      <p:sp>
        <p:nvSpPr>
          <p:cNvPr id="31" name="Rounded Rectangular Callout 30"/>
          <p:cNvSpPr/>
          <p:nvPr/>
        </p:nvSpPr>
        <p:spPr bwMode="auto">
          <a:xfrm>
            <a:off x="3098801" y="776537"/>
            <a:ext cx="4173874" cy="1328023"/>
          </a:xfrm>
          <a:prstGeom prst="wedgeRoundRectCallout">
            <a:avLst>
              <a:gd name="adj1" fmla="val 47035"/>
              <a:gd name="adj2" fmla="val 96544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2</a:t>
            </a:r>
            <a:r>
              <a:rPr kumimoji="0" lang="en-US" sz="2400" b="0" i="0" u="none" strike="noStrike" cap="none" normalizeH="0" baseline="3000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txn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more valuable so I will keep that one and discard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other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Horizontal Scroll 34"/>
          <p:cNvSpPr/>
          <p:nvPr/>
        </p:nvSpPr>
        <p:spPr bwMode="auto">
          <a:xfrm>
            <a:off x="4958064" y="4357701"/>
            <a:ext cx="2211264" cy="1595021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Refund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30 days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igned Bob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6549EF7-60DE-7C66-EB49-3BB8D4B50E5F}"/>
              </a:ext>
            </a:extLst>
          </p:cNvPr>
          <p:cNvGrpSpPr/>
          <p:nvPr/>
        </p:nvGrpSpPr>
        <p:grpSpPr>
          <a:xfrm>
            <a:off x="549820" y="2590786"/>
            <a:ext cx="8044360" cy="1295400"/>
            <a:chOff x="714920" y="2590786"/>
            <a:chExt cx="8044360" cy="1295400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24" name="Group 60">
              <a:extLst>
                <a:ext uri="{FF2B5EF4-FFF2-40B4-BE49-F238E27FC236}">
                  <a16:creationId xmlns:a16="http://schemas.microsoft.com/office/drawing/2014/main" id="{E7382754-0AF7-2053-8A36-E7DBA03BC22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311480" y="2590786"/>
              <a:ext cx="1447800" cy="1295400"/>
              <a:chOff x="3168" y="1824"/>
              <a:chExt cx="912" cy="816"/>
            </a:xfrm>
          </p:grpSpPr>
          <p:sp>
            <p:nvSpPr>
              <p:cNvPr id="41" name="Freeform 61">
                <a:extLst>
                  <a:ext uri="{FF2B5EF4-FFF2-40B4-BE49-F238E27FC236}">
                    <a16:creationId xmlns:a16="http://schemas.microsoft.com/office/drawing/2014/main" id="{17ECB426-4FB8-C2A6-1118-880558240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3" name="Freeform 62">
                <a:extLst>
                  <a:ext uri="{FF2B5EF4-FFF2-40B4-BE49-F238E27FC236}">
                    <a16:creationId xmlns:a16="http://schemas.microsoft.com/office/drawing/2014/main" id="{DF6A021F-8783-D98C-9017-2509D2A0DF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Freeform 63">
                <a:extLst>
                  <a:ext uri="{FF2B5EF4-FFF2-40B4-BE49-F238E27FC236}">
                    <a16:creationId xmlns:a16="http://schemas.microsoft.com/office/drawing/2014/main" id="{D6338021-FC7D-1D2F-F322-80D016DD6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6" name="Freeform 64">
                <a:extLst>
                  <a:ext uri="{FF2B5EF4-FFF2-40B4-BE49-F238E27FC236}">
                    <a16:creationId xmlns:a16="http://schemas.microsoft.com/office/drawing/2014/main" id="{B1C63037-C6FE-EF91-C83E-1530ED3C27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7" name="Freeform 65">
                <a:extLst>
                  <a:ext uri="{FF2B5EF4-FFF2-40B4-BE49-F238E27FC236}">
                    <a16:creationId xmlns:a16="http://schemas.microsoft.com/office/drawing/2014/main" id="{8DAC428C-6A10-BC6E-92C1-F0D481273D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8" name="Freeform 66">
                <a:extLst>
                  <a:ext uri="{FF2B5EF4-FFF2-40B4-BE49-F238E27FC236}">
                    <a16:creationId xmlns:a16="http://schemas.microsoft.com/office/drawing/2014/main" id="{29AC7035-6DA7-7188-5DF7-47294B7DC8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9" name="Freeform 67">
                <a:extLst>
                  <a:ext uri="{FF2B5EF4-FFF2-40B4-BE49-F238E27FC236}">
                    <a16:creationId xmlns:a16="http://schemas.microsoft.com/office/drawing/2014/main" id="{15079448-D000-B03E-0A16-E0C765E352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0" name="Freeform 68">
                <a:extLst>
                  <a:ext uri="{FF2B5EF4-FFF2-40B4-BE49-F238E27FC236}">
                    <a16:creationId xmlns:a16="http://schemas.microsoft.com/office/drawing/2014/main" id="{CF634052-70DC-906C-E030-6332DBC189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1" name="Freeform 69">
                <a:extLst>
                  <a:ext uri="{FF2B5EF4-FFF2-40B4-BE49-F238E27FC236}">
                    <a16:creationId xmlns:a16="http://schemas.microsoft.com/office/drawing/2014/main" id="{039D032B-5498-4244-2057-C61B191E03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" name="Group 50">
              <a:extLst>
                <a:ext uri="{FF2B5EF4-FFF2-40B4-BE49-F238E27FC236}">
                  <a16:creationId xmlns:a16="http://schemas.microsoft.com/office/drawing/2014/main" id="{F3C77B8B-B1EF-9A61-59DA-1C300213F9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920" y="2590786"/>
              <a:ext cx="1447800" cy="1295400"/>
              <a:chOff x="3168" y="1824"/>
              <a:chExt cx="912" cy="816"/>
            </a:xfrm>
          </p:grpSpPr>
          <p:sp>
            <p:nvSpPr>
              <p:cNvPr id="26" name="Freeform 51">
                <a:extLst>
                  <a:ext uri="{FF2B5EF4-FFF2-40B4-BE49-F238E27FC236}">
                    <a16:creationId xmlns:a16="http://schemas.microsoft.com/office/drawing/2014/main" id="{CCF91952-4A7B-D445-1E25-230327D394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Freeform 52">
                <a:extLst>
                  <a:ext uri="{FF2B5EF4-FFF2-40B4-BE49-F238E27FC236}">
                    <a16:creationId xmlns:a16="http://schemas.microsoft.com/office/drawing/2014/main" id="{A17CF2C8-6273-AED8-C496-ACC1567C21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Freeform 53">
                <a:extLst>
                  <a:ext uri="{FF2B5EF4-FFF2-40B4-BE49-F238E27FC236}">
                    <a16:creationId xmlns:a16="http://schemas.microsoft.com/office/drawing/2014/main" id="{ED030AA1-5E8B-57B6-3C84-99BCBAA14E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0" name="Freeform 54">
                <a:extLst>
                  <a:ext uri="{FF2B5EF4-FFF2-40B4-BE49-F238E27FC236}">
                    <a16:creationId xmlns:a16="http://schemas.microsoft.com/office/drawing/2014/main" id="{E4532ABD-5D54-CC40-B64C-BE4B200079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Freeform 55">
                <a:extLst>
                  <a:ext uri="{FF2B5EF4-FFF2-40B4-BE49-F238E27FC236}">
                    <a16:creationId xmlns:a16="http://schemas.microsoft.com/office/drawing/2014/main" id="{D1DC2D15-1D4A-D7D8-D2EB-91722ADA6C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" name="Freeform 56">
                <a:extLst>
                  <a:ext uri="{FF2B5EF4-FFF2-40B4-BE49-F238E27FC236}">
                    <a16:creationId xmlns:a16="http://schemas.microsoft.com/office/drawing/2014/main" id="{D0EE2626-2204-1208-1290-DA39E9E90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8" name="Freeform 57">
                <a:extLst>
                  <a:ext uri="{FF2B5EF4-FFF2-40B4-BE49-F238E27FC236}">
                    <a16:creationId xmlns:a16="http://schemas.microsoft.com/office/drawing/2014/main" id="{0B44D996-317F-4ABE-92F0-6D8E7F636C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9" name="Freeform 58">
                <a:extLst>
                  <a:ext uri="{FF2B5EF4-FFF2-40B4-BE49-F238E27FC236}">
                    <a16:creationId xmlns:a16="http://schemas.microsoft.com/office/drawing/2014/main" id="{6ADC7B3F-19CA-B13E-720D-DBB1028AFB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" name="Freeform 59">
                <a:extLst>
                  <a:ext uri="{FF2B5EF4-FFF2-40B4-BE49-F238E27FC236}">
                    <a16:creationId xmlns:a16="http://schemas.microsoft.com/office/drawing/2014/main" id="{AC4CA245-27A8-4779-47EC-6EA9DBCA3E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64140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Double Wave 57"/>
          <p:cNvSpPr/>
          <p:nvPr/>
        </p:nvSpPr>
        <p:spPr bwMode="auto">
          <a:xfrm>
            <a:off x="-600908" y="4025900"/>
            <a:ext cx="10345817" cy="2527300"/>
          </a:xfrm>
          <a:prstGeom prst="doubleWave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1393000" y="3376650"/>
            <a:ext cx="6358000" cy="1193800"/>
            <a:chOff x="1229384" y="3376650"/>
            <a:chExt cx="6358000" cy="1193800"/>
          </a:xfrm>
        </p:grpSpPr>
        <p:grpSp>
          <p:nvGrpSpPr>
            <p:cNvPr id="45" name="Group 44"/>
            <p:cNvGrpSpPr/>
            <p:nvPr/>
          </p:nvGrpSpPr>
          <p:grpSpPr>
            <a:xfrm>
              <a:off x="1229384" y="3376650"/>
              <a:ext cx="1476083" cy="1193800"/>
              <a:chOff x="1229384" y="3470710"/>
              <a:chExt cx="1476083" cy="119380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229384" y="4135767"/>
                <a:ext cx="1193800" cy="528743"/>
                <a:chOff x="2998505" y="3800887"/>
                <a:chExt cx="1193800" cy="528743"/>
              </a:xfrm>
            </p:grpSpPr>
            <p:sp>
              <p:nvSpPr>
                <p:cNvPr id="34" name="Right Arrow 33"/>
                <p:cNvSpPr/>
                <p:nvPr/>
              </p:nvSpPr>
              <p:spPr bwMode="auto">
                <a:xfrm rot="2378855">
                  <a:off x="3303305" y="3800887"/>
                  <a:ext cx="889000" cy="503343"/>
                </a:xfrm>
                <a:prstGeom prst="rightArrow">
                  <a:avLst/>
                </a:prstGeom>
                <a:solidFill>
                  <a:schemeClr val="bg1"/>
                </a:solidFill>
                <a:ln w="762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Right Arrow 32"/>
                <p:cNvSpPr/>
                <p:nvPr/>
              </p:nvSpPr>
              <p:spPr bwMode="auto">
                <a:xfrm rot="2378855">
                  <a:off x="3150905" y="3813587"/>
                  <a:ext cx="889000" cy="503343"/>
                </a:xfrm>
                <a:prstGeom prst="rightArrow">
                  <a:avLst/>
                </a:prstGeom>
                <a:solidFill>
                  <a:schemeClr val="bg1"/>
                </a:solidFill>
                <a:ln w="762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Right Arrow 29"/>
                <p:cNvSpPr/>
                <p:nvPr/>
              </p:nvSpPr>
              <p:spPr bwMode="auto">
                <a:xfrm rot="2378855">
                  <a:off x="2998505" y="3826287"/>
                  <a:ext cx="889000" cy="503343"/>
                </a:xfrm>
                <a:prstGeom prst="rightArrow">
                  <a:avLst/>
                </a:prstGeom>
                <a:solidFill>
                  <a:schemeClr val="bg1"/>
                </a:solidFill>
                <a:ln w="762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 rot="5400000" flipH="1">
                <a:off x="1844196" y="3803238"/>
                <a:ext cx="1193800" cy="528743"/>
                <a:chOff x="2998505" y="3800887"/>
                <a:chExt cx="1193800" cy="528743"/>
              </a:xfrm>
            </p:grpSpPr>
            <p:sp>
              <p:nvSpPr>
                <p:cNvPr id="41" name="Right Arrow 40"/>
                <p:cNvSpPr/>
                <p:nvPr/>
              </p:nvSpPr>
              <p:spPr bwMode="auto">
                <a:xfrm rot="2378855">
                  <a:off x="3303305" y="3800887"/>
                  <a:ext cx="889000" cy="503343"/>
                </a:xfrm>
                <a:prstGeom prst="rightArrow">
                  <a:avLst/>
                </a:prstGeom>
                <a:solidFill>
                  <a:schemeClr val="bg1"/>
                </a:solidFill>
                <a:ln w="76200" cap="flat" cmpd="sng" algn="ctr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Right Arrow 41"/>
                <p:cNvSpPr/>
                <p:nvPr/>
              </p:nvSpPr>
              <p:spPr bwMode="auto">
                <a:xfrm rot="2378855">
                  <a:off x="3150905" y="3813587"/>
                  <a:ext cx="889000" cy="503343"/>
                </a:xfrm>
                <a:prstGeom prst="rightArrow">
                  <a:avLst/>
                </a:prstGeom>
                <a:solidFill>
                  <a:schemeClr val="bg1"/>
                </a:solidFill>
                <a:ln w="76200" cap="flat" cmpd="sng" algn="ctr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Right Arrow 42"/>
                <p:cNvSpPr/>
                <p:nvPr/>
              </p:nvSpPr>
              <p:spPr bwMode="auto">
                <a:xfrm rot="2378855">
                  <a:off x="2998505" y="3826287"/>
                  <a:ext cx="889000" cy="503343"/>
                </a:xfrm>
                <a:prstGeom prst="rightArrow">
                  <a:avLst/>
                </a:prstGeom>
                <a:solidFill>
                  <a:schemeClr val="bg1"/>
                </a:solidFill>
                <a:ln w="76200" cap="flat" cmpd="sng" algn="ctr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46" name="Group 45"/>
            <p:cNvGrpSpPr/>
            <p:nvPr/>
          </p:nvGrpSpPr>
          <p:grpSpPr>
            <a:xfrm flipH="1">
              <a:off x="6111301" y="3376650"/>
              <a:ext cx="1476083" cy="1193800"/>
              <a:chOff x="1229384" y="3470710"/>
              <a:chExt cx="1476083" cy="1193800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1229384" y="4135767"/>
                <a:ext cx="1193800" cy="528743"/>
                <a:chOff x="2998505" y="3800887"/>
                <a:chExt cx="1193800" cy="528743"/>
              </a:xfrm>
            </p:grpSpPr>
            <p:sp>
              <p:nvSpPr>
                <p:cNvPr id="52" name="Right Arrow 51"/>
                <p:cNvSpPr/>
                <p:nvPr/>
              </p:nvSpPr>
              <p:spPr bwMode="auto">
                <a:xfrm rot="2378855">
                  <a:off x="3303305" y="3800887"/>
                  <a:ext cx="889000" cy="503343"/>
                </a:xfrm>
                <a:prstGeom prst="rightArrow">
                  <a:avLst/>
                </a:prstGeom>
                <a:solidFill>
                  <a:schemeClr val="bg1"/>
                </a:solidFill>
                <a:ln w="762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" name="Right Arrow 52"/>
                <p:cNvSpPr/>
                <p:nvPr/>
              </p:nvSpPr>
              <p:spPr bwMode="auto">
                <a:xfrm rot="2378855">
                  <a:off x="3150905" y="3813587"/>
                  <a:ext cx="889000" cy="503343"/>
                </a:xfrm>
                <a:prstGeom prst="rightArrow">
                  <a:avLst/>
                </a:prstGeom>
                <a:solidFill>
                  <a:schemeClr val="bg1"/>
                </a:solidFill>
                <a:ln w="762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" name="Right Arrow 53"/>
                <p:cNvSpPr/>
                <p:nvPr/>
              </p:nvSpPr>
              <p:spPr bwMode="auto">
                <a:xfrm rot="2378855">
                  <a:off x="2998505" y="3826287"/>
                  <a:ext cx="889000" cy="503343"/>
                </a:xfrm>
                <a:prstGeom prst="rightArrow">
                  <a:avLst/>
                </a:prstGeom>
                <a:solidFill>
                  <a:schemeClr val="bg1"/>
                </a:solidFill>
                <a:ln w="762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8" name="Group 47"/>
              <p:cNvGrpSpPr/>
              <p:nvPr/>
            </p:nvGrpSpPr>
            <p:grpSpPr>
              <a:xfrm rot="5400000" flipH="1">
                <a:off x="1844196" y="3803238"/>
                <a:ext cx="1193800" cy="528743"/>
                <a:chOff x="2998505" y="3800887"/>
                <a:chExt cx="1193800" cy="528743"/>
              </a:xfrm>
            </p:grpSpPr>
            <p:sp>
              <p:nvSpPr>
                <p:cNvPr id="49" name="Right Arrow 48"/>
                <p:cNvSpPr/>
                <p:nvPr/>
              </p:nvSpPr>
              <p:spPr bwMode="auto">
                <a:xfrm rot="2378855">
                  <a:off x="3303305" y="3800887"/>
                  <a:ext cx="889000" cy="503343"/>
                </a:xfrm>
                <a:prstGeom prst="rightArrow">
                  <a:avLst/>
                </a:prstGeom>
                <a:solidFill>
                  <a:schemeClr val="bg1"/>
                </a:solidFill>
                <a:ln w="76200" cap="flat" cmpd="sng" algn="ctr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" name="Right Arrow 49"/>
                <p:cNvSpPr/>
                <p:nvPr/>
              </p:nvSpPr>
              <p:spPr bwMode="auto">
                <a:xfrm rot="2378855">
                  <a:off x="3150905" y="3813587"/>
                  <a:ext cx="889000" cy="503343"/>
                </a:xfrm>
                <a:prstGeom prst="rightArrow">
                  <a:avLst/>
                </a:prstGeom>
                <a:solidFill>
                  <a:schemeClr val="bg1"/>
                </a:solidFill>
                <a:ln w="76200" cap="flat" cmpd="sng" algn="ctr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" name="Right Arrow 50"/>
                <p:cNvSpPr/>
                <p:nvPr/>
              </p:nvSpPr>
              <p:spPr bwMode="auto">
                <a:xfrm rot="2378855">
                  <a:off x="2998505" y="3826287"/>
                  <a:ext cx="889000" cy="503343"/>
                </a:xfrm>
                <a:prstGeom prst="rightArrow">
                  <a:avLst/>
                </a:prstGeom>
                <a:solidFill>
                  <a:schemeClr val="bg1"/>
                </a:solidFill>
                <a:ln w="76200" cap="flat" cmpd="sng" algn="ctr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56" name="TextBox 55"/>
          <p:cNvSpPr txBox="1"/>
          <p:nvPr/>
        </p:nvSpPr>
        <p:spPr bwMode="auto">
          <a:xfrm>
            <a:off x="3098693" y="726880"/>
            <a:ext cx="294664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Reparameterize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TextBox 56"/>
          <p:cNvSpPr txBox="1"/>
          <p:nvPr/>
        </p:nvSpPr>
        <p:spPr bwMode="auto">
          <a:xfrm>
            <a:off x="3279834" y="1950061"/>
            <a:ext cx="258436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Larger Blocks?</a:t>
            </a:r>
          </a:p>
        </p:txBody>
      </p:sp>
      <p:sp>
        <p:nvSpPr>
          <p:cNvPr id="59" name="TextBox 58"/>
          <p:cNvSpPr txBox="1"/>
          <p:nvPr/>
        </p:nvSpPr>
        <p:spPr bwMode="auto">
          <a:xfrm>
            <a:off x="2398858" y="3173242"/>
            <a:ext cx="434631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Takes longer to propagate</a:t>
            </a:r>
          </a:p>
        </p:txBody>
      </p:sp>
      <p:sp>
        <p:nvSpPr>
          <p:cNvPr id="60" name="TextBox 59"/>
          <p:cNvSpPr txBox="1"/>
          <p:nvPr/>
        </p:nvSpPr>
        <p:spPr bwMode="auto">
          <a:xfrm>
            <a:off x="2959234" y="4396422"/>
            <a:ext cx="322556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centralization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20E0171-E788-03AD-EC3E-AD314572088D}"/>
              </a:ext>
            </a:extLst>
          </p:cNvPr>
          <p:cNvGrpSpPr/>
          <p:nvPr/>
        </p:nvGrpSpPr>
        <p:grpSpPr>
          <a:xfrm>
            <a:off x="549820" y="2590786"/>
            <a:ext cx="8044360" cy="1295400"/>
            <a:chOff x="714920" y="2590786"/>
            <a:chExt cx="8044360" cy="1295400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24" name="Group 60">
              <a:extLst>
                <a:ext uri="{FF2B5EF4-FFF2-40B4-BE49-F238E27FC236}">
                  <a16:creationId xmlns:a16="http://schemas.microsoft.com/office/drawing/2014/main" id="{25169DB3-651F-22DA-24E8-660CFAF4AC4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311480" y="2590786"/>
              <a:ext cx="1447800" cy="1295400"/>
              <a:chOff x="3168" y="1824"/>
              <a:chExt cx="912" cy="816"/>
            </a:xfrm>
          </p:grpSpPr>
          <p:sp>
            <p:nvSpPr>
              <p:cNvPr id="39" name="Freeform 61">
                <a:extLst>
                  <a:ext uri="{FF2B5EF4-FFF2-40B4-BE49-F238E27FC236}">
                    <a16:creationId xmlns:a16="http://schemas.microsoft.com/office/drawing/2014/main" id="{12D2F2BE-9A4D-03EB-BDF4-D851ABBCA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1" name="Freeform 62">
                <a:extLst>
                  <a:ext uri="{FF2B5EF4-FFF2-40B4-BE49-F238E27FC236}">
                    <a16:creationId xmlns:a16="http://schemas.microsoft.com/office/drawing/2014/main" id="{2969DFD4-9E6F-5658-1714-EB269839DE1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2" name="Freeform 63">
                <a:extLst>
                  <a:ext uri="{FF2B5EF4-FFF2-40B4-BE49-F238E27FC236}">
                    <a16:creationId xmlns:a16="http://schemas.microsoft.com/office/drawing/2014/main" id="{661F8D44-BF31-8E5E-4D11-E0458EE32F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3" name="Freeform 64">
                <a:extLst>
                  <a:ext uri="{FF2B5EF4-FFF2-40B4-BE49-F238E27FC236}">
                    <a16:creationId xmlns:a16="http://schemas.microsoft.com/office/drawing/2014/main" id="{C43A6CC3-E4B4-6B31-E01C-AE306F3433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4" name="Freeform 65">
                <a:extLst>
                  <a:ext uri="{FF2B5EF4-FFF2-40B4-BE49-F238E27FC236}">
                    <a16:creationId xmlns:a16="http://schemas.microsoft.com/office/drawing/2014/main" id="{2D7BAC28-407A-A29A-67D1-35C18580F2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5" name="Freeform 66">
                <a:extLst>
                  <a:ext uri="{FF2B5EF4-FFF2-40B4-BE49-F238E27FC236}">
                    <a16:creationId xmlns:a16="http://schemas.microsoft.com/office/drawing/2014/main" id="{0C5F4A74-9362-8F82-3980-0B8764E26B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6" name="Freeform 67">
                <a:extLst>
                  <a:ext uri="{FF2B5EF4-FFF2-40B4-BE49-F238E27FC236}">
                    <a16:creationId xmlns:a16="http://schemas.microsoft.com/office/drawing/2014/main" id="{D5D2C0F1-8772-B91E-F4C4-B8247BB845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7" name="Freeform 68">
                <a:extLst>
                  <a:ext uri="{FF2B5EF4-FFF2-40B4-BE49-F238E27FC236}">
                    <a16:creationId xmlns:a16="http://schemas.microsoft.com/office/drawing/2014/main" id="{07DE6CE2-A285-1EAD-6B30-F10D26A0E9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8" name="Freeform 69">
                <a:extLst>
                  <a:ext uri="{FF2B5EF4-FFF2-40B4-BE49-F238E27FC236}">
                    <a16:creationId xmlns:a16="http://schemas.microsoft.com/office/drawing/2014/main" id="{271E568E-52EE-A553-50E1-BE57F51E39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" name="Group 50">
              <a:extLst>
                <a:ext uri="{FF2B5EF4-FFF2-40B4-BE49-F238E27FC236}">
                  <a16:creationId xmlns:a16="http://schemas.microsoft.com/office/drawing/2014/main" id="{550F9BE2-4D88-45E3-9284-5C42BC4C97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920" y="2590786"/>
              <a:ext cx="1447800" cy="1295400"/>
              <a:chOff x="3168" y="1824"/>
              <a:chExt cx="912" cy="816"/>
            </a:xfrm>
          </p:grpSpPr>
          <p:sp>
            <p:nvSpPr>
              <p:cNvPr id="26" name="Freeform 51">
                <a:extLst>
                  <a:ext uri="{FF2B5EF4-FFF2-40B4-BE49-F238E27FC236}">
                    <a16:creationId xmlns:a16="http://schemas.microsoft.com/office/drawing/2014/main" id="{5E6615BD-C65F-4C51-9887-90102485AA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Freeform 52">
                <a:extLst>
                  <a:ext uri="{FF2B5EF4-FFF2-40B4-BE49-F238E27FC236}">
                    <a16:creationId xmlns:a16="http://schemas.microsoft.com/office/drawing/2014/main" id="{FE8C3924-388C-06AF-CCB6-C62C1143EC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Freeform 53">
                <a:extLst>
                  <a:ext uri="{FF2B5EF4-FFF2-40B4-BE49-F238E27FC236}">
                    <a16:creationId xmlns:a16="http://schemas.microsoft.com/office/drawing/2014/main" id="{C7CB7BBA-B12B-2154-F51B-A45A7BD7D5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" name="Freeform 54">
                <a:extLst>
                  <a:ext uri="{FF2B5EF4-FFF2-40B4-BE49-F238E27FC236}">
                    <a16:creationId xmlns:a16="http://schemas.microsoft.com/office/drawing/2014/main" id="{1DE56092-1182-BCD1-B6B6-4FE2DB842E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Freeform 55">
                <a:extLst>
                  <a:ext uri="{FF2B5EF4-FFF2-40B4-BE49-F238E27FC236}">
                    <a16:creationId xmlns:a16="http://schemas.microsoft.com/office/drawing/2014/main" id="{D815BFB6-2DAC-A1C1-5935-F8A8A3C9FC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" name="Freeform 56">
                <a:extLst>
                  <a:ext uri="{FF2B5EF4-FFF2-40B4-BE49-F238E27FC236}">
                    <a16:creationId xmlns:a16="http://schemas.microsoft.com/office/drawing/2014/main" id="{07E046C4-A448-CF80-EF05-18A4662E1B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Freeform 57">
                <a:extLst>
                  <a:ext uri="{FF2B5EF4-FFF2-40B4-BE49-F238E27FC236}">
                    <a16:creationId xmlns:a16="http://schemas.microsoft.com/office/drawing/2014/main" id="{B99C901D-7FBC-1586-FBF8-73A21847A2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" name="Freeform 58">
                <a:extLst>
                  <a:ext uri="{FF2B5EF4-FFF2-40B4-BE49-F238E27FC236}">
                    <a16:creationId xmlns:a16="http://schemas.microsoft.com/office/drawing/2014/main" id="{F08A2444-B2D4-AAAF-16AF-9DA0F5AD8A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8" name="Freeform 59">
                <a:extLst>
                  <a:ext uri="{FF2B5EF4-FFF2-40B4-BE49-F238E27FC236}">
                    <a16:creationId xmlns:a16="http://schemas.microsoft.com/office/drawing/2014/main" id="{2DC5A046-8A62-C293-6DEA-E1423399FD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3850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9" grpId="0" animBg="1"/>
      <p:bldP spid="6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ouble Wave 33"/>
          <p:cNvSpPr/>
          <p:nvPr/>
        </p:nvSpPr>
        <p:spPr bwMode="auto">
          <a:xfrm>
            <a:off x="2154510" y="4686300"/>
            <a:ext cx="4834980" cy="1181100"/>
          </a:xfrm>
          <a:prstGeom prst="doubleWave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Exchange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42" name="Horizontal Scroll 41"/>
          <p:cNvSpPr/>
          <p:nvPr/>
        </p:nvSpPr>
        <p:spPr bwMode="auto">
          <a:xfrm>
            <a:off x="1879600" y="4806950"/>
            <a:ext cx="1616337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 BTC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dual-sig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Horizontal Scroll 32"/>
          <p:cNvSpPr/>
          <p:nvPr/>
        </p:nvSpPr>
        <p:spPr bwMode="auto">
          <a:xfrm>
            <a:off x="4565917" y="1605365"/>
            <a:ext cx="2983608" cy="1595021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20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Bob,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 to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signed Alice</a:t>
            </a:r>
          </a:p>
        </p:txBody>
      </p:sp>
      <p:sp>
        <p:nvSpPr>
          <p:cNvPr id="30" name="Horizontal Scroll 29"/>
          <p:cNvSpPr/>
          <p:nvPr/>
        </p:nvSpPr>
        <p:spPr bwMode="auto">
          <a:xfrm>
            <a:off x="5028506" y="4561562"/>
            <a:ext cx="2070380" cy="1595021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refund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30 days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signed Bob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FCAA20D-19A4-F0B1-72FE-7D548A130D1C}"/>
              </a:ext>
            </a:extLst>
          </p:cNvPr>
          <p:cNvGrpSpPr/>
          <p:nvPr/>
        </p:nvGrpSpPr>
        <p:grpSpPr>
          <a:xfrm>
            <a:off x="549820" y="2590786"/>
            <a:ext cx="8044360" cy="1295400"/>
            <a:chOff x="714920" y="2590786"/>
            <a:chExt cx="8044360" cy="1295400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24" name="Group 60">
              <a:extLst>
                <a:ext uri="{FF2B5EF4-FFF2-40B4-BE49-F238E27FC236}">
                  <a16:creationId xmlns:a16="http://schemas.microsoft.com/office/drawing/2014/main" id="{A3507A1A-103C-3F7A-160E-14283CF5E9A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311480" y="2590786"/>
              <a:ext cx="1447800" cy="1295400"/>
              <a:chOff x="3168" y="1824"/>
              <a:chExt cx="912" cy="816"/>
            </a:xfrm>
          </p:grpSpPr>
          <p:sp>
            <p:nvSpPr>
              <p:cNvPr id="39" name="Freeform 61">
                <a:extLst>
                  <a:ext uri="{FF2B5EF4-FFF2-40B4-BE49-F238E27FC236}">
                    <a16:creationId xmlns:a16="http://schemas.microsoft.com/office/drawing/2014/main" id="{3CC642C0-E00F-3545-B656-C1A2F7FA9B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" name="Freeform 62">
                <a:extLst>
                  <a:ext uri="{FF2B5EF4-FFF2-40B4-BE49-F238E27FC236}">
                    <a16:creationId xmlns:a16="http://schemas.microsoft.com/office/drawing/2014/main" id="{6676BF76-8AA2-B05E-D8D7-EA49582E80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" name="Freeform 63">
                <a:extLst>
                  <a:ext uri="{FF2B5EF4-FFF2-40B4-BE49-F238E27FC236}">
                    <a16:creationId xmlns:a16="http://schemas.microsoft.com/office/drawing/2014/main" id="{CDD0A442-257D-BFF7-840A-8C6389BA6B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3" name="Freeform 64">
                <a:extLst>
                  <a:ext uri="{FF2B5EF4-FFF2-40B4-BE49-F238E27FC236}">
                    <a16:creationId xmlns:a16="http://schemas.microsoft.com/office/drawing/2014/main" id="{94EFD7E4-0FDC-3C64-5C5A-6A7721440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Freeform 65">
                <a:extLst>
                  <a:ext uri="{FF2B5EF4-FFF2-40B4-BE49-F238E27FC236}">
                    <a16:creationId xmlns:a16="http://schemas.microsoft.com/office/drawing/2014/main" id="{8215F9C7-282C-233C-A0E7-9D019BDC2F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6" name="Freeform 66">
                <a:extLst>
                  <a:ext uri="{FF2B5EF4-FFF2-40B4-BE49-F238E27FC236}">
                    <a16:creationId xmlns:a16="http://schemas.microsoft.com/office/drawing/2014/main" id="{DCB47960-121D-8706-FC5F-F9D7B60D2B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7" name="Freeform 67">
                <a:extLst>
                  <a:ext uri="{FF2B5EF4-FFF2-40B4-BE49-F238E27FC236}">
                    <a16:creationId xmlns:a16="http://schemas.microsoft.com/office/drawing/2014/main" id="{807D0441-5185-9F01-87A9-744FECFAA4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8" name="Freeform 68">
                <a:extLst>
                  <a:ext uri="{FF2B5EF4-FFF2-40B4-BE49-F238E27FC236}">
                    <a16:creationId xmlns:a16="http://schemas.microsoft.com/office/drawing/2014/main" id="{E982F39D-629E-F5B8-1A6A-713BD42C7B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9" name="Freeform 69">
                <a:extLst>
                  <a:ext uri="{FF2B5EF4-FFF2-40B4-BE49-F238E27FC236}">
                    <a16:creationId xmlns:a16="http://schemas.microsoft.com/office/drawing/2014/main" id="{8FF87972-7547-FF23-D559-841526D820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" name="Group 50">
              <a:extLst>
                <a:ext uri="{FF2B5EF4-FFF2-40B4-BE49-F238E27FC236}">
                  <a16:creationId xmlns:a16="http://schemas.microsoft.com/office/drawing/2014/main" id="{E0D3E129-A276-8ED0-F300-06D785B685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920" y="2590786"/>
              <a:ext cx="1447800" cy="1295400"/>
              <a:chOff x="3168" y="1824"/>
              <a:chExt cx="912" cy="816"/>
            </a:xfrm>
          </p:grpSpPr>
          <p:sp>
            <p:nvSpPr>
              <p:cNvPr id="26" name="Freeform 51">
                <a:extLst>
                  <a:ext uri="{FF2B5EF4-FFF2-40B4-BE49-F238E27FC236}">
                    <a16:creationId xmlns:a16="http://schemas.microsoft.com/office/drawing/2014/main" id="{701BE5F1-C4FD-521F-E415-C42F7FF4F3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Freeform 52">
                <a:extLst>
                  <a:ext uri="{FF2B5EF4-FFF2-40B4-BE49-F238E27FC236}">
                    <a16:creationId xmlns:a16="http://schemas.microsoft.com/office/drawing/2014/main" id="{6E76F0B4-15B1-DEFA-E412-00F0DE40D6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Freeform 53">
                <a:extLst>
                  <a:ext uri="{FF2B5EF4-FFF2-40B4-BE49-F238E27FC236}">
                    <a16:creationId xmlns:a16="http://schemas.microsoft.com/office/drawing/2014/main" id="{A8A128A6-3F70-E546-7DC2-881E84BA7D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Freeform 54">
                <a:extLst>
                  <a:ext uri="{FF2B5EF4-FFF2-40B4-BE49-F238E27FC236}">
                    <a16:creationId xmlns:a16="http://schemas.microsoft.com/office/drawing/2014/main" id="{B8DFA7DA-E163-8E31-CB39-2FD438CA5A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" name="Freeform 55">
                <a:extLst>
                  <a:ext uri="{FF2B5EF4-FFF2-40B4-BE49-F238E27FC236}">
                    <a16:creationId xmlns:a16="http://schemas.microsoft.com/office/drawing/2014/main" id="{4385E8A4-9ED2-58B6-A8E7-DAC22A7591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Freeform 56">
                <a:extLst>
                  <a:ext uri="{FF2B5EF4-FFF2-40B4-BE49-F238E27FC236}">
                    <a16:creationId xmlns:a16="http://schemas.microsoft.com/office/drawing/2014/main" id="{4E4859F6-CEEC-252D-EFF6-4B52C72A98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Freeform 57">
                <a:extLst>
                  <a:ext uri="{FF2B5EF4-FFF2-40B4-BE49-F238E27FC236}">
                    <a16:creationId xmlns:a16="http://schemas.microsoft.com/office/drawing/2014/main" id="{F506D103-74C7-DC3E-D4A4-22B7C75D8D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" name="Freeform 58">
                <a:extLst>
                  <a:ext uri="{FF2B5EF4-FFF2-40B4-BE49-F238E27FC236}">
                    <a16:creationId xmlns:a16="http://schemas.microsoft.com/office/drawing/2014/main" id="{4010C375-DDC7-19DB-D2F2-2C1C113DB8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8" name="Freeform 59">
                <a:extLst>
                  <a:ext uri="{FF2B5EF4-FFF2-40B4-BE49-F238E27FC236}">
                    <a16:creationId xmlns:a16="http://schemas.microsoft.com/office/drawing/2014/main" id="{027476DB-7A8D-A108-181B-C8C290773D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025080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Double Wave 46"/>
          <p:cNvSpPr/>
          <p:nvPr/>
        </p:nvSpPr>
        <p:spPr bwMode="auto">
          <a:xfrm>
            <a:off x="2154510" y="4686300"/>
            <a:ext cx="4834980" cy="1181100"/>
          </a:xfrm>
          <a:prstGeom prst="doubleWave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</p:txBody>
      </p:sp>
      <p:sp>
        <p:nvSpPr>
          <p:cNvPr id="46" name="Horizontal Scroll 45"/>
          <p:cNvSpPr/>
          <p:nvPr/>
        </p:nvSpPr>
        <p:spPr bwMode="auto">
          <a:xfrm>
            <a:off x="4565917" y="1605365"/>
            <a:ext cx="2983608" cy="1595021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20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Bob,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 to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signed Alice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Settlement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37" name="Rounded Rectangular Callout 36"/>
          <p:cNvSpPr/>
          <p:nvPr/>
        </p:nvSpPr>
        <p:spPr bwMode="auto">
          <a:xfrm>
            <a:off x="2830224" y="1032062"/>
            <a:ext cx="3658895" cy="1736646"/>
          </a:xfrm>
          <a:prstGeom prst="wedgeRoundRectCallout">
            <a:avLst>
              <a:gd name="adj1" fmla="val 55018"/>
              <a:gd name="adj2" fmla="val 73874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Closing time!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will sign and publish most recent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txn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the blockchain now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Horizontal Scroll 41"/>
          <p:cNvSpPr/>
          <p:nvPr/>
        </p:nvSpPr>
        <p:spPr bwMode="auto">
          <a:xfrm>
            <a:off x="1879600" y="4806950"/>
            <a:ext cx="1616337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 BTC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dual-sig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Horizontal Scroll 31"/>
          <p:cNvSpPr/>
          <p:nvPr/>
        </p:nvSpPr>
        <p:spPr bwMode="auto">
          <a:xfrm>
            <a:off x="4958064" y="4357701"/>
            <a:ext cx="2211264" cy="1595021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Refund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30 days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igned Bob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FFBB263-1198-B17C-D7DF-83CCA8C4F705}"/>
              </a:ext>
            </a:extLst>
          </p:cNvPr>
          <p:cNvGrpSpPr/>
          <p:nvPr/>
        </p:nvGrpSpPr>
        <p:grpSpPr>
          <a:xfrm>
            <a:off x="549820" y="2590786"/>
            <a:ext cx="8044360" cy="1295400"/>
            <a:chOff x="714920" y="2590786"/>
            <a:chExt cx="8044360" cy="1295400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24" name="Group 60">
              <a:extLst>
                <a:ext uri="{FF2B5EF4-FFF2-40B4-BE49-F238E27FC236}">
                  <a16:creationId xmlns:a16="http://schemas.microsoft.com/office/drawing/2014/main" id="{F768F25E-2DF8-C8E0-4064-AF62A0FEE00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311480" y="2590786"/>
              <a:ext cx="1447800" cy="1295400"/>
              <a:chOff x="3168" y="1824"/>
              <a:chExt cx="912" cy="816"/>
            </a:xfrm>
          </p:grpSpPr>
          <p:sp>
            <p:nvSpPr>
              <p:cNvPr id="38" name="Freeform 61">
                <a:extLst>
                  <a:ext uri="{FF2B5EF4-FFF2-40B4-BE49-F238E27FC236}">
                    <a16:creationId xmlns:a16="http://schemas.microsoft.com/office/drawing/2014/main" id="{E49ABFD7-C41A-1379-FD40-2163511613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9" name="Freeform 62">
                <a:extLst>
                  <a:ext uri="{FF2B5EF4-FFF2-40B4-BE49-F238E27FC236}">
                    <a16:creationId xmlns:a16="http://schemas.microsoft.com/office/drawing/2014/main" id="{99712095-A233-A68E-84DF-90C3DF4AE7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" name="Freeform 63">
                <a:extLst>
                  <a:ext uri="{FF2B5EF4-FFF2-40B4-BE49-F238E27FC236}">
                    <a16:creationId xmlns:a16="http://schemas.microsoft.com/office/drawing/2014/main" id="{4605BCEA-7357-C4BF-6AB6-A1B12CF47B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" name="Freeform 64">
                <a:extLst>
                  <a:ext uri="{FF2B5EF4-FFF2-40B4-BE49-F238E27FC236}">
                    <a16:creationId xmlns:a16="http://schemas.microsoft.com/office/drawing/2014/main" id="{B892A51F-0E28-E169-CECB-3E5B48BC2D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3" name="Freeform 65">
                <a:extLst>
                  <a:ext uri="{FF2B5EF4-FFF2-40B4-BE49-F238E27FC236}">
                    <a16:creationId xmlns:a16="http://schemas.microsoft.com/office/drawing/2014/main" id="{7D1B3B46-D4B4-2E90-164A-F41423807D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Freeform 66">
                <a:extLst>
                  <a:ext uri="{FF2B5EF4-FFF2-40B4-BE49-F238E27FC236}">
                    <a16:creationId xmlns:a16="http://schemas.microsoft.com/office/drawing/2014/main" id="{FA7D61C0-3001-A189-C996-E2718FD7D4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8" name="Freeform 67">
                <a:extLst>
                  <a:ext uri="{FF2B5EF4-FFF2-40B4-BE49-F238E27FC236}">
                    <a16:creationId xmlns:a16="http://schemas.microsoft.com/office/drawing/2014/main" id="{4A865A90-37AE-B197-CE04-CDCE1A0EA7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9" name="Freeform 68">
                <a:extLst>
                  <a:ext uri="{FF2B5EF4-FFF2-40B4-BE49-F238E27FC236}">
                    <a16:creationId xmlns:a16="http://schemas.microsoft.com/office/drawing/2014/main" id="{59FC4E55-C16C-7623-CA1A-78016DBF52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0" name="Freeform 69">
                <a:extLst>
                  <a:ext uri="{FF2B5EF4-FFF2-40B4-BE49-F238E27FC236}">
                    <a16:creationId xmlns:a16="http://schemas.microsoft.com/office/drawing/2014/main" id="{2124462D-AB51-33FC-1C1E-1AF88A36C0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" name="Group 50">
              <a:extLst>
                <a:ext uri="{FF2B5EF4-FFF2-40B4-BE49-F238E27FC236}">
                  <a16:creationId xmlns:a16="http://schemas.microsoft.com/office/drawing/2014/main" id="{5B8FC1AA-352E-C32B-1F12-8E757A794B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920" y="2590786"/>
              <a:ext cx="1447800" cy="1295400"/>
              <a:chOff x="3168" y="1824"/>
              <a:chExt cx="912" cy="816"/>
            </a:xfrm>
          </p:grpSpPr>
          <p:sp>
            <p:nvSpPr>
              <p:cNvPr id="26" name="Freeform 51">
                <a:extLst>
                  <a:ext uri="{FF2B5EF4-FFF2-40B4-BE49-F238E27FC236}">
                    <a16:creationId xmlns:a16="http://schemas.microsoft.com/office/drawing/2014/main" id="{6DD1A0D1-5AAF-4A8B-B5D4-BE453566D7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Freeform 52">
                <a:extLst>
                  <a:ext uri="{FF2B5EF4-FFF2-40B4-BE49-F238E27FC236}">
                    <a16:creationId xmlns:a16="http://schemas.microsoft.com/office/drawing/2014/main" id="{7EC7377F-C153-FEB0-6F90-E64F7E82AF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Freeform 53">
                <a:extLst>
                  <a:ext uri="{FF2B5EF4-FFF2-40B4-BE49-F238E27FC236}">
                    <a16:creationId xmlns:a16="http://schemas.microsoft.com/office/drawing/2014/main" id="{60D26E7A-61D3-5E00-6DEF-190183F932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0" name="Freeform 54">
                <a:extLst>
                  <a:ext uri="{FF2B5EF4-FFF2-40B4-BE49-F238E27FC236}">
                    <a16:creationId xmlns:a16="http://schemas.microsoft.com/office/drawing/2014/main" id="{408EDAF6-1E51-B707-1415-B3A7E620D5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Freeform 55">
                <a:extLst>
                  <a:ext uri="{FF2B5EF4-FFF2-40B4-BE49-F238E27FC236}">
                    <a16:creationId xmlns:a16="http://schemas.microsoft.com/office/drawing/2014/main" id="{4F655C10-7588-1658-503A-2F112EB867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3" name="Freeform 56">
                <a:extLst>
                  <a:ext uri="{FF2B5EF4-FFF2-40B4-BE49-F238E27FC236}">
                    <a16:creationId xmlns:a16="http://schemas.microsoft.com/office/drawing/2014/main" id="{CC1E433B-2F8B-8073-830C-651B2A6C2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Freeform 57">
                <a:extLst>
                  <a:ext uri="{FF2B5EF4-FFF2-40B4-BE49-F238E27FC236}">
                    <a16:creationId xmlns:a16="http://schemas.microsoft.com/office/drawing/2014/main" id="{B5DEB04C-8A17-52C9-601F-69D9E94AFE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Freeform 58">
                <a:extLst>
                  <a:ext uri="{FF2B5EF4-FFF2-40B4-BE49-F238E27FC236}">
                    <a16:creationId xmlns:a16="http://schemas.microsoft.com/office/drawing/2014/main" id="{4F3AF805-263A-0590-8DCA-750C95A87A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Freeform 59">
                <a:extLst>
                  <a:ext uri="{FF2B5EF4-FFF2-40B4-BE49-F238E27FC236}">
                    <a16:creationId xmlns:a16="http://schemas.microsoft.com/office/drawing/2014/main" id="{B8EFB4DB-F1C5-7ECF-38ED-F1B60145AB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908755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485D404C-ED48-3644-3156-090306B6293C}"/>
              </a:ext>
            </a:extLst>
          </p:cNvPr>
          <p:cNvGrpSpPr/>
          <p:nvPr/>
        </p:nvGrpSpPr>
        <p:grpSpPr>
          <a:xfrm>
            <a:off x="549820" y="2590786"/>
            <a:ext cx="8044360" cy="1295400"/>
            <a:chOff x="714920" y="2590786"/>
            <a:chExt cx="8044360" cy="1295400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24" name="Group 60">
              <a:extLst>
                <a:ext uri="{FF2B5EF4-FFF2-40B4-BE49-F238E27FC236}">
                  <a16:creationId xmlns:a16="http://schemas.microsoft.com/office/drawing/2014/main" id="{5C1F7F4E-0889-F1E0-97A6-50A29E9ECF8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311480" y="2590786"/>
              <a:ext cx="1447800" cy="1295400"/>
              <a:chOff x="3168" y="1824"/>
              <a:chExt cx="912" cy="816"/>
            </a:xfrm>
          </p:grpSpPr>
          <p:sp>
            <p:nvSpPr>
              <p:cNvPr id="38" name="Freeform 61">
                <a:extLst>
                  <a:ext uri="{FF2B5EF4-FFF2-40B4-BE49-F238E27FC236}">
                    <a16:creationId xmlns:a16="http://schemas.microsoft.com/office/drawing/2014/main" id="{22AA6D23-1ECB-BCD6-FEF0-F38AA615D3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9" name="Freeform 62">
                <a:extLst>
                  <a:ext uri="{FF2B5EF4-FFF2-40B4-BE49-F238E27FC236}">
                    <a16:creationId xmlns:a16="http://schemas.microsoft.com/office/drawing/2014/main" id="{F65F645D-60D3-8E68-9D5D-2CEAA05987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" name="Freeform 63">
                <a:extLst>
                  <a:ext uri="{FF2B5EF4-FFF2-40B4-BE49-F238E27FC236}">
                    <a16:creationId xmlns:a16="http://schemas.microsoft.com/office/drawing/2014/main" id="{E11B48EC-5BCF-6FD0-0FF1-2EC55C77B8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" name="Freeform 64">
                <a:extLst>
                  <a:ext uri="{FF2B5EF4-FFF2-40B4-BE49-F238E27FC236}">
                    <a16:creationId xmlns:a16="http://schemas.microsoft.com/office/drawing/2014/main" id="{63D5A558-2C71-4149-37E8-A08AFD637D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3" name="Freeform 65">
                <a:extLst>
                  <a:ext uri="{FF2B5EF4-FFF2-40B4-BE49-F238E27FC236}">
                    <a16:creationId xmlns:a16="http://schemas.microsoft.com/office/drawing/2014/main" id="{10D077EE-78D7-0889-8E35-C1EC4CBCE1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Freeform 66">
                <a:extLst>
                  <a:ext uri="{FF2B5EF4-FFF2-40B4-BE49-F238E27FC236}">
                    <a16:creationId xmlns:a16="http://schemas.microsoft.com/office/drawing/2014/main" id="{6199CD76-22AF-5CFB-B3B0-EEE69BE14A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7" name="Freeform 67">
                <a:extLst>
                  <a:ext uri="{FF2B5EF4-FFF2-40B4-BE49-F238E27FC236}">
                    <a16:creationId xmlns:a16="http://schemas.microsoft.com/office/drawing/2014/main" id="{1BC5999C-E641-9E8C-2FB7-F1FDF8FA6D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8" name="Freeform 68">
                <a:extLst>
                  <a:ext uri="{FF2B5EF4-FFF2-40B4-BE49-F238E27FC236}">
                    <a16:creationId xmlns:a16="http://schemas.microsoft.com/office/drawing/2014/main" id="{CEEAF447-C483-6E9D-7C4D-200FFD73EF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9" name="Freeform 69">
                <a:extLst>
                  <a:ext uri="{FF2B5EF4-FFF2-40B4-BE49-F238E27FC236}">
                    <a16:creationId xmlns:a16="http://schemas.microsoft.com/office/drawing/2014/main" id="{2EF7DA0C-1D8A-3314-FE70-2F0CF8E2A6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" name="Group 50">
              <a:extLst>
                <a:ext uri="{FF2B5EF4-FFF2-40B4-BE49-F238E27FC236}">
                  <a16:creationId xmlns:a16="http://schemas.microsoft.com/office/drawing/2014/main" id="{D1172D3A-A8ED-3C53-920E-FB4EC7F49D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920" y="2590786"/>
              <a:ext cx="1447800" cy="1295400"/>
              <a:chOff x="3168" y="1824"/>
              <a:chExt cx="912" cy="816"/>
            </a:xfrm>
          </p:grpSpPr>
          <p:sp>
            <p:nvSpPr>
              <p:cNvPr id="26" name="Freeform 51">
                <a:extLst>
                  <a:ext uri="{FF2B5EF4-FFF2-40B4-BE49-F238E27FC236}">
                    <a16:creationId xmlns:a16="http://schemas.microsoft.com/office/drawing/2014/main" id="{84317698-C8C3-1F63-93A5-9F6F19C811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Freeform 52">
                <a:extLst>
                  <a:ext uri="{FF2B5EF4-FFF2-40B4-BE49-F238E27FC236}">
                    <a16:creationId xmlns:a16="http://schemas.microsoft.com/office/drawing/2014/main" id="{82B8283E-CB14-9C2A-9EA1-F2B2DBA3B1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Freeform 53">
                <a:extLst>
                  <a:ext uri="{FF2B5EF4-FFF2-40B4-BE49-F238E27FC236}">
                    <a16:creationId xmlns:a16="http://schemas.microsoft.com/office/drawing/2014/main" id="{F43C2154-08A6-B2E9-A966-B88C4AC042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Freeform 54">
                <a:extLst>
                  <a:ext uri="{FF2B5EF4-FFF2-40B4-BE49-F238E27FC236}">
                    <a16:creationId xmlns:a16="http://schemas.microsoft.com/office/drawing/2014/main" id="{27695E72-190C-74D3-6E8E-119C96B4AE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3" name="Freeform 55">
                <a:extLst>
                  <a:ext uri="{FF2B5EF4-FFF2-40B4-BE49-F238E27FC236}">
                    <a16:creationId xmlns:a16="http://schemas.microsoft.com/office/drawing/2014/main" id="{9D2814B0-412B-A3D4-26F1-76A74A3238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Freeform 56">
                <a:extLst>
                  <a:ext uri="{FF2B5EF4-FFF2-40B4-BE49-F238E27FC236}">
                    <a16:creationId xmlns:a16="http://schemas.microsoft.com/office/drawing/2014/main" id="{F3494A8C-20F0-A51A-B98E-34E2B5B826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Freeform 57">
                <a:extLst>
                  <a:ext uri="{FF2B5EF4-FFF2-40B4-BE49-F238E27FC236}">
                    <a16:creationId xmlns:a16="http://schemas.microsoft.com/office/drawing/2014/main" id="{4679BB0B-A02B-942B-A05A-C940D4E8A8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Freeform 58">
                <a:extLst>
                  <a:ext uri="{FF2B5EF4-FFF2-40B4-BE49-F238E27FC236}">
                    <a16:creationId xmlns:a16="http://schemas.microsoft.com/office/drawing/2014/main" id="{33C2AE78-9B9A-7AD8-5807-105570D8AA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" name="Freeform 59">
                <a:extLst>
                  <a:ext uri="{FF2B5EF4-FFF2-40B4-BE49-F238E27FC236}">
                    <a16:creationId xmlns:a16="http://schemas.microsoft.com/office/drawing/2014/main" id="{7B4EB316-749F-C70C-672F-9AD22429A9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0" name="Double Wave 29"/>
          <p:cNvSpPr/>
          <p:nvPr/>
        </p:nvSpPr>
        <p:spPr bwMode="auto">
          <a:xfrm>
            <a:off x="2154510" y="4686300"/>
            <a:ext cx="4834980" cy="1181100"/>
          </a:xfrm>
          <a:prstGeom prst="doubleWave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</p:txBody>
      </p:sp>
      <p:sp>
        <p:nvSpPr>
          <p:cNvPr id="46" name="Horizontal Scroll 45"/>
          <p:cNvSpPr/>
          <p:nvPr/>
        </p:nvSpPr>
        <p:spPr bwMode="auto">
          <a:xfrm>
            <a:off x="4565917" y="1605365"/>
            <a:ext cx="2983608" cy="1595021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20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Bob,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 to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signed Alice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Settlement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32</a:t>
            </a:fld>
            <a:endParaRPr lang="en-US" dirty="0"/>
          </a:p>
        </p:txBody>
      </p:sp>
      <p:sp>
        <p:nvSpPr>
          <p:cNvPr id="42" name="Horizontal Scroll 41"/>
          <p:cNvSpPr/>
          <p:nvPr/>
        </p:nvSpPr>
        <p:spPr bwMode="auto">
          <a:xfrm>
            <a:off x="1879600" y="4806950"/>
            <a:ext cx="1616337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 BTC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dual-sig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Horizontal Scroll 31"/>
          <p:cNvSpPr/>
          <p:nvPr/>
        </p:nvSpPr>
        <p:spPr bwMode="auto">
          <a:xfrm>
            <a:off x="4958064" y="4357701"/>
            <a:ext cx="2211264" cy="1595021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Refund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30 days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igned Bob</a:t>
            </a:r>
          </a:p>
        </p:txBody>
      </p:sp>
    </p:spTree>
    <p:extLst>
      <p:ext uri="{BB962C8B-B14F-4D97-AF65-F5344CB8AC3E}">
        <p14:creationId xmlns:p14="http://schemas.microsoft.com/office/powerpoint/2010/main" val="429370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2.96296E-6 C -0.00139 0.00694 -0.00295 0.01111 -0.00469 0.01574 C -0.00677 0.02754 -0.00417 0.01365 -0.00851 0.02801 C -0.00886 0.02916 -0.00903 0.03171 -0.00938 0.0331 C -0.01094 0.03889 -0.01285 0.04213 -0.01441 0.04722 C -0.01615 0.05254 -0.01754 0.05879 -0.0191 0.06458 C -0.02101 0.07199 -0.02188 0.08264 -0.02326 0.09097 C -0.02778 0.1169 -0.02257 0.08426 -0.02691 0.10671 C -0.02778 0.11111 -0.0283 0.11666 -0.02934 0.1206 C -0.03108 0.12777 -0.03316 0.13588 -0.0349 0.14352 C -0.03993 0.16666 -0.04306 0.1956 -0.04879 0.2169 C -0.05035 0.2294 -0.05313 0.24722 -0.05573 0.25717 C -0.05625 0.26551 -0.0566 0.2699 -0.05851 0.27477 C -0.05938 0.28287 -0.06042 0.28865 -0.06181 0.29583 C -0.06302 0.31412 -0.06111 0.2919 -0.06354 0.3081 C -0.06441 0.31296 -0.06441 0.31875 -0.06493 0.32384 C -0.06667 0.3375 -0.06615 0.33032 -0.06736 0.34305 C -0.0684 0.35532 -0.06858 0.36898 -0.07049 0.37986 C -0.07118 0.38935 -0.07153 0.39629 -0.07188 0.40602 C -0.0717 0.4206 -0.0724 0.43773 -0.06823 0.44282 C -0.06719 0.44861 -0.06736 0.44583 -0.06736 0.45 " pathEditMode="relative" rAng="0" ptsTypes="ffffffffffffffffffffA">
                                      <p:cBhvr>
                                        <p:cTn id="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628" y="2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uble Wave 31"/>
          <p:cNvSpPr/>
          <p:nvPr/>
        </p:nvSpPr>
        <p:spPr bwMode="auto">
          <a:xfrm>
            <a:off x="2154510" y="4686300"/>
            <a:ext cx="4834980" cy="1181100"/>
          </a:xfrm>
          <a:prstGeom prst="doubleWave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</p:txBody>
      </p:sp>
      <p:sp>
        <p:nvSpPr>
          <p:cNvPr id="46" name="Horizontal Scroll 45"/>
          <p:cNvSpPr/>
          <p:nvPr/>
        </p:nvSpPr>
        <p:spPr bwMode="auto">
          <a:xfrm>
            <a:off x="4162772" y="4794236"/>
            <a:ext cx="3212208" cy="1595021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20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Bob,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 to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signed Alice &amp; Bob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Settlement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42" name="Horizontal Scroll 41"/>
          <p:cNvSpPr/>
          <p:nvPr/>
        </p:nvSpPr>
        <p:spPr bwMode="auto">
          <a:xfrm>
            <a:off x="1879600" y="4806950"/>
            <a:ext cx="1616337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 BTC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dual-sig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ounded Rectangular Callout 22"/>
          <p:cNvSpPr/>
          <p:nvPr/>
        </p:nvSpPr>
        <p:spPr bwMode="auto">
          <a:xfrm>
            <a:off x="1808862" y="2248035"/>
            <a:ext cx="1493138" cy="510778"/>
          </a:xfrm>
          <a:prstGeom prst="wedgeRoundRectCallout">
            <a:avLst>
              <a:gd name="adj1" fmla="val -35292"/>
              <a:gd name="adj2" fmla="val 89850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have 20</a:t>
            </a:r>
          </a:p>
        </p:txBody>
      </p:sp>
      <p:sp>
        <p:nvSpPr>
          <p:cNvPr id="31" name="Rounded Rectangular Callout 30"/>
          <p:cNvSpPr/>
          <p:nvPr/>
        </p:nvSpPr>
        <p:spPr bwMode="auto">
          <a:xfrm>
            <a:off x="5983442" y="2080008"/>
            <a:ext cx="1493138" cy="510778"/>
          </a:xfrm>
          <a:prstGeom prst="wedgeRoundRectCallout">
            <a:avLst>
              <a:gd name="adj1" fmla="val 32753"/>
              <a:gd name="adj2" fmla="val 97309"/>
              <a:gd name="adj3" fmla="val 16667"/>
            </a:avLst>
          </a:prstGeom>
          <a:noFill/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have 80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EAC31A8-2A80-AD1A-F6F4-0DA68A255250}"/>
              </a:ext>
            </a:extLst>
          </p:cNvPr>
          <p:cNvGrpSpPr/>
          <p:nvPr/>
        </p:nvGrpSpPr>
        <p:grpSpPr>
          <a:xfrm>
            <a:off x="549820" y="2590786"/>
            <a:ext cx="8044360" cy="1295400"/>
            <a:chOff x="714920" y="2590786"/>
            <a:chExt cx="8044360" cy="1295400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25" name="Group 60">
              <a:extLst>
                <a:ext uri="{FF2B5EF4-FFF2-40B4-BE49-F238E27FC236}">
                  <a16:creationId xmlns:a16="http://schemas.microsoft.com/office/drawing/2014/main" id="{C79B3A20-5CAC-1EB3-6806-E6CC6B8C0AB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311480" y="2590786"/>
              <a:ext cx="1447800" cy="1295400"/>
              <a:chOff x="3168" y="1824"/>
              <a:chExt cx="912" cy="816"/>
            </a:xfrm>
          </p:grpSpPr>
          <p:sp>
            <p:nvSpPr>
              <p:cNvPr id="39" name="Freeform 61">
                <a:extLst>
                  <a:ext uri="{FF2B5EF4-FFF2-40B4-BE49-F238E27FC236}">
                    <a16:creationId xmlns:a16="http://schemas.microsoft.com/office/drawing/2014/main" id="{3AACAF66-B5C5-6E3E-B872-AB9BEB15D4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" name="Freeform 62">
                <a:extLst>
                  <a:ext uri="{FF2B5EF4-FFF2-40B4-BE49-F238E27FC236}">
                    <a16:creationId xmlns:a16="http://schemas.microsoft.com/office/drawing/2014/main" id="{1804881B-7B41-E439-AE5F-B91869E89C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" name="Freeform 63">
                <a:extLst>
                  <a:ext uri="{FF2B5EF4-FFF2-40B4-BE49-F238E27FC236}">
                    <a16:creationId xmlns:a16="http://schemas.microsoft.com/office/drawing/2014/main" id="{F175C837-15D5-24DB-7D53-4DB4FC053D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3" name="Freeform 64">
                <a:extLst>
                  <a:ext uri="{FF2B5EF4-FFF2-40B4-BE49-F238E27FC236}">
                    <a16:creationId xmlns:a16="http://schemas.microsoft.com/office/drawing/2014/main" id="{ADE040FB-DB27-C8EE-363E-00DB2C8374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Freeform 65">
                <a:extLst>
                  <a:ext uri="{FF2B5EF4-FFF2-40B4-BE49-F238E27FC236}">
                    <a16:creationId xmlns:a16="http://schemas.microsoft.com/office/drawing/2014/main" id="{048FAE9D-FFC1-21E1-4482-B3A6A7C38F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7" name="Freeform 66">
                <a:extLst>
                  <a:ext uri="{FF2B5EF4-FFF2-40B4-BE49-F238E27FC236}">
                    <a16:creationId xmlns:a16="http://schemas.microsoft.com/office/drawing/2014/main" id="{A9B79377-1E1D-7300-080F-B4BD6AFAAF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8" name="Freeform 67">
                <a:extLst>
                  <a:ext uri="{FF2B5EF4-FFF2-40B4-BE49-F238E27FC236}">
                    <a16:creationId xmlns:a16="http://schemas.microsoft.com/office/drawing/2014/main" id="{1CA8B863-D3C9-3C18-3034-30CEE7C3AF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9" name="Freeform 68">
                <a:extLst>
                  <a:ext uri="{FF2B5EF4-FFF2-40B4-BE49-F238E27FC236}">
                    <a16:creationId xmlns:a16="http://schemas.microsoft.com/office/drawing/2014/main" id="{ABBABDF8-2DCA-390C-D961-37B8D4A230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0" name="Freeform 69">
                <a:extLst>
                  <a:ext uri="{FF2B5EF4-FFF2-40B4-BE49-F238E27FC236}">
                    <a16:creationId xmlns:a16="http://schemas.microsoft.com/office/drawing/2014/main" id="{67E8B990-C2FA-BEF7-BBF3-101A88D008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" name="Group 50">
              <a:extLst>
                <a:ext uri="{FF2B5EF4-FFF2-40B4-BE49-F238E27FC236}">
                  <a16:creationId xmlns:a16="http://schemas.microsoft.com/office/drawing/2014/main" id="{22ECCE4D-CDBF-F6C7-AB5C-D89EB676DA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920" y="2590786"/>
              <a:ext cx="1447800" cy="1295400"/>
              <a:chOff x="3168" y="1824"/>
              <a:chExt cx="912" cy="816"/>
            </a:xfrm>
          </p:grpSpPr>
          <p:sp>
            <p:nvSpPr>
              <p:cNvPr id="27" name="Freeform 51">
                <a:extLst>
                  <a:ext uri="{FF2B5EF4-FFF2-40B4-BE49-F238E27FC236}">
                    <a16:creationId xmlns:a16="http://schemas.microsoft.com/office/drawing/2014/main" id="{20563893-1D2F-6EBD-785A-206EEBEEEA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Freeform 52">
                <a:extLst>
                  <a:ext uri="{FF2B5EF4-FFF2-40B4-BE49-F238E27FC236}">
                    <a16:creationId xmlns:a16="http://schemas.microsoft.com/office/drawing/2014/main" id="{B25BF5AE-ECDD-0FA7-531C-23F39408E3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0" name="Freeform 53">
                <a:extLst>
                  <a:ext uri="{FF2B5EF4-FFF2-40B4-BE49-F238E27FC236}">
                    <a16:creationId xmlns:a16="http://schemas.microsoft.com/office/drawing/2014/main" id="{3E55D405-7FE2-7F25-8CE5-A813F7702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3" name="Freeform 54">
                <a:extLst>
                  <a:ext uri="{FF2B5EF4-FFF2-40B4-BE49-F238E27FC236}">
                    <a16:creationId xmlns:a16="http://schemas.microsoft.com/office/drawing/2014/main" id="{423A636A-3B07-AF3B-E51E-27A5E98021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Freeform 55">
                <a:extLst>
                  <a:ext uri="{FF2B5EF4-FFF2-40B4-BE49-F238E27FC236}">
                    <a16:creationId xmlns:a16="http://schemas.microsoft.com/office/drawing/2014/main" id="{D642E213-2FBF-C553-E8D7-D8DE216DB2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Freeform 56">
                <a:extLst>
                  <a:ext uri="{FF2B5EF4-FFF2-40B4-BE49-F238E27FC236}">
                    <a16:creationId xmlns:a16="http://schemas.microsoft.com/office/drawing/2014/main" id="{545A17A2-3E5F-20C8-1790-B0291D9D8A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Freeform 57">
                <a:extLst>
                  <a:ext uri="{FF2B5EF4-FFF2-40B4-BE49-F238E27FC236}">
                    <a16:creationId xmlns:a16="http://schemas.microsoft.com/office/drawing/2014/main" id="{30018CD1-38B4-929B-D6E8-5BF67A5F2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" name="Freeform 58">
                <a:extLst>
                  <a:ext uri="{FF2B5EF4-FFF2-40B4-BE49-F238E27FC236}">
                    <a16:creationId xmlns:a16="http://schemas.microsoft.com/office/drawing/2014/main" id="{DD824A3B-6A97-4777-2284-2D200DB283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8" name="Freeform 59">
                <a:extLst>
                  <a:ext uri="{FF2B5EF4-FFF2-40B4-BE49-F238E27FC236}">
                    <a16:creationId xmlns:a16="http://schemas.microsoft.com/office/drawing/2014/main" id="{739435EF-8CB0-53B4-3F9F-7F596BC5FB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542569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Double Wave 47"/>
          <p:cNvSpPr/>
          <p:nvPr/>
        </p:nvSpPr>
        <p:spPr bwMode="auto">
          <a:xfrm>
            <a:off x="2154510" y="4686300"/>
            <a:ext cx="4834980" cy="1181100"/>
          </a:xfrm>
          <a:prstGeom prst="doubleWave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</p:txBody>
      </p:sp>
      <p:sp>
        <p:nvSpPr>
          <p:cNvPr id="46" name="Horizontal Scroll 45"/>
          <p:cNvSpPr/>
          <p:nvPr/>
        </p:nvSpPr>
        <p:spPr bwMode="auto">
          <a:xfrm>
            <a:off x="4565917" y="1605365"/>
            <a:ext cx="2983608" cy="1595021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20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Bob,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 to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signed Alice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Settlement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42" name="Horizontal Scroll 41"/>
          <p:cNvSpPr/>
          <p:nvPr/>
        </p:nvSpPr>
        <p:spPr bwMode="auto">
          <a:xfrm>
            <a:off x="1879600" y="4806950"/>
            <a:ext cx="1616337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 BTC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dual-sig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ounded Rectangular Callout 46"/>
          <p:cNvSpPr/>
          <p:nvPr/>
        </p:nvSpPr>
        <p:spPr bwMode="auto">
          <a:xfrm>
            <a:off x="1861646" y="2080008"/>
            <a:ext cx="1440354" cy="510778"/>
          </a:xfrm>
          <a:prstGeom prst="wedgeRoundRectCallout">
            <a:avLst>
              <a:gd name="adj1" fmla="val -35292"/>
              <a:gd name="adj2" fmla="val 89850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Uh,o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Horizontal Scroll 36"/>
          <p:cNvSpPr/>
          <p:nvPr/>
        </p:nvSpPr>
        <p:spPr bwMode="auto">
          <a:xfrm>
            <a:off x="4963319" y="4357701"/>
            <a:ext cx="2211264" cy="1595021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Refund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30 days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igned Bob</a:t>
            </a:r>
          </a:p>
        </p:txBody>
      </p:sp>
      <p:grpSp>
        <p:nvGrpSpPr>
          <p:cNvPr id="3" name="Group 38">
            <a:extLst>
              <a:ext uri="{FF2B5EF4-FFF2-40B4-BE49-F238E27FC236}">
                <a16:creationId xmlns:a16="http://schemas.microsoft.com/office/drawing/2014/main" id="{7C4E5E06-5028-5928-9D39-A2CFBC58C56A}"/>
              </a:ext>
            </a:extLst>
          </p:cNvPr>
          <p:cNvGrpSpPr>
            <a:grpSpLocks/>
          </p:cNvGrpSpPr>
          <p:nvPr/>
        </p:nvGrpSpPr>
        <p:grpSpPr bwMode="auto">
          <a:xfrm>
            <a:off x="7121319" y="2556304"/>
            <a:ext cx="1509712" cy="908050"/>
            <a:chOff x="1295" y="669"/>
            <a:chExt cx="1115" cy="671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" name="Freeform 39">
              <a:extLst>
                <a:ext uri="{FF2B5EF4-FFF2-40B4-BE49-F238E27FC236}">
                  <a16:creationId xmlns:a16="http://schemas.microsoft.com/office/drawing/2014/main" id="{AF2974AB-1424-4FB4-E9E3-FF786E209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720"/>
              <a:ext cx="912" cy="480"/>
            </a:xfrm>
            <a:custGeom>
              <a:avLst/>
              <a:gdLst>
                <a:gd name="T0" fmla="*/ 0 w 912"/>
                <a:gd name="T1" fmla="*/ 0 h 624"/>
                <a:gd name="T2" fmla="*/ 384 w 912"/>
                <a:gd name="T3" fmla="*/ 369 h 624"/>
                <a:gd name="T4" fmla="*/ 912 w 912"/>
                <a:gd name="T5" fmla="*/ 369 h 624"/>
                <a:gd name="T6" fmla="*/ 384 w 912"/>
                <a:gd name="T7" fmla="*/ 0 h 624"/>
                <a:gd name="T8" fmla="*/ 0 w 912"/>
                <a:gd name="T9" fmla="*/ 0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2"/>
                <a:gd name="T16" fmla="*/ 0 h 624"/>
                <a:gd name="T17" fmla="*/ 912 w 912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2" h="624">
                  <a:moveTo>
                    <a:pt x="0" y="0"/>
                  </a:moveTo>
                  <a:lnTo>
                    <a:pt x="384" y="624"/>
                  </a:lnTo>
                  <a:lnTo>
                    <a:pt x="912" y="624"/>
                  </a:lnTo>
                  <a:lnTo>
                    <a:pt x="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" name="Rectangle 40">
              <a:extLst>
                <a:ext uri="{FF2B5EF4-FFF2-40B4-BE49-F238E27FC236}">
                  <a16:creationId xmlns:a16="http://schemas.microsoft.com/office/drawing/2014/main" id="{EB92FAAF-37DE-61BE-3A4B-257F412B00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00"/>
              <a:ext cx="530" cy="140"/>
            </a:xfrm>
            <a:prstGeom prst="rect">
              <a:avLst/>
            </a:prstGeom>
            <a:solidFill>
              <a:srgbClr val="DDDDDD"/>
            </a:solidFill>
            <a:ln w="381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6" name="Freeform 41">
              <a:extLst>
                <a:ext uri="{FF2B5EF4-FFF2-40B4-BE49-F238E27FC236}">
                  <a16:creationId xmlns:a16="http://schemas.microsoft.com/office/drawing/2014/main" id="{7717E354-53B8-0A08-554F-18CEFCC99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" y="720"/>
              <a:ext cx="393" cy="615"/>
            </a:xfrm>
            <a:custGeom>
              <a:avLst/>
              <a:gdLst>
                <a:gd name="T0" fmla="*/ 9 w 393"/>
                <a:gd name="T1" fmla="*/ 0 h 615"/>
                <a:gd name="T2" fmla="*/ 0 w 393"/>
                <a:gd name="T3" fmla="*/ 121 h 615"/>
                <a:gd name="T4" fmla="*/ 393 w 393"/>
                <a:gd name="T5" fmla="*/ 615 h 615"/>
                <a:gd name="T6" fmla="*/ 393 w 393"/>
                <a:gd name="T7" fmla="*/ 480 h 615"/>
                <a:gd name="T8" fmla="*/ 9 w 393"/>
                <a:gd name="T9" fmla="*/ 0 h 6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3"/>
                <a:gd name="T16" fmla="*/ 0 h 615"/>
                <a:gd name="T17" fmla="*/ 393 w 393"/>
                <a:gd name="T18" fmla="*/ 615 h 6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3" h="615">
                  <a:moveTo>
                    <a:pt x="9" y="0"/>
                  </a:moveTo>
                  <a:lnTo>
                    <a:pt x="0" y="121"/>
                  </a:lnTo>
                  <a:lnTo>
                    <a:pt x="393" y="615"/>
                  </a:lnTo>
                  <a:lnTo>
                    <a:pt x="393" y="48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7" name="Freeform 42">
              <a:extLst>
                <a:ext uri="{FF2B5EF4-FFF2-40B4-BE49-F238E27FC236}">
                  <a16:creationId xmlns:a16="http://schemas.microsoft.com/office/drawing/2014/main" id="{DC223034-8146-9B29-B627-46318466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" y="912"/>
              <a:ext cx="537" cy="359"/>
            </a:xfrm>
            <a:custGeom>
              <a:avLst/>
              <a:gdLst>
                <a:gd name="T0" fmla="*/ 338 w 537"/>
                <a:gd name="T1" fmla="*/ 258 h 359"/>
                <a:gd name="T2" fmla="*/ 345 w 537"/>
                <a:gd name="T3" fmla="*/ 336 h 359"/>
                <a:gd name="T4" fmla="*/ 164 w 537"/>
                <a:gd name="T5" fmla="*/ 359 h 359"/>
                <a:gd name="T6" fmla="*/ 0 w 537"/>
                <a:gd name="T7" fmla="*/ 176 h 359"/>
                <a:gd name="T8" fmla="*/ 281 w 537"/>
                <a:gd name="T9" fmla="*/ 0 h 359"/>
                <a:gd name="T10" fmla="*/ 537 w 537"/>
                <a:gd name="T11" fmla="*/ 122 h 359"/>
                <a:gd name="T12" fmla="*/ 505 w 537"/>
                <a:gd name="T13" fmla="*/ 153 h 359"/>
                <a:gd name="T14" fmla="*/ 274 w 537"/>
                <a:gd name="T15" fmla="*/ 75 h 359"/>
                <a:gd name="T16" fmla="*/ 91 w 537"/>
                <a:gd name="T17" fmla="*/ 176 h 359"/>
                <a:gd name="T18" fmla="*/ 201 w 537"/>
                <a:gd name="T19" fmla="*/ 304 h 359"/>
                <a:gd name="T20" fmla="*/ 338 w 537"/>
                <a:gd name="T21" fmla="*/ 258 h 3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7"/>
                <a:gd name="T34" fmla="*/ 0 h 359"/>
                <a:gd name="T35" fmla="*/ 537 w 537"/>
                <a:gd name="T36" fmla="*/ 359 h 3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7" h="359">
                  <a:moveTo>
                    <a:pt x="338" y="258"/>
                  </a:moveTo>
                  <a:lnTo>
                    <a:pt x="345" y="336"/>
                  </a:lnTo>
                  <a:lnTo>
                    <a:pt x="164" y="359"/>
                  </a:lnTo>
                  <a:lnTo>
                    <a:pt x="0" y="176"/>
                  </a:lnTo>
                  <a:lnTo>
                    <a:pt x="281" y="0"/>
                  </a:lnTo>
                  <a:lnTo>
                    <a:pt x="537" y="122"/>
                  </a:lnTo>
                  <a:lnTo>
                    <a:pt x="505" y="153"/>
                  </a:lnTo>
                  <a:lnTo>
                    <a:pt x="274" y="75"/>
                  </a:lnTo>
                  <a:lnTo>
                    <a:pt x="91" y="176"/>
                  </a:lnTo>
                  <a:lnTo>
                    <a:pt x="201" y="304"/>
                  </a:lnTo>
                  <a:lnTo>
                    <a:pt x="338" y="25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43">
              <a:extLst>
                <a:ext uri="{FF2B5EF4-FFF2-40B4-BE49-F238E27FC236}">
                  <a16:creationId xmlns:a16="http://schemas.microsoft.com/office/drawing/2014/main" id="{4C1E5FAA-8029-6158-96AB-E7DD8388F3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9" y="789"/>
              <a:ext cx="419" cy="245"/>
            </a:xfrm>
            <a:custGeom>
              <a:avLst/>
              <a:gdLst>
                <a:gd name="T0" fmla="*/ 206 w 537"/>
                <a:gd name="T1" fmla="*/ 120 h 359"/>
                <a:gd name="T2" fmla="*/ 210 w 537"/>
                <a:gd name="T3" fmla="*/ 156 h 359"/>
                <a:gd name="T4" fmla="*/ 100 w 537"/>
                <a:gd name="T5" fmla="*/ 167 h 359"/>
                <a:gd name="T6" fmla="*/ 0 w 537"/>
                <a:gd name="T7" fmla="*/ 82 h 359"/>
                <a:gd name="T8" fmla="*/ 171 w 537"/>
                <a:gd name="T9" fmla="*/ 0 h 359"/>
                <a:gd name="T10" fmla="*/ 327 w 537"/>
                <a:gd name="T11" fmla="*/ 57 h 359"/>
                <a:gd name="T12" fmla="*/ 307 w 537"/>
                <a:gd name="T13" fmla="*/ 71 h 359"/>
                <a:gd name="T14" fmla="*/ 167 w 537"/>
                <a:gd name="T15" fmla="*/ 35 h 359"/>
                <a:gd name="T16" fmla="*/ 55 w 537"/>
                <a:gd name="T17" fmla="*/ 82 h 359"/>
                <a:gd name="T18" fmla="*/ 123 w 537"/>
                <a:gd name="T19" fmla="*/ 141 h 359"/>
                <a:gd name="T20" fmla="*/ 206 w 537"/>
                <a:gd name="T21" fmla="*/ 120 h 3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7"/>
                <a:gd name="T34" fmla="*/ 0 h 359"/>
                <a:gd name="T35" fmla="*/ 537 w 537"/>
                <a:gd name="T36" fmla="*/ 359 h 3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7" h="359">
                  <a:moveTo>
                    <a:pt x="338" y="258"/>
                  </a:moveTo>
                  <a:lnTo>
                    <a:pt x="345" y="336"/>
                  </a:lnTo>
                  <a:lnTo>
                    <a:pt x="164" y="359"/>
                  </a:lnTo>
                  <a:lnTo>
                    <a:pt x="0" y="176"/>
                  </a:lnTo>
                  <a:lnTo>
                    <a:pt x="281" y="0"/>
                  </a:lnTo>
                  <a:lnTo>
                    <a:pt x="537" y="122"/>
                  </a:lnTo>
                  <a:lnTo>
                    <a:pt x="505" y="153"/>
                  </a:lnTo>
                  <a:lnTo>
                    <a:pt x="274" y="75"/>
                  </a:lnTo>
                  <a:lnTo>
                    <a:pt x="91" y="176"/>
                  </a:lnTo>
                  <a:lnTo>
                    <a:pt x="201" y="304"/>
                  </a:lnTo>
                  <a:lnTo>
                    <a:pt x="338" y="25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Freeform 44">
              <a:extLst>
                <a:ext uri="{FF2B5EF4-FFF2-40B4-BE49-F238E27FC236}">
                  <a16:creationId xmlns:a16="http://schemas.microsoft.com/office/drawing/2014/main" id="{0FF779E3-6334-37A5-4DB6-353461CFB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" y="672"/>
              <a:ext cx="320" cy="240"/>
            </a:xfrm>
            <a:custGeom>
              <a:avLst/>
              <a:gdLst>
                <a:gd name="T0" fmla="*/ 120 w 537"/>
                <a:gd name="T1" fmla="*/ 115 h 359"/>
                <a:gd name="T2" fmla="*/ 123 w 537"/>
                <a:gd name="T3" fmla="*/ 150 h 359"/>
                <a:gd name="T4" fmla="*/ 58 w 537"/>
                <a:gd name="T5" fmla="*/ 160 h 359"/>
                <a:gd name="T6" fmla="*/ 0 w 537"/>
                <a:gd name="T7" fmla="*/ 79 h 359"/>
                <a:gd name="T8" fmla="*/ 100 w 537"/>
                <a:gd name="T9" fmla="*/ 0 h 359"/>
                <a:gd name="T10" fmla="*/ 191 w 537"/>
                <a:gd name="T11" fmla="*/ 55 h 359"/>
                <a:gd name="T12" fmla="*/ 179 w 537"/>
                <a:gd name="T13" fmla="*/ 68 h 359"/>
                <a:gd name="T14" fmla="*/ 97 w 537"/>
                <a:gd name="T15" fmla="*/ 33 h 359"/>
                <a:gd name="T16" fmla="*/ 32 w 537"/>
                <a:gd name="T17" fmla="*/ 79 h 359"/>
                <a:gd name="T18" fmla="*/ 72 w 537"/>
                <a:gd name="T19" fmla="*/ 136 h 359"/>
                <a:gd name="T20" fmla="*/ 120 w 537"/>
                <a:gd name="T21" fmla="*/ 115 h 3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7"/>
                <a:gd name="T34" fmla="*/ 0 h 359"/>
                <a:gd name="T35" fmla="*/ 537 w 537"/>
                <a:gd name="T36" fmla="*/ 359 h 3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7" h="359">
                  <a:moveTo>
                    <a:pt x="338" y="258"/>
                  </a:moveTo>
                  <a:lnTo>
                    <a:pt x="345" y="336"/>
                  </a:lnTo>
                  <a:lnTo>
                    <a:pt x="164" y="359"/>
                  </a:lnTo>
                  <a:lnTo>
                    <a:pt x="0" y="176"/>
                  </a:lnTo>
                  <a:lnTo>
                    <a:pt x="281" y="0"/>
                  </a:lnTo>
                  <a:lnTo>
                    <a:pt x="537" y="122"/>
                  </a:lnTo>
                  <a:lnTo>
                    <a:pt x="505" y="153"/>
                  </a:lnTo>
                  <a:lnTo>
                    <a:pt x="274" y="75"/>
                  </a:lnTo>
                  <a:lnTo>
                    <a:pt x="91" y="176"/>
                  </a:lnTo>
                  <a:lnTo>
                    <a:pt x="201" y="304"/>
                  </a:lnTo>
                  <a:lnTo>
                    <a:pt x="338" y="25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45">
              <a:extLst>
                <a:ext uri="{FF2B5EF4-FFF2-40B4-BE49-F238E27FC236}">
                  <a16:creationId xmlns:a16="http://schemas.microsoft.com/office/drawing/2014/main" id="{46D00C27-3CF2-0926-31A7-BD6C6351BC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0" y="789"/>
              <a:ext cx="419" cy="245"/>
            </a:xfrm>
            <a:custGeom>
              <a:avLst/>
              <a:gdLst>
                <a:gd name="T0" fmla="*/ 241 w 419"/>
                <a:gd name="T1" fmla="*/ 171 h 245"/>
                <a:gd name="T2" fmla="*/ 260 w 419"/>
                <a:gd name="T3" fmla="*/ 217 h 245"/>
                <a:gd name="T4" fmla="*/ 291 w 419"/>
                <a:gd name="T5" fmla="*/ 245 h 245"/>
                <a:gd name="T6" fmla="*/ 419 w 419"/>
                <a:gd name="T7" fmla="*/ 120 h 245"/>
                <a:gd name="T8" fmla="*/ 200 w 419"/>
                <a:gd name="T9" fmla="*/ 0 h 245"/>
                <a:gd name="T10" fmla="*/ 0 w 419"/>
                <a:gd name="T11" fmla="*/ 83 h 245"/>
                <a:gd name="T12" fmla="*/ 25 w 419"/>
                <a:gd name="T13" fmla="*/ 104 h 245"/>
                <a:gd name="T14" fmla="*/ 205 w 419"/>
                <a:gd name="T15" fmla="*/ 51 h 245"/>
                <a:gd name="T16" fmla="*/ 348 w 419"/>
                <a:gd name="T17" fmla="*/ 120 h 245"/>
                <a:gd name="T18" fmla="*/ 262 w 419"/>
                <a:gd name="T19" fmla="*/ 207 h 245"/>
                <a:gd name="T20" fmla="*/ 241 w 419"/>
                <a:gd name="T21" fmla="*/ 171 h 2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9"/>
                <a:gd name="T34" fmla="*/ 0 h 245"/>
                <a:gd name="T35" fmla="*/ 419 w 419"/>
                <a:gd name="T36" fmla="*/ 245 h 24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9" h="245">
                  <a:moveTo>
                    <a:pt x="241" y="171"/>
                  </a:moveTo>
                  <a:lnTo>
                    <a:pt x="260" y="217"/>
                  </a:lnTo>
                  <a:lnTo>
                    <a:pt x="291" y="245"/>
                  </a:lnTo>
                  <a:lnTo>
                    <a:pt x="419" y="120"/>
                  </a:lnTo>
                  <a:lnTo>
                    <a:pt x="200" y="0"/>
                  </a:lnTo>
                  <a:lnTo>
                    <a:pt x="0" y="83"/>
                  </a:lnTo>
                  <a:lnTo>
                    <a:pt x="25" y="104"/>
                  </a:lnTo>
                  <a:lnTo>
                    <a:pt x="205" y="51"/>
                  </a:lnTo>
                  <a:lnTo>
                    <a:pt x="348" y="120"/>
                  </a:lnTo>
                  <a:lnTo>
                    <a:pt x="262" y="207"/>
                  </a:lnTo>
                  <a:lnTo>
                    <a:pt x="241" y="171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EB141C91-F5E8-F51F-04DE-1098F7E1C8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" y="669"/>
              <a:ext cx="320" cy="240"/>
            </a:xfrm>
            <a:custGeom>
              <a:avLst/>
              <a:gdLst>
                <a:gd name="T0" fmla="*/ 201 w 320"/>
                <a:gd name="T1" fmla="*/ 172 h 240"/>
                <a:gd name="T2" fmla="*/ 274 w 320"/>
                <a:gd name="T3" fmla="*/ 227 h 240"/>
                <a:gd name="T4" fmla="*/ 222 w 320"/>
                <a:gd name="T5" fmla="*/ 240 h 240"/>
                <a:gd name="T6" fmla="*/ 320 w 320"/>
                <a:gd name="T7" fmla="*/ 118 h 240"/>
                <a:gd name="T8" fmla="*/ 153 w 320"/>
                <a:gd name="T9" fmla="*/ 0 h 240"/>
                <a:gd name="T10" fmla="*/ 0 w 320"/>
                <a:gd name="T11" fmla="*/ 82 h 240"/>
                <a:gd name="T12" fmla="*/ 19 w 320"/>
                <a:gd name="T13" fmla="*/ 102 h 240"/>
                <a:gd name="T14" fmla="*/ 157 w 320"/>
                <a:gd name="T15" fmla="*/ 50 h 240"/>
                <a:gd name="T16" fmla="*/ 266 w 320"/>
                <a:gd name="T17" fmla="*/ 118 h 240"/>
                <a:gd name="T18" fmla="*/ 200 w 320"/>
                <a:gd name="T19" fmla="*/ 203 h 240"/>
                <a:gd name="T20" fmla="*/ 201 w 320"/>
                <a:gd name="T21" fmla="*/ 172 h 2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0"/>
                <a:gd name="T34" fmla="*/ 0 h 240"/>
                <a:gd name="T35" fmla="*/ 320 w 320"/>
                <a:gd name="T36" fmla="*/ 240 h 2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0" h="240">
                  <a:moveTo>
                    <a:pt x="201" y="172"/>
                  </a:moveTo>
                  <a:lnTo>
                    <a:pt x="274" y="227"/>
                  </a:lnTo>
                  <a:lnTo>
                    <a:pt x="222" y="240"/>
                  </a:lnTo>
                  <a:lnTo>
                    <a:pt x="320" y="118"/>
                  </a:lnTo>
                  <a:lnTo>
                    <a:pt x="153" y="0"/>
                  </a:lnTo>
                  <a:lnTo>
                    <a:pt x="0" y="82"/>
                  </a:lnTo>
                  <a:lnTo>
                    <a:pt x="19" y="102"/>
                  </a:lnTo>
                  <a:lnTo>
                    <a:pt x="157" y="50"/>
                  </a:lnTo>
                  <a:lnTo>
                    <a:pt x="266" y="118"/>
                  </a:lnTo>
                  <a:lnTo>
                    <a:pt x="200" y="203"/>
                  </a:lnTo>
                  <a:lnTo>
                    <a:pt x="201" y="17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47">
              <a:extLst>
                <a:ext uri="{FF2B5EF4-FFF2-40B4-BE49-F238E27FC236}">
                  <a16:creationId xmlns:a16="http://schemas.microsoft.com/office/drawing/2014/main" id="{A3F40CB0-52DB-6D47-E018-758F5C50FF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3" y="854"/>
              <a:ext cx="537" cy="359"/>
            </a:xfrm>
            <a:custGeom>
              <a:avLst/>
              <a:gdLst>
                <a:gd name="T0" fmla="*/ 349 w 537"/>
                <a:gd name="T1" fmla="*/ 316 h 359"/>
                <a:gd name="T2" fmla="*/ 330 w 537"/>
                <a:gd name="T3" fmla="*/ 307 h 359"/>
                <a:gd name="T4" fmla="*/ 321 w 537"/>
                <a:gd name="T5" fmla="*/ 344 h 359"/>
                <a:gd name="T6" fmla="*/ 373 w 537"/>
                <a:gd name="T7" fmla="*/ 359 h 359"/>
                <a:gd name="T8" fmla="*/ 537 w 537"/>
                <a:gd name="T9" fmla="*/ 176 h 359"/>
                <a:gd name="T10" fmla="*/ 256 w 537"/>
                <a:gd name="T11" fmla="*/ 0 h 359"/>
                <a:gd name="T12" fmla="*/ 0 w 537"/>
                <a:gd name="T13" fmla="*/ 122 h 359"/>
                <a:gd name="T14" fmla="*/ 32 w 537"/>
                <a:gd name="T15" fmla="*/ 153 h 359"/>
                <a:gd name="T16" fmla="*/ 263 w 537"/>
                <a:gd name="T17" fmla="*/ 75 h 359"/>
                <a:gd name="T18" fmla="*/ 446 w 537"/>
                <a:gd name="T19" fmla="*/ 176 h 359"/>
                <a:gd name="T20" fmla="*/ 336 w 537"/>
                <a:gd name="T21" fmla="*/ 304 h 359"/>
                <a:gd name="T22" fmla="*/ 349 w 537"/>
                <a:gd name="T23" fmla="*/ 289 h 359"/>
                <a:gd name="T24" fmla="*/ 330 w 537"/>
                <a:gd name="T25" fmla="*/ 289 h 359"/>
                <a:gd name="T26" fmla="*/ 312 w 537"/>
                <a:gd name="T27" fmla="*/ 289 h 359"/>
                <a:gd name="T28" fmla="*/ 349 w 537"/>
                <a:gd name="T29" fmla="*/ 316 h 3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37"/>
                <a:gd name="T46" fmla="*/ 0 h 359"/>
                <a:gd name="T47" fmla="*/ 537 w 537"/>
                <a:gd name="T48" fmla="*/ 359 h 3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37" h="359">
                  <a:moveTo>
                    <a:pt x="349" y="316"/>
                  </a:moveTo>
                  <a:lnTo>
                    <a:pt x="330" y="307"/>
                  </a:lnTo>
                  <a:lnTo>
                    <a:pt x="321" y="344"/>
                  </a:lnTo>
                  <a:lnTo>
                    <a:pt x="373" y="359"/>
                  </a:lnTo>
                  <a:lnTo>
                    <a:pt x="537" y="176"/>
                  </a:lnTo>
                  <a:lnTo>
                    <a:pt x="256" y="0"/>
                  </a:lnTo>
                  <a:lnTo>
                    <a:pt x="0" y="122"/>
                  </a:lnTo>
                  <a:lnTo>
                    <a:pt x="32" y="153"/>
                  </a:lnTo>
                  <a:lnTo>
                    <a:pt x="263" y="75"/>
                  </a:lnTo>
                  <a:lnTo>
                    <a:pt x="446" y="176"/>
                  </a:lnTo>
                  <a:lnTo>
                    <a:pt x="336" y="304"/>
                  </a:lnTo>
                  <a:lnTo>
                    <a:pt x="349" y="289"/>
                  </a:lnTo>
                  <a:lnTo>
                    <a:pt x="330" y="289"/>
                  </a:lnTo>
                  <a:lnTo>
                    <a:pt x="312" y="289"/>
                  </a:lnTo>
                  <a:lnTo>
                    <a:pt x="349" y="31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23" name="Group 50">
            <a:extLst>
              <a:ext uri="{FF2B5EF4-FFF2-40B4-BE49-F238E27FC236}">
                <a16:creationId xmlns:a16="http://schemas.microsoft.com/office/drawing/2014/main" id="{82F5C04C-9436-9914-7013-894C6EE9DA4F}"/>
              </a:ext>
            </a:extLst>
          </p:cNvPr>
          <p:cNvGrpSpPr>
            <a:grpSpLocks/>
          </p:cNvGrpSpPr>
          <p:nvPr/>
        </p:nvGrpSpPr>
        <p:grpSpPr bwMode="auto">
          <a:xfrm>
            <a:off x="549820" y="2590786"/>
            <a:ext cx="1447800" cy="1295400"/>
            <a:chOff x="3168" y="1824"/>
            <a:chExt cx="912" cy="816"/>
          </a:xfrm>
        </p:grpSpPr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4A88C2C5-C3D6-E2F3-8463-434FEB774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D882C4E2-9103-80CF-F832-E91114E0B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C4A1B11E-74D8-06D3-54C3-CFB641759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7" name="Freeform 54">
              <a:extLst>
                <a:ext uri="{FF2B5EF4-FFF2-40B4-BE49-F238E27FC236}">
                  <a16:creationId xmlns:a16="http://schemas.microsoft.com/office/drawing/2014/main" id="{95880101-2C7F-AFB1-ED7D-4F669C9E99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E63A164C-8E51-CEF9-B80E-624AEE82E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8" name="Freeform 56">
              <a:extLst>
                <a:ext uri="{FF2B5EF4-FFF2-40B4-BE49-F238E27FC236}">
                  <a16:creationId xmlns:a16="http://schemas.microsoft.com/office/drawing/2014/main" id="{101186E5-E748-E190-006C-E3EEAC3A9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41" name="Freeform 57">
              <a:extLst>
                <a:ext uri="{FF2B5EF4-FFF2-40B4-BE49-F238E27FC236}">
                  <a16:creationId xmlns:a16="http://schemas.microsoft.com/office/drawing/2014/main" id="{632D758C-7F54-ADE0-1DAF-D7A2B1859B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44" name="Freeform 58">
              <a:extLst>
                <a:ext uri="{FF2B5EF4-FFF2-40B4-BE49-F238E27FC236}">
                  <a16:creationId xmlns:a16="http://schemas.microsoft.com/office/drawing/2014/main" id="{6C742C56-C9B6-CF44-7C4B-5DD9F4FF4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45" name="Freeform 59">
              <a:extLst>
                <a:ext uri="{FF2B5EF4-FFF2-40B4-BE49-F238E27FC236}">
                  <a16:creationId xmlns:a16="http://schemas.microsoft.com/office/drawing/2014/main" id="{31573562-21D4-8AF9-BFB8-0E04D6ABF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49022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Double Wave 43"/>
          <p:cNvSpPr/>
          <p:nvPr/>
        </p:nvSpPr>
        <p:spPr bwMode="auto">
          <a:xfrm>
            <a:off x="2154510" y="4686300"/>
            <a:ext cx="4834980" cy="1181100"/>
          </a:xfrm>
          <a:prstGeom prst="doubleWave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</p:txBody>
      </p:sp>
      <p:sp>
        <p:nvSpPr>
          <p:cNvPr id="46" name="Horizontal Scroll 45"/>
          <p:cNvSpPr/>
          <p:nvPr/>
        </p:nvSpPr>
        <p:spPr bwMode="auto">
          <a:xfrm>
            <a:off x="4565917" y="1605365"/>
            <a:ext cx="2983608" cy="1595021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20 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Bob,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 to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signed Alice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Settlement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42" name="Horizontal Scroll 41"/>
          <p:cNvSpPr/>
          <p:nvPr/>
        </p:nvSpPr>
        <p:spPr bwMode="auto">
          <a:xfrm>
            <a:off x="1879600" y="4806950"/>
            <a:ext cx="1616337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 BTC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dual-sig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ular Callout 36"/>
          <p:cNvSpPr/>
          <p:nvPr/>
        </p:nvSpPr>
        <p:spPr bwMode="auto">
          <a:xfrm>
            <a:off x="1656506" y="1145664"/>
            <a:ext cx="5279480" cy="919401"/>
          </a:xfrm>
          <a:prstGeom prst="wedgeRoundRectCallout">
            <a:avLst>
              <a:gd name="adj1" fmla="val -42982"/>
              <a:gd name="adj2" fmla="val 130460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Bob is unresponsive,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will get my money back in 30 days</a:t>
            </a:r>
          </a:p>
        </p:txBody>
      </p:sp>
      <p:sp>
        <p:nvSpPr>
          <p:cNvPr id="38" name="Horizontal Scroll 37"/>
          <p:cNvSpPr/>
          <p:nvPr/>
        </p:nvSpPr>
        <p:spPr bwMode="auto">
          <a:xfrm>
            <a:off x="4512209" y="4357701"/>
            <a:ext cx="3102977" cy="1595021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Refund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30 days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igned Alice &amp; Bob</a:t>
            </a:r>
          </a:p>
        </p:txBody>
      </p:sp>
      <p:grpSp>
        <p:nvGrpSpPr>
          <p:cNvPr id="3" name="Group 38">
            <a:extLst>
              <a:ext uri="{FF2B5EF4-FFF2-40B4-BE49-F238E27FC236}">
                <a16:creationId xmlns:a16="http://schemas.microsoft.com/office/drawing/2014/main" id="{E34B0C4E-8F6A-5EAD-7773-193B8FABAB43}"/>
              </a:ext>
            </a:extLst>
          </p:cNvPr>
          <p:cNvGrpSpPr>
            <a:grpSpLocks/>
          </p:cNvGrpSpPr>
          <p:nvPr/>
        </p:nvGrpSpPr>
        <p:grpSpPr bwMode="auto">
          <a:xfrm>
            <a:off x="7121319" y="2556304"/>
            <a:ext cx="1509712" cy="908050"/>
            <a:chOff x="1295" y="669"/>
            <a:chExt cx="1115" cy="671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" name="Freeform 39">
              <a:extLst>
                <a:ext uri="{FF2B5EF4-FFF2-40B4-BE49-F238E27FC236}">
                  <a16:creationId xmlns:a16="http://schemas.microsoft.com/office/drawing/2014/main" id="{D7AA3964-32FD-A3AD-985F-E583920176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720"/>
              <a:ext cx="912" cy="480"/>
            </a:xfrm>
            <a:custGeom>
              <a:avLst/>
              <a:gdLst>
                <a:gd name="T0" fmla="*/ 0 w 912"/>
                <a:gd name="T1" fmla="*/ 0 h 624"/>
                <a:gd name="T2" fmla="*/ 384 w 912"/>
                <a:gd name="T3" fmla="*/ 369 h 624"/>
                <a:gd name="T4" fmla="*/ 912 w 912"/>
                <a:gd name="T5" fmla="*/ 369 h 624"/>
                <a:gd name="T6" fmla="*/ 384 w 912"/>
                <a:gd name="T7" fmla="*/ 0 h 624"/>
                <a:gd name="T8" fmla="*/ 0 w 912"/>
                <a:gd name="T9" fmla="*/ 0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2"/>
                <a:gd name="T16" fmla="*/ 0 h 624"/>
                <a:gd name="T17" fmla="*/ 912 w 912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2" h="624">
                  <a:moveTo>
                    <a:pt x="0" y="0"/>
                  </a:moveTo>
                  <a:lnTo>
                    <a:pt x="384" y="624"/>
                  </a:lnTo>
                  <a:lnTo>
                    <a:pt x="912" y="624"/>
                  </a:lnTo>
                  <a:lnTo>
                    <a:pt x="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" name="Rectangle 40">
              <a:extLst>
                <a:ext uri="{FF2B5EF4-FFF2-40B4-BE49-F238E27FC236}">
                  <a16:creationId xmlns:a16="http://schemas.microsoft.com/office/drawing/2014/main" id="{519CA4BD-FB45-2249-1FCC-DD0D082C0F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00"/>
              <a:ext cx="530" cy="140"/>
            </a:xfrm>
            <a:prstGeom prst="rect">
              <a:avLst/>
            </a:prstGeom>
            <a:solidFill>
              <a:srgbClr val="DDDDDD"/>
            </a:solidFill>
            <a:ln w="381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6" name="Freeform 41">
              <a:extLst>
                <a:ext uri="{FF2B5EF4-FFF2-40B4-BE49-F238E27FC236}">
                  <a16:creationId xmlns:a16="http://schemas.microsoft.com/office/drawing/2014/main" id="{93F5190A-B5F1-90C6-993E-06117E372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" y="720"/>
              <a:ext cx="393" cy="615"/>
            </a:xfrm>
            <a:custGeom>
              <a:avLst/>
              <a:gdLst>
                <a:gd name="T0" fmla="*/ 9 w 393"/>
                <a:gd name="T1" fmla="*/ 0 h 615"/>
                <a:gd name="T2" fmla="*/ 0 w 393"/>
                <a:gd name="T3" fmla="*/ 121 h 615"/>
                <a:gd name="T4" fmla="*/ 393 w 393"/>
                <a:gd name="T5" fmla="*/ 615 h 615"/>
                <a:gd name="T6" fmla="*/ 393 w 393"/>
                <a:gd name="T7" fmla="*/ 480 h 615"/>
                <a:gd name="T8" fmla="*/ 9 w 393"/>
                <a:gd name="T9" fmla="*/ 0 h 6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3"/>
                <a:gd name="T16" fmla="*/ 0 h 615"/>
                <a:gd name="T17" fmla="*/ 393 w 393"/>
                <a:gd name="T18" fmla="*/ 615 h 6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3" h="615">
                  <a:moveTo>
                    <a:pt x="9" y="0"/>
                  </a:moveTo>
                  <a:lnTo>
                    <a:pt x="0" y="121"/>
                  </a:lnTo>
                  <a:lnTo>
                    <a:pt x="393" y="615"/>
                  </a:lnTo>
                  <a:lnTo>
                    <a:pt x="393" y="48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7" name="Freeform 42">
              <a:extLst>
                <a:ext uri="{FF2B5EF4-FFF2-40B4-BE49-F238E27FC236}">
                  <a16:creationId xmlns:a16="http://schemas.microsoft.com/office/drawing/2014/main" id="{E33C2ECF-9FE7-22AA-8CB5-2D589EA80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" y="912"/>
              <a:ext cx="537" cy="359"/>
            </a:xfrm>
            <a:custGeom>
              <a:avLst/>
              <a:gdLst>
                <a:gd name="T0" fmla="*/ 338 w 537"/>
                <a:gd name="T1" fmla="*/ 258 h 359"/>
                <a:gd name="T2" fmla="*/ 345 w 537"/>
                <a:gd name="T3" fmla="*/ 336 h 359"/>
                <a:gd name="T4" fmla="*/ 164 w 537"/>
                <a:gd name="T5" fmla="*/ 359 h 359"/>
                <a:gd name="T6" fmla="*/ 0 w 537"/>
                <a:gd name="T7" fmla="*/ 176 h 359"/>
                <a:gd name="T8" fmla="*/ 281 w 537"/>
                <a:gd name="T9" fmla="*/ 0 h 359"/>
                <a:gd name="T10" fmla="*/ 537 w 537"/>
                <a:gd name="T11" fmla="*/ 122 h 359"/>
                <a:gd name="T12" fmla="*/ 505 w 537"/>
                <a:gd name="T13" fmla="*/ 153 h 359"/>
                <a:gd name="T14" fmla="*/ 274 w 537"/>
                <a:gd name="T15" fmla="*/ 75 h 359"/>
                <a:gd name="T16" fmla="*/ 91 w 537"/>
                <a:gd name="T17" fmla="*/ 176 h 359"/>
                <a:gd name="T18" fmla="*/ 201 w 537"/>
                <a:gd name="T19" fmla="*/ 304 h 359"/>
                <a:gd name="T20" fmla="*/ 338 w 537"/>
                <a:gd name="T21" fmla="*/ 258 h 3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7"/>
                <a:gd name="T34" fmla="*/ 0 h 359"/>
                <a:gd name="T35" fmla="*/ 537 w 537"/>
                <a:gd name="T36" fmla="*/ 359 h 3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7" h="359">
                  <a:moveTo>
                    <a:pt x="338" y="258"/>
                  </a:moveTo>
                  <a:lnTo>
                    <a:pt x="345" y="336"/>
                  </a:lnTo>
                  <a:lnTo>
                    <a:pt x="164" y="359"/>
                  </a:lnTo>
                  <a:lnTo>
                    <a:pt x="0" y="176"/>
                  </a:lnTo>
                  <a:lnTo>
                    <a:pt x="281" y="0"/>
                  </a:lnTo>
                  <a:lnTo>
                    <a:pt x="537" y="122"/>
                  </a:lnTo>
                  <a:lnTo>
                    <a:pt x="505" y="153"/>
                  </a:lnTo>
                  <a:lnTo>
                    <a:pt x="274" y="75"/>
                  </a:lnTo>
                  <a:lnTo>
                    <a:pt x="91" y="176"/>
                  </a:lnTo>
                  <a:lnTo>
                    <a:pt x="201" y="304"/>
                  </a:lnTo>
                  <a:lnTo>
                    <a:pt x="338" y="25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43">
              <a:extLst>
                <a:ext uri="{FF2B5EF4-FFF2-40B4-BE49-F238E27FC236}">
                  <a16:creationId xmlns:a16="http://schemas.microsoft.com/office/drawing/2014/main" id="{45713346-01DC-D61C-3945-539CB6048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9" y="789"/>
              <a:ext cx="419" cy="245"/>
            </a:xfrm>
            <a:custGeom>
              <a:avLst/>
              <a:gdLst>
                <a:gd name="T0" fmla="*/ 206 w 537"/>
                <a:gd name="T1" fmla="*/ 120 h 359"/>
                <a:gd name="T2" fmla="*/ 210 w 537"/>
                <a:gd name="T3" fmla="*/ 156 h 359"/>
                <a:gd name="T4" fmla="*/ 100 w 537"/>
                <a:gd name="T5" fmla="*/ 167 h 359"/>
                <a:gd name="T6" fmla="*/ 0 w 537"/>
                <a:gd name="T7" fmla="*/ 82 h 359"/>
                <a:gd name="T8" fmla="*/ 171 w 537"/>
                <a:gd name="T9" fmla="*/ 0 h 359"/>
                <a:gd name="T10" fmla="*/ 327 w 537"/>
                <a:gd name="T11" fmla="*/ 57 h 359"/>
                <a:gd name="T12" fmla="*/ 307 w 537"/>
                <a:gd name="T13" fmla="*/ 71 h 359"/>
                <a:gd name="T14" fmla="*/ 167 w 537"/>
                <a:gd name="T15" fmla="*/ 35 h 359"/>
                <a:gd name="T16" fmla="*/ 55 w 537"/>
                <a:gd name="T17" fmla="*/ 82 h 359"/>
                <a:gd name="T18" fmla="*/ 123 w 537"/>
                <a:gd name="T19" fmla="*/ 141 h 359"/>
                <a:gd name="T20" fmla="*/ 206 w 537"/>
                <a:gd name="T21" fmla="*/ 120 h 3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7"/>
                <a:gd name="T34" fmla="*/ 0 h 359"/>
                <a:gd name="T35" fmla="*/ 537 w 537"/>
                <a:gd name="T36" fmla="*/ 359 h 3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7" h="359">
                  <a:moveTo>
                    <a:pt x="338" y="258"/>
                  </a:moveTo>
                  <a:lnTo>
                    <a:pt x="345" y="336"/>
                  </a:lnTo>
                  <a:lnTo>
                    <a:pt x="164" y="359"/>
                  </a:lnTo>
                  <a:lnTo>
                    <a:pt x="0" y="176"/>
                  </a:lnTo>
                  <a:lnTo>
                    <a:pt x="281" y="0"/>
                  </a:lnTo>
                  <a:lnTo>
                    <a:pt x="537" y="122"/>
                  </a:lnTo>
                  <a:lnTo>
                    <a:pt x="505" y="153"/>
                  </a:lnTo>
                  <a:lnTo>
                    <a:pt x="274" y="75"/>
                  </a:lnTo>
                  <a:lnTo>
                    <a:pt x="91" y="176"/>
                  </a:lnTo>
                  <a:lnTo>
                    <a:pt x="201" y="304"/>
                  </a:lnTo>
                  <a:lnTo>
                    <a:pt x="338" y="25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Freeform 44">
              <a:extLst>
                <a:ext uri="{FF2B5EF4-FFF2-40B4-BE49-F238E27FC236}">
                  <a16:creationId xmlns:a16="http://schemas.microsoft.com/office/drawing/2014/main" id="{4BF3536E-6C71-333A-C582-44F5557AFC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" y="672"/>
              <a:ext cx="320" cy="240"/>
            </a:xfrm>
            <a:custGeom>
              <a:avLst/>
              <a:gdLst>
                <a:gd name="T0" fmla="*/ 120 w 537"/>
                <a:gd name="T1" fmla="*/ 115 h 359"/>
                <a:gd name="T2" fmla="*/ 123 w 537"/>
                <a:gd name="T3" fmla="*/ 150 h 359"/>
                <a:gd name="T4" fmla="*/ 58 w 537"/>
                <a:gd name="T5" fmla="*/ 160 h 359"/>
                <a:gd name="T6" fmla="*/ 0 w 537"/>
                <a:gd name="T7" fmla="*/ 79 h 359"/>
                <a:gd name="T8" fmla="*/ 100 w 537"/>
                <a:gd name="T9" fmla="*/ 0 h 359"/>
                <a:gd name="T10" fmla="*/ 191 w 537"/>
                <a:gd name="T11" fmla="*/ 55 h 359"/>
                <a:gd name="T12" fmla="*/ 179 w 537"/>
                <a:gd name="T13" fmla="*/ 68 h 359"/>
                <a:gd name="T14" fmla="*/ 97 w 537"/>
                <a:gd name="T15" fmla="*/ 33 h 359"/>
                <a:gd name="T16" fmla="*/ 32 w 537"/>
                <a:gd name="T17" fmla="*/ 79 h 359"/>
                <a:gd name="T18" fmla="*/ 72 w 537"/>
                <a:gd name="T19" fmla="*/ 136 h 359"/>
                <a:gd name="T20" fmla="*/ 120 w 537"/>
                <a:gd name="T21" fmla="*/ 115 h 3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7"/>
                <a:gd name="T34" fmla="*/ 0 h 359"/>
                <a:gd name="T35" fmla="*/ 537 w 537"/>
                <a:gd name="T36" fmla="*/ 359 h 3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7" h="359">
                  <a:moveTo>
                    <a:pt x="338" y="258"/>
                  </a:moveTo>
                  <a:lnTo>
                    <a:pt x="345" y="336"/>
                  </a:lnTo>
                  <a:lnTo>
                    <a:pt x="164" y="359"/>
                  </a:lnTo>
                  <a:lnTo>
                    <a:pt x="0" y="176"/>
                  </a:lnTo>
                  <a:lnTo>
                    <a:pt x="281" y="0"/>
                  </a:lnTo>
                  <a:lnTo>
                    <a:pt x="537" y="122"/>
                  </a:lnTo>
                  <a:lnTo>
                    <a:pt x="505" y="153"/>
                  </a:lnTo>
                  <a:lnTo>
                    <a:pt x="274" y="75"/>
                  </a:lnTo>
                  <a:lnTo>
                    <a:pt x="91" y="176"/>
                  </a:lnTo>
                  <a:lnTo>
                    <a:pt x="201" y="304"/>
                  </a:lnTo>
                  <a:lnTo>
                    <a:pt x="338" y="25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45">
              <a:extLst>
                <a:ext uri="{FF2B5EF4-FFF2-40B4-BE49-F238E27FC236}">
                  <a16:creationId xmlns:a16="http://schemas.microsoft.com/office/drawing/2014/main" id="{EA32716A-46E7-F271-BFB9-29258FCFD1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0" y="789"/>
              <a:ext cx="419" cy="245"/>
            </a:xfrm>
            <a:custGeom>
              <a:avLst/>
              <a:gdLst>
                <a:gd name="T0" fmla="*/ 241 w 419"/>
                <a:gd name="T1" fmla="*/ 171 h 245"/>
                <a:gd name="T2" fmla="*/ 260 w 419"/>
                <a:gd name="T3" fmla="*/ 217 h 245"/>
                <a:gd name="T4" fmla="*/ 291 w 419"/>
                <a:gd name="T5" fmla="*/ 245 h 245"/>
                <a:gd name="T6" fmla="*/ 419 w 419"/>
                <a:gd name="T7" fmla="*/ 120 h 245"/>
                <a:gd name="T8" fmla="*/ 200 w 419"/>
                <a:gd name="T9" fmla="*/ 0 h 245"/>
                <a:gd name="T10" fmla="*/ 0 w 419"/>
                <a:gd name="T11" fmla="*/ 83 h 245"/>
                <a:gd name="T12" fmla="*/ 25 w 419"/>
                <a:gd name="T13" fmla="*/ 104 h 245"/>
                <a:gd name="T14" fmla="*/ 205 w 419"/>
                <a:gd name="T15" fmla="*/ 51 h 245"/>
                <a:gd name="T16" fmla="*/ 348 w 419"/>
                <a:gd name="T17" fmla="*/ 120 h 245"/>
                <a:gd name="T18" fmla="*/ 262 w 419"/>
                <a:gd name="T19" fmla="*/ 207 h 245"/>
                <a:gd name="T20" fmla="*/ 241 w 419"/>
                <a:gd name="T21" fmla="*/ 171 h 2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9"/>
                <a:gd name="T34" fmla="*/ 0 h 245"/>
                <a:gd name="T35" fmla="*/ 419 w 419"/>
                <a:gd name="T36" fmla="*/ 245 h 24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9" h="245">
                  <a:moveTo>
                    <a:pt x="241" y="171"/>
                  </a:moveTo>
                  <a:lnTo>
                    <a:pt x="260" y="217"/>
                  </a:lnTo>
                  <a:lnTo>
                    <a:pt x="291" y="245"/>
                  </a:lnTo>
                  <a:lnTo>
                    <a:pt x="419" y="120"/>
                  </a:lnTo>
                  <a:lnTo>
                    <a:pt x="200" y="0"/>
                  </a:lnTo>
                  <a:lnTo>
                    <a:pt x="0" y="83"/>
                  </a:lnTo>
                  <a:lnTo>
                    <a:pt x="25" y="104"/>
                  </a:lnTo>
                  <a:lnTo>
                    <a:pt x="205" y="51"/>
                  </a:lnTo>
                  <a:lnTo>
                    <a:pt x="348" y="120"/>
                  </a:lnTo>
                  <a:lnTo>
                    <a:pt x="262" y="207"/>
                  </a:lnTo>
                  <a:lnTo>
                    <a:pt x="241" y="171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5E19EF4D-5AB2-8DBE-496F-A610CEF44C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" y="669"/>
              <a:ext cx="320" cy="240"/>
            </a:xfrm>
            <a:custGeom>
              <a:avLst/>
              <a:gdLst>
                <a:gd name="T0" fmla="*/ 201 w 320"/>
                <a:gd name="T1" fmla="*/ 172 h 240"/>
                <a:gd name="T2" fmla="*/ 274 w 320"/>
                <a:gd name="T3" fmla="*/ 227 h 240"/>
                <a:gd name="T4" fmla="*/ 222 w 320"/>
                <a:gd name="T5" fmla="*/ 240 h 240"/>
                <a:gd name="T6" fmla="*/ 320 w 320"/>
                <a:gd name="T7" fmla="*/ 118 h 240"/>
                <a:gd name="T8" fmla="*/ 153 w 320"/>
                <a:gd name="T9" fmla="*/ 0 h 240"/>
                <a:gd name="T10" fmla="*/ 0 w 320"/>
                <a:gd name="T11" fmla="*/ 82 h 240"/>
                <a:gd name="T12" fmla="*/ 19 w 320"/>
                <a:gd name="T13" fmla="*/ 102 h 240"/>
                <a:gd name="T14" fmla="*/ 157 w 320"/>
                <a:gd name="T15" fmla="*/ 50 h 240"/>
                <a:gd name="T16" fmla="*/ 266 w 320"/>
                <a:gd name="T17" fmla="*/ 118 h 240"/>
                <a:gd name="T18" fmla="*/ 200 w 320"/>
                <a:gd name="T19" fmla="*/ 203 h 240"/>
                <a:gd name="T20" fmla="*/ 201 w 320"/>
                <a:gd name="T21" fmla="*/ 172 h 2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0"/>
                <a:gd name="T34" fmla="*/ 0 h 240"/>
                <a:gd name="T35" fmla="*/ 320 w 320"/>
                <a:gd name="T36" fmla="*/ 240 h 2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0" h="240">
                  <a:moveTo>
                    <a:pt x="201" y="172"/>
                  </a:moveTo>
                  <a:lnTo>
                    <a:pt x="274" y="227"/>
                  </a:lnTo>
                  <a:lnTo>
                    <a:pt x="222" y="240"/>
                  </a:lnTo>
                  <a:lnTo>
                    <a:pt x="320" y="118"/>
                  </a:lnTo>
                  <a:lnTo>
                    <a:pt x="153" y="0"/>
                  </a:lnTo>
                  <a:lnTo>
                    <a:pt x="0" y="82"/>
                  </a:lnTo>
                  <a:lnTo>
                    <a:pt x="19" y="102"/>
                  </a:lnTo>
                  <a:lnTo>
                    <a:pt x="157" y="50"/>
                  </a:lnTo>
                  <a:lnTo>
                    <a:pt x="266" y="118"/>
                  </a:lnTo>
                  <a:lnTo>
                    <a:pt x="200" y="203"/>
                  </a:lnTo>
                  <a:lnTo>
                    <a:pt x="201" y="17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47">
              <a:extLst>
                <a:ext uri="{FF2B5EF4-FFF2-40B4-BE49-F238E27FC236}">
                  <a16:creationId xmlns:a16="http://schemas.microsoft.com/office/drawing/2014/main" id="{3A40987A-3C05-CB9A-306A-378E58800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3" y="854"/>
              <a:ext cx="537" cy="359"/>
            </a:xfrm>
            <a:custGeom>
              <a:avLst/>
              <a:gdLst>
                <a:gd name="T0" fmla="*/ 349 w 537"/>
                <a:gd name="T1" fmla="*/ 316 h 359"/>
                <a:gd name="T2" fmla="*/ 330 w 537"/>
                <a:gd name="T3" fmla="*/ 307 h 359"/>
                <a:gd name="T4" fmla="*/ 321 w 537"/>
                <a:gd name="T5" fmla="*/ 344 h 359"/>
                <a:gd name="T6" fmla="*/ 373 w 537"/>
                <a:gd name="T7" fmla="*/ 359 h 359"/>
                <a:gd name="T8" fmla="*/ 537 w 537"/>
                <a:gd name="T9" fmla="*/ 176 h 359"/>
                <a:gd name="T10" fmla="*/ 256 w 537"/>
                <a:gd name="T11" fmla="*/ 0 h 359"/>
                <a:gd name="T12" fmla="*/ 0 w 537"/>
                <a:gd name="T13" fmla="*/ 122 h 359"/>
                <a:gd name="T14" fmla="*/ 32 w 537"/>
                <a:gd name="T15" fmla="*/ 153 h 359"/>
                <a:gd name="T16" fmla="*/ 263 w 537"/>
                <a:gd name="T17" fmla="*/ 75 h 359"/>
                <a:gd name="T18" fmla="*/ 446 w 537"/>
                <a:gd name="T19" fmla="*/ 176 h 359"/>
                <a:gd name="T20" fmla="*/ 336 w 537"/>
                <a:gd name="T21" fmla="*/ 304 h 359"/>
                <a:gd name="T22" fmla="*/ 349 w 537"/>
                <a:gd name="T23" fmla="*/ 289 h 359"/>
                <a:gd name="T24" fmla="*/ 330 w 537"/>
                <a:gd name="T25" fmla="*/ 289 h 359"/>
                <a:gd name="T26" fmla="*/ 312 w 537"/>
                <a:gd name="T27" fmla="*/ 289 h 359"/>
                <a:gd name="T28" fmla="*/ 349 w 537"/>
                <a:gd name="T29" fmla="*/ 316 h 3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37"/>
                <a:gd name="T46" fmla="*/ 0 h 359"/>
                <a:gd name="T47" fmla="*/ 537 w 537"/>
                <a:gd name="T48" fmla="*/ 359 h 3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37" h="359">
                  <a:moveTo>
                    <a:pt x="349" y="316"/>
                  </a:moveTo>
                  <a:lnTo>
                    <a:pt x="330" y="307"/>
                  </a:lnTo>
                  <a:lnTo>
                    <a:pt x="321" y="344"/>
                  </a:lnTo>
                  <a:lnTo>
                    <a:pt x="373" y="359"/>
                  </a:lnTo>
                  <a:lnTo>
                    <a:pt x="537" y="176"/>
                  </a:lnTo>
                  <a:lnTo>
                    <a:pt x="256" y="0"/>
                  </a:lnTo>
                  <a:lnTo>
                    <a:pt x="0" y="122"/>
                  </a:lnTo>
                  <a:lnTo>
                    <a:pt x="32" y="153"/>
                  </a:lnTo>
                  <a:lnTo>
                    <a:pt x="263" y="75"/>
                  </a:lnTo>
                  <a:lnTo>
                    <a:pt x="446" y="176"/>
                  </a:lnTo>
                  <a:lnTo>
                    <a:pt x="336" y="304"/>
                  </a:lnTo>
                  <a:lnTo>
                    <a:pt x="349" y="289"/>
                  </a:lnTo>
                  <a:lnTo>
                    <a:pt x="330" y="289"/>
                  </a:lnTo>
                  <a:lnTo>
                    <a:pt x="312" y="289"/>
                  </a:lnTo>
                  <a:lnTo>
                    <a:pt x="349" y="31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23" name="Group 50">
            <a:extLst>
              <a:ext uri="{FF2B5EF4-FFF2-40B4-BE49-F238E27FC236}">
                <a16:creationId xmlns:a16="http://schemas.microsoft.com/office/drawing/2014/main" id="{2C6E4FAE-6C1E-B7B0-A174-A7C8B8503470}"/>
              </a:ext>
            </a:extLst>
          </p:cNvPr>
          <p:cNvGrpSpPr>
            <a:grpSpLocks/>
          </p:cNvGrpSpPr>
          <p:nvPr/>
        </p:nvGrpSpPr>
        <p:grpSpPr bwMode="auto">
          <a:xfrm>
            <a:off x="549820" y="2590786"/>
            <a:ext cx="1447800" cy="1295400"/>
            <a:chOff x="3168" y="1824"/>
            <a:chExt cx="912" cy="816"/>
          </a:xfrm>
        </p:grpSpPr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9855F6BD-CA2E-887F-9965-B3917A0D6F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09A24D8D-AE79-2BB8-01F3-BED2A861C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6E3C5861-C38D-CE40-8FA5-30DA88BB7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7" name="Freeform 54">
              <a:extLst>
                <a:ext uri="{FF2B5EF4-FFF2-40B4-BE49-F238E27FC236}">
                  <a16:creationId xmlns:a16="http://schemas.microsoft.com/office/drawing/2014/main" id="{0D6E46CA-2A41-4134-1D2A-31741855B4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F0D2D541-6044-82EA-3E83-3E9A3EE5AB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41" name="Freeform 56">
              <a:extLst>
                <a:ext uri="{FF2B5EF4-FFF2-40B4-BE49-F238E27FC236}">
                  <a16:creationId xmlns:a16="http://schemas.microsoft.com/office/drawing/2014/main" id="{416E8F47-90FA-5FE1-9A2C-6810211E0B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45" name="Freeform 57">
              <a:extLst>
                <a:ext uri="{FF2B5EF4-FFF2-40B4-BE49-F238E27FC236}">
                  <a16:creationId xmlns:a16="http://schemas.microsoft.com/office/drawing/2014/main" id="{537415E8-6AF3-AADB-FD5C-9FAAD1F2F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47" name="Freeform 58">
              <a:extLst>
                <a:ext uri="{FF2B5EF4-FFF2-40B4-BE49-F238E27FC236}">
                  <a16:creationId xmlns:a16="http://schemas.microsoft.com/office/drawing/2014/main" id="{323D2048-4571-AF48-41F7-2704D703CAF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48" name="Freeform 59">
              <a:extLst>
                <a:ext uri="{FF2B5EF4-FFF2-40B4-BE49-F238E27FC236}">
                  <a16:creationId xmlns:a16="http://schemas.microsoft.com/office/drawing/2014/main" id="{F32CD13D-CB7C-677E-2B23-92A0EB4F4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181567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6039-0F69-4862-8B49-D73AF8F5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575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78A032-F053-64BB-9E3C-22A911EFA8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7021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Bidirectional Channel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37</a:t>
            </a:fld>
            <a:endParaRPr lang="en-US" dirty="0"/>
          </a:p>
        </p:txBody>
      </p:sp>
      <p:sp>
        <p:nvSpPr>
          <p:cNvPr id="34" name="Rounded Rectangular Callout 33"/>
          <p:cNvSpPr/>
          <p:nvPr/>
        </p:nvSpPr>
        <p:spPr bwMode="auto">
          <a:xfrm>
            <a:off x="2122415" y="2079994"/>
            <a:ext cx="1370085" cy="510778"/>
          </a:xfrm>
          <a:prstGeom prst="wedgeRoundRectCallout">
            <a:avLst>
              <a:gd name="adj1" fmla="val -43080"/>
              <a:gd name="adj2" fmla="val 97310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I’m Alice</a:t>
            </a:r>
          </a:p>
        </p:txBody>
      </p:sp>
      <p:sp>
        <p:nvSpPr>
          <p:cNvPr id="57" name="Rounded Rectangular Callout 56"/>
          <p:cNvSpPr/>
          <p:nvPr/>
        </p:nvSpPr>
        <p:spPr bwMode="auto">
          <a:xfrm>
            <a:off x="5946845" y="2054580"/>
            <a:ext cx="1275735" cy="510778"/>
          </a:xfrm>
          <a:prstGeom prst="wedgeRoundRectCallout">
            <a:avLst>
              <a:gd name="adj1" fmla="val 44525"/>
              <a:gd name="adj2" fmla="val 99796"/>
              <a:gd name="adj3" fmla="val 16667"/>
            </a:avLst>
          </a:prstGeom>
          <a:noFill/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I’m Bob</a:t>
            </a:r>
          </a:p>
        </p:txBody>
      </p:sp>
      <p:sp>
        <p:nvSpPr>
          <p:cNvPr id="23" name="Double Wave 22"/>
          <p:cNvSpPr/>
          <p:nvPr/>
        </p:nvSpPr>
        <p:spPr bwMode="auto">
          <a:xfrm>
            <a:off x="2154510" y="4686300"/>
            <a:ext cx="4834980" cy="1181100"/>
          </a:xfrm>
          <a:prstGeom prst="doubleWave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704F1E9-9D71-E072-FCFD-08D86792F49B}"/>
              </a:ext>
            </a:extLst>
          </p:cNvPr>
          <p:cNvGrpSpPr/>
          <p:nvPr/>
        </p:nvGrpSpPr>
        <p:grpSpPr>
          <a:xfrm>
            <a:off x="549820" y="2590786"/>
            <a:ext cx="8044360" cy="1295400"/>
            <a:chOff x="714920" y="2590786"/>
            <a:chExt cx="8044360" cy="1295400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25" name="Group 60">
              <a:extLst>
                <a:ext uri="{FF2B5EF4-FFF2-40B4-BE49-F238E27FC236}">
                  <a16:creationId xmlns:a16="http://schemas.microsoft.com/office/drawing/2014/main" id="{B319745C-8DE9-EFEA-B4DF-C886BEF9F38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311480" y="2590786"/>
              <a:ext cx="1447800" cy="1295400"/>
              <a:chOff x="3168" y="1824"/>
              <a:chExt cx="912" cy="816"/>
            </a:xfrm>
          </p:grpSpPr>
          <p:sp>
            <p:nvSpPr>
              <p:cNvPr id="38" name="Freeform 61">
                <a:extLst>
                  <a:ext uri="{FF2B5EF4-FFF2-40B4-BE49-F238E27FC236}">
                    <a16:creationId xmlns:a16="http://schemas.microsoft.com/office/drawing/2014/main" id="{A8A9FA26-1244-29E2-2118-C507D4954A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9" name="Freeform 62">
                <a:extLst>
                  <a:ext uri="{FF2B5EF4-FFF2-40B4-BE49-F238E27FC236}">
                    <a16:creationId xmlns:a16="http://schemas.microsoft.com/office/drawing/2014/main" id="{06FBD08A-F17E-34AF-9970-B4CB452AF0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" name="Freeform 63">
                <a:extLst>
                  <a:ext uri="{FF2B5EF4-FFF2-40B4-BE49-F238E27FC236}">
                    <a16:creationId xmlns:a16="http://schemas.microsoft.com/office/drawing/2014/main" id="{2FF30473-4182-FCF3-DA11-21A8DDAACE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" name="Freeform 64">
                <a:extLst>
                  <a:ext uri="{FF2B5EF4-FFF2-40B4-BE49-F238E27FC236}">
                    <a16:creationId xmlns:a16="http://schemas.microsoft.com/office/drawing/2014/main" id="{CBBF50B9-1FC3-BF16-BD9A-D082A653F4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2" name="Freeform 65">
                <a:extLst>
                  <a:ext uri="{FF2B5EF4-FFF2-40B4-BE49-F238E27FC236}">
                    <a16:creationId xmlns:a16="http://schemas.microsoft.com/office/drawing/2014/main" id="{3E576FD1-D4AB-9E3C-FA04-C4C5FE1F98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3" name="Freeform 66">
                <a:extLst>
                  <a:ext uri="{FF2B5EF4-FFF2-40B4-BE49-F238E27FC236}">
                    <a16:creationId xmlns:a16="http://schemas.microsoft.com/office/drawing/2014/main" id="{E91D1C49-0484-BF0E-D610-72C5E68702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Freeform 67">
                <a:extLst>
                  <a:ext uri="{FF2B5EF4-FFF2-40B4-BE49-F238E27FC236}">
                    <a16:creationId xmlns:a16="http://schemas.microsoft.com/office/drawing/2014/main" id="{67112057-4162-25CF-FAA3-1498B5B0A8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6" name="Freeform 68">
                <a:extLst>
                  <a:ext uri="{FF2B5EF4-FFF2-40B4-BE49-F238E27FC236}">
                    <a16:creationId xmlns:a16="http://schemas.microsoft.com/office/drawing/2014/main" id="{D3A4786D-0FD7-4C3A-7566-1C02E61FF6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7" name="Freeform 69">
                <a:extLst>
                  <a:ext uri="{FF2B5EF4-FFF2-40B4-BE49-F238E27FC236}">
                    <a16:creationId xmlns:a16="http://schemas.microsoft.com/office/drawing/2014/main" id="{C7A61B35-DCBE-6218-3129-F3FF6679D7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" name="Group 50">
              <a:extLst>
                <a:ext uri="{FF2B5EF4-FFF2-40B4-BE49-F238E27FC236}">
                  <a16:creationId xmlns:a16="http://schemas.microsoft.com/office/drawing/2014/main" id="{9FB3080C-8791-E5FC-24F5-08D11298F8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920" y="2590786"/>
              <a:ext cx="1447800" cy="1295400"/>
              <a:chOff x="3168" y="1824"/>
              <a:chExt cx="912" cy="816"/>
            </a:xfrm>
          </p:grpSpPr>
          <p:sp>
            <p:nvSpPr>
              <p:cNvPr id="27" name="Freeform 51">
                <a:extLst>
                  <a:ext uri="{FF2B5EF4-FFF2-40B4-BE49-F238E27FC236}">
                    <a16:creationId xmlns:a16="http://schemas.microsoft.com/office/drawing/2014/main" id="{D85085CE-024D-0553-C122-E32ED6AEF1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Freeform 52">
                <a:extLst>
                  <a:ext uri="{FF2B5EF4-FFF2-40B4-BE49-F238E27FC236}">
                    <a16:creationId xmlns:a16="http://schemas.microsoft.com/office/drawing/2014/main" id="{251F46DC-5CFF-1505-A9C0-FE0244F6C2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0" name="Freeform 53">
                <a:extLst>
                  <a:ext uri="{FF2B5EF4-FFF2-40B4-BE49-F238E27FC236}">
                    <a16:creationId xmlns:a16="http://schemas.microsoft.com/office/drawing/2014/main" id="{1741F6DD-65D8-5971-F3E1-97EA9CCD86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Freeform 54">
                <a:extLst>
                  <a:ext uri="{FF2B5EF4-FFF2-40B4-BE49-F238E27FC236}">
                    <a16:creationId xmlns:a16="http://schemas.microsoft.com/office/drawing/2014/main" id="{4F93FA0D-A7AD-7D04-1907-B9D0E576C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" name="Freeform 55">
                <a:extLst>
                  <a:ext uri="{FF2B5EF4-FFF2-40B4-BE49-F238E27FC236}">
                    <a16:creationId xmlns:a16="http://schemas.microsoft.com/office/drawing/2014/main" id="{31BFB07B-AC0D-0785-3768-F3B5FE09A0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3" name="Freeform 56">
                <a:extLst>
                  <a:ext uri="{FF2B5EF4-FFF2-40B4-BE49-F238E27FC236}">
                    <a16:creationId xmlns:a16="http://schemas.microsoft.com/office/drawing/2014/main" id="{3E43E80D-E29F-11C5-3EF9-FC4E91FDE79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Freeform 57">
                <a:extLst>
                  <a:ext uri="{FF2B5EF4-FFF2-40B4-BE49-F238E27FC236}">
                    <a16:creationId xmlns:a16="http://schemas.microsoft.com/office/drawing/2014/main" id="{CDA29853-6BDC-3900-76DE-27793342B7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Freeform 58">
                <a:extLst>
                  <a:ext uri="{FF2B5EF4-FFF2-40B4-BE49-F238E27FC236}">
                    <a16:creationId xmlns:a16="http://schemas.microsoft.com/office/drawing/2014/main" id="{98C78B3C-B9AA-5761-E610-729D4D6475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" name="Freeform 59">
                <a:extLst>
                  <a:ext uri="{FF2B5EF4-FFF2-40B4-BE49-F238E27FC236}">
                    <a16:creationId xmlns:a16="http://schemas.microsoft.com/office/drawing/2014/main" id="{36DC31EF-ED95-B7A3-3558-2C35E5524A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95062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Double Wave 36"/>
          <p:cNvSpPr/>
          <p:nvPr/>
        </p:nvSpPr>
        <p:spPr bwMode="auto">
          <a:xfrm>
            <a:off x="2154510" y="4686300"/>
            <a:ext cx="4834980" cy="1181100"/>
          </a:xfrm>
          <a:prstGeom prst="doubleWave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Setup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38</a:t>
            </a:fld>
            <a:endParaRPr lang="en-US" dirty="0"/>
          </a:p>
        </p:txBody>
      </p:sp>
      <p:sp>
        <p:nvSpPr>
          <p:cNvPr id="31" name="Rounded Rectangular Callout 30"/>
          <p:cNvSpPr/>
          <p:nvPr/>
        </p:nvSpPr>
        <p:spPr bwMode="auto">
          <a:xfrm>
            <a:off x="889238" y="1497624"/>
            <a:ext cx="5542736" cy="919401"/>
          </a:xfrm>
          <a:prstGeom prst="wedgeRoundRectCallout">
            <a:avLst>
              <a:gd name="adj1" fmla="val -32366"/>
              <a:gd name="adj2" fmla="val 99519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 100 BTC in dual-sig account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Alice &amp; Bob must sign to release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Horizontal Scroll 34"/>
          <p:cNvSpPr/>
          <p:nvPr/>
        </p:nvSpPr>
        <p:spPr bwMode="auto">
          <a:xfrm>
            <a:off x="1879600" y="4806950"/>
            <a:ext cx="1616337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 BTC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dual-sig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FD98FBC-92F7-B643-6525-806CC689A904}"/>
              </a:ext>
            </a:extLst>
          </p:cNvPr>
          <p:cNvGrpSpPr/>
          <p:nvPr/>
        </p:nvGrpSpPr>
        <p:grpSpPr>
          <a:xfrm>
            <a:off x="549820" y="2590786"/>
            <a:ext cx="8044360" cy="1295400"/>
            <a:chOff x="714920" y="2590786"/>
            <a:chExt cx="8044360" cy="1295400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24" name="Group 60">
              <a:extLst>
                <a:ext uri="{FF2B5EF4-FFF2-40B4-BE49-F238E27FC236}">
                  <a16:creationId xmlns:a16="http://schemas.microsoft.com/office/drawing/2014/main" id="{B2D073C5-4FC8-B277-946C-4426AD85DA6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311480" y="2590786"/>
              <a:ext cx="1447800" cy="1295400"/>
              <a:chOff x="3168" y="1824"/>
              <a:chExt cx="912" cy="816"/>
            </a:xfrm>
          </p:grpSpPr>
          <p:sp>
            <p:nvSpPr>
              <p:cNvPr id="39" name="Freeform 61">
                <a:extLst>
                  <a:ext uri="{FF2B5EF4-FFF2-40B4-BE49-F238E27FC236}">
                    <a16:creationId xmlns:a16="http://schemas.microsoft.com/office/drawing/2014/main" id="{A969A27A-59E6-4655-1C2D-B21176149A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" name="Freeform 62">
                <a:extLst>
                  <a:ext uri="{FF2B5EF4-FFF2-40B4-BE49-F238E27FC236}">
                    <a16:creationId xmlns:a16="http://schemas.microsoft.com/office/drawing/2014/main" id="{551513E5-DBE8-38EB-716A-E0D223355F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" name="Freeform 63">
                <a:extLst>
                  <a:ext uri="{FF2B5EF4-FFF2-40B4-BE49-F238E27FC236}">
                    <a16:creationId xmlns:a16="http://schemas.microsoft.com/office/drawing/2014/main" id="{9FC6193C-A972-D27A-B832-7FD4EF4572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2" name="Freeform 64">
                <a:extLst>
                  <a:ext uri="{FF2B5EF4-FFF2-40B4-BE49-F238E27FC236}">
                    <a16:creationId xmlns:a16="http://schemas.microsoft.com/office/drawing/2014/main" id="{EA8ABC7A-838D-97BB-15D0-73AAC6B7B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3" name="Freeform 65">
                <a:extLst>
                  <a:ext uri="{FF2B5EF4-FFF2-40B4-BE49-F238E27FC236}">
                    <a16:creationId xmlns:a16="http://schemas.microsoft.com/office/drawing/2014/main" id="{309AF6AE-2EBC-5C8A-8C69-C314444519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Freeform 66">
                <a:extLst>
                  <a:ext uri="{FF2B5EF4-FFF2-40B4-BE49-F238E27FC236}">
                    <a16:creationId xmlns:a16="http://schemas.microsoft.com/office/drawing/2014/main" id="{8CED5C8F-C8CF-E37D-A902-AEA42BE2C6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6" name="Freeform 67">
                <a:extLst>
                  <a:ext uri="{FF2B5EF4-FFF2-40B4-BE49-F238E27FC236}">
                    <a16:creationId xmlns:a16="http://schemas.microsoft.com/office/drawing/2014/main" id="{1E021E86-5307-B0B8-21F5-9B18A4E2D8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7" name="Freeform 68">
                <a:extLst>
                  <a:ext uri="{FF2B5EF4-FFF2-40B4-BE49-F238E27FC236}">
                    <a16:creationId xmlns:a16="http://schemas.microsoft.com/office/drawing/2014/main" id="{D7DE651C-5F9A-E07C-20E8-F4F96F6067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8" name="Freeform 69">
                <a:extLst>
                  <a:ext uri="{FF2B5EF4-FFF2-40B4-BE49-F238E27FC236}">
                    <a16:creationId xmlns:a16="http://schemas.microsoft.com/office/drawing/2014/main" id="{ABDD45DE-DFB4-0FB6-CCDE-FDF6A6D2F4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" name="Group 50">
              <a:extLst>
                <a:ext uri="{FF2B5EF4-FFF2-40B4-BE49-F238E27FC236}">
                  <a16:creationId xmlns:a16="http://schemas.microsoft.com/office/drawing/2014/main" id="{2182D3BE-7347-184D-D22A-F53554A3F4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920" y="2590786"/>
              <a:ext cx="1447800" cy="1295400"/>
              <a:chOff x="3168" y="1824"/>
              <a:chExt cx="912" cy="816"/>
            </a:xfrm>
          </p:grpSpPr>
          <p:sp>
            <p:nvSpPr>
              <p:cNvPr id="26" name="Freeform 51">
                <a:extLst>
                  <a:ext uri="{FF2B5EF4-FFF2-40B4-BE49-F238E27FC236}">
                    <a16:creationId xmlns:a16="http://schemas.microsoft.com/office/drawing/2014/main" id="{9DBE9737-BE67-0F92-B12C-6113E8F663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Freeform 52">
                <a:extLst>
                  <a:ext uri="{FF2B5EF4-FFF2-40B4-BE49-F238E27FC236}">
                    <a16:creationId xmlns:a16="http://schemas.microsoft.com/office/drawing/2014/main" id="{8C2F1CDF-D46D-7EC2-51A5-994B61ECA2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Freeform 53">
                <a:extLst>
                  <a:ext uri="{FF2B5EF4-FFF2-40B4-BE49-F238E27FC236}">
                    <a16:creationId xmlns:a16="http://schemas.microsoft.com/office/drawing/2014/main" id="{EA13A7A7-8D31-6754-7F86-3166CCC1B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0" name="Freeform 54">
                <a:extLst>
                  <a:ext uri="{FF2B5EF4-FFF2-40B4-BE49-F238E27FC236}">
                    <a16:creationId xmlns:a16="http://schemas.microsoft.com/office/drawing/2014/main" id="{FE6F77F4-A4FF-4B34-232C-AF598360FD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" name="Freeform 55">
                <a:extLst>
                  <a:ext uri="{FF2B5EF4-FFF2-40B4-BE49-F238E27FC236}">
                    <a16:creationId xmlns:a16="http://schemas.microsoft.com/office/drawing/2014/main" id="{8C38F624-88FB-DBE7-E700-6299F00157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3" name="Freeform 56">
                <a:extLst>
                  <a:ext uri="{FF2B5EF4-FFF2-40B4-BE49-F238E27FC236}">
                    <a16:creationId xmlns:a16="http://schemas.microsoft.com/office/drawing/2014/main" id="{2D9DBD8A-77AB-04A0-E36A-D795BFB18E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Freeform 57">
                <a:extLst>
                  <a:ext uri="{FF2B5EF4-FFF2-40B4-BE49-F238E27FC236}">
                    <a16:creationId xmlns:a16="http://schemas.microsoft.com/office/drawing/2014/main" id="{01E7223D-E4EA-6FB2-67BF-F671DBA36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Freeform 58">
                <a:extLst>
                  <a:ext uri="{FF2B5EF4-FFF2-40B4-BE49-F238E27FC236}">
                    <a16:creationId xmlns:a16="http://schemas.microsoft.com/office/drawing/2014/main" id="{EA8F7D4D-4915-6627-4C31-7AA2EAFAE0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8" name="Freeform 59">
                <a:extLst>
                  <a:ext uri="{FF2B5EF4-FFF2-40B4-BE49-F238E27FC236}">
                    <a16:creationId xmlns:a16="http://schemas.microsoft.com/office/drawing/2014/main" id="{CE04E654-1D16-5AFF-649F-7FCB2C0D23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75424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ounded Rectangular Callout 30"/>
          <p:cNvSpPr/>
          <p:nvPr/>
        </p:nvSpPr>
        <p:spPr bwMode="auto">
          <a:xfrm>
            <a:off x="889238" y="1497624"/>
            <a:ext cx="5542736" cy="919401"/>
          </a:xfrm>
          <a:prstGeom prst="wedgeRoundRectCallout">
            <a:avLst>
              <a:gd name="adj1" fmla="val -32366"/>
              <a:gd name="adj2" fmla="val 99519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 100 BTC in dual-sig account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 Alice &amp; Bob  must sign to release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Double Wave 38"/>
          <p:cNvSpPr/>
          <p:nvPr/>
        </p:nvSpPr>
        <p:spPr bwMode="auto">
          <a:xfrm>
            <a:off x="2154510" y="4686300"/>
            <a:ext cx="4834980" cy="1181100"/>
          </a:xfrm>
          <a:prstGeom prst="doubleWave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Setup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39</a:t>
            </a:fld>
            <a:endParaRPr lang="en-US" dirty="0"/>
          </a:p>
        </p:txBody>
      </p:sp>
      <p:sp>
        <p:nvSpPr>
          <p:cNvPr id="35" name="Rounded Rectangular Callout 34"/>
          <p:cNvSpPr/>
          <p:nvPr/>
        </p:nvSpPr>
        <p:spPr bwMode="auto">
          <a:xfrm>
            <a:off x="2421120" y="1899985"/>
            <a:ext cx="4801460" cy="919401"/>
          </a:xfrm>
          <a:prstGeom prst="wedgeRoundRectCallout">
            <a:avLst>
              <a:gd name="adj1" fmla="val 44075"/>
              <a:gd name="adj2" fmla="val 91231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Refund money to Alice in 30 days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 by Bob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Horizontal Scroll 35"/>
          <p:cNvSpPr/>
          <p:nvPr/>
        </p:nvSpPr>
        <p:spPr bwMode="auto">
          <a:xfrm>
            <a:off x="5169365" y="4806950"/>
            <a:ext cx="1788661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refund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30 days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Horizontal Scroll 37"/>
          <p:cNvSpPr/>
          <p:nvPr/>
        </p:nvSpPr>
        <p:spPr bwMode="auto">
          <a:xfrm>
            <a:off x="1879600" y="4806950"/>
            <a:ext cx="1616337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 BTC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dual-sig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CA5F229-0D1F-295B-AD5C-366D275F3161}"/>
              </a:ext>
            </a:extLst>
          </p:cNvPr>
          <p:cNvGrpSpPr/>
          <p:nvPr/>
        </p:nvGrpSpPr>
        <p:grpSpPr>
          <a:xfrm>
            <a:off x="549820" y="2590786"/>
            <a:ext cx="8044360" cy="1295400"/>
            <a:chOff x="714920" y="2590786"/>
            <a:chExt cx="8044360" cy="1295400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24" name="Group 60">
              <a:extLst>
                <a:ext uri="{FF2B5EF4-FFF2-40B4-BE49-F238E27FC236}">
                  <a16:creationId xmlns:a16="http://schemas.microsoft.com/office/drawing/2014/main" id="{433E5A2C-C0D3-6A34-90C1-95E6B6B12C1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311480" y="2590786"/>
              <a:ext cx="1447800" cy="1295400"/>
              <a:chOff x="3168" y="1824"/>
              <a:chExt cx="912" cy="816"/>
            </a:xfrm>
          </p:grpSpPr>
          <p:sp>
            <p:nvSpPr>
              <p:cNvPr id="41" name="Freeform 61">
                <a:extLst>
                  <a:ext uri="{FF2B5EF4-FFF2-40B4-BE49-F238E27FC236}">
                    <a16:creationId xmlns:a16="http://schemas.microsoft.com/office/drawing/2014/main" id="{931F4A10-DAAA-669F-6D20-7228BF305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2" name="Freeform 62">
                <a:extLst>
                  <a:ext uri="{FF2B5EF4-FFF2-40B4-BE49-F238E27FC236}">
                    <a16:creationId xmlns:a16="http://schemas.microsoft.com/office/drawing/2014/main" id="{9F1CDC67-14A1-45FC-67E6-42F9979CA1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3" name="Freeform 63">
                <a:extLst>
                  <a:ext uri="{FF2B5EF4-FFF2-40B4-BE49-F238E27FC236}">
                    <a16:creationId xmlns:a16="http://schemas.microsoft.com/office/drawing/2014/main" id="{8B432F26-AB0A-08F3-F57A-EF1EFB181D2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Freeform 64">
                <a:extLst>
                  <a:ext uri="{FF2B5EF4-FFF2-40B4-BE49-F238E27FC236}">
                    <a16:creationId xmlns:a16="http://schemas.microsoft.com/office/drawing/2014/main" id="{4EF7195F-C258-023D-0CC9-0C6F97C868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6" name="Freeform 65">
                <a:extLst>
                  <a:ext uri="{FF2B5EF4-FFF2-40B4-BE49-F238E27FC236}">
                    <a16:creationId xmlns:a16="http://schemas.microsoft.com/office/drawing/2014/main" id="{8561F614-D342-F483-3AD4-6CCB282242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7" name="Freeform 66">
                <a:extLst>
                  <a:ext uri="{FF2B5EF4-FFF2-40B4-BE49-F238E27FC236}">
                    <a16:creationId xmlns:a16="http://schemas.microsoft.com/office/drawing/2014/main" id="{6D20E441-989E-E542-9E7A-CEBE4D9E2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8" name="Freeform 67">
                <a:extLst>
                  <a:ext uri="{FF2B5EF4-FFF2-40B4-BE49-F238E27FC236}">
                    <a16:creationId xmlns:a16="http://schemas.microsoft.com/office/drawing/2014/main" id="{928C4768-709A-9849-7517-FC6D2D3EE3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9" name="Freeform 68">
                <a:extLst>
                  <a:ext uri="{FF2B5EF4-FFF2-40B4-BE49-F238E27FC236}">
                    <a16:creationId xmlns:a16="http://schemas.microsoft.com/office/drawing/2014/main" id="{0502CF4A-1326-73CB-37C0-79B6910B777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0" name="Freeform 69">
                <a:extLst>
                  <a:ext uri="{FF2B5EF4-FFF2-40B4-BE49-F238E27FC236}">
                    <a16:creationId xmlns:a16="http://schemas.microsoft.com/office/drawing/2014/main" id="{F5E31805-2C36-DA7F-FAD7-9B8D422A60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" name="Group 50">
              <a:extLst>
                <a:ext uri="{FF2B5EF4-FFF2-40B4-BE49-F238E27FC236}">
                  <a16:creationId xmlns:a16="http://schemas.microsoft.com/office/drawing/2014/main" id="{2B5911FB-30C3-C82D-975E-3A5A0BAF9C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920" y="2590786"/>
              <a:ext cx="1447800" cy="1295400"/>
              <a:chOff x="3168" y="1824"/>
              <a:chExt cx="912" cy="816"/>
            </a:xfrm>
          </p:grpSpPr>
          <p:sp>
            <p:nvSpPr>
              <p:cNvPr id="26" name="Freeform 51">
                <a:extLst>
                  <a:ext uri="{FF2B5EF4-FFF2-40B4-BE49-F238E27FC236}">
                    <a16:creationId xmlns:a16="http://schemas.microsoft.com/office/drawing/2014/main" id="{00492980-17D9-EC1C-A97F-188B3749A1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Freeform 52">
                <a:extLst>
                  <a:ext uri="{FF2B5EF4-FFF2-40B4-BE49-F238E27FC236}">
                    <a16:creationId xmlns:a16="http://schemas.microsoft.com/office/drawing/2014/main" id="{74E9CFE3-9BD7-F410-83D1-570056FCBA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Freeform 53">
                <a:extLst>
                  <a:ext uri="{FF2B5EF4-FFF2-40B4-BE49-F238E27FC236}">
                    <a16:creationId xmlns:a16="http://schemas.microsoft.com/office/drawing/2014/main" id="{EE5C0569-33DD-94A9-89C6-6DE7E57E91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0" name="Freeform 54">
                <a:extLst>
                  <a:ext uri="{FF2B5EF4-FFF2-40B4-BE49-F238E27FC236}">
                    <a16:creationId xmlns:a16="http://schemas.microsoft.com/office/drawing/2014/main" id="{0C3909C6-15D8-964E-E334-1376F555A3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" name="Freeform 55">
                <a:extLst>
                  <a:ext uri="{FF2B5EF4-FFF2-40B4-BE49-F238E27FC236}">
                    <a16:creationId xmlns:a16="http://schemas.microsoft.com/office/drawing/2014/main" id="{E8FD9801-11C3-2D36-3FE5-50448347D9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3" name="Freeform 56">
                <a:extLst>
                  <a:ext uri="{FF2B5EF4-FFF2-40B4-BE49-F238E27FC236}">
                    <a16:creationId xmlns:a16="http://schemas.microsoft.com/office/drawing/2014/main" id="{868AED66-400C-926B-0FE7-99B3431459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Freeform 57">
                <a:extLst>
                  <a:ext uri="{FF2B5EF4-FFF2-40B4-BE49-F238E27FC236}">
                    <a16:creationId xmlns:a16="http://schemas.microsoft.com/office/drawing/2014/main" id="{EB8FE0DD-983E-E5AE-76C6-211542A100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" name="Freeform 58">
                <a:extLst>
                  <a:ext uri="{FF2B5EF4-FFF2-40B4-BE49-F238E27FC236}">
                    <a16:creationId xmlns:a16="http://schemas.microsoft.com/office/drawing/2014/main" id="{240D6828-FEA1-4CFB-E14A-38CCEFD200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" name="Freeform 59">
                <a:extLst>
                  <a:ext uri="{FF2B5EF4-FFF2-40B4-BE49-F238E27FC236}">
                    <a16:creationId xmlns:a16="http://schemas.microsoft.com/office/drawing/2014/main" id="{B550E722-634A-57BD-9239-60300650E39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000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Double Wave 73"/>
          <p:cNvSpPr/>
          <p:nvPr/>
        </p:nvSpPr>
        <p:spPr bwMode="auto">
          <a:xfrm>
            <a:off x="2154510" y="4686300"/>
            <a:ext cx="4834980" cy="1181100"/>
          </a:xfrm>
          <a:prstGeom prst="doubleWave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4</a:t>
            </a:fld>
            <a:endParaRPr lang="en-US" dirty="0"/>
          </a:p>
        </p:txBody>
      </p:sp>
      <p:grpSp>
        <p:nvGrpSpPr>
          <p:cNvPr id="55" name="Group 54"/>
          <p:cNvGrpSpPr/>
          <p:nvPr/>
        </p:nvGrpSpPr>
        <p:grpSpPr>
          <a:xfrm>
            <a:off x="1393000" y="3376650"/>
            <a:ext cx="6358000" cy="1193800"/>
            <a:chOff x="1229384" y="3376650"/>
            <a:chExt cx="6358000" cy="1193800"/>
          </a:xfrm>
        </p:grpSpPr>
        <p:grpSp>
          <p:nvGrpSpPr>
            <p:cNvPr id="45" name="Group 44"/>
            <p:cNvGrpSpPr/>
            <p:nvPr/>
          </p:nvGrpSpPr>
          <p:grpSpPr>
            <a:xfrm>
              <a:off x="1229384" y="3376650"/>
              <a:ext cx="1476083" cy="1193800"/>
              <a:chOff x="1229384" y="3470710"/>
              <a:chExt cx="1476083" cy="119380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229384" y="4135767"/>
                <a:ext cx="1193800" cy="528743"/>
                <a:chOff x="2998505" y="3800887"/>
                <a:chExt cx="1193800" cy="528743"/>
              </a:xfrm>
            </p:grpSpPr>
            <p:sp>
              <p:nvSpPr>
                <p:cNvPr id="34" name="Right Arrow 33"/>
                <p:cNvSpPr/>
                <p:nvPr/>
              </p:nvSpPr>
              <p:spPr bwMode="auto">
                <a:xfrm rot="2378855">
                  <a:off x="3303305" y="3800887"/>
                  <a:ext cx="889000" cy="503343"/>
                </a:xfrm>
                <a:prstGeom prst="rightArrow">
                  <a:avLst/>
                </a:prstGeom>
                <a:solidFill>
                  <a:schemeClr val="bg1"/>
                </a:solidFill>
                <a:ln w="762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Right Arrow 32"/>
                <p:cNvSpPr/>
                <p:nvPr/>
              </p:nvSpPr>
              <p:spPr bwMode="auto">
                <a:xfrm rot="2378855">
                  <a:off x="3150905" y="3813587"/>
                  <a:ext cx="889000" cy="503343"/>
                </a:xfrm>
                <a:prstGeom prst="rightArrow">
                  <a:avLst/>
                </a:prstGeom>
                <a:solidFill>
                  <a:schemeClr val="bg1"/>
                </a:solidFill>
                <a:ln w="762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Right Arrow 29"/>
                <p:cNvSpPr/>
                <p:nvPr/>
              </p:nvSpPr>
              <p:spPr bwMode="auto">
                <a:xfrm rot="2378855">
                  <a:off x="2998505" y="3826287"/>
                  <a:ext cx="889000" cy="503343"/>
                </a:xfrm>
                <a:prstGeom prst="rightArrow">
                  <a:avLst/>
                </a:prstGeom>
                <a:solidFill>
                  <a:schemeClr val="bg1"/>
                </a:solidFill>
                <a:ln w="762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 rot="5400000" flipH="1">
                <a:off x="1844196" y="3803238"/>
                <a:ext cx="1193800" cy="528743"/>
                <a:chOff x="2998505" y="3800887"/>
                <a:chExt cx="1193800" cy="528743"/>
              </a:xfrm>
            </p:grpSpPr>
            <p:sp>
              <p:nvSpPr>
                <p:cNvPr id="41" name="Right Arrow 40"/>
                <p:cNvSpPr/>
                <p:nvPr/>
              </p:nvSpPr>
              <p:spPr bwMode="auto">
                <a:xfrm rot="2378855">
                  <a:off x="3303305" y="3800887"/>
                  <a:ext cx="889000" cy="503343"/>
                </a:xfrm>
                <a:prstGeom prst="rightArrow">
                  <a:avLst/>
                </a:prstGeom>
                <a:solidFill>
                  <a:schemeClr val="bg1"/>
                </a:solidFill>
                <a:ln w="76200" cap="flat" cmpd="sng" algn="ctr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Right Arrow 41"/>
                <p:cNvSpPr/>
                <p:nvPr/>
              </p:nvSpPr>
              <p:spPr bwMode="auto">
                <a:xfrm rot="2378855">
                  <a:off x="3150905" y="3813587"/>
                  <a:ext cx="889000" cy="503343"/>
                </a:xfrm>
                <a:prstGeom prst="rightArrow">
                  <a:avLst/>
                </a:prstGeom>
                <a:solidFill>
                  <a:schemeClr val="bg1"/>
                </a:solidFill>
                <a:ln w="76200" cap="flat" cmpd="sng" algn="ctr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Right Arrow 42"/>
                <p:cNvSpPr/>
                <p:nvPr/>
              </p:nvSpPr>
              <p:spPr bwMode="auto">
                <a:xfrm rot="2378855">
                  <a:off x="2998505" y="3826287"/>
                  <a:ext cx="889000" cy="503343"/>
                </a:xfrm>
                <a:prstGeom prst="rightArrow">
                  <a:avLst/>
                </a:prstGeom>
                <a:solidFill>
                  <a:schemeClr val="bg1"/>
                </a:solidFill>
                <a:ln w="76200" cap="flat" cmpd="sng" algn="ctr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46" name="Group 45"/>
            <p:cNvGrpSpPr/>
            <p:nvPr/>
          </p:nvGrpSpPr>
          <p:grpSpPr>
            <a:xfrm flipH="1">
              <a:off x="6111301" y="3376650"/>
              <a:ext cx="1476083" cy="1193800"/>
              <a:chOff x="1229384" y="3470710"/>
              <a:chExt cx="1476083" cy="1193800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1229384" y="4135767"/>
                <a:ext cx="1193800" cy="528743"/>
                <a:chOff x="2998505" y="3800887"/>
                <a:chExt cx="1193800" cy="528743"/>
              </a:xfrm>
            </p:grpSpPr>
            <p:sp>
              <p:nvSpPr>
                <p:cNvPr id="52" name="Right Arrow 51"/>
                <p:cNvSpPr/>
                <p:nvPr/>
              </p:nvSpPr>
              <p:spPr bwMode="auto">
                <a:xfrm rot="2378855">
                  <a:off x="3303305" y="3800887"/>
                  <a:ext cx="889000" cy="503343"/>
                </a:xfrm>
                <a:prstGeom prst="rightArrow">
                  <a:avLst/>
                </a:prstGeom>
                <a:solidFill>
                  <a:schemeClr val="bg1"/>
                </a:solidFill>
                <a:ln w="762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" name="Right Arrow 52"/>
                <p:cNvSpPr/>
                <p:nvPr/>
              </p:nvSpPr>
              <p:spPr bwMode="auto">
                <a:xfrm rot="2378855">
                  <a:off x="3150905" y="3813587"/>
                  <a:ext cx="889000" cy="503343"/>
                </a:xfrm>
                <a:prstGeom prst="rightArrow">
                  <a:avLst/>
                </a:prstGeom>
                <a:solidFill>
                  <a:schemeClr val="bg1"/>
                </a:solidFill>
                <a:ln w="762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" name="Right Arrow 53"/>
                <p:cNvSpPr/>
                <p:nvPr/>
              </p:nvSpPr>
              <p:spPr bwMode="auto">
                <a:xfrm rot="2378855">
                  <a:off x="2998505" y="3826287"/>
                  <a:ext cx="889000" cy="503343"/>
                </a:xfrm>
                <a:prstGeom prst="rightArrow">
                  <a:avLst/>
                </a:prstGeom>
                <a:solidFill>
                  <a:schemeClr val="bg1"/>
                </a:solidFill>
                <a:ln w="762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8" name="Group 47"/>
              <p:cNvGrpSpPr/>
              <p:nvPr/>
            </p:nvGrpSpPr>
            <p:grpSpPr>
              <a:xfrm rot="5400000" flipH="1">
                <a:off x="1844196" y="3803238"/>
                <a:ext cx="1193800" cy="528743"/>
                <a:chOff x="2998505" y="3800887"/>
                <a:chExt cx="1193800" cy="528743"/>
              </a:xfrm>
            </p:grpSpPr>
            <p:sp>
              <p:nvSpPr>
                <p:cNvPr id="49" name="Right Arrow 48"/>
                <p:cNvSpPr/>
                <p:nvPr/>
              </p:nvSpPr>
              <p:spPr bwMode="auto">
                <a:xfrm rot="2378855">
                  <a:off x="3303305" y="3800887"/>
                  <a:ext cx="889000" cy="503343"/>
                </a:xfrm>
                <a:prstGeom prst="rightArrow">
                  <a:avLst/>
                </a:prstGeom>
                <a:solidFill>
                  <a:schemeClr val="bg1"/>
                </a:solidFill>
                <a:ln w="76200" cap="flat" cmpd="sng" algn="ctr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" name="Right Arrow 49"/>
                <p:cNvSpPr/>
                <p:nvPr/>
              </p:nvSpPr>
              <p:spPr bwMode="auto">
                <a:xfrm rot="2378855">
                  <a:off x="3150905" y="3813587"/>
                  <a:ext cx="889000" cy="503343"/>
                </a:xfrm>
                <a:prstGeom prst="rightArrow">
                  <a:avLst/>
                </a:prstGeom>
                <a:solidFill>
                  <a:schemeClr val="bg1"/>
                </a:solidFill>
                <a:ln w="76200" cap="flat" cmpd="sng" algn="ctr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" name="Right Arrow 50"/>
                <p:cNvSpPr/>
                <p:nvPr/>
              </p:nvSpPr>
              <p:spPr bwMode="auto">
                <a:xfrm rot="2378855">
                  <a:off x="2998505" y="3826287"/>
                  <a:ext cx="889000" cy="503343"/>
                </a:xfrm>
                <a:prstGeom prst="rightArrow">
                  <a:avLst/>
                </a:prstGeom>
                <a:solidFill>
                  <a:schemeClr val="bg1"/>
                </a:solidFill>
                <a:ln w="76200" cap="flat" cmpd="sng" algn="ctr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58" name="TextBox 57"/>
          <p:cNvSpPr txBox="1"/>
          <p:nvPr/>
        </p:nvSpPr>
        <p:spPr bwMode="auto">
          <a:xfrm>
            <a:off x="1289455" y="726880"/>
            <a:ext cx="662392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Reparameterizing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Politically Infeasible</a:t>
            </a:r>
            <a:endParaRPr lang="en-US" sz="2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0" name="TextBox 69"/>
          <p:cNvSpPr txBox="1"/>
          <p:nvPr/>
        </p:nvSpPr>
        <p:spPr bwMode="auto">
          <a:xfrm>
            <a:off x="2800285" y="1843576"/>
            <a:ext cx="3602268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1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 Block Rate?</a:t>
            </a:r>
          </a:p>
        </p:txBody>
      </p:sp>
      <p:sp>
        <p:nvSpPr>
          <p:cNvPr id="71" name="TextBox 70"/>
          <p:cNvSpPr txBox="1"/>
          <p:nvPr/>
        </p:nvSpPr>
        <p:spPr bwMode="auto">
          <a:xfrm>
            <a:off x="3599382" y="2960272"/>
            <a:ext cx="200407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Forks</a:t>
            </a:r>
          </a:p>
        </p:txBody>
      </p:sp>
      <p:sp>
        <p:nvSpPr>
          <p:cNvPr id="72" name="TextBox 71"/>
          <p:cNvSpPr txBox="1"/>
          <p:nvPr/>
        </p:nvSpPr>
        <p:spPr bwMode="auto">
          <a:xfrm>
            <a:off x="2498921" y="4076968"/>
            <a:ext cx="4204997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longer confirmation times</a:t>
            </a:r>
          </a:p>
        </p:txBody>
      </p:sp>
      <p:sp>
        <p:nvSpPr>
          <p:cNvPr id="73" name="TextBox 72"/>
          <p:cNvSpPr txBox="1"/>
          <p:nvPr/>
        </p:nvSpPr>
        <p:spPr bwMode="auto">
          <a:xfrm>
            <a:off x="2988638" y="5193663"/>
            <a:ext cx="322556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 centralization</a:t>
            </a:r>
          </a:p>
        </p:txBody>
      </p:sp>
      <p:cxnSp>
        <p:nvCxnSpPr>
          <p:cNvPr id="32" name="Straight Connector 31"/>
          <p:cNvCxnSpPr/>
          <p:nvPr/>
        </p:nvCxnSpPr>
        <p:spPr bwMode="auto">
          <a:xfrm>
            <a:off x="1083220" y="4978400"/>
            <a:ext cx="914400" cy="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5" name="Straight Connector 74"/>
          <p:cNvCxnSpPr/>
          <p:nvPr/>
        </p:nvCxnSpPr>
        <p:spPr bwMode="auto">
          <a:xfrm>
            <a:off x="1334659" y="5219063"/>
            <a:ext cx="662961" cy="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/>
          <p:nvPr/>
        </p:nvCxnSpPr>
        <p:spPr bwMode="auto">
          <a:xfrm>
            <a:off x="1639459" y="5455273"/>
            <a:ext cx="358161" cy="0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EB93FCD-CAC6-25D9-2DB6-238C0100FD68}"/>
              </a:ext>
            </a:extLst>
          </p:cNvPr>
          <p:cNvGrpSpPr/>
          <p:nvPr/>
        </p:nvGrpSpPr>
        <p:grpSpPr>
          <a:xfrm>
            <a:off x="549820" y="2590786"/>
            <a:ext cx="8044360" cy="1295400"/>
            <a:chOff x="714920" y="2590786"/>
            <a:chExt cx="8044360" cy="1295400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24" name="Group 60">
              <a:extLst>
                <a:ext uri="{FF2B5EF4-FFF2-40B4-BE49-F238E27FC236}">
                  <a16:creationId xmlns:a16="http://schemas.microsoft.com/office/drawing/2014/main" id="{4E113DAE-0793-A5E8-05FF-38CC6403535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311480" y="2590786"/>
              <a:ext cx="1447800" cy="1295400"/>
              <a:chOff x="3168" y="1824"/>
              <a:chExt cx="912" cy="816"/>
            </a:xfrm>
          </p:grpSpPr>
          <p:sp>
            <p:nvSpPr>
              <p:cNvPr id="56" name="Freeform 61">
                <a:extLst>
                  <a:ext uri="{FF2B5EF4-FFF2-40B4-BE49-F238E27FC236}">
                    <a16:creationId xmlns:a16="http://schemas.microsoft.com/office/drawing/2014/main" id="{1B940C4E-5259-2339-89FE-31108CE51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7" name="Freeform 62">
                <a:extLst>
                  <a:ext uri="{FF2B5EF4-FFF2-40B4-BE49-F238E27FC236}">
                    <a16:creationId xmlns:a16="http://schemas.microsoft.com/office/drawing/2014/main" id="{F1D07507-95A2-7B6C-5D2A-6A58DA1E77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9" name="Freeform 63">
                <a:extLst>
                  <a:ext uri="{FF2B5EF4-FFF2-40B4-BE49-F238E27FC236}">
                    <a16:creationId xmlns:a16="http://schemas.microsoft.com/office/drawing/2014/main" id="{CE17A746-EB3C-17F4-E994-D12D5BCC6A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0" name="Freeform 64">
                <a:extLst>
                  <a:ext uri="{FF2B5EF4-FFF2-40B4-BE49-F238E27FC236}">
                    <a16:creationId xmlns:a16="http://schemas.microsoft.com/office/drawing/2014/main" id="{3945FC2E-7971-D516-361E-F0D43627C1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1" name="Freeform 65">
                <a:extLst>
                  <a:ext uri="{FF2B5EF4-FFF2-40B4-BE49-F238E27FC236}">
                    <a16:creationId xmlns:a16="http://schemas.microsoft.com/office/drawing/2014/main" id="{DF5030AF-95B1-A54A-4B96-FE5FD893C8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2" name="Freeform 66">
                <a:extLst>
                  <a:ext uri="{FF2B5EF4-FFF2-40B4-BE49-F238E27FC236}">
                    <a16:creationId xmlns:a16="http://schemas.microsoft.com/office/drawing/2014/main" id="{41E8BEFE-EA94-181C-354C-D86C5C960D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3" name="Freeform 67">
                <a:extLst>
                  <a:ext uri="{FF2B5EF4-FFF2-40B4-BE49-F238E27FC236}">
                    <a16:creationId xmlns:a16="http://schemas.microsoft.com/office/drawing/2014/main" id="{8AE58CB4-2CB7-B018-51B3-B0E6BEFD7E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4" name="Freeform 68">
                <a:extLst>
                  <a:ext uri="{FF2B5EF4-FFF2-40B4-BE49-F238E27FC236}">
                    <a16:creationId xmlns:a16="http://schemas.microsoft.com/office/drawing/2014/main" id="{612F796A-9E3C-6ABD-1147-D2C1F5C3BF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5" name="Freeform 69">
                <a:extLst>
                  <a:ext uri="{FF2B5EF4-FFF2-40B4-BE49-F238E27FC236}">
                    <a16:creationId xmlns:a16="http://schemas.microsoft.com/office/drawing/2014/main" id="{956D6C04-CF00-97A2-260F-C3C9F8941D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" name="Group 50">
              <a:extLst>
                <a:ext uri="{FF2B5EF4-FFF2-40B4-BE49-F238E27FC236}">
                  <a16:creationId xmlns:a16="http://schemas.microsoft.com/office/drawing/2014/main" id="{0396EB8B-D2C5-EA35-BB18-BEC99FA46E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920" y="2590786"/>
              <a:ext cx="1447800" cy="1295400"/>
              <a:chOff x="3168" y="1824"/>
              <a:chExt cx="912" cy="816"/>
            </a:xfrm>
          </p:grpSpPr>
          <p:sp>
            <p:nvSpPr>
              <p:cNvPr id="26" name="Freeform 51">
                <a:extLst>
                  <a:ext uri="{FF2B5EF4-FFF2-40B4-BE49-F238E27FC236}">
                    <a16:creationId xmlns:a16="http://schemas.microsoft.com/office/drawing/2014/main" id="{BFA08F08-5535-2F70-1949-A00DAFA589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Freeform 52">
                <a:extLst>
                  <a:ext uri="{FF2B5EF4-FFF2-40B4-BE49-F238E27FC236}">
                    <a16:creationId xmlns:a16="http://schemas.microsoft.com/office/drawing/2014/main" id="{F828EF0A-4375-DF68-CDCC-C4DFC6C170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Freeform 53">
                <a:extLst>
                  <a:ext uri="{FF2B5EF4-FFF2-40B4-BE49-F238E27FC236}">
                    <a16:creationId xmlns:a16="http://schemas.microsoft.com/office/drawing/2014/main" id="{0E9DD406-EB2B-14E0-8AF3-8CB481BE30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9" name="Freeform 54">
                <a:extLst>
                  <a:ext uri="{FF2B5EF4-FFF2-40B4-BE49-F238E27FC236}">
                    <a16:creationId xmlns:a16="http://schemas.microsoft.com/office/drawing/2014/main" id="{D082D724-8786-505E-A1D5-613157B985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Freeform 55">
                <a:extLst>
                  <a:ext uri="{FF2B5EF4-FFF2-40B4-BE49-F238E27FC236}">
                    <a16:creationId xmlns:a16="http://schemas.microsoft.com/office/drawing/2014/main" id="{A55B901F-8A8E-50C1-08E6-59C9B01DA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Freeform 56">
                <a:extLst>
                  <a:ext uri="{FF2B5EF4-FFF2-40B4-BE49-F238E27FC236}">
                    <a16:creationId xmlns:a16="http://schemas.microsoft.com/office/drawing/2014/main" id="{A6D25D0D-E6A5-BD0F-AB4E-3613AE05A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" name="Freeform 57">
                <a:extLst>
                  <a:ext uri="{FF2B5EF4-FFF2-40B4-BE49-F238E27FC236}">
                    <a16:creationId xmlns:a16="http://schemas.microsoft.com/office/drawing/2014/main" id="{D414C49D-10BB-4AED-7FC4-86D855A73B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8" name="Freeform 58">
                <a:extLst>
                  <a:ext uri="{FF2B5EF4-FFF2-40B4-BE49-F238E27FC236}">
                    <a16:creationId xmlns:a16="http://schemas.microsoft.com/office/drawing/2014/main" id="{036B8CF6-2312-AF96-11D1-A4E2631961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9" name="Freeform 59">
                <a:extLst>
                  <a:ext uri="{FF2B5EF4-FFF2-40B4-BE49-F238E27FC236}">
                    <a16:creationId xmlns:a16="http://schemas.microsoft.com/office/drawing/2014/main" id="{18B89862-76D9-D0FA-6B07-4ED88807EB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4164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 animBg="1"/>
      <p:bldP spid="72" grpId="0" animBg="1"/>
      <p:bldP spid="7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ouble Wave 42"/>
          <p:cNvSpPr/>
          <p:nvPr/>
        </p:nvSpPr>
        <p:spPr bwMode="auto">
          <a:xfrm>
            <a:off x="2154510" y="4686300"/>
            <a:ext cx="4834980" cy="1181100"/>
          </a:xfrm>
          <a:prstGeom prst="doubleWave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Exchange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40</a:t>
            </a:fld>
            <a:endParaRPr lang="en-US" dirty="0"/>
          </a:p>
        </p:txBody>
      </p:sp>
      <p:sp>
        <p:nvSpPr>
          <p:cNvPr id="38" name="Rounded Rectangular Callout 37"/>
          <p:cNvSpPr/>
          <p:nvPr/>
        </p:nvSpPr>
        <p:spPr bwMode="auto">
          <a:xfrm>
            <a:off x="1901247" y="925014"/>
            <a:ext cx="3518738" cy="1328023"/>
          </a:xfrm>
          <a:prstGeom prst="wedgeRoundRectCallout">
            <a:avLst>
              <a:gd name="adj1" fmla="val -47155"/>
              <a:gd name="adj2" fmla="val 91783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I’m going to send Bob a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signed </a:t>
            </a:r>
            <a:r>
              <a:rPr lang="en-US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txn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10 BTC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 a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29-day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timelock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Horizontal Scroll 40"/>
          <p:cNvSpPr/>
          <p:nvPr/>
        </p:nvSpPr>
        <p:spPr bwMode="auto">
          <a:xfrm>
            <a:off x="5169365" y="4806950"/>
            <a:ext cx="1788661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refund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30 days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Horizontal Scroll 41"/>
          <p:cNvSpPr/>
          <p:nvPr/>
        </p:nvSpPr>
        <p:spPr bwMode="auto">
          <a:xfrm>
            <a:off x="1879600" y="4806950"/>
            <a:ext cx="1616337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 BTC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dual-sig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6CADD1D-05BD-BA4D-010D-384AE3D21152}"/>
              </a:ext>
            </a:extLst>
          </p:cNvPr>
          <p:cNvGrpSpPr/>
          <p:nvPr/>
        </p:nvGrpSpPr>
        <p:grpSpPr>
          <a:xfrm>
            <a:off x="549820" y="2590786"/>
            <a:ext cx="8044360" cy="1295400"/>
            <a:chOff x="714920" y="2590786"/>
            <a:chExt cx="8044360" cy="1295400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24" name="Group 60">
              <a:extLst>
                <a:ext uri="{FF2B5EF4-FFF2-40B4-BE49-F238E27FC236}">
                  <a16:creationId xmlns:a16="http://schemas.microsoft.com/office/drawing/2014/main" id="{08AF95B9-F9B6-A3AC-BB74-075BC8C84A42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311480" y="2590786"/>
              <a:ext cx="1447800" cy="1295400"/>
              <a:chOff x="3168" y="1824"/>
              <a:chExt cx="912" cy="816"/>
            </a:xfrm>
          </p:grpSpPr>
          <p:sp>
            <p:nvSpPr>
              <p:cNvPr id="36" name="Freeform 61">
                <a:extLst>
                  <a:ext uri="{FF2B5EF4-FFF2-40B4-BE49-F238E27FC236}">
                    <a16:creationId xmlns:a16="http://schemas.microsoft.com/office/drawing/2014/main" id="{82998E9D-B516-2E56-AB73-2818FDB614C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" name="Freeform 62">
                <a:extLst>
                  <a:ext uri="{FF2B5EF4-FFF2-40B4-BE49-F238E27FC236}">
                    <a16:creationId xmlns:a16="http://schemas.microsoft.com/office/drawing/2014/main" id="{32B1784C-9349-977F-60C0-5D9FF73A58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9" name="Freeform 63">
                <a:extLst>
                  <a:ext uri="{FF2B5EF4-FFF2-40B4-BE49-F238E27FC236}">
                    <a16:creationId xmlns:a16="http://schemas.microsoft.com/office/drawing/2014/main" id="{FAA94CB9-8D20-32DA-FE58-FE29D4A124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" name="Freeform 64">
                <a:extLst>
                  <a:ext uri="{FF2B5EF4-FFF2-40B4-BE49-F238E27FC236}">
                    <a16:creationId xmlns:a16="http://schemas.microsoft.com/office/drawing/2014/main" id="{BF8A772F-DA5A-1710-6D95-EEA089884F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Freeform 65">
                <a:extLst>
                  <a:ext uri="{FF2B5EF4-FFF2-40B4-BE49-F238E27FC236}">
                    <a16:creationId xmlns:a16="http://schemas.microsoft.com/office/drawing/2014/main" id="{340280A4-BB1E-BC71-1FDF-C25BFB3529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6" name="Freeform 66">
                <a:extLst>
                  <a:ext uri="{FF2B5EF4-FFF2-40B4-BE49-F238E27FC236}">
                    <a16:creationId xmlns:a16="http://schemas.microsoft.com/office/drawing/2014/main" id="{DFB3C991-36BE-9AC7-9AF7-A9A17E51A4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7" name="Freeform 67">
                <a:extLst>
                  <a:ext uri="{FF2B5EF4-FFF2-40B4-BE49-F238E27FC236}">
                    <a16:creationId xmlns:a16="http://schemas.microsoft.com/office/drawing/2014/main" id="{8513F29F-BB7A-8D04-4008-FDE8AE409A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8" name="Freeform 68">
                <a:extLst>
                  <a:ext uri="{FF2B5EF4-FFF2-40B4-BE49-F238E27FC236}">
                    <a16:creationId xmlns:a16="http://schemas.microsoft.com/office/drawing/2014/main" id="{2C2FD34E-19D4-8F4D-A73F-9063670CFE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9" name="Freeform 69">
                <a:extLst>
                  <a:ext uri="{FF2B5EF4-FFF2-40B4-BE49-F238E27FC236}">
                    <a16:creationId xmlns:a16="http://schemas.microsoft.com/office/drawing/2014/main" id="{47877B7B-3943-8213-F2B6-15D2DF9B4C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" name="Group 50">
              <a:extLst>
                <a:ext uri="{FF2B5EF4-FFF2-40B4-BE49-F238E27FC236}">
                  <a16:creationId xmlns:a16="http://schemas.microsoft.com/office/drawing/2014/main" id="{99D95134-7854-CF08-C42F-AE28B47CBA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920" y="2590786"/>
              <a:ext cx="1447800" cy="1295400"/>
              <a:chOff x="3168" y="1824"/>
              <a:chExt cx="912" cy="816"/>
            </a:xfrm>
          </p:grpSpPr>
          <p:sp>
            <p:nvSpPr>
              <p:cNvPr id="26" name="Freeform 51">
                <a:extLst>
                  <a:ext uri="{FF2B5EF4-FFF2-40B4-BE49-F238E27FC236}">
                    <a16:creationId xmlns:a16="http://schemas.microsoft.com/office/drawing/2014/main" id="{2B443283-72FF-4326-F20E-FF056A3998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Freeform 52">
                <a:extLst>
                  <a:ext uri="{FF2B5EF4-FFF2-40B4-BE49-F238E27FC236}">
                    <a16:creationId xmlns:a16="http://schemas.microsoft.com/office/drawing/2014/main" id="{CAE045F6-1745-BCCE-B50E-A3E5EC1961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Freeform 53">
                <a:extLst>
                  <a:ext uri="{FF2B5EF4-FFF2-40B4-BE49-F238E27FC236}">
                    <a16:creationId xmlns:a16="http://schemas.microsoft.com/office/drawing/2014/main" id="{84F3AC72-4228-5F91-CCBD-0A415594CB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0" name="Freeform 54">
                <a:extLst>
                  <a:ext uri="{FF2B5EF4-FFF2-40B4-BE49-F238E27FC236}">
                    <a16:creationId xmlns:a16="http://schemas.microsoft.com/office/drawing/2014/main" id="{55C3086D-0669-63E0-F93E-91FAAFE3E1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Freeform 55">
                <a:extLst>
                  <a:ext uri="{FF2B5EF4-FFF2-40B4-BE49-F238E27FC236}">
                    <a16:creationId xmlns:a16="http://schemas.microsoft.com/office/drawing/2014/main" id="{80BB0C59-C22C-F045-0083-B150A59ADB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" name="Freeform 56">
                <a:extLst>
                  <a:ext uri="{FF2B5EF4-FFF2-40B4-BE49-F238E27FC236}">
                    <a16:creationId xmlns:a16="http://schemas.microsoft.com/office/drawing/2014/main" id="{D39B3196-A63E-2EAE-F7E9-2A410CFD1E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3" name="Freeform 57">
                <a:extLst>
                  <a:ext uri="{FF2B5EF4-FFF2-40B4-BE49-F238E27FC236}">
                    <a16:creationId xmlns:a16="http://schemas.microsoft.com/office/drawing/2014/main" id="{2E2B9953-C720-FAA6-4A9B-378B434061F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Freeform 58">
                <a:extLst>
                  <a:ext uri="{FF2B5EF4-FFF2-40B4-BE49-F238E27FC236}">
                    <a16:creationId xmlns:a16="http://schemas.microsoft.com/office/drawing/2014/main" id="{F7BE873C-0BB9-606E-F4D8-C2BCE2368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Freeform 59">
                <a:extLst>
                  <a:ext uri="{FF2B5EF4-FFF2-40B4-BE49-F238E27FC236}">
                    <a16:creationId xmlns:a16="http://schemas.microsoft.com/office/drawing/2014/main" id="{4BE0CB99-6278-DA37-8990-40573C1935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33946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C8B8B118-85C1-FCD0-66DE-8DB589F02EBC}"/>
              </a:ext>
            </a:extLst>
          </p:cNvPr>
          <p:cNvGrpSpPr/>
          <p:nvPr/>
        </p:nvGrpSpPr>
        <p:grpSpPr>
          <a:xfrm>
            <a:off x="549820" y="2590786"/>
            <a:ext cx="8044360" cy="1295400"/>
            <a:chOff x="714920" y="2590786"/>
            <a:chExt cx="8044360" cy="1295400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24" name="Group 60">
              <a:extLst>
                <a:ext uri="{FF2B5EF4-FFF2-40B4-BE49-F238E27FC236}">
                  <a16:creationId xmlns:a16="http://schemas.microsoft.com/office/drawing/2014/main" id="{6DCD4E66-C58A-6CDD-4679-B6C4DCFDD71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311480" y="2590786"/>
              <a:ext cx="1447800" cy="1295400"/>
              <a:chOff x="3168" y="1824"/>
              <a:chExt cx="912" cy="816"/>
            </a:xfrm>
          </p:grpSpPr>
          <p:sp>
            <p:nvSpPr>
              <p:cNvPr id="36" name="Freeform 61">
                <a:extLst>
                  <a:ext uri="{FF2B5EF4-FFF2-40B4-BE49-F238E27FC236}">
                    <a16:creationId xmlns:a16="http://schemas.microsoft.com/office/drawing/2014/main" id="{C2DE06BE-44B1-F737-74E2-978337DD05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" name="Freeform 62">
                <a:extLst>
                  <a:ext uri="{FF2B5EF4-FFF2-40B4-BE49-F238E27FC236}">
                    <a16:creationId xmlns:a16="http://schemas.microsoft.com/office/drawing/2014/main" id="{56627617-2ACA-FA2D-ADBB-9916D50B4A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8" name="Freeform 63">
                <a:extLst>
                  <a:ext uri="{FF2B5EF4-FFF2-40B4-BE49-F238E27FC236}">
                    <a16:creationId xmlns:a16="http://schemas.microsoft.com/office/drawing/2014/main" id="{B2851324-E7B7-6AB6-F146-B98D995010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2" name="Freeform 64">
                <a:extLst>
                  <a:ext uri="{FF2B5EF4-FFF2-40B4-BE49-F238E27FC236}">
                    <a16:creationId xmlns:a16="http://schemas.microsoft.com/office/drawing/2014/main" id="{F4A7F81D-6F7E-6626-71E2-7EA4467003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3" name="Freeform 65">
                <a:extLst>
                  <a:ext uri="{FF2B5EF4-FFF2-40B4-BE49-F238E27FC236}">
                    <a16:creationId xmlns:a16="http://schemas.microsoft.com/office/drawing/2014/main" id="{50D823F2-B51C-79D7-7066-41B980891B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Freeform 66">
                <a:extLst>
                  <a:ext uri="{FF2B5EF4-FFF2-40B4-BE49-F238E27FC236}">
                    <a16:creationId xmlns:a16="http://schemas.microsoft.com/office/drawing/2014/main" id="{A9216D94-FD47-3CBF-089D-2000F03F36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6" name="Freeform 67">
                <a:extLst>
                  <a:ext uri="{FF2B5EF4-FFF2-40B4-BE49-F238E27FC236}">
                    <a16:creationId xmlns:a16="http://schemas.microsoft.com/office/drawing/2014/main" id="{5CF559BE-DCBF-17B8-0198-D3C1BEA1E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8" name="Freeform 68">
                <a:extLst>
                  <a:ext uri="{FF2B5EF4-FFF2-40B4-BE49-F238E27FC236}">
                    <a16:creationId xmlns:a16="http://schemas.microsoft.com/office/drawing/2014/main" id="{39F1B8F0-624B-AD49-E4A1-799E82568C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9" name="Freeform 69">
                <a:extLst>
                  <a:ext uri="{FF2B5EF4-FFF2-40B4-BE49-F238E27FC236}">
                    <a16:creationId xmlns:a16="http://schemas.microsoft.com/office/drawing/2014/main" id="{267F32A7-1228-FC3E-5B8C-C99746CA49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" name="Group 50">
              <a:extLst>
                <a:ext uri="{FF2B5EF4-FFF2-40B4-BE49-F238E27FC236}">
                  <a16:creationId xmlns:a16="http://schemas.microsoft.com/office/drawing/2014/main" id="{BCA6DCE1-B150-FAD7-EAD3-2516FD6D99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920" y="2590786"/>
              <a:ext cx="1447800" cy="1295400"/>
              <a:chOff x="3168" y="1824"/>
              <a:chExt cx="912" cy="816"/>
            </a:xfrm>
          </p:grpSpPr>
          <p:sp>
            <p:nvSpPr>
              <p:cNvPr id="26" name="Freeform 51">
                <a:extLst>
                  <a:ext uri="{FF2B5EF4-FFF2-40B4-BE49-F238E27FC236}">
                    <a16:creationId xmlns:a16="http://schemas.microsoft.com/office/drawing/2014/main" id="{205A805F-791A-362D-FE33-33365B7B5B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Freeform 52">
                <a:extLst>
                  <a:ext uri="{FF2B5EF4-FFF2-40B4-BE49-F238E27FC236}">
                    <a16:creationId xmlns:a16="http://schemas.microsoft.com/office/drawing/2014/main" id="{309F7B01-4C17-F929-CB7D-8ED077469E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Freeform 53">
                <a:extLst>
                  <a:ext uri="{FF2B5EF4-FFF2-40B4-BE49-F238E27FC236}">
                    <a16:creationId xmlns:a16="http://schemas.microsoft.com/office/drawing/2014/main" id="{ECB8EA80-A9EE-E997-3E50-B0A6760874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0" name="Freeform 54">
                <a:extLst>
                  <a:ext uri="{FF2B5EF4-FFF2-40B4-BE49-F238E27FC236}">
                    <a16:creationId xmlns:a16="http://schemas.microsoft.com/office/drawing/2014/main" id="{9A40E674-9D53-3110-3BCC-16AE7EA3CC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Freeform 55">
                <a:extLst>
                  <a:ext uri="{FF2B5EF4-FFF2-40B4-BE49-F238E27FC236}">
                    <a16:creationId xmlns:a16="http://schemas.microsoft.com/office/drawing/2014/main" id="{FAEA5B03-C2DA-BB8D-318B-9208A16B92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" name="Freeform 56">
                <a:extLst>
                  <a:ext uri="{FF2B5EF4-FFF2-40B4-BE49-F238E27FC236}">
                    <a16:creationId xmlns:a16="http://schemas.microsoft.com/office/drawing/2014/main" id="{BE69DB52-A3E3-EB63-5FD4-741EBD47F5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3" name="Freeform 57">
                <a:extLst>
                  <a:ext uri="{FF2B5EF4-FFF2-40B4-BE49-F238E27FC236}">
                    <a16:creationId xmlns:a16="http://schemas.microsoft.com/office/drawing/2014/main" id="{C2C5AE79-5675-9E44-8F75-C88E51EE9C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Freeform 58">
                <a:extLst>
                  <a:ext uri="{FF2B5EF4-FFF2-40B4-BE49-F238E27FC236}">
                    <a16:creationId xmlns:a16="http://schemas.microsoft.com/office/drawing/2014/main" id="{CE3F8B1B-097B-EBA8-CDAE-DF460FA1FA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Freeform 59">
                <a:extLst>
                  <a:ext uri="{FF2B5EF4-FFF2-40B4-BE49-F238E27FC236}">
                    <a16:creationId xmlns:a16="http://schemas.microsoft.com/office/drawing/2014/main" id="{556AC9AC-CD40-F714-EEBA-9D740EAD95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47" name="Double Wave 46"/>
          <p:cNvSpPr/>
          <p:nvPr/>
        </p:nvSpPr>
        <p:spPr bwMode="auto">
          <a:xfrm>
            <a:off x="2154510" y="4686300"/>
            <a:ext cx="4834980" cy="1181100"/>
          </a:xfrm>
          <a:prstGeom prst="doubleWave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Exchange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41</a:t>
            </a:fld>
            <a:endParaRPr lang="en-US" dirty="0"/>
          </a:p>
        </p:txBody>
      </p:sp>
      <p:sp>
        <p:nvSpPr>
          <p:cNvPr id="39" name="Horizontal Scroll 38"/>
          <p:cNvSpPr/>
          <p:nvPr/>
        </p:nvSpPr>
        <p:spPr bwMode="auto">
          <a:xfrm>
            <a:off x="5169365" y="4806950"/>
            <a:ext cx="1788661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refund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30 days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Horizontal Scroll 39"/>
          <p:cNvSpPr/>
          <p:nvPr/>
        </p:nvSpPr>
        <p:spPr bwMode="auto">
          <a:xfrm>
            <a:off x="1879600" y="4806950"/>
            <a:ext cx="1616337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 BTC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dual-sig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Horizontal Scroll 40"/>
          <p:cNvSpPr/>
          <p:nvPr/>
        </p:nvSpPr>
        <p:spPr bwMode="auto">
          <a:xfrm>
            <a:off x="4413517" y="1207578"/>
            <a:ext cx="2983608" cy="2085796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10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Bob,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 to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29 days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signed Alice</a:t>
            </a:r>
          </a:p>
        </p:txBody>
      </p:sp>
    </p:spTree>
    <p:extLst>
      <p:ext uri="{BB962C8B-B14F-4D97-AF65-F5344CB8AC3E}">
        <p14:creationId xmlns:p14="http://schemas.microsoft.com/office/powerpoint/2010/main" val="27394983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Horizontal Scroll 29"/>
          <p:cNvSpPr/>
          <p:nvPr/>
        </p:nvSpPr>
        <p:spPr bwMode="auto">
          <a:xfrm>
            <a:off x="4413517" y="1207578"/>
            <a:ext cx="2983608" cy="2085796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10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Bob,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 to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29 days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signed Alice</a:t>
            </a:r>
          </a:p>
        </p:txBody>
      </p:sp>
      <p:sp>
        <p:nvSpPr>
          <p:cNvPr id="37" name="Double Wave 36"/>
          <p:cNvSpPr/>
          <p:nvPr/>
        </p:nvSpPr>
        <p:spPr bwMode="auto">
          <a:xfrm>
            <a:off x="2154510" y="4686300"/>
            <a:ext cx="4834980" cy="1181100"/>
          </a:xfrm>
          <a:prstGeom prst="doubleWave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Exchange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42</a:t>
            </a:fld>
            <a:endParaRPr lang="en-US" dirty="0"/>
          </a:p>
        </p:txBody>
      </p:sp>
      <p:sp>
        <p:nvSpPr>
          <p:cNvPr id="39" name="Horizontal Scroll 38"/>
          <p:cNvSpPr/>
          <p:nvPr/>
        </p:nvSpPr>
        <p:spPr bwMode="auto">
          <a:xfrm>
            <a:off x="5169365" y="4806950"/>
            <a:ext cx="1788661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refund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30 days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Horizontal Scroll 39"/>
          <p:cNvSpPr/>
          <p:nvPr/>
        </p:nvSpPr>
        <p:spPr bwMode="auto">
          <a:xfrm>
            <a:off x="1879600" y="4806950"/>
            <a:ext cx="1616337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 BTC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dual-sig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ounded Rectangular Callout 32"/>
          <p:cNvSpPr/>
          <p:nvPr/>
        </p:nvSpPr>
        <p:spPr bwMode="auto">
          <a:xfrm>
            <a:off x="3495937" y="1619474"/>
            <a:ext cx="3658895" cy="919401"/>
          </a:xfrm>
          <a:prstGeom prst="wedgeRoundRectCallout">
            <a:avLst>
              <a:gd name="adj1" fmla="val 47035"/>
              <a:gd name="adj2" fmla="val 96544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Timelock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must be less than refund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cap="none" normalizeH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timelock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82C5A78-C007-864F-BA3E-777B85A80123}"/>
              </a:ext>
            </a:extLst>
          </p:cNvPr>
          <p:cNvGrpSpPr/>
          <p:nvPr/>
        </p:nvGrpSpPr>
        <p:grpSpPr>
          <a:xfrm>
            <a:off x="549820" y="2590786"/>
            <a:ext cx="8044360" cy="1295400"/>
            <a:chOff x="714920" y="2590786"/>
            <a:chExt cx="8044360" cy="1295400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24" name="Group 60">
              <a:extLst>
                <a:ext uri="{FF2B5EF4-FFF2-40B4-BE49-F238E27FC236}">
                  <a16:creationId xmlns:a16="http://schemas.microsoft.com/office/drawing/2014/main" id="{FC886F84-59DF-317D-EDBC-0A7210D022A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311480" y="2590786"/>
              <a:ext cx="1447800" cy="1295400"/>
              <a:chOff x="3168" y="1824"/>
              <a:chExt cx="912" cy="816"/>
            </a:xfrm>
          </p:grpSpPr>
          <p:sp>
            <p:nvSpPr>
              <p:cNvPr id="41" name="Freeform 61">
                <a:extLst>
                  <a:ext uri="{FF2B5EF4-FFF2-40B4-BE49-F238E27FC236}">
                    <a16:creationId xmlns:a16="http://schemas.microsoft.com/office/drawing/2014/main" id="{6E10A055-029B-9CE0-3BC4-913A56CD67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2" name="Freeform 62">
                <a:extLst>
                  <a:ext uri="{FF2B5EF4-FFF2-40B4-BE49-F238E27FC236}">
                    <a16:creationId xmlns:a16="http://schemas.microsoft.com/office/drawing/2014/main" id="{154BBFDB-2A2F-7B2B-1B6B-F7EABC102E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3" name="Freeform 63">
                <a:extLst>
                  <a:ext uri="{FF2B5EF4-FFF2-40B4-BE49-F238E27FC236}">
                    <a16:creationId xmlns:a16="http://schemas.microsoft.com/office/drawing/2014/main" id="{F613E3BF-8355-BDE5-9875-1D4D69BFF7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Freeform 64">
                <a:extLst>
                  <a:ext uri="{FF2B5EF4-FFF2-40B4-BE49-F238E27FC236}">
                    <a16:creationId xmlns:a16="http://schemas.microsoft.com/office/drawing/2014/main" id="{A276542A-4BFD-7C4A-F485-BE5D16F9BE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6" name="Freeform 65">
                <a:extLst>
                  <a:ext uri="{FF2B5EF4-FFF2-40B4-BE49-F238E27FC236}">
                    <a16:creationId xmlns:a16="http://schemas.microsoft.com/office/drawing/2014/main" id="{3F136B3F-E18B-B79F-A10D-51675501E3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7" name="Freeform 66">
                <a:extLst>
                  <a:ext uri="{FF2B5EF4-FFF2-40B4-BE49-F238E27FC236}">
                    <a16:creationId xmlns:a16="http://schemas.microsoft.com/office/drawing/2014/main" id="{AF077E49-E07C-37B6-E23C-7FF915F1B3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8" name="Freeform 67">
                <a:extLst>
                  <a:ext uri="{FF2B5EF4-FFF2-40B4-BE49-F238E27FC236}">
                    <a16:creationId xmlns:a16="http://schemas.microsoft.com/office/drawing/2014/main" id="{DA865CAD-572C-75F5-55E6-C2AA58F033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9" name="Freeform 68">
                <a:extLst>
                  <a:ext uri="{FF2B5EF4-FFF2-40B4-BE49-F238E27FC236}">
                    <a16:creationId xmlns:a16="http://schemas.microsoft.com/office/drawing/2014/main" id="{1478C63A-9077-C58D-BEC0-3FFAFC82F7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0" name="Freeform 69">
                <a:extLst>
                  <a:ext uri="{FF2B5EF4-FFF2-40B4-BE49-F238E27FC236}">
                    <a16:creationId xmlns:a16="http://schemas.microsoft.com/office/drawing/2014/main" id="{45F6BFA7-0B0A-4CBB-CE5C-98D0B4212B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" name="Group 50">
              <a:extLst>
                <a:ext uri="{FF2B5EF4-FFF2-40B4-BE49-F238E27FC236}">
                  <a16:creationId xmlns:a16="http://schemas.microsoft.com/office/drawing/2014/main" id="{CDD7621C-B775-EB92-8279-CE7CE35F2D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920" y="2590786"/>
              <a:ext cx="1447800" cy="1295400"/>
              <a:chOff x="3168" y="1824"/>
              <a:chExt cx="912" cy="816"/>
            </a:xfrm>
          </p:grpSpPr>
          <p:sp>
            <p:nvSpPr>
              <p:cNvPr id="26" name="Freeform 51">
                <a:extLst>
                  <a:ext uri="{FF2B5EF4-FFF2-40B4-BE49-F238E27FC236}">
                    <a16:creationId xmlns:a16="http://schemas.microsoft.com/office/drawing/2014/main" id="{9057D132-ADD5-2342-691F-DAB04B9901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Freeform 52">
                <a:extLst>
                  <a:ext uri="{FF2B5EF4-FFF2-40B4-BE49-F238E27FC236}">
                    <a16:creationId xmlns:a16="http://schemas.microsoft.com/office/drawing/2014/main" id="{44184F76-42A4-4AC9-5B80-69FFC42D3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Freeform 53">
                <a:extLst>
                  <a:ext uri="{FF2B5EF4-FFF2-40B4-BE49-F238E27FC236}">
                    <a16:creationId xmlns:a16="http://schemas.microsoft.com/office/drawing/2014/main" id="{F4519F6B-51A9-2C6F-264F-5C54D4C6C7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Freeform 54">
                <a:extLst>
                  <a:ext uri="{FF2B5EF4-FFF2-40B4-BE49-F238E27FC236}">
                    <a16:creationId xmlns:a16="http://schemas.microsoft.com/office/drawing/2014/main" id="{1A688DB7-3086-916F-BE57-A320EFE6FD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" name="Freeform 55">
                <a:extLst>
                  <a:ext uri="{FF2B5EF4-FFF2-40B4-BE49-F238E27FC236}">
                    <a16:creationId xmlns:a16="http://schemas.microsoft.com/office/drawing/2014/main" id="{14E9D103-67CC-7C6B-8A77-FA91070E31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Freeform 56">
                <a:extLst>
                  <a:ext uri="{FF2B5EF4-FFF2-40B4-BE49-F238E27FC236}">
                    <a16:creationId xmlns:a16="http://schemas.microsoft.com/office/drawing/2014/main" id="{5F3ACC6A-0C63-971A-1F73-00AE52C16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Freeform 57">
                <a:extLst>
                  <a:ext uri="{FF2B5EF4-FFF2-40B4-BE49-F238E27FC236}">
                    <a16:creationId xmlns:a16="http://schemas.microsoft.com/office/drawing/2014/main" id="{4E92CCB4-48CC-B13A-CD37-9CDA902A84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Freeform 58">
                <a:extLst>
                  <a:ext uri="{FF2B5EF4-FFF2-40B4-BE49-F238E27FC236}">
                    <a16:creationId xmlns:a16="http://schemas.microsoft.com/office/drawing/2014/main" id="{6F010833-ADB5-B520-56F9-511E8C80B6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8" name="Freeform 59">
                <a:extLst>
                  <a:ext uri="{FF2B5EF4-FFF2-40B4-BE49-F238E27FC236}">
                    <a16:creationId xmlns:a16="http://schemas.microsoft.com/office/drawing/2014/main" id="{C7D83EAA-0E46-4003-902C-D1934296D6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47182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Horizontal Scroll 29"/>
          <p:cNvSpPr/>
          <p:nvPr/>
        </p:nvSpPr>
        <p:spPr bwMode="auto">
          <a:xfrm>
            <a:off x="4413517" y="1207578"/>
            <a:ext cx="2983608" cy="2085796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10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Bob,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 to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29 days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signed Alice</a:t>
            </a:r>
          </a:p>
        </p:txBody>
      </p:sp>
      <p:sp>
        <p:nvSpPr>
          <p:cNvPr id="47" name="Double Wave 46"/>
          <p:cNvSpPr/>
          <p:nvPr/>
        </p:nvSpPr>
        <p:spPr bwMode="auto">
          <a:xfrm>
            <a:off x="2154510" y="4686300"/>
            <a:ext cx="4834980" cy="1181100"/>
          </a:xfrm>
          <a:prstGeom prst="doubleWave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Exchange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43</a:t>
            </a:fld>
            <a:endParaRPr lang="en-US" dirty="0"/>
          </a:p>
        </p:txBody>
      </p:sp>
      <p:sp>
        <p:nvSpPr>
          <p:cNvPr id="41" name="Horizontal Scroll 40"/>
          <p:cNvSpPr/>
          <p:nvPr/>
        </p:nvSpPr>
        <p:spPr bwMode="auto">
          <a:xfrm>
            <a:off x="5169365" y="4806950"/>
            <a:ext cx="1788661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refund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30 days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Horizontal Scroll 41"/>
          <p:cNvSpPr/>
          <p:nvPr/>
        </p:nvSpPr>
        <p:spPr bwMode="auto">
          <a:xfrm>
            <a:off x="1879600" y="4806950"/>
            <a:ext cx="1616337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 BTC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dual-sig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ounded Rectangular Callout 37"/>
          <p:cNvSpPr/>
          <p:nvPr/>
        </p:nvSpPr>
        <p:spPr bwMode="auto">
          <a:xfrm>
            <a:off x="1464220" y="1117688"/>
            <a:ext cx="3043456" cy="919401"/>
          </a:xfrm>
          <a:prstGeom prst="wedgeRoundRectCallout">
            <a:avLst>
              <a:gd name="adj1" fmla="val -47155"/>
              <a:gd name="adj2" fmla="val 91783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I’m going to send Bob 10 BTC more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7756BDE-076F-E0C1-F86F-8480FCB2C8FE}"/>
              </a:ext>
            </a:extLst>
          </p:cNvPr>
          <p:cNvGrpSpPr/>
          <p:nvPr/>
        </p:nvGrpSpPr>
        <p:grpSpPr>
          <a:xfrm>
            <a:off x="549820" y="2590786"/>
            <a:ext cx="8044360" cy="1295400"/>
            <a:chOff x="714920" y="2590786"/>
            <a:chExt cx="8044360" cy="1295400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24" name="Group 60">
              <a:extLst>
                <a:ext uri="{FF2B5EF4-FFF2-40B4-BE49-F238E27FC236}">
                  <a16:creationId xmlns:a16="http://schemas.microsoft.com/office/drawing/2014/main" id="{BFA43425-2132-90BD-6603-F177A0E46261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311480" y="2590786"/>
              <a:ext cx="1447800" cy="1295400"/>
              <a:chOff x="3168" y="1824"/>
              <a:chExt cx="912" cy="816"/>
            </a:xfrm>
          </p:grpSpPr>
          <p:sp>
            <p:nvSpPr>
              <p:cNvPr id="37" name="Freeform 61">
                <a:extLst>
                  <a:ext uri="{FF2B5EF4-FFF2-40B4-BE49-F238E27FC236}">
                    <a16:creationId xmlns:a16="http://schemas.microsoft.com/office/drawing/2014/main" id="{C93540D9-3B38-E591-1870-78C8B054F3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9" name="Freeform 62">
                <a:extLst>
                  <a:ext uri="{FF2B5EF4-FFF2-40B4-BE49-F238E27FC236}">
                    <a16:creationId xmlns:a16="http://schemas.microsoft.com/office/drawing/2014/main" id="{9C3087F0-8704-3F2B-3956-EA671D2CF65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" name="Freeform 63">
                <a:extLst>
                  <a:ext uri="{FF2B5EF4-FFF2-40B4-BE49-F238E27FC236}">
                    <a16:creationId xmlns:a16="http://schemas.microsoft.com/office/drawing/2014/main" id="{20C2D588-ECAB-3574-BEFA-C95420DDE5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3" name="Freeform 64">
                <a:extLst>
                  <a:ext uri="{FF2B5EF4-FFF2-40B4-BE49-F238E27FC236}">
                    <a16:creationId xmlns:a16="http://schemas.microsoft.com/office/drawing/2014/main" id="{CA860FDA-00C2-606B-E5FC-FAC3170D93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Freeform 65">
                <a:extLst>
                  <a:ext uri="{FF2B5EF4-FFF2-40B4-BE49-F238E27FC236}">
                    <a16:creationId xmlns:a16="http://schemas.microsoft.com/office/drawing/2014/main" id="{A50C8F8E-2F21-FC57-CB59-92C6BB7C99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6" name="Freeform 66">
                <a:extLst>
                  <a:ext uri="{FF2B5EF4-FFF2-40B4-BE49-F238E27FC236}">
                    <a16:creationId xmlns:a16="http://schemas.microsoft.com/office/drawing/2014/main" id="{71504865-BFD2-732E-E487-1E977B58BF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8" name="Freeform 67">
                <a:extLst>
                  <a:ext uri="{FF2B5EF4-FFF2-40B4-BE49-F238E27FC236}">
                    <a16:creationId xmlns:a16="http://schemas.microsoft.com/office/drawing/2014/main" id="{01A27604-B3D0-553D-780B-D7C0761C8E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9" name="Freeform 68">
                <a:extLst>
                  <a:ext uri="{FF2B5EF4-FFF2-40B4-BE49-F238E27FC236}">
                    <a16:creationId xmlns:a16="http://schemas.microsoft.com/office/drawing/2014/main" id="{799D4FA9-CE87-317C-BA6E-5F5EFE0485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0" name="Freeform 69">
                <a:extLst>
                  <a:ext uri="{FF2B5EF4-FFF2-40B4-BE49-F238E27FC236}">
                    <a16:creationId xmlns:a16="http://schemas.microsoft.com/office/drawing/2014/main" id="{53A0970B-7A5B-F699-79FB-63037E7C19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" name="Group 50">
              <a:extLst>
                <a:ext uri="{FF2B5EF4-FFF2-40B4-BE49-F238E27FC236}">
                  <a16:creationId xmlns:a16="http://schemas.microsoft.com/office/drawing/2014/main" id="{774734E7-7B1D-7773-7716-59AECA69E5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920" y="2590786"/>
              <a:ext cx="1447800" cy="1295400"/>
              <a:chOff x="3168" y="1824"/>
              <a:chExt cx="912" cy="816"/>
            </a:xfrm>
          </p:grpSpPr>
          <p:sp>
            <p:nvSpPr>
              <p:cNvPr id="26" name="Freeform 51">
                <a:extLst>
                  <a:ext uri="{FF2B5EF4-FFF2-40B4-BE49-F238E27FC236}">
                    <a16:creationId xmlns:a16="http://schemas.microsoft.com/office/drawing/2014/main" id="{B8767474-335E-9333-F175-2931801C81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Freeform 52">
                <a:extLst>
                  <a:ext uri="{FF2B5EF4-FFF2-40B4-BE49-F238E27FC236}">
                    <a16:creationId xmlns:a16="http://schemas.microsoft.com/office/drawing/2014/main" id="{1B917476-137E-C10F-16BB-320211C0AF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Freeform 53">
                <a:extLst>
                  <a:ext uri="{FF2B5EF4-FFF2-40B4-BE49-F238E27FC236}">
                    <a16:creationId xmlns:a16="http://schemas.microsoft.com/office/drawing/2014/main" id="{CB46F720-4DB1-1B4D-1547-5980D242F5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Freeform 54">
                <a:extLst>
                  <a:ext uri="{FF2B5EF4-FFF2-40B4-BE49-F238E27FC236}">
                    <a16:creationId xmlns:a16="http://schemas.microsoft.com/office/drawing/2014/main" id="{18E09D20-1579-878F-AE4F-2FF6F4C26D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" name="Freeform 55">
                <a:extLst>
                  <a:ext uri="{FF2B5EF4-FFF2-40B4-BE49-F238E27FC236}">
                    <a16:creationId xmlns:a16="http://schemas.microsoft.com/office/drawing/2014/main" id="{3D1FC162-A710-0469-3482-5063A80F24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3" name="Freeform 56">
                <a:extLst>
                  <a:ext uri="{FF2B5EF4-FFF2-40B4-BE49-F238E27FC236}">
                    <a16:creationId xmlns:a16="http://schemas.microsoft.com/office/drawing/2014/main" id="{4AED35D3-67C7-90D4-EBCB-2345B3D895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Freeform 57">
                <a:extLst>
                  <a:ext uri="{FF2B5EF4-FFF2-40B4-BE49-F238E27FC236}">
                    <a16:creationId xmlns:a16="http://schemas.microsoft.com/office/drawing/2014/main" id="{2496C26D-5718-BBC7-4C95-3C7EEDABF9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Freeform 58">
                <a:extLst>
                  <a:ext uri="{FF2B5EF4-FFF2-40B4-BE49-F238E27FC236}">
                    <a16:creationId xmlns:a16="http://schemas.microsoft.com/office/drawing/2014/main" id="{C356CB72-A9F5-1648-EFB8-DADCD36F4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Freeform 59">
                <a:extLst>
                  <a:ext uri="{FF2B5EF4-FFF2-40B4-BE49-F238E27FC236}">
                    <a16:creationId xmlns:a16="http://schemas.microsoft.com/office/drawing/2014/main" id="{9E10D87D-79B4-FAD7-E6D3-6B7011D8A6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69121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FC0EA8C6-F4DB-A67E-A6C4-7D7F368100AE}"/>
              </a:ext>
            </a:extLst>
          </p:cNvPr>
          <p:cNvGrpSpPr/>
          <p:nvPr/>
        </p:nvGrpSpPr>
        <p:grpSpPr>
          <a:xfrm>
            <a:off x="549820" y="2590786"/>
            <a:ext cx="8044360" cy="1295400"/>
            <a:chOff x="714920" y="2590786"/>
            <a:chExt cx="8044360" cy="1295400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24" name="Group 60">
              <a:extLst>
                <a:ext uri="{FF2B5EF4-FFF2-40B4-BE49-F238E27FC236}">
                  <a16:creationId xmlns:a16="http://schemas.microsoft.com/office/drawing/2014/main" id="{976138F2-DFB0-5CFA-75E1-A05DCE2C0F3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311480" y="2590786"/>
              <a:ext cx="1447800" cy="1295400"/>
              <a:chOff x="3168" y="1824"/>
              <a:chExt cx="912" cy="816"/>
            </a:xfrm>
          </p:grpSpPr>
          <p:sp>
            <p:nvSpPr>
              <p:cNvPr id="39" name="Freeform 61">
                <a:extLst>
                  <a:ext uri="{FF2B5EF4-FFF2-40B4-BE49-F238E27FC236}">
                    <a16:creationId xmlns:a16="http://schemas.microsoft.com/office/drawing/2014/main" id="{8984E636-5F40-ED1C-9A88-E144BB7777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" name="Freeform 62">
                <a:extLst>
                  <a:ext uri="{FF2B5EF4-FFF2-40B4-BE49-F238E27FC236}">
                    <a16:creationId xmlns:a16="http://schemas.microsoft.com/office/drawing/2014/main" id="{3760944F-2D21-7543-FD6B-3D3448E489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3" name="Freeform 63">
                <a:extLst>
                  <a:ext uri="{FF2B5EF4-FFF2-40B4-BE49-F238E27FC236}">
                    <a16:creationId xmlns:a16="http://schemas.microsoft.com/office/drawing/2014/main" id="{BAEB840C-6752-D59E-11B5-7373E9E822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Freeform 64">
                <a:extLst>
                  <a:ext uri="{FF2B5EF4-FFF2-40B4-BE49-F238E27FC236}">
                    <a16:creationId xmlns:a16="http://schemas.microsoft.com/office/drawing/2014/main" id="{DBEB2719-FE04-CBC5-E9F2-E88E71619D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6" name="Freeform 65">
                <a:extLst>
                  <a:ext uri="{FF2B5EF4-FFF2-40B4-BE49-F238E27FC236}">
                    <a16:creationId xmlns:a16="http://schemas.microsoft.com/office/drawing/2014/main" id="{EABDC25A-82B1-2CE4-E732-AB9733E9B6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7" name="Freeform 66">
                <a:extLst>
                  <a:ext uri="{FF2B5EF4-FFF2-40B4-BE49-F238E27FC236}">
                    <a16:creationId xmlns:a16="http://schemas.microsoft.com/office/drawing/2014/main" id="{D76C8D16-6C41-3EC9-9D05-0394B8286D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8" name="Freeform 67">
                <a:extLst>
                  <a:ext uri="{FF2B5EF4-FFF2-40B4-BE49-F238E27FC236}">
                    <a16:creationId xmlns:a16="http://schemas.microsoft.com/office/drawing/2014/main" id="{976AFD4D-620D-45C4-5CB7-D0689A5FCDD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9" name="Freeform 68">
                <a:extLst>
                  <a:ext uri="{FF2B5EF4-FFF2-40B4-BE49-F238E27FC236}">
                    <a16:creationId xmlns:a16="http://schemas.microsoft.com/office/drawing/2014/main" id="{B4ECAA50-0108-1E34-F6C7-A36C12E6F0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0" name="Freeform 69">
                <a:extLst>
                  <a:ext uri="{FF2B5EF4-FFF2-40B4-BE49-F238E27FC236}">
                    <a16:creationId xmlns:a16="http://schemas.microsoft.com/office/drawing/2014/main" id="{A3C1FC8C-DABD-03CA-5140-69954BEBCE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" name="Group 50">
              <a:extLst>
                <a:ext uri="{FF2B5EF4-FFF2-40B4-BE49-F238E27FC236}">
                  <a16:creationId xmlns:a16="http://schemas.microsoft.com/office/drawing/2014/main" id="{01471A15-2D9E-CFDD-8D51-18D1FF9276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920" y="2590786"/>
              <a:ext cx="1447800" cy="1295400"/>
              <a:chOff x="3168" y="1824"/>
              <a:chExt cx="912" cy="816"/>
            </a:xfrm>
          </p:grpSpPr>
          <p:sp>
            <p:nvSpPr>
              <p:cNvPr id="26" name="Freeform 51">
                <a:extLst>
                  <a:ext uri="{FF2B5EF4-FFF2-40B4-BE49-F238E27FC236}">
                    <a16:creationId xmlns:a16="http://schemas.microsoft.com/office/drawing/2014/main" id="{D02D40E6-C633-168E-FD6D-358D817F67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Freeform 52">
                <a:extLst>
                  <a:ext uri="{FF2B5EF4-FFF2-40B4-BE49-F238E27FC236}">
                    <a16:creationId xmlns:a16="http://schemas.microsoft.com/office/drawing/2014/main" id="{5C0F090E-F55C-0FD8-B9E3-D7D777E15E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Freeform 53">
                <a:extLst>
                  <a:ext uri="{FF2B5EF4-FFF2-40B4-BE49-F238E27FC236}">
                    <a16:creationId xmlns:a16="http://schemas.microsoft.com/office/drawing/2014/main" id="{D17B925C-DAEC-E290-E203-AA1DBAFFDF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Freeform 54">
                <a:extLst>
                  <a:ext uri="{FF2B5EF4-FFF2-40B4-BE49-F238E27FC236}">
                    <a16:creationId xmlns:a16="http://schemas.microsoft.com/office/drawing/2014/main" id="{A71399A6-07F0-B90E-0DC3-83574D622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" name="Freeform 55">
                <a:extLst>
                  <a:ext uri="{FF2B5EF4-FFF2-40B4-BE49-F238E27FC236}">
                    <a16:creationId xmlns:a16="http://schemas.microsoft.com/office/drawing/2014/main" id="{6357B5D3-DD7F-10BB-0ADF-41DCD29D41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Freeform 56">
                <a:extLst>
                  <a:ext uri="{FF2B5EF4-FFF2-40B4-BE49-F238E27FC236}">
                    <a16:creationId xmlns:a16="http://schemas.microsoft.com/office/drawing/2014/main" id="{539085F9-7B8E-3918-A6CF-BE1FAF95A4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Freeform 57">
                <a:extLst>
                  <a:ext uri="{FF2B5EF4-FFF2-40B4-BE49-F238E27FC236}">
                    <a16:creationId xmlns:a16="http://schemas.microsoft.com/office/drawing/2014/main" id="{F704DC2D-327F-3730-5D96-5447E1B9375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" name="Freeform 58">
                <a:extLst>
                  <a:ext uri="{FF2B5EF4-FFF2-40B4-BE49-F238E27FC236}">
                    <a16:creationId xmlns:a16="http://schemas.microsoft.com/office/drawing/2014/main" id="{53E573A7-38FB-EF53-2208-C4303FCDAF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8" name="Freeform 59">
                <a:extLst>
                  <a:ext uri="{FF2B5EF4-FFF2-40B4-BE49-F238E27FC236}">
                    <a16:creationId xmlns:a16="http://schemas.microsoft.com/office/drawing/2014/main" id="{98620C3B-00AD-6423-4370-1DA87AE1BE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3" name="Double Wave 32"/>
          <p:cNvSpPr/>
          <p:nvPr/>
        </p:nvSpPr>
        <p:spPr bwMode="auto">
          <a:xfrm>
            <a:off x="2154510" y="4686300"/>
            <a:ext cx="4834980" cy="1181100"/>
          </a:xfrm>
          <a:prstGeom prst="doubleWave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Exchange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44</a:t>
            </a:fld>
            <a:endParaRPr lang="en-US" dirty="0"/>
          </a:p>
        </p:txBody>
      </p:sp>
      <p:sp>
        <p:nvSpPr>
          <p:cNvPr id="41" name="Horizontal Scroll 40"/>
          <p:cNvSpPr/>
          <p:nvPr/>
        </p:nvSpPr>
        <p:spPr bwMode="auto">
          <a:xfrm>
            <a:off x="5169365" y="4806950"/>
            <a:ext cx="1788661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refund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30 days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Horizontal Scroll 41"/>
          <p:cNvSpPr/>
          <p:nvPr/>
        </p:nvSpPr>
        <p:spPr bwMode="auto">
          <a:xfrm>
            <a:off x="1879600" y="4806950"/>
            <a:ext cx="1616337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 BTC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dual-sig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Horizontal Scroll 29"/>
          <p:cNvSpPr/>
          <p:nvPr/>
        </p:nvSpPr>
        <p:spPr bwMode="auto">
          <a:xfrm>
            <a:off x="4413517" y="1207578"/>
            <a:ext cx="2983608" cy="2085796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10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Bob,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 to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29 days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signed Alice</a:t>
            </a:r>
          </a:p>
        </p:txBody>
      </p:sp>
      <p:sp>
        <p:nvSpPr>
          <p:cNvPr id="34" name="Horizontal Scroll 33"/>
          <p:cNvSpPr/>
          <p:nvPr/>
        </p:nvSpPr>
        <p:spPr bwMode="auto">
          <a:xfrm>
            <a:off x="4565917" y="1359978"/>
            <a:ext cx="2983608" cy="2085796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20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Bob,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 to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29 days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signed Alice</a:t>
            </a:r>
          </a:p>
        </p:txBody>
      </p:sp>
    </p:spTree>
    <p:extLst>
      <p:ext uri="{BB962C8B-B14F-4D97-AF65-F5344CB8AC3E}">
        <p14:creationId xmlns:p14="http://schemas.microsoft.com/office/powerpoint/2010/main" val="29265775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Double Wave 32"/>
          <p:cNvSpPr/>
          <p:nvPr/>
        </p:nvSpPr>
        <p:spPr bwMode="auto">
          <a:xfrm>
            <a:off x="2154510" y="4686300"/>
            <a:ext cx="4834980" cy="1181100"/>
          </a:xfrm>
          <a:prstGeom prst="doubleWave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Exchange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45</a:t>
            </a:fld>
            <a:endParaRPr lang="en-US" dirty="0"/>
          </a:p>
        </p:txBody>
      </p:sp>
      <p:sp>
        <p:nvSpPr>
          <p:cNvPr id="41" name="Horizontal Scroll 40"/>
          <p:cNvSpPr/>
          <p:nvPr/>
        </p:nvSpPr>
        <p:spPr bwMode="auto">
          <a:xfrm>
            <a:off x="5169365" y="4806950"/>
            <a:ext cx="1788661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refund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30 days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Horizontal Scroll 41"/>
          <p:cNvSpPr/>
          <p:nvPr/>
        </p:nvSpPr>
        <p:spPr bwMode="auto">
          <a:xfrm>
            <a:off x="1879600" y="4806950"/>
            <a:ext cx="1616337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 BTC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dual-sig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Horizontal Scroll 29"/>
          <p:cNvSpPr/>
          <p:nvPr/>
        </p:nvSpPr>
        <p:spPr bwMode="auto">
          <a:xfrm>
            <a:off x="4413517" y="1207578"/>
            <a:ext cx="2983608" cy="2085796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10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Bob,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 to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29 days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signed Alice</a:t>
            </a:r>
          </a:p>
        </p:txBody>
      </p:sp>
      <p:sp>
        <p:nvSpPr>
          <p:cNvPr id="34" name="Horizontal Scroll 33"/>
          <p:cNvSpPr/>
          <p:nvPr/>
        </p:nvSpPr>
        <p:spPr bwMode="auto">
          <a:xfrm>
            <a:off x="4565917" y="1359978"/>
            <a:ext cx="2983608" cy="2085796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20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Bob,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 to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29 days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signed Alice</a:t>
            </a:r>
          </a:p>
        </p:txBody>
      </p:sp>
      <p:sp>
        <p:nvSpPr>
          <p:cNvPr id="31" name="Rounded Rectangular Callout 30"/>
          <p:cNvSpPr/>
          <p:nvPr/>
        </p:nvSpPr>
        <p:spPr bwMode="auto">
          <a:xfrm>
            <a:off x="3696406" y="1202827"/>
            <a:ext cx="4173874" cy="919401"/>
          </a:xfrm>
          <a:prstGeom prst="wedgeRoundRectCallout">
            <a:avLst>
              <a:gd name="adj1" fmla="val 47035"/>
              <a:gd name="adj2" fmla="val 96544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timelock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the same as the last one …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40ABBE2-16E7-4DEE-2F70-E42F9AD4631D}"/>
              </a:ext>
            </a:extLst>
          </p:cNvPr>
          <p:cNvGrpSpPr/>
          <p:nvPr/>
        </p:nvGrpSpPr>
        <p:grpSpPr>
          <a:xfrm>
            <a:off x="549820" y="2590786"/>
            <a:ext cx="8044360" cy="1295400"/>
            <a:chOff x="714920" y="2590786"/>
            <a:chExt cx="8044360" cy="1295400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24" name="Group 60">
              <a:extLst>
                <a:ext uri="{FF2B5EF4-FFF2-40B4-BE49-F238E27FC236}">
                  <a16:creationId xmlns:a16="http://schemas.microsoft.com/office/drawing/2014/main" id="{0671B800-7585-B329-99FB-135C94D2CAFF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311480" y="2590786"/>
              <a:ext cx="1447800" cy="1295400"/>
              <a:chOff x="3168" y="1824"/>
              <a:chExt cx="912" cy="816"/>
            </a:xfrm>
          </p:grpSpPr>
          <p:sp>
            <p:nvSpPr>
              <p:cNvPr id="40" name="Freeform 61">
                <a:extLst>
                  <a:ext uri="{FF2B5EF4-FFF2-40B4-BE49-F238E27FC236}">
                    <a16:creationId xmlns:a16="http://schemas.microsoft.com/office/drawing/2014/main" id="{707A8619-2DF2-44E9-4C11-05B0B918A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3" name="Freeform 62">
                <a:extLst>
                  <a:ext uri="{FF2B5EF4-FFF2-40B4-BE49-F238E27FC236}">
                    <a16:creationId xmlns:a16="http://schemas.microsoft.com/office/drawing/2014/main" id="{DE1B967F-728B-BC2A-9DD4-D93997100D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Freeform 63">
                <a:extLst>
                  <a:ext uri="{FF2B5EF4-FFF2-40B4-BE49-F238E27FC236}">
                    <a16:creationId xmlns:a16="http://schemas.microsoft.com/office/drawing/2014/main" id="{05D3721F-2C48-4D1D-A5C8-EEAF85482C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6" name="Freeform 64">
                <a:extLst>
                  <a:ext uri="{FF2B5EF4-FFF2-40B4-BE49-F238E27FC236}">
                    <a16:creationId xmlns:a16="http://schemas.microsoft.com/office/drawing/2014/main" id="{81D3BE9D-1EB2-522B-981C-37E1B6F0DB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7" name="Freeform 65">
                <a:extLst>
                  <a:ext uri="{FF2B5EF4-FFF2-40B4-BE49-F238E27FC236}">
                    <a16:creationId xmlns:a16="http://schemas.microsoft.com/office/drawing/2014/main" id="{38485848-19C0-1837-D10E-035DEAAED0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8" name="Freeform 66">
                <a:extLst>
                  <a:ext uri="{FF2B5EF4-FFF2-40B4-BE49-F238E27FC236}">
                    <a16:creationId xmlns:a16="http://schemas.microsoft.com/office/drawing/2014/main" id="{914D0C9E-38BD-9FD1-F20F-9016EF9E84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9" name="Freeform 67">
                <a:extLst>
                  <a:ext uri="{FF2B5EF4-FFF2-40B4-BE49-F238E27FC236}">
                    <a16:creationId xmlns:a16="http://schemas.microsoft.com/office/drawing/2014/main" id="{1D3B90A0-06EA-53F6-1E36-A4F0CB012F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0" name="Freeform 68">
                <a:extLst>
                  <a:ext uri="{FF2B5EF4-FFF2-40B4-BE49-F238E27FC236}">
                    <a16:creationId xmlns:a16="http://schemas.microsoft.com/office/drawing/2014/main" id="{8D3E4C51-F1D0-9FB2-35EA-733FE21ED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1" name="Freeform 69">
                <a:extLst>
                  <a:ext uri="{FF2B5EF4-FFF2-40B4-BE49-F238E27FC236}">
                    <a16:creationId xmlns:a16="http://schemas.microsoft.com/office/drawing/2014/main" id="{1F045BF4-0BF9-0DE0-3A4D-563F2F5B4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" name="Group 50">
              <a:extLst>
                <a:ext uri="{FF2B5EF4-FFF2-40B4-BE49-F238E27FC236}">
                  <a16:creationId xmlns:a16="http://schemas.microsoft.com/office/drawing/2014/main" id="{5E3D331C-0F73-5DAD-4D27-F416CE5BF4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920" y="2590786"/>
              <a:ext cx="1447800" cy="1295400"/>
              <a:chOff x="3168" y="1824"/>
              <a:chExt cx="912" cy="816"/>
            </a:xfrm>
          </p:grpSpPr>
          <p:sp>
            <p:nvSpPr>
              <p:cNvPr id="26" name="Freeform 51">
                <a:extLst>
                  <a:ext uri="{FF2B5EF4-FFF2-40B4-BE49-F238E27FC236}">
                    <a16:creationId xmlns:a16="http://schemas.microsoft.com/office/drawing/2014/main" id="{E5E726E7-E234-B851-A180-6928D81576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Freeform 52">
                <a:extLst>
                  <a:ext uri="{FF2B5EF4-FFF2-40B4-BE49-F238E27FC236}">
                    <a16:creationId xmlns:a16="http://schemas.microsoft.com/office/drawing/2014/main" id="{4A71B123-5771-FE54-7459-6F4C83665E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Freeform 53">
                <a:extLst>
                  <a:ext uri="{FF2B5EF4-FFF2-40B4-BE49-F238E27FC236}">
                    <a16:creationId xmlns:a16="http://schemas.microsoft.com/office/drawing/2014/main" id="{979D4E88-1D7A-FDE9-B727-67A831BA5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" name="Freeform 54">
                <a:extLst>
                  <a:ext uri="{FF2B5EF4-FFF2-40B4-BE49-F238E27FC236}">
                    <a16:creationId xmlns:a16="http://schemas.microsoft.com/office/drawing/2014/main" id="{0116CE7F-7F48-221B-B8A5-F513F0E970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Freeform 55">
                <a:extLst>
                  <a:ext uri="{FF2B5EF4-FFF2-40B4-BE49-F238E27FC236}">
                    <a16:creationId xmlns:a16="http://schemas.microsoft.com/office/drawing/2014/main" id="{10B71645-8C8E-27C4-9D37-99C96CE348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Freeform 56">
                <a:extLst>
                  <a:ext uri="{FF2B5EF4-FFF2-40B4-BE49-F238E27FC236}">
                    <a16:creationId xmlns:a16="http://schemas.microsoft.com/office/drawing/2014/main" id="{79420DED-0C64-878C-CD51-CF9C18A22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" name="Freeform 57">
                <a:extLst>
                  <a:ext uri="{FF2B5EF4-FFF2-40B4-BE49-F238E27FC236}">
                    <a16:creationId xmlns:a16="http://schemas.microsoft.com/office/drawing/2014/main" id="{56AC19B2-AF27-38E6-87C8-189F202B4B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8" name="Freeform 58">
                <a:extLst>
                  <a:ext uri="{FF2B5EF4-FFF2-40B4-BE49-F238E27FC236}">
                    <a16:creationId xmlns:a16="http://schemas.microsoft.com/office/drawing/2014/main" id="{558B0A29-1AD1-446B-6FB8-E386D30B00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9" name="Freeform 59">
                <a:extLst>
                  <a:ext uri="{FF2B5EF4-FFF2-40B4-BE49-F238E27FC236}">
                    <a16:creationId xmlns:a16="http://schemas.microsoft.com/office/drawing/2014/main" id="{85237209-3F5C-3080-739C-161941EF55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68946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Horizontal Scroll 34"/>
          <p:cNvSpPr/>
          <p:nvPr/>
        </p:nvSpPr>
        <p:spPr bwMode="auto">
          <a:xfrm>
            <a:off x="4413517" y="1207578"/>
            <a:ext cx="2983608" cy="2085796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10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Bob,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90 to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29 days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signed Alice</a:t>
            </a:r>
          </a:p>
        </p:txBody>
      </p:sp>
      <p:sp>
        <p:nvSpPr>
          <p:cNvPr id="36" name="Horizontal Scroll 35"/>
          <p:cNvSpPr/>
          <p:nvPr/>
        </p:nvSpPr>
        <p:spPr bwMode="auto">
          <a:xfrm>
            <a:off x="4565917" y="1359978"/>
            <a:ext cx="2983608" cy="2085796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20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Bob,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 to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29 days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signed Alice</a:t>
            </a:r>
          </a:p>
        </p:txBody>
      </p:sp>
      <p:sp>
        <p:nvSpPr>
          <p:cNvPr id="34" name="Double Wave 33"/>
          <p:cNvSpPr/>
          <p:nvPr/>
        </p:nvSpPr>
        <p:spPr bwMode="auto">
          <a:xfrm>
            <a:off x="2154510" y="4686300"/>
            <a:ext cx="4834980" cy="1181100"/>
          </a:xfrm>
          <a:prstGeom prst="doubleWave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Exchange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46</a:t>
            </a:fld>
            <a:endParaRPr lang="en-US" dirty="0"/>
          </a:p>
        </p:txBody>
      </p:sp>
      <p:sp>
        <p:nvSpPr>
          <p:cNvPr id="41" name="Horizontal Scroll 40"/>
          <p:cNvSpPr/>
          <p:nvPr/>
        </p:nvSpPr>
        <p:spPr bwMode="auto">
          <a:xfrm>
            <a:off x="5169365" y="4806950"/>
            <a:ext cx="1788661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refund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30 days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Horizontal Scroll 41"/>
          <p:cNvSpPr/>
          <p:nvPr/>
        </p:nvSpPr>
        <p:spPr bwMode="auto">
          <a:xfrm>
            <a:off x="1879600" y="4806950"/>
            <a:ext cx="1616337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 BTC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dual-sig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ounded Rectangular Callout 30"/>
          <p:cNvSpPr/>
          <p:nvPr/>
        </p:nvSpPr>
        <p:spPr bwMode="auto">
          <a:xfrm>
            <a:off x="3098801" y="776537"/>
            <a:ext cx="4173874" cy="1328023"/>
          </a:xfrm>
          <a:prstGeom prst="wedgeRoundRectCallout">
            <a:avLst>
              <a:gd name="adj1" fmla="val 47035"/>
              <a:gd name="adj2" fmla="val 96544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2</a:t>
            </a:r>
            <a:r>
              <a:rPr kumimoji="0" lang="en-US" sz="2400" b="0" i="0" u="none" strike="noStrike" cap="none" normalizeH="0" baseline="3000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nd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txn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more valuable so I will keep that one and discard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other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E2E7823-1049-F19F-2281-991CC8DD8A93}"/>
              </a:ext>
            </a:extLst>
          </p:cNvPr>
          <p:cNvGrpSpPr/>
          <p:nvPr/>
        </p:nvGrpSpPr>
        <p:grpSpPr>
          <a:xfrm>
            <a:off x="549820" y="2590786"/>
            <a:ext cx="8044360" cy="1295400"/>
            <a:chOff x="714920" y="2590786"/>
            <a:chExt cx="8044360" cy="1295400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24" name="Group 60">
              <a:extLst>
                <a:ext uri="{FF2B5EF4-FFF2-40B4-BE49-F238E27FC236}">
                  <a16:creationId xmlns:a16="http://schemas.microsoft.com/office/drawing/2014/main" id="{BD8605FF-C7D7-27E3-713E-3621EF0F7ED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311480" y="2590786"/>
              <a:ext cx="1447800" cy="1295400"/>
              <a:chOff x="3168" y="1824"/>
              <a:chExt cx="912" cy="816"/>
            </a:xfrm>
          </p:grpSpPr>
          <p:sp>
            <p:nvSpPr>
              <p:cNvPr id="40" name="Freeform 61">
                <a:extLst>
                  <a:ext uri="{FF2B5EF4-FFF2-40B4-BE49-F238E27FC236}">
                    <a16:creationId xmlns:a16="http://schemas.microsoft.com/office/drawing/2014/main" id="{2EA4561D-49EC-E2A9-D15E-C6FCA703FB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3" name="Freeform 62">
                <a:extLst>
                  <a:ext uri="{FF2B5EF4-FFF2-40B4-BE49-F238E27FC236}">
                    <a16:creationId xmlns:a16="http://schemas.microsoft.com/office/drawing/2014/main" id="{DA8F1D58-1D65-50FE-0B10-90134B7ADD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Freeform 63">
                <a:extLst>
                  <a:ext uri="{FF2B5EF4-FFF2-40B4-BE49-F238E27FC236}">
                    <a16:creationId xmlns:a16="http://schemas.microsoft.com/office/drawing/2014/main" id="{270EF5AE-ABD5-B813-4130-E483FCFC7C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6" name="Freeform 64">
                <a:extLst>
                  <a:ext uri="{FF2B5EF4-FFF2-40B4-BE49-F238E27FC236}">
                    <a16:creationId xmlns:a16="http://schemas.microsoft.com/office/drawing/2014/main" id="{23932CBE-CB61-CF05-DF79-93744238F8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7" name="Freeform 65">
                <a:extLst>
                  <a:ext uri="{FF2B5EF4-FFF2-40B4-BE49-F238E27FC236}">
                    <a16:creationId xmlns:a16="http://schemas.microsoft.com/office/drawing/2014/main" id="{883D53DD-5B42-82D2-C6BB-E97DF67956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8" name="Freeform 66">
                <a:extLst>
                  <a:ext uri="{FF2B5EF4-FFF2-40B4-BE49-F238E27FC236}">
                    <a16:creationId xmlns:a16="http://schemas.microsoft.com/office/drawing/2014/main" id="{FBB883F7-57A1-630A-1546-3014FFE6EB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9" name="Freeform 67">
                <a:extLst>
                  <a:ext uri="{FF2B5EF4-FFF2-40B4-BE49-F238E27FC236}">
                    <a16:creationId xmlns:a16="http://schemas.microsoft.com/office/drawing/2014/main" id="{11DE9B22-6A47-D47C-13CB-7666C7398A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0" name="Freeform 68">
                <a:extLst>
                  <a:ext uri="{FF2B5EF4-FFF2-40B4-BE49-F238E27FC236}">
                    <a16:creationId xmlns:a16="http://schemas.microsoft.com/office/drawing/2014/main" id="{0EBF98D1-5ADC-73B9-8F68-BB15A6B7A0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1" name="Freeform 69">
                <a:extLst>
                  <a:ext uri="{FF2B5EF4-FFF2-40B4-BE49-F238E27FC236}">
                    <a16:creationId xmlns:a16="http://schemas.microsoft.com/office/drawing/2014/main" id="{34F8A184-E96B-1E0B-9529-D8F2AA807E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" name="Group 50">
              <a:extLst>
                <a:ext uri="{FF2B5EF4-FFF2-40B4-BE49-F238E27FC236}">
                  <a16:creationId xmlns:a16="http://schemas.microsoft.com/office/drawing/2014/main" id="{0354D9BF-7380-B11D-FB68-78642B7E54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920" y="2590786"/>
              <a:ext cx="1447800" cy="1295400"/>
              <a:chOff x="3168" y="1824"/>
              <a:chExt cx="912" cy="816"/>
            </a:xfrm>
          </p:grpSpPr>
          <p:sp>
            <p:nvSpPr>
              <p:cNvPr id="26" name="Freeform 51">
                <a:extLst>
                  <a:ext uri="{FF2B5EF4-FFF2-40B4-BE49-F238E27FC236}">
                    <a16:creationId xmlns:a16="http://schemas.microsoft.com/office/drawing/2014/main" id="{7E0CC936-ABEF-6460-0FE4-AFA8322FB4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Freeform 52">
                <a:extLst>
                  <a:ext uri="{FF2B5EF4-FFF2-40B4-BE49-F238E27FC236}">
                    <a16:creationId xmlns:a16="http://schemas.microsoft.com/office/drawing/2014/main" id="{DCE33689-FE3F-F017-679D-49C485A934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Freeform 53">
                <a:extLst>
                  <a:ext uri="{FF2B5EF4-FFF2-40B4-BE49-F238E27FC236}">
                    <a16:creationId xmlns:a16="http://schemas.microsoft.com/office/drawing/2014/main" id="{25E965ED-0D32-0602-680E-8D2E67C338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0" name="Freeform 54">
                <a:extLst>
                  <a:ext uri="{FF2B5EF4-FFF2-40B4-BE49-F238E27FC236}">
                    <a16:creationId xmlns:a16="http://schemas.microsoft.com/office/drawing/2014/main" id="{B07C1E89-DE2E-0874-57E3-D242BAAEB5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" name="Freeform 55">
                <a:extLst>
                  <a:ext uri="{FF2B5EF4-FFF2-40B4-BE49-F238E27FC236}">
                    <a16:creationId xmlns:a16="http://schemas.microsoft.com/office/drawing/2014/main" id="{E8DF7587-DDFA-DEA5-4621-A2784A81CC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3" name="Freeform 56">
                <a:extLst>
                  <a:ext uri="{FF2B5EF4-FFF2-40B4-BE49-F238E27FC236}">
                    <a16:creationId xmlns:a16="http://schemas.microsoft.com/office/drawing/2014/main" id="{4740AB9D-835C-3BE8-9616-F6AD2819F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" name="Freeform 57">
                <a:extLst>
                  <a:ext uri="{FF2B5EF4-FFF2-40B4-BE49-F238E27FC236}">
                    <a16:creationId xmlns:a16="http://schemas.microsoft.com/office/drawing/2014/main" id="{8C517DF4-F3AC-C436-10DE-E7EB463044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8" name="Freeform 58">
                <a:extLst>
                  <a:ext uri="{FF2B5EF4-FFF2-40B4-BE49-F238E27FC236}">
                    <a16:creationId xmlns:a16="http://schemas.microsoft.com/office/drawing/2014/main" id="{25AAF5FD-11D4-CE18-0A2D-FB177AD5CA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9" name="Freeform 59">
                <a:extLst>
                  <a:ext uri="{FF2B5EF4-FFF2-40B4-BE49-F238E27FC236}">
                    <a16:creationId xmlns:a16="http://schemas.microsoft.com/office/drawing/2014/main" id="{7083AFF8-B7BE-FFF4-A452-C62BD7216C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451674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91770C58-A91B-AE4C-1D10-61D7FCB77F88}"/>
              </a:ext>
            </a:extLst>
          </p:cNvPr>
          <p:cNvGrpSpPr/>
          <p:nvPr/>
        </p:nvGrpSpPr>
        <p:grpSpPr>
          <a:xfrm>
            <a:off x="549820" y="2590786"/>
            <a:ext cx="8044360" cy="1295400"/>
            <a:chOff x="714920" y="2590786"/>
            <a:chExt cx="8044360" cy="1295400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24" name="Group 60">
              <a:extLst>
                <a:ext uri="{FF2B5EF4-FFF2-40B4-BE49-F238E27FC236}">
                  <a16:creationId xmlns:a16="http://schemas.microsoft.com/office/drawing/2014/main" id="{593A5B4E-870E-02CA-D0F7-A5755ED21DA5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311480" y="2590786"/>
              <a:ext cx="1447800" cy="1295400"/>
              <a:chOff x="3168" y="1824"/>
              <a:chExt cx="912" cy="816"/>
            </a:xfrm>
          </p:grpSpPr>
          <p:sp>
            <p:nvSpPr>
              <p:cNvPr id="38" name="Freeform 61">
                <a:extLst>
                  <a:ext uri="{FF2B5EF4-FFF2-40B4-BE49-F238E27FC236}">
                    <a16:creationId xmlns:a16="http://schemas.microsoft.com/office/drawing/2014/main" id="{92572DC3-0F16-4E61-C4EA-FC9C01BD94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9" name="Freeform 62">
                <a:extLst>
                  <a:ext uri="{FF2B5EF4-FFF2-40B4-BE49-F238E27FC236}">
                    <a16:creationId xmlns:a16="http://schemas.microsoft.com/office/drawing/2014/main" id="{B4E7B139-BF77-08CE-DB35-32197320ED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" name="Freeform 63">
                <a:extLst>
                  <a:ext uri="{FF2B5EF4-FFF2-40B4-BE49-F238E27FC236}">
                    <a16:creationId xmlns:a16="http://schemas.microsoft.com/office/drawing/2014/main" id="{DCDA524A-F7F3-6CCD-A52B-C020254CA6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3" name="Freeform 64">
                <a:extLst>
                  <a:ext uri="{FF2B5EF4-FFF2-40B4-BE49-F238E27FC236}">
                    <a16:creationId xmlns:a16="http://schemas.microsoft.com/office/drawing/2014/main" id="{37A1ABDC-D580-1A00-87CF-E31A15E02B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Freeform 65">
                <a:extLst>
                  <a:ext uri="{FF2B5EF4-FFF2-40B4-BE49-F238E27FC236}">
                    <a16:creationId xmlns:a16="http://schemas.microsoft.com/office/drawing/2014/main" id="{252C4D4B-2F64-4730-8DAA-B30A791444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6" name="Freeform 66">
                <a:extLst>
                  <a:ext uri="{FF2B5EF4-FFF2-40B4-BE49-F238E27FC236}">
                    <a16:creationId xmlns:a16="http://schemas.microsoft.com/office/drawing/2014/main" id="{990A9E83-CB36-B2C5-7E18-46D05EC70B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7" name="Freeform 67">
                <a:extLst>
                  <a:ext uri="{FF2B5EF4-FFF2-40B4-BE49-F238E27FC236}">
                    <a16:creationId xmlns:a16="http://schemas.microsoft.com/office/drawing/2014/main" id="{3B9A4325-5893-164C-4CDF-E918FE04BF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8" name="Freeform 68">
                <a:extLst>
                  <a:ext uri="{FF2B5EF4-FFF2-40B4-BE49-F238E27FC236}">
                    <a16:creationId xmlns:a16="http://schemas.microsoft.com/office/drawing/2014/main" id="{6EA783AF-A5DE-8A75-EBE1-DA83EA3D55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9" name="Freeform 69">
                <a:extLst>
                  <a:ext uri="{FF2B5EF4-FFF2-40B4-BE49-F238E27FC236}">
                    <a16:creationId xmlns:a16="http://schemas.microsoft.com/office/drawing/2014/main" id="{BABEF9FE-1E63-23F4-B8A9-F7B124AD5B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" name="Group 50">
              <a:extLst>
                <a:ext uri="{FF2B5EF4-FFF2-40B4-BE49-F238E27FC236}">
                  <a16:creationId xmlns:a16="http://schemas.microsoft.com/office/drawing/2014/main" id="{DDCDE02D-0DAE-02AB-8125-4FCADA238B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920" y="2590786"/>
              <a:ext cx="1447800" cy="1295400"/>
              <a:chOff x="3168" y="1824"/>
              <a:chExt cx="912" cy="816"/>
            </a:xfrm>
          </p:grpSpPr>
          <p:sp>
            <p:nvSpPr>
              <p:cNvPr id="26" name="Freeform 51">
                <a:extLst>
                  <a:ext uri="{FF2B5EF4-FFF2-40B4-BE49-F238E27FC236}">
                    <a16:creationId xmlns:a16="http://schemas.microsoft.com/office/drawing/2014/main" id="{23D4B0B6-BC73-65B3-F826-DD221A6D21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Freeform 52">
                <a:extLst>
                  <a:ext uri="{FF2B5EF4-FFF2-40B4-BE49-F238E27FC236}">
                    <a16:creationId xmlns:a16="http://schemas.microsoft.com/office/drawing/2014/main" id="{46CE4681-CB5A-719F-ACE7-DB400CD7DB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Freeform 53">
                <a:extLst>
                  <a:ext uri="{FF2B5EF4-FFF2-40B4-BE49-F238E27FC236}">
                    <a16:creationId xmlns:a16="http://schemas.microsoft.com/office/drawing/2014/main" id="{3B46B93B-FAFF-7D45-B131-D38AA6FBD1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0" name="Freeform 54">
                <a:extLst>
                  <a:ext uri="{FF2B5EF4-FFF2-40B4-BE49-F238E27FC236}">
                    <a16:creationId xmlns:a16="http://schemas.microsoft.com/office/drawing/2014/main" id="{E05C8E60-EAE4-4F5E-CCDB-17EA374FC5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" name="Freeform 55">
                <a:extLst>
                  <a:ext uri="{FF2B5EF4-FFF2-40B4-BE49-F238E27FC236}">
                    <a16:creationId xmlns:a16="http://schemas.microsoft.com/office/drawing/2014/main" id="{6C650FC4-F39C-EE3F-AA9A-3AB4A32E42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3" name="Freeform 56">
                <a:extLst>
                  <a:ext uri="{FF2B5EF4-FFF2-40B4-BE49-F238E27FC236}">
                    <a16:creationId xmlns:a16="http://schemas.microsoft.com/office/drawing/2014/main" id="{606EC563-B095-5BFC-138D-AF113735A39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Freeform 57">
                <a:extLst>
                  <a:ext uri="{FF2B5EF4-FFF2-40B4-BE49-F238E27FC236}">
                    <a16:creationId xmlns:a16="http://schemas.microsoft.com/office/drawing/2014/main" id="{2EC7D3CF-2FCF-F65B-A80C-A2270F443D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Freeform 58">
                <a:extLst>
                  <a:ext uri="{FF2B5EF4-FFF2-40B4-BE49-F238E27FC236}">
                    <a16:creationId xmlns:a16="http://schemas.microsoft.com/office/drawing/2014/main" id="{52FB9BDC-5FD3-4809-F456-CCAA2ED8A3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" name="Freeform 59">
                <a:extLst>
                  <a:ext uri="{FF2B5EF4-FFF2-40B4-BE49-F238E27FC236}">
                    <a16:creationId xmlns:a16="http://schemas.microsoft.com/office/drawing/2014/main" id="{454080CF-5451-83F7-97A9-CCFCBDF62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4" name="Double Wave 33"/>
          <p:cNvSpPr/>
          <p:nvPr/>
        </p:nvSpPr>
        <p:spPr bwMode="auto">
          <a:xfrm>
            <a:off x="2154510" y="4686300"/>
            <a:ext cx="4834980" cy="1181100"/>
          </a:xfrm>
          <a:prstGeom prst="doubleWave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Exchange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47</a:t>
            </a:fld>
            <a:endParaRPr lang="en-US" dirty="0"/>
          </a:p>
        </p:txBody>
      </p:sp>
      <p:sp>
        <p:nvSpPr>
          <p:cNvPr id="41" name="Horizontal Scroll 40"/>
          <p:cNvSpPr/>
          <p:nvPr/>
        </p:nvSpPr>
        <p:spPr bwMode="auto">
          <a:xfrm>
            <a:off x="5169365" y="4806950"/>
            <a:ext cx="1788661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refund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30 days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Horizontal Scroll 41"/>
          <p:cNvSpPr/>
          <p:nvPr/>
        </p:nvSpPr>
        <p:spPr bwMode="auto">
          <a:xfrm>
            <a:off x="1879600" y="4806950"/>
            <a:ext cx="1616337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 BTC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dual-sig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Horizontal Scroll 30"/>
          <p:cNvSpPr/>
          <p:nvPr/>
        </p:nvSpPr>
        <p:spPr bwMode="auto">
          <a:xfrm>
            <a:off x="4565917" y="1359978"/>
            <a:ext cx="2983608" cy="2085796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20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Bob,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 to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29 days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signed Alice</a:t>
            </a:r>
          </a:p>
        </p:txBody>
      </p:sp>
    </p:spTree>
    <p:extLst>
      <p:ext uri="{BB962C8B-B14F-4D97-AF65-F5344CB8AC3E}">
        <p14:creationId xmlns:p14="http://schemas.microsoft.com/office/powerpoint/2010/main" val="27231874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ouble Wave 33"/>
          <p:cNvSpPr/>
          <p:nvPr/>
        </p:nvSpPr>
        <p:spPr bwMode="auto">
          <a:xfrm>
            <a:off x="2154510" y="4686300"/>
            <a:ext cx="4834980" cy="1181100"/>
          </a:xfrm>
          <a:prstGeom prst="doubleWave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Exchange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48</a:t>
            </a:fld>
            <a:endParaRPr lang="en-US" dirty="0"/>
          </a:p>
        </p:txBody>
      </p:sp>
      <p:sp>
        <p:nvSpPr>
          <p:cNvPr id="41" name="Horizontal Scroll 40"/>
          <p:cNvSpPr/>
          <p:nvPr/>
        </p:nvSpPr>
        <p:spPr bwMode="auto">
          <a:xfrm>
            <a:off x="5169365" y="4806950"/>
            <a:ext cx="1788661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refund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30 days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Horizontal Scroll 41"/>
          <p:cNvSpPr/>
          <p:nvPr/>
        </p:nvSpPr>
        <p:spPr bwMode="auto">
          <a:xfrm>
            <a:off x="1879600" y="4806950"/>
            <a:ext cx="1616337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 BTC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dual-sig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Horizontal Scroll 30"/>
          <p:cNvSpPr/>
          <p:nvPr/>
        </p:nvSpPr>
        <p:spPr bwMode="auto">
          <a:xfrm>
            <a:off x="4565917" y="1359978"/>
            <a:ext cx="2983608" cy="2085796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20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Bob,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 to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29 days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signed Alice</a:t>
            </a:r>
          </a:p>
        </p:txBody>
      </p:sp>
      <p:sp>
        <p:nvSpPr>
          <p:cNvPr id="30" name="Rounded Rectangular Callout 29"/>
          <p:cNvSpPr/>
          <p:nvPr/>
        </p:nvSpPr>
        <p:spPr bwMode="auto">
          <a:xfrm>
            <a:off x="3784600" y="1038471"/>
            <a:ext cx="3590380" cy="919401"/>
          </a:xfrm>
          <a:prstGeom prst="wedgeRoundRectCallout">
            <a:avLst>
              <a:gd name="adj1" fmla="val 53006"/>
              <a:gd name="adj2" fmla="val 160638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I’m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going to send 5 back to Alice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0BB4727-8BB4-48D7-6348-503627DF29FA}"/>
              </a:ext>
            </a:extLst>
          </p:cNvPr>
          <p:cNvGrpSpPr/>
          <p:nvPr/>
        </p:nvGrpSpPr>
        <p:grpSpPr>
          <a:xfrm>
            <a:off x="549820" y="2590786"/>
            <a:ext cx="8044360" cy="1295400"/>
            <a:chOff x="714920" y="2590786"/>
            <a:chExt cx="8044360" cy="1295400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24" name="Group 60">
              <a:extLst>
                <a:ext uri="{FF2B5EF4-FFF2-40B4-BE49-F238E27FC236}">
                  <a16:creationId xmlns:a16="http://schemas.microsoft.com/office/drawing/2014/main" id="{F9BD73E2-0C49-A1B6-DE9E-46822A899466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311480" y="2590786"/>
              <a:ext cx="1447800" cy="1295400"/>
              <a:chOff x="3168" y="1824"/>
              <a:chExt cx="912" cy="816"/>
            </a:xfrm>
          </p:grpSpPr>
          <p:sp>
            <p:nvSpPr>
              <p:cNvPr id="39" name="Freeform 61">
                <a:extLst>
                  <a:ext uri="{FF2B5EF4-FFF2-40B4-BE49-F238E27FC236}">
                    <a16:creationId xmlns:a16="http://schemas.microsoft.com/office/drawing/2014/main" id="{5448CD72-A51F-5040-9CF3-ECEF7B4A61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" name="Freeform 62">
                <a:extLst>
                  <a:ext uri="{FF2B5EF4-FFF2-40B4-BE49-F238E27FC236}">
                    <a16:creationId xmlns:a16="http://schemas.microsoft.com/office/drawing/2014/main" id="{103ED24E-357C-06C0-3922-3015A7A6E4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3" name="Freeform 63">
                <a:extLst>
                  <a:ext uri="{FF2B5EF4-FFF2-40B4-BE49-F238E27FC236}">
                    <a16:creationId xmlns:a16="http://schemas.microsoft.com/office/drawing/2014/main" id="{88D5A4C7-8D41-4A25-72D7-0D5C51F729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Freeform 64">
                <a:extLst>
                  <a:ext uri="{FF2B5EF4-FFF2-40B4-BE49-F238E27FC236}">
                    <a16:creationId xmlns:a16="http://schemas.microsoft.com/office/drawing/2014/main" id="{C8A2CFCA-7619-FDB7-AB51-8DE6A71EB1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6" name="Freeform 65">
                <a:extLst>
                  <a:ext uri="{FF2B5EF4-FFF2-40B4-BE49-F238E27FC236}">
                    <a16:creationId xmlns:a16="http://schemas.microsoft.com/office/drawing/2014/main" id="{17DC0DC1-3522-9EDF-D526-7F9B5E57B5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7" name="Freeform 66">
                <a:extLst>
                  <a:ext uri="{FF2B5EF4-FFF2-40B4-BE49-F238E27FC236}">
                    <a16:creationId xmlns:a16="http://schemas.microsoft.com/office/drawing/2014/main" id="{DAD10FFE-994F-8F10-BC86-D1003043F9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8" name="Freeform 67">
                <a:extLst>
                  <a:ext uri="{FF2B5EF4-FFF2-40B4-BE49-F238E27FC236}">
                    <a16:creationId xmlns:a16="http://schemas.microsoft.com/office/drawing/2014/main" id="{9EB5BCA3-07F3-D787-D69D-C1A0267FAE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9" name="Freeform 68">
                <a:extLst>
                  <a:ext uri="{FF2B5EF4-FFF2-40B4-BE49-F238E27FC236}">
                    <a16:creationId xmlns:a16="http://schemas.microsoft.com/office/drawing/2014/main" id="{B7CCADD2-D34F-B4E1-B417-BDA25FE016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0" name="Freeform 69">
                <a:extLst>
                  <a:ext uri="{FF2B5EF4-FFF2-40B4-BE49-F238E27FC236}">
                    <a16:creationId xmlns:a16="http://schemas.microsoft.com/office/drawing/2014/main" id="{42CDBDE0-8B39-4162-3435-B32C330990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" name="Group 50">
              <a:extLst>
                <a:ext uri="{FF2B5EF4-FFF2-40B4-BE49-F238E27FC236}">
                  <a16:creationId xmlns:a16="http://schemas.microsoft.com/office/drawing/2014/main" id="{A9D3FAEF-0D24-39F2-AB87-F1323B34DE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920" y="2590786"/>
              <a:ext cx="1447800" cy="1295400"/>
              <a:chOff x="3168" y="1824"/>
              <a:chExt cx="912" cy="816"/>
            </a:xfrm>
          </p:grpSpPr>
          <p:sp>
            <p:nvSpPr>
              <p:cNvPr id="26" name="Freeform 51">
                <a:extLst>
                  <a:ext uri="{FF2B5EF4-FFF2-40B4-BE49-F238E27FC236}">
                    <a16:creationId xmlns:a16="http://schemas.microsoft.com/office/drawing/2014/main" id="{E115F24D-8F82-1F0C-2416-67CA3B6A15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Freeform 52">
                <a:extLst>
                  <a:ext uri="{FF2B5EF4-FFF2-40B4-BE49-F238E27FC236}">
                    <a16:creationId xmlns:a16="http://schemas.microsoft.com/office/drawing/2014/main" id="{0059AAE5-23F0-2C55-7D40-A8E7779D85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Freeform 53">
                <a:extLst>
                  <a:ext uri="{FF2B5EF4-FFF2-40B4-BE49-F238E27FC236}">
                    <a16:creationId xmlns:a16="http://schemas.microsoft.com/office/drawing/2014/main" id="{59FE3445-5D04-9B95-445C-1F4B6A064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" name="Freeform 54">
                <a:extLst>
                  <a:ext uri="{FF2B5EF4-FFF2-40B4-BE49-F238E27FC236}">
                    <a16:creationId xmlns:a16="http://schemas.microsoft.com/office/drawing/2014/main" id="{2804C8FB-556A-230D-9468-3ED480A0BA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3" name="Freeform 55">
                <a:extLst>
                  <a:ext uri="{FF2B5EF4-FFF2-40B4-BE49-F238E27FC236}">
                    <a16:creationId xmlns:a16="http://schemas.microsoft.com/office/drawing/2014/main" id="{5CB67808-6F3B-17A5-D4EE-57D5450535A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Freeform 56">
                <a:extLst>
                  <a:ext uri="{FF2B5EF4-FFF2-40B4-BE49-F238E27FC236}">
                    <a16:creationId xmlns:a16="http://schemas.microsoft.com/office/drawing/2014/main" id="{7FE3E2D4-476C-7E1C-AF3F-D889A0AA74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Freeform 57">
                <a:extLst>
                  <a:ext uri="{FF2B5EF4-FFF2-40B4-BE49-F238E27FC236}">
                    <a16:creationId xmlns:a16="http://schemas.microsoft.com/office/drawing/2014/main" id="{A664ABE3-6070-420C-96EB-7F86278E8E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" name="Freeform 58">
                <a:extLst>
                  <a:ext uri="{FF2B5EF4-FFF2-40B4-BE49-F238E27FC236}">
                    <a16:creationId xmlns:a16="http://schemas.microsoft.com/office/drawing/2014/main" id="{EE9C0D4C-10B7-6C9E-0596-C337ED8B4AE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8" name="Freeform 59">
                <a:extLst>
                  <a:ext uri="{FF2B5EF4-FFF2-40B4-BE49-F238E27FC236}">
                    <a16:creationId xmlns:a16="http://schemas.microsoft.com/office/drawing/2014/main" id="{269ED84F-6590-333E-23AB-88F1A2176E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672070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F3943EF5-A42A-3C33-2201-F754899AFE46}"/>
              </a:ext>
            </a:extLst>
          </p:cNvPr>
          <p:cNvGrpSpPr/>
          <p:nvPr/>
        </p:nvGrpSpPr>
        <p:grpSpPr>
          <a:xfrm>
            <a:off x="549820" y="2590786"/>
            <a:ext cx="8044360" cy="1295400"/>
            <a:chOff x="714920" y="2590786"/>
            <a:chExt cx="8044360" cy="1295400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24" name="Group 60">
              <a:extLst>
                <a:ext uri="{FF2B5EF4-FFF2-40B4-BE49-F238E27FC236}">
                  <a16:creationId xmlns:a16="http://schemas.microsoft.com/office/drawing/2014/main" id="{A3A7006A-4DDC-BA68-8763-387C4D9F021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311480" y="2590786"/>
              <a:ext cx="1447800" cy="1295400"/>
              <a:chOff x="3168" y="1824"/>
              <a:chExt cx="912" cy="816"/>
            </a:xfrm>
          </p:grpSpPr>
          <p:sp>
            <p:nvSpPr>
              <p:cNvPr id="39" name="Freeform 61">
                <a:extLst>
                  <a:ext uri="{FF2B5EF4-FFF2-40B4-BE49-F238E27FC236}">
                    <a16:creationId xmlns:a16="http://schemas.microsoft.com/office/drawing/2014/main" id="{B0F7A017-C4B5-F555-B547-BF28B69AE7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" name="Freeform 62">
                <a:extLst>
                  <a:ext uri="{FF2B5EF4-FFF2-40B4-BE49-F238E27FC236}">
                    <a16:creationId xmlns:a16="http://schemas.microsoft.com/office/drawing/2014/main" id="{428F0FE6-2387-5F80-5CAA-983DCABD2A7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3" name="Freeform 63">
                <a:extLst>
                  <a:ext uri="{FF2B5EF4-FFF2-40B4-BE49-F238E27FC236}">
                    <a16:creationId xmlns:a16="http://schemas.microsoft.com/office/drawing/2014/main" id="{2C65DAAD-8448-BA2D-2095-F1B99C0FF1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Freeform 64">
                <a:extLst>
                  <a:ext uri="{FF2B5EF4-FFF2-40B4-BE49-F238E27FC236}">
                    <a16:creationId xmlns:a16="http://schemas.microsoft.com/office/drawing/2014/main" id="{1E7EA5EF-998F-B697-BBAA-F123C78E5D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6" name="Freeform 65">
                <a:extLst>
                  <a:ext uri="{FF2B5EF4-FFF2-40B4-BE49-F238E27FC236}">
                    <a16:creationId xmlns:a16="http://schemas.microsoft.com/office/drawing/2014/main" id="{EC172DE7-F32F-2FD6-21ED-7BB0005B1E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7" name="Freeform 66">
                <a:extLst>
                  <a:ext uri="{FF2B5EF4-FFF2-40B4-BE49-F238E27FC236}">
                    <a16:creationId xmlns:a16="http://schemas.microsoft.com/office/drawing/2014/main" id="{8D889937-FE97-241A-BF97-9FAF408E66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8" name="Freeform 67">
                <a:extLst>
                  <a:ext uri="{FF2B5EF4-FFF2-40B4-BE49-F238E27FC236}">
                    <a16:creationId xmlns:a16="http://schemas.microsoft.com/office/drawing/2014/main" id="{076C11F2-626D-26CD-11E3-A0E9794F99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9" name="Freeform 68">
                <a:extLst>
                  <a:ext uri="{FF2B5EF4-FFF2-40B4-BE49-F238E27FC236}">
                    <a16:creationId xmlns:a16="http://schemas.microsoft.com/office/drawing/2014/main" id="{A815990B-6491-0ABA-432A-ECE4561EA5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0" name="Freeform 69">
                <a:extLst>
                  <a:ext uri="{FF2B5EF4-FFF2-40B4-BE49-F238E27FC236}">
                    <a16:creationId xmlns:a16="http://schemas.microsoft.com/office/drawing/2014/main" id="{750EE02F-6817-55ED-BF21-93805CF2DE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" name="Group 50">
              <a:extLst>
                <a:ext uri="{FF2B5EF4-FFF2-40B4-BE49-F238E27FC236}">
                  <a16:creationId xmlns:a16="http://schemas.microsoft.com/office/drawing/2014/main" id="{04AB4902-2010-4CF0-6B8A-D9B540CD4B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920" y="2590786"/>
              <a:ext cx="1447800" cy="1295400"/>
              <a:chOff x="3168" y="1824"/>
              <a:chExt cx="912" cy="816"/>
            </a:xfrm>
          </p:grpSpPr>
          <p:sp>
            <p:nvSpPr>
              <p:cNvPr id="26" name="Freeform 51">
                <a:extLst>
                  <a:ext uri="{FF2B5EF4-FFF2-40B4-BE49-F238E27FC236}">
                    <a16:creationId xmlns:a16="http://schemas.microsoft.com/office/drawing/2014/main" id="{3B09B210-E845-57DC-6007-9BDE9348D9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Freeform 52">
                <a:extLst>
                  <a:ext uri="{FF2B5EF4-FFF2-40B4-BE49-F238E27FC236}">
                    <a16:creationId xmlns:a16="http://schemas.microsoft.com/office/drawing/2014/main" id="{E70D8A16-1B4A-7EB3-4308-13AB78F427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Freeform 53">
                <a:extLst>
                  <a:ext uri="{FF2B5EF4-FFF2-40B4-BE49-F238E27FC236}">
                    <a16:creationId xmlns:a16="http://schemas.microsoft.com/office/drawing/2014/main" id="{C59C591A-43CE-0D8F-2076-8DE16E087D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0" name="Freeform 54">
                <a:extLst>
                  <a:ext uri="{FF2B5EF4-FFF2-40B4-BE49-F238E27FC236}">
                    <a16:creationId xmlns:a16="http://schemas.microsoft.com/office/drawing/2014/main" id="{ADB2DD03-9E76-5487-BD06-A6AF4BFCC4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3" name="Freeform 55">
                <a:extLst>
                  <a:ext uri="{FF2B5EF4-FFF2-40B4-BE49-F238E27FC236}">
                    <a16:creationId xmlns:a16="http://schemas.microsoft.com/office/drawing/2014/main" id="{CFF4E633-A5D0-9F41-E708-008E71A88F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Freeform 56">
                <a:extLst>
                  <a:ext uri="{FF2B5EF4-FFF2-40B4-BE49-F238E27FC236}">
                    <a16:creationId xmlns:a16="http://schemas.microsoft.com/office/drawing/2014/main" id="{D5DDA897-9EA8-051D-E524-D317219D14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Freeform 57">
                <a:extLst>
                  <a:ext uri="{FF2B5EF4-FFF2-40B4-BE49-F238E27FC236}">
                    <a16:creationId xmlns:a16="http://schemas.microsoft.com/office/drawing/2014/main" id="{E6DA05C1-B555-6CB7-EEEA-14EDA3979A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" name="Freeform 58">
                <a:extLst>
                  <a:ext uri="{FF2B5EF4-FFF2-40B4-BE49-F238E27FC236}">
                    <a16:creationId xmlns:a16="http://schemas.microsoft.com/office/drawing/2014/main" id="{E95B6F88-D886-BBA7-B265-2F473395E2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8" name="Freeform 59">
                <a:extLst>
                  <a:ext uri="{FF2B5EF4-FFF2-40B4-BE49-F238E27FC236}">
                    <a16:creationId xmlns:a16="http://schemas.microsoft.com/office/drawing/2014/main" id="{5F1B8185-B7BB-0D3D-A62F-CCD9F9C773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4" name="Double Wave 33"/>
          <p:cNvSpPr/>
          <p:nvPr/>
        </p:nvSpPr>
        <p:spPr bwMode="auto">
          <a:xfrm>
            <a:off x="2154510" y="4686300"/>
            <a:ext cx="4834980" cy="1181100"/>
          </a:xfrm>
          <a:prstGeom prst="doubleWave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Exchange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49</a:t>
            </a:fld>
            <a:endParaRPr lang="en-US" dirty="0"/>
          </a:p>
        </p:txBody>
      </p:sp>
      <p:sp>
        <p:nvSpPr>
          <p:cNvPr id="41" name="Horizontal Scroll 40"/>
          <p:cNvSpPr/>
          <p:nvPr/>
        </p:nvSpPr>
        <p:spPr bwMode="auto">
          <a:xfrm>
            <a:off x="5169365" y="4806950"/>
            <a:ext cx="1788661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refund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30 days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Horizontal Scroll 41"/>
          <p:cNvSpPr/>
          <p:nvPr/>
        </p:nvSpPr>
        <p:spPr bwMode="auto">
          <a:xfrm>
            <a:off x="1879600" y="4806950"/>
            <a:ext cx="1616337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 BTC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dual-sig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Horizontal Scroll 30"/>
          <p:cNvSpPr/>
          <p:nvPr/>
        </p:nvSpPr>
        <p:spPr bwMode="auto">
          <a:xfrm>
            <a:off x="4565917" y="1359978"/>
            <a:ext cx="2983608" cy="2085796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20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Bob,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 to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29 days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signed Alice</a:t>
            </a:r>
          </a:p>
        </p:txBody>
      </p:sp>
      <p:sp>
        <p:nvSpPr>
          <p:cNvPr id="32" name="Horizontal Scroll 31"/>
          <p:cNvSpPr/>
          <p:nvPr/>
        </p:nvSpPr>
        <p:spPr bwMode="auto">
          <a:xfrm>
            <a:off x="1311820" y="1359978"/>
            <a:ext cx="2983608" cy="2085796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15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Bob,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 to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28 days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signed Bob</a:t>
            </a:r>
          </a:p>
        </p:txBody>
      </p:sp>
    </p:spTree>
    <p:extLst>
      <p:ext uri="{BB962C8B-B14F-4D97-AF65-F5344CB8AC3E}">
        <p14:creationId xmlns:p14="http://schemas.microsoft.com/office/powerpoint/2010/main" val="2717542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Double Wave 58"/>
          <p:cNvSpPr/>
          <p:nvPr/>
        </p:nvSpPr>
        <p:spPr bwMode="auto">
          <a:xfrm>
            <a:off x="2154510" y="4686300"/>
            <a:ext cx="4834980" cy="1181100"/>
          </a:xfrm>
          <a:prstGeom prst="doubleWave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5</a:t>
            </a:fld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549820" y="2590786"/>
            <a:ext cx="8044360" cy="1295400"/>
            <a:chOff x="714920" y="2590786"/>
            <a:chExt cx="8044360" cy="1295400"/>
          </a:xfrm>
        </p:grpSpPr>
        <p:grpSp>
          <p:nvGrpSpPr>
            <p:cNvPr id="3" name="Group 60"/>
            <p:cNvGrpSpPr>
              <a:grpSpLocks/>
            </p:cNvGrpSpPr>
            <p:nvPr/>
          </p:nvGrpSpPr>
          <p:grpSpPr bwMode="auto">
            <a:xfrm flipH="1">
              <a:off x="7311480" y="2590786"/>
              <a:ext cx="1447800" cy="1295400"/>
              <a:chOff x="3168" y="1824"/>
              <a:chExt cx="912" cy="816"/>
            </a:xfrm>
          </p:grpSpPr>
          <p:sp>
            <p:nvSpPr>
              <p:cNvPr id="4" name="Freeform 61"/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" name="Freeform 62"/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" name="Freeform 63"/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" name="Freeform 64"/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" name="Freeform 65"/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" name="Freeform 66"/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" name="Freeform 67"/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" name="Freeform 68"/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Freeform 69"/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3" name="Group 50"/>
            <p:cNvGrpSpPr>
              <a:grpSpLocks/>
            </p:cNvGrpSpPr>
            <p:nvPr/>
          </p:nvGrpSpPr>
          <p:grpSpPr bwMode="auto">
            <a:xfrm>
              <a:off x="714920" y="2590786"/>
              <a:ext cx="1447800" cy="1295400"/>
              <a:chOff x="3168" y="1824"/>
              <a:chExt cx="912" cy="816"/>
            </a:xfrm>
          </p:grpSpPr>
          <p:sp>
            <p:nvSpPr>
              <p:cNvPr id="14" name="Freeform 51"/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" name="Freeform 52"/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" name="Freeform 53"/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7" name="Freeform 54"/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8" name="Freeform 55"/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" name="Freeform 56"/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" name="Freeform 57"/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" name="Freeform 58"/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" name="Freeform 59"/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</p:grpSp>
      <p:grpSp>
        <p:nvGrpSpPr>
          <p:cNvPr id="55" name="Group 54"/>
          <p:cNvGrpSpPr/>
          <p:nvPr/>
        </p:nvGrpSpPr>
        <p:grpSpPr>
          <a:xfrm>
            <a:off x="1393000" y="3376650"/>
            <a:ext cx="6358000" cy="1193800"/>
            <a:chOff x="1229384" y="3376650"/>
            <a:chExt cx="6358000" cy="1193800"/>
          </a:xfrm>
        </p:grpSpPr>
        <p:grpSp>
          <p:nvGrpSpPr>
            <p:cNvPr id="45" name="Group 44"/>
            <p:cNvGrpSpPr/>
            <p:nvPr/>
          </p:nvGrpSpPr>
          <p:grpSpPr>
            <a:xfrm>
              <a:off x="1229384" y="3376650"/>
              <a:ext cx="1476083" cy="1193800"/>
              <a:chOff x="1229384" y="3470710"/>
              <a:chExt cx="1476083" cy="1193800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229384" y="4135767"/>
                <a:ext cx="1193800" cy="528743"/>
                <a:chOff x="2998505" y="3800887"/>
                <a:chExt cx="1193800" cy="528743"/>
              </a:xfrm>
            </p:grpSpPr>
            <p:sp>
              <p:nvSpPr>
                <p:cNvPr id="34" name="Right Arrow 33"/>
                <p:cNvSpPr/>
                <p:nvPr/>
              </p:nvSpPr>
              <p:spPr bwMode="auto">
                <a:xfrm rot="2378855">
                  <a:off x="3303305" y="3800887"/>
                  <a:ext cx="889000" cy="503343"/>
                </a:xfrm>
                <a:prstGeom prst="rightArrow">
                  <a:avLst/>
                </a:prstGeom>
                <a:solidFill>
                  <a:schemeClr val="bg1"/>
                </a:solidFill>
                <a:ln w="762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3" name="Right Arrow 32"/>
                <p:cNvSpPr/>
                <p:nvPr/>
              </p:nvSpPr>
              <p:spPr bwMode="auto">
                <a:xfrm rot="2378855">
                  <a:off x="3150905" y="3813587"/>
                  <a:ext cx="889000" cy="503343"/>
                </a:xfrm>
                <a:prstGeom prst="rightArrow">
                  <a:avLst/>
                </a:prstGeom>
                <a:solidFill>
                  <a:schemeClr val="bg1"/>
                </a:solidFill>
                <a:ln w="762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" name="Right Arrow 29"/>
                <p:cNvSpPr/>
                <p:nvPr/>
              </p:nvSpPr>
              <p:spPr bwMode="auto">
                <a:xfrm rot="2378855">
                  <a:off x="2998505" y="3826287"/>
                  <a:ext cx="889000" cy="503343"/>
                </a:xfrm>
                <a:prstGeom prst="rightArrow">
                  <a:avLst/>
                </a:prstGeom>
                <a:solidFill>
                  <a:schemeClr val="bg1"/>
                </a:solidFill>
                <a:ln w="762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0" name="Group 39"/>
              <p:cNvGrpSpPr/>
              <p:nvPr/>
            </p:nvGrpSpPr>
            <p:grpSpPr>
              <a:xfrm rot="5400000" flipH="1">
                <a:off x="1844196" y="3803238"/>
                <a:ext cx="1193800" cy="528743"/>
                <a:chOff x="2998505" y="3800887"/>
                <a:chExt cx="1193800" cy="528743"/>
              </a:xfrm>
            </p:grpSpPr>
            <p:sp>
              <p:nvSpPr>
                <p:cNvPr id="41" name="Right Arrow 40"/>
                <p:cNvSpPr/>
                <p:nvPr/>
              </p:nvSpPr>
              <p:spPr bwMode="auto">
                <a:xfrm rot="2378855">
                  <a:off x="3303305" y="3800887"/>
                  <a:ext cx="889000" cy="503343"/>
                </a:xfrm>
                <a:prstGeom prst="rightArrow">
                  <a:avLst/>
                </a:prstGeom>
                <a:solidFill>
                  <a:schemeClr val="bg1"/>
                </a:solidFill>
                <a:ln w="76200" cap="flat" cmpd="sng" algn="ctr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" name="Right Arrow 41"/>
                <p:cNvSpPr/>
                <p:nvPr/>
              </p:nvSpPr>
              <p:spPr bwMode="auto">
                <a:xfrm rot="2378855">
                  <a:off x="3150905" y="3813587"/>
                  <a:ext cx="889000" cy="503343"/>
                </a:xfrm>
                <a:prstGeom prst="rightArrow">
                  <a:avLst/>
                </a:prstGeom>
                <a:solidFill>
                  <a:schemeClr val="bg1"/>
                </a:solidFill>
                <a:ln w="76200" cap="flat" cmpd="sng" algn="ctr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Right Arrow 42"/>
                <p:cNvSpPr/>
                <p:nvPr/>
              </p:nvSpPr>
              <p:spPr bwMode="auto">
                <a:xfrm rot="2378855">
                  <a:off x="2998505" y="3826287"/>
                  <a:ext cx="889000" cy="503343"/>
                </a:xfrm>
                <a:prstGeom prst="rightArrow">
                  <a:avLst/>
                </a:prstGeom>
                <a:solidFill>
                  <a:schemeClr val="bg1"/>
                </a:solidFill>
                <a:ln w="76200" cap="flat" cmpd="sng" algn="ctr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46" name="Group 45"/>
            <p:cNvGrpSpPr/>
            <p:nvPr/>
          </p:nvGrpSpPr>
          <p:grpSpPr>
            <a:xfrm flipH="1">
              <a:off x="6111301" y="3376650"/>
              <a:ext cx="1476083" cy="1193800"/>
              <a:chOff x="1229384" y="3470710"/>
              <a:chExt cx="1476083" cy="1193800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1229384" y="4135767"/>
                <a:ext cx="1193800" cy="528743"/>
                <a:chOff x="2998505" y="3800887"/>
                <a:chExt cx="1193800" cy="528743"/>
              </a:xfrm>
            </p:grpSpPr>
            <p:sp>
              <p:nvSpPr>
                <p:cNvPr id="52" name="Right Arrow 51"/>
                <p:cNvSpPr/>
                <p:nvPr/>
              </p:nvSpPr>
              <p:spPr bwMode="auto">
                <a:xfrm rot="2378855">
                  <a:off x="3303305" y="3800887"/>
                  <a:ext cx="889000" cy="503343"/>
                </a:xfrm>
                <a:prstGeom prst="rightArrow">
                  <a:avLst/>
                </a:prstGeom>
                <a:solidFill>
                  <a:schemeClr val="bg1"/>
                </a:solidFill>
                <a:ln w="762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3" name="Right Arrow 52"/>
                <p:cNvSpPr/>
                <p:nvPr/>
              </p:nvSpPr>
              <p:spPr bwMode="auto">
                <a:xfrm rot="2378855">
                  <a:off x="3150905" y="3813587"/>
                  <a:ext cx="889000" cy="503343"/>
                </a:xfrm>
                <a:prstGeom prst="rightArrow">
                  <a:avLst/>
                </a:prstGeom>
                <a:solidFill>
                  <a:schemeClr val="bg1"/>
                </a:solidFill>
                <a:ln w="762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4" name="Right Arrow 53"/>
                <p:cNvSpPr/>
                <p:nvPr/>
              </p:nvSpPr>
              <p:spPr bwMode="auto">
                <a:xfrm rot="2378855">
                  <a:off x="2998505" y="3826287"/>
                  <a:ext cx="889000" cy="503343"/>
                </a:xfrm>
                <a:prstGeom prst="rightArrow">
                  <a:avLst/>
                </a:prstGeom>
                <a:solidFill>
                  <a:schemeClr val="bg1"/>
                </a:solidFill>
                <a:ln w="76200" cap="flat" cmpd="sng" algn="ctr">
                  <a:solidFill>
                    <a:srgbClr val="FF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48" name="Group 47"/>
              <p:cNvGrpSpPr/>
              <p:nvPr/>
            </p:nvGrpSpPr>
            <p:grpSpPr>
              <a:xfrm rot="5400000" flipH="1">
                <a:off x="1844196" y="3803238"/>
                <a:ext cx="1193800" cy="528743"/>
                <a:chOff x="2998505" y="3800887"/>
                <a:chExt cx="1193800" cy="528743"/>
              </a:xfrm>
            </p:grpSpPr>
            <p:sp>
              <p:nvSpPr>
                <p:cNvPr id="49" name="Right Arrow 48"/>
                <p:cNvSpPr/>
                <p:nvPr/>
              </p:nvSpPr>
              <p:spPr bwMode="auto">
                <a:xfrm rot="2378855">
                  <a:off x="3303305" y="3800887"/>
                  <a:ext cx="889000" cy="503343"/>
                </a:xfrm>
                <a:prstGeom prst="rightArrow">
                  <a:avLst/>
                </a:prstGeom>
                <a:solidFill>
                  <a:schemeClr val="bg1"/>
                </a:solidFill>
                <a:ln w="76200" cap="flat" cmpd="sng" algn="ctr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0" name="Right Arrow 49"/>
                <p:cNvSpPr/>
                <p:nvPr/>
              </p:nvSpPr>
              <p:spPr bwMode="auto">
                <a:xfrm rot="2378855">
                  <a:off x="3150905" y="3813587"/>
                  <a:ext cx="889000" cy="503343"/>
                </a:xfrm>
                <a:prstGeom prst="rightArrow">
                  <a:avLst/>
                </a:prstGeom>
                <a:solidFill>
                  <a:schemeClr val="bg1"/>
                </a:solidFill>
                <a:ln w="76200" cap="flat" cmpd="sng" algn="ctr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1" name="Right Arrow 50"/>
                <p:cNvSpPr/>
                <p:nvPr/>
              </p:nvSpPr>
              <p:spPr bwMode="auto">
                <a:xfrm rot="2378855">
                  <a:off x="2998505" y="3826287"/>
                  <a:ext cx="889000" cy="503343"/>
                </a:xfrm>
                <a:prstGeom prst="rightArrow">
                  <a:avLst/>
                </a:prstGeom>
                <a:solidFill>
                  <a:schemeClr val="bg1"/>
                </a:solidFill>
                <a:ln w="76200" cap="flat" cmpd="sng" algn="ctr">
                  <a:solidFill>
                    <a:schemeClr val="accent1">
                      <a:lumMod val="40000"/>
                      <a:lumOff val="60000"/>
                    </a:schemeClr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indent="0" algn="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2400" b="0" i="0" u="none" strike="noStrike" cap="none" normalizeH="0" baseline="0" dirty="0">
                    <a:ln>
                      <a:noFill/>
                    </a:ln>
                    <a:solidFill>
                      <a:srgbClr val="FF0066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58" name="TextBox 57"/>
          <p:cNvSpPr txBox="1"/>
          <p:nvPr/>
        </p:nvSpPr>
        <p:spPr bwMode="auto">
          <a:xfrm>
            <a:off x="1289455" y="726880"/>
            <a:ext cx="662392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Reparameterizing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Politically Infeasible</a:t>
            </a:r>
            <a:endParaRPr lang="en-US" sz="28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Image result for bitcoin hard fork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95" y="1580319"/>
            <a:ext cx="8797410" cy="4548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241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Horizontal Scroll 30"/>
          <p:cNvSpPr/>
          <p:nvPr/>
        </p:nvSpPr>
        <p:spPr bwMode="auto">
          <a:xfrm>
            <a:off x="4565917" y="1359978"/>
            <a:ext cx="2983608" cy="2085796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20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Bob,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 to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29 days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signed Alice</a:t>
            </a:r>
          </a:p>
        </p:txBody>
      </p:sp>
      <p:sp>
        <p:nvSpPr>
          <p:cNvPr id="32" name="Horizontal Scroll 31"/>
          <p:cNvSpPr/>
          <p:nvPr/>
        </p:nvSpPr>
        <p:spPr bwMode="auto">
          <a:xfrm>
            <a:off x="1311820" y="1359978"/>
            <a:ext cx="2983608" cy="2085796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15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Bob,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 to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28 days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signed Bob</a:t>
            </a:r>
          </a:p>
        </p:txBody>
      </p:sp>
      <p:sp>
        <p:nvSpPr>
          <p:cNvPr id="34" name="Double Wave 33"/>
          <p:cNvSpPr/>
          <p:nvPr/>
        </p:nvSpPr>
        <p:spPr bwMode="auto">
          <a:xfrm>
            <a:off x="2154510" y="4686300"/>
            <a:ext cx="4834980" cy="1181100"/>
          </a:xfrm>
          <a:prstGeom prst="doubleWave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Exchange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50</a:t>
            </a:fld>
            <a:endParaRPr lang="en-US" dirty="0"/>
          </a:p>
        </p:txBody>
      </p:sp>
      <p:sp>
        <p:nvSpPr>
          <p:cNvPr id="41" name="Horizontal Scroll 40"/>
          <p:cNvSpPr/>
          <p:nvPr/>
        </p:nvSpPr>
        <p:spPr bwMode="auto">
          <a:xfrm>
            <a:off x="5169365" y="4806950"/>
            <a:ext cx="1788661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refund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30 days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Horizontal Scroll 41"/>
          <p:cNvSpPr/>
          <p:nvPr/>
        </p:nvSpPr>
        <p:spPr bwMode="auto">
          <a:xfrm>
            <a:off x="1879600" y="4806950"/>
            <a:ext cx="1616337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 BTC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dual-sig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ounded Rectangular Callout 29"/>
          <p:cNvSpPr/>
          <p:nvPr/>
        </p:nvSpPr>
        <p:spPr bwMode="auto">
          <a:xfrm>
            <a:off x="1889937" y="1210619"/>
            <a:ext cx="4365080" cy="919401"/>
          </a:xfrm>
          <a:prstGeom prst="wedgeRoundRectCallout">
            <a:avLst>
              <a:gd name="adj1" fmla="val -47503"/>
              <a:gd name="adj2" fmla="val 113884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Timelock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28 days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earlier than my last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sz="2400" b="0" i="0" u="none" strike="noStrike" cap="none" normalizeH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timelock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9800518-833B-BA1E-E664-08E44E1668C2}"/>
              </a:ext>
            </a:extLst>
          </p:cNvPr>
          <p:cNvGrpSpPr/>
          <p:nvPr/>
        </p:nvGrpSpPr>
        <p:grpSpPr>
          <a:xfrm>
            <a:off x="549820" y="2590786"/>
            <a:ext cx="8044360" cy="1295400"/>
            <a:chOff x="714920" y="2590786"/>
            <a:chExt cx="8044360" cy="1295400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24" name="Group 60">
              <a:extLst>
                <a:ext uri="{FF2B5EF4-FFF2-40B4-BE49-F238E27FC236}">
                  <a16:creationId xmlns:a16="http://schemas.microsoft.com/office/drawing/2014/main" id="{B4B1EE8E-A6F5-3281-12A4-6F01ED10CF9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311480" y="2590786"/>
              <a:ext cx="1447800" cy="1295400"/>
              <a:chOff x="3168" y="1824"/>
              <a:chExt cx="912" cy="816"/>
            </a:xfrm>
          </p:grpSpPr>
          <p:sp>
            <p:nvSpPr>
              <p:cNvPr id="40" name="Freeform 61">
                <a:extLst>
                  <a:ext uri="{FF2B5EF4-FFF2-40B4-BE49-F238E27FC236}">
                    <a16:creationId xmlns:a16="http://schemas.microsoft.com/office/drawing/2014/main" id="{05B36999-F40A-4199-D32F-A85554DDF5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3" name="Freeform 62">
                <a:extLst>
                  <a:ext uri="{FF2B5EF4-FFF2-40B4-BE49-F238E27FC236}">
                    <a16:creationId xmlns:a16="http://schemas.microsoft.com/office/drawing/2014/main" id="{08BA1656-1B4D-EBA7-DEF2-22A33225DD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Freeform 63">
                <a:extLst>
                  <a:ext uri="{FF2B5EF4-FFF2-40B4-BE49-F238E27FC236}">
                    <a16:creationId xmlns:a16="http://schemas.microsoft.com/office/drawing/2014/main" id="{2AB0CC01-9BF3-ACF9-E379-81F2FB1F8B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6" name="Freeform 64">
                <a:extLst>
                  <a:ext uri="{FF2B5EF4-FFF2-40B4-BE49-F238E27FC236}">
                    <a16:creationId xmlns:a16="http://schemas.microsoft.com/office/drawing/2014/main" id="{F4F55C4F-B8FF-265B-E10F-2672B097E0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7" name="Freeform 65">
                <a:extLst>
                  <a:ext uri="{FF2B5EF4-FFF2-40B4-BE49-F238E27FC236}">
                    <a16:creationId xmlns:a16="http://schemas.microsoft.com/office/drawing/2014/main" id="{715D135B-6E5D-4F08-55F1-86AFAED8AF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8" name="Freeform 66">
                <a:extLst>
                  <a:ext uri="{FF2B5EF4-FFF2-40B4-BE49-F238E27FC236}">
                    <a16:creationId xmlns:a16="http://schemas.microsoft.com/office/drawing/2014/main" id="{8F755C8A-D352-33F5-CCF9-13ED3086721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9" name="Freeform 67">
                <a:extLst>
                  <a:ext uri="{FF2B5EF4-FFF2-40B4-BE49-F238E27FC236}">
                    <a16:creationId xmlns:a16="http://schemas.microsoft.com/office/drawing/2014/main" id="{011890E3-EDD2-65AC-3445-32DAE3A98D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0" name="Freeform 68">
                <a:extLst>
                  <a:ext uri="{FF2B5EF4-FFF2-40B4-BE49-F238E27FC236}">
                    <a16:creationId xmlns:a16="http://schemas.microsoft.com/office/drawing/2014/main" id="{641A1D60-87F1-4CDE-7EB6-33FB5E4DD2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1" name="Freeform 69">
                <a:extLst>
                  <a:ext uri="{FF2B5EF4-FFF2-40B4-BE49-F238E27FC236}">
                    <a16:creationId xmlns:a16="http://schemas.microsoft.com/office/drawing/2014/main" id="{4B29E340-F692-476E-1F16-7E217B4846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" name="Group 50">
              <a:extLst>
                <a:ext uri="{FF2B5EF4-FFF2-40B4-BE49-F238E27FC236}">
                  <a16:creationId xmlns:a16="http://schemas.microsoft.com/office/drawing/2014/main" id="{09DE87E2-D5F3-0BE5-0B94-4A0BFF7FF3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920" y="2590786"/>
              <a:ext cx="1447800" cy="1295400"/>
              <a:chOff x="3168" y="1824"/>
              <a:chExt cx="912" cy="816"/>
            </a:xfrm>
          </p:grpSpPr>
          <p:sp>
            <p:nvSpPr>
              <p:cNvPr id="26" name="Freeform 51">
                <a:extLst>
                  <a:ext uri="{FF2B5EF4-FFF2-40B4-BE49-F238E27FC236}">
                    <a16:creationId xmlns:a16="http://schemas.microsoft.com/office/drawing/2014/main" id="{0CF6910A-FCF4-C0D3-D2A8-C85E5EE7B9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Freeform 52">
                <a:extLst>
                  <a:ext uri="{FF2B5EF4-FFF2-40B4-BE49-F238E27FC236}">
                    <a16:creationId xmlns:a16="http://schemas.microsoft.com/office/drawing/2014/main" id="{15E56C43-5D0B-A8F4-1C1D-DB3F256D80C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Freeform 53">
                <a:extLst>
                  <a:ext uri="{FF2B5EF4-FFF2-40B4-BE49-F238E27FC236}">
                    <a16:creationId xmlns:a16="http://schemas.microsoft.com/office/drawing/2014/main" id="{3E5D7A0D-9D7B-D3C1-A020-8AFF0CF12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3" name="Freeform 54">
                <a:extLst>
                  <a:ext uri="{FF2B5EF4-FFF2-40B4-BE49-F238E27FC236}">
                    <a16:creationId xmlns:a16="http://schemas.microsoft.com/office/drawing/2014/main" id="{A31D6E94-AB65-52EC-2603-1835F703AB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Freeform 55">
                <a:extLst>
                  <a:ext uri="{FF2B5EF4-FFF2-40B4-BE49-F238E27FC236}">
                    <a16:creationId xmlns:a16="http://schemas.microsoft.com/office/drawing/2014/main" id="{5AEEB257-2DE1-A32E-8858-92FAC00A10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Freeform 56">
                <a:extLst>
                  <a:ext uri="{FF2B5EF4-FFF2-40B4-BE49-F238E27FC236}">
                    <a16:creationId xmlns:a16="http://schemas.microsoft.com/office/drawing/2014/main" id="{797FD2DD-3834-3554-798A-30C509BDE8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" name="Freeform 57">
                <a:extLst>
                  <a:ext uri="{FF2B5EF4-FFF2-40B4-BE49-F238E27FC236}">
                    <a16:creationId xmlns:a16="http://schemas.microsoft.com/office/drawing/2014/main" id="{B493C37F-EA4D-95D1-7909-FDA62F9E24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8" name="Freeform 58">
                <a:extLst>
                  <a:ext uri="{FF2B5EF4-FFF2-40B4-BE49-F238E27FC236}">
                    <a16:creationId xmlns:a16="http://schemas.microsoft.com/office/drawing/2014/main" id="{881EAA7D-288C-35E4-B2FE-A7B5634244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9" name="Freeform 59">
                <a:extLst>
                  <a:ext uri="{FF2B5EF4-FFF2-40B4-BE49-F238E27FC236}">
                    <a16:creationId xmlns:a16="http://schemas.microsoft.com/office/drawing/2014/main" id="{9854D4BD-6249-5FE6-0F87-181592564F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48442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Horizontal Scroll 30"/>
          <p:cNvSpPr/>
          <p:nvPr/>
        </p:nvSpPr>
        <p:spPr bwMode="auto">
          <a:xfrm>
            <a:off x="4565917" y="1359978"/>
            <a:ext cx="2983608" cy="2085796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20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Bob,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 to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29 days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signed Alice</a:t>
            </a:r>
          </a:p>
        </p:txBody>
      </p:sp>
      <p:sp>
        <p:nvSpPr>
          <p:cNvPr id="32" name="Horizontal Scroll 31"/>
          <p:cNvSpPr/>
          <p:nvPr/>
        </p:nvSpPr>
        <p:spPr bwMode="auto">
          <a:xfrm>
            <a:off x="1311820" y="1359978"/>
            <a:ext cx="2983608" cy="2085796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15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Bob,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 to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28 days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signed Bob</a:t>
            </a:r>
          </a:p>
        </p:txBody>
      </p:sp>
      <p:sp>
        <p:nvSpPr>
          <p:cNvPr id="34" name="Double Wave 33"/>
          <p:cNvSpPr/>
          <p:nvPr/>
        </p:nvSpPr>
        <p:spPr bwMode="auto">
          <a:xfrm>
            <a:off x="2154510" y="4686300"/>
            <a:ext cx="4834980" cy="1181100"/>
          </a:xfrm>
          <a:prstGeom prst="doubleWave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Exchange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51</a:t>
            </a:fld>
            <a:endParaRPr lang="en-US" dirty="0"/>
          </a:p>
        </p:txBody>
      </p:sp>
      <p:sp>
        <p:nvSpPr>
          <p:cNvPr id="41" name="Horizontal Scroll 40"/>
          <p:cNvSpPr/>
          <p:nvPr/>
        </p:nvSpPr>
        <p:spPr bwMode="auto">
          <a:xfrm>
            <a:off x="5169365" y="4806950"/>
            <a:ext cx="1788661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refund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30 days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Horizontal Scroll 41"/>
          <p:cNvSpPr/>
          <p:nvPr/>
        </p:nvSpPr>
        <p:spPr bwMode="auto">
          <a:xfrm>
            <a:off x="1879600" y="4806950"/>
            <a:ext cx="1616337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 BTC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dual-sig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ounded Rectangular Callout 32"/>
          <p:cNvSpPr/>
          <p:nvPr/>
        </p:nvSpPr>
        <p:spPr bwMode="auto">
          <a:xfrm>
            <a:off x="3784600" y="834160"/>
            <a:ext cx="3590380" cy="1328023"/>
          </a:xfrm>
          <a:prstGeom prst="wedgeRoundRectCallout">
            <a:avLst>
              <a:gd name="adj1" fmla="val 48761"/>
              <a:gd name="adj2" fmla="val 93696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 time we reverse direction, we shorten the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timelocks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53FD8E1-0082-1031-D753-E4FD619E57BA}"/>
              </a:ext>
            </a:extLst>
          </p:cNvPr>
          <p:cNvGrpSpPr/>
          <p:nvPr/>
        </p:nvGrpSpPr>
        <p:grpSpPr>
          <a:xfrm>
            <a:off x="549820" y="2590786"/>
            <a:ext cx="8044360" cy="1295400"/>
            <a:chOff x="714920" y="2590786"/>
            <a:chExt cx="8044360" cy="1295400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24" name="Group 60">
              <a:extLst>
                <a:ext uri="{FF2B5EF4-FFF2-40B4-BE49-F238E27FC236}">
                  <a16:creationId xmlns:a16="http://schemas.microsoft.com/office/drawing/2014/main" id="{3CCD93C5-FEBE-3735-7DD9-AF1F9304205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311480" y="2590786"/>
              <a:ext cx="1447800" cy="1295400"/>
              <a:chOff x="3168" y="1824"/>
              <a:chExt cx="912" cy="816"/>
            </a:xfrm>
          </p:grpSpPr>
          <p:sp>
            <p:nvSpPr>
              <p:cNvPr id="40" name="Freeform 61">
                <a:extLst>
                  <a:ext uri="{FF2B5EF4-FFF2-40B4-BE49-F238E27FC236}">
                    <a16:creationId xmlns:a16="http://schemas.microsoft.com/office/drawing/2014/main" id="{BB69BC06-A775-0D74-052A-3A38187472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3" name="Freeform 62">
                <a:extLst>
                  <a:ext uri="{FF2B5EF4-FFF2-40B4-BE49-F238E27FC236}">
                    <a16:creationId xmlns:a16="http://schemas.microsoft.com/office/drawing/2014/main" id="{1DC4CF42-5576-39C1-AF50-761D057CFF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Freeform 63">
                <a:extLst>
                  <a:ext uri="{FF2B5EF4-FFF2-40B4-BE49-F238E27FC236}">
                    <a16:creationId xmlns:a16="http://schemas.microsoft.com/office/drawing/2014/main" id="{8C2DC22B-AB87-CA10-E2D4-995132225D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6" name="Freeform 64">
                <a:extLst>
                  <a:ext uri="{FF2B5EF4-FFF2-40B4-BE49-F238E27FC236}">
                    <a16:creationId xmlns:a16="http://schemas.microsoft.com/office/drawing/2014/main" id="{401539C8-4E2A-0D29-B8A2-6F051A6AE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7" name="Freeform 65">
                <a:extLst>
                  <a:ext uri="{FF2B5EF4-FFF2-40B4-BE49-F238E27FC236}">
                    <a16:creationId xmlns:a16="http://schemas.microsoft.com/office/drawing/2014/main" id="{1FC257E5-A465-276F-DF01-9490EE961D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8" name="Freeform 66">
                <a:extLst>
                  <a:ext uri="{FF2B5EF4-FFF2-40B4-BE49-F238E27FC236}">
                    <a16:creationId xmlns:a16="http://schemas.microsoft.com/office/drawing/2014/main" id="{AC5BE07F-1F67-4FFC-95F6-A5456971DB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9" name="Freeform 67">
                <a:extLst>
                  <a:ext uri="{FF2B5EF4-FFF2-40B4-BE49-F238E27FC236}">
                    <a16:creationId xmlns:a16="http://schemas.microsoft.com/office/drawing/2014/main" id="{D8BEE228-E3C7-7651-E2B0-24C3A1C803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0" name="Freeform 68">
                <a:extLst>
                  <a:ext uri="{FF2B5EF4-FFF2-40B4-BE49-F238E27FC236}">
                    <a16:creationId xmlns:a16="http://schemas.microsoft.com/office/drawing/2014/main" id="{C516BC78-A1CF-F20B-1526-10ECC29A5E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1" name="Freeform 69">
                <a:extLst>
                  <a:ext uri="{FF2B5EF4-FFF2-40B4-BE49-F238E27FC236}">
                    <a16:creationId xmlns:a16="http://schemas.microsoft.com/office/drawing/2014/main" id="{C84CA78B-EE2D-22C6-17FD-C173DBA3E0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" name="Group 50">
              <a:extLst>
                <a:ext uri="{FF2B5EF4-FFF2-40B4-BE49-F238E27FC236}">
                  <a16:creationId xmlns:a16="http://schemas.microsoft.com/office/drawing/2014/main" id="{0D6D7146-49C3-AFDE-7184-A5E3A82F03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920" y="2590786"/>
              <a:ext cx="1447800" cy="1295400"/>
              <a:chOff x="3168" y="1824"/>
              <a:chExt cx="912" cy="816"/>
            </a:xfrm>
          </p:grpSpPr>
          <p:sp>
            <p:nvSpPr>
              <p:cNvPr id="26" name="Freeform 51">
                <a:extLst>
                  <a:ext uri="{FF2B5EF4-FFF2-40B4-BE49-F238E27FC236}">
                    <a16:creationId xmlns:a16="http://schemas.microsoft.com/office/drawing/2014/main" id="{4793420C-0E4C-E94D-DFDC-C2B3B192E7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Freeform 52">
                <a:extLst>
                  <a:ext uri="{FF2B5EF4-FFF2-40B4-BE49-F238E27FC236}">
                    <a16:creationId xmlns:a16="http://schemas.microsoft.com/office/drawing/2014/main" id="{2E371236-FE83-7090-BDD7-A2D41D4D7B9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Freeform 53">
                <a:extLst>
                  <a:ext uri="{FF2B5EF4-FFF2-40B4-BE49-F238E27FC236}">
                    <a16:creationId xmlns:a16="http://schemas.microsoft.com/office/drawing/2014/main" id="{B0A6B8B3-A006-6B48-F378-560342D1F7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0" name="Freeform 54">
                <a:extLst>
                  <a:ext uri="{FF2B5EF4-FFF2-40B4-BE49-F238E27FC236}">
                    <a16:creationId xmlns:a16="http://schemas.microsoft.com/office/drawing/2014/main" id="{79922E53-C51D-2B97-057A-C45BB8639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Freeform 55">
                <a:extLst>
                  <a:ext uri="{FF2B5EF4-FFF2-40B4-BE49-F238E27FC236}">
                    <a16:creationId xmlns:a16="http://schemas.microsoft.com/office/drawing/2014/main" id="{5D1A3327-0351-14D3-080F-DA786CBFF2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Freeform 56">
                <a:extLst>
                  <a:ext uri="{FF2B5EF4-FFF2-40B4-BE49-F238E27FC236}">
                    <a16:creationId xmlns:a16="http://schemas.microsoft.com/office/drawing/2014/main" id="{683B4D6E-6CCA-D7A5-41B1-594ED2339D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" name="Freeform 57">
                <a:extLst>
                  <a:ext uri="{FF2B5EF4-FFF2-40B4-BE49-F238E27FC236}">
                    <a16:creationId xmlns:a16="http://schemas.microsoft.com/office/drawing/2014/main" id="{863CB18B-018C-11F2-5444-460647B450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8" name="Freeform 58">
                <a:extLst>
                  <a:ext uri="{FF2B5EF4-FFF2-40B4-BE49-F238E27FC236}">
                    <a16:creationId xmlns:a16="http://schemas.microsoft.com/office/drawing/2014/main" id="{C557B17F-BA87-8535-A1EE-A23EE27930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9" name="Freeform 59">
                <a:extLst>
                  <a:ext uri="{FF2B5EF4-FFF2-40B4-BE49-F238E27FC236}">
                    <a16:creationId xmlns:a16="http://schemas.microsoft.com/office/drawing/2014/main" id="{6E792951-6F5F-DACE-7E19-DF6CC60CCF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60118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Horizontal Scroll 30"/>
          <p:cNvSpPr/>
          <p:nvPr/>
        </p:nvSpPr>
        <p:spPr bwMode="auto">
          <a:xfrm>
            <a:off x="4565917" y="1359978"/>
            <a:ext cx="2983608" cy="2085796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20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Bob,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 to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29 days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signed Alice</a:t>
            </a:r>
          </a:p>
        </p:txBody>
      </p:sp>
      <p:sp>
        <p:nvSpPr>
          <p:cNvPr id="32" name="Horizontal Scroll 31"/>
          <p:cNvSpPr/>
          <p:nvPr/>
        </p:nvSpPr>
        <p:spPr bwMode="auto">
          <a:xfrm>
            <a:off x="1311820" y="1359978"/>
            <a:ext cx="2983608" cy="2085796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15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Bob,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 to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28 days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signed Bob</a:t>
            </a:r>
          </a:p>
        </p:txBody>
      </p:sp>
      <p:sp>
        <p:nvSpPr>
          <p:cNvPr id="34" name="Double Wave 33"/>
          <p:cNvSpPr/>
          <p:nvPr/>
        </p:nvSpPr>
        <p:spPr bwMode="auto">
          <a:xfrm>
            <a:off x="2154510" y="4686300"/>
            <a:ext cx="4834980" cy="1181100"/>
          </a:xfrm>
          <a:prstGeom prst="doubleWave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Settlement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52</a:t>
            </a:fld>
            <a:endParaRPr lang="en-US" dirty="0"/>
          </a:p>
        </p:txBody>
      </p:sp>
      <p:sp>
        <p:nvSpPr>
          <p:cNvPr id="41" name="Horizontal Scroll 40"/>
          <p:cNvSpPr/>
          <p:nvPr/>
        </p:nvSpPr>
        <p:spPr bwMode="auto">
          <a:xfrm>
            <a:off x="5169365" y="4806950"/>
            <a:ext cx="1788661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refund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30 days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Horizontal Scroll 41"/>
          <p:cNvSpPr/>
          <p:nvPr/>
        </p:nvSpPr>
        <p:spPr bwMode="auto">
          <a:xfrm>
            <a:off x="1879600" y="4806950"/>
            <a:ext cx="1616337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 BTC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dual-sig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ounded Rectangular Callout 34"/>
          <p:cNvSpPr/>
          <p:nvPr/>
        </p:nvSpPr>
        <p:spPr bwMode="auto">
          <a:xfrm>
            <a:off x="3175000" y="1074853"/>
            <a:ext cx="3590380" cy="1328023"/>
          </a:xfrm>
          <a:prstGeom prst="wedgeRoundRectCallout">
            <a:avLst>
              <a:gd name="adj1" fmla="val -74688"/>
              <a:gd name="adj2" fmla="val 95609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Closing time! Let’s draw up a settlement transaction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6A55F16-12B7-2A21-4891-0F23256F73C3}"/>
              </a:ext>
            </a:extLst>
          </p:cNvPr>
          <p:cNvGrpSpPr/>
          <p:nvPr/>
        </p:nvGrpSpPr>
        <p:grpSpPr>
          <a:xfrm>
            <a:off x="549820" y="2590786"/>
            <a:ext cx="8044360" cy="1295400"/>
            <a:chOff x="714920" y="2590786"/>
            <a:chExt cx="8044360" cy="1295400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24" name="Group 60">
              <a:extLst>
                <a:ext uri="{FF2B5EF4-FFF2-40B4-BE49-F238E27FC236}">
                  <a16:creationId xmlns:a16="http://schemas.microsoft.com/office/drawing/2014/main" id="{261525FC-E6F5-90A8-1BD1-C5312A493BF4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311480" y="2590786"/>
              <a:ext cx="1447800" cy="1295400"/>
              <a:chOff x="3168" y="1824"/>
              <a:chExt cx="912" cy="816"/>
            </a:xfrm>
          </p:grpSpPr>
          <p:sp>
            <p:nvSpPr>
              <p:cNvPr id="40" name="Freeform 61">
                <a:extLst>
                  <a:ext uri="{FF2B5EF4-FFF2-40B4-BE49-F238E27FC236}">
                    <a16:creationId xmlns:a16="http://schemas.microsoft.com/office/drawing/2014/main" id="{3BCD4B3B-C27B-DBFA-4C5B-999ED43F43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3" name="Freeform 62">
                <a:extLst>
                  <a:ext uri="{FF2B5EF4-FFF2-40B4-BE49-F238E27FC236}">
                    <a16:creationId xmlns:a16="http://schemas.microsoft.com/office/drawing/2014/main" id="{979B99D9-8420-AE2F-5F32-43DB2A9079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Freeform 63">
                <a:extLst>
                  <a:ext uri="{FF2B5EF4-FFF2-40B4-BE49-F238E27FC236}">
                    <a16:creationId xmlns:a16="http://schemas.microsoft.com/office/drawing/2014/main" id="{82F6F7DE-EE0C-E0B2-AC74-A55B5C4914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6" name="Freeform 64">
                <a:extLst>
                  <a:ext uri="{FF2B5EF4-FFF2-40B4-BE49-F238E27FC236}">
                    <a16:creationId xmlns:a16="http://schemas.microsoft.com/office/drawing/2014/main" id="{75401610-76FD-5FC2-A5B7-7ECF9C3873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7" name="Freeform 65">
                <a:extLst>
                  <a:ext uri="{FF2B5EF4-FFF2-40B4-BE49-F238E27FC236}">
                    <a16:creationId xmlns:a16="http://schemas.microsoft.com/office/drawing/2014/main" id="{F42A6356-5D38-F6BF-A109-1F00F72EB4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8" name="Freeform 66">
                <a:extLst>
                  <a:ext uri="{FF2B5EF4-FFF2-40B4-BE49-F238E27FC236}">
                    <a16:creationId xmlns:a16="http://schemas.microsoft.com/office/drawing/2014/main" id="{C7C779C0-BA48-E598-3ADF-27EF6466EB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9" name="Freeform 67">
                <a:extLst>
                  <a:ext uri="{FF2B5EF4-FFF2-40B4-BE49-F238E27FC236}">
                    <a16:creationId xmlns:a16="http://schemas.microsoft.com/office/drawing/2014/main" id="{526F1F18-E04E-21A5-5F7A-4DBC46D87A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0" name="Freeform 68">
                <a:extLst>
                  <a:ext uri="{FF2B5EF4-FFF2-40B4-BE49-F238E27FC236}">
                    <a16:creationId xmlns:a16="http://schemas.microsoft.com/office/drawing/2014/main" id="{B8A3F28B-367B-AB51-CD0B-6213CB6DBC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1" name="Freeform 69">
                <a:extLst>
                  <a:ext uri="{FF2B5EF4-FFF2-40B4-BE49-F238E27FC236}">
                    <a16:creationId xmlns:a16="http://schemas.microsoft.com/office/drawing/2014/main" id="{5085EFE3-6967-468E-FD07-378C34A5C3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" name="Group 50">
              <a:extLst>
                <a:ext uri="{FF2B5EF4-FFF2-40B4-BE49-F238E27FC236}">
                  <a16:creationId xmlns:a16="http://schemas.microsoft.com/office/drawing/2014/main" id="{382AD9FC-8BEE-0F5A-FCC7-F413931F64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920" y="2590786"/>
              <a:ext cx="1447800" cy="1295400"/>
              <a:chOff x="3168" y="1824"/>
              <a:chExt cx="912" cy="816"/>
            </a:xfrm>
          </p:grpSpPr>
          <p:sp>
            <p:nvSpPr>
              <p:cNvPr id="26" name="Freeform 51">
                <a:extLst>
                  <a:ext uri="{FF2B5EF4-FFF2-40B4-BE49-F238E27FC236}">
                    <a16:creationId xmlns:a16="http://schemas.microsoft.com/office/drawing/2014/main" id="{53E8AF73-DF1B-95B0-5036-FB17485523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Freeform 52">
                <a:extLst>
                  <a:ext uri="{FF2B5EF4-FFF2-40B4-BE49-F238E27FC236}">
                    <a16:creationId xmlns:a16="http://schemas.microsoft.com/office/drawing/2014/main" id="{498DDBA8-6A12-4EBA-F86A-6F66C3ED70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Freeform 53">
                <a:extLst>
                  <a:ext uri="{FF2B5EF4-FFF2-40B4-BE49-F238E27FC236}">
                    <a16:creationId xmlns:a16="http://schemas.microsoft.com/office/drawing/2014/main" id="{5B052CC8-E090-C35D-24B5-6B2BE12087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0" name="Freeform 54">
                <a:extLst>
                  <a:ext uri="{FF2B5EF4-FFF2-40B4-BE49-F238E27FC236}">
                    <a16:creationId xmlns:a16="http://schemas.microsoft.com/office/drawing/2014/main" id="{27CBF4E3-EF00-42C3-AFB3-7BA3E3728C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3" name="Freeform 55">
                <a:extLst>
                  <a:ext uri="{FF2B5EF4-FFF2-40B4-BE49-F238E27FC236}">
                    <a16:creationId xmlns:a16="http://schemas.microsoft.com/office/drawing/2014/main" id="{AF5E9182-2DBF-8E3E-9615-5DCDA922D7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Freeform 56">
                <a:extLst>
                  <a:ext uri="{FF2B5EF4-FFF2-40B4-BE49-F238E27FC236}">
                    <a16:creationId xmlns:a16="http://schemas.microsoft.com/office/drawing/2014/main" id="{7347799F-366B-3A1D-2A22-C13A64E509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" name="Freeform 57">
                <a:extLst>
                  <a:ext uri="{FF2B5EF4-FFF2-40B4-BE49-F238E27FC236}">
                    <a16:creationId xmlns:a16="http://schemas.microsoft.com/office/drawing/2014/main" id="{6CC35628-226F-856D-3760-136087E2A0F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8" name="Freeform 58">
                <a:extLst>
                  <a:ext uri="{FF2B5EF4-FFF2-40B4-BE49-F238E27FC236}">
                    <a16:creationId xmlns:a16="http://schemas.microsoft.com/office/drawing/2014/main" id="{CA560B08-67EA-5997-2C73-DA782427D9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9" name="Freeform 59">
                <a:extLst>
                  <a:ext uri="{FF2B5EF4-FFF2-40B4-BE49-F238E27FC236}">
                    <a16:creationId xmlns:a16="http://schemas.microsoft.com/office/drawing/2014/main" id="{0CD345BF-09AC-7931-9A85-CAF77F6C0E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14508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8DD3B50-CD64-CB07-05C8-9F0F3126B8CB}"/>
              </a:ext>
            </a:extLst>
          </p:cNvPr>
          <p:cNvGrpSpPr/>
          <p:nvPr/>
        </p:nvGrpSpPr>
        <p:grpSpPr>
          <a:xfrm>
            <a:off x="549820" y="2590786"/>
            <a:ext cx="8044360" cy="1295400"/>
            <a:chOff x="714920" y="2590786"/>
            <a:chExt cx="8044360" cy="1295400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24" name="Group 60">
              <a:extLst>
                <a:ext uri="{FF2B5EF4-FFF2-40B4-BE49-F238E27FC236}">
                  <a16:creationId xmlns:a16="http://schemas.microsoft.com/office/drawing/2014/main" id="{6FC2F9F3-ECE5-F509-EC23-611E0705DF1B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311480" y="2590786"/>
              <a:ext cx="1447800" cy="1295400"/>
              <a:chOff x="3168" y="1824"/>
              <a:chExt cx="912" cy="816"/>
            </a:xfrm>
          </p:grpSpPr>
          <p:sp>
            <p:nvSpPr>
              <p:cNvPr id="40" name="Freeform 61">
                <a:extLst>
                  <a:ext uri="{FF2B5EF4-FFF2-40B4-BE49-F238E27FC236}">
                    <a16:creationId xmlns:a16="http://schemas.microsoft.com/office/drawing/2014/main" id="{D6A2CAE0-4685-F81A-42C4-2C58ED7342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3" name="Freeform 62">
                <a:extLst>
                  <a:ext uri="{FF2B5EF4-FFF2-40B4-BE49-F238E27FC236}">
                    <a16:creationId xmlns:a16="http://schemas.microsoft.com/office/drawing/2014/main" id="{4C8C7082-E64C-5D7E-5387-DCC92FB386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Freeform 63">
                <a:extLst>
                  <a:ext uri="{FF2B5EF4-FFF2-40B4-BE49-F238E27FC236}">
                    <a16:creationId xmlns:a16="http://schemas.microsoft.com/office/drawing/2014/main" id="{9C17412B-8C20-7009-7D0C-5B03422E39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6" name="Freeform 64">
                <a:extLst>
                  <a:ext uri="{FF2B5EF4-FFF2-40B4-BE49-F238E27FC236}">
                    <a16:creationId xmlns:a16="http://schemas.microsoft.com/office/drawing/2014/main" id="{743CC2D7-E987-82BB-6031-14253714C2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7" name="Freeform 65">
                <a:extLst>
                  <a:ext uri="{FF2B5EF4-FFF2-40B4-BE49-F238E27FC236}">
                    <a16:creationId xmlns:a16="http://schemas.microsoft.com/office/drawing/2014/main" id="{D74EF375-147E-1B2E-5F37-82E9483CD6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8" name="Freeform 66">
                <a:extLst>
                  <a:ext uri="{FF2B5EF4-FFF2-40B4-BE49-F238E27FC236}">
                    <a16:creationId xmlns:a16="http://schemas.microsoft.com/office/drawing/2014/main" id="{CCEC4F80-B4C8-3591-AC95-3EE2A3FA334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9" name="Freeform 67">
                <a:extLst>
                  <a:ext uri="{FF2B5EF4-FFF2-40B4-BE49-F238E27FC236}">
                    <a16:creationId xmlns:a16="http://schemas.microsoft.com/office/drawing/2014/main" id="{7C1C5653-C5C0-395F-C219-19900414E6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0" name="Freeform 68">
                <a:extLst>
                  <a:ext uri="{FF2B5EF4-FFF2-40B4-BE49-F238E27FC236}">
                    <a16:creationId xmlns:a16="http://schemas.microsoft.com/office/drawing/2014/main" id="{8617D647-078E-8F94-98C7-7CFD6C9692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1" name="Freeform 69">
                <a:extLst>
                  <a:ext uri="{FF2B5EF4-FFF2-40B4-BE49-F238E27FC236}">
                    <a16:creationId xmlns:a16="http://schemas.microsoft.com/office/drawing/2014/main" id="{427B0252-61A6-69A4-BC76-B142DC13BB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" name="Group 50">
              <a:extLst>
                <a:ext uri="{FF2B5EF4-FFF2-40B4-BE49-F238E27FC236}">
                  <a16:creationId xmlns:a16="http://schemas.microsoft.com/office/drawing/2014/main" id="{726BF9B7-A36D-F2F1-0B5C-F31C207B04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920" y="2590786"/>
              <a:ext cx="1447800" cy="1295400"/>
              <a:chOff x="3168" y="1824"/>
              <a:chExt cx="912" cy="816"/>
            </a:xfrm>
          </p:grpSpPr>
          <p:sp>
            <p:nvSpPr>
              <p:cNvPr id="26" name="Freeform 51">
                <a:extLst>
                  <a:ext uri="{FF2B5EF4-FFF2-40B4-BE49-F238E27FC236}">
                    <a16:creationId xmlns:a16="http://schemas.microsoft.com/office/drawing/2014/main" id="{797235E4-009D-F3E1-63A7-82EFC35E75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Freeform 52">
                <a:extLst>
                  <a:ext uri="{FF2B5EF4-FFF2-40B4-BE49-F238E27FC236}">
                    <a16:creationId xmlns:a16="http://schemas.microsoft.com/office/drawing/2014/main" id="{5B48C3B5-7D14-7C13-754B-9C3E5538B7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Freeform 53">
                <a:extLst>
                  <a:ext uri="{FF2B5EF4-FFF2-40B4-BE49-F238E27FC236}">
                    <a16:creationId xmlns:a16="http://schemas.microsoft.com/office/drawing/2014/main" id="{EEF19070-2B3C-5156-F800-DC6D32CD42C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0" name="Freeform 54">
                <a:extLst>
                  <a:ext uri="{FF2B5EF4-FFF2-40B4-BE49-F238E27FC236}">
                    <a16:creationId xmlns:a16="http://schemas.microsoft.com/office/drawing/2014/main" id="{E45D793E-CE21-8C6B-3642-431E4676AA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Freeform 55">
                <a:extLst>
                  <a:ext uri="{FF2B5EF4-FFF2-40B4-BE49-F238E27FC236}">
                    <a16:creationId xmlns:a16="http://schemas.microsoft.com/office/drawing/2014/main" id="{99DA37DF-6CD4-FD47-A352-EC8F66F21B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Freeform 56">
                <a:extLst>
                  <a:ext uri="{FF2B5EF4-FFF2-40B4-BE49-F238E27FC236}">
                    <a16:creationId xmlns:a16="http://schemas.microsoft.com/office/drawing/2014/main" id="{A37E178C-BDDF-700E-CE15-8D78AD35C0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" name="Freeform 57">
                <a:extLst>
                  <a:ext uri="{FF2B5EF4-FFF2-40B4-BE49-F238E27FC236}">
                    <a16:creationId xmlns:a16="http://schemas.microsoft.com/office/drawing/2014/main" id="{30C97431-1C84-1D3A-AE87-3DCE85CA83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8" name="Freeform 58">
                <a:extLst>
                  <a:ext uri="{FF2B5EF4-FFF2-40B4-BE49-F238E27FC236}">
                    <a16:creationId xmlns:a16="http://schemas.microsoft.com/office/drawing/2014/main" id="{B6D1C6C3-0E5F-8A99-43D4-DAD3C5D730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9" name="Freeform 59">
                <a:extLst>
                  <a:ext uri="{FF2B5EF4-FFF2-40B4-BE49-F238E27FC236}">
                    <a16:creationId xmlns:a16="http://schemas.microsoft.com/office/drawing/2014/main" id="{553D2347-9BC9-2B96-AC9F-5B2D2D5B34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1" name="Horizontal Scroll 30"/>
          <p:cNvSpPr/>
          <p:nvPr/>
        </p:nvSpPr>
        <p:spPr bwMode="auto">
          <a:xfrm>
            <a:off x="4565917" y="1359978"/>
            <a:ext cx="2983608" cy="2085796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20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Bob,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 to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29 days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signed Alice</a:t>
            </a:r>
          </a:p>
        </p:txBody>
      </p:sp>
      <p:sp>
        <p:nvSpPr>
          <p:cNvPr id="32" name="Horizontal Scroll 31"/>
          <p:cNvSpPr/>
          <p:nvPr/>
        </p:nvSpPr>
        <p:spPr bwMode="auto">
          <a:xfrm>
            <a:off x="1311820" y="1359978"/>
            <a:ext cx="2983608" cy="2085796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15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Bob,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 to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28 days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signed Alice</a:t>
            </a:r>
          </a:p>
        </p:txBody>
      </p:sp>
      <p:sp>
        <p:nvSpPr>
          <p:cNvPr id="34" name="Double Wave 33"/>
          <p:cNvSpPr/>
          <p:nvPr/>
        </p:nvSpPr>
        <p:spPr bwMode="auto">
          <a:xfrm>
            <a:off x="2154510" y="4686300"/>
            <a:ext cx="4834980" cy="1181100"/>
          </a:xfrm>
          <a:prstGeom prst="doubleWave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Settlement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53</a:t>
            </a:fld>
            <a:endParaRPr lang="en-US" dirty="0"/>
          </a:p>
        </p:txBody>
      </p:sp>
      <p:sp>
        <p:nvSpPr>
          <p:cNvPr id="41" name="Horizontal Scroll 40"/>
          <p:cNvSpPr/>
          <p:nvPr/>
        </p:nvSpPr>
        <p:spPr bwMode="auto">
          <a:xfrm>
            <a:off x="5169365" y="4806950"/>
            <a:ext cx="1788661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refund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30 days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Horizontal Scroll 41"/>
          <p:cNvSpPr/>
          <p:nvPr/>
        </p:nvSpPr>
        <p:spPr bwMode="auto">
          <a:xfrm>
            <a:off x="1879600" y="4806950"/>
            <a:ext cx="1616337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 BTC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dual-sig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Horizontal Scroll 32"/>
          <p:cNvSpPr/>
          <p:nvPr/>
        </p:nvSpPr>
        <p:spPr bwMode="auto">
          <a:xfrm>
            <a:off x="2956024" y="2150344"/>
            <a:ext cx="2983608" cy="2085796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15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Bob,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 to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immediately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signed Alice, Bob</a:t>
            </a:r>
          </a:p>
        </p:txBody>
      </p:sp>
    </p:spTree>
    <p:extLst>
      <p:ext uri="{BB962C8B-B14F-4D97-AF65-F5344CB8AC3E}">
        <p14:creationId xmlns:p14="http://schemas.microsoft.com/office/powerpoint/2010/main" val="2401235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5.55556E-6 C 0.00052 0.01111 0.00017 0.02222 0.00139 0.03333 C 0.00156 0.03564 0.00347 0.0368 0.00417 0.03888 C 0.00608 0.04467 0.00625 0.05162 0.00833 0.0574 C 0.00989 0.06203 0.01233 0.06574 0.01389 0.07037 C 0.01823 0.08287 0.02187 0.09768 0.02917 0.1074 C 0.03316 0.12083 0.03055 0.11388 0.0375 0.12777 C 0.03941 0.13171 0.03993 0.13657 0.04167 0.14074 C 0.04549 0.14999 0.04549 0.14953 0.05 0.1574 C 0.05208 0.16898 0.05781 0.17708 0.06389 0.18518 C 0.06736 0.19907 0.07483 0.20995 0.08055 0.22222 C 0.0816 0.22453 0.08194 0.22754 0.08333 0.22962 C 0.08437 0.23124 0.08628 0.23194 0.0875 0.23333 C 0.08941 0.23564 0.09149 0.23796 0.09305 0.24074 C 0.09965 0.25162 0.1026 0.26365 0.11111 0.27222 C 0.11701 0.28819 0.11024 0.27291 0.11805 0.28333 C 0.12917 0.29814 0.13212 0.30624 0.14722 0.31296 C 0.15087 0.31666 0.15833 0.32407 0.15833 0.32407 " pathEditMode="relative" ptsTypes="fffffffffffffffffA">
                                      <p:cBhvr>
                                        <p:cTn id="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ouble Wave 33"/>
          <p:cNvSpPr/>
          <p:nvPr/>
        </p:nvSpPr>
        <p:spPr bwMode="auto">
          <a:xfrm>
            <a:off x="2154510" y="4686300"/>
            <a:ext cx="4834980" cy="1181100"/>
          </a:xfrm>
          <a:prstGeom prst="doubleWave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</p:txBody>
      </p:sp>
      <p:sp>
        <p:nvSpPr>
          <p:cNvPr id="41" name="Horizontal Scroll 40"/>
          <p:cNvSpPr/>
          <p:nvPr/>
        </p:nvSpPr>
        <p:spPr bwMode="auto">
          <a:xfrm>
            <a:off x="5169365" y="4806950"/>
            <a:ext cx="1788661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refund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30 days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Horizontal Scroll 30"/>
          <p:cNvSpPr/>
          <p:nvPr/>
        </p:nvSpPr>
        <p:spPr bwMode="auto">
          <a:xfrm>
            <a:off x="4565917" y="1359978"/>
            <a:ext cx="2983608" cy="2085796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chemeClr val="tx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20 </a:t>
            </a: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Bob,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 to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29 days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signed Alice</a:t>
            </a:r>
          </a:p>
        </p:txBody>
      </p:sp>
      <p:sp>
        <p:nvSpPr>
          <p:cNvPr id="32" name="Horizontal Scroll 31"/>
          <p:cNvSpPr/>
          <p:nvPr/>
        </p:nvSpPr>
        <p:spPr bwMode="auto">
          <a:xfrm>
            <a:off x="1311820" y="1359978"/>
            <a:ext cx="2983608" cy="2085796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15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Bob,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 to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28 days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signed Bob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Settlement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54</a:t>
            </a:fld>
            <a:endParaRPr lang="en-US" dirty="0"/>
          </a:p>
        </p:txBody>
      </p:sp>
      <p:sp>
        <p:nvSpPr>
          <p:cNvPr id="42" name="Horizontal Scroll 41"/>
          <p:cNvSpPr/>
          <p:nvPr/>
        </p:nvSpPr>
        <p:spPr bwMode="auto">
          <a:xfrm>
            <a:off x="1879600" y="4806950"/>
            <a:ext cx="1616337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 BTC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dual-sig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ounded Rectangular Callout 47"/>
          <p:cNvSpPr/>
          <p:nvPr/>
        </p:nvSpPr>
        <p:spPr bwMode="auto">
          <a:xfrm>
            <a:off x="2352937" y="820853"/>
            <a:ext cx="2286000" cy="1328023"/>
          </a:xfrm>
          <a:prstGeom prst="wedgeRoundRectCallout">
            <a:avLst>
              <a:gd name="adj1" fmla="val -74688"/>
              <a:gd name="adj2" fmla="val 95609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Now I have to wai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 for 28 days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38">
            <a:extLst>
              <a:ext uri="{FF2B5EF4-FFF2-40B4-BE49-F238E27FC236}">
                <a16:creationId xmlns:a16="http://schemas.microsoft.com/office/drawing/2014/main" id="{34AB45ED-0404-FB71-B82F-FD1BFB528B94}"/>
              </a:ext>
            </a:extLst>
          </p:cNvPr>
          <p:cNvGrpSpPr>
            <a:grpSpLocks/>
          </p:cNvGrpSpPr>
          <p:nvPr/>
        </p:nvGrpSpPr>
        <p:grpSpPr bwMode="auto">
          <a:xfrm>
            <a:off x="7121319" y="2556304"/>
            <a:ext cx="1509712" cy="908050"/>
            <a:chOff x="1295" y="669"/>
            <a:chExt cx="1115" cy="671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" name="Freeform 39">
              <a:extLst>
                <a:ext uri="{FF2B5EF4-FFF2-40B4-BE49-F238E27FC236}">
                  <a16:creationId xmlns:a16="http://schemas.microsoft.com/office/drawing/2014/main" id="{2A38EA44-8ABB-32EB-722B-CCFBD3883C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720"/>
              <a:ext cx="912" cy="480"/>
            </a:xfrm>
            <a:custGeom>
              <a:avLst/>
              <a:gdLst>
                <a:gd name="T0" fmla="*/ 0 w 912"/>
                <a:gd name="T1" fmla="*/ 0 h 624"/>
                <a:gd name="T2" fmla="*/ 384 w 912"/>
                <a:gd name="T3" fmla="*/ 369 h 624"/>
                <a:gd name="T4" fmla="*/ 912 w 912"/>
                <a:gd name="T5" fmla="*/ 369 h 624"/>
                <a:gd name="T6" fmla="*/ 384 w 912"/>
                <a:gd name="T7" fmla="*/ 0 h 624"/>
                <a:gd name="T8" fmla="*/ 0 w 912"/>
                <a:gd name="T9" fmla="*/ 0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2"/>
                <a:gd name="T16" fmla="*/ 0 h 624"/>
                <a:gd name="T17" fmla="*/ 912 w 912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2" h="624">
                  <a:moveTo>
                    <a:pt x="0" y="0"/>
                  </a:moveTo>
                  <a:lnTo>
                    <a:pt x="384" y="624"/>
                  </a:lnTo>
                  <a:lnTo>
                    <a:pt x="912" y="624"/>
                  </a:lnTo>
                  <a:lnTo>
                    <a:pt x="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" name="Rectangle 40">
              <a:extLst>
                <a:ext uri="{FF2B5EF4-FFF2-40B4-BE49-F238E27FC236}">
                  <a16:creationId xmlns:a16="http://schemas.microsoft.com/office/drawing/2014/main" id="{8B6AFA24-AEDC-C618-6439-DE56E3DDEB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00"/>
              <a:ext cx="530" cy="140"/>
            </a:xfrm>
            <a:prstGeom prst="rect">
              <a:avLst/>
            </a:prstGeom>
            <a:solidFill>
              <a:srgbClr val="DDDDDD"/>
            </a:solidFill>
            <a:ln w="381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6" name="Freeform 41">
              <a:extLst>
                <a:ext uri="{FF2B5EF4-FFF2-40B4-BE49-F238E27FC236}">
                  <a16:creationId xmlns:a16="http://schemas.microsoft.com/office/drawing/2014/main" id="{9875913D-B885-0BDD-B383-F00D1011C2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" y="720"/>
              <a:ext cx="393" cy="615"/>
            </a:xfrm>
            <a:custGeom>
              <a:avLst/>
              <a:gdLst>
                <a:gd name="T0" fmla="*/ 9 w 393"/>
                <a:gd name="T1" fmla="*/ 0 h 615"/>
                <a:gd name="T2" fmla="*/ 0 w 393"/>
                <a:gd name="T3" fmla="*/ 121 h 615"/>
                <a:gd name="T4" fmla="*/ 393 w 393"/>
                <a:gd name="T5" fmla="*/ 615 h 615"/>
                <a:gd name="T6" fmla="*/ 393 w 393"/>
                <a:gd name="T7" fmla="*/ 480 h 615"/>
                <a:gd name="T8" fmla="*/ 9 w 393"/>
                <a:gd name="T9" fmla="*/ 0 h 6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3"/>
                <a:gd name="T16" fmla="*/ 0 h 615"/>
                <a:gd name="T17" fmla="*/ 393 w 393"/>
                <a:gd name="T18" fmla="*/ 615 h 6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3" h="615">
                  <a:moveTo>
                    <a:pt x="9" y="0"/>
                  </a:moveTo>
                  <a:lnTo>
                    <a:pt x="0" y="121"/>
                  </a:lnTo>
                  <a:lnTo>
                    <a:pt x="393" y="615"/>
                  </a:lnTo>
                  <a:lnTo>
                    <a:pt x="393" y="48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7" name="Freeform 42">
              <a:extLst>
                <a:ext uri="{FF2B5EF4-FFF2-40B4-BE49-F238E27FC236}">
                  <a16:creationId xmlns:a16="http://schemas.microsoft.com/office/drawing/2014/main" id="{18E6F6C6-D826-72F7-9E71-334BF459D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" y="912"/>
              <a:ext cx="537" cy="359"/>
            </a:xfrm>
            <a:custGeom>
              <a:avLst/>
              <a:gdLst>
                <a:gd name="T0" fmla="*/ 338 w 537"/>
                <a:gd name="T1" fmla="*/ 258 h 359"/>
                <a:gd name="T2" fmla="*/ 345 w 537"/>
                <a:gd name="T3" fmla="*/ 336 h 359"/>
                <a:gd name="T4" fmla="*/ 164 w 537"/>
                <a:gd name="T5" fmla="*/ 359 h 359"/>
                <a:gd name="T6" fmla="*/ 0 w 537"/>
                <a:gd name="T7" fmla="*/ 176 h 359"/>
                <a:gd name="T8" fmla="*/ 281 w 537"/>
                <a:gd name="T9" fmla="*/ 0 h 359"/>
                <a:gd name="T10" fmla="*/ 537 w 537"/>
                <a:gd name="T11" fmla="*/ 122 h 359"/>
                <a:gd name="T12" fmla="*/ 505 w 537"/>
                <a:gd name="T13" fmla="*/ 153 h 359"/>
                <a:gd name="T14" fmla="*/ 274 w 537"/>
                <a:gd name="T15" fmla="*/ 75 h 359"/>
                <a:gd name="T16" fmla="*/ 91 w 537"/>
                <a:gd name="T17" fmla="*/ 176 h 359"/>
                <a:gd name="T18" fmla="*/ 201 w 537"/>
                <a:gd name="T19" fmla="*/ 304 h 359"/>
                <a:gd name="T20" fmla="*/ 338 w 537"/>
                <a:gd name="T21" fmla="*/ 258 h 3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7"/>
                <a:gd name="T34" fmla="*/ 0 h 359"/>
                <a:gd name="T35" fmla="*/ 537 w 537"/>
                <a:gd name="T36" fmla="*/ 359 h 3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7" h="359">
                  <a:moveTo>
                    <a:pt x="338" y="258"/>
                  </a:moveTo>
                  <a:lnTo>
                    <a:pt x="345" y="336"/>
                  </a:lnTo>
                  <a:lnTo>
                    <a:pt x="164" y="359"/>
                  </a:lnTo>
                  <a:lnTo>
                    <a:pt x="0" y="176"/>
                  </a:lnTo>
                  <a:lnTo>
                    <a:pt x="281" y="0"/>
                  </a:lnTo>
                  <a:lnTo>
                    <a:pt x="537" y="122"/>
                  </a:lnTo>
                  <a:lnTo>
                    <a:pt x="505" y="153"/>
                  </a:lnTo>
                  <a:lnTo>
                    <a:pt x="274" y="75"/>
                  </a:lnTo>
                  <a:lnTo>
                    <a:pt x="91" y="176"/>
                  </a:lnTo>
                  <a:lnTo>
                    <a:pt x="201" y="304"/>
                  </a:lnTo>
                  <a:lnTo>
                    <a:pt x="338" y="25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43">
              <a:extLst>
                <a:ext uri="{FF2B5EF4-FFF2-40B4-BE49-F238E27FC236}">
                  <a16:creationId xmlns:a16="http://schemas.microsoft.com/office/drawing/2014/main" id="{7AFBCA57-DEB7-BB3F-6D7E-EA66C33DC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9" y="789"/>
              <a:ext cx="419" cy="245"/>
            </a:xfrm>
            <a:custGeom>
              <a:avLst/>
              <a:gdLst>
                <a:gd name="T0" fmla="*/ 206 w 537"/>
                <a:gd name="T1" fmla="*/ 120 h 359"/>
                <a:gd name="T2" fmla="*/ 210 w 537"/>
                <a:gd name="T3" fmla="*/ 156 h 359"/>
                <a:gd name="T4" fmla="*/ 100 w 537"/>
                <a:gd name="T5" fmla="*/ 167 h 359"/>
                <a:gd name="T6" fmla="*/ 0 w 537"/>
                <a:gd name="T7" fmla="*/ 82 h 359"/>
                <a:gd name="T8" fmla="*/ 171 w 537"/>
                <a:gd name="T9" fmla="*/ 0 h 359"/>
                <a:gd name="T10" fmla="*/ 327 w 537"/>
                <a:gd name="T11" fmla="*/ 57 h 359"/>
                <a:gd name="T12" fmla="*/ 307 w 537"/>
                <a:gd name="T13" fmla="*/ 71 h 359"/>
                <a:gd name="T14" fmla="*/ 167 w 537"/>
                <a:gd name="T15" fmla="*/ 35 h 359"/>
                <a:gd name="T16" fmla="*/ 55 w 537"/>
                <a:gd name="T17" fmla="*/ 82 h 359"/>
                <a:gd name="T18" fmla="*/ 123 w 537"/>
                <a:gd name="T19" fmla="*/ 141 h 359"/>
                <a:gd name="T20" fmla="*/ 206 w 537"/>
                <a:gd name="T21" fmla="*/ 120 h 3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7"/>
                <a:gd name="T34" fmla="*/ 0 h 359"/>
                <a:gd name="T35" fmla="*/ 537 w 537"/>
                <a:gd name="T36" fmla="*/ 359 h 3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7" h="359">
                  <a:moveTo>
                    <a:pt x="338" y="258"/>
                  </a:moveTo>
                  <a:lnTo>
                    <a:pt x="345" y="336"/>
                  </a:lnTo>
                  <a:lnTo>
                    <a:pt x="164" y="359"/>
                  </a:lnTo>
                  <a:lnTo>
                    <a:pt x="0" y="176"/>
                  </a:lnTo>
                  <a:lnTo>
                    <a:pt x="281" y="0"/>
                  </a:lnTo>
                  <a:lnTo>
                    <a:pt x="537" y="122"/>
                  </a:lnTo>
                  <a:lnTo>
                    <a:pt x="505" y="153"/>
                  </a:lnTo>
                  <a:lnTo>
                    <a:pt x="274" y="75"/>
                  </a:lnTo>
                  <a:lnTo>
                    <a:pt x="91" y="176"/>
                  </a:lnTo>
                  <a:lnTo>
                    <a:pt x="201" y="304"/>
                  </a:lnTo>
                  <a:lnTo>
                    <a:pt x="338" y="25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Freeform 44">
              <a:extLst>
                <a:ext uri="{FF2B5EF4-FFF2-40B4-BE49-F238E27FC236}">
                  <a16:creationId xmlns:a16="http://schemas.microsoft.com/office/drawing/2014/main" id="{9982CB26-7672-0468-C3F8-7E0D398A32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" y="672"/>
              <a:ext cx="320" cy="240"/>
            </a:xfrm>
            <a:custGeom>
              <a:avLst/>
              <a:gdLst>
                <a:gd name="T0" fmla="*/ 120 w 537"/>
                <a:gd name="T1" fmla="*/ 115 h 359"/>
                <a:gd name="T2" fmla="*/ 123 w 537"/>
                <a:gd name="T3" fmla="*/ 150 h 359"/>
                <a:gd name="T4" fmla="*/ 58 w 537"/>
                <a:gd name="T5" fmla="*/ 160 h 359"/>
                <a:gd name="T6" fmla="*/ 0 w 537"/>
                <a:gd name="T7" fmla="*/ 79 h 359"/>
                <a:gd name="T8" fmla="*/ 100 w 537"/>
                <a:gd name="T9" fmla="*/ 0 h 359"/>
                <a:gd name="T10" fmla="*/ 191 w 537"/>
                <a:gd name="T11" fmla="*/ 55 h 359"/>
                <a:gd name="T12" fmla="*/ 179 w 537"/>
                <a:gd name="T13" fmla="*/ 68 h 359"/>
                <a:gd name="T14" fmla="*/ 97 w 537"/>
                <a:gd name="T15" fmla="*/ 33 h 359"/>
                <a:gd name="T16" fmla="*/ 32 w 537"/>
                <a:gd name="T17" fmla="*/ 79 h 359"/>
                <a:gd name="T18" fmla="*/ 72 w 537"/>
                <a:gd name="T19" fmla="*/ 136 h 359"/>
                <a:gd name="T20" fmla="*/ 120 w 537"/>
                <a:gd name="T21" fmla="*/ 115 h 3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7"/>
                <a:gd name="T34" fmla="*/ 0 h 359"/>
                <a:gd name="T35" fmla="*/ 537 w 537"/>
                <a:gd name="T36" fmla="*/ 359 h 3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7" h="359">
                  <a:moveTo>
                    <a:pt x="338" y="258"/>
                  </a:moveTo>
                  <a:lnTo>
                    <a:pt x="345" y="336"/>
                  </a:lnTo>
                  <a:lnTo>
                    <a:pt x="164" y="359"/>
                  </a:lnTo>
                  <a:lnTo>
                    <a:pt x="0" y="176"/>
                  </a:lnTo>
                  <a:lnTo>
                    <a:pt x="281" y="0"/>
                  </a:lnTo>
                  <a:lnTo>
                    <a:pt x="537" y="122"/>
                  </a:lnTo>
                  <a:lnTo>
                    <a:pt x="505" y="153"/>
                  </a:lnTo>
                  <a:lnTo>
                    <a:pt x="274" y="75"/>
                  </a:lnTo>
                  <a:lnTo>
                    <a:pt x="91" y="176"/>
                  </a:lnTo>
                  <a:lnTo>
                    <a:pt x="201" y="304"/>
                  </a:lnTo>
                  <a:lnTo>
                    <a:pt x="338" y="25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45">
              <a:extLst>
                <a:ext uri="{FF2B5EF4-FFF2-40B4-BE49-F238E27FC236}">
                  <a16:creationId xmlns:a16="http://schemas.microsoft.com/office/drawing/2014/main" id="{388470E9-BCDE-4585-AE79-DAB1266628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0" y="789"/>
              <a:ext cx="419" cy="245"/>
            </a:xfrm>
            <a:custGeom>
              <a:avLst/>
              <a:gdLst>
                <a:gd name="T0" fmla="*/ 241 w 419"/>
                <a:gd name="T1" fmla="*/ 171 h 245"/>
                <a:gd name="T2" fmla="*/ 260 w 419"/>
                <a:gd name="T3" fmla="*/ 217 h 245"/>
                <a:gd name="T4" fmla="*/ 291 w 419"/>
                <a:gd name="T5" fmla="*/ 245 h 245"/>
                <a:gd name="T6" fmla="*/ 419 w 419"/>
                <a:gd name="T7" fmla="*/ 120 h 245"/>
                <a:gd name="T8" fmla="*/ 200 w 419"/>
                <a:gd name="T9" fmla="*/ 0 h 245"/>
                <a:gd name="T10" fmla="*/ 0 w 419"/>
                <a:gd name="T11" fmla="*/ 83 h 245"/>
                <a:gd name="T12" fmla="*/ 25 w 419"/>
                <a:gd name="T13" fmla="*/ 104 h 245"/>
                <a:gd name="T14" fmla="*/ 205 w 419"/>
                <a:gd name="T15" fmla="*/ 51 h 245"/>
                <a:gd name="T16" fmla="*/ 348 w 419"/>
                <a:gd name="T17" fmla="*/ 120 h 245"/>
                <a:gd name="T18" fmla="*/ 262 w 419"/>
                <a:gd name="T19" fmla="*/ 207 h 245"/>
                <a:gd name="T20" fmla="*/ 241 w 419"/>
                <a:gd name="T21" fmla="*/ 171 h 2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9"/>
                <a:gd name="T34" fmla="*/ 0 h 245"/>
                <a:gd name="T35" fmla="*/ 419 w 419"/>
                <a:gd name="T36" fmla="*/ 245 h 24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9" h="245">
                  <a:moveTo>
                    <a:pt x="241" y="171"/>
                  </a:moveTo>
                  <a:lnTo>
                    <a:pt x="260" y="217"/>
                  </a:lnTo>
                  <a:lnTo>
                    <a:pt x="291" y="245"/>
                  </a:lnTo>
                  <a:lnTo>
                    <a:pt x="419" y="120"/>
                  </a:lnTo>
                  <a:lnTo>
                    <a:pt x="200" y="0"/>
                  </a:lnTo>
                  <a:lnTo>
                    <a:pt x="0" y="83"/>
                  </a:lnTo>
                  <a:lnTo>
                    <a:pt x="25" y="104"/>
                  </a:lnTo>
                  <a:lnTo>
                    <a:pt x="205" y="51"/>
                  </a:lnTo>
                  <a:lnTo>
                    <a:pt x="348" y="120"/>
                  </a:lnTo>
                  <a:lnTo>
                    <a:pt x="262" y="207"/>
                  </a:lnTo>
                  <a:lnTo>
                    <a:pt x="241" y="171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46">
              <a:extLst>
                <a:ext uri="{FF2B5EF4-FFF2-40B4-BE49-F238E27FC236}">
                  <a16:creationId xmlns:a16="http://schemas.microsoft.com/office/drawing/2014/main" id="{D7D4D061-6B3E-E7FD-86C2-ED33EC556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" y="669"/>
              <a:ext cx="320" cy="240"/>
            </a:xfrm>
            <a:custGeom>
              <a:avLst/>
              <a:gdLst>
                <a:gd name="T0" fmla="*/ 201 w 320"/>
                <a:gd name="T1" fmla="*/ 172 h 240"/>
                <a:gd name="T2" fmla="*/ 274 w 320"/>
                <a:gd name="T3" fmla="*/ 227 h 240"/>
                <a:gd name="T4" fmla="*/ 222 w 320"/>
                <a:gd name="T5" fmla="*/ 240 h 240"/>
                <a:gd name="T6" fmla="*/ 320 w 320"/>
                <a:gd name="T7" fmla="*/ 118 h 240"/>
                <a:gd name="T8" fmla="*/ 153 w 320"/>
                <a:gd name="T9" fmla="*/ 0 h 240"/>
                <a:gd name="T10" fmla="*/ 0 w 320"/>
                <a:gd name="T11" fmla="*/ 82 h 240"/>
                <a:gd name="T12" fmla="*/ 19 w 320"/>
                <a:gd name="T13" fmla="*/ 102 h 240"/>
                <a:gd name="T14" fmla="*/ 157 w 320"/>
                <a:gd name="T15" fmla="*/ 50 h 240"/>
                <a:gd name="T16" fmla="*/ 266 w 320"/>
                <a:gd name="T17" fmla="*/ 118 h 240"/>
                <a:gd name="T18" fmla="*/ 200 w 320"/>
                <a:gd name="T19" fmla="*/ 203 h 240"/>
                <a:gd name="T20" fmla="*/ 201 w 320"/>
                <a:gd name="T21" fmla="*/ 172 h 2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0"/>
                <a:gd name="T34" fmla="*/ 0 h 240"/>
                <a:gd name="T35" fmla="*/ 320 w 320"/>
                <a:gd name="T36" fmla="*/ 240 h 2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0" h="240">
                  <a:moveTo>
                    <a:pt x="201" y="172"/>
                  </a:moveTo>
                  <a:lnTo>
                    <a:pt x="274" y="227"/>
                  </a:lnTo>
                  <a:lnTo>
                    <a:pt x="222" y="240"/>
                  </a:lnTo>
                  <a:lnTo>
                    <a:pt x="320" y="118"/>
                  </a:lnTo>
                  <a:lnTo>
                    <a:pt x="153" y="0"/>
                  </a:lnTo>
                  <a:lnTo>
                    <a:pt x="0" y="82"/>
                  </a:lnTo>
                  <a:lnTo>
                    <a:pt x="19" y="102"/>
                  </a:lnTo>
                  <a:lnTo>
                    <a:pt x="157" y="50"/>
                  </a:lnTo>
                  <a:lnTo>
                    <a:pt x="266" y="118"/>
                  </a:lnTo>
                  <a:lnTo>
                    <a:pt x="200" y="203"/>
                  </a:lnTo>
                  <a:lnTo>
                    <a:pt x="201" y="17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47">
              <a:extLst>
                <a:ext uri="{FF2B5EF4-FFF2-40B4-BE49-F238E27FC236}">
                  <a16:creationId xmlns:a16="http://schemas.microsoft.com/office/drawing/2014/main" id="{3CC9875D-4156-3D0E-E6A2-9BBE9EAD6F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3" y="854"/>
              <a:ext cx="537" cy="359"/>
            </a:xfrm>
            <a:custGeom>
              <a:avLst/>
              <a:gdLst>
                <a:gd name="T0" fmla="*/ 349 w 537"/>
                <a:gd name="T1" fmla="*/ 316 h 359"/>
                <a:gd name="T2" fmla="*/ 330 w 537"/>
                <a:gd name="T3" fmla="*/ 307 h 359"/>
                <a:gd name="T4" fmla="*/ 321 w 537"/>
                <a:gd name="T5" fmla="*/ 344 h 359"/>
                <a:gd name="T6" fmla="*/ 373 w 537"/>
                <a:gd name="T7" fmla="*/ 359 h 359"/>
                <a:gd name="T8" fmla="*/ 537 w 537"/>
                <a:gd name="T9" fmla="*/ 176 h 359"/>
                <a:gd name="T10" fmla="*/ 256 w 537"/>
                <a:gd name="T11" fmla="*/ 0 h 359"/>
                <a:gd name="T12" fmla="*/ 0 w 537"/>
                <a:gd name="T13" fmla="*/ 122 h 359"/>
                <a:gd name="T14" fmla="*/ 32 w 537"/>
                <a:gd name="T15" fmla="*/ 153 h 359"/>
                <a:gd name="T16" fmla="*/ 263 w 537"/>
                <a:gd name="T17" fmla="*/ 75 h 359"/>
                <a:gd name="T18" fmla="*/ 446 w 537"/>
                <a:gd name="T19" fmla="*/ 176 h 359"/>
                <a:gd name="T20" fmla="*/ 336 w 537"/>
                <a:gd name="T21" fmla="*/ 304 h 359"/>
                <a:gd name="T22" fmla="*/ 349 w 537"/>
                <a:gd name="T23" fmla="*/ 289 h 359"/>
                <a:gd name="T24" fmla="*/ 330 w 537"/>
                <a:gd name="T25" fmla="*/ 289 h 359"/>
                <a:gd name="T26" fmla="*/ 312 w 537"/>
                <a:gd name="T27" fmla="*/ 289 h 359"/>
                <a:gd name="T28" fmla="*/ 349 w 537"/>
                <a:gd name="T29" fmla="*/ 316 h 3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37"/>
                <a:gd name="T46" fmla="*/ 0 h 359"/>
                <a:gd name="T47" fmla="*/ 537 w 537"/>
                <a:gd name="T48" fmla="*/ 359 h 3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37" h="359">
                  <a:moveTo>
                    <a:pt x="349" y="316"/>
                  </a:moveTo>
                  <a:lnTo>
                    <a:pt x="330" y="307"/>
                  </a:lnTo>
                  <a:lnTo>
                    <a:pt x="321" y="344"/>
                  </a:lnTo>
                  <a:lnTo>
                    <a:pt x="373" y="359"/>
                  </a:lnTo>
                  <a:lnTo>
                    <a:pt x="537" y="176"/>
                  </a:lnTo>
                  <a:lnTo>
                    <a:pt x="256" y="0"/>
                  </a:lnTo>
                  <a:lnTo>
                    <a:pt x="0" y="122"/>
                  </a:lnTo>
                  <a:lnTo>
                    <a:pt x="32" y="153"/>
                  </a:lnTo>
                  <a:lnTo>
                    <a:pt x="263" y="75"/>
                  </a:lnTo>
                  <a:lnTo>
                    <a:pt x="446" y="176"/>
                  </a:lnTo>
                  <a:lnTo>
                    <a:pt x="336" y="304"/>
                  </a:lnTo>
                  <a:lnTo>
                    <a:pt x="349" y="289"/>
                  </a:lnTo>
                  <a:lnTo>
                    <a:pt x="330" y="289"/>
                  </a:lnTo>
                  <a:lnTo>
                    <a:pt x="312" y="289"/>
                  </a:lnTo>
                  <a:lnTo>
                    <a:pt x="349" y="31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23" name="Group 50">
            <a:extLst>
              <a:ext uri="{FF2B5EF4-FFF2-40B4-BE49-F238E27FC236}">
                <a16:creationId xmlns:a16="http://schemas.microsoft.com/office/drawing/2014/main" id="{D0073EFD-53A4-1CC0-C0C4-2D43E42016FB}"/>
              </a:ext>
            </a:extLst>
          </p:cNvPr>
          <p:cNvGrpSpPr>
            <a:grpSpLocks/>
          </p:cNvGrpSpPr>
          <p:nvPr/>
        </p:nvGrpSpPr>
        <p:grpSpPr bwMode="auto">
          <a:xfrm>
            <a:off x="549820" y="2590786"/>
            <a:ext cx="1447800" cy="1295400"/>
            <a:chOff x="3168" y="1824"/>
            <a:chExt cx="912" cy="816"/>
          </a:xfrm>
        </p:grpSpPr>
        <p:sp>
          <p:nvSpPr>
            <p:cNvPr id="24" name="Freeform 51">
              <a:extLst>
                <a:ext uri="{FF2B5EF4-FFF2-40B4-BE49-F238E27FC236}">
                  <a16:creationId xmlns:a16="http://schemas.microsoft.com/office/drawing/2014/main" id="{037F2857-D8B0-2ECF-A163-988D3352F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6" y="2064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5" name="Freeform 52">
              <a:extLst>
                <a:ext uri="{FF2B5EF4-FFF2-40B4-BE49-F238E27FC236}">
                  <a16:creationId xmlns:a16="http://schemas.microsoft.com/office/drawing/2014/main" id="{300A8401-7694-F0C7-9792-ED0F26F7B8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1920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6" name="Freeform 53">
              <a:extLst>
                <a:ext uri="{FF2B5EF4-FFF2-40B4-BE49-F238E27FC236}">
                  <a16:creationId xmlns:a16="http://schemas.microsoft.com/office/drawing/2014/main" id="{DE23544A-64C6-D3A8-A833-DD76F8BA2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1824"/>
              <a:ext cx="144" cy="288"/>
            </a:xfrm>
            <a:custGeom>
              <a:avLst/>
              <a:gdLst>
                <a:gd name="T0" fmla="*/ 0 w 144"/>
                <a:gd name="T1" fmla="*/ 41 h 336"/>
                <a:gd name="T2" fmla="*/ 96 w 144"/>
                <a:gd name="T3" fmla="*/ 0 h 336"/>
                <a:gd name="T4" fmla="*/ 144 w 144"/>
                <a:gd name="T5" fmla="*/ 41 h 336"/>
                <a:gd name="T6" fmla="*/ 144 w 144"/>
                <a:gd name="T7" fmla="*/ 288 h 336"/>
                <a:gd name="T8" fmla="*/ 96 w 144"/>
                <a:gd name="T9" fmla="*/ 247 h 336"/>
                <a:gd name="T10" fmla="*/ 96 w 144"/>
                <a:gd name="T11" fmla="*/ 82 h 336"/>
                <a:gd name="T12" fmla="*/ 0 w 144"/>
                <a:gd name="T13" fmla="*/ 123 h 336"/>
                <a:gd name="T14" fmla="*/ 0 w 144"/>
                <a:gd name="T15" fmla="*/ 41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7" name="Freeform 54">
              <a:extLst>
                <a:ext uri="{FF2B5EF4-FFF2-40B4-BE49-F238E27FC236}">
                  <a16:creationId xmlns:a16="http://schemas.microsoft.com/office/drawing/2014/main" id="{481A3323-65D2-24C0-31D9-7A9C390109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3" y="1824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28" name="Freeform 55">
              <a:extLst>
                <a:ext uri="{FF2B5EF4-FFF2-40B4-BE49-F238E27FC236}">
                  <a16:creationId xmlns:a16="http://schemas.microsoft.com/office/drawing/2014/main" id="{07A6C113-6147-9F04-4480-5CE9F508B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53" y="1920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0" name="Freeform 56">
              <a:extLst>
                <a:ext uri="{FF2B5EF4-FFF2-40B4-BE49-F238E27FC236}">
                  <a16:creationId xmlns:a16="http://schemas.microsoft.com/office/drawing/2014/main" id="{24CEA982-C5E2-0D63-1615-51B463E33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8" y="2160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00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33" name="Freeform 57">
              <a:extLst>
                <a:ext uri="{FF2B5EF4-FFF2-40B4-BE49-F238E27FC236}">
                  <a16:creationId xmlns:a16="http://schemas.microsoft.com/office/drawing/2014/main" id="{3A22164E-29D6-632A-9023-3F1493CBC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2304"/>
              <a:ext cx="240" cy="336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75 h 432"/>
                <a:gd name="T4" fmla="*/ 69 w 336"/>
                <a:gd name="T5" fmla="*/ 112 h 432"/>
                <a:gd name="T6" fmla="*/ 69 w 336"/>
                <a:gd name="T7" fmla="*/ 336 h 432"/>
                <a:gd name="T8" fmla="*/ 0 w 336"/>
                <a:gd name="T9" fmla="*/ 261 h 432"/>
                <a:gd name="T10" fmla="*/ 0 w 336"/>
                <a:gd name="T11" fmla="*/ 37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44" name="Freeform 58">
              <a:extLst>
                <a:ext uri="{FF2B5EF4-FFF2-40B4-BE49-F238E27FC236}">
                  <a16:creationId xmlns:a16="http://schemas.microsoft.com/office/drawing/2014/main" id="{304FC015-501C-7519-0E65-CB7DAB406C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2" y="2160"/>
              <a:ext cx="240" cy="288"/>
            </a:xfrm>
            <a:custGeom>
              <a:avLst/>
              <a:gdLst>
                <a:gd name="T0" fmla="*/ 137 w 336"/>
                <a:gd name="T1" fmla="*/ 0 h 432"/>
                <a:gd name="T2" fmla="*/ 240 w 336"/>
                <a:gd name="T3" fmla="*/ 64 h 432"/>
                <a:gd name="T4" fmla="*/ 69 w 336"/>
                <a:gd name="T5" fmla="*/ 96 h 432"/>
                <a:gd name="T6" fmla="*/ 69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37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49" name="Freeform 59">
              <a:extLst>
                <a:ext uri="{FF2B5EF4-FFF2-40B4-BE49-F238E27FC236}">
                  <a16:creationId xmlns:a16="http://schemas.microsoft.com/office/drawing/2014/main" id="{53D57DF0-921A-31A2-F5C9-2602CAF04E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8" y="2016"/>
              <a:ext cx="192" cy="288"/>
            </a:xfrm>
            <a:custGeom>
              <a:avLst/>
              <a:gdLst>
                <a:gd name="T0" fmla="*/ 110 w 336"/>
                <a:gd name="T1" fmla="*/ 0 h 432"/>
                <a:gd name="T2" fmla="*/ 192 w 336"/>
                <a:gd name="T3" fmla="*/ 64 h 432"/>
                <a:gd name="T4" fmla="*/ 55 w 336"/>
                <a:gd name="T5" fmla="*/ 96 h 432"/>
                <a:gd name="T6" fmla="*/ 55 w 336"/>
                <a:gd name="T7" fmla="*/ 288 h 432"/>
                <a:gd name="T8" fmla="*/ 0 w 336"/>
                <a:gd name="T9" fmla="*/ 224 h 432"/>
                <a:gd name="T10" fmla="*/ 0 w 336"/>
                <a:gd name="T11" fmla="*/ 32 h 432"/>
                <a:gd name="T12" fmla="*/ 110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19044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0191 0.01782 0.00277 0.03611 0.00555 0.0537 C 0.00781 0.06828 0.02222 0.0912 0.02639 0.1 C 0.02986 0.10717 0.03333 0.11458 0.03611 0.12222 C 0.03836 0.1287 0.03836 0.1368 0.04166 0.14259 C 0.05955 0.17407 0.08975 0.2118 0.11666 0.22963 C 0.12743 0.2368 0.13975 0.23981 0.15 0.24814 C 0.16632 0.26134 0.15868 0.25694 0.17222 0.26296 C 0.18142 0.27268 0.19132 0.28032 0.20139 0.28888 C 0.2059 0.29259 0.20937 0.29814 0.21389 0.30185 C 0.21736 0.30486 0.22205 0.30532 0.225 0.30925 C 0.23507 0.32268 0.25156 0.33657 0.26527 0.34259 C 0.26666 0.34444 0.26788 0.34675 0.26944 0.34814 C 0.27066 0.3493 0.27291 0.34838 0.27361 0.35 C 0.28298 0.37268 0.2684 0.35787 0.28333 0.37592 C 0.28975 0.38356 0.29757 0.38912 0.30555 0.39259 C 0.31128 0.39513 0.31354 0.403 0.31944 0.40555 C 0.33663 0.42268 0.35086 0.44444 0.36944 0.45925 C 0.37673 0.46504 0.38437 0.47013 0.39166 0.47592 C 0.39461 0.47824 0.39705 0.48125 0.4 0.48333 C 0.40121 0.48425 0.40555 0.48518 0.40416 0.48518 C 0.40173 0.48518 0.39948 0.48402 0.39722 0.48333 C 0.39253 0.47916 0.38784 0.47453 0.38333 0.47037 C 0.3783 0.46088 0.37413 0.44884 0.36805 0.44074 " pathEditMode="relative" ptsTypes="fffffffffffffffffffffff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4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17F7CDBD-C434-D2DF-C211-E79D114E94EC}"/>
              </a:ext>
            </a:extLst>
          </p:cNvPr>
          <p:cNvGrpSpPr/>
          <p:nvPr/>
        </p:nvGrpSpPr>
        <p:grpSpPr>
          <a:xfrm>
            <a:off x="549820" y="2590786"/>
            <a:ext cx="8044360" cy="1295400"/>
            <a:chOff x="714920" y="2590786"/>
            <a:chExt cx="8044360" cy="1295400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24" name="Group 60">
              <a:extLst>
                <a:ext uri="{FF2B5EF4-FFF2-40B4-BE49-F238E27FC236}">
                  <a16:creationId xmlns:a16="http://schemas.microsoft.com/office/drawing/2014/main" id="{40BBB058-5552-A82B-C709-6711CC04E7D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311480" y="2590786"/>
              <a:ext cx="1447800" cy="1295400"/>
              <a:chOff x="3168" y="1824"/>
              <a:chExt cx="912" cy="816"/>
            </a:xfrm>
          </p:grpSpPr>
          <p:sp>
            <p:nvSpPr>
              <p:cNvPr id="39" name="Freeform 61">
                <a:extLst>
                  <a:ext uri="{FF2B5EF4-FFF2-40B4-BE49-F238E27FC236}">
                    <a16:creationId xmlns:a16="http://schemas.microsoft.com/office/drawing/2014/main" id="{B22DF341-7AA2-4141-7CA5-55A226D6654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" name="Freeform 62">
                <a:extLst>
                  <a:ext uri="{FF2B5EF4-FFF2-40B4-BE49-F238E27FC236}">
                    <a16:creationId xmlns:a16="http://schemas.microsoft.com/office/drawing/2014/main" id="{88037213-7DEC-53EC-73B7-D03AF87BA9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3" name="Freeform 63">
                <a:extLst>
                  <a:ext uri="{FF2B5EF4-FFF2-40B4-BE49-F238E27FC236}">
                    <a16:creationId xmlns:a16="http://schemas.microsoft.com/office/drawing/2014/main" id="{4C46E90C-F9C2-9B43-6930-062AAF1797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Freeform 64">
                <a:extLst>
                  <a:ext uri="{FF2B5EF4-FFF2-40B4-BE49-F238E27FC236}">
                    <a16:creationId xmlns:a16="http://schemas.microsoft.com/office/drawing/2014/main" id="{6BC467B7-7E4A-2AC1-E689-050EE554E5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6" name="Freeform 65">
                <a:extLst>
                  <a:ext uri="{FF2B5EF4-FFF2-40B4-BE49-F238E27FC236}">
                    <a16:creationId xmlns:a16="http://schemas.microsoft.com/office/drawing/2014/main" id="{E3218BEE-F2AD-4078-CB7C-ECC9565210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7" name="Freeform 66">
                <a:extLst>
                  <a:ext uri="{FF2B5EF4-FFF2-40B4-BE49-F238E27FC236}">
                    <a16:creationId xmlns:a16="http://schemas.microsoft.com/office/drawing/2014/main" id="{99594FFD-915F-0ACB-E148-A7CB5E148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8" name="Freeform 67">
                <a:extLst>
                  <a:ext uri="{FF2B5EF4-FFF2-40B4-BE49-F238E27FC236}">
                    <a16:creationId xmlns:a16="http://schemas.microsoft.com/office/drawing/2014/main" id="{69FE5C8F-DE38-9785-477F-A00B5FC852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9" name="Freeform 68">
                <a:extLst>
                  <a:ext uri="{FF2B5EF4-FFF2-40B4-BE49-F238E27FC236}">
                    <a16:creationId xmlns:a16="http://schemas.microsoft.com/office/drawing/2014/main" id="{C0DE81F7-30D1-93C4-9558-963409DD43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0" name="Freeform 69">
                <a:extLst>
                  <a:ext uri="{FF2B5EF4-FFF2-40B4-BE49-F238E27FC236}">
                    <a16:creationId xmlns:a16="http://schemas.microsoft.com/office/drawing/2014/main" id="{0E180F2F-6D0F-A961-EBBA-F34C368686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" name="Group 50">
              <a:extLst>
                <a:ext uri="{FF2B5EF4-FFF2-40B4-BE49-F238E27FC236}">
                  <a16:creationId xmlns:a16="http://schemas.microsoft.com/office/drawing/2014/main" id="{202F2E11-B86F-F93A-DA81-82C4E06908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920" y="2590786"/>
              <a:ext cx="1447800" cy="1295400"/>
              <a:chOff x="3168" y="1824"/>
              <a:chExt cx="912" cy="816"/>
            </a:xfrm>
          </p:grpSpPr>
          <p:sp>
            <p:nvSpPr>
              <p:cNvPr id="26" name="Freeform 51">
                <a:extLst>
                  <a:ext uri="{FF2B5EF4-FFF2-40B4-BE49-F238E27FC236}">
                    <a16:creationId xmlns:a16="http://schemas.microsoft.com/office/drawing/2014/main" id="{162ED3F2-D967-226B-B0E4-7063D7FC0C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Freeform 52">
                <a:extLst>
                  <a:ext uri="{FF2B5EF4-FFF2-40B4-BE49-F238E27FC236}">
                    <a16:creationId xmlns:a16="http://schemas.microsoft.com/office/drawing/2014/main" id="{4132DDDB-6A7F-EC4E-FE0F-F18AE4A724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Freeform 53">
                <a:extLst>
                  <a:ext uri="{FF2B5EF4-FFF2-40B4-BE49-F238E27FC236}">
                    <a16:creationId xmlns:a16="http://schemas.microsoft.com/office/drawing/2014/main" id="{2E631F6C-75B2-7417-61C5-43B074BAE7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0" name="Freeform 54">
                <a:extLst>
                  <a:ext uri="{FF2B5EF4-FFF2-40B4-BE49-F238E27FC236}">
                    <a16:creationId xmlns:a16="http://schemas.microsoft.com/office/drawing/2014/main" id="{43388DEC-52C9-3335-C9CC-E87F0E6FE8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3" name="Freeform 55">
                <a:extLst>
                  <a:ext uri="{FF2B5EF4-FFF2-40B4-BE49-F238E27FC236}">
                    <a16:creationId xmlns:a16="http://schemas.microsoft.com/office/drawing/2014/main" id="{81D88FC5-0C4A-69E9-0345-6471E2E3E6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Freeform 56">
                <a:extLst>
                  <a:ext uri="{FF2B5EF4-FFF2-40B4-BE49-F238E27FC236}">
                    <a16:creationId xmlns:a16="http://schemas.microsoft.com/office/drawing/2014/main" id="{7C110BAA-2E61-152C-BDC6-A638199C11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Freeform 57">
                <a:extLst>
                  <a:ext uri="{FF2B5EF4-FFF2-40B4-BE49-F238E27FC236}">
                    <a16:creationId xmlns:a16="http://schemas.microsoft.com/office/drawing/2014/main" id="{F03E2F3E-DE3C-FEFF-2AB0-33245B4606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" name="Freeform 58">
                <a:extLst>
                  <a:ext uri="{FF2B5EF4-FFF2-40B4-BE49-F238E27FC236}">
                    <a16:creationId xmlns:a16="http://schemas.microsoft.com/office/drawing/2014/main" id="{72478888-9D73-39A0-8750-C04270A593B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8" name="Freeform 59">
                <a:extLst>
                  <a:ext uri="{FF2B5EF4-FFF2-40B4-BE49-F238E27FC236}">
                    <a16:creationId xmlns:a16="http://schemas.microsoft.com/office/drawing/2014/main" id="{C61913E9-8D54-02EA-BCAC-2E878B69EB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4" name="Double Wave 33"/>
          <p:cNvSpPr/>
          <p:nvPr/>
        </p:nvSpPr>
        <p:spPr bwMode="auto">
          <a:xfrm>
            <a:off x="2154510" y="4686300"/>
            <a:ext cx="4834980" cy="1181100"/>
          </a:xfrm>
          <a:prstGeom prst="doubleWave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Bob Tries to Cheat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55</a:t>
            </a:fld>
            <a:endParaRPr lang="en-US" dirty="0"/>
          </a:p>
        </p:txBody>
      </p:sp>
      <p:sp>
        <p:nvSpPr>
          <p:cNvPr id="41" name="Horizontal Scroll 40"/>
          <p:cNvSpPr/>
          <p:nvPr/>
        </p:nvSpPr>
        <p:spPr bwMode="auto">
          <a:xfrm>
            <a:off x="5169365" y="4806950"/>
            <a:ext cx="1788661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refund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30 days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Horizontal Scroll 41"/>
          <p:cNvSpPr/>
          <p:nvPr/>
        </p:nvSpPr>
        <p:spPr bwMode="auto">
          <a:xfrm>
            <a:off x="1879600" y="4806950"/>
            <a:ext cx="1616337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 BTC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dual-sig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Horizontal Scroll 30"/>
          <p:cNvSpPr/>
          <p:nvPr/>
        </p:nvSpPr>
        <p:spPr bwMode="auto">
          <a:xfrm>
            <a:off x="4565917" y="1359978"/>
            <a:ext cx="2983608" cy="2085796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20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Bob,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 to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29 days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signed Alice</a:t>
            </a:r>
          </a:p>
        </p:txBody>
      </p:sp>
      <p:sp>
        <p:nvSpPr>
          <p:cNvPr id="32" name="Horizontal Scroll 31"/>
          <p:cNvSpPr/>
          <p:nvPr/>
        </p:nvSpPr>
        <p:spPr bwMode="auto">
          <a:xfrm>
            <a:off x="1311820" y="1359978"/>
            <a:ext cx="2983608" cy="2085796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15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Bob,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 to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28 days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signed Bob</a:t>
            </a:r>
          </a:p>
        </p:txBody>
      </p:sp>
    </p:spTree>
    <p:extLst>
      <p:ext uri="{BB962C8B-B14F-4D97-AF65-F5344CB8AC3E}">
        <p14:creationId xmlns:p14="http://schemas.microsoft.com/office/powerpoint/2010/main" val="380540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1.85185E-6 C 0.03525 0.01575 0.00521 0.00047 0.00139 0.13334 C 0.00035 0.16899 -0.0059 0.2051 -0.00833 0.24075 C -0.0092 0.29468 -0.01111 0.33774 -0.01111 0.39075 " pathEditMode="relative" ptsTypes="fffA">
                                      <p:cBhvr>
                                        <p:cTn id="6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2DF9ECC0-BB51-819F-D7B3-7D3E3D6540A0}"/>
              </a:ext>
            </a:extLst>
          </p:cNvPr>
          <p:cNvGrpSpPr/>
          <p:nvPr/>
        </p:nvGrpSpPr>
        <p:grpSpPr>
          <a:xfrm>
            <a:off x="549820" y="2582694"/>
            <a:ext cx="8044360" cy="1295400"/>
            <a:chOff x="714920" y="2590786"/>
            <a:chExt cx="8044360" cy="1295400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25" name="Group 60">
              <a:extLst>
                <a:ext uri="{FF2B5EF4-FFF2-40B4-BE49-F238E27FC236}">
                  <a16:creationId xmlns:a16="http://schemas.microsoft.com/office/drawing/2014/main" id="{4F262439-300C-ED63-7EAE-9AD744457B2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311480" y="2590786"/>
              <a:ext cx="1447800" cy="1295400"/>
              <a:chOff x="3168" y="1824"/>
              <a:chExt cx="912" cy="816"/>
            </a:xfrm>
          </p:grpSpPr>
          <p:sp>
            <p:nvSpPr>
              <p:cNvPr id="40" name="Freeform 61">
                <a:extLst>
                  <a:ext uri="{FF2B5EF4-FFF2-40B4-BE49-F238E27FC236}">
                    <a16:creationId xmlns:a16="http://schemas.microsoft.com/office/drawing/2014/main" id="{CCD77777-6460-5948-54B3-3BCF83B65AB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3" name="Freeform 62">
                <a:extLst>
                  <a:ext uri="{FF2B5EF4-FFF2-40B4-BE49-F238E27FC236}">
                    <a16:creationId xmlns:a16="http://schemas.microsoft.com/office/drawing/2014/main" id="{569FFD31-AB85-7B01-AAD8-BAD4A663F44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Freeform 63">
                <a:extLst>
                  <a:ext uri="{FF2B5EF4-FFF2-40B4-BE49-F238E27FC236}">
                    <a16:creationId xmlns:a16="http://schemas.microsoft.com/office/drawing/2014/main" id="{FB6D0D22-A0BE-89F4-958F-6B34CB253E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6" name="Freeform 64">
                <a:extLst>
                  <a:ext uri="{FF2B5EF4-FFF2-40B4-BE49-F238E27FC236}">
                    <a16:creationId xmlns:a16="http://schemas.microsoft.com/office/drawing/2014/main" id="{A0E63812-F163-4B21-874D-5328A209BD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7" name="Freeform 65">
                <a:extLst>
                  <a:ext uri="{FF2B5EF4-FFF2-40B4-BE49-F238E27FC236}">
                    <a16:creationId xmlns:a16="http://schemas.microsoft.com/office/drawing/2014/main" id="{7CE90F15-0240-0E63-1C20-4DBAAA7592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8" name="Freeform 66">
                <a:extLst>
                  <a:ext uri="{FF2B5EF4-FFF2-40B4-BE49-F238E27FC236}">
                    <a16:creationId xmlns:a16="http://schemas.microsoft.com/office/drawing/2014/main" id="{BF8A5109-15F4-B9EB-2D98-A350310D93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9" name="Freeform 67">
                <a:extLst>
                  <a:ext uri="{FF2B5EF4-FFF2-40B4-BE49-F238E27FC236}">
                    <a16:creationId xmlns:a16="http://schemas.microsoft.com/office/drawing/2014/main" id="{788990E3-37CE-90AC-9ADD-7C63B2D91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0" name="Freeform 68">
                <a:extLst>
                  <a:ext uri="{FF2B5EF4-FFF2-40B4-BE49-F238E27FC236}">
                    <a16:creationId xmlns:a16="http://schemas.microsoft.com/office/drawing/2014/main" id="{92BA7819-BE1F-A699-2D5E-3C8BB3F0AC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1" name="Freeform 69">
                <a:extLst>
                  <a:ext uri="{FF2B5EF4-FFF2-40B4-BE49-F238E27FC236}">
                    <a16:creationId xmlns:a16="http://schemas.microsoft.com/office/drawing/2014/main" id="{0847BD78-56D7-EE9B-3861-1CA183ED6D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" name="Group 50">
              <a:extLst>
                <a:ext uri="{FF2B5EF4-FFF2-40B4-BE49-F238E27FC236}">
                  <a16:creationId xmlns:a16="http://schemas.microsoft.com/office/drawing/2014/main" id="{3BAF27D8-1A57-20C4-310C-07A6290D0F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920" y="2590786"/>
              <a:ext cx="1447800" cy="1295400"/>
              <a:chOff x="3168" y="1824"/>
              <a:chExt cx="912" cy="816"/>
            </a:xfrm>
          </p:grpSpPr>
          <p:sp>
            <p:nvSpPr>
              <p:cNvPr id="27" name="Freeform 51">
                <a:extLst>
                  <a:ext uri="{FF2B5EF4-FFF2-40B4-BE49-F238E27FC236}">
                    <a16:creationId xmlns:a16="http://schemas.microsoft.com/office/drawing/2014/main" id="{CC2859AC-846E-C8CC-D468-54DF65F0EF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Freeform 52">
                <a:extLst>
                  <a:ext uri="{FF2B5EF4-FFF2-40B4-BE49-F238E27FC236}">
                    <a16:creationId xmlns:a16="http://schemas.microsoft.com/office/drawing/2014/main" id="{37715BC0-6698-23E9-B292-A7A3803FE1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0" name="Freeform 53">
                <a:extLst>
                  <a:ext uri="{FF2B5EF4-FFF2-40B4-BE49-F238E27FC236}">
                    <a16:creationId xmlns:a16="http://schemas.microsoft.com/office/drawing/2014/main" id="{AF9205E0-5A3C-89EC-8DEF-EDB9CD7867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3" name="Freeform 54">
                <a:extLst>
                  <a:ext uri="{FF2B5EF4-FFF2-40B4-BE49-F238E27FC236}">
                    <a16:creationId xmlns:a16="http://schemas.microsoft.com/office/drawing/2014/main" id="{188F3E15-2DF6-198B-B979-69AA65BBBE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Freeform 55">
                <a:extLst>
                  <a:ext uri="{FF2B5EF4-FFF2-40B4-BE49-F238E27FC236}">
                    <a16:creationId xmlns:a16="http://schemas.microsoft.com/office/drawing/2014/main" id="{6AEBD348-766D-6755-19F0-243CB05E8B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Freeform 56">
                <a:extLst>
                  <a:ext uri="{FF2B5EF4-FFF2-40B4-BE49-F238E27FC236}">
                    <a16:creationId xmlns:a16="http://schemas.microsoft.com/office/drawing/2014/main" id="{CDC8A9BC-A12A-4F4F-EB0C-DBE5E6D50E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" name="Freeform 57">
                <a:extLst>
                  <a:ext uri="{FF2B5EF4-FFF2-40B4-BE49-F238E27FC236}">
                    <a16:creationId xmlns:a16="http://schemas.microsoft.com/office/drawing/2014/main" id="{5990D423-1F5A-B978-2F2D-A316ECF1CC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8" name="Freeform 58">
                <a:extLst>
                  <a:ext uri="{FF2B5EF4-FFF2-40B4-BE49-F238E27FC236}">
                    <a16:creationId xmlns:a16="http://schemas.microsoft.com/office/drawing/2014/main" id="{661FE59C-DD89-5FE6-ECC2-0E14197493E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9" name="Freeform 59">
                <a:extLst>
                  <a:ext uri="{FF2B5EF4-FFF2-40B4-BE49-F238E27FC236}">
                    <a16:creationId xmlns:a16="http://schemas.microsoft.com/office/drawing/2014/main" id="{069E08FE-ADBB-8386-DDCF-D87C3C5DBB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4" name="Double Wave 33"/>
          <p:cNvSpPr/>
          <p:nvPr/>
        </p:nvSpPr>
        <p:spPr bwMode="auto">
          <a:xfrm>
            <a:off x="2154510" y="4686300"/>
            <a:ext cx="4834980" cy="1181100"/>
          </a:xfrm>
          <a:prstGeom prst="doubleWave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Bob Tries to Cheat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56</a:t>
            </a:fld>
            <a:endParaRPr lang="en-US" dirty="0"/>
          </a:p>
        </p:txBody>
      </p:sp>
      <p:sp>
        <p:nvSpPr>
          <p:cNvPr id="41" name="Horizontal Scroll 40"/>
          <p:cNvSpPr/>
          <p:nvPr/>
        </p:nvSpPr>
        <p:spPr bwMode="auto">
          <a:xfrm>
            <a:off x="5169365" y="4806950"/>
            <a:ext cx="1788661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refund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30 days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Horizontal Scroll 41"/>
          <p:cNvSpPr/>
          <p:nvPr/>
        </p:nvSpPr>
        <p:spPr bwMode="auto">
          <a:xfrm>
            <a:off x="1879600" y="4806950"/>
            <a:ext cx="1616337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 BTC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dual-sig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Horizontal Scroll 30"/>
          <p:cNvSpPr/>
          <p:nvPr/>
        </p:nvSpPr>
        <p:spPr bwMode="auto">
          <a:xfrm>
            <a:off x="4607272" y="4233952"/>
            <a:ext cx="2983608" cy="2085796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20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Bob,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 to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29 days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signed Alice</a:t>
            </a:r>
          </a:p>
        </p:txBody>
      </p:sp>
      <p:sp>
        <p:nvSpPr>
          <p:cNvPr id="32" name="Horizontal Scroll 31"/>
          <p:cNvSpPr/>
          <p:nvPr/>
        </p:nvSpPr>
        <p:spPr bwMode="auto">
          <a:xfrm>
            <a:off x="1311820" y="1359978"/>
            <a:ext cx="2983608" cy="2085796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15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Bob,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 to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28 days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signed Bob</a:t>
            </a:r>
          </a:p>
        </p:txBody>
      </p:sp>
      <p:sp>
        <p:nvSpPr>
          <p:cNvPr id="23" name="Rounded Rectangular Callout 22"/>
          <p:cNvSpPr/>
          <p:nvPr/>
        </p:nvSpPr>
        <p:spPr bwMode="auto">
          <a:xfrm>
            <a:off x="5229336" y="2278254"/>
            <a:ext cx="1760154" cy="510778"/>
          </a:xfrm>
          <a:prstGeom prst="wedgeRoundRectCallout">
            <a:avLst>
              <a:gd name="adj1" fmla="val 48434"/>
              <a:gd name="adj2" fmla="val 114714"/>
              <a:gd name="adj3" fmla="val 16667"/>
            </a:avLst>
          </a:prstGeom>
          <a:noFill/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bwa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-ha-ha!</a:t>
            </a:r>
          </a:p>
        </p:txBody>
      </p:sp>
    </p:spTree>
    <p:extLst>
      <p:ext uri="{BB962C8B-B14F-4D97-AF65-F5344CB8AC3E}">
        <p14:creationId xmlns:p14="http://schemas.microsoft.com/office/powerpoint/2010/main" val="247019729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9868F40C-7E3E-D8A5-A2D2-AA3E6D11DD23}"/>
              </a:ext>
            </a:extLst>
          </p:cNvPr>
          <p:cNvGrpSpPr/>
          <p:nvPr/>
        </p:nvGrpSpPr>
        <p:grpSpPr>
          <a:xfrm>
            <a:off x="549820" y="2590786"/>
            <a:ext cx="8044360" cy="1295400"/>
            <a:chOff x="714920" y="2590786"/>
            <a:chExt cx="8044360" cy="1295400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25" name="Group 60">
              <a:extLst>
                <a:ext uri="{FF2B5EF4-FFF2-40B4-BE49-F238E27FC236}">
                  <a16:creationId xmlns:a16="http://schemas.microsoft.com/office/drawing/2014/main" id="{0D2E3C5D-F1AF-0293-1E69-BEDD598A7653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311480" y="2590786"/>
              <a:ext cx="1447800" cy="1295400"/>
              <a:chOff x="3168" y="1824"/>
              <a:chExt cx="912" cy="816"/>
            </a:xfrm>
          </p:grpSpPr>
          <p:sp>
            <p:nvSpPr>
              <p:cNvPr id="40" name="Freeform 61">
                <a:extLst>
                  <a:ext uri="{FF2B5EF4-FFF2-40B4-BE49-F238E27FC236}">
                    <a16:creationId xmlns:a16="http://schemas.microsoft.com/office/drawing/2014/main" id="{D94C58FA-6AC2-B30B-1534-AABAE03DF5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3" name="Freeform 62">
                <a:extLst>
                  <a:ext uri="{FF2B5EF4-FFF2-40B4-BE49-F238E27FC236}">
                    <a16:creationId xmlns:a16="http://schemas.microsoft.com/office/drawing/2014/main" id="{D02842B6-9917-875E-FE06-08D3BE7291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Freeform 63">
                <a:extLst>
                  <a:ext uri="{FF2B5EF4-FFF2-40B4-BE49-F238E27FC236}">
                    <a16:creationId xmlns:a16="http://schemas.microsoft.com/office/drawing/2014/main" id="{07C94C39-7767-C2F9-F5DB-CBBC497873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6" name="Freeform 64">
                <a:extLst>
                  <a:ext uri="{FF2B5EF4-FFF2-40B4-BE49-F238E27FC236}">
                    <a16:creationId xmlns:a16="http://schemas.microsoft.com/office/drawing/2014/main" id="{5AA96A92-3412-FE3F-CE69-46A97F0EA1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7" name="Freeform 65">
                <a:extLst>
                  <a:ext uri="{FF2B5EF4-FFF2-40B4-BE49-F238E27FC236}">
                    <a16:creationId xmlns:a16="http://schemas.microsoft.com/office/drawing/2014/main" id="{B3AAAF21-B277-0096-D1EF-68C5035A09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8" name="Freeform 66">
                <a:extLst>
                  <a:ext uri="{FF2B5EF4-FFF2-40B4-BE49-F238E27FC236}">
                    <a16:creationId xmlns:a16="http://schemas.microsoft.com/office/drawing/2014/main" id="{8826C634-E298-93C7-7FA3-3B7AC3FB2A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9" name="Freeform 67">
                <a:extLst>
                  <a:ext uri="{FF2B5EF4-FFF2-40B4-BE49-F238E27FC236}">
                    <a16:creationId xmlns:a16="http://schemas.microsoft.com/office/drawing/2014/main" id="{99B5422C-7211-1A6A-5EE3-CBAEAB4A6D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0" name="Freeform 68">
                <a:extLst>
                  <a:ext uri="{FF2B5EF4-FFF2-40B4-BE49-F238E27FC236}">
                    <a16:creationId xmlns:a16="http://schemas.microsoft.com/office/drawing/2014/main" id="{21DB805B-F028-664D-A5A3-C197A6F4B8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1" name="Freeform 69">
                <a:extLst>
                  <a:ext uri="{FF2B5EF4-FFF2-40B4-BE49-F238E27FC236}">
                    <a16:creationId xmlns:a16="http://schemas.microsoft.com/office/drawing/2014/main" id="{75403CF8-D33D-00FA-4B8E-971670FE66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6" name="Group 50">
              <a:extLst>
                <a:ext uri="{FF2B5EF4-FFF2-40B4-BE49-F238E27FC236}">
                  <a16:creationId xmlns:a16="http://schemas.microsoft.com/office/drawing/2014/main" id="{5F02D227-9312-DCB2-A1F9-11ABEECC4C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920" y="2590786"/>
              <a:ext cx="1447800" cy="1295400"/>
              <a:chOff x="3168" y="1824"/>
              <a:chExt cx="912" cy="816"/>
            </a:xfrm>
          </p:grpSpPr>
          <p:sp>
            <p:nvSpPr>
              <p:cNvPr id="27" name="Freeform 51">
                <a:extLst>
                  <a:ext uri="{FF2B5EF4-FFF2-40B4-BE49-F238E27FC236}">
                    <a16:creationId xmlns:a16="http://schemas.microsoft.com/office/drawing/2014/main" id="{9575484C-A35F-F53C-1AC2-DDEB488B75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Freeform 52">
                <a:extLst>
                  <a:ext uri="{FF2B5EF4-FFF2-40B4-BE49-F238E27FC236}">
                    <a16:creationId xmlns:a16="http://schemas.microsoft.com/office/drawing/2014/main" id="{E374B1CC-155C-DBA6-B4DA-70422478655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0" name="Freeform 53">
                <a:extLst>
                  <a:ext uri="{FF2B5EF4-FFF2-40B4-BE49-F238E27FC236}">
                    <a16:creationId xmlns:a16="http://schemas.microsoft.com/office/drawing/2014/main" id="{91AA3E99-290D-57FD-0228-8A55C59B91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3" name="Freeform 54">
                <a:extLst>
                  <a:ext uri="{FF2B5EF4-FFF2-40B4-BE49-F238E27FC236}">
                    <a16:creationId xmlns:a16="http://schemas.microsoft.com/office/drawing/2014/main" id="{777CCD91-B50B-01A7-5F8B-1C513BA5AC1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Freeform 55">
                <a:extLst>
                  <a:ext uri="{FF2B5EF4-FFF2-40B4-BE49-F238E27FC236}">
                    <a16:creationId xmlns:a16="http://schemas.microsoft.com/office/drawing/2014/main" id="{739B93B9-DDAB-8F8F-4C41-0BC87C26964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Freeform 56">
                <a:extLst>
                  <a:ext uri="{FF2B5EF4-FFF2-40B4-BE49-F238E27FC236}">
                    <a16:creationId xmlns:a16="http://schemas.microsoft.com/office/drawing/2014/main" id="{50D554AE-969C-B1BA-3334-BF04D8B0A8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" name="Freeform 57">
                <a:extLst>
                  <a:ext uri="{FF2B5EF4-FFF2-40B4-BE49-F238E27FC236}">
                    <a16:creationId xmlns:a16="http://schemas.microsoft.com/office/drawing/2014/main" id="{AC1531E9-62F7-FF55-EE1D-DBD263E247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8" name="Freeform 58">
                <a:extLst>
                  <a:ext uri="{FF2B5EF4-FFF2-40B4-BE49-F238E27FC236}">
                    <a16:creationId xmlns:a16="http://schemas.microsoft.com/office/drawing/2014/main" id="{8A69E5F9-596A-612A-E94B-BCB509537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9" name="Freeform 59">
                <a:extLst>
                  <a:ext uri="{FF2B5EF4-FFF2-40B4-BE49-F238E27FC236}">
                    <a16:creationId xmlns:a16="http://schemas.microsoft.com/office/drawing/2014/main" id="{6118D4D5-9BE0-B1A0-E3E3-E691643BF8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34" name="Double Wave 33"/>
          <p:cNvSpPr/>
          <p:nvPr/>
        </p:nvSpPr>
        <p:spPr bwMode="auto">
          <a:xfrm>
            <a:off x="2154510" y="4686300"/>
            <a:ext cx="4834980" cy="1181100"/>
          </a:xfrm>
          <a:prstGeom prst="doubleWave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Bob Tries to Cheat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57</a:t>
            </a:fld>
            <a:endParaRPr lang="en-US" dirty="0"/>
          </a:p>
        </p:txBody>
      </p:sp>
      <p:sp>
        <p:nvSpPr>
          <p:cNvPr id="41" name="Horizontal Scroll 40"/>
          <p:cNvSpPr/>
          <p:nvPr/>
        </p:nvSpPr>
        <p:spPr bwMode="auto">
          <a:xfrm>
            <a:off x="5169365" y="4806950"/>
            <a:ext cx="1788661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refund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30 days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Horizontal Scroll 41"/>
          <p:cNvSpPr/>
          <p:nvPr/>
        </p:nvSpPr>
        <p:spPr bwMode="auto">
          <a:xfrm>
            <a:off x="1879600" y="4806950"/>
            <a:ext cx="1616337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 BTC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dual-sig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Horizontal Scroll 30"/>
          <p:cNvSpPr/>
          <p:nvPr/>
        </p:nvSpPr>
        <p:spPr bwMode="auto">
          <a:xfrm>
            <a:off x="4607272" y="4233952"/>
            <a:ext cx="2983608" cy="2085796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20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Bob,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 to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29 days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signed Alice</a:t>
            </a:r>
          </a:p>
        </p:txBody>
      </p:sp>
      <p:sp>
        <p:nvSpPr>
          <p:cNvPr id="32" name="Horizontal Scroll 31"/>
          <p:cNvSpPr/>
          <p:nvPr/>
        </p:nvSpPr>
        <p:spPr bwMode="auto">
          <a:xfrm>
            <a:off x="1311820" y="1359978"/>
            <a:ext cx="2983608" cy="2085796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15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Bob,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 to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28 days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signed Bob</a:t>
            </a:r>
          </a:p>
        </p:txBody>
      </p:sp>
      <p:sp>
        <p:nvSpPr>
          <p:cNvPr id="23" name="Rounded Rectangular Callout 22"/>
          <p:cNvSpPr/>
          <p:nvPr/>
        </p:nvSpPr>
        <p:spPr bwMode="auto">
          <a:xfrm>
            <a:off x="5229336" y="2278254"/>
            <a:ext cx="1760154" cy="510778"/>
          </a:xfrm>
          <a:prstGeom prst="wedgeRoundRectCallout">
            <a:avLst>
              <a:gd name="adj1" fmla="val 48434"/>
              <a:gd name="adj2" fmla="val 114714"/>
              <a:gd name="adj3" fmla="val 16667"/>
            </a:avLst>
          </a:prstGeom>
          <a:noFill/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bwa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-ha-ha!</a:t>
            </a:r>
          </a:p>
        </p:txBody>
      </p:sp>
    </p:spTree>
    <p:extLst>
      <p:ext uri="{BB962C8B-B14F-4D97-AF65-F5344CB8AC3E}">
        <p14:creationId xmlns:p14="http://schemas.microsoft.com/office/powerpoint/2010/main" val="209085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6.2963E-6 C 0.00972 -0.00439 0.02031 0.00255 0.02917 0.00741 C 0.05191 0.01968 0.07674 0.03589 0.1 0.04445 C 0.12795 0.07061 0.09844 0.04538 0.13194 0.06667 C 0.13767 0.07038 0.14288 0.07593 0.14861 0.07964 C 0.16285 0.08866 0.1783 0.09491 0.19305 0.10186 C 0.20625 0.10811 0.21684 0.12038 0.23055 0.12408 C 0.23194 0.12524 0.23316 0.12686 0.23472 0.12778 C 0.23698 0.12917 0.23958 0.12964 0.24167 0.13149 C 0.24861 0.13728 0.2559 0.14538 0.2625 0.15186 C 0.27118 0.16019 0.27882 0.17177 0.2875 0.17964 C 0.29097 0.18288 0.29496 0.18427 0.29861 0.18704 C 0.30746 0.19353 0.325 0.20741 0.325 0.20741 C 0.32691 0.21228 0.3276 0.21829 0.33055 0.22223 C 0.33576 0.22917 0.34392 0.23126 0.35 0.23704 C 0.35989 0.24653 0.36684 0.25741 0.37778 0.26482 C 0.37969 0.26853 0.38177 0.272 0.38333 0.27593 C 0.38524 0.28079 0.38889 0.29075 0.38889 0.29075 C 0.39167 0.31251 0.39566 0.3338 0.39861 0.35556 C 0.39913 0.35927 0.39965 0.36297 0.4 0.36667 C 0.40069 0.37408 0.40139 0.3889 0.40139 0.3889 " pathEditMode="relative" ptsTypes="ffffffffffffffffffffA"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ouble Wave 33"/>
          <p:cNvSpPr/>
          <p:nvPr/>
        </p:nvSpPr>
        <p:spPr bwMode="auto">
          <a:xfrm>
            <a:off x="2154510" y="4686300"/>
            <a:ext cx="4834980" cy="1181100"/>
          </a:xfrm>
          <a:prstGeom prst="doubleWave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Bob Tries to Cheat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58</a:t>
            </a:fld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549820" y="2590786"/>
            <a:ext cx="8044360" cy="1295400"/>
            <a:chOff x="714920" y="2590786"/>
            <a:chExt cx="8044360" cy="1295400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3" name="Group 60"/>
            <p:cNvGrpSpPr>
              <a:grpSpLocks/>
            </p:cNvGrpSpPr>
            <p:nvPr/>
          </p:nvGrpSpPr>
          <p:grpSpPr bwMode="auto">
            <a:xfrm flipH="1">
              <a:off x="7311480" y="2590786"/>
              <a:ext cx="1447800" cy="1295400"/>
              <a:chOff x="3168" y="1824"/>
              <a:chExt cx="912" cy="816"/>
            </a:xfrm>
          </p:grpSpPr>
          <p:sp>
            <p:nvSpPr>
              <p:cNvPr id="4" name="Freeform 61"/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" name="Freeform 62"/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6" name="Freeform 63"/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7" name="Freeform 64"/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8" name="Freeform 65"/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9" name="Freeform 66"/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0" name="Freeform 67"/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1" name="Freeform 68"/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Freeform 69"/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3" name="Group 50"/>
            <p:cNvGrpSpPr>
              <a:grpSpLocks/>
            </p:cNvGrpSpPr>
            <p:nvPr/>
          </p:nvGrpSpPr>
          <p:grpSpPr bwMode="auto">
            <a:xfrm>
              <a:off x="714920" y="2590786"/>
              <a:ext cx="1447800" cy="1295400"/>
              <a:chOff x="3168" y="1824"/>
              <a:chExt cx="912" cy="816"/>
            </a:xfrm>
          </p:grpSpPr>
          <p:sp>
            <p:nvSpPr>
              <p:cNvPr id="14" name="Freeform 51"/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5" name="Freeform 52"/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6" name="Freeform 53"/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7" name="Freeform 54"/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8" name="Freeform 55"/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19" name="Freeform 56"/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0" name="Freeform 57"/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1" name="Freeform 58"/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2" name="Freeform 59"/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41" name="Horizontal Scroll 40"/>
          <p:cNvSpPr/>
          <p:nvPr/>
        </p:nvSpPr>
        <p:spPr bwMode="auto">
          <a:xfrm>
            <a:off x="5169365" y="4806950"/>
            <a:ext cx="1788661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refund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30 days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Horizontal Scroll 41"/>
          <p:cNvSpPr/>
          <p:nvPr/>
        </p:nvSpPr>
        <p:spPr bwMode="auto">
          <a:xfrm>
            <a:off x="1879600" y="4806950"/>
            <a:ext cx="1616337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 BTC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dual-sig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Horizontal Scroll 30"/>
          <p:cNvSpPr/>
          <p:nvPr/>
        </p:nvSpPr>
        <p:spPr bwMode="auto">
          <a:xfrm>
            <a:off x="4607272" y="4233952"/>
            <a:ext cx="2983608" cy="2085796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20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Bob,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 to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29 days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signed Alice</a:t>
            </a:r>
          </a:p>
        </p:txBody>
      </p:sp>
      <p:sp>
        <p:nvSpPr>
          <p:cNvPr id="32" name="Horizontal Scroll 31"/>
          <p:cNvSpPr/>
          <p:nvPr/>
        </p:nvSpPr>
        <p:spPr bwMode="auto">
          <a:xfrm>
            <a:off x="4962872" y="4233952"/>
            <a:ext cx="2983608" cy="2085796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15 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Bob,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85 to Alice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28 days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signed Alice</a:t>
            </a:r>
          </a:p>
        </p:txBody>
      </p:sp>
      <p:sp>
        <p:nvSpPr>
          <p:cNvPr id="23" name="Rounded Rectangular Callout 22"/>
          <p:cNvSpPr/>
          <p:nvPr/>
        </p:nvSpPr>
        <p:spPr bwMode="auto">
          <a:xfrm>
            <a:off x="5229336" y="2278254"/>
            <a:ext cx="1760154" cy="510778"/>
          </a:xfrm>
          <a:prstGeom prst="wedgeRoundRectCallout">
            <a:avLst>
              <a:gd name="adj1" fmla="val 48434"/>
              <a:gd name="adj2" fmla="val 114714"/>
              <a:gd name="adj3" fmla="val 16667"/>
            </a:avLst>
          </a:prstGeom>
          <a:noFill/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bwa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-ha-ha!</a:t>
            </a:r>
          </a:p>
        </p:txBody>
      </p:sp>
      <p:sp>
        <p:nvSpPr>
          <p:cNvPr id="33" name="Rounded Rectangular Callout 32"/>
          <p:cNvSpPr/>
          <p:nvPr/>
        </p:nvSpPr>
        <p:spPr bwMode="auto">
          <a:xfrm>
            <a:off x="2173522" y="2221083"/>
            <a:ext cx="2034668" cy="510778"/>
          </a:xfrm>
          <a:prstGeom prst="wedgeRoundRectCallout">
            <a:avLst>
              <a:gd name="adj1" fmla="val -52059"/>
              <a:gd name="adj2" fmla="val 124660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 so fast …</a:t>
            </a:r>
          </a:p>
        </p:txBody>
      </p:sp>
      <p:sp>
        <p:nvSpPr>
          <p:cNvPr id="35" name="Rounded Rectangular Callout 34"/>
          <p:cNvSpPr/>
          <p:nvPr/>
        </p:nvSpPr>
        <p:spPr bwMode="auto">
          <a:xfrm>
            <a:off x="246279" y="5451494"/>
            <a:ext cx="3816462" cy="919401"/>
          </a:xfrm>
          <a:prstGeom prst="wedgeRoundRectCallout">
            <a:avLst>
              <a:gd name="adj1" fmla="val 44085"/>
              <a:gd name="adj2" fmla="val -84474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 can tell Alice’s 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txn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more recent</a:t>
            </a:r>
          </a:p>
        </p:txBody>
      </p:sp>
    </p:spTree>
    <p:extLst>
      <p:ext uri="{BB962C8B-B14F-4D97-AF65-F5344CB8AC3E}">
        <p14:creationId xmlns:p14="http://schemas.microsoft.com/office/powerpoint/2010/main" val="2807490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6039-0F69-4862-8B49-D73AF8F5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575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Questions?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78A032-F053-64BB-9E3C-22A911EFA8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683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this graph </a:t>
            </a:r>
            <a:r>
              <a:rPr lang="en-US" dirty="0" err="1">
                <a:solidFill>
                  <a:schemeClr val="tx1"/>
                </a:solidFill>
              </a:rPr>
              <a:t>tho</a:t>
            </a:r>
            <a:r>
              <a:rPr lang="en-US" dirty="0">
                <a:solidFill>
                  <a:schemeClr val="tx1"/>
                </a:solidFill>
              </a:rPr>
              <a:t>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3" name="AutoShape 2" descr="Image result for bitcoin vs visa transactions per seco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4" descr="Image result for bitcoin vs visa transactions per seco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4" name="Picture 6" descr="Image result for bitcoin vs visa transactions per seco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74" y="1600200"/>
            <a:ext cx="8744852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31856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6039-0F69-4862-8B49-D73AF8F51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575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Lightning Network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78A032-F053-64BB-9E3C-22A911EFA8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8617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Alice Wants to Pay Carol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61</a:t>
            </a:fld>
            <a:endParaRPr lang="en-US" dirty="0"/>
          </a:p>
        </p:txBody>
      </p:sp>
      <p:sp>
        <p:nvSpPr>
          <p:cNvPr id="58" name="Rounded Rectangular Callout 57"/>
          <p:cNvSpPr/>
          <p:nvPr/>
        </p:nvSpPr>
        <p:spPr bwMode="auto">
          <a:xfrm>
            <a:off x="2122415" y="2079994"/>
            <a:ext cx="1370085" cy="510778"/>
          </a:xfrm>
          <a:prstGeom prst="wedgeRoundRectCallout">
            <a:avLst>
              <a:gd name="adj1" fmla="val -43080"/>
              <a:gd name="adj2" fmla="val 97310"/>
              <a:gd name="adj3" fmla="val 16667"/>
            </a:avLst>
          </a:prstGeom>
          <a:noFill/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I’m Alice</a:t>
            </a:r>
          </a:p>
        </p:txBody>
      </p:sp>
      <p:sp>
        <p:nvSpPr>
          <p:cNvPr id="59" name="Rounded Rectangular Callout 58"/>
          <p:cNvSpPr/>
          <p:nvPr/>
        </p:nvSpPr>
        <p:spPr bwMode="auto">
          <a:xfrm>
            <a:off x="5309336" y="1974487"/>
            <a:ext cx="1458499" cy="510778"/>
          </a:xfrm>
          <a:prstGeom prst="wedgeRoundRectCallout">
            <a:avLst>
              <a:gd name="adj1" fmla="val 44525"/>
              <a:gd name="adj2" fmla="val 99796"/>
              <a:gd name="adj3" fmla="val 16667"/>
            </a:avLst>
          </a:prstGeom>
          <a:noFill/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I’m Carol</a:t>
            </a:r>
          </a:p>
        </p:txBody>
      </p:sp>
      <p:sp>
        <p:nvSpPr>
          <p:cNvPr id="57" name="TextBox 56"/>
          <p:cNvSpPr txBox="1"/>
          <p:nvPr/>
        </p:nvSpPr>
        <p:spPr bwMode="auto">
          <a:xfrm>
            <a:off x="581164" y="5298503"/>
            <a:ext cx="7981673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itchFamily="34" charset="0"/>
              </a:rPr>
              <a:t>But there is no settlement channel between them</a:t>
            </a:r>
          </a:p>
        </p:txBody>
      </p:sp>
      <p:sp>
        <p:nvSpPr>
          <p:cNvPr id="60" name="TextBox 59"/>
          <p:cNvSpPr txBox="1"/>
          <p:nvPr/>
        </p:nvSpPr>
        <p:spPr bwMode="auto">
          <a:xfrm>
            <a:off x="1475762" y="3926903"/>
            <a:ext cx="6192476" cy="954107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itchFamily="34" charset="0"/>
              </a:rPr>
              <a:t>Alice can send Carol all the micro-transactions she wants …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A5DBB074-3570-889F-3129-EE4BABF2028F}"/>
              </a:ext>
            </a:extLst>
          </p:cNvPr>
          <p:cNvGrpSpPr>
            <a:grpSpLocks/>
          </p:cNvGrpSpPr>
          <p:nvPr/>
        </p:nvGrpSpPr>
        <p:grpSpPr bwMode="auto">
          <a:xfrm>
            <a:off x="1088960" y="2684469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7662EA28-4136-2FF0-8F52-BCEC3B828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4E20541B-D795-E68C-B682-703721DE7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3E51AC2-4CFB-D4F2-5670-A2A3AA4603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F8C7484-3F40-0916-0A08-B6D3A54E6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9DDA2938-7670-82B6-1946-DFA0D40D00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B539F042-EAE9-14BD-A5D0-6EAA2B44E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5DA511AB-79CA-3606-88D1-E78547018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DD9451A3-2A7B-6DC0-CD0E-8C44BAEFB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C8E9FD6-9896-CDFD-8751-547663E1F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C8DC1CB9-08D8-EA04-B65A-3484F4ED6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C85A7DA0-DA6C-16F9-8A9C-AFE5B69C6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2" name="Group 4">
            <a:extLst>
              <a:ext uri="{FF2B5EF4-FFF2-40B4-BE49-F238E27FC236}">
                <a16:creationId xmlns:a16="http://schemas.microsoft.com/office/drawing/2014/main" id="{C060D2B8-4463-FEAB-1FF9-20523DCD086D}"/>
              </a:ext>
            </a:extLst>
          </p:cNvPr>
          <p:cNvGrpSpPr>
            <a:grpSpLocks/>
          </p:cNvGrpSpPr>
          <p:nvPr/>
        </p:nvGrpSpPr>
        <p:grpSpPr bwMode="auto">
          <a:xfrm>
            <a:off x="6767835" y="2651120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0F615A02-4732-45C5-5583-3A50EA18F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54" name="Freeform 6">
              <a:extLst>
                <a:ext uri="{FF2B5EF4-FFF2-40B4-BE49-F238E27FC236}">
                  <a16:creationId xmlns:a16="http://schemas.microsoft.com/office/drawing/2014/main" id="{918B509C-607D-11F5-60D9-C8B9BAEC8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55" name="Freeform 7">
              <a:extLst>
                <a:ext uri="{FF2B5EF4-FFF2-40B4-BE49-F238E27FC236}">
                  <a16:creationId xmlns:a16="http://schemas.microsoft.com/office/drawing/2014/main" id="{9BFAB5D0-55BC-CD3D-0DA0-81B538CC10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56" name="Freeform 8">
              <a:extLst>
                <a:ext uri="{FF2B5EF4-FFF2-40B4-BE49-F238E27FC236}">
                  <a16:creationId xmlns:a16="http://schemas.microsoft.com/office/drawing/2014/main" id="{ABD87945-BCC8-48CE-296D-B4770CD52F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1" name="Freeform 10">
              <a:extLst>
                <a:ext uri="{FF2B5EF4-FFF2-40B4-BE49-F238E27FC236}">
                  <a16:creationId xmlns:a16="http://schemas.microsoft.com/office/drawing/2014/main" id="{7FD7F051-0E72-06D9-38EC-742290AE7C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2" name="Freeform 11">
              <a:extLst>
                <a:ext uri="{FF2B5EF4-FFF2-40B4-BE49-F238E27FC236}">
                  <a16:creationId xmlns:a16="http://schemas.microsoft.com/office/drawing/2014/main" id="{01FB3D01-443A-1360-C5B2-5E39184114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3" name="Freeform 12">
              <a:extLst>
                <a:ext uri="{FF2B5EF4-FFF2-40B4-BE49-F238E27FC236}">
                  <a16:creationId xmlns:a16="http://schemas.microsoft.com/office/drawing/2014/main" id="{3681DDC8-7A15-52A9-954B-E938EE0E8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4" name="Freeform 13">
              <a:extLst>
                <a:ext uri="{FF2B5EF4-FFF2-40B4-BE49-F238E27FC236}">
                  <a16:creationId xmlns:a16="http://schemas.microsoft.com/office/drawing/2014/main" id="{A8EFD615-E481-67F2-E07B-33E8A22908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5" name="Freeform 14">
              <a:extLst>
                <a:ext uri="{FF2B5EF4-FFF2-40B4-BE49-F238E27FC236}">
                  <a16:creationId xmlns:a16="http://schemas.microsoft.com/office/drawing/2014/main" id="{50D5FF32-739A-F2E5-059E-B3B04FEB6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6" name="Freeform 15">
              <a:extLst>
                <a:ext uri="{FF2B5EF4-FFF2-40B4-BE49-F238E27FC236}">
                  <a16:creationId xmlns:a16="http://schemas.microsoft.com/office/drawing/2014/main" id="{6F38BBD0-CB91-60FA-CDB6-51D596BB463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7" name="Freeform 9">
              <a:extLst>
                <a:ext uri="{FF2B5EF4-FFF2-40B4-BE49-F238E27FC236}">
                  <a16:creationId xmlns:a16="http://schemas.microsoft.com/office/drawing/2014/main" id="{7157F3B8-2446-DDDE-7A6A-5E02F5ECDD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39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60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ounded Rectangular Callout 75"/>
          <p:cNvSpPr/>
          <p:nvPr/>
        </p:nvSpPr>
        <p:spPr bwMode="auto">
          <a:xfrm>
            <a:off x="4752501" y="4820068"/>
            <a:ext cx="1275735" cy="510778"/>
          </a:xfrm>
          <a:prstGeom prst="wedgeRoundRectCallout">
            <a:avLst>
              <a:gd name="adj1" fmla="val -43080"/>
              <a:gd name="adj2" fmla="val 97310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I’m Bob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They Both Have Settlement Channels with Bob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62</a:t>
            </a:fld>
            <a:endParaRPr lang="en-US" dirty="0"/>
          </a:p>
        </p:txBody>
      </p:sp>
      <p:sp>
        <p:nvSpPr>
          <p:cNvPr id="55" name="Curved Down Arrow 54"/>
          <p:cNvSpPr/>
          <p:nvPr/>
        </p:nvSpPr>
        <p:spPr bwMode="auto">
          <a:xfrm rot="13750097" flipH="1">
            <a:off x="371945" y="4726279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Curved Down Arrow 55"/>
          <p:cNvSpPr/>
          <p:nvPr/>
        </p:nvSpPr>
        <p:spPr bwMode="auto">
          <a:xfrm rot="8071784" flipH="1">
            <a:off x="5204025" y="4674995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rgbClr val="FF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TextBox 70"/>
          <p:cNvSpPr txBox="1"/>
          <p:nvPr/>
        </p:nvSpPr>
        <p:spPr bwMode="auto">
          <a:xfrm>
            <a:off x="2635944" y="2790619"/>
            <a:ext cx="344196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Alice could pay Bob 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TextBox 71"/>
          <p:cNvSpPr txBox="1"/>
          <p:nvPr/>
        </p:nvSpPr>
        <p:spPr bwMode="auto">
          <a:xfrm>
            <a:off x="2474842" y="4517595"/>
            <a:ext cx="376417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could go wrong?</a:t>
            </a:r>
          </a:p>
        </p:txBody>
      </p:sp>
      <p:sp>
        <p:nvSpPr>
          <p:cNvPr id="73" name="TextBox 3"/>
          <p:cNvSpPr txBox="1"/>
          <p:nvPr/>
        </p:nvSpPr>
        <p:spPr bwMode="auto">
          <a:xfrm>
            <a:off x="2644761" y="3654107"/>
            <a:ext cx="3424335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Bob could pay Carol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36B8FE9B-06C5-8B7E-8A8A-E9506171EFEA}"/>
              </a:ext>
            </a:extLst>
          </p:cNvPr>
          <p:cNvGrpSpPr>
            <a:grpSpLocks/>
          </p:cNvGrpSpPr>
          <p:nvPr/>
        </p:nvGrpSpPr>
        <p:grpSpPr bwMode="auto">
          <a:xfrm>
            <a:off x="1088960" y="2684469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053A533A-0EA4-7BF6-CF35-8E33D88C22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CF8CA666-40AE-2212-0D3D-170F242A6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4A2389A6-2DC5-26E9-FCB3-8214284DCC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7E68142-025E-F20E-2C7B-8EF864040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05AD556F-E901-D13F-13B5-28E5A5CDF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F8F093E6-4244-EDA1-F636-EC87FA97E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BF82774A-54A4-BE98-073E-997A9C676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D249BD1F-3AFC-4C8F-B75D-9C55C58FC1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7626E260-E3E7-F990-B967-F1A9C54DC3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192AC129-FB94-3486-8B94-868D7767A4A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05736F94-FF55-3C8B-34B0-DF6DCD755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4">
            <a:extLst>
              <a:ext uri="{FF2B5EF4-FFF2-40B4-BE49-F238E27FC236}">
                <a16:creationId xmlns:a16="http://schemas.microsoft.com/office/drawing/2014/main" id="{FFCA673D-D412-51DF-4673-FF5C35E6FF26}"/>
              </a:ext>
            </a:extLst>
          </p:cNvPr>
          <p:cNvGrpSpPr>
            <a:grpSpLocks/>
          </p:cNvGrpSpPr>
          <p:nvPr/>
        </p:nvGrpSpPr>
        <p:grpSpPr bwMode="auto">
          <a:xfrm>
            <a:off x="6767835" y="2651120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BC3FE42-0658-F913-849A-352A6024DA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79FDE030-F4F5-96EA-24BD-A2D0C23A7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57" name="Freeform 7">
              <a:extLst>
                <a:ext uri="{FF2B5EF4-FFF2-40B4-BE49-F238E27FC236}">
                  <a16:creationId xmlns:a16="http://schemas.microsoft.com/office/drawing/2014/main" id="{4D90546E-C2ED-E753-A7E5-5DB4BC9D8C4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58" name="Freeform 8">
              <a:extLst>
                <a:ext uri="{FF2B5EF4-FFF2-40B4-BE49-F238E27FC236}">
                  <a16:creationId xmlns:a16="http://schemas.microsoft.com/office/drawing/2014/main" id="{903858DF-3C2E-ACC2-9FBC-8737DF44B6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59" name="Freeform 10">
              <a:extLst>
                <a:ext uri="{FF2B5EF4-FFF2-40B4-BE49-F238E27FC236}">
                  <a16:creationId xmlns:a16="http://schemas.microsoft.com/office/drawing/2014/main" id="{C553CEDC-EC3E-73AD-55B6-A9830F691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0" name="Freeform 11">
              <a:extLst>
                <a:ext uri="{FF2B5EF4-FFF2-40B4-BE49-F238E27FC236}">
                  <a16:creationId xmlns:a16="http://schemas.microsoft.com/office/drawing/2014/main" id="{F66B87BF-86EB-0FC3-564C-B5F222DE2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1" name="Freeform 12">
              <a:extLst>
                <a:ext uri="{FF2B5EF4-FFF2-40B4-BE49-F238E27FC236}">
                  <a16:creationId xmlns:a16="http://schemas.microsoft.com/office/drawing/2014/main" id="{372D73C9-3D87-52E5-A3C1-3335C7D353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2" name="Freeform 13">
              <a:extLst>
                <a:ext uri="{FF2B5EF4-FFF2-40B4-BE49-F238E27FC236}">
                  <a16:creationId xmlns:a16="http://schemas.microsoft.com/office/drawing/2014/main" id="{06C61F08-2BE3-BADB-2EAC-75B20B745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3" name="Freeform 14">
              <a:extLst>
                <a:ext uri="{FF2B5EF4-FFF2-40B4-BE49-F238E27FC236}">
                  <a16:creationId xmlns:a16="http://schemas.microsoft.com/office/drawing/2014/main" id="{1064E639-014A-F540-C700-A7C919491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B0E81213-9123-1BF1-01E6-FF6533007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5" name="Freeform 9">
              <a:extLst>
                <a:ext uri="{FF2B5EF4-FFF2-40B4-BE49-F238E27FC236}">
                  <a16:creationId xmlns:a16="http://schemas.microsoft.com/office/drawing/2014/main" id="{14B9B5C1-68D3-F0C7-BA4A-38C3206352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6" name="Group 4">
            <a:extLst>
              <a:ext uri="{FF2B5EF4-FFF2-40B4-BE49-F238E27FC236}">
                <a16:creationId xmlns:a16="http://schemas.microsoft.com/office/drawing/2014/main" id="{B89DF6E8-9DC0-24C2-4400-80428791F82C}"/>
              </a:ext>
            </a:extLst>
          </p:cNvPr>
          <p:cNvGrpSpPr>
            <a:grpSpLocks/>
          </p:cNvGrpSpPr>
          <p:nvPr/>
        </p:nvGrpSpPr>
        <p:grpSpPr bwMode="auto">
          <a:xfrm>
            <a:off x="3977873" y="5633319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67" name="Freeform 5">
              <a:extLst>
                <a:ext uri="{FF2B5EF4-FFF2-40B4-BE49-F238E27FC236}">
                  <a16:creationId xmlns:a16="http://schemas.microsoft.com/office/drawing/2014/main" id="{06E08B96-5193-CD4A-B01A-5B9EB94A1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8" name="Freeform 6">
              <a:extLst>
                <a:ext uri="{FF2B5EF4-FFF2-40B4-BE49-F238E27FC236}">
                  <a16:creationId xmlns:a16="http://schemas.microsoft.com/office/drawing/2014/main" id="{A7576954-7E16-D3AD-8F6A-0FCEBF4C9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9" name="Freeform 7">
              <a:extLst>
                <a:ext uri="{FF2B5EF4-FFF2-40B4-BE49-F238E27FC236}">
                  <a16:creationId xmlns:a16="http://schemas.microsoft.com/office/drawing/2014/main" id="{6FB03FCD-567B-0C19-9588-E671EFD64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0" name="Freeform 8">
              <a:extLst>
                <a:ext uri="{FF2B5EF4-FFF2-40B4-BE49-F238E27FC236}">
                  <a16:creationId xmlns:a16="http://schemas.microsoft.com/office/drawing/2014/main" id="{567E9B1F-EA76-1DCB-F707-B4F31249C9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4" name="Freeform 10">
              <a:extLst>
                <a:ext uri="{FF2B5EF4-FFF2-40B4-BE49-F238E27FC236}">
                  <a16:creationId xmlns:a16="http://schemas.microsoft.com/office/drawing/2014/main" id="{D918B7E5-86EB-E52E-ED10-4A6D9D78B9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5" name="Freeform 11">
              <a:extLst>
                <a:ext uri="{FF2B5EF4-FFF2-40B4-BE49-F238E27FC236}">
                  <a16:creationId xmlns:a16="http://schemas.microsoft.com/office/drawing/2014/main" id="{CE9AEA5D-1608-7157-FA98-F6C862C77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A1532D12-4653-F482-3887-09CD034220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8F1E4DF0-0F73-AAD5-E45F-009E5D088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55BAA7DE-5530-7813-16E8-AC7E26D9F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161707A6-BC24-7458-0569-8CEA946BD0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1" name="Freeform 9">
              <a:extLst>
                <a:ext uri="{FF2B5EF4-FFF2-40B4-BE49-F238E27FC236}">
                  <a16:creationId xmlns:a16="http://schemas.microsoft.com/office/drawing/2014/main" id="{D5DF900F-4D23-103B-3919-27BE34676CA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17346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5771669F-8DD1-C8A4-2E8E-0F13D5789B2F}"/>
              </a:ext>
            </a:extLst>
          </p:cNvPr>
          <p:cNvGrpSpPr>
            <a:grpSpLocks/>
          </p:cNvGrpSpPr>
          <p:nvPr/>
        </p:nvGrpSpPr>
        <p:grpSpPr bwMode="auto">
          <a:xfrm>
            <a:off x="1088960" y="2684469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64801CA2-CD28-77CE-AD34-86CAEC4B7B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75BA1D73-DEBF-000D-A5E1-4D702BA16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EA57BD07-6B13-B9EF-784A-CA3D62D8C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C2118828-113D-5D32-91AE-4ECAB38CD7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7D2CD4E2-F596-5685-5AE4-938BDE5541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11283D78-E982-8A8B-C171-349D8394EF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7755F00C-1F92-819B-BC9C-FA791445A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AA6CB7CA-3820-49F2-1CCA-5813B034D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1DE844A-AFF4-9360-7EC6-0A8D528AE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9A9D4225-C950-4D6C-4A42-B3B6078E1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27FB007F-F266-518E-9342-A6968E317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Bob Could Steal the Coins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63</a:t>
            </a:fld>
            <a:endParaRPr lang="en-US" dirty="0"/>
          </a:p>
        </p:txBody>
      </p:sp>
      <p:sp>
        <p:nvSpPr>
          <p:cNvPr id="55" name="Curved Down Arrow 54"/>
          <p:cNvSpPr/>
          <p:nvPr/>
        </p:nvSpPr>
        <p:spPr bwMode="auto">
          <a:xfrm rot="13750097" flipH="1">
            <a:off x="371945" y="4726279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Curved Down Arrow 55"/>
          <p:cNvSpPr/>
          <p:nvPr/>
        </p:nvSpPr>
        <p:spPr bwMode="auto">
          <a:xfrm rot="8071784" flipH="1">
            <a:off x="5204025" y="4674995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rgbClr val="FF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16566" y="2980569"/>
            <a:ext cx="1089702" cy="1089702"/>
            <a:chOff x="3290606" y="5154601"/>
            <a:chExt cx="1089702" cy="1089702"/>
          </a:xfrm>
        </p:grpSpPr>
        <p:pic>
          <p:nvPicPr>
            <p:cNvPr id="59" name="Picture 6" descr="https://bitcoin.org/img/icons/opengraph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0606" y="5154601"/>
              <a:ext cx="784902" cy="784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6" descr="https://bitcoin.org/img/icons/opengraph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3006" y="5307001"/>
              <a:ext cx="784902" cy="784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6" descr="https://bitcoin.org/img/icons/opengraph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5406" y="5459401"/>
              <a:ext cx="784902" cy="784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ounded Rectangular Callout 2"/>
          <p:cNvSpPr/>
          <p:nvPr/>
        </p:nvSpPr>
        <p:spPr bwMode="auto">
          <a:xfrm>
            <a:off x="2849296" y="3642527"/>
            <a:ext cx="3484034" cy="919401"/>
          </a:xfrm>
          <a:prstGeom prst="wedgeRoundRectCallout">
            <a:avLst>
              <a:gd name="adj1" fmla="val -10626"/>
              <a:gd name="adj2" fmla="val 137092"/>
              <a:gd name="adj3" fmla="val 16667"/>
            </a:avLst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payment?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never got no payment!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F1CD83A3-449F-4B98-CA80-179FE04C0B98}"/>
              </a:ext>
            </a:extLst>
          </p:cNvPr>
          <p:cNvGrpSpPr>
            <a:grpSpLocks/>
          </p:cNvGrpSpPr>
          <p:nvPr/>
        </p:nvGrpSpPr>
        <p:grpSpPr bwMode="auto">
          <a:xfrm>
            <a:off x="6767835" y="2651120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6A4D1849-A078-07CD-7788-8F37D1155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86986817-79AA-9D31-8D25-FF6CCC50B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95AFE87C-4A4E-5F87-0A9B-E67AB80C61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86617C05-EF63-C2E9-7D92-AEA7A3CE4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8AE70D26-448D-5ED8-1865-8AE360D4B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CC49D8D5-4F1B-1976-68C5-577C32424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CC2AD2D2-A21A-5445-EE8F-62CD32434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82B06988-A240-5A3A-CDD7-05726463C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B4C3524A-BE1F-5D2D-5806-D2C10C41D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C99EDCB9-28D5-6846-11CB-6DEE8AA20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66C8E137-5FA8-1A69-D431-257A65613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4">
            <a:extLst>
              <a:ext uri="{FF2B5EF4-FFF2-40B4-BE49-F238E27FC236}">
                <a16:creationId xmlns:a16="http://schemas.microsoft.com/office/drawing/2014/main" id="{D822AFA2-3E4D-7E3D-B882-9ECAF90491AF}"/>
              </a:ext>
            </a:extLst>
          </p:cNvPr>
          <p:cNvGrpSpPr>
            <a:grpSpLocks/>
          </p:cNvGrpSpPr>
          <p:nvPr/>
        </p:nvGrpSpPr>
        <p:grpSpPr bwMode="auto">
          <a:xfrm>
            <a:off x="3977873" y="5633319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2A6EFCB9-7498-96D5-08FF-2FD97CCCB6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0FFEC79D-EAF2-E20B-859F-C1E5D88F4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43093195-EFDD-948D-24FB-C1B277B83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3C21F615-D6D8-43C8-2A63-59D0280C8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FC1CD29C-60CD-3CF1-DF60-10CE3EEBE82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F7220C8B-2176-88D0-F256-B628C7DE7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516D34A7-470A-1FE4-43A7-BD7296B07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B009150E-EC8D-C36F-5208-796698E80B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197C59-EE73-69EA-469B-7850C2CDA4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68FD4A01-1170-9C1C-E115-84690BB7DC6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2DF315E7-859F-0AF9-8C07-5EB1ED8FAA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303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-3.33333E-6 C 0.00279 0.01436 0.00331 0.02755 0.00417 0.0426 C 0.00504 0.0757 0.00539 0.09329 0.00973 0.12223 C 0.01216 0.1588 0.00921 0.12639 0.01529 0.16482 C 0.01789 0.18172 0.01841 0.19699 0.0264 0.21111 C 0.02883 0.22755 0.03421 0.2375 0.04029 0.25186 C 0.04237 0.27107 0.04966 0.28287 0.05973 0.2963 C 0.06563 0.30417 0.07015 0.31528 0.07501 0.32408 C 0.08108 0.33496 0.09237 0.34584 0.1014 0.35186 C 0.11008 0.36621 0.12049 0.37014 0.13334 0.37593 C 0.13907 0.38172 0.14341 0.38218 0.15001 0.38519 C 0.16581 0.40093 0.18629 0.39537 0.20556 0.3963 C 0.21042 0.39746 0.21598 0.4 0.22084 0.4 L 0.20834 0.40371 " pathEditMode="relative" ptsTypes="ffffffffffffA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4">
            <a:extLst>
              <a:ext uri="{FF2B5EF4-FFF2-40B4-BE49-F238E27FC236}">
                <a16:creationId xmlns:a16="http://schemas.microsoft.com/office/drawing/2014/main" id="{683BCBB4-94C2-8B3B-BE8E-A703826C4B70}"/>
              </a:ext>
            </a:extLst>
          </p:cNvPr>
          <p:cNvGrpSpPr>
            <a:grpSpLocks/>
          </p:cNvGrpSpPr>
          <p:nvPr/>
        </p:nvGrpSpPr>
        <p:grpSpPr bwMode="auto">
          <a:xfrm>
            <a:off x="1088960" y="2684469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7" name="Freeform 5">
              <a:extLst>
                <a:ext uri="{FF2B5EF4-FFF2-40B4-BE49-F238E27FC236}">
                  <a16:creationId xmlns:a16="http://schemas.microsoft.com/office/drawing/2014/main" id="{1CAC157E-E51F-E67F-D7DD-FB5B90DA58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9618EB2-5472-89C4-17B7-A2946A02C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9" name="Freeform 7">
              <a:extLst>
                <a:ext uri="{FF2B5EF4-FFF2-40B4-BE49-F238E27FC236}">
                  <a16:creationId xmlns:a16="http://schemas.microsoft.com/office/drawing/2014/main" id="{25D595BB-6F0B-006F-09B1-15A8B980F3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0DE3945E-F640-A4F9-1CF8-D971FAE67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F881558-1288-413C-AA7D-0C6AE9CCB7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DFAA8389-300D-C399-3A50-5BFF15252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2B77AEBC-DB25-DE9A-A23E-62F037C284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E25942AF-6700-6B70-A7EB-6F813AB2BF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AE6B8068-1346-A7B3-0D4E-CDAA5DFF013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C16ADAE-E75A-C7DC-7795-FD64C01B9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EE6DA410-1562-4636-CA14-CF9C69E279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Carol Could Deny Everything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64</a:t>
            </a:fld>
            <a:endParaRPr lang="en-US" dirty="0"/>
          </a:p>
        </p:txBody>
      </p:sp>
      <p:sp>
        <p:nvSpPr>
          <p:cNvPr id="55" name="Curved Down Arrow 54"/>
          <p:cNvSpPr/>
          <p:nvPr/>
        </p:nvSpPr>
        <p:spPr bwMode="auto">
          <a:xfrm rot="13750097" flipH="1">
            <a:off x="371945" y="4726279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Curved Down Arrow 55"/>
          <p:cNvSpPr/>
          <p:nvPr/>
        </p:nvSpPr>
        <p:spPr bwMode="auto">
          <a:xfrm rot="8071784" flipH="1">
            <a:off x="5204025" y="4674995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rgbClr val="FF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16566" y="2980569"/>
            <a:ext cx="1089702" cy="1089702"/>
            <a:chOff x="3290606" y="5154601"/>
            <a:chExt cx="1089702" cy="1089702"/>
          </a:xfrm>
        </p:grpSpPr>
        <p:pic>
          <p:nvPicPr>
            <p:cNvPr id="59" name="Picture 6" descr="https://bitcoin.org/img/icons/opengraph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90606" y="5154601"/>
              <a:ext cx="784902" cy="784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6" descr="https://bitcoin.org/img/icons/opengraph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3006" y="5307001"/>
              <a:ext cx="784902" cy="784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6" descr="https://bitcoin.org/img/icons/opengraph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95406" y="5459401"/>
              <a:ext cx="784902" cy="784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" name="Rounded Rectangular Callout 2"/>
          <p:cNvSpPr/>
          <p:nvPr/>
        </p:nvSpPr>
        <p:spPr bwMode="auto">
          <a:xfrm>
            <a:off x="4075508" y="1771288"/>
            <a:ext cx="2039247" cy="1328023"/>
          </a:xfrm>
          <a:prstGeom prst="wedgeRoundRectCallout">
            <a:avLst>
              <a:gd name="adj1" fmla="val 83240"/>
              <a:gd name="adj2" fmla="val 38168"/>
              <a:gd name="adj3" fmla="val 16667"/>
            </a:avLst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Bob never gave me the coins!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99B630F1-4341-1B99-EF52-82BDC88A15BD}"/>
              </a:ext>
            </a:extLst>
          </p:cNvPr>
          <p:cNvGrpSpPr>
            <a:grpSpLocks/>
          </p:cNvGrpSpPr>
          <p:nvPr/>
        </p:nvGrpSpPr>
        <p:grpSpPr bwMode="auto">
          <a:xfrm>
            <a:off x="6767835" y="2651120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C5EDEBC8-293F-6821-88BD-66E514986B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934EB921-7A34-E569-163F-B0768195D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2888FC8E-FD17-6976-140C-89C69CBA4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6A018F69-D734-D0A5-99E2-1CB9AEAB9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11CCF0BA-8524-26AC-F6DA-6EEECF6C28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561CB797-3C06-7093-7FC0-72CA3D5E7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5" name="Freeform 12">
              <a:extLst>
                <a:ext uri="{FF2B5EF4-FFF2-40B4-BE49-F238E27FC236}">
                  <a16:creationId xmlns:a16="http://schemas.microsoft.com/office/drawing/2014/main" id="{AE32573B-3DC7-7523-CAD4-2BED707D1B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6" name="Freeform 13">
              <a:extLst>
                <a:ext uri="{FF2B5EF4-FFF2-40B4-BE49-F238E27FC236}">
                  <a16:creationId xmlns:a16="http://schemas.microsoft.com/office/drawing/2014/main" id="{BA29952C-85C5-CAFA-1D2F-8965251BD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7" name="Freeform 14">
              <a:extLst>
                <a:ext uri="{FF2B5EF4-FFF2-40B4-BE49-F238E27FC236}">
                  <a16:creationId xmlns:a16="http://schemas.microsoft.com/office/drawing/2014/main" id="{AEB40C75-EF18-27C2-23A8-212E1BC1F0D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8" name="Freeform 15">
              <a:extLst>
                <a:ext uri="{FF2B5EF4-FFF2-40B4-BE49-F238E27FC236}">
                  <a16:creationId xmlns:a16="http://schemas.microsoft.com/office/drawing/2014/main" id="{A2FA7987-1557-2751-C0D4-1B166F03A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9" name="Freeform 9">
              <a:extLst>
                <a:ext uri="{FF2B5EF4-FFF2-40B4-BE49-F238E27FC236}">
                  <a16:creationId xmlns:a16="http://schemas.microsoft.com/office/drawing/2014/main" id="{F3C5C4C4-B247-C06D-6AC3-6242D434C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" name="Group 4">
            <a:extLst>
              <a:ext uri="{FF2B5EF4-FFF2-40B4-BE49-F238E27FC236}">
                <a16:creationId xmlns:a16="http://schemas.microsoft.com/office/drawing/2014/main" id="{CC9E9366-62E4-290E-FB44-26F272100193}"/>
              </a:ext>
            </a:extLst>
          </p:cNvPr>
          <p:cNvGrpSpPr>
            <a:grpSpLocks/>
          </p:cNvGrpSpPr>
          <p:nvPr/>
        </p:nvGrpSpPr>
        <p:grpSpPr bwMode="auto">
          <a:xfrm>
            <a:off x="3977873" y="5633319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8B85E4B5-54B4-E7C7-2D28-BFE5FE7387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BE549129-6911-3D0F-5BB1-41F02F226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A3BF9332-53ED-E805-9B55-30BA9D0990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C7A75698-2183-3FD6-AC54-D0240A97E6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303B079C-17B5-485B-17DB-88B3016884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30602E6A-BC85-70ED-FA52-168E000831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E62B6D22-AB1D-FC8E-A3BA-F3653D4AF6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B6FCE02C-E431-2994-63B3-F282C6D42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90221795-F7DF-A897-7CDA-48435DCB53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40" name="Freeform 15">
              <a:extLst>
                <a:ext uri="{FF2B5EF4-FFF2-40B4-BE49-F238E27FC236}">
                  <a16:creationId xmlns:a16="http://schemas.microsoft.com/office/drawing/2014/main" id="{F622C834-0D2D-D165-2306-E57835B800D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625F3D48-8109-1D28-0475-8A99034AA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561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83333E-6 5.18519E-6 C 0.0198 0.03959 0.00452 0.09491 0.00556 0.1426 C 0.00609 0.16389 0.0224 0.1919 0.03056 0.20926 C 0.03925 0.22778 0.04931 0.24468 0.05834 0.26297 C 0.06529 0.27686 0.07119 0.29098 0.07918 0.30371 C 0.08734 0.31667 0.10053 0.32153 0.11112 0.32963 C 0.12188 0.33774 0.1073 0.32778 0.12084 0.34075 C 0.13161 0.35093 0.14202 0.35209 0.15279 0.35926 C 0.16234 0.36575 0.15088 0.36088 0.16251 0.36482 C 0.18074 0.3794 0.19081 0.37639 0.2139 0.37778 C 0.22935 0.38288 0.24393 0.38588 0.25973 0.38889 C 0.28942 0.3882 0.31893 0.38866 0.34862 0.38704 C 0.36372 0.38635 0.37935 0.37987 0.39445 0.37778 C 0.39862 0.37639 0.40296 0.37616 0.40695 0.37408 C 0.40852 0.37338 0.40956 0.37084 0.41112 0.37038 C 0.42154 0.36667 0.4349 0.36343 0.44584 0.36112 C 0.45591 0.35209 0.46997 0.34885 0.48195 0.3463 C 0.49393 0.33426 0.50904 0.32709 0.52362 0.32223 C 0.53004 0.31667 0.53664 0.3132 0.54306 0.30741 C 0.5481 0.30301 0.55018 0.29607 0.55556 0.2926 C 0.56164 0.28843 0.56841 0.28588 0.57362 0.27963 C 0.58056 0.2713 0.58369 0.26459 0.59168 0.25926 C 0.59254 0.25741 0.59324 0.25533 0.59445 0.25371 C 0.59567 0.25209 0.59758 0.25163 0.59862 0.25001 C 0.60001 0.24792 0.60018 0.24491 0.6014 0.2426 C 0.60522 0.23565 0.61025 0.22917 0.61529 0.22408 C 0.61911 0.2088 0.61286 0.23126 0.62223 0.21112 C 0.62327 0.20903 0.62258 0.20579 0.62362 0.20371 C 0.62813 0.19352 0.63091 0.19028 0.63612 0.18334 C 0.63872 0.17315 0.64359 0.16621 0.64862 0.15741 C 0.65244 0.15047 0.6547 0.1426 0.65834 0.13519 C 0.66702 0.1176 0.66355 0.09329 0.67223 0.07593 C 0.67379 0.06598 0.67536 0.05602 0.67779 0.0463 C 0.67918 0.02778 0.68056 0.00903 0.68334 -0.00925 C 0.68265 -0.02268 0.68595 -0.03888 0.67362 -0.03888 " pathEditMode="relative" ptsTypes="ffffffffffffffffffffffffffffffffffA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Cryptographic Hash Functions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A8C595A-3CE5-48A7-A55E-633D7D1DD01A}" type="slidenum">
              <a:rPr lang="x-none" smtClean="0"/>
              <a:pPr>
                <a:defRPr/>
              </a:pPr>
              <a:t>65</a:t>
            </a:fld>
            <a:endParaRPr lang="en-US" dirty="0"/>
          </a:p>
        </p:txBody>
      </p:sp>
      <p:sp>
        <p:nvSpPr>
          <p:cNvPr id="6" name="AutoShape 2" descr="Image result for scrambled egg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7" name="AutoShape 4" descr="Image result for scrambled eggs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8" name="AutoShape 6" descr="Image result for scrambled eggs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9" name="AutoShape 8" descr="Image result for scrambled eggs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0" name="AutoShape 10" descr="https://toriavey.com/images/2014/06/How-to-Scramble-Eggs.jpg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1" name="AutoShape 12" descr="https://toriavey.com/images/2014/06/How-to-Scramble-Eggs.jpg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2" name="AutoShape 14" descr="https://toriavey.com/images/2014/06/How-to-Scramble-Eggs.jpg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3" name="AutoShape 16" descr="https://toriavey.com/images/2014/06/How-to-Scramble-Eggs.jpg"/>
          <p:cNvSpPr>
            <a:spLocks noChangeAspect="1" noChangeArrowheads="1"/>
          </p:cNvSpPr>
          <p:nvPr/>
        </p:nvSpPr>
        <p:spPr bwMode="auto">
          <a:xfrm>
            <a:off x="1222375" y="922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4" name="AutoShape 18" descr="https://toriavey.com/images/2014/06/How-to-Scramble-Eggs.jpg"/>
          <p:cNvSpPr>
            <a:spLocks noChangeAspect="1" noChangeArrowheads="1"/>
          </p:cNvSpPr>
          <p:nvPr/>
        </p:nvSpPr>
        <p:spPr bwMode="auto">
          <a:xfrm>
            <a:off x="1374775" y="1074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5" name="AutoShape 20" descr="https://toriavey.com/images/2014/06/How-to-Scramble-Eggs.jpg"/>
          <p:cNvSpPr>
            <a:spLocks noChangeAspect="1" noChangeArrowheads="1"/>
          </p:cNvSpPr>
          <p:nvPr/>
        </p:nvSpPr>
        <p:spPr bwMode="auto">
          <a:xfrm>
            <a:off x="1527175" y="1227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6" name="AutoShape 22" descr="https://toriavey.com/images/2014/06/How-to-Scramble-Eggs.jpg"/>
          <p:cNvSpPr>
            <a:spLocks noChangeAspect="1" noChangeArrowheads="1"/>
          </p:cNvSpPr>
          <p:nvPr/>
        </p:nvSpPr>
        <p:spPr bwMode="auto">
          <a:xfrm>
            <a:off x="1679575" y="1379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17" name="AutoShape 24" descr="https://toriavey.com/images/2014/06/How-to-Scramble-Eggs.jpg"/>
          <p:cNvSpPr>
            <a:spLocks noChangeAspect="1" noChangeArrowheads="1"/>
          </p:cNvSpPr>
          <p:nvPr/>
        </p:nvSpPr>
        <p:spPr bwMode="auto">
          <a:xfrm>
            <a:off x="1831975" y="1531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anose="020B0604020202020204" pitchFamily="34" charset="0"/>
            </a:endParaRPr>
          </a:p>
        </p:txBody>
      </p:sp>
      <p:pic>
        <p:nvPicPr>
          <p:cNvPr id="1050" name="Picture 26" descr="Image result for scrambled egg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0189" y="4268127"/>
            <a:ext cx="4032183" cy="22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Image result for egg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1836738"/>
            <a:ext cx="3723751" cy="2268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rved Down Arrow 18"/>
          <p:cNvSpPr/>
          <p:nvPr/>
        </p:nvSpPr>
        <p:spPr bwMode="auto">
          <a:xfrm rot="2940195">
            <a:off x="4890565" y="2739955"/>
            <a:ext cx="1548662" cy="461665"/>
          </a:xfrm>
          <a:prstGeom prst="curvedDownArrow">
            <a:avLst>
              <a:gd name="adj1" fmla="val 25000"/>
              <a:gd name="adj2" fmla="val 68509"/>
              <a:gd name="adj3" fmla="val 34868"/>
            </a:avLst>
          </a:prstGeom>
          <a:solidFill>
            <a:srgbClr val="FFFFCC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1406024" y="5489384"/>
            <a:ext cx="965329" cy="523220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</a:t>
            </a:r>
          </a:p>
        </p:txBody>
      </p:sp>
      <p:sp>
        <p:nvSpPr>
          <p:cNvPr id="24" name="Curved Down Arrow 23"/>
          <p:cNvSpPr/>
          <p:nvPr/>
        </p:nvSpPr>
        <p:spPr bwMode="auto">
          <a:xfrm rot="13759450">
            <a:off x="1992132" y="4862948"/>
            <a:ext cx="1548662" cy="461665"/>
          </a:xfrm>
          <a:prstGeom prst="curvedDownArrow">
            <a:avLst>
              <a:gd name="adj1" fmla="val 25000"/>
              <a:gd name="adj2" fmla="val 68509"/>
              <a:gd name="adj3" fmla="val 34868"/>
            </a:avLst>
          </a:prstGeom>
          <a:solidFill>
            <a:srgbClr val="FFFFCC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 bwMode="auto">
          <a:xfrm>
            <a:off x="6601326" y="2883568"/>
            <a:ext cx="982961" cy="523220"/>
          </a:xfrm>
          <a:prstGeom prst="rect">
            <a:avLst/>
          </a:prstGeom>
          <a:solidFill>
            <a:schemeClr val="bg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Easy</a:t>
            </a:r>
          </a:p>
        </p:txBody>
      </p:sp>
      <p:sp>
        <p:nvSpPr>
          <p:cNvPr id="2" name="TextBox 1"/>
          <p:cNvSpPr txBox="1"/>
          <p:nvPr/>
        </p:nvSpPr>
        <p:spPr bwMode="auto">
          <a:xfrm>
            <a:off x="3616045" y="3406788"/>
            <a:ext cx="364202" cy="523220"/>
          </a:xfrm>
          <a:prstGeom prst="rect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7845145" y="5860493"/>
            <a:ext cx="864339" cy="523220"/>
          </a:xfrm>
          <a:prstGeom prst="rect">
            <a:avLst/>
          </a:prstGeom>
          <a:solidFill>
            <a:schemeClr val="tx1"/>
          </a:solidFill>
          <a:ln w="76200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H(x)</a:t>
            </a:r>
          </a:p>
        </p:txBody>
      </p:sp>
    </p:spTree>
    <p:extLst>
      <p:ext uri="{BB962C8B-B14F-4D97-AF65-F5344CB8AC3E}">
        <p14:creationId xmlns:p14="http://schemas.microsoft.com/office/powerpoint/2010/main" val="64890411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Hashlock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66</a:t>
            </a:fld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-971899" y="1564478"/>
            <a:ext cx="10302874" cy="3236119"/>
            <a:chOff x="25052" y="1797840"/>
            <a:chExt cx="10302874" cy="3236119"/>
          </a:xfrm>
        </p:grpSpPr>
        <p:grpSp>
          <p:nvGrpSpPr>
            <p:cNvPr id="8" name="Group 7"/>
            <p:cNvGrpSpPr/>
            <p:nvPr/>
          </p:nvGrpSpPr>
          <p:grpSpPr>
            <a:xfrm>
              <a:off x="25052" y="1870071"/>
              <a:ext cx="3736975" cy="3091657"/>
              <a:chOff x="4914899" y="1785143"/>
              <a:chExt cx="3736975" cy="3091657"/>
            </a:xfrm>
          </p:grpSpPr>
          <p:pic>
            <p:nvPicPr>
              <p:cNvPr id="6" name="Picture 4" descr="https://assets.artbeads.com/_artbeads/9/10/8/000-mix-0034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14899" y="1860151"/>
                <a:ext cx="3736975" cy="28027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" name="Rectangle 3"/>
              <p:cNvSpPr/>
              <p:nvPr/>
            </p:nvSpPr>
            <p:spPr bwMode="auto">
              <a:xfrm>
                <a:off x="4914899" y="1785143"/>
                <a:ext cx="1993901" cy="3091657"/>
              </a:xfrm>
              <a:prstGeom prst="rect">
                <a:avLst/>
              </a:prstGeom>
              <a:solidFill>
                <a:schemeClr val="bg1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66"/>
                  </a:solidFill>
                  <a:effectLst/>
                  <a:latin typeface="Lucida Console" pitchFamily="49" charset="0"/>
                </a:endParaRP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048026" y="1797840"/>
              <a:ext cx="4279900" cy="3236119"/>
              <a:chOff x="280986" y="1571225"/>
              <a:chExt cx="4279900" cy="3236119"/>
            </a:xfrm>
          </p:grpSpPr>
          <p:pic>
            <p:nvPicPr>
              <p:cNvPr id="4100" name="Picture 4" descr="https://assets.artbeads.com/_artbeads/9/10/8/000-mix-0034.jpg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95299" y="1785143"/>
                <a:ext cx="3736975" cy="28027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Rectangle 10"/>
              <p:cNvSpPr/>
              <p:nvPr/>
            </p:nvSpPr>
            <p:spPr bwMode="auto">
              <a:xfrm>
                <a:off x="2566985" y="1715687"/>
                <a:ext cx="1993901" cy="3091657"/>
              </a:xfrm>
              <a:prstGeom prst="rect">
                <a:avLst/>
              </a:prstGeom>
              <a:solidFill>
                <a:schemeClr val="bg1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66"/>
                  </a:solidFill>
                  <a:effectLst/>
                  <a:latin typeface="Lucida Console" pitchFamily="49" charset="0"/>
                </a:endParaRPr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280986" y="1571225"/>
                <a:ext cx="844550" cy="3091657"/>
              </a:xfrm>
              <a:prstGeom prst="rect">
                <a:avLst/>
              </a:prstGeom>
              <a:solidFill>
                <a:schemeClr val="bg1"/>
              </a:solidFill>
              <a:ln w="38100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>
                  <a:ln>
                    <a:noFill/>
                  </a:ln>
                  <a:solidFill>
                    <a:srgbClr val="FF0066"/>
                  </a:solidFill>
                  <a:effectLst/>
                  <a:latin typeface="Lucida Console" pitchFamily="49" charset="0"/>
                </a:endParaRPr>
              </a:p>
            </p:txBody>
          </p:sp>
        </p:grpSp>
      </p:grpSp>
      <p:sp>
        <p:nvSpPr>
          <p:cNvPr id="16" name="TextBox 15"/>
          <p:cNvSpPr txBox="1"/>
          <p:nvPr/>
        </p:nvSpPr>
        <p:spPr bwMode="auto">
          <a:xfrm rot="20630081">
            <a:off x="780702" y="1450107"/>
            <a:ext cx="158408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itchFamily="34" charset="0"/>
              </a:rPr>
              <a:t>Secret </a:t>
            </a:r>
            <a:r>
              <a:rPr lang="en-US" sz="2800" b="1" i="1" dirty="0">
                <a:solidFill>
                  <a:srgbClr val="FFC000"/>
                </a:solidFill>
                <a:latin typeface="Arial" pitchFamily="34" charset="0"/>
              </a:rPr>
              <a:t>s</a:t>
            </a:r>
          </a:p>
        </p:txBody>
      </p:sp>
      <p:sp>
        <p:nvSpPr>
          <p:cNvPr id="18" name="TextBox 17"/>
          <p:cNvSpPr txBox="1"/>
          <p:nvPr/>
        </p:nvSpPr>
        <p:spPr bwMode="auto">
          <a:xfrm rot="20720407">
            <a:off x="5075216" y="1768616"/>
            <a:ext cx="258436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itchFamily="34" charset="0"/>
              </a:rPr>
              <a:t>Hashlock </a:t>
            </a:r>
            <a:r>
              <a:rPr lang="en-US" sz="2800" b="1" dirty="0">
                <a:solidFill>
                  <a:srgbClr val="FFC000"/>
                </a:solidFill>
                <a:latin typeface="Arial" pitchFamily="34" charset="0"/>
              </a:rPr>
              <a:t>H(</a:t>
            </a:r>
            <a:r>
              <a:rPr lang="en-US" sz="2800" b="1" i="1" dirty="0">
                <a:solidFill>
                  <a:srgbClr val="FFC000"/>
                </a:solidFill>
                <a:latin typeface="Arial" pitchFamily="34" charset="0"/>
              </a:rPr>
              <a:t>s</a:t>
            </a:r>
            <a:r>
              <a:rPr lang="en-US" sz="2800" b="1" dirty="0">
                <a:solidFill>
                  <a:srgbClr val="FFC000"/>
                </a:solidFill>
                <a:latin typeface="Arial" pitchFamily="34" charset="0"/>
              </a:rPr>
              <a:t>)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1546754" y="5450903"/>
            <a:ext cx="6050492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66FF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itchFamily="34" charset="0"/>
              </a:rPr>
              <a:t>I know </a:t>
            </a:r>
            <a:r>
              <a:rPr lang="en-US" sz="2800" b="1" dirty="0">
                <a:solidFill>
                  <a:srgbClr val="FFC000"/>
                </a:solidFill>
                <a:latin typeface="Arial" pitchFamily="34" charset="0"/>
              </a:rPr>
              <a:t>H(</a:t>
            </a:r>
            <a:r>
              <a:rPr lang="en-US" sz="2800" b="1" i="1" dirty="0">
                <a:solidFill>
                  <a:srgbClr val="FFC000"/>
                </a:solidFill>
                <a:latin typeface="Arial" pitchFamily="34" charset="0"/>
              </a:rPr>
              <a:t>s</a:t>
            </a:r>
            <a:r>
              <a:rPr lang="en-US" sz="2800" b="1" dirty="0">
                <a:solidFill>
                  <a:srgbClr val="FFC000"/>
                </a:solidFill>
                <a:latin typeface="Arial" pitchFamily="34" charset="0"/>
              </a:rPr>
              <a:t>)</a:t>
            </a:r>
            <a:r>
              <a:rPr lang="en-US" sz="2800" b="1" dirty="0">
                <a:solidFill>
                  <a:srgbClr val="FFFF00"/>
                </a:solidFill>
                <a:latin typeface="Arial" pitchFamily="34" charset="0"/>
              </a:rPr>
              <a:t>, will pay $$$ if you provide </a:t>
            </a:r>
            <a:r>
              <a:rPr lang="en-US" sz="2800" b="1" i="1" dirty="0">
                <a:solidFill>
                  <a:srgbClr val="FFC000"/>
                </a:solidFill>
                <a:latin typeface="Arial" pitchFamily="34" charset="0"/>
              </a:rPr>
              <a:t>s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1022002" y="4981085"/>
            <a:ext cx="154401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Contract</a:t>
            </a:r>
          </a:p>
        </p:txBody>
      </p:sp>
    </p:spTree>
    <p:extLst>
      <p:ext uri="{BB962C8B-B14F-4D97-AF65-F5344CB8AC3E}">
        <p14:creationId xmlns:p14="http://schemas.microsoft.com/office/powerpoint/2010/main" val="1687449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  <p:bldP spid="15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Carol Has a Secret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67</a:t>
            </a:fld>
            <a:endParaRPr lang="en-US" dirty="0"/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080655" y="2833706"/>
            <a:ext cx="1677615" cy="1475145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5" name="Freeform 5"/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" name="Freeform 6"/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" name="Freeform 7"/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" name="Freeform 8"/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9" name="Freeform 10"/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" name="Freeform 12"/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" name="Freeform 13"/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" name="Freeform 14"/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" name="Freeform 15"/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Cloud Callout 15"/>
          <p:cNvSpPr/>
          <p:nvPr/>
        </p:nvSpPr>
        <p:spPr bwMode="auto">
          <a:xfrm>
            <a:off x="4108450" y="2217713"/>
            <a:ext cx="1130300" cy="702766"/>
          </a:xfrm>
          <a:prstGeom prst="cloudCallout">
            <a:avLst>
              <a:gd name="adj1" fmla="val -171222"/>
              <a:gd name="adj2" fmla="val 42622"/>
            </a:avLst>
          </a:prstGeom>
          <a:solidFill>
            <a:schemeClr val="bg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1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4108450" y="4537874"/>
            <a:ext cx="1702627" cy="646986"/>
          </a:xfrm>
          <a:prstGeom prst="wedgeRoundRectCallout">
            <a:avLst>
              <a:gd name="adj1" fmla="val -133007"/>
              <a:gd name="adj2" fmla="val -113336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1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H(</a:t>
            </a:r>
            <a:r>
              <a:rPr kumimoji="0" lang="en-US" sz="3200" b="0" i="1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70164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Settlement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68</a:t>
            </a:fld>
            <a:endParaRPr lang="en-US" dirty="0"/>
          </a:p>
        </p:txBody>
      </p:sp>
      <p:sp>
        <p:nvSpPr>
          <p:cNvPr id="55" name="Curved Down Arrow 54"/>
          <p:cNvSpPr/>
          <p:nvPr/>
        </p:nvSpPr>
        <p:spPr bwMode="auto">
          <a:xfrm rot="13750097" flipH="1">
            <a:off x="371945" y="4726279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Curved Down Arrow 55"/>
          <p:cNvSpPr/>
          <p:nvPr/>
        </p:nvSpPr>
        <p:spPr bwMode="auto">
          <a:xfrm rot="8071784" flipH="1">
            <a:off x="5204025" y="4674995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rgbClr val="FF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Rounded Rectangular Callout 94"/>
          <p:cNvSpPr/>
          <p:nvPr/>
        </p:nvSpPr>
        <p:spPr bwMode="auto">
          <a:xfrm>
            <a:off x="4268935" y="438403"/>
            <a:ext cx="4209999" cy="1328023"/>
          </a:xfrm>
          <a:prstGeom prst="wedgeRoundRectCallout">
            <a:avLst>
              <a:gd name="adj1" fmla="val 32876"/>
              <a:gd name="adj2" fmla="val 115030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Alice, my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hashlock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h.</a:t>
            </a: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if you learn the matching secret, exchange is settled.</a:t>
            </a:r>
            <a:endParaRPr kumimoji="0" lang="en-US" b="0" i="1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ounded Rectangular Callout 95"/>
          <p:cNvSpPr/>
          <p:nvPr/>
        </p:nvSpPr>
        <p:spPr bwMode="auto">
          <a:xfrm>
            <a:off x="2990183" y="2037523"/>
            <a:ext cx="3331209" cy="510778"/>
          </a:xfrm>
          <a:prstGeom prst="wedgeRoundRectCallout">
            <a:avLst>
              <a:gd name="adj1" fmla="val -67816"/>
              <a:gd name="adj2" fmla="val 135306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Carol’s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hashlock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</a:t>
            </a:r>
            <a:r>
              <a:rPr kumimoji="0" lang="en-US" b="0" i="1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kumimoji="0" lang="en-US" sz="3200" b="0" i="1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A6BBCAA7-314F-7117-8FA2-D8FD9A1BF2FD}"/>
              </a:ext>
            </a:extLst>
          </p:cNvPr>
          <p:cNvGrpSpPr>
            <a:grpSpLocks/>
          </p:cNvGrpSpPr>
          <p:nvPr/>
        </p:nvGrpSpPr>
        <p:grpSpPr bwMode="auto">
          <a:xfrm>
            <a:off x="6771365" y="2651120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1AAC8B90-1423-8093-FBEA-89811D7E2D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2002F62-D38D-8169-CE13-E4E0EB8FD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FBD7E22-4B4E-7A0C-06E7-73ACAA36DC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B3C04B18-B87C-BBF3-2144-E0029C9A2F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CD363420-4E8E-6283-3B8E-8D2674E8C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4C78C34E-8CCD-269B-E332-74E5BA82A0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0E9E9189-7C43-4FA7-5D46-19B1A83B7E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FE2F5F4B-022C-6AA8-219E-A38D6C7909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29300BF5-8891-7D65-0520-C4F4C243E9B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BD17A348-E02D-2113-D03F-EBAF16BF4C7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6C6809D-2AFD-02F6-2553-825CB0A3C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4">
            <a:extLst>
              <a:ext uri="{FF2B5EF4-FFF2-40B4-BE49-F238E27FC236}">
                <a16:creationId xmlns:a16="http://schemas.microsoft.com/office/drawing/2014/main" id="{4D54541C-89E6-08CE-9D29-E06E2371358A}"/>
              </a:ext>
            </a:extLst>
          </p:cNvPr>
          <p:cNvGrpSpPr>
            <a:grpSpLocks/>
          </p:cNvGrpSpPr>
          <p:nvPr/>
        </p:nvGrpSpPr>
        <p:grpSpPr bwMode="auto">
          <a:xfrm>
            <a:off x="1088960" y="2684469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94C7876E-4872-F396-FA2A-1C5340B8D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A0B02F90-34A8-A8CC-DE94-EF22BABECF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1BB9FF11-27AE-C0F6-1C95-F519CF0C7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0010D0E-D634-8C03-80B1-FEE8DDA1D1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8203CC0C-C3FF-2451-9E6D-DE76CA1B9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098509FF-5705-B4E5-8927-63A8594E7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A464E839-A2AF-D891-A460-23BE913B9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9332F13D-4754-D62D-1DEA-8F162CB9EE5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187A1E0F-467F-2EAC-ADDE-C8DC4645E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F4FEDAC4-6B71-E846-7148-B7C62BB84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F34700AE-1B4E-3831-3372-0249CED4E4CE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4">
            <a:extLst>
              <a:ext uri="{FF2B5EF4-FFF2-40B4-BE49-F238E27FC236}">
                <a16:creationId xmlns:a16="http://schemas.microsoft.com/office/drawing/2014/main" id="{A8CA8424-C20E-3E09-8E0F-8B987179D9DF}"/>
              </a:ext>
            </a:extLst>
          </p:cNvPr>
          <p:cNvGrpSpPr>
            <a:grpSpLocks/>
          </p:cNvGrpSpPr>
          <p:nvPr/>
        </p:nvGrpSpPr>
        <p:grpSpPr bwMode="auto">
          <a:xfrm>
            <a:off x="3745551" y="5554197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A31D7A97-CA8E-2DF1-5C82-B87C45B95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D375C932-E605-2C62-D5CC-840EF09E4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71186628-3313-6FD9-4418-72BACF6E6F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129B2F6B-9A3A-36C9-BABB-2E19C9E110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D86B34B7-E38C-CDEB-9FA1-2147FC080F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29BE4ACC-0154-D021-7521-89026A16B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FED39967-A68D-BE7B-1A8D-A3EF71C12C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1C34E060-5152-F0D6-9702-E24A9F1F0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BAB3127A-96BC-EC28-D494-57CC6C09F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4F6782EB-3F6D-A2F4-CFCD-2419855FA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E0BEECB4-7657-7874-C398-C13E629822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4035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4">
            <a:extLst>
              <a:ext uri="{FF2B5EF4-FFF2-40B4-BE49-F238E27FC236}">
                <a16:creationId xmlns:a16="http://schemas.microsoft.com/office/drawing/2014/main" id="{8E1BF201-7CC3-7377-EDBE-6930C02B24E8}"/>
              </a:ext>
            </a:extLst>
          </p:cNvPr>
          <p:cNvGrpSpPr>
            <a:grpSpLocks/>
          </p:cNvGrpSpPr>
          <p:nvPr/>
        </p:nvGrpSpPr>
        <p:grpSpPr bwMode="auto">
          <a:xfrm>
            <a:off x="1088960" y="2684469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DF8CB0FF-70A8-16FD-AE3C-4D8A4A65A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2F654827-22AF-ADAA-6E8E-48ACA456C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6C7A46A9-2FF9-F817-C62B-09F9937A3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2A9F7A14-5EE1-3C1A-09FE-7D36A60270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58D2A992-7E10-06AA-BF76-DCDB4DCC47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B954BFC6-FCA0-1FE6-1D63-C59D20DCBA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618659D7-B9CB-DC13-5DC5-F2598DD307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89D8AA5F-CF88-BBB8-72BD-C856867E4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3D1AED94-46D3-ADDC-FD5F-68F005A0B5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CA0A899B-11F8-EA1F-C650-024EB3A39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32710B36-46BF-9B4C-5898-EC7FDD49D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Settlement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69</a:t>
            </a:fld>
            <a:endParaRPr lang="en-US" dirty="0"/>
          </a:p>
        </p:txBody>
      </p:sp>
      <p:sp>
        <p:nvSpPr>
          <p:cNvPr id="55" name="Curved Down Arrow 54"/>
          <p:cNvSpPr/>
          <p:nvPr/>
        </p:nvSpPr>
        <p:spPr bwMode="auto">
          <a:xfrm rot="13750097" flipH="1">
            <a:off x="371945" y="4726279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Curved Down Arrow 55"/>
          <p:cNvSpPr/>
          <p:nvPr/>
        </p:nvSpPr>
        <p:spPr bwMode="auto">
          <a:xfrm rot="8071784" flipH="1">
            <a:off x="5204025" y="4674995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rgbClr val="FF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Rounded Rectangular Callout 95"/>
          <p:cNvSpPr/>
          <p:nvPr/>
        </p:nvSpPr>
        <p:spPr bwMode="auto">
          <a:xfrm>
            <a:off x="2700043" y="2331827"/>
            <a:ext cx="3331209" cy="1736646"/>
          </a:xfrm>
          <a:prstGeom prst="wedgeRoundRectCallout">
            <a:avLst>
              <a:gd name="adj1" fmla="val -60572"/>
              <a:gd name="adj2" fmla="val -3933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Here is 100 BTC</a:t>
            </a:r>
            <a:r>
              <a:rPr kumimoji="0" lang="en-US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that I will pay Bob if he produces a secret matching </a:t>
            </a:r>
            <a:r>
              <a:rPr kumimoji="0" lang="en-US" b="0" i="1" u="none" strike="noStrike" cap="none" normalizeH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kumimoji="0" lang="en-US" sz="3200" b="0" i="1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Picture 6" descr="https://bitcoin.org/img/icons/open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350" y="3563148"/>
            <a:ext cx="784902" cy="78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D186596E-5BC0-FAF1-73A3-0540A0CEADBF}"/>
              </a:ext>
            </a:extLst>
          </p:cNvPr>
          <p:cNvGrpSpPr>
            <a:grpSpLocks/>
          </p:cNvGrpSpPr>
          <p:nvPr/>
        </p:nvGrpSpPr>
        <p:grpSpPr bwMode="auto">
          <a:xfrm>
            <a:off x="6767835" y="2651120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32CB61B0-2C5E-3867-CA5D-A503E0AABE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5B8D9C57-7E08-48D5-6C38-8B9D11D783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EDF3CB2F-15B6-4A93-862E-98F21ED3A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81B82CB1-3BE1-D720-6975-F43F3FCA6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E8A31CE6-B560-4256-CC37-0F8792FB25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DC760CDC-07A3-1D1D-83E4-4652A4250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EF81F5C7-CAA7-CD14-3B97-770AC6A0C3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B936C231-2916-E957-6212-E5D08DB790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444AD602-54B7-75B0-C1B9-DC7F42B39C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158D075F-477D-C8A7-F262-D263A8258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AA3CF7DD-D0BC-5575-D693-D7FCFEF93C7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4">
            <a:extLst>
              <a:ext uri="{FF2B5EF4-FFF2-40B4-BE49-F238E27FC236}">
                <a16:creationId xmlns:a16="http://schemas.microsoft.com/office/drawing/2014/main" id="{C4097A42-9E9A-744D-1B94-0E731AFF06B0}"/>
              </a:ext>
            </a:extLst>
          </p:cNvPr>
          <p:cNvGrpSpPr>
            <a:grpSpLocks/>
          </p:cNvGrpSpPr>
          <p:nvPr/>
        </p:nvGrpSpPr>
        <p:grpSpPr bwMode="auto">
          <a:xfrm>
            <a:off x="3745551" y="5562289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F491A6E6-C1D2-27EB-106A-215C82734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9C7737BF-3278-8ADC-06DA-BD649A5F5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DCC15831-EFD4-8D7E-1A84-6229C5B4B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CB05F1A1-F98E-B796-4B56-8EBCD117C8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5FA0828D-14FE-5DCF-6335-A3E95698C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A6963971-A918-12EC-9678-E2F30BC80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BA9A7B68-0D96-7083-66D8-1F525ECEF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0A46389D-47DF-46BE-0D3D-082EADF1C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7FB04FF8-2698-EFB6-6490-FE594A1065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D1063ED9-77A9-CBFD-344D-70178DD7E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E3716617-2B16-EB4C-D7C2-836B7ED5D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0685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 bwMode="auto">
          <a:xfrm>
            <a:off x="1549151" y="2495153"/>
            <a:ext cx="716414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Promises orders of magnitude improvement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 bwMode="auto">
          <a:xfrm>
            <a:off x="1549151" y="5262575"/>
            <a:ext cx="3961341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Claims to “save” Bitcoin</a:t>
            </a:r>
          </a:p>
        </p:txBody>
      </p:sp>
      <p:sp>
        <p:nvSpPr>
          <p:cNvPr id="5" name="TextBox 3"/>
          <p:cNvSpPr txBox="1"/>
          <p:nvPr/>
        </p:nvSpPr>
        <p:spPr bwMode="auto">
          <a:xfrm>
            <a:off x="1549151" y="3878864"/>
            <a:ext cx="5182829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Builds on existing infrastructure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350447" y="619666"/>
            <a:ext cx="5080237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>
                <a:lumMod val="85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Off-chain Payment Channels</a:t>
            </a:r>
            <a:endParaRPr lang="en-US" sz="28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63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Settlement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70</a:t>
            </a:fld>
            <a:endParaRPr lang="en-US" dirty="0"/>
          </a:p>
        </p:txBody>
      </p:sp>
      <p:sp>
        <p:nvSpPr>
          <p:cNvPr id="55" name="Curved Down Arrow 54"/>
          <p:cNvSpPr/>
          <p:nvPr/>
        </p:nvSpPr>
        <p:spPr bwMode="auto">
          <a:xfrm rot="13750097" flipH="1">
            <a:off x="371945" y="4726279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Curved Down Arrow 55"/>
          <p:cNvSpPr/>
          <p:nvPr/>
        </p:nvSpPr>
        <p:spPr bwMode="auto">
          <a:xfrm rot="8071784" flipH="1">
            <a:off x="5204025" y="4674995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rgbClr val="FF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Horizontal Scroll 44"/>
          <p:cNvSpPr/>
          <p:nvPr/>
        </p:nvSpPr>
        <p:spPr bwMode="auto">
          <a:xfrm>
            <a:off x="326513" y="4115270"/>
            <a:ext cx="2670673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66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100 to Bob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hashlock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pic>
        <p:nvPicPr>
          <p:cNvPr id="44" name="Picture 6" descr="https://bitcoin.org/img/icons/open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022" y="4597684"/>
            <a:ext cx="784902" cy="78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4">
            <a:extLst>
              <a:ext uri="{FF2B5EF4-FFF2-40B4-BE49-F238E27FC236}">
                <a16:creationId xmlns:a16="http://schemas.microsoft.com/office/drawing/2014/main" id="{B9F65380-EE1F-DC92-A82C-75FF8D1C5384}"/>
              </a:ext>
            </a:extLst>
          </p:cNvPr>
          <p:cNvGrpSpPr>
            <a:grpSpLocks/>
          </p:cNvGrpSpPr>
          <p:nvPr/>
        </p:nvGrpSpPr>
        <p:grpSpPr bwMode="auto">
          <a:xfrm>
            <a:off x="6767835" y="2651120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93BE7578-5D08-FF07-AE52-E2A57B16A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083FAA01-8809-9331-A325-6CA5706921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EA99688D-F1F4-C55A-8491-F083DFFC8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7526AE81-EE56-1B56-2D77-947F09B3E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2E0EB320-EEC9-6B60-749F-74B356CE2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C8779FE7-A084-CD7A-FF65-CC75AA11F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99D6BBB8-4437-9240-2D95-8C1D92AD0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E28B62D9-DDE9-E44D-8987-070484855E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B1F36E32-DCA6-E16E-0616-7FC3EB154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F578D140-22D3-88E2-F4E8-8C2A3A8A3B8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24801EA-622E-8033-0A90-CFE782F75A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4">
            <a:extLst>
              <a:ext uri="{FF2B5EF4-FFF2-40B4-BE49-F238E27FC236}">
                <a16:creationId xmlns:a16="http://schemas.microsoft.com/office/drawing/2014/main" id="{F00D7EE7-5AAB-9863-71C9-4D8D4763AB88}"/>
              </a:ext>
            </a:extLst>
          </p:cNvPr>
          <p:cNvGrpSpPr>
            <a:grpSpLocks/>
          </p:cNvGrpSpPr>
          <p:nvPr/>
        </p:nvGrpSpPr>
        <p:grpSpPr bwMode="auto">
          <a:xfrm>
            <a:off x="1088960" y="2684469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DBD8976-ED0C-9A5E-9228-88E24B213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3F583B2A-BB14-BEC7-ACF1-63AD23919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8A2EB8C8-60AF-1F11-EA6F-FCF3C3A81B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A567D124-170A-B392-349F-CEF0435E1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A80912E9-D456-1233-2C98-D5FD64FCB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BE232E8B-30D2-AF08-2094-7F60D607C3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9D1A1908-DDA1-45E5-BA80-B8B85B0E80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8ED39788-828E-7986-8E7A-CF8947B5D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F368AA5E-22D7-69E4-BE35-E57628315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42D426FD-41B6-63FA-8C89-39BA5337B0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399552CC-7861-3DFB-0FB6-1BEF1C53D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4">
            <a:extLst>
              <a:ext uri="{FF2B5EF4-FFF2-40B4-BE49-F238E27FC236}">
                <a16:creationId xmlns:a16="http://schemas.microsoft.com/office/drawing/2014/main" id="{75AA4EC9-8682-2B09-5F46-6E092E84C607}"/>
              </a:ext>
            </a:extLst>
          </p:cNvPr>
          <p:cNvGrpSpPr>
            <a:grpSpLocks/>
          </p:cNvGrpSpPr>
          <p:nvPr/>
        </p:nvGrpSpPr>
        <p:grpSpPr bwMode="auto">
          <a:xfrm>
            <a:off x="3745551" y="5554197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B34508BE-4446-7E1C-DCE3-7CBFB58DB3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7D6EED7E-6D43-DDE7-1168-EB7697E15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D38AE832-6532-E382-2C0F-F9C823B931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7CB4127D-389C-70C7-22ED-0566B05B9D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A37DAEBA-46D1-8B50-B1B9-7250E637E7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9525E005-72BC-353F-C449-5BB8D4694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FE7D76F0-0B9D-93DC-9B37-393A87DD60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53C773AD-6E03-DDC0-4A36-6E2334FDE6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21804D83-AB95-6C26-C11D-6278DD471C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D8D2D34D-D5F4-C393-9B06-B0FA1D30BA4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28F4EC65-6145-D26E-742C-2FF977F30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965019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10076210-3411-A288-BA58-004E3AB73781}"/>
              </a:ext>
            </a:extLst>
          </p:cNvPr>
          <p:cNvGrpSpPr>
            <a:grpSpLocks/>
          </p:cNvGrpSpPr>
          <p:nvPr/>
        </p:nvGrpSpPr>
        <p:grpSpPr bwMode="auto">
          <a:xfrm>
            <a:off x="6767835" y="2651120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9BE38FF6-19EA-673D-F53E-02F7A3423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11D94DE-E5B1-601F-A33C-CE7DD6838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1AD871F-99F1-1867-A9E6-421D622C98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81315A1-0321-B7B2-EB27-91142471FE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FB7D9E89-AFFC-06E8-E2FA-2C533B22F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0758EE57-CCA6-7DEF-D051-CD58CDBEB9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E41E43FB-1DAB-3458-01EF-623BE63031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C4B62732-DD6F-C286-EF76-2B9661762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0A7F122A-56FE-E8B8-3631-93D3D54D24E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482B0C7B-C5A9-917E-DC5F-CDF808D0D60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5808A1AD-BF64-6BA8-2333-73FB69847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Settlement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71</a:t>
            </a:fld>
            <a:endParaRPr lang="en-US" dirty="0"/>
          </a:p>
        </p:txBody>
      </p:sp>
      <p:sp>
        <p:nvSpPr>
          <p:cNvPr id="55" name="Curved Down Arrow 54"/>
          <p:cNvSpPr/>
          <p:nvPr/>
        </p:nvSpPr>
        <p:spPr bwMode="auto">
          <a:xfrm rot="13750097" flipH="1">
            <a:off x="371945" y="4726279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Curved Down Arrow 55"/>
          <p:cNvSpPr/>
          <p:nvPr/>
        </p:nvSpPr>
        <p:spPr bwMode="auto">
          <a:xfrm rot="8071784" flipH="1">
            <a:off x="5204025" y="4674995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rgbClr val="FF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ounded Rectangular Callout 43"/>
          <p:cNvSpPr/>
          <p:nvPr/>
        </p:nvSpPr>
        <p:spPr bwMode="auto">
          <a:xfrm>
            <a:off x="3586915" y="2694825"/>
            <a:ext cx="3331209" cy="1736646"/>
          </a:xfrm>
          <a:prstGeom prst="wedgeRoundRectCallout">
            <a:avLst>
              <a:gd name="adj1" fmla="val -25879"/>
              <a:gd name="adj2" fmla="val 98448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Here is 100 BTC</a:t>
            </a:r>
            <a:r>
              <a:rPr kumimoji="0" lang="en-US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that I will pay Carol if she produces a secret matching </a:t>
            </a:r>
            <a:r>
              <a:rPr kumimoji="0" lang="en-US" b="0" i="1" u="none" strike="noStrike" cap="none" normalizeH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endParaRPr kumimoji="0" lang="en-US" sz="3200" b="0" i="1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6" name="Picture 6" descr="https://bitcoin.org/img/icons/open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1964" y="3887988"/>
            <a:ext cx="784902" cy="78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Horizontal Scroll 46"/>
          <p:cNvSpPr/>
          <p:nvPr/>
        </p:nvSpPr>
        <p:spPr bwMode="auto">
          <a:xfrm>
            <a:off x="326513" y="4115270"/>
            <a:ext cx="2670673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66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100 to Bob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hashlock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pic>
        <p:nvPicPr>
          <p:cNvPr id="48" name="Picture 6" descr="https://bitcoin.org/img/icons/open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022" y="4597684"/>
            <a:ext cx="784902" cy="78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4">
            <a:extLst>
              <a:ext uri="{FF2B5EF4-FFF2-40B4-BE49-F238E27FC236}">
                <a16:creationId xmlns:a16="http://schemas.microsoft.com/office/drawing/2014/main" id="{C5D104D1-B030-526A-8D79-99610A434B39}"/>
              </a:ext>
            </a:extLst>
          </p:cNvPr>
          <p:cNvGrpSpPr>
            <a:grpSpLocks/>
          </p:cNvGrpSpPr>
          <p:nvPr/>
        </p:nvGrpSpPr>
        <p:grpSpPr bwMode="auto">
          <a:xfrm>
            <a:off x="1088960" y="2684469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D5CEA79-F232-8E7F-C979-6FF53062C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6316CE9-92AE-825A-D011-787F53E9D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A74EE4C1-A96D-9E05-ECC6-F4CE1C9EE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5CFE1481-A8C6-247E-B641-A5F8BD18D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5C7C1C02-F1CC-01DA-53AD-F86BDBE8D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5CEEB02A-99D8-B551-4C4E-0C65390DB5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B3F7CA50-A65B-675E-CE3B-025436C03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8B0C3E65-4D9C-48B0-5F59-52B758953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99BF73C8-49DE-C92E-0E6B-4033E4D3B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F4BAB226-D5EF-6526-09D2-075E983EEE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2A07D03E-0D9E-E982-9A35-755E03918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4">
            <a:extLst>
              <a:ext uri="{FF2B5EF4-FFF2-40B4-BE49-F238E27FC236}">
                <a16:creationId xmlns:a16="http://schemas.microsoft.com/office/drawing/2014/main" id="{C22D6D5B-E466-52EB-E86B-BEEB8A979129}"/>
              </a:ext>
            </a:extLst>
          </p:cNvPr>
          <p:cNvGrpSpPr>
            <a:grpSpLocks/>
          </p:cNvGrpSpPr>
          <p:nvPr/>
        </p:nvGrpSpPr>
        <p:grpSpPr bwMode="auto">
          <a:xfrm>
            <a:off x="3745551" y="5554197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F79C12A3-E924-0B06-635E-1F8936D94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4FEB3299-3DFF-FB8A-1A01-7ACC386B2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294D64E8-6D28-47E2-A473-EF444C8B51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CEE93F86-B957-2EEA-D5DB-F1D03441D2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6CCE95D8-667F-5160-07DC-56CAEED5635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A4FBD796-A8AC-A0DB-99BB-7715DFB9EB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DF6284D7-81FE-9F0F-BE99-AD4DC07C7B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3684C8BE-75EC-5744-4654-A6AA71FA6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E57267A2-4673-AD8C-C770-5C84A152E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297CA5C1-6FA0-B1D2-B7DE-A2EC3A2ED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5D0FCCB9-9543-DEB3-CF4D-68580A3B1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377384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Settlement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72</a:t>
            </a:fld>
            <a:endParaRPr lang="en-US" dirty="0"/>
          </a:p>
        </p:txBody>
      </p:sp>
      <p:sp>
        <p:nvSpPr>
          <p:cNvPr id="55" name="Curved Down Arrow 54"/>
          <p:cNvSpPr/>
          <p:nvPr/>
        </p:nvSpPr>
        <p:spPr bwMode="auto">
          <a:xfrm rot="13750097" flipH="1">
            <a:off x="371945" y="4726279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Curved Down Arrow 55"/>
          <p:cNvSpPr/>
          <p:nvPr/>
        </p:nvSpPr>
        <p:spPr bwMode="auto">
          <a:xfrm rot="8071784" flipH="1">
            <a:off x="5204025" y="4674995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rgbClr val="FF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Horizontal Scroll 47"/>
          <p:cNvSpPr/>
          <p:nvPr/>
        </p:nvSpPr>
        <p:spPr bwMode="auto">
          <a:xfrm>
            <a:off x="326513" y="4115270"/>
            <a:ext cx="2670673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66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100 to Bob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hashlock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pic>
        <p:nvPicPr>
          <p:cNvPr id="49" name="Picture 6" descr="https://bitcoin.org/img/icons/open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022" y="4597684"/>
            <a:ext cx="784902" cy="78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Horizontal Scroll 49"/>
          <p:cNvSpPr/>
          <p:nvPr/>
        </p:nvSpPr>
        <p:spPr bwMode="auto">
          <a:xfrm>
            <a:off x="5552027" y="4278341"/>
            <a:ext cx="2670673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100 to Carol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hashlock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pic>
        <p:nvPicPr>
          <p:cNvPr id="51" name="Picture 6" descr="https://bitcoin.org/img/icons/open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536" y="4760755"/>
            <a:ext cx="784902" cy="784902"/>
          </a:xfrm>
          <a:prstGeom prst="rect">
            <a:avLst/>
          </a:prstGeom>
          <a:noFill/>
          <a:ln>
            <a:solidFill>
              <a:srgbClr val="FF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4">
            <a:extLst>
              <a:ext uri="{FF2B5EF4-FFF2-40B4-BE49-F238E27FC236}">
                <a16:creationId xmlns:a16="http://schemas.microsoft.com/office/drawing/2014/main" id="{A133C91B-AC84-6EC9-A2AD-3B43B52B6D3B}"/>
              </a:ext>
            </a:extLst>
          </p:cNvPr>
          <p:cNvGrpSpPr>
            <a:grpSpLocks/>
          </p:cNvGrpSpPr>
          <p:nvPr/>
        </p:nvGrpSpPr>
        <p:grpSpPr bwMode="auto">
          <a:xfrm>
            <a:off x="6767835" y="2651120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A60D62D3-9E3D-A80D-4053-F7BF964A6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540B159A-BBB1-770C-C4DA-D97D982D52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9EE7446A-5454-7F51-E61A-EA1DC4862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CACC141A-CA6C-8BDD-FFFA-D6F23F92E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7E9DDE52-1C85-20B4-F4FF-333D616EC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1D84F879-ACF4-400C-50B2-4452BA500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0E9FB8FA-6994-FCCD-7875-AFC31C974F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DD6DBB82-332E-4EDA-C946-1FE3AE1ED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D0CB5182-E07C-AF9E-5CF7-42725E3FEE3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BBB662D2-C475-A075-4A63-4315709BF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ED016A01-35BB-6AA3-95BB-47F4469EBF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4">
            <a:extLst>
              <a:ext uri="{FF2B5EF4-FFF2-40B4-BE49-F238E27FC236}">
                <a16:creationId xmlns:a16="http://schemas.microsoft.com/office/drawing/2014/main" id="{AD8039F9-2F3A-F047-AC62-EFDF296924C9}"/>
              </a:ext>
            </a:extLst>
          </p:cNvPr>
          <p:cNvGrpSpPr>
            <a:grpSpLocks/>
          </p:cNvGrpSpPr>
          <p:nvPr/>
        </p:nvGrpSpPr>
        <p:grpSpPr bwMode="auto">
          <a:xfrm>
            <a:off x="1088960" y="2684469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58B629A-B5BA-1CD2-63F8-95F19872F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5746536C-F39B-00FE-F245-E0E26BFD36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F84D5C2-6099-2CB6-941C-2524C189D9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4F0C3DEC-8EAD-AE0B-1D7E-A512732AF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7A4BCE9C-D5EA-90B0-5DA4-65A55F892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AFF053C8-6EB0-3AFD-91F7-3FB4D1585F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939E3AE9-EE24-2994-D21B-9F626273B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D7AE335D-A072-F7D9-C85C-DAB0B81B4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99DF1726-C67B-DA05-FFAC-915D413229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955C02F5-F702-4E65-C2EE-40017C68E7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F242EBC5-FC24-734A-3EEB-F08637D881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4">
            <a:extLst>
              <a:ext uri="{FF2B5EF4-FFF2-40B4-BE49-F238E27FC236}">
                <a16:creationId xmlns:a16="http://schemas.microsoft.com/office/drawing/2014/main" id="{585C6032-516A-C067-6EBB-CA224435F4B6}"/>
              </a:ext>
            </a:extLst>
          </p:cNvPr>
          <p:cNvGrpSpPr>
            <a:grpSpLocks/>
          </p:cNvGrpSpPr>
          <p:nvPr/>
        </p:nvGrpSpPr>
        <p:grpSpPr bwMode="auto">
          <a:xfrm>
            <a:off x="3745551" y="5554197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F3C38FCE-8B8D-7A5B-165C-9D228A8183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27266B01-4C3F-16A8-4675-01D5A53DD0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120FCF75-E53E-81E1-71B3-0E4C7C53A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22B4750E-CB65-7862-679A-E04F2B564F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1A4B697C-F6B8-033B-7B5A-ADBA3CE2A4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1CE29323-0642-8D19-4EE9-8741E7591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210DCB38-A659-ACB6-07CE-8AB361572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AF137735-5CA2-4A67-3C73-42A425E20C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7A45B9DF-0D26-13DC-35EE-41FDFDF358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70260E91-3C34-AB51-A2F3-1174BB3DFB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A3F7922A-C94C-071B-A1CB-13EE901CFAA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274387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Settlement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73</a:t>
            </a:fld>
            <a:endParaRPr lang="en-US" dirty="0"/>
          </a:p>
        </p:txBody>
      </p:sp>
      <p:sp>
        <p:nvSpPr>
          <p:cNvPr id="55" name="Curved Down Arrow 54"/>
          <p:cNvSpPr/>
          <p:nvPr/>
        </p:nvSpPr>
        <p:spPr bwMode="auto">
          <a:xfrm rot="13750097" flipH="1">
            <a:off x="371945" y="4726279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Curved Down Arrow 55"/>
          <p:cNvSpPr/>
          <p:nvPr/>
        </p:nvSpPr>
        <p:spPr bwMode="auto">
          <a:xfrm rot="8071784" flipH="1">
            <a:off x="5204025" y="4674995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rgbClr val="FF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4773992" y="1836651"/>
            <a:ext cx="2122904" cy="510778"/>
          </a:xfrm>
          <a:prstGeom prst="wedgeRoundRectCallout">
            <a:avLst>
              <a:gd name="adj1" fmla="val 46768"/>
              <a:gd name="adj2" fmla="val 114714"/>
              <a:gd name="adj3" fmla="val 16667"/>
            </a:avLst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secret is 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48" name="Horizontal Scroll 47"/>
          <p:cNvSpPr/>
          <p:nvPr/>
        </p:nvSpPr>
        <p:spPr bwMode="auto">
          <a:xfrm>
            <a:off x="326513" y="4115270"/>
            <a:ext cx="2670673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66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100 to Bob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hashlock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pic>
        <p:nvPicPr>
          <p:cNvPr id="49" name="Picture 6" descr="https://bitcoin.org/img/icons/open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022" y="4597684"/>
            <a:ext cx="784902" cy="78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Horizontal Scroll 49"/>
          <p:cNvSpPr/>
          <p:nvPr/>
        </p:nvSpPr>
        <p:spPr bwMode="auto">
          <a:xfrm>
            <a:off x="5552027" y="4278341"/>
            <a:ext cx="2670673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100 to Carol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hashlock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pic>
        <p:nvPicPr>
          <p:cNvPr id="51" name="Picture 6" descr="https://bitcoin.org/img/icons/open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536" y="4760755"/>
            <a:ext cx="784902" cy="784902"/>
          </a:xfrm>
          <a:prstGeom prst="rect">
            <a:avLst/>
          </a:prstGeom>
          <a:noFill/>
          <a:ln>
            <a:solidFill>
              <a:srgbClr val="FF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B8905AE4-889B-094C-9725-EF1D2B4BFCB4}"/>
              </a:ext>
            </a:extLst>
          </p:cNvPr>
          <p:cNvGrpSpPr>
            <a:grpSpLocks/>
          </p:cNvGrpSpPr>
          <p:nvPr/>
        </p:nvGrpSpPr>
        <p:grpSpPr bwMode="auto">
          <a:xfrm>
            <a:off x="6767835" y="2651120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484202F-7EB3-FFE3-1F2B-40592E697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1D78B98B-52BE-DA01-D52F-5EE215917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4B53D5DF-6BBC-0DEE-31FF-7B10FC497F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A55A4667-19B0-184F-C8C4-C1E117D78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378C3D5F-CB87-3733-6AE3-4FE3F4F31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32FA0552-F360-654C-1D3A-59B9ED83D5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B8DEA811-0088-114B-C336-5A3033833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D71A0C99-3A81-367E-94DC-FB99DCD6FE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9F60392B-54B3-19EE-59FB-224D58CD1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AE82EC1B-5229-0A1D-A91F-5B4C12EC63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589BC0B8-1B3C-6423-F15B-56AD658E3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4">
            <a:extLst>
              <a:ext uri="{FF2B5EF4-FFF2-40B4-BE49-F238E27FC236}">
                <a16:creationId xmlns:a16="http://schemas.microsoft.com/office/drawing/2014/main" id="{46889E50-35D8-2560-6BDD-893541B4BA46}"/>
              </a:ext>
            </a:extLst>
          </p:cNvPr>
          <p:cNvGrpSpPr>
            <a:grpSpLocks/>
          </p:cNvGrpSpPr>
          <p:nvPr/>
        </p:nvGrpSpPr>
        <p:grpSpPr bwMode="auto">
          <a:xfrm>
            <a:off x="1088960" y="2684469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0F5D1019-481D-BB8A-8457-079F9A76AD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F6E87530-FCE3-18AB-9BA2-FF0C421E1E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47A74922-D77B-5D9C-B081-E54720297E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4D1C9D28-4DFE-98F3-E0DF-98D1464CC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269A74E-7561-4F14-6BF1-8762BDA4E4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91988830-E873-372E-FC27-1956CEC5D1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92709AA7-720F-0367-4B29-4EC384DAA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9AC8B037-BE13-DED7-19BA-E75717CF47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3DC228FE-08F3-53F1-28FA-0F5F02800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0FA59E3F-E7C5-EDA1-DAF0-123718E3E0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CC2EA032-8287-2AB0-5F93-991554FF3AEE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4">
            <a:extLst>
              <a:ext uri="{FF2B5EF4-FFF2-40B4-BE49-F238E27FC236}">
                <a16:creationId xmlns:a16="http://schemas.microsoft.com/office/drawing/2014/main" id="{70DA0646-9CF4-4483-2CCB-8263CD04C97E}"/>
              </a:ext>
            </a:extLst>
          </p:cNvPr>
          <p:cNvGrpSpPr>
            <a:grpSpLocks/>
          </p:cNvGrpSpPr>
          <p:nvPr/>
        </p:nvGrpSpPr>
        <p:grpSpPr bwMode="auto">
          <a:xfrm>
            <a:off x="3745551" y="5554197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7A9BD1A2-142D-50A2-2E24-DA535BC76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0CEDD408-8637-75AC-E0D9-6FBE68A93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6F5C070B-067F-1B51-4E11-272002F2D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159AEB18-C0AD-49AD-379B-462B422E9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C6B47D4D-D825-8549-905C-F1E0B3178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07AB73F7-BD26-0550-B961-0DB97C745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24F34A9F-7344-FE4D-437A-C3047CF430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4BAFFDDE-6FB9-7DC3-FC5E-421036A253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CE6B75D3-68E1-FAF7-BABD-CD8F498B46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E863BC9C-88F1-879C-7C6A-5B1CD0E725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50DC27C6-9DC7-CDF1-4B15-E118665C0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14442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Settlement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74</a:t>
            </a:fld>
            <a:endParaRPr lang="en-US" dirty="0"/>
          </a:p>
        </p:txBody>
      </p:sp>
      <p:sp>
        <p:nvSpPr>
          <p:cNvPr id="55" name="Curved Down Arrow 54"/>
          <p:cNvSpPr/>
          <p:nvPr/>
        </p:nvSpPr>
        <p:spPr bwMode="auto">
          <a:xfrm rot="13750097" flipH="1">
            <a:off x="371945" y="4726279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Curved Down Arrow 55"/>
          <p:cNvSpPr/>
          <p:nvPr/>
        </p:nvSpPr>
        <p:spPr bwMode="auto">
          <a:xfrm rot="8071784" flipH="1">
            <a:off x="5204025" y="4674995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rgbClr val="FF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4773992" y="1836651"/>
            <a:ext cx="2122904" cy="510778"/>
          </a:xfrm>
          <a:prstGeom prst="wedgeRoundRectCallout">
            <a:avLst>
              <a:gd name="adj1" fmla="val 46768"/>
              <a:gd name="adj2" fmla="val 114714"/>
              <a:gd name="adj3" fmla="val 16667"/>
            </a:avLst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secret is 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48" name="Horizontal Scroll 47"/>
          <p:cNvSpPr/>
          <p:nvPr/>
        </p:nvSpPr>
        <p:spPr bwMode="auto">
          <a:xfrm>
            <a:off x="326513" y="4115270"/>
            <a:ext cx="2670673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66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100 to Bob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hashlock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pic>
        <p:nvPicPr>
          <p:cNvPr id="49" name="Picture 6" descr="https://bitcoin.org/img/icons/open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022" y="4597684"/>
            <a:ext cx="784902" cy="78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Horizontal Scroll 49"/>
          <p:cNvSpPr/>
          <p:nvPr/>
        </p:nvSpPr>
        <p:spPr bwMode="auto">
          <a:xfrm>
            <a:off x="5552027" y="4278341"/>
            <a:ext cx="2670673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100 to Carol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hashlock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pic>
        <p:nvPicPr>
          <p:cNvPr id="51" name="Picture 6" descr="https://bitcoin.org/img/icons/open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536" y="4760755"/>
            <a:ext cx="784902" cy="784902"/>
          </a:xfrm>
          <a:prstGeom prst="rect">
            <a:avLst/>
          </a:prstGeom>
          <a:noFill/>
          <a:ln>
            <a:solidFill>
              <a:srgbClr val="FF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8A808A0F-499A-58D0-93F8-01A54879081A}"/>
              </a:ext>
            </a:extLst>
          </p:cNvPr>
          <p:cNvGrpSpPr>
            <a:grpSpLocks/>
          </p:cNvGrpSpPr>
          <p:nvPr/>
        </p:nvGrpSpPr>
        <p:grpSpPr bwMode="auto">
          <a:xfrm>
            <a:off x="6767835" y="2651120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36A288F1-D6DE-01F1-91F2-CD59A9A5A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AB79600-F75A-41A4-AFC1-20E6E403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840C550C-F1A3-6790-3A3B-71A2128E1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BBB1F281-87DC-BADC-1FAA-46590B71F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218D1FAF-905A-B13A-22AE-216D32FF0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D29DA19A-9AA6-9EA8-7B0C-6C8A23C10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A7EB8ACE-6180-626A-B661-A3441DEAD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C349A010-B731-F1F6-3F20-3E96AAB3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5003D953-6D50-AB47-B3F5-7BCAFFE4E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B168C955-17C1-30EA-D67B-0D0E1D002A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6A0D914F-6665-58BF-B03F-B439A89F6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4">
            <a:extLst>
              <a:ext uri="{FF2B5EF4-FFF2-40B4-BE49-F238E27FC236}">
                <a16:creationId xmlns:a16="http://schemas.microsoft.com/office/drawing/2014/main" id="{D4654EF8-222D-CE2C-98CA-ED30B0E51A0F}"/>
              </a:ext>
            </a:extLst>
          </p:cNvPr>
          <p:cNvGrpSpPr>
            <a:grpSpLocks/>
          </p:cNvGrpSpPr>
          <p:nvPr/>
        </p:nvGrpSpPr>
        <p:grpSpPr bwMode="auto">
          <a:xfrm>
            <a:off x="1088960" y="2684469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A5C0269D-0320-4337-E1AB-01719863D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9" name="Freeform 6">
              <a:extLst>
                <a:ext uri="{FF2B5EF4-FFF2-40B4-BE49-F238E27FC236}">
                  <a16:creationId xmlns:a16="http://schemas.microsoft.com/office/drawing/2014/main" id="{724B1C96-ABEC-BEB8-2F4A-6C53B38E49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0" name="Freeform 7">
              <a:extLst>
                <a:ext uri="{FF2B5EF4-FFF2-40B4-BE49-F238E27FC236}">
                  <a16:creationId xmlns:a16="http://schemas.microsoft.com/office/drawing/2014/main" id="{1E9D3F46-F03A-9E41-57F1-1CC454DF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3327B9D7-ED0C-F5F3-D386-C3AB690144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2" name="Freeform 10">
              <a:extLst>
                <a:ext uri="{FF2B5EF4-FFF2-40B4-BE49-F238E27FC236}">
                  <a16:creationId xmlns:a16="http://schemas.microsoft.com/office/drawing/2014/main" id="{02042640-30D6-83AD-0389-12AA1FAB65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3" name="Freeform 11">
              <a:extLst>
                <a:ext uri="{FF2B5EF4-FFF2-40B4-BE49-F238E27FC236}">
                  <a16:creationId xmlns:a16="http://schemas.microsoft.com/office/drawing/2014/main" id="{0FAC12E7-4E12-1AE8-84C1-F0092C90F3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CD2C7AD6-1377-70CB-43CE-6C47694E23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76FE6A3A-F003-1606-D2B2-B98F7862B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CC0059FF-51F8-C1BB-A51A-34BD0F7E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F1226D68-8226-03FB-3FB2-B2D82681B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408A60E3-74E3-9278-650E-5FD384D85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4">
            <a:extLst>
              <a:ext uri="{FF2B5EF4-FFF2-40B4-BE49-F238E27FC236}">
                <a16:creationId xmlns:a16="http://schemas.microsoft.com/office/drawing/2014/main" id="{D445BBEF-DF59-FDBE-16C2-A03DE4BB1D63}"/>
              </a:ext>
            </a:extLst>
          </p:cNvPr>
          <p:cNvGrpSpPr>
            <a:grpSpLocks/>
          </p:cNvGrpSpPr>
          <p:nvPr/>
        </p:nvGrpSpPr>
        <p:grpSpPr bwMode="auto">
          <a:xfrm>
            <a:off x="3745551" y="5554197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FB50F7BF-EFF9-4B92-6A24-A7630686D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876B8970-FB71-F3EC-162A-F348C79CB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A0F6EAC8-7C4E-D243-46CE-81224523C1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81E32F9D-92D5-3C61-DDB5-144817F6BA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8F783783-4409-9623-00B0-AA489E85D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D4C24E5B-EEE6-738E-EFA6-72D5BE72F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A844E225-6AC5-4441-1E9F-C34BE19BB0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DFCE9083-425E-8CBE-93EB-AA54E56C5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8" name="Freeform 14">
              <a:extLst>
                <a:ext uri="{FF2B5EF4-FFF2-40B4-BE49-F238E27FC236}">
                  <a16:creationId xmlns:a16="http://schemas.microsoft.com/office/drawing/2014/main" id="{9C666F8D-7A1B-EE59-343B-8150F99A951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9" name="Freeform 15">
              <a:extLst>
                <a:ext uri="{FF2B5EF4-FFF2-40B4-BE49-F238E27FC236}">
                  <a16:creationId xmlns:a16="http://schemas.microsoft.com/office/drawing/2014/main" id="{5C8C9D3D-7493-4442-92BD-FED261F4D1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40" name="Freeform 9">
              <a:extLst>
                <a:ext uri="{FF2B5EF4-FFF2-40B4-BE49-F238E27FC236}">
                  <a16:creationId xmlns:a16="http://schemas.microsoft.com/office/drawing/2014/main" id="{2102CD42-EF36-EB94-80DD-0F69603494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070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6 C 0.00104 -0.0132 0.00139 -0.02593 0.00694 -0.03704 C 0.00607 -0.05811 0.00521 -0.08102 0.00139 -0.10186 C -0.00087 -0.13218 -0.00417 -0.16227 -0.00695 -0.1926 C -0.00747 -0.21852 -0.00747 -0.24445 -0.00834 -0.27038 C -0.00834 -0.27223 -0.00938 -0.27408 -0.00972 -0.27593 C -0.01146 -0.28727 -0.01042 -0.30255 -0.01806 -0.30926 C -0.01893 -0.31297 -0.01997 -0.31667 -0.02084 -0.32038 C -0.02136 -0.32246 -0.02361 -0.32593 -0.02361 -0.32593 " pathEditMode="relative" ptsTypes="ffffffffA"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4">
            <a:extLst>
              <a:ext uri="{FF2B5EF4-FFF2-40B4-BE49-F238E27FC236}">
                <a16:creationId xmlns:a16="http://schemas.microsoft.com/office/drawing/2014/main" id="{6A79833F-489F-5C03-539F-5B9723131098}"/>
              </a:ext>
            </a:extLst>
          </p:cNvPr>
          <p:cNvGrpSpPr>
            <a:grpSpLocks/>
          </p:cNvGrpSpPr>
          <p:nvPr/>
        </p:nvGrpSpPr>
        <p:grpSpPr bwMode="auto">
          <a:xfrm>
            <a:off x="6767835" y="2651120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FD14A70-565A-0294-B39F-6F2772F9C4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915D7657-2EAC-6B1E-E9A2-9E3B03962F7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A0B300C6-69FE-AE73-6202-B6B0AA9B7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904E2C4-09A6-49FA-3CCA-A24E5C538D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245E97D0-F6B9-3C79-F3DE-A00764A9D69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E97FCBC9-11A5-E0A0-0CD1-82CBC32F2B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3FF52D82-BBED-DC05-5CB4-F5CEC5306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B407CBA0-2502-06F2-D82C-BAAFF8D89F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23327EB4-ED6F-3FE3-03E7-7A42645E9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1708EBB0-FA31-8969-8083-75F10E198F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91E4D4E7-8F81-0F36-B4D9-212563F57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Settlement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75</a:t>
            </a:fld>
            <a:endParaRPr lang="en-US" dirty="0"/>
          </a:p>
        </p:txBody>
      </p:sp>
      <p:sp>
        <p:nvSpPr>
          <p:cNvPr id="55" name="Curved Down Arrow 54"/>
          <p:cNvSpPr/>
          <p:nvPr/>
        </p:nvSpPr>
        <p:spPr bwMode="auto">
          <a:xfrm rot="13750097" flipH="1">
            <a:off x="371945" y="4726279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Curved Down Arrow 55"/>
          <p:cNvSpPr/>
          <p:nvPr/>
        </p:nvSpPr>
        <p:spPr bwMode="auto">
          <a:xfrm rot="8071784" flipH="1">
            <a:off x="5204025" y="4674995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rgbClr val="FF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ounded Rectangular Callout 47"/>
          <p:cNvSpPr/>
          <p:nvPr/>
        </p:nvSpPr>
        <p:spPr bwMode="auto">
          <a:xfrm>
            <a:off x="3606329" y="3672515"/>
            <a:ext cx="2229115" cy="510778"/>
          </a:xfrm>
          <a:prstGeom prst="wedgeRoundRectCallout">
            <a:avLst>
              <a:gd name="adj1" fmla="val -5877"/>
              <a:gd name="adj2" fmla="val 281303"/>
              <a:gd name="adj3" fmla="val 16667"/>
            </a:avLst>
          </a:prstGeom>
          <a:noFill/>
          <a:ln w="76200" cap="flat" cmpd="sng" algn="ctr">
            <a:solidFill>
              <a:srgbClr val="FF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just learned 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49" name="Horizontal Scroll 48"/>
          <p:cNvSpPr/>
          <p:nvPr/>
        </p:nvSpPr>
        <p:spPr bwMode="auto">
          <a:xfrm>
            <a:off x="326513" y="4115270"/>
            <a:ext cx="2670673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66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100 to Bob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hashlock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pic>
        <p:nvPicPr>
          <p:cNvPr id="50" name="Picture 6" descr="https://bitcoin.org/img/icons/open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022" y="4597684"/>
            <a:ext cx="784902" cy="78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6" descr="https://bitcoin.org/img/icons/open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0788" y="2750632"/>
            <a:ext cx="784902" cy="784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4">
            <a:extLst>
              <a:ext uri="{FF2B5EF4-FFF2-40B4-BE49-F238E27FC236}">
                <a16:creationId xmlns:a16="http://schemas.microsoft.com/office/drawing/2014/main" id="{5315ED9D-D710-71AC-F83A-1B76631BA646}"/>
              </a:ext>
            </a:extLst>
          </p:cNvPr>
          <p:cNvGrpSpPr>
            <a:grpSpLocks/>
          </p:cNvGrpSpPr>
          <p:nvPr/>
        </p:nvGrpSpPr>
        <p:grpSpPr bwMode="auto">
          <a:xfrm>
            <a:off x="1088960" y="2684469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CCBF0507-68DF-0B5E-FD5A-BF81DD468C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27D376A1-D4F8-2185-48DE-47420ECDC0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364CA776-02AF-F9AD-8290-452F2C3EF3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0FDCD7C7-564E-1433-67E0-76CEF4EDE75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2B174CF8-13C1-EC51-6EBC-FB34E33BB28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C84C4608-6702-F897-2C9E-21D5189BF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CFFDA52A-B5EC-0697-8308-60DA594A78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5B222345-5C64-0343-BD2F-B655D084C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B4334F2B-F21E-2F9B-A31F-4B55292EA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AD36F785-D030-A644-A62E-0A2A74E5EA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8F8FDBE9-D8B7-E2B9-099D-ED778EE19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Group 4">
            <a:extLst>
              <a:ext uri="{FF2B5EF4-FFF2-40B4-BE49-F238E27FC236}">
                <a16:creationId xmlns:a16="http://schemas.microsoft.com/office/drawing/2014/main" id="{3F5925B4-72FC-2968-96B1-C72C23B31720}"/>
              </a:ext>
            </a:extLst>
          </p:cNvPr>
          <p:cNvGrpSpPr>
            <a:grpSpLocks/>
          </p:cNvGrpSpPr>
          <p:nvPr/>
        </p:nvGrpSpPr>
        <p:grpSpPr bwMode="auto">
          <a:xfrm>
            <a:off x="3745551" y="5554197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306741F7-420A-38BA-89D7-352CA95F9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97B7CD9C-ED30-41C3-5489-9A000CD3E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5B68766A-7B09-BD77-87A5-685B1DED4C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871CFBE0-C503-9326-1857-1D32EF812D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2ADA7F51-B474-85A0-A093-654F289EE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366AF4AB-639E-6EEE-598F-F6FA8AC675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47" name="Freeform 12">
              <a:extLst>
                <a:ext uri="{FF2B5EF4-FFF2-40B4-BE49-F238E27FC236}">
                  <a16:creationId xmlns:a16="http://schemas.microsoft.com/office/drawing/2014/main" id="{35100D41-D323-3E0F-5A4C-EC4ED9F27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51" name="Freeform 13">
              <a:extLst>
                <a:ext uri="{FF2B5EF4-FFF2-40B4-BE49-F238E27FC236}">
                  <a16:creationId xmlns:a16="http://schemas.microsoft.com/office/drawing/2014/main" id="{B7811468-29A8-F7FA-165C-9D20ACBE6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53" name="Freeform 14">
              <a:extLst>
                <a:ext uri="{FF2B5EF4-FFF2-40B4-BE49-F238E27FC236}">
                  <a16:creationId xmlns:a16="http://schemas.microsoft.com/office/drawing/2014/main" id="{1375D911-7CFF-2C1A-8B5D-363633B69F1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54" name="Freeform 15">
              <a:extLst>
                <a:ext uri="{FF2B5EF4-FFF2-40B4-BE49-F238E27FC236}">
                  <a16:creationId xmlns:a16="http://schemas.microsoft.com/office/drawing/2014/main" id="{3F2E3821-EA19-AF4D-5DD2-A8161BA25C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57" name="Freeform 9">
              <a:extLst>
                <a:ext uri="{FF2B5EF4-FFF2-40B4-BE49-F238E27FC236}">
                  <a16:creationId xmlns:a16="http://schemas.microsoft.com/office/drawing/2014/main" id="{67ABD30C-DFF8-0854-E268-9677F50A4A0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449533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8D30FE3E-BE60-CB1A-5F6D-62E6B992A6D3}"/>
              </a:ext>
            </a:extLst>
          </p:cNvPr>
          <p:cNvGrpSpPr>
            <a:grpSpLocks/>
          </p:cNvGrpSpPr>
          <p:nvPr/>
        </p:nvGrpSpPr>
        <p:grpSpPr bwMode="auto">
          <a:xfrm>
            <a:off x="6767835" y="2651120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7AF19F6F-6D66-1638-4072-363BCD4BE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03D5FB1-691E-66C2-3CB1-8313BD4CC0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E03D0D21-378A-5611-F81C-E7DBB7486D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94AAA44E-FCF2-5455-E01C-A35DFAB5D9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B541F47A-17D2-80D7-F9A8-4D5AF9F887F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02ACA558-73F5-6338-315A-81C3D1C65E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2799AE56-C567-EBDC-242F-78764CD9C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4ECD03D0-B0CB-5FE6-EF2C-F219A5DAD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143B2420-721B-5836-39F2-DDFDDFC17C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C4D56218-6E1B-08DD-C804-677677C1C66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CBE066D3-233D-B905-2963-245F0E705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Settlement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76</a:t>
            </a:fld>
            <a:endParaRPr lang="en-US" dirty="0"/>
          </a:p>
        </p:txBody>
      </p:sp>
      <p:sp>
        <p:nvSpPr>
          <p:cNvPr id="55" name="Curved Down Arrow 54"/>
          <p:cNvSpPr/>
          <p:nvPr/>
        </p:nvSpPr>
        <p:spPr bwMode="auto">
          <a:xfrm rot="13750097" flipH="1">
            <a:off x="371945" y="4726279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Curved Down Arrow 55"/>
          <p:cNvSpPr/>
          <p:nvPr/>
        </p:nvSpPr>
        <p:spPr bwMode="auto">
          <a:xfrm rot="8071784" flipH="1">
            <a:off x="5204025" y="4674995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rgbClr val="FF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Picture 6" descr="https://bitcoin.org/img/icons/open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611" y="2637285"/>
            <a:ext cx="784902" cy="784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ounded Rectangular Callout 47"/>
          <p:cNvSpPr/>
          <p:nvPr/>
        </p:nvSpPr>
        <p:spPr bwMode="auto">
          <a:xfrm>
            <a:off x="3606329" y="3672515"/>
            <a:ext cx="2229115" cy="510778"/>
          </a:xfrm>
          <a:prstGeom prst="wedgeRoundRectCallout">
            <a:avLst>
              <a:gd name="adj1" fmla="val -5877"/>
              <a:gd name="adj2" fmla="val 281303"/>
              <a:gd name="adj3" fmla="val 16667"/>
            </a:avLst>
          </a:prstGeom>
          <a:noFill/>
          <a:ln w="76200" cap="flat" cmpd="sng" algn="ctr">
            <a:solidFill>
              <a:srgbClr val="FF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just learned 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49" name="Horizontal Scroll 48"/>
          <p:cNvSpPr/>
          <p:nvPr/>
        </p:nvSpPr>
        <p:spPr bwMode="auto">
          <a:xfrm>
            <a:off x="326513" y="4115270"/>
            <a:ext cx="2670673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66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100 to Bob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hashlock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pic>
        <p:nvPicPr>
          <p:cNvPr id="50" name="Picture 6" descr="https://bitcoin.org/img/icons/open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022" y="4597684"/>
            <a:ext cx="784902" cy="78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4">
            <a:extLst>
              <a:ext uri="{FF2B5EF4-FFF2-40B4-BE49-F238E27FC236}">
                <a16:creationId xmlns:a16="http://schemas.microsoft.com/office/drawing/2014/main" id="{E6A91E5B-10C4-C680-FBDC-2664D18996EB}"/>
              </a:ext>
            </a:extLst>
          </p:cNvPr>
          <p:cNvGrpSpPr>
            <a:grpSpLocks/>
          </p:cNvGrpSpPr>
          <p:nvPr/>
        </p:nvGrpSpPr>
        <p:grpSpPr bwMode="auto">
          <a:xfrm>
            <a:off x="1088960" y="2684469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7FE26467-62B9-7E95-FDCF-F9175DB6B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AC088CD7-7421-665D-3EEC-1A3305A111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044AF5D8-5AFA-D952-6881-CBB8C3C347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6FE9EEAB-4CEE-ADA3-A0DA-041631826D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65434F8F-A077-F7B7-2D0E-1D56A9240D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08C204F3-3685-0D2F-42D4-100E0083B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5F575D73-4374-066C-7DB8-BFE4D1B36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52D8E3F8-21BF-7733-FECB-7B2C1A4A0C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9D230D6D-D96B-E025-A8AF-0770A1038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5AD8851C-00D5-E484-E0C2-A7CDD9AD5C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8401DCD4-ED69-D0A4-616E-A69A6F295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4">
            <a:extLst>
              <a:ext uri="{FF2B5EF4-FFF2-40B4-BE49-F238E27FC236}">
                <a16:creationId xmlns:a16="http://schemas.microsoft.com/office/drawing/2014/main" id="{D0F60D91-CC9A-4F0C-4AE1-91F3E9E225A9}"/>
              </a:ext>
            </a:extLst>
          </p:cNvPr>
          <p:cNvGrpSpPr>
            <a:grpSpLocks/>
          </p:cNvGrpSpPr>
          <p:nvPr/>
        </p:nvGrpSpPr>
        <p:grpSpPr bwMode="auto">
          <a:xfrm>
            <a:off x="3745551" y="5554197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676E5E31-F63D-1AEC-2A96-B6CA86337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D461696C-2335-282E-F243-033FF617FF5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5775ED36-9562-D109-B2C5-0A00DE598A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F91D74E8-5661-28FA-9632-0F60A67BE6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841E26ED-E3A0-02AE-6D90-2F13A1CFD6B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3F044B94-FAA0-84C3-D117-EB37A3E97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B3D2E6A5-E593-070D-4C83-60B21828C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C6E8DB2F-6497-AA44-CA20-C49D6CAAC9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FC6510E8-D204-F7E4-C256-1D7E797B6E8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F0AE1E0B-FFB1-201F-E0EF-54B458F81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CB17F80A-3070-09F1-3874-B48715DACC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9753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5.92593E-6 C 0.00695 0.01388 -0.00121 -0.00371 0.00417 0.01296 C 0.00747 0.02337 0.01389 0.03263 0.01806 0.04258 C 0.02847 0.06758 0.01406 0.03796 0.02361 0.05925 C 0.0283 0.06944 0.03872 0.07939 0.04167 0.08703 C 0.0467 0.10046 0.0415 0.08958 0.04861 0.09814 C 0.05382 0.10439 0.06042 0.11666 0.06667 0.12221 C 0.07535 0.12985 0.0849 0.13379 0.09445 0.13888 C 0.10191 0.14883 0.11511 0.15578 0.125 0.1611 C 0.13281 0.17152 0.14375 0.18055 0.15417 0.18518 C 0.16198 0.19305 0.15747 0.18981 0.16806 0.19444 C 0.17344 0.19675 0.17466 0.20069 0.17917 0.2037 C 0.18386 0.20671 0.18837 0.20995 0.19306 0.21296 C 0.19636 0.21226 0.19966 0.21226 0.20278 0.2111 C 0.21129 0.20763 0.21615 0.19143 0.22222 0.18333 " pathEditMode="relative" ptsTypes="ffffffffffffffA">
                                      <p:cBhvr>
                                        <p:cTn id="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4">
            <a:extLst>
              <a:ext uri="{FF2B5EF4-FFF2-40B4-BE49-F238E27FC236}">
                <a16:creationId xmlns:a16="http://schemas.microsoft.com/office/drawing/2014/main" id="{0CFE5062-55C5-59A1-3EF3-F5277F61125B}"/>
              </a:ext>
            </a:extLst>
          </p:cNvPr>
          <p:cNvGrpSpPr>
            <a:grpSpLocks/>
          </p:cNvGrpSpPr>
          <p:nvPr/>
        </p:nvGrpSpPr>
        <p:grpSpPr bwMode="auto">
          <a:xfrm>
            <a:off x="3745551" y="5554197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75010FD6-E1DF-CE39-FB7B-98763C99C4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42" name="Freeform 6">
              <a:extLst>
                <a:ext uri="{FF2B5EF4-FFF2-40B4-BE49-F238E27FC236}">
                  <a16:creationId xmlns:a16="http://schemas.microsoft.com/office/drawing/2014/main" id="{CDB803CB-CF8A-D695-F61C-BBA697EF4E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43" name="Freeform 7">
              <a:extLst>
                <a:ext uri="{FF2B5EF4-FFF2-40B4-BE49-F238E27FC236}">
                  <a16:creationId xmlns:a16="http://schemas.microsoft.com/office/drawing/2014/main" id="{53A5CFD0-E4B4-0878-F40E-D7ECC5CB3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44" name="Freeform 8">
              <a:extLst>
                <a:ext uri="{FF2B5EF4-FFF2-40B4-BE49-F238E27FC236}">
                  <a16:creationId xmlns:a16="http://schemas.microsoft.com/office/drawing/2014/main" id="{3A795DBE-ACDD-3998-2598-FFC5EED7D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id="{08A62F99-937E-360E-A9D8-44BDEE3CF3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648B1D98-7C89-2536-4B1E-19FD60ED7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1B8CC87B-90C5-9A62-F4C6-95BBCF5C680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BE8138D1-FC2C-AD5F-A718-92726A5592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EC47C87F-A841-186F-681B-CDFF28205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52" name="Freeform 15">
              <a:extLst>
                <a:ext uri="{FF2B5EF4-FFF2-40B4-BE49-F238E27FC236}">
                  <a16:creationId xmlns:a16="http://schemas.microsoft.com/office/drawing/2014/main" id="{80B23FA0-98C5-4C8E-7EC3-22BF313D0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06CB395A-CDE7-1AB8-DDD3-04C55A99F55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4">
            <a:extLst>
              <a:ext uri="{FF2B5EF4-FFF2-40B4-BE49-F238E27FC236}">
                <a16:creationId xmlns:a16="http://schemas.microsoft.com/office/drawing/2014/main" id="{5B7AF11B-3EB7-3F2C-1CDA-806761AF06DD}"/>
              </a:ext>
            </a:extLst>
          </p:cNvPr>
          <p:cNvGrpSpPr>
            <a:grpSpLocks/>
          </p:cNvGrpSpPr>
          <p:nvPr/>
        </p:nvGrpSpPr>
        <p:grpSpPr bwMode="auto">
          <a:xfrm>
            <a:off x="6767835" y="2651120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5CE3FB79-3076-ACC4-6722-2A52B7695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F4A51681-FEF6-150C-05C7-670166F66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42BC43FC-381A-9214-B41B-B0B4F3114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4DA87562-841A-1F9A-2C44-BA1337CDAB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7F56655C-A040-1F4E-39CF-25EBEE675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00BAF7DE-1AF1-59CD-0B27-E3C4BE2542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B3E48B91-5B1C-832F-1D7B-6BA1C053F9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D64DB8AC-5F7D-E916-E97A-1F9A1D701C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A5070121-2CBC-B776-9105-90B8A5AD9C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5CC0AB5A-519B-7F02-94E1-CDCF3ED3A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49903836-3751-6597-60A3-D8B7F2942D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Settlement Complete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77</a:t>
            </a:fld>
            <a:endParaRPr lang="en-US" dirty="0"/>
          </a:p>
        </p:txBody>
      </p:sp>
      <p:sp>
        <p:nvSpPr>
          <p:cNvPr id="55" name="Curved Down Arrow 54"/>
          <p:cNvSpPr/>
          <p:nvPr/>
        </p:nvSpPr>
        <p:spPr bwMode="auto">
          <a:xfrm rot="13750097" flipH="1">
            <a:off x="371945" y="4726279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Curved Down Arrow 55"/>
          <p:cNvSpPr/>
          <p:nvPr/>
        </p:nvSpPr>
        <p:spPr bwMode="auto">
          <a:xfrm rot="8071784" flipH="1">
            <a:off x="5204025" y="4674995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rgbClr val="FF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5" name="Picture 6" descr="https://bitcoin.org/img/icons/open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5309" y="5487278"/>
            <a:ext cx="784902" cy="78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6" descr="https://bitcoin.org/img/icons/open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5611" y="2637285"/>
            <a:ext cx="784902" cy="784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6" name="Group 4">
            <a:extLst>
              <a:ext uri="{FF2B5EF4-FFF2-40B4-BE49-F238E27FC236}">
                <a16:creationId xmlns:a16="http://schemas.microsoft.com/office/drawing/2014/main" id="{BAB5DDF0-9F04-A645-D22D-0D2B34AEF3B0}"/>
              </a:ext>
            </a:extLst>
          </p:cNvPr>
          <p:cNvGrpSpPr>
            <a:grpSpLocks/>
          </p:cNvGrpSpPr>
          <p:nvPr/>
        </p:nvGrpSpPr>
        <p:grpSpPr bwMode="auto">
          <a:xfrm>
            <a:off x="1088960" y="2684469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71A5AD40-BC5F-2B14-AD29-9B0D9531E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5B4758F-5400-FEAC-EABB-AE25684CB9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B4EF3243-F0B5-AE08-807A-34DA4C4C16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46F4C436-20D5-673F-19AE-CABAF83A8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2054339C-ADDC-4F21-1172-F40192BA2D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544E1592-D41A-5D6C-49A4-D9D18BB9BA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6614EC47-7ABE-CED5-1F53-80363A64D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1197948C-1674-B41B-1C90-E50B0FA270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8CBDB3B-654A-E1F8-400E-C0AAA0FD5C6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8C79D0DE-5AF1-79D2-C417-BC77938AC9A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B940F87F-4E27-3B4B-D48C-AD95C69DB3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32088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Oh, Wait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78</a:t>
            </a:fld>
            <a:endParaRPr lang="en-US" dirty="0"/>
          </a:p>
        </p:txBody>
      </p:sp>
      <p:sp>
        <p:nvSpPr>
          <p:cNvPr id="55" name="Curved Down Arrow 54"/>
          <p:cNvSpPr/>
          <p:nvPr/>
        </p:nvSpPr>
        <p:spPr bwMode="auto">
          <a:xfrm rot="13750097" flipH="1">
            <a:off x="371945" y="4726279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Curved Down Arrow 55"/>
          <p:cNvSpPr/>
          <p:nvPr/>
        </p:nvSpPr>
        <p:spPr bwMode="auto">
          <a:xfrm rot="8071784" flipH="1">
            <a:off x="5204025" y="4674995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rgbClr val="FF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8" name="Group 38"/>
          <p:cNvGrpSpPr>
            <a:grpSpLocks/>
          </p:cNvGrpSpPr>
          <p:nvPr/>
        </p:nvGrpSpPr>
        <p:grpSpPr bwMode="auto">
          <a:xfrm>
            <a:off x="6983587" y="2710806"/>
            <a:ext cx="1509712" cy="908050"/>
            <a:chOff x="1295" y="669"/>
            <a:chExt cx="1115" cy="671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9" name="Freeform 39"/>
            <p:cNvSpPr>
              <a:spLocks/>
            </p:cNvSpPr>
            <p:nvPr/>
          </p:nvSpPr>
          <p:spPr bwMode="auto">
            <a:xfrm>
              <a:off x="1344" y="720"/>
              <a:ext cx="912" cy="480"/>
            </a:xfrm>
            <a:custGeom>
              <a:avLst/>
              <a:gdLst>
                <a:gd name="T0" fmla="*/ 0 w 912"/>
                <a:gd name="T1" fmla="*/ 0 h 624"/>
                <a:gd name="T2" fmla="*/ 384 w 912"/>
                <a:gd name="T3" fmla="*/ 369 h 624"/>
                <a:gd name="T4" fmla="*/ 912 w 912"/>
                <a:gd name="T5" fmla="*/ 369 h 624"/>
                <a:gd name="T6" fmla="*/ 384 w 912"/>
                <a:gd name="T7" fmla="*/ 0 h 624"/>
                <a:gd name="T8" fmla="*/ 0 w 912"/>
                <a:gd name="T9" fmla="*/ 0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2"/>
                <a:gd name="T16" fmla="*/ 0 h 624"/>
                <a:gd name="T17" fmla="*/ 912 w 912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2" h="624">
                  <a:moveTo>
                    <a:pt x="0" y="0"/>
                  </a:moveTo>
                  <a:lnTo>
                    <a:pt x="384" y="624"/>
                  </a:lnTo>
                  <a:lnTo>
                    <a:pt x="912" y="624"/>
                  </a:lnTo>
                  <a:lnTo>
                    <a:pt x="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0" name="Rectangle 40"/>
            <p:cNvSpPr>
              <a:spLocks noChangeArrowheads="1"/>
            </p:cNvSpPr>
            <p:nvPr/>
          </p:nvSpPr>
          <p:spPr bwMode="auto">
            <a:xfrm>
              <a:off x="1728" y="1200"/>
              <a:ext cx="530" cy="140"/>
            </a:xfrm>
            <a:prstGeom prst="rect">
              <a:avLst/>
            </a:prstGeom>
            <a:solidFill>
              <a:srgbClr val="DDDDDD"/>
            </a:solidFill>
            <a:ln w="381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1" name="Freeform 41"/>
            <p:cNvSpPr>
              <a:spLocks/>
            </p:cNvSpPr>
            <p:nvPr/>
          </p:nvSpPr>
          <p:spPr bwMode="auto">
            <a:xfrm>
              <a:off x="1335" y="720"/>
              <a:ext cx="393" cy="615"/>
            </a:xfrm>
            <a:custGeom>
              <a:avLst/>
              <a:gdLst>
                <a:gd name="T0" fmla="*/ 9 w 393"/>
                <a:gd name="T1" fmla="*/ 0 h 615"/>
                <a:gd name="T2" fmla="*/ 0 w 393"/>
                <a:gd name="T3" fmla="*/ 121 h 615"/>
                <a:gd name="T4" fmla="*/ 393 w 393"/>
                <a:gd name="T5" fmla="*/ 615 h 615"/>
                <a:gd name="T6" fmla="*/ 393 w 393"/>
                <a:gd name="T7" fmla="*/ 480 h 615"/>
                <a:gd name="T8" fmla="*/ 9 w 393"/>
                <a:gd name="T9" fmla="*/ 0 h 6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3"/>
                <a:gd name="T16" fmla="*/ 0 h 615"/>
                <a:gd name="T17" fmla="*/ 393 w 393"/>
                <a:gd name="T18" fmla="*/ 615 h 6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3" h="615">
                  <a:moveTo>
                    <a:pt x="9" y="0"/>
                  </a:moveTo>
                  <a:lnTo>
                    <a:pt x="0" y="121"/>
                  </a:lnTo>
                  <a:lnTo>
                    <a:pt x="393" y="615"/>
                  </a:lnTo>
                  <a:lnTo>
                    <a:pt x="393" y="48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2" name="Freeform 42"/>
            <p:cNvSpPr>
              <a:spLocks/>
            </p:cNvSpPr>
            <p:nvPr/>
          </p:nvSpPr>
          <p:spPr bwMode="auto">
            <a:xfrm>
              <a:off x="1335" y="912"/>
              <a:ext cx="537" cy="359"/>
            </a:xfrm>
            <a:custGeom>
              <a:avLst/>
              <a:gdLst>
                <a:gd name="T0" fmla="*/ 338 w 537"/>
                <a:gd name="T1" fmla="*/ 258 h 359"/>
                <a:gd name="T2" fmla="*/ 345 w 537"/>
                <a:gd name="T3" fmla="*/ 336 h 359"/>
                <a:gd name="T4" fmla="*/ 164 w 537"/>
                <a:gd name="T5" fmla="*/ 359 h 359"/>
                <a:gd name="T6" fmla="*/ 0 w 537"/>
                <a:gd name="T7" fmla="*/ 176 h 359"/>
                <a:gd name="T8" fmla="*/ 281 w 537"/>
                <a:gd name="T9" fmla="*/ 0 h 359"/>
                <a:gd name="T10" fmla="*/ 537 w 537"/>
                <a:gd name="T11" fmla="*/ 122 h 359"/>
                <a:gd name="T12" fmla="*/ 505 w 537"/>
                <a:gd name="T13" fmla="*/ 153 h 359"/>
                <a:gd name="T14" fmla="*/ 274 w 537"/>
                <a:gd name="T15" fmla="*/ 75 h 359"/>
                <a:gd name="T16" fmla="*/ 91 w 537"/>
                <a:gd name="T17" fmla="*/ 176 h 359"/>
                <a:gd name="T18" fmla="*/ 201 w 537"/>
                <a:gd name="T19" fmla="*/ 304 h 359"/>
                <a:gd name="T20" fmla="*/ 338 w 537"/>
                <a:gd name="T21" fmla="*/ 258 h 3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7"/>
                <a:gd name="T34" fmla="*/ 0 h 359"/>
                <a:gd name="T35" fmla="*/ 537 w 537"/>
                <a:gd name="T36" fmla="*/ 359 h 3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7" h="359">
                  <a:moveTo>
                    <a:pt x="338" y="258"/>
                  </a:moveTo>
                  <a:lnTo>
                    <a:pt x="345" y="336"/>
                  </a:lnTo>
                  <a:lnTo>
                    <a:pt x="164" y="359"/>
                  </a:lnTo>
                  <a:lnTo>
                    <a:pt x="0" y="176"/>
                  </a:lnTo>
                  <a:lnTo>
                    <a:pt x="281" y="0"/>
                  </a:lnTo>
                  <a:lnTo>
                    <a:pt x="537" y="122"/>
                  </a:lnTo>
                  <a:lnTo>
                    <a:pt x="505" y="153"/>
                  </a:lnTo>
                  <a:lnTo>
                    <a:pt x="274" y="75"/>
                  </a:lnTo>
                  <a:lnTo>
                    <a:pt x="91" y="176"/>
                  </a:lnTo>
                  <a:lnTo>
                    <a:pt x="201" y="304"/>
                  </a:lnTo>
                  <a:lnTo>
                    <a:pt x="338" y="25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3" name="Freeform 43"/>
            <p:cNvSpPr>
              <a:spLocks/>
            </p:cNvSpPr>
            <p:nvPr/>
          </p:nvSpPr>
          <p:spPr bwMode="auto">
            <a:xfrm>
              <a:off x="1309" y="789"/>
              <a:ext cx="419" cy="245"/>
            </a:xfrm>
            <a:custGeom>
              <a:avLst/>
              <a:gdLst>
                <a:gd name="T0" fmla="*/ 206 w 537"/>
                <a:gd name="T1" fmla="*/ 120 h 359"/>
                <a:gd name="T2" fmla="*/ 210 w 537"/>
                <a:gd name="T3" fmla="*/ 156 h 359"/>
                <a:gd name="T4" fmla="*/ 100 w 537"/>
                <a:gd name="T5" fmla="*/ 167 h 359"/>
                <a:gd name="T6" fmla="*/ 0 w 537"/>
                <a:gd name="T7" fmla="*/ 82 h 359"/>
                <a:gd name="T8" fmla="*/ 171 w 537"/>
                <a:gd name="T9" fmla="*/ 0 h 359"/>
                <a:gd name="T10" fmla="*/ 327 w 537"/>
                <a:gd name="T11" fmla="*/ 57 h 359"/>
                <a:gd name="T12" fmla="*/ 307 w 537"/>
                <a:gd name="T13" fmla="*/ 71 h 359"/>
                <a:gd name="T14" fmla="*/ 167 w 537"/>
                <a:gd name="T15" fmla="*/ 35 h 359"/>
                <a:gd name="T16" fmla="*/ 55 w 537"/>
                <a:gd name="T17" fmla="*/ 82 h 359"/>
                <a:gd name="T18" fmla="*/ 123 w 537"/>
                <a:gd name="T19" fmla="*/ 141 h 359"/>
                <a:gd name="T20" fmla="*/ 206 w 537"/>
                <a:gd name="T21" fmla="*/ 120 h 3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7"/>
                <a:gd name="T34" fmla="*/ 0 h 359"/>
                <a:gd name="T35" fmla="*/ 537 w 537"/>
                <a:gd name="T36" fmla="*/ 359 h 3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7" h="359">
                  <a:moveTo>
                    <a:pt x="338" y="258"/>
                  </a:moveTo>
                  <a:lnTo>
                    <a:pt x="345" y="336"/>
                  </a:lnTo>
                  <a:lnTo>
                    <a:pt x="164" y="359"/>
                  </a:lnTo>
                  <a:lnTo>
                    <a:pt x="0" y="176"/>
                  </a:lnTo>
                  <a:lnTo>
                    <a:pt x="281" y="0"/>
                  </a:lnTo>
                  <a:lnTo>
                    <a:pt x="537" y="122"/>
                  </a:lnTo>
                  <a:lnTo>
                    <a:pt x="505" y="153"/>
                  </a:lnTo>
                  <a:lnTo>
                    <a:pt x="274" y="75"/>
                  </a:lnTo>
                  <a:lnTo>
                    <a:pt x="91" y="176"/>
                  </a:lnTo>
                  <a:lnTo>
                    <a:pt x="201" y="304"/>
                  </a:lnTo>
                  <a:lnTo>
                    <a:pt x="338" y="25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4" name="Freeform 44"/>
            <p:cNvSpPr>
              <a:spLocks/>
            </p:cNvSpPr>
            <p:nvPr/>
          </p:nvSpPr>
          <p:spPr bwMode="auto">
            <a:xfrm>
              <a:off x="1295" y="672"/>
              <a:ext cx="320" cy="240"/>
            </a:xfrm>
            <a:custGeom>
              <a:avLst/>
              <a:gdLst>
                <a:gd name="T0" fmla="*/ 120 w 537"/>
                <a:gd name="T1" fmla="*/ 115 h 359"/>
                <a:gd name="T2" fmla="*/ 123 w 537"/>
                <a:gd name="T3" fmla="*/ 150 h 359"/>
                <a:gd name="T4" fmla="*/ 58 w 537"/>
                <a:gd name="T5" fmla="*/ 160 h 359"/>
                <a:gd name="T6" fmla="*/ 0 w 537"/>
                <a:gd name="T7" fmla="*/ 79 h 359"/>
                <a:gd name="T8" fmla="*/ 100 w 537"/>
                <a:gd name="T9" fmla="*/ 0 h 359"/>
                <a:gd name="T10" fmla="*/ 191 w 537"/>
                <a:gd name="T11" fmla="*/ 55 h 359"/>
                <a:gd name="T12" fmla="*/ 179 w 537"/>
                <a:gd name="T13" fmla="*/ 68 h 359"/>
                <a:gd name="T14" fmla="*/ 97 w 537"/>
                <a:gd name="T15" fmla="*/ 33 h 359"/>
                <a:gd name="T16" fmla="*/ 32 w 537"/>
                <a:gd name="T17" fmla="*/ 79 h 359"/>
                <a:gd name="T18" fmla="*/ 72 w 537"/>
                <a:gd name="T19" fmla="*/ 136 h 359"/>
                <a:gd name="T20" fmla="*/ 120 w 537"/>
                <a:gd name="T21" fmla="*/ 115 h 3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7"/>
                <a:gd name="T34" fmla="*/ 0 h 359"/>
                <a:gd name="T35" fmla="*/ 537 w 537"/>
                <a:gd name="T36" fmla="*/ 359 h 3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7" h="359">
                  <a:moveTo>
                    <a:pt x="338" y="258"/>
                  </a:moveTo>
                  <a:lnTo>
                    <a:pt x="345" y="336"/>
                  </a:lnTo>
                  <a:lnTo>
                    <a:pt x="164" y="359"/>
                  </a:lnTo>
                  <a:lnTo>
                    <a:pt x="0" y="176"/>
                  </a:lnTo>
                  <a:lnTo>
                    <a:pt x="281" y="0"/>
                  </a:lnTo>
                  <a:lnTo>
                    <a:pt x="537" y="122"/>
                  </a:lnTo>
                  <a:lnTo>
                    <a:pt x="505" y="153"/>
                  </a:lnTo>
                  <a:lnTo>
                    <a:pt x="274" y="75"/>
                  </a:lnTo>
                  <a:lnTo>
                    <a:pt x="91" y="176"/>
                  </a:lnTo>
                  <a:lnTo>
                    <a:pt x="201" y="304"/>
                  </a:lnTo>
                  <a:lnTo>
                    <a:pt x="338" y="25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58" name="Freeform 45"/>
            <p:cNvSpPr>
              <a:spLocks/>
            </p:cNvSpPr>
            <p:nvPr/>
          </p:nvSpPr>
          <p:spPr bwMode="auto">
            <a:xfrm>
              <a:off x="1770" y="789"/>
              <a:ext cx="419" cy="245"/>
            </a:xfrm>
            <a:custGeom>
              <a:avLst/>
              <a:gdLst>
                <a:gd name="T0" fmla="*/ 241 w 419"/>
                <a:gd name="T1" fmla="*/ 171 h 245"/>
                <a:gd name="T2" fmla="*/ 260 w 419"/>
                <a:gd name="T3" fmla="*/ 217 h 245"/>
                <a:gd name="T4" fmla="*/ 291 w 419"/>
                <a:gd name="T5" fmla="*/ 245 h 245"/>
                <a:gd name="T6" fmla="*/ 419 w 419"/>
                <a:gd name="T7" fmla="*/ 120 h 245"/>
                <a:gd name="T8" fmla="*/ 200 w 419"/>
                <a:gd name="T9" fmla="*/ 0 h 245"/>
                <a:gd name="T10" fmla="*/ 0 w 419"/>
                <a:gd name="T11" fmla="*/ 83 h 245"/>
                <a:gd name="T12" fmla="*/ 25 w 419"/>
                <a:gd name="T13" fmla="*/ 104 h 245"/>
                <a:gd name="T14" fmla="*/ 205 w 419"/>
                <a:gd name="T15" fmla="*/ 51 h 245"/>
                <a:gd name="T16" fmla="*/ 348 w 419"/>
                <a:gd name="T17" fmla="*/ 120 h 245"/>
                <a:gd name="T18" fmla="*/ 262 w 419"/>
                <a:gd name="T19" fmla="*/ 207 h 245"/>
                <a:gd name="T20" fmla="*/ 241 w 419"/>
                <a:gd name="T21" fmla="*/ 171 h 2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9"/>
                <a:gd name="T34" fmla="*/ 0 h 245"/>
                <a:gd name="T35" fmla="*/ 419 w 419"/>
                <a:gd name="T36" fmla="*/ 245 h 24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9" h="245">
                  <a:moveTo>
                    <a:pt x="241" y="171"/>
                  </a:moveTo>
                  <a:lnTo>
                    <a:pt x="260" y="217"/>
                  </a:lnTo>
                  <a:lnTo>
                    <a:pt x="291" y="245"/>
                  </a:lnTo>
                  <a:lnTo>
                    <a:pt x="419" y="120"/>
                  </a:lnTo>
                  <a:lnTo>
                    <a:pt x="200" y="0"/>
                  </a:lnTo>
                  <a:lnTo>
                    <a:pt x="0" y="83"/>
                  </a:lnTo>
                  <a:lnTo>
                    <a:pt x="25" y="104"/>
                  </a:lnTo>
                  <a:lnTo>
                    <a:pt x="205" y="51"/>
                  </a:lnTo>
                  <a:lnTo>
                    <a:pt x="348" y="120"/>
                  </a:lnTo>
                  <a:lnTo>
                    <a:pt x="262" y="207"/>
                  </a:lnTo>
                  <a:lnTo>
                    <a:pt x="241" y="171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5" name="Freeform 46"/>
            <p:cNvSpPr>
              <a:spLocks/>
            </p:cNvSpPr>
            <p:nvPr/>
          </p:nvSpPr>
          <p:spPr bwMode="auto">
            <a:xfrm>
              <a:off x="1673" y="669"/>
              <a:ext cx="320" cy="240"/>
            </a:xfrm>
            <a:custGeom>
              <a:avLst/>
              <a:gdLst>
                <a:gd name="T0" fmla="*/ 201 w 320"/>
                <a:gd name="T1" fmla="*/ 172 h 240"/>
                <a:gd name="T2" fmla="*/ 274 w 320"/>
                <a:gd name="T3" fmla="*/ 227 h 240"/>
                <a:gd name="T4" fmla="*/ 222 w 320"/>
                <a:gd name="T5" fmla="*/ 240 h 240"/>
                <a:gd name="T6" fmla="*/ 320 w 320"/>
                <a:gd name="T7" fmla="*/ 118 h 240"/>
                <a:gd name="T8" fmla="*/ 153 w 320"/>
                <a:gd name="T9" fmla="*/ 0 h 240"/>
                <a:gd name="T10" fmla="*/ 0 w 320"/>
                <a:gd name="T11" fmla="*/ 82 h 240"/>
                <a:gd name="T12" fmla="*/ 19 w 320"/>
                <a:gd name="T13" fmla="*/ 102 h 240"/>
                <a:gd name="T14" fmla="*/ 157 w 320"/>
                <a:gd name="T15" fmla="*/ 50 h 240"/>
                <a:gd name="T16" fmla="*/ 266 w 320"/>
                <a:gd name="T17" fmla="*/ 118 h 240"/>
                <a:gd name="T18" fmla="*/ 200 w 320"/>
                <a:gd name="T19" fmla="*/ 203 h 240"/>
                <a:gd name="T20" fmla="*/ 201 w 320"/>
                <a:gd name="T21" fmla="*/ 172 h 2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0"/>
                <a:gd name="T34" fmla="*/ 0 h 240"/>
                <a:gd name="T35" fmla="*/ 320 w 320"/>
                <a:gd name="T36" fmla="*/ 240 h 2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0" h="240">
                  <a:moveTo>
                    <a:pt x="201" y="172"/>
                  </a:moveTo>
                  <a:lnTo>
                    <a:pt x="274" y="227"/>
                  </a:lnTo>
                  <a:lnTo>
                    <a:pt x="222" y="240"/>
                  </a:lnTo>
                  <a:lnTo>
                    <a:pt x="320" y="118"/>
                  </a:lnTo>
                  <a:lnTo>
                    <a:pt x="153" y="0"/>
                  </a:lnTo>
                  <a:lnTo>
                    <a:pt x="0" y="82"/>
                  </a:lnTo>
                  <a:lnTo>
                    <a:pt x="19" y="102"/>
                  </a:lnTo>
                  <a:lnTo>
                    <a:pt x="157" y="50"/>
                  </a:lnTo>
                  <a:lnTo>
                    <a:pt x="266" y="118"/>
                  </a:lnTo>
                  <a:lnTo>
                    <a:pt x="200" y="203"/>
                  </a:lnTo>
                  <a:lnTo>
                    <a:pt x="201" y="17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6" name="Freeform 47"/>
            <p:cNvSpPr>
              <a:spLocks/>
            </p:cNvSpPr>
            <p:nvPr/>
          </p:nvSpPr>
          <p:spPr bwMode="auto">
            <a:xfrm>
              <a:off x="1873" y="854"/>
              <a:ext cx="537" cy="359"/>
            </a:xfrm>
            <a:custGeom>
              <a:avLst/>
              <a:gdLst>
                <a:gd name="T0" fmla="*/ 349 w 537"/>
                <a:gd name="T1" fmla="*/ 316 h 359"/>
                <a:gd name="T2" fmla="*/ 330 w 537"/>
                <a:gd name="T3" fmla="*/ 307 h 359"/>
                <a:gd name="T4" fmla="*/ 321 w 537"/>
                <a:gd name="T5" fmla="*/ 344 h 359"/>
                <a:gd name="T6" fmla="*/ 373 w 537"/>
                <a:gd name="T7" fmla="*/ 359 h 359"/>
                <a:gd name="T8" fmla="*/ 537 w 537"/>
                <a:gd name="T9" fmla="*/ 176 h 359"/>
                <a:gd name="T10" fmla="*/ 256 w 537"/>
                <a:gd name="T11" fmla="*/ 0 h 359"/>
                <a:gd name="T12" fmla="*/ 0 w 537"/>
                <a:gd name="T13" fmla="*/ 122 h 359"/>
                <a:gd name="T14" fmla="*/ 32 w 537"/>
                <a:gd name="T15" fmla="*/ 153 h 359"/>
                <a:gd name="T16" fmla="*/ 263 w 537"/>
                <a:gd name="T17" fmla="*/ 75 h 359"/>
                <a:gd name="T18" fmla="*/ 446 w 537"/>
                <a:gd name="T19" fmla="*/ 176 h 359"/>
                <a:gd name="T20" fmla="*/ 336 w 537"/>
                <a:gd name="T21" fmla="*/ 304 h 359"/>
                <a:gd name="T22" fmla="*/ 349 w 537"/>
                <a:gd name="T23" fmla="*/ 289 h 359"/>
                <a:gd name="T24" fmla="*/ 330 w 537"/>
                <a:gd name="T25" fmla="*/ 289 h 359"/>
                <a:gd name="T26" fmla="*/ 312 w 537"/>
                <a:gd name="T27" fmla="*/ 289 h 359"/>
                <a:gd name="T28" fmla="*/ 349 w 537"/>
                <a:gd name="T29" fmla="*/ 316 h 3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37"/>
                <a:gd name="T46" fmla="*/ 0 h 359"/>
                <a:gd name="T47" fmla="*/ 537 w 537"/>
                <a:gd name="T48" fmla="*/ 359 h 3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37" h="359">
                  <a:moveTo>
                    <a:pt x="349" y="316"/>
                  </a:moveTo>
                  <a:lnTo>
                    <a:pt x="330" y="307"/>
                  </a:lnTo>
                  <a:lnTo>
                    <a:pt x="321" y="344"/>
                  </a:lnTo>
                  <a:lnTo>
                    <a:pt x="373" y="359"/>
                  </a:lnTo>
                  <a:lnTo>
                    <a:pt x="537" y="176"/>
                  </a:lnTo>
                  <a:lnTo>
                    <a:pt x="256" y="0"/>
                  </a:lnTo>
                  <a:lnTo>
                    <a:pt x="0" y="122"/>
                  </a:lnTo>
                  <a:lnTo>
                    <a:pt x="32" y="153"/>
                  </a:lnTo>
                  <a:lnTo>
                    <a:pt x="263" y="75"/>
                  </a:lnTo>
                  <a:lnTo>
                    <a:pt x="446" y="176"/>
                  </a:lnTo>
                  <a:lnTo>
                    <a:pt x="336" y="304"/>
                  </a:lnTo>
                  <a:lnTo>
                    <a:pt x="349" y="289"/>
                  </a:lnTo>
                  <a:lnTo>
                    <a:pt x="330" y="289"/>
                  </a:lnTo>
                  <a:lnTo>
                    <a:pt x="312" y="289"/>
                  </a:lnTo>
                  <a:lnTo>
                    <a:pt x="349" y="31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sp>
        <p:nvSpPr>
          <p:cNvPr id="97" name="Horizontal Scroll 96"/>
          <p:cNvSpPr/>
          <p:nvPr/>
        </p:nvSpPr>
        <p:spPr bwMode="auto">
          <a:xfrm>
            <a:off x="326513" y="4115270"/>
            <a:ext cx="2670673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66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100 to Bob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hashlock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pic>
        <p:nvPicPr>
          <p:cNvPr id="98" name="Picture 6" descr="https://bitcoin.org/img/icons/open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022" y="4597684"/>
            <a:ext cx="784902" cy="78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9" name="Horizontal Scroll 98"/>
          <p:cNvSpPr/>
          <p:nvPr/>
        </p:nvSpPr>
        <p:spPr bwMode="auto">
          <a:xfrm>
            <a:off x="5552027" y="4278341"/>
            <a:ext cx="2670673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100 to Carol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hashlock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pic>
        <p:nvPicPr>
          <p:cNvPr id="100" name="Picture 6" descr="https://bitcoin.org/img/icons/open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536" y="4760755"/>
            <a:ext cx="784902" cy="784902"/>
          </a:xfrm>
          <a:prstGeom prst="rect">
            <a:avLst/>
          </a:prstGeom>
          <a:noFill/>
          <a:ln>
            <a:solidFill>
              <a:srgbClr val="FF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4">
            <a:extLst>
              <a:ext uri="{FF2B5EF4-FFF2-40B4-BE49-F238E27FC236}">
                <a16:creationId xmlns:a16="http://schemas.microsoft.com/office/drawing/2014/main" id="{FE6348C2-47E2-F7AE-381E-131D6A9D9935}"/>
              </a:ext>
            </a:extLst>
          </p:cNvPr>
          <p:cNvGrpSpPr>
            <a:grpSpLocks/>
          </p:cNvGrpSpPr>
          <p:nvPr/>
        </p:nvGrpSpPr>
        <p:grpSpPr bwMode="auto">
          <a:xfrm>
            <a:off x="1088960" y="2684469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DC563C73-74AD-B8A6-5C78-1EDB0A5504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2AB9251-4EE1-759F-72C8-0B7CFD4136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780ADBB-B6DA-D1D1-BBDA-2767E742C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25E53EF2-55D6-95E6-493D-5EDF97794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007A79A8-1097-EA4E-586C-CBEEE92546E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E59D3F42-B15A-CACE-5833-EE4BE6D1CE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C3D6262A-63AE-167C-2BD0-98659049E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DCF39877-B4DD-CC21-99EE-7307DB5790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E8FEF7A8-C5AE-5E86-4625-37EF326463B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A113FCFD-B003-81AE-D05D-AFAE3967F38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7EBA2E51-5ED4-83F4-9DB4-A4769DE9F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4">
            <a:extLst>
              <a:ext uri="{FF2B5EF4-FFF2-40B4-BE49-F238E27FC236}">
                <a16:creationId xmlns:a16="http://schemas.microsoft.com/office/drawing/2014/main" id="{F9F1B773-CCAC-C8B6-1ADA-315AC59B567A}"/>
              </a:ext>
            </a:extLst>
          </p:cNvPr>
          <p:cNvGrpSpPr>
            <a:grpSpLocks/>
          </p:cNvGrpSpPr>
          <p:nvPr/>
        </p:nvGrpSpPr>
        <p:grpSpPr bwMode="auto">
          <a:xfrm>
            <a:off x="3745551" y="5554197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23D2E6C8-3B47-A93E-42B3-639A886EA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C96466E6-17FF-D2F7-AFFD-461A8F28C8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13E0520B-3D99-1200-0B5C-7B46798C85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392AEDA-EC92-602E-5EEB-1867AB092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7E0800EE-0F72-05A3-B50A-F78363702CB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FEDB412D-AF2C-835C-88DD-93E343734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499F45B1-7C40-78AC-C8D6-A622D7D73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63683E11-6D2F-2D3F-7DCB-8F5B19C934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98028A6-9C46-6746-9585-4417F0C9E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E9C2309B-1F08-97CA-1235-B9744957D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D7FFA48A-6839-030A-1C24-D558B99BFE5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4872765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Oh, Wait …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79</a:t>
            </a:fld>
            <a:endParaRPr lang="en-US" dirty="0"/>
          </a:p>
        </p:txBody>
      </p:sp>
      <p:sp>
        <p:nvSpPr>
          <p:cNvPr id="55" name="Curved Down Arrow 54"/>
          <p:cNvSpPr/>
          <p:nvPr/>
        </p:nvSpPr>
        <p:spPr bwMode="auto">
          <a:xfrm rot="13750097" flipH="1">
            <a:off x="371945" y="4726279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Curved Down Arrow 55"/>
          <p:cNvSpPr/>
          <p:nvPr/>
        </p:nvSpPr>
        <p:spPr bwMode="auto">
          <a:xfrm rot="8071784" flipH="1">
            <a:off x="5204025" y="4674995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rgbClr val="FF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ounded Rectangular Callout 43"/>
          <p:cNvSpPr/>
          <p:nvPr/>
        </p:nvSpPr>
        <p:spPr bwMode="auto">
          <a:xfrm>
            <a:off x="3170328" y="3468204"/>
            <a:ext cx="2708829" cy="919401"/>
          </a:xfrm>
          <a:prstGeom prst="wedgeRoundRectCallout">
            <a:avLst>
              <a:gd name="adj1" fmla="val -10722"/>
              <a:gd name="adj2" fmla="val 150076"/>
              <a:gd name="adj3" fmla="val 16667"/>
            </a:avLst>
          </a:prstGeom>
          <a:noFill/>
          <a:ln w="76200" cap="flat" cmpd="sng" algn="ctr">
            <a:solidFill>
              <a:srgbClr val="FFCC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money is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locked up forever!</a:t>
            </a:r>
            <a:endParaRPr kumimoji="0" lang="en-US" sz="2400" b="0" i="1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1" name="Rounded Rectangular Callout 70"/>
          <p:cNvSpPr/>
          <p:nvPr/>
        </p:nvSpPr>
        <p:spPr bwMode="auto">
          <a:xfrm>
            <a:off x="277751" y="826604"/>
            <a:ext cx="2708829" cy="919401"/>
          </a:xfrm>
          <a:prstGeom prst="wedgeRoundRectCallout">
            <a:avLst>
              <a:gd name="adj1" fmla="val -10722"/>
              <a:gd name="adj2" fmla="val 150076"/>
              <a:gd name="adj3" fmla="val 16667"/>
            </a:avLst>
          </a:prstGeom>
          <a:noFill/>
          <a:ln w="762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money is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locked up forever!</a:t>
            </a:r>
            <a:endParaRPr kumimoji="0" lang="en-US" sz="2400" b="0" i="1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Horizontal Scroll 71"/>
          <p:cNvSpPr/>
          <p:nvPr/>
        </p:nvSpPr>
        <p:spPr bwMode="auto">
          <a:xfrm>
            <a:off x="326513" y="4115270"/>
            <a:ext cx="2670673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66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100 to Bob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hashlock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pic>
        <p:nvPicPr>
          <p:cNvPr id="73" name="Picture 6" descr="https://bitcoin.org/img/icons/open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022" y="4597684"/>
            <a:ext cx="784902" cy="78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Horizontal Scroll 73"/>
          <p:cNvSpPr/>
          <p:nvPr/>
        </p:nvSpPr>
        <p:spPr bwMode="auto">
          <a:xfrm>
            <a:off x="5552027" y="4278341"/>
            <a:ext cx="2670673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100 to Carol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hashlock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pic>
        <p:nvPicPr>
          <p:cNvPr id="75" name="Picture 6" descr="https://bitcoin.org/img/icons/open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536" y="4760755"/>
            <a:ext cx="784902" cy="784902"/>
          </a:xfrm>
          <a:prstGeom prst="rect">
            <a:avLst/>
          </a:prstGeom>
          <a:noFill/>
          <a:ln>
            <a:solidFill>
              <a:srgbClr val="FF99F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38">
            <a:extLst>
              <a:ext uri="{FF2B5EF4-FFF2-40B4-BE49-F238E27FC236}">
                <a16:creationId xmlns:a16="http://schemas.microsoft.com/office/drawing/2014/main" id="{50083FCB-A134-A61B-3312-DC31F38BD0F0}"/>
              </a:ext>
            </a:extLst>
          </p:cNvPr>
          <p:cNvGrpSpPr>
            <a:grpSpLocks/>
          </p:cNvGrpSpPr>
          <p:nvPr/>
        </p:nvGrpSpPr>
        <p:grpSpPr bwMode="auto">
          <a:xfrm>
            <a:off x="6983587" y="2710806"/>
            <a:ext cx="1509712" cy="908050"/>
            <a:chOff x="1295" y="669"/>
            <a:chExt cx="1115" cy="671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" name="Freeform 39">
              <a:extLst>
                <a:ext uri="{FF2B5EF4-FFF2-40B4-BE49-F238E27FC236}">
                  <a16:creationId xmlns:a16="http://schemas.microsoft.com/office/drawing/2014/main" id="{67D2F405-9FFA-D67C-248C-09A9A7C7C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720"/>
              <a:ext cx="912" cy="480"/>
            </a:xfrm>
            <a:custGeom>
              <a:avLst/>
              <a:gdLst>
                <a:gd name="T0" fmla="*/ 0 w 912"/>
                <a:gd name="T1" fmla="*/ 0 h 624"/>
                <a:gd name="T2" fmla="*/ 384 w 912"/>
                <a:gd name="T3" fmla="*/ 369 h 624"/>
                <a:gd name="T4" fmla="*/ 912 w 912"/>
                <a:gd name="T5" fmla="*/ 369 h 624"/>
                <a:gd name="T6" fmla="*/ 384 w 912"/>
                <a:gd name="T7" fmla="*/ 0 h 624"/>
                <a:gd name="T8" fmla="*/ 0 w 912"/>
                <a:gd name="T9" fmla="*/ 0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2"/>
                <a:gd name="T16" fmla="*/ 0 h 624"/>
                <a:gd name="T17" fmla="*/ 912 w 912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2" h="624">
                  <a:moveTo>
                    <a:pt x="0" y="0"/>
                  </a:moveTo>
                  <a:lnTo>
                    <a:pt x="384" y="624"/>
                  </a:lnTo>
                  <a:lnTo>
                    <a:pt x="912" y="624"/>
                  </a:lnTo>
                  <a:lnTo>
                    <a:pt x="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6" name="Rectangle 40">
              <a:extLst>
                <a:ext uri="{FF2B5EF4-FFF2-40B4-BE49-F238E27FC236}">
                  <a16:creationId xmlns:a16="http://schemas.microsoft.com/office/drawing/2014/main" id="{75DA4E30-1E92-5B64-F0FD-0CF5F60DD5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00"/>
              <a:ext cx="530" cy="140"/>
            </a:xfrm>
            <a:prstGeom prst="rect">
              <a:avLst/>
            </a:prstGeom>
            <a:solidFill>
              <a:srgbClr val="DDDDDD"/>
            </a:solidFill>
            <a:ln w="381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7" name="Freeform 41">
              <a:extLst>
                <a:ext uri="{FF2B5EF4-FFF2-40B4-BE49-F238E27FC236}">
                  <a16:creationId xmlns:a16="http://schemas.microsoft.com/office/drawing/2014/main" id="{49E366B7-3C19-D2ED-E23F-D73326B01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" y="720"/>
              <a:ext cx="393" cy="615"/>
            </a:xfrm>
            <a:custGeom>
              <a:avLst/>
              <a:gdLst>
                <a:gd name="T0" fmla="*/ 9 w 393"/>
                <a:gd name="T1" fmla="*/ 0 h 615"/>
                <a:gd name="T2" fmla="*/ 0 w 393"/>
                <a:gd name="T3" fmla="*/ 121 h 615"/>
                <a:gd name="T4" fmla="*/ 393 w 393"/>
                <a:gd name="T5" fmla="*/ 615 h 615"/>
                <a:gd name="T6" fmla="*/ 393 w 393"/>
                <a:gd name="T7" fmla="*/ 480 h 615"/>
                <a:gd name="T8" fmla="*/ 9 w 393"/>
                <a:gd name="T9" fmla="*/ 0 h 6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3"/>
                <a:gd name="T16" fmla="*/ 0 h 615"/>
                <a:gd name="T17" fmla="*/ 393 w 393"/>
                <a:gd name="T18" fmla="*/ 615 h 6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3" h="615">
                  <a:moveTo>
                    <a:pt x="9" y="0"/>
                  </a:moveTo>
                  <a:lnTo>
                    <a:pt x="0" y="121"/>
                  </a:lnTo>
                  <a:lnTo>
                    <a:pt x="393" y="615"/>
                  </a:lnTo>
                  <a:lnTo>
                    <a:pt x="393" y="48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8" name="Freeform 42">
              <a:extLst>
                <a:ext uri="{FF2B5EF4-FFF2-40B4-BE49-F238E27FC236}">
                  <a16:creationId xmlns:a16="http://schemas.microsoft.com/office/drawing/2014/main" id="{55F3B02F-618C-F084-08FF-42156B1D6C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" y="912"/>
              <a:ext cx="537" cy="359"/>
            </a:xfrm>
            <a:custGeom>
              <a:avLst/>
              <a:gdLst>
                <a:gd name="T0" fmla="*/ 338 w 537"/>
                <a:gd name="T1" fmla="*/ 258 h 359"/>
                <a:gd name="T2" fmla="*/ 345 w 537"/>
                <a:gd name="T3" fmla="*/ 336 h 359"/>
                <a:gd name="T4" fmla="*/ 164 w 537"/>
                <a:gd name="T5" fmla="*/ 359 h 359"/>
                <a:gd name="T6" fmla="*/ 0 w 537"/>
                <a:gd name="T7" fmla="*/ 176 h 359"/>
                <a:gd name="T8" fmla="*/ 281 w 537"/>
                <a:gd name="T9" fmla="*/ 0 h 359"/>
                <a:gd name="T10" fmla="*/ 537 w 537"/>
                <a:gd name="T11" fmla="*/ 122 h 359"/>
                <a:gd name="T12" fmla="*/ 505 w 537"/>
                <a:gd name="T13" fmla="*/ 153 h 359"/>
                <a:gd name="T14" fmla="*/ 274 w 537"/>
                <a:gd name="T15" fmla="*/ 75 h 359"/>
                <a:gd name="T16" fmla="*/ 91 w 537"/>
                <a:gd name="T17" fmla="*/ 176 h 359"/>
                <a:gd name="T18" fmla="*/ 201 w 537"/>
                <a:gd name="T19" fmla="*/ 304 h 359"/>
                <a:gd name="T20" fmla="*/ 338 w 537"/>
                <a:gd name="T21" fmla="*/ 258 h 3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7"/>
                <a:gd name="T34" fmla="*/ 0 h 359"/>
                <a:gd name="T35" fmla="*/ 537 w 537"/>
                <a:gd name="T36" fmla="*/ 359 h 3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7" h="359">
                  <a:moveTo>
                    <a:pt x="338" y="258"/>
                  </a:moveTo>
                  <a:lnTo>
                    <a:pt x="345" y="336"/>
                  </a:lnTo>
                  <a:lnTo>
                    <a:pt x="164" y="359"/>
                  </a:lnTo>
                  <a:lnTo>
                    <a:pt x="0" y="176"/>
                  </a:lnTo>
                  <a:lnTo>
                    <a:pt x="281" y="0"/>
                  </a:lnTo>
                  <a:lnTo>
                    <a:pt x="537" y="122"/>
                  </a:lnTo>
                  <a:lnTo>
                    <a:pt x="505" y="153"/>
                  </a:lnTo>
                  <a:lnTo>
                    <a:pt x="274" y="75"/>
                  </a:lnTo>
                  <a:lnTo>
                    <a:pt x="91" y="176"/>
                  </a:lnTo>
                  <a:lnTo>
                    <a:pt x="201" y="304"/>
                  </a:lnTo>
                  <a:lnTo>
                    <a:pt x="338" y="25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9" name="Freeform 43">
              <a:extLst>
                <a:ext uri="{FF2B5EF4-FFF2-40B4-BE49-F238E27FC236}">
                  <a16:creationId xmlns:a16="http://schemas.microsoft.com/office/drawing/2014/main" id="{64ED1A23-DE52-84A7-6A08-E401F5527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9" y="789"/>
              <a:ext cx="419" cy="245"/>
            </a:xfrm>
            <a:custGeom>
              <a:avLst/>
              <a:gdLst>
                <a:gd name="T0" fmla="*/ 206 w 537"/>
                <a:gd name="T1" fmla="*/ 120 h 359"/>
                <a:gd name="T2" fmla="*/ 210 w 537"/>
                <a:gd name="T3" fmla="*/ 156 h 359"/>
                <a:gd name="T4" fmla="*/ 100 w 537"/>
                <a:gd name="T5" fmla="*/ 167 h 359"/>
                <a:gd name="T6" fmla="*/ 0 w 537"/>
                <a:gd name="T7" fmla="*/ 82 h 359"/>
                <a:gd name="T8" fmla="*/ 171 w 537"/>
                <a:gd name="T9" fmla="*/ 0 h 359"/>
                <a:gd name="T10" fmla="*/ 327 w 537"/>
                <a:gd name="T11" fmla="*/ 57 h 359"/>
                <a:gd name="T12" fmla="*/ 307 w 537"/>
                <a:gd name="T13" fmla="*/ 71 h 359"/>
                <a:gd name="T14" fmla="*/ 167 w 537"/>
                <a:gd name="T15" fmla="*/ 35 h 359"/>
                <a:gd name="T16" fmla="*/ 55 w 537"/>
                <a:gd name="T17" fmla="*/ 82 h 359"/>
                <a:gd name="T18" fmla="*/ 123 w 537"/>
                <a:gd name="T19" fmla="*/ 141 h 359"/>
                <a:gd name="T20" fmla="*/ 206 w 537"/>
                <a:gd name="T21" fmla="*/ 120 h 3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7"/>
                <a:gd name="T34" fmla="*/ 0 h 359"/>
                <a:gd name="T35" fmla="*/ 537 w 537"/>
                <a:gd name="T36" fmla="*/ 359 h 3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7" h="359">
                  <a:moveTo>
                    <a:pt x="338" y="258"/>
                  </a:moveTo>
                  <a:lnTo>
                    <a:pt x="345" y="336"/>
                  </a:lnTo>
                  <a:lnTo>
                    <a:pt x="164" y="359"/>
                  </a:lnTo>
                  <a:lnTo>
                    <a:pt x="0" y="176"/>
                  </a:lnTo>
                  <a:lnTo>
                    <a:pt x="281" y="0"/>
                  </a:lnTo>
                  <a:lnTo>
                    <a:pt x="537" y="122"/>
                  </a:lnTo>
                  <a:lnTo>
                    <a:pt x="505" y="153"/>
                  </a:lnTo>
                  <a:lnTo>
                    <a:pt x="274" y="75"/>
                  </a:lnTo>
                  <a:lnTo>
                    <a:pt x="91" y="176"/>
                  </a:lnTo>
                  <a:lnTo>
                    <a:pt x="201" y="304"/>
                  </a:lnTo>
                  <a:lnTo>
                    <a:pt x="338" y="25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0" name="Freeform 44">
              <a:extLst>
                <a:ext uri="{FF2B5EF4-FFF2-40B4-BE49-F238E27FC236}">
                  <a16:creationId xmlns:a16="http://schemas.microsoft.com/office/drawing/2014/main" id="{AF059A89-CCEB-6430-0BC3-7FD8D2B90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" y="672"/>
              <a:ext cx="320" cy="240"/>
            </a:xfrm>
            <a:custGeom>
              <a:avLst/>
              <a:gdLst>
                <a:gd name="T0" fmla="*/ 120 w 537"/>
                <a:gd name="T1" fmla="*/ 115 h 359"/>
                <a:gd name="T2" fmla="*/ 123 w 537"/>
                <a:gd name="T3" fmla="*/ 150 h 359"/>
                <a:gd name="T4" fmla="*/ 58 w 537"/>
                <a:gd name="T5" fmla="*/ 160 h 359"/>
                <a:gd name="T6" fmla="*/ 0 w 537"/>
                <a:gd name="T7" fmla="*/ 79 h 359"/>
                <a:gd name="T8" fmla="*/ 100 w 537"/>
                <a:gd name="T9" fmla="*/ 0 h 359"/>
                <a:gd name="T10" fmla="*/ 191 w 537"/>
                <a:gd name="T11" fmla="*/ 55 h 359"/>
                <a:gd name="T12" fmla="*/ 179 w 537"/>
                <a:gd name="T13" fmla="*/ 68 h 359"/>
                <a:gd name="T14" fmla="*/ 97 w 537"/>
                <a:gd name="T15" fmla="*/ 33 h 359"/>
                <a:gd name="T16" fmla="*/ 32 w 537"/>
                <a:gd name="T17" fmla="*/ 79 h 359"/>
                <a:gd name="T18" fmla="*/ 72 w 537"/>
                <a:gd name="T19" fmla="*/ 136 h 359"/>
                <a:gd name="T20" fmla="*/ 120 w 537"/>
                <a:gd name="T21" fmla="*/ 115 h 3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7"/>
                <a:gd name="T34" fmla="*/ 0 h 359"/>
                <a:gd name="T35" fmla="*/ 537 w 537"/>
                <a:gd name="T36" fmla="*/ 359 h 3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7" h="359">
                  <a:moveTo>
                    <a:pt x="338" y="258"/>
                  </a:moveTo>
                  <a:lnTo>
                    <a:pt x="345" y="336"/>
                  </a:lnTo>
                  <a:lnTo>
                    <a:pt x="164" y="359"/>
                  </a:lnTo>
                  <a:lnTo>
                    <a:pt x="0" y="176"/>
                  </a:lnTo>
                  <a:lnTo>
                    <a:pt x="281" y="0"/>
                  </a:lnTo>
                  <a:lnTo>
                    <a:pt x="537" y="122"/>
                  </a:lnTo>
                  <a:lnTo>
                    <a:pt x="505" y="153"/>
                  </a:lnTo>
                  <a:lnTo>
                    <a:pt x="274" y="75"/>
                  </a:lnTo>
                  <a:lnTo>
                    <a:pt x="91" y="176"/>
                  </a:lnTo>
                  <a:lnTo>
                    <a:pt x="201" y="304"/>
                  </a:lnTo>
                  <a:lnTo>
                    <a:pt x="338" y="25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1" name="Freeform 45">
              <a:extLst>
                <a:ext uri="{FF2B5EF4-FFF2-40B4-BE49-F238E27FC236}">
                  <a16:creationId xmlns:a16="http://schemas.microsoft.com/office/drawing/2014/main" id="{A0DC812C-15AB-B06A-E753-DE8C4DB95B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0" y="789"/>
              <a:ext cx="419" cy="245"/>
            </a:xfrm>
            <a:custGeom>
              <a:avLst/>
              <a:gdLst>
                <a:gd name="T0" fmla="*/ 241 w 419"/>
                <a:gd name="T1" fmla="*/ 171 h 245"/>
                <a:gd name="T2" fmla="*/ 260 w 419"/>
                <a:gd name="T3" fmla="*/ 217 h 245"/>
                <a:gd name="T4" fmla="*/ 291 w 419"/>
                <a:gd name="T5" fmla="*/ 245 h 245"/>
                <a:gd name="T6" fmla="*/ 419 w 419"/>
                <a:gd name="T7" fmla="*/ 120 h 245"/>
                <a:gd name="T8" fmla="*/ 200 w 419"/>
                <a:gd name="T9" fmla="*/ 0 h 245"/>
                <a:gd name="T10" fmla="*/ 0 w 419"/>
                <a:gd name="T11" fmla="*/ 83 h 245"/>
                <a:gd name="T12" fmla="*/ 25 w 419"/>
                <a:gd name="T13" fmla="*/ 104 h 245"/>
                <a:gd name="T14" fmla="*/ 205 w 419"/>
                <a:gd name="T15" fmla="*/ 51 h 245"/>
                <a:gd name="T16" fmla="*/ 348 w 419"/>
                <a:gd name="T17" fmla="*/ 120 h 245"/>
                <a:gd name="T18" fmla="*/ 262 w 419"/>
                <a:gd name="T19" fmla="*/ 207 h 245"/>
                <a:gd name="T20" fmla="*/ 241 w 419"/>
                <a:gd name="T21" fmla="*/ 171 h 2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9"/>
                <a:gd name="T34" fmla="*/ 0 h 245"/>
                <a:gd name="T35" fmla="*/ 419 w 419"/>
                <a:gd name="T36" fmla="*/ 245 h 24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9" h="245">
                  <a:moveTo>
                    <a:pt x="241" y="171"/>
                  </a:moveTo>
                  <a:lnTo>
                    <a:pt x="260" y="217"/>
                  </a:lnTo>
                  <a:lnTo>
                    <a:pt x="291" y="245"/>
                  </a:lnTo>
                  <a:lnTo>
                    <a:pt x="419" y="120"/>
                  </a:lnTo>
                  <a:lnTo>
                    <a:pt x="200" y="0"/>
                  </a:lnTo>
                  <a:lnTo>
                    <a:pt x="0" y="83"/>
                  </a:lnTo>
                  <a:lnTo>
                    <a:pt x="25" y="104"/>
                  </a:lnTo>
                  <a:lnTo>
                    <a:pt x="205" y="51"/>
                  </a:lnTo>
                  <a:lnTo>
                    <a:pt x="348" y="120"/>
                  </a:lnTo>
                  <a:lnTo>
                    <a:pt x="262" y="207"/>
                  </a:lnTo>
                  <a:lnTo>
                    <a:pt x="241" y="171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2" name="Freeform 46">
              <a:extLst>
                <a:ext uri="{FF2B5EF4-FFF2-40B4-BE49-F238E27FC236}">
                  <a16:creationId xmlns:a16="http://schemas.microsoft.com/office/drawing/2014/main" id="{C14310BE-3F94-6133-1B84-03565C85D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" y="669"/>
              <a:ext cx="320" cy="240"/>
            </a:xfrm>
            <a:custGeom>
              <a:avLst/>
              <a:gdLst>
                <a:gd name="T0" fmla="*/ 201 w 320"/>
                <a:gd name="T1" fmla="*/ 172 h 240"/>
                <a:gd name="T2" fmla="*/ 274 w 320"/>
                <a:gd name="T3" fmla="*/ 227 h 240"/>
                <a:gd name="T4" fmla="*/ 222 w 320"/>
                <a:gd name="T5" fmla="*/ 240 h 240"/>
                <a:gd name="T6" fmla="*/ 320 w 320"/>
                <a:gd name="T7" fmla="*/ 118 h 240"/>
                <a:gd name="T8" fmla="*/ 153 w 320"/>
                <a:gd name="T9" fmla="*/ 0 h 240"/>
                <a:gd name="T10" fmla="*/ 0 w 320"/>
                <a:gd name="T11" fmla="*/ 82 h 240"/>
                <a:gd name="T12" fmla="*/ 19 w 320"/>
                <a:gd name="T13" fmla="*/ 102 h 240"/>
                <a:gd name="T14" fmla="*/ 157 w 320"/>
                <a:gd name="T15" fmla="*/ 50 h 240"/>
                <a:gd name="T16" fmla="*/ 266 w 320"/>
                <a:gd name="T17" fmla="*/ 118 h 240"/>
                <a:gd name="T18" fmla="*/ 200 w 320"/>
                <a:gd name="T19" fmla="*/ 203 h 240"/>
                <a:gd name="T20" fmla="*/ 201 w 320"/>
                <a:gd name="T21" fmla="*/ 172 h 2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0"/>
                <a:gd name="T34" fmla="*/ 0 h 240"/>
                <a:gd name="T35" fmla="*/ 320 w 320"/>
                <a:gd name="T36" fmla="*/ 240 h 2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0" h="240">
                  <a:moveTo>
                    <a:pt x="201" y="172"/>
                  </a:moveTo>
                  <a:lnTo>
                    <a:pt x="274" y="227"/>
                  </a:lnTo>
                  <a:lnTo>
                    <a:pt x="222" y="240"/>
                  </a:lnTo>
                  <a:lnTo>
                    <a:pt x="320" y="118"/>
                  </a:lnTo>
                  <a:lnTo>
                    <a:pt x="153" y="0"/>
                  </a:lnTo>
                  <a:lnTo>
                    <a:pt x="0" y="82"/>
                  </a:lnTo>
                  <a:lnTo>
                    <a:pt x="19" y="102"/>
                  </a:lnTo>
                  <a:lnTo>
                    <a:pt x="157" y="50"/>
                  </a:lnTo>
                  <a:lnTo>
                    <a:pt x="266" y="118"/>
                  </a:lnTo>
                  <a:lnTo>
                    <a:pt x="200" y="203"/>
                  </a:lnTo>
                  <a:lnTo>
                    <a:pt x="201" y="17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3" name="Freeform 47">
              <a:extLst>
                <a:ext uri="{FF2B5EF4-FFF2-40B4-BE49-F238E27FC236}">
                  <a16:creationId xmlns:a16="http://schemas.microsoft.com/office/drawing/2014/main" id="{6884E162-A9FB-4083-E3CE-EA40CAE09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3" y="854"/>
              <a:ext cx="537" cy="359"/>
            </a:xfrm>
            <a:custGeom>
              <a:avLst/>
              <a:gdLst>
                <a:gd name="T0" fmla="*/ 349 w 537"/>
                <a:gd name="T1" fmla="*/ 316 h 359"/>
                <a:gd name="T2" fmla="*/ 330 w 537"/>
                <a:gd name="T3" fmla="*/ 307 h 359"/>
                <a:gd name="T4" fmla="*/ 321 w 537"/>
                <a:gd name="T5" fmla="*/ 344 h 359"/>
                <a:gd name="T6" fmla="*/ 373 w 537"/>
                <a:gd name="T7" fmla="*/ 359 h 359"/>
                <a:gd name="T8" fmla="*/ 537 w 537"/>
                <a:gd name="T9" fmla="*/ 176 h 359"/>
                <a:gd name="T10" fmla="*/ 256 w 537"/>
                <a:gd name="T11" fmla="*/ 0 h 359"/>
                <a:gd name="T12" fmla="*/ 0 w 537"/>
                <a:gd name="T13" fmla="*/ 122 h 359"/>
                <a:gd name="T14" fmla="*/ 32 w 537"/>
                <a:gd name="T15" fmla="*/ 153 h 359"/>
                <a:gd name="T16" fmla="*/ 263 w 537"/>
                <a:gd name="T17" fmla="*/ 75 h 359"/>
                <a:gd name="T18" fmla="*/ 446 w 537"/>
                <a:gd name="T19" fmla="*/ 176 h 359"/>
                <a:gd name="T20" fmla="*/ 336 w 537"/>
                <a:gd name="T21" fmla="*/ 304 h 359"/>
                <a:gd name="T22" fmla="*/ 349 w 537"/>
                <a:gd name="T23" fmla="*/ 289 h 359"/>
                <a:gd name="T24" fmla="*/ 330 w 537"/>
                <a:gd name="T25" fmla="*/ 289 h 359"/>
                <a:gd name="T26" fmla="*/ 312 w 537"/>
                <a:gd name="T27" fmla="*/ 289 h 359"/>
                <a:gd name="T28" fmla="*/ 349 w 537"/>
                <a:gd name="T29" fmla="*/ 316 h 3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37"/>
                <a:gd name="T46" fmla="*/ 0 h 359"/>
                <a:gd name="T47" fmla="*/ 537 w 537"/>
                <a:gd name="T48" fmla="*/ 359 h 3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37" h="359">
                  <a:moveTo>
                    <a:pt x="349" y="316"/>
                  </a:moveTo>
                  <a:lnTo>
                    <a:pt x="330" y="307"/>
                  </a:lnTo>
                  <a:lnTo>
                    <a:pt x="321" y="344"/>
                  </a:lnTo>
                  <a:lnTo>
                    <a:pt x="373" y="359"/>
                  </a:lnTo>
                  <a:lnTo>
                    <a:pt x="537" y="176"/>
                  </a:lnTo>
                  <a:lnTo>
                    <a:pt x="256" y="0"/>
                  </a:lnTo>
                  <a:lnTo>
                    <a:pt x="0" y="122"/>
                  </a:lnTo>
                  <a:lnTo>
                    <a:pt x="32" y="153"/>
                  </a:lnTo>
                  <a:lnTo>
                    <a:pt x="263" y="75"/>
                  </a:lnTo>
                  <a:lnTo>
                    <a:pt x="446" y="176"/>
                  </a:lnTo>
                  <a:lnTo>
                    <a:pt x="336" y="304"/>
                  </a:lnTo>
                  <a:lnTo>
                    <a:pt x="349" y="289"/>
                  </a:lnTo>
                  <a:lnTo>
                    <a:pt x="330" y="289"/>
                  </a:lnTo>
                  <a:lnTo>
                    <a:pt x="312" y="289"/>
                  </a:lnTo>
                  <a:lnTo>
                    <a:pt x="349" y="31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14" name="Group 4">
            <a:extLst>
              <a:ext uri="{FF2B5EF4-FFF2-40B4-BE49-F238E27FC236}">
                <a16:creationId xmlns:a16="http://schemas.microsoft.com/office/drawing/2014/main" id="{86A98BD5-63BB-A2F9-67F2-692468DD20CB}"/>
              </a:ext>
            </a:extLst>
          </p:cNvPr>
          <p:cNvGrpSpPr>
            <a:grpSpLocks/>
          </p:cNvGrpSpPr>
          <p:nvPr/>
        </p:nvGrpSpPr>
        <p:grpSpPr bwMode="auto">
          <a:xfrm>
            <a:off x="1088960" y="2684469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6359DB59-1053-0E11-9C4B-5C595B5C71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466A1849-02FF-CBF8-6078-CEC1A656F7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B835CB1F-D6BD-39EF-87D5-BDCF3F98EF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1ABDA6F9-C19F-0F70-0699-39F118CF7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2AA74C0C-4FDF-9230-6CD0-FF260816562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FC359EC4-D6E6-3428-8BB1-2030224D2D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0D119F5F-EE5C-209E-E1C3-855361CEB7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2" name="Freeform 13">
              <a:extLst>
                <a:ext uri="{FF2B5EF4-FFF2-40B4-BE49-F238E27FC236}">
                  <a16:creationId xmlns:a16="http://schemas.microsoft.com/office/drawing/2014/main" id="{8CF9570C-3D22-55B0-C68D-21C3F07170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3" name="Freeform 14">
              <a:extLst>
                <a:ext uri="{FF2B5EF4-FFF2-40B4-BE49-F238E27FC236}">
                  <a16:creationId xmlns:a16="http://schemas.microsoft.com/office/drawing/2014/main" id="{C75A376C-55F9-CF2B-AD57-CF568EA3668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4" name="Freeform 15">
              <a:extLst>
                <a:ext uri="{FF2B5EF4-FFF2-40B4-BE49-F238E27FC236}">
                  <a16:creationId xmlns:a16="http://schemas.microsoft.com/office/drawing/2014/main" id="{55B297D7-B8DB-8CCB-8AB5-593F1A34BF6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5" name="Freeform 9">
              <a:extLst>
                <a:ext uri="{FF2B5EF4-FFF2-40B4-BE49-F238E27FC236}">
                  <a16:creationId xmlns:a16="http://schemas.microsoft.com/office/drawing/2014/main" id="{CAB61098-BD78-1E86-79E8-033C2F1FD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6" name="Group 4">
            <a:extLst>
              <a:ext uri="{FF2B5EF4-FFF2-40B4-BE49-F238E27FC236}">
                <a16:creationId xmlns:a16="http://schemas.microsoft.com/office/drawing/2014/main" id="{E9C1D569-D43F-E066-4581-42F14ADB99EE}"/>
              </a:ext>
            </a:extLst>
          </p:cNvPr>
          <p:cNvGrpSpPr>
            <a:grpSpLocks/>
          </p:cNvGrpSpPr>
          <p:nvPr/>
        </p:nvGrpSpPr>
        <p:grpSpPr bwMode="auto">
          <a:xfrm>
            <a:off x="3745551" y="5554197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950DFD65-B300-A147-73AD-4B70803D6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3A3F9BF8-FE85-C03D-004C-10457B38A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53664617-C7AB-679B-4380-DCEA5789E2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7D51BD09-560E-243D-AF9D-2694CDF398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4F142D58-1062-2606-182C-B387328A25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5E7132FC-0893-1F06-6C51-8001D27826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E1031049-4C76-6A97-FAC0-860B95BF5F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B135B82A-3EAB-D60C-0846-4AF5006A1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BC50BF24-E1A8-585F-DC50-25C89CD5E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FF0B6C73-225C-5FEA-185B-7831CBAD1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2F72E6F4-9E0C-D067-1AC1-A03324691BE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8842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Double Wave 48"/>
          <p:cNvSpPr/>
          <p:nvPr/>
        </p:nvSpPr>
        <p:spPr bwMode="auto">
          <a:xfrm>
            <a:off x="2154510" y="4686300"/>
            <a:ext cx="4834980" cy="1181100"/>
          </a:xfrm>
          <a:prstGeom prst="doubleWave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</p:txBody>
      </p:sp>
      <p:grpSp>
        <p:nvGrpSpPr>
          <p:cNvPr id="63" name="Group 62"/>
          <p:cNvGrpSpPr/>
          <p:nvPr/>
        </p:nvGrpSpPr>
        <p:grpSpPr>
          <a:xfrm flipH="1">
            <a:off x="3807478" y="2578035"/>
            <a:ext cx="1529044" cy="849363"/>
            <a:chOff x="3728756" y="3581386"/>
            <a:chExt cx="1529044" cy="849363"/>
          </a:xfrm>
        </p:grpSpPr>
        <p:sp>
          <p:nvSpPr>
            <p:cNvPr id="64" name="Right Arrow 63"/>
            <p:cNvSpPr/>
            <p:nvPr/>
          </p:nvSpPr>
          <p:spPr bwMode="auto">
            <a:xfrm>
              <a:off x="3728756" y="3581386"/>
              <a:ext cx="1224244" cy="544563"/>
            </a:xfrm>
            <a:prstGeom prst="rightArrow">
              <a:avLst/>
            </a:prstGeom>
            <a:solidFill>
              <a:schemeClr val="bg1"/>
            </a:solidFill>
            <a:ln w="7620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Right Arrow 64"/>
            <p:cNvSpPr/>
            <p:nvPr/>
          </p:nvSpPr>
          <p:spPr bwMode="auto">
            <a:xfrm>
              <a:off x="3881156" y="3733786"/>
              <a:ext cx="1224244" cy="544563"/>
            </a:xfrm>
            <a:prstGeom prst="rightArrow">
              <a:avLst/>
            </a:prstGeom>
            <a:solidFill>
              <a:schemeClr val="bg1"/>
            </a:solidFill>
            <a:ln w="7620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6" name="Right Arrow 65"/>
            <p:cNvSpPr/>
            <p:nvPr/>
          </p:nvSpPr>
          <p:spPr bwMode="auto">
            <a:xfrm>
              <a:off x="4033556" y="3886186"/>
              <a:ext cx="1224244" cy="544563"/>
            </a:xfrm>
            <a:prstGeom prst="rightArrow">
              <a:avLst/>
            </a:prstGeom>
            <a:solidFill>
              <a:schemeClr val="bg1"/>
            </a:solidFill>
            <a:ln w="76200" cap="flat" cmpd="sng" algn="ctr">
              <a:solidFill>
                <a:schemeClr val="accent1">
                  <a:lumMod val="40000"/>
                  <a:lumOff val="6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807478" y="3536153"/>
            <a:ext cx="1529044" cy="849363"/>
            <a:chOff x="3728756" y="3581386"/>
            <a:chExt cx="1529044" cy="849363"/>
          </a:xfrm>
        </p:grpSpPr>
        <p:sp>
          <p:nvSpPr>
            <p:cNvPr id="31" name="Right Arrow 30"/>
            <p:cNvSpPr/>
            <p:nvPr/>
          </p:nvSpPr>
          <p:spPr bwMode="auto">
            <a:xfrm>
              <a:off x="3728756" y="3581386"/>
              <a:ext cx="1224244" cy="544563"/>
            </a:xfrm>
            <a:prstGeom prst="rightArrow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Right Arrow 57"/>
            <p:cNvSpPr/>
            <p:nvPr/>
          </p:nvSpPr>
          <p:spPr bwMode="auto">
            <a:xfrm>
              <a:off x="3881156" y="3733786"/>
              <a:ext cx="1224244" cy="544563"/>
            </a:xfrm>
            <a:prstGeom prst="rightArrow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Right Arrow 61"/>
            <p:cNvSpPr/>
            <p:nvPr/>
          </p:nvSpPr>
          <p:spPr bwMode="auto">
            <a:xfrm>
              <a:off x="4033556" y="3886186"/>
              <a:ext cx="1224244" cy="544563"/>
            </a:xfrm>
            <a:prstGeom prst="rightArrow">
              <a:avLst/>
            </a:prstGeom>
            <a:solidFill>
              <a:schemeClr val="bg1"/>
            </a:solidFill>
            <a:ln w="762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 dirty="0">
                <a:ln>
                  <a:noFill/>
                </a:ln>
                <a:solidFill>
                  <a:srgbClr val="FF006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9" name="Title 2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Basic Idea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57" name="TextBox 56"/>
          <p:cNvSpPr txBox="1"/>
          <p:nvPr/>
        </p:nvSpPr>
        <p:spPr bwMode="auto">
          <a:xfrm>
            <a:off x="2061556" y="1832450"/>
            <a:ext cx="502092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Alice and Bob transact directly</a:t>
            </a:r>
          </a:p>
        </p:txBody>
      </p:sp>
      <p:sp>
        <p:nvSpPr>
          <p:cNvPr id="59" name="TextBox 58"/>
          <p:cNvSpPr txBox="1"/>
          <p:nvPr/>
        </p:nvSpPr>
        <p:spPr bwMode="auto">
          <a:xfrm>
            <a:off x="3120048" y="3230876"/>
            <a:ext cx="310373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 network speeds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1633188" y="5149160"/>
            <a:ext cx="584166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Blockchain used only for settlement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443256E-A17F-ACCB-EF79-D51D8FEB307B}"/>
              </a:ext>
            </a:extLst>
          </p:cNvPr>
          <p:cNvGrpSpPr/>
          <p:nvPr/>
        </p:nvGrpSpPr>
        <p:grpSpPr>
          <a:xfrm>
            <a:off x="549820" y="2590786"/>
            <a:ext cx="8044360" cy="1295400"/>
            <a:chOff x="714920" y="2590786"/>
            <a:chExt cx="8044360" cy="1295400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24" name="Group 60">
              <a:extLst>
                <a:ext uri="{FF2B5EF4-FFF2-40B4-BE49-F238E27FC236}">
                  <a16:creationId xmlns:a16="http://schemas.microsoft.com/office/drawing/2014/main" id="{5F5379E9-81E3-4FC7-6DBF-FE1FD4DF551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311480" y="2590786"/>
              <a:ext cx="1447800" cy="1295400"/>
              <a:chOff x="3168" y="1824"/>
              <a:chExt cx="912" cy="816"/>
            </a:xfrm>
          </p:grpSpPr>
          <p:sp>
            <p:nvSpPr>
              <p:cNvPr id="38" name="Freeform 61">
                <a:extLst>
                  <a:ext uri="{FF2B5EF4-FFF2-40B4-BE49-F238E27FC236}">
                    <a16:creationId xmlns:a16="http://schemas.microsoft.com/office/drawing/2014/main" id="{1C98CE09-4233-0E71-1165-2EC6EE8E52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9" name="Freeform 62">
                <a:extLst>
                  <a:ext uri="{FF2B5EF4-FFF2-40B4-BE49-F238E27FC236}">
                    <a16:creationId xmlns:a16="http://schemas.microsoft.com/office/drawing/2014/main" id="{1DF252AD-65ED-B524-8B0E-88664DDAB60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0" name="Freeform 63">
                <a:extLst>
                  <a:ext uri="{FF2B5EF4-FFF2-40B4-BE49-F238E27FC236}">
                    <a16:creationId xmlns:a16="http://schemas.microsoft.com/office/drawing/2014/main" id="{3DD85151-40E8-F411-FE5A-DCBE065803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" name="Freeform 64">
                <a:extLst>
                  <a:ext uri="{FF2B5EF4-FFF2-40B4-BE49-F238E27FC236}">
                    <a16:creationId xmlns:a16="http://schemas.microsoft.com/office/drawing/2014/main" id="{58F0006F-F217-E48E-1688-C87795C9ED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2" name="Freeform 65">
                <a:extLst>
                  <a:ext uri="{FF2B5EF4-FFF2-40B4-BE49-F238E27FC236}">
                    <a16:creationId xmlns:a16="http://schemas.microsoft.com/office/drawing/2014/main" id="{F0672BE0-366E-3074-967B-34DFA86768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3" name="Freeform 66">
                <a:extLst>
                  <a:ext uri="{FF2B5EF4-FFF2-40B4-BE49-F238E27FC236}">
                    <a16:creationId xmlns:a16="http://schemas.microsoft.com/office/drawing/2014/main" id="{1EEF871A-9B0F-D192-BC1F-6FA6731C26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5" name="Freeform 67">
                <a:extLst>
                  <a:ext uri="{FF2B5EF4-FFF2-40B4-BE49-F238E27FC236}">
                    <a16:creationId xmlns:a16="http://schemas.microsoft.com/office/drawing/2014/main" id="{F8CDC31D-4F2A-70C3-C498-C5E6128333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6" name="Freeform 68">
                <a:extLst>
                  <a:ext uri="{FF2B5EF4-FFF2-40B4-BE49-F238E27FC236}">
                    <a16:creationId xmlns:a16="http://schemas.microsoft.com/office/drawing/2014/main" id="{2ECEB8A9-ED80-6ABA-A747-4519B89045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7" name="Freeform 69">
                <a:extLst>
                  <a:ext uri="{FF2B5EF4-FFF2-40B4-BE49-F238E27FC236}">
                    <a16:creationId xmlns:a16="http://schemas.microsoft.com/office/drawing/2014/main" id="{FDA2C2FD-3F59-D43E-FF0B-3549B33D16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" name="Group 50">
              <a:extLst>
                <a:ext uri="{FF2B5EF4-FFF2-40B4-BE49-F238E27FC236}">
                  <a16:creationId xmlns:a16="http://schemas.microsoft.com/office/drawing/2014/main" id="{3447D98C-1F2B-2ED4-E022-F91ECF6320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920" y="2590786"/>
              <a:ext cx="1447800" cy="1295400"/>
              <a:chOff x="3168" y="1824"/>
              <a:chExt cx="912" cy="816"/>
            </a:xfrm>
          </p:grpSpPr>
          <p:sp>
            <p:nvSpPr>
              <p:cNvPr id="26" name="Freeform 51">
                <a:extLst>
                  <a:ext uri="{FF2B5EF4-FFF2-40B4-BE49-F238E27FC236}">
                    <a16:creationId xmlns:a16="http://schemas.microsoft.com/office/drawing/2014/main" id="{AF82961C-E511-7D27-66BB-BAEAA559FC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Freeform 52">
                <a:extLst>
                  <a:ext uri="{FF2B5EF4-FFF2-40B4-BE49-F238E27FC236}">
                    <a16:creationId xmlns:a16="http://schemas.microsoft.com/office/drawing/2014/main" id="{9A48DE7C-BB0E-70B4-057C-2CFBF07A98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Freeform 53">
                <a:extLst>
                  <a:ext uri="{FF2B5EF4-FFF2-40B4-BE49-F238E27FC236}">
                    <a16:creationId xmlns:a16="http://schemas.microsoft.com/office/drawing/2014/main" id="{B3FBCF0F-E441-3A04-0A7E-00DA084807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0" name="Freeform 54">
                <a:extLst>
                  <a:ext uri="{FF2B5EF4-FFF2-40B4-BE49-F238E27FC236}">
                    <a16:creationId xmlns:a16="http://schemas.microsoft.com/office/drawing/2014/main" id="{AFD45F46-3739-A057-8FD5-382F8F4FADA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3" name="Freeform 55">
                <a:extLst>
                  <a:ext uri="{FF2B5EF4-FFF2-40B4-BE49-F238E27FC236}">
                    <a16:creationId xmlns:a16="http://schemas.microsoft.com/office/drawing/2014/main" id="{59B8044E-B2C8-1E47-0B6E-EEB600C2704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Freeform 56">
                <a:extLst>
                  <a:ext uri="{FF2B5EF4-FFF2-40B4-BE49-F238E27FC236}">
                    <a16:creationId xmlns:a16="http://schemas.microsoft.com/office/drawing/2014/main" id="{DB456DA8-5A06-47F7-A83A-32E967A528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5" name="Freeform 57">
                <a:extLst>
                  <a:ext uri="{FF2B5EF4-FFF2-40B4-BE49-F238E27FC236}">
                    <a16:creationId xmlns:a16="http://schemas.microsoft.com/office/drawing/2014/main" id="{060CECBB-5AFF-43C3-761B-8F3F84E4828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Freeform 58">
                <a:extLst>
                  <a:ext uri="{FF2B5EF4-FFF2-40B4-BE49-F238E27FC236}">
                    <a16:creationId xmlns:a16="http://schemas.microsoft.com/office/drawing/2014/main" id="{33F2B732-BBCB-9C24-9709-A9FD2E3292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" name="Freeform 59">
                <a:extLst>
                  <a:ext uri="{FF2B5EF4-FFF2-40B4-BE49-F238E27FC236}">
                    <a16:creationId xmlns:a16="http://schemas.microsoft.com/office/drawing/2014/main" id="{92E8ABC3-A538-5781-B904-3AFFE3478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3630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9" grpId="0" animBg="1"/>
      <p:bldP spid="6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Timelock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80</a:t>
            </a:fld>
            <a:endParaRPr lang="en-US" dirty="0"/>
          </a:p>
        </p:txBody>
      </p:sp>
      <p:pic>
        <p:nvPicPr>
          <p:cNvPr id="9218" name="Picture 2" descr="http://www.pngpix.com/wp-content/uploads/2016/10/PNGPIX-COM-Time-Bomb-PNG-Transparent-Image-500x30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075" y="1895475"/>
            <a:ext cx="4762500" cy="290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 bwMode="auto">
          <a:xfrm>
            <a:off x="1286582" y="4828603"/>
            <a:ext cx="6257218" cy="954107"/>
          </a:xfrm>
          <a:prstGeom prst="rect">
            <a:avLst/>
          </a:prstGeom>
          <a:solidFill>
            <a:schemeClr val="bg1"/>
          </a:solidFill>
          <a:ln w="76200">
            <a:solidFill>
              <a:srgbClr val="66FF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00"/>
                </a:solidFill>
                <a:latin typeface="Arial" pitchFamily="34" charset="0"/>
              </a:rPr>
              <a:t>If secret not provided before time </a:t>
            </a:r>
            <a:r>
              <a:rPr lang="en-US" sz="2800" b="1" i="1" dirty="0">
                <a:solidFill>
                  <a:srgbClr val="FFC000"/>
                </a:solidFill>
                <a:latin typeface="Arial" pitchFamily="34" charset="0"/>
              </a:rPr>
              <a:t>t</a:t>
            </a:r>
            <a:r>
              <a:rPr lang="en-US" sz="2800" b="1" dirty="0">
                <a:solidFill>
                  <a:srgbClr val="FFFF00"/>
                </a:solidFill>
                <a:latin typeface="Arial" pitchFamily="34" charset="0"/>
              </a:rPr>
              <a:t>, will refund to source!</a:t>
            </a:r>
          </a:p>
        </p:txBody>
      </p:sp>
      <p:sp>
        <p:nvSpPr>
          <p:cNvPr id="4" name="TextBox 3"/>
          <p:cNvSpPr txBox="1"/>
          <p:nvPr/>
        </p:nvSpPr>
        <p:spPr bwMode="auto">
          <a:xfrm>
            <a:off x="580063" y="4368883"/>
            <a:ext cx="154401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FF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Contract</a:t>
            </a:r>
          </a:p>
        </p:txBody>
      </p:sp>
    </p:spTree>
    <p:extLst>
      <p:ext uri="{BB962C8B-B14F-4D97-AF65-F5344CB8AC3E}">
        <p14:creationId xmlns:p14="http://schemas.microsoft.com/office/powerpoint/2010/main" val="188969207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Synchrony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81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 bwMode="auto">
              <a:xfrm>
                <a:off x="980526" y="2175276"/>
                <a:ext cx="4098490" cy="523220"/>
              </a:xfrm>
              <a:prstGeom prst="rect">
                <a:avLst/>
              </a:prstGeom>
              <a:solidFill>
                <a:schemeClr val="bg1"/>
              </a:solidFill>
              <a:ln w="76200">
                <a:solidFill>
                  <a:srgbClr val="FF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algn="l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dirty="0" smtClean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Let</m:t>
                    </m:r>
                    <m:r>
                      <m:rPr>
                        <m:nor/>
                      </m:rPr>
                      <a:rPr lang="en-US" sz="2800" b="0" i="0" dirty="0" smtClean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sz="2800" i="1" dirty="0" smtClean="0">
                        <a:solidFill>
                          <a:srgbClr val="FFC000"/>
                        </a:solidFill>
                        <a:latin typeface="Cambria Math"/>
                        <a:sym typeface="Symbol"/>
                      </a:rPr>
                      <m:t></m:t>
                    </m:r>
                    <m:r>
                      <a:rPr lang="en-US" sz="2800" i="1" dirty="0">
                        <a:solidFill>
                          <a:srgbClr val="FFFF00"/>
                        </a:solidFill>
                        <a:latin typeface="Cambria Math"/>
                        <a:sym typeface="Symbol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be enough time …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0526" y="2175276"/>
                <a:ext cx="4098490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76200">
                <a:solidFill>
                  <a:srgbClr val="FF0000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 bwMode="auto">
          <a:xfrm>
            <a:off x="980526" y="3872614"/>
            <a:ext cx="470353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for everyone to notice it</a:t>
            </a:r>
          </a:p>
        </p:txBody>
      </p:sp>
      <p:sp>
        <p:nvSpPr>
          <p:cNvPr id="7" name="TextBox 3"/>
          <p:cNvSpPr txBox="1"/>
          <p:nvPr/>
        </p:nvSpPr>
        <p:spPr bwMode="auto">
          <a:xfrm>
            <a:off x="980526" y="3023945"/>
            <a:ext cx="5503430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publish a </a:t>
            </a:r>
            <a:r>
              <a:rPr lang="en-US" sz="2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txn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the blockchain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980526" y="4721283"/>
            <a:ext cx="4084773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be large because …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980526" y="5569954"/>
            <a:ext cx="574388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matters when things go wrong</a:t>
            </a:r>
          </a:p>
        </p:txBody>
      </p:sp>
    </p:spTree>
    <p:extLst>
      <p:ext uri="{BB962C8B-B14F-4D97-AF65-F5344CB8AC3E}">
        <p14:creationId xmlns:p14="http://schemas.microsoft.com/office/powerpoint/2010/main" val="185360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Settlement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82</a:t>
            </a:fld>
            <a:endParaRPr lang="en-US" dirty="0"/>
          </a:p>
        </p:txBody>
      </p:sp>
      <p:sp>
        <p:nvSpPr>
          <p:cNvPr id="55" name="Curved Down Arrow 54"/>
          <p:cNvSpPr/>
          <p:nvPr/>
        </p:nvSpPr>
        <p:spPr bwMode="auto">
          <a:xfrm rot="13750097" flipH="1">
            <a:off x="371945" y="4726279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Curved Down Arrow 55"/>
          <p:cNvSpPr/>
          <p:nvPr/>
        </p:nvSpPr>
        <p:spPr bwMode="auto">
          <a:xfrm rot="8071784" flipH="1">
            <a:off x="5204025" y="4674995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rgbClr val="FF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ounded Rectangular Callout 95"/>
              <p:cNvSpPr/>
              <p:nvPr/>
            </p:nvSpPr>
            <p:spPr bwMode="auto">
              <a:xfrm>
                <a:off x="2700042" y="2171617"/>
                <a:ext cx="3331209" cy="1736646"/>
              </a:xfrm>
              <a:prstGeom prst="wedgeRoundRectCallout">
                <a:avLst>
                  <a:gd name="adj1" fmla="val -60572"/>
                  <a:gd name="adj2" fmla="val -3933"/>
                  <a:gd name="adj3" fmla="val 16667"/>
                </a:avLst>
              </a:prstGeom>
              <a:solidFill>
                <a:schemeClr val="bg1"/>
              </a:solidFill>
              <a:ln w="76200" cap="flat" cmpd="sng" algn="ctr">
                <a:solidFill>
                  <a:srgbClr val="CC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Here is 100 BTC</a:t>
                </a:r>
                <a:r>
                  <a:rPr kumimoji="0" lang="en-US" b="0" i="0" u="none" strike="noStrike" cap="none" normalizeH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for Bob if he produces the secret matching </a:t>
                </a:r>
                <a:r>
                  <a:rPr kumimoji="0" lang="en-US" b="0" i="1" u="none" strike="noStrike" cap="none" normalizeH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within </a:t>
                </a:r>
                <a:r>
                  <a:rPr lang="en-US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  <a:sym typeface="Symbol"/>
                      </a:rPr>
                      <m:t></m:t>
                    </m:r>
                  </m:oMath>
                </a14:m>
                <a:r>
                  <a:rPr lang="en-US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kumimoji="0" lang="en-US" b="0" i="1" u="none" strike="noStrike" cap="none" normalizeH="0" baseline="0" dirty="0">
                  <a:ln>
                    <a:noFill/>
                  </a:ln>
                  <a:solidFill>
                    <a:srgbClr val="FFC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6" name="Rounded Rectangular Callout 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00042" y="2171617"/>
                <a:ext cx="3331209" cy="1736646"/>
              </a:xfrm>
              <a:prstGeom prst="wedgeRoundRectCallout">
                <a:avLst>
                  <a:gd name="adj1" fmla="val -60572"/>
                  <a:gd name="adj2" fmla="val -3933"/>
                  <a:gd name="adj3" fmla="val 16667"/>
                </a:avLst>
              </a:prstGeom>
              <a:blipFill rotWithShape="1">
                <a:blip r:embed="rId2"/>
                <a:stretch>
                  <a:fillRect b="-671"/>
                </a:stretch>
              </a:blipFill>
              <a:ln w="76200" cap="flat" cmpd="sng" algn="ctr">
                <a:solidFill>
                  <a:srgbClr val="CC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6" descr="https://bitcoin.org/img/icons/opengrap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022" y="3563148"/>
            <a:ext cx="784902" cy="78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4">
            <a:extLst>
              <a:ext uri="{FF2B5EF4-FFF2-40B4-BE49-F238E27FC236}">
                <a16:creationId xmlns:a16="http://schemas.microsoft.com/office/drawing/2014/main" id="{35052C02-3C41-5FC1-720D-2385C8BFC9EE}"/>
              </a:ext>
            </a:extLst>
          </p:cNvPr>
          <p:cNvGrpSpPr>
            <a:grpSpLocks/>
          </p:cNvGrpSpPr>
          <p:nvPr/>
        </p:nvGrpSpPr>
        <p:grpSpPr bwMode="auto">
          <a:xfrm>
            <a:off x="1088960" y="2684469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39F6E51E-DA3E-7412-1EF5-F2112E840F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5AF068CD-3163-236C-77D1-83B17ED3B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A5A09E3-6848-80E3-74AC-787EA740EA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10D32111-3909-5ED0-A941-B9CF22A1F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E071D492-F7E5-0E42-23F6-1E1C09AFD2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69537F1B-5CF8-DDAB-D93E-99D170DAC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C73A9AD2-958B-F259-EA2E-B7FB3D063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7259C507-F521-6121-27AE-EFF0F4042C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C437B8B4-8FD3-FCDB-DA18-EB19E24FC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C69CD7C8-65E5-DFDB-C09D-20D434EE957A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0E456A0-24E2-ED02-7A40-230D833A8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4">
            <a:extLst>
              <a:ext uri="{FF2B5EF4-FFF2-40B4-BE49-F238E27FC236}">
                <a16:creationId xmlns:a16="http://schemas.microsoft.com/office/drawing/2014/main" id="{ECDD156F-60EE-8F5D-D61A-AC4044BB5C72}"/>
              </a:ext>
            </a:extLst>
          </p:cNvPr>
          <p:cNvGrpSpPr>
            <a:grpSpLocks/>
          </p:cNvGrpSpPr>
          <p:nvPr/>
        </p:nvGrpSpPr>
        <p:grpSpPr bwMode="auto">
          <a:xfrm>
            <a:off x="3745551" y="5554197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8FFB5BD-8E0C-8F10-140C-069AB3F0F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C842CAA0-E15A-5C48-3168-DADAE7843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39721404-4223-1FB3-1297-C9A397E1B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8A805ADA-652F-9DF5-22EF-3F4E4F2F8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FB0CF52-5C58-EEB5-4418-412E10915D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14C734BF-0386-5D79-B741-2E0F459CC7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CF824152-381C-D05B-25F2-8F8EE7776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8346CECA-9E1A-F9D9-D94C-5399E6BA0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116D16EF-D773-372C-91DA-3BC9A8BE4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7F1533F4-656D-D55B-C795-9CFD604C2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BB858463-18D7-2D5B-93C1-6C4B4FB6BDA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4">
            <a:extLst>
              <a:ext uri="{FF2B5EF4-FFF2-40B4-BE49-F238E27FC236}">
                <a16:creationId xmlns:a16="http://schemas.microsoft.com/office/drawing/2014/main" id="{2AB4F8FF-F0F3-C5A2-6177-EBBC2AF93417}"/>
              </a:ext>
            </a:extLst>
          </p:cNvPr>
          <p:cNvGrpSpPr>
            <a:grpSpLocks/>
          </p:cNvGrpSpPr>
          <p:nvPr/>
        </p:nvGrpSpPr>
        <p:grpSpPr bwMode="auto">
          <a:xfrm>
            <a:off x="6767835" y="2651120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9206D323-8D05-3658-E729-F825BBA31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CC75042E-9C7A-0D01-8798-CE17DAB45F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EAF8B037-0307-EB7F-22D0-AA2D66879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B0C97BA2-816F-6C3D-1E7D-8C9851696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FA0B2822-C058-5C66-085E-14CB4F99B2B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493456D5-A016-83C4-30D8-5CA9C3CE3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0285C290-ED35-F12F-5153-BFC561E159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44A8C079-C8C8-F229-9109-CE8D65A358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65616F29-AF5C-AA56-8D10-683F5A5BA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3136DF2F-E96F-E525-30C8-C2F4BE4591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19A138DD-51B4-319E-3742-A96EDD6248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620471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Settlement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83</a:t>
            </a:fld>
            <a:endParaRPr lang="en-US" dirty="0"/>
          </a:p>
        </p:txBody>
      </p:sp>
      <p:sp>
        <p:nvSpPr>
          <p:cNvPr id="55" name="Curved Down Arrow 54"/>
          <p:cNvSpPr/>
          <p:nvPr/>
        </p:nvSpPr>
        <p:spPr bwMode="auto">
          <a:xfrm rot="13750097" flipH="1">
            <a:off x="371945" y="4726279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Curved Down Arrow 55"/>
          <p:cNvSpPr/>
          <p:nvPr/>
        </p:nvSpPr>
        <p:spPr bwMode="auto">
          <a:xfrm rot="8071784" flipH="1">
            <a:off x="5204025" y="4674995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rgbClr val="FF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Horizontal Scroll 56"/>
              <p:cNvSpPr/>
              <p:nvPr/>
            </p:nvSpPr>
            <p:spPr bwMode="auto">
              <a:xfrm>
                <a:off x="771027" y="4183293"/>
                <a:ext cx="2670673" cy="1595021"/>
              </a:xfrm>
              <a:prstGeom prst="horizontalScroll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66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pay 100 to Bob </a:t>
                </a:r>
                <a:r>
                  <a:rPr kumimoji="0" lang="en-US" b="0" i="0" u="none" strike="noStrike" cap="none" normalizeH="0" baseline="0" dirty="0" err="1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hashlock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</a:p>
              <a:p>
                <a:pPr algn="ctr"/>
                <a:r>
                  <a:rPr lang="en-US" dirty="0" err="1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timelock</a:t>
                </a:r>
                <a:r>
                  <a:rPr lang="en-US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  <a:sym typeface="Symbol"/>
                      </a:rPr>
                      <m:t></m:t>
                    </m:r>
                  </m:oMath>
                </a14:m>
                <a:endParaRPr kumimoji="0" lang="en-US" b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7" name="Horizontal Scroll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1027" y="4183293"/>
                <a:ext cx="2670673" cy="1595021"/>
              </a:xfrm>
              <a:prstGeom prst="horizontalScroll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38100" cap="flat" cmpd="sng" algn="ctr">
                <a:solidFill>
                  <a:srgbClr val="66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" name="Picture 6" descr="https://bitcoin.org/img/icons/opengrap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249" y="4683006"/>
            <a:ext cx="784902" cy="78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4">
            <a:extLst>
              <a:ext uri="{FF2B5EF4-FFF2-40B4-BE49-F238E27FC236}">
                <a16:creationId xmlns:a16="http://schemas.microsoft.com/office/drawing/2014/main" id="{C37FCCD6-F3AB-7591-785D-0A06DF959A50}"/>
              </a:ext>
            </a:extLst>
          </p:cNvPr>
          <p:cNvGrpSpPr>
            <a:grpSpLocks/>
          </p:cNvGrpSpPr>
          <p:nvPr/>
        </p:nvGrpSpPr>
        <p:grpSpPr bwMode="auto">
          <a:xfrm>
            <a:off x="1088960" y="2684469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A83DECD0-5837-695F-6B94-4F2A9B207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F0A7C4C-F466-316A-4058-020358B15F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21E19CCC-AF17-A1B2-A261-293D180CF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5AD76F26-99C2-1B68-7341-19EE694F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07E7F3B3-1004-B12C-862B-5D19D772A8F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4398CBE2-B16C-9D77-E0F2-AF5D117B327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C90000F1-F4A0-01F6-DA01-0B766CF217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3D7B2DC1-C59F-05A3-D00D-C9C1C5B519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24CBF5A8-C2DD-4AF7-5F72-8FE8AD26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1827278C-53CB-5EE0-82AA-8826447C9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31CA138-C27A-5B0E-92B4-928259EA0A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4">
            <a:extLst>
              <a:ext uri="{FF2B5EF4-FFF2-40B4-BE49-F238E27FC236}">
                <a16:creationId xmlns:a16="http://schemas.microsoft.com/office/drawing/2014/main" id="{5EB43904-0A6B-EE5E-71B4-14E45BA2B9D1}"/>
              </a:ext>
            </a:extLst>
          </p:cNvPr>
          <p:cNvGrpSpPr>
            <a:grpSpLocks/>
          </p:cNvGrpSpPr>
          <p:nvPr/>
        </p:nvGrpSpPr>
        <p:grpSpPr bwMode="auto">
          <a:xfrm>
            <a:off x="3745551" y="5554197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80291950-1FF8-BA3C-74C7-CD8EB264C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CBE5FEE-6E87-77A1-0F03-E5AB5395840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4EA3D8DF-3E1E-F829-9424-1D622D0D8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5162F337-2017-99ED-74BE-EE8110C0F6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BF8BDFA1-4B44-FA34-AF88-BB5BF0093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FC3DFD37-3F16-4E0C-7528-5E0F25903C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A4C8AA79-9543-08DB-E554-4461758550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AC71A90B-FFBB-B1CB-C6FB-BD9431BCC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05FF8E23-28CB-9EB4-A26B-AD7C380FB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D3264852-3555-46B7-9E79-2E851131D8D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1ECCDA68-0232-85D2-769F-E5C380CA9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4">
            <a:extLst>
              <a:ext uri="{FF2B5EF4-FFF2-40B4-BE49-F238E27FC236}">
                <a16:creationId xmlns:a16="http://schemas.microsoft.com/office/drawing/2014/main" id="{7E6676EA-8FC9-5B62-00CA-4C58716628DE}"/>
              </a:ext>
            </a:extLst>
          </p:cNvPr>
          <p:cNvGrpSpPr>
            <a:grpSpLocks/>
          </p:cNvGrpSpPr>
          <p:nvPr/>
        </p:nvGrpSpPr>
        <p:grpSpPr bwMode="auto">
          <a:xfrm>
            <a:off x="6767835" y="2651120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6737629D-CF4A-9C90-CFEE-788308A8C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7BAE4706-9507-E86F-D749-E574F3B99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AFA22E21-6F58-D5DA-2523-05208FFC9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2BE47716-F08A-08A2-3A0B-E3752F87A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7DD014F5-C72A-C138-D92D-92CB269FDF8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8969729E-DF3C-1FD1-4F16-4BA93B7CC7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3BFF987D-3DA8-05FA-C281-20EBBEAFF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F16B8FBE-0F7C-94E8-2045-56758FA483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E5C0F015-212E-D0ED-66F6-E3FF24B502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A548D590-34FC-05EC-6240-D4C70F1EEE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96B883F3-0B88-CD06-38D9-DC4CA4534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295326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Settlement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84</a:t>
            </a:fld>
            <a:endParaRPr lang="en-US" dirty="0"/>
          </a:p>
        </p:txBody>
      </p:sp>
      <p:sp>
        <p:nvSpPr>
          <p:cNvPr id="55" name="Curved Down Arrow 54"/>
          <p:cNvSpPr/>
          <p:nvPr/>
        </p:nvSpPr>
        <p:spPr bwMode="auto">
          <a:xfrm rot="13750097" flipH="1">
            <a:off x="371945" y="4726279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Curved Down Arrow 55"/>
          <p:cNvSpPr/>
          <p:nvPr/>
        </p:nvSpPr>
        <p:spPr bwMode="auto">
          <a:xfrm rot="8071784" flipH="1">
            <a:off x="5204025" y="4674995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rgbClr val="FF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Horizontal Scroll 43"/>
              <p:cNvSpPr/>
              <p:nvPr/>
            </p:nvSpPr>
            <p:spPr bwMode="auto">
              <a:xfrm>
                <a:off x="771027" y="4183293"/>
                <a:ext cx="2670673" cy="1595021"/>
              </a:xfrm>
              <a:prstGeom prst="horizontalScroll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66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pay 100 to Bob </a:t>
                </a:r>
                <a:r>
                  <a:rPr kumimoji="0" lang="en-US" b="0" i="0" u="none" strike="noStrike" cap="none" normalizeH="0" baseline="0" dirty="0" err="1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hashlock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</a:p>
              <a:p>
                <a:pPr algn="ctr"/>
                <a:r>
                  <a:rPr lang="en-US" dirty="0" err="1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timelock</a:t>
                </a:r>
                <a:r>
                  <a:rPr lang="en-US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  <a:sym typeface="Symbol"/>
                      </a:rPr>
                      <m:t></m:t>
                    </m:r>
                  </m:oMath>
                </a14:m>
                <a:endParaRPr kumimoji="0" lang="en-US" b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4" name="Horizontal Scroll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1027" y="4183293"/>
                <a:ext cx="2670673" cy="1595021"/>
              </a:xfrm>
              <a:prstGeom prst="horizontalScroll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38100" cap="flat" cmpd="sng" algn="ctr">
                <a:solidFill>
                  <a:srgbClr val="66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6" descr="https://bitcoin.org/img/icons/opengrap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249" y="4683006"/>
            <a:ext cx="784902" cy="78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4">
            <a:extLst>
              <a:ext uri="{FF2B5EF4-FFF2-40B4-BE49-F238E27FC236}">
                <a16:creationId xmlns:a16="http://schemas.microsoft.com/office/drawing/2014/main" id="{1F74B407-A84A-1D22-7B15-23BAFE6FF8A5}"/>
              </a:ext>
            </a:extLst>
          </p:cNvPr>
          <p:cNvGrpSpPr>
            <a:grpSpLocks/>
          </p:cNvGrpSpPr>
          <p:nvPr/>
        </p:nvGrpSpPr>
        <p:grpSpPr bwMode="auto">
          <a:xfrm>
            <a:off x="1088960" y="2684469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0B011B46-13DA-7B31-3929-21503D59B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813AD4FC-0332-0A2D-26DE-DE8679C93A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274D56FB-9363-8E0E-C745-25CD78479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CA6A3ED2-E37B-C7B4-D114-6DE4BEAA27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3632EDCA-32EA-BF19-3A86-F6E07DB0FE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0A0B5FA9-DFAE-EB3F-AEB3-236D905D8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F9511E7-6481-8B0F-0E5E-70717053FF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F2967A8A-8B02-ED71-548A-EA8679703D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76D2043D-E4B5-D5A3-E8AB-5A7B5B9078D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0C9B04C4-E689-FFA0-BE65-185936EBD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63FBC872-B885-2F73-04D5-A4A512E5C65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4">
            <a:extLst>
              <a:ext uri="{FF2B5EF4-FFF2-40B4-BE49-F238E27FC236}">
                <a16:creationId xmlns:a16="http://schemas.microsoft.com/office/drawing/2014/main" id="{5B2B901F-D21E-20EE-630B-3EE2413C1BD6}"/>
              </a:ext>
            </a:extLst>
          </p:cNvPr>
          <p:cNvGrpSpPr>
            <a:grpSpLocks/>
          </p:cNvGrpSpPr>
          <p:nvPr/>
        </p:nvGrpSpPr>
        <p:grpSpPr bwMode="auto">
          <a:xfrm>
            <a:off x="3745551" y="5554197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4CD2DBFE-2E14-3B3E-697A-24C7AEF138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B6DFD122-E2C7-D908-ABB6-1EE075F10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C75F5871-DECD-9A75-DAC7-52EF3DDDD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2AB4C020-55FC-4785-12D9-7CBCA1B95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FE4F374-F3DD-D94F-7E8D-BA3803C05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66B85145-98D8-B35E-8927-DE84890E73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166F9FF-6996-9BCF-D737-7F2F8AD0F3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D0C90DAB-8B57-7E06-FBD3-F8A6E8D4D6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0C199F31-AB4A-3CFA-527A-51B6DBF9B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EC2BA96F-867E-AD7F-D44E-FAFC0F0C0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BDBFBDAE-A5EB-DC86-18AA-EC37B5A8183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4">
            <a:extLst>
              <a:ext uri="{FF2B5EF4-FFF2-40B4-BE49-F238E27FC236}">
                <a16:creationId xmlns:a16="http://schemas.microsoft.com/office/drawing/2014/main" id="{4F72B800-9E42-830D-806A-F37184D986C0}"/>
              </a:ext>
            </a:extLst>
          </p:cNvPr>
          <p:cNvGrpSpPr>
            <a:grpSpLocks/>
          </p:cNvGrpSpPr>
          <p:nvPr/>
        </p:nvGrpSpPr>
        <p:grpSpPr bwMode="auto">
          <a:xfrm>
            <a:off x="6749232" y="2641734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E744E86E-0006-5D59-637C-D460CF80D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8DB31307-1519-E433-6054-5FEB17BE9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345B5C02-A9F2-79CE-A2D8-9B5A9E136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7A494DA1-65F6-256E-3EAD-9EDD0B845B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643EFA68-F8D7-5C6C-EE6C-6062B2194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3B3A6F53-942D-2E5F-AF6E-2281E3D19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B38D4CA3-D798-DCC9-71A3-4D1509E79E3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8CBB2946-5568-F092-5BDA-BBEE2AE51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11008E27-7C85-8BCA-3168-A780CDD0BA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05F5AB80-FAC8-7310-F423-B8511B64F6D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B9BF97B0-71DF-8348-66E1-7E9CC685EB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3387296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Settlement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85</a:t>
            </a:fld>
            <a:endParaRPr lang="en-US" dirty="0"/>
          </a:p>
        </p:txBody>
      </p:sp>
      <p:sp>
        <p:nvSpPr>
          <p:cNvPr id="55" name="Curved Down Arrow 54"/>
          <p:cNvSpPr/>
          <p:nvPr/>
        </p:nvSpPr>
        <p:spPr bwMode="auto">
          <a:xfrm rot="13750097" flipH="1">
            <a:off x="371945" y="4726279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Curved Down Arrow 55"/>
          <p:cNvSpPr/>
          <p:nvPr/>
        </p:nvSpPr>
        <p:spPr bwMode="auto">
          <a:xfrm rot="8071784" flipH="1">
            <a:off x="5204025" y="4674995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rgbClr val="FF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Horizontal Scroll 46"/>
              <p:cNvSpPr/>
              <p:nvPr/>
            </p:nvSpPr>
            <p:spPr bwMode="auto">
              <a:xfrm>
                <a:off x="771027" y="4183293"/>
                <a:ext cx="2670673" cy="1595021"/>
              </a:xfrm>
              <a:prstGeom prst="horizontalScroll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66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pay 100 to Bob </a:t>
                </a:r>
                <a:r>
                  <a:rPr kumimoji="0" lang="en-US" b="0" i="0" u="none" strike="noStrike" cap="none" normalizeH="0" baseline="0" dirty="0" err="1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hashlock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</a:p>
              <a:p>
                <a:pPr algn="ctr"/>
                <a:r>
                  <a:rPr lang="en-US" dirty="0" err="1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timelock</a:t>
                </a:r>
                <a:r>
                  <a:rPr lang="en-US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  <a:sym typeface="Symbol"/>
                      </a:rPr>
                      <m:t></m:t>
                    </m:r>
                  </m:oMath>
                </a14:m>
                <a:endParaRPr kumimoji="0" lang="en-US" b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" name="Horizontal Scroll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1027" y="4183293"/>
                <a:ext cx="2670673" cy="1595021"/>
              </a:xfrm>
              <a:prstGeom prst="horizontalScroll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38100" cap="flat" cmpd="sng" algn="ctr">
                <a:solidFill>
                  <a:srgbClr val="66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8" name="Picture 6" descr="https://bitcoin.org/img/icons/opengrap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249" y="4683006"/>
            <a:ext cx="784902" cy="78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ounded Rectangular Callout 48"/>
              <p:cNvSpPr/>
              <p:nvPr/>
            </p:nvSpPr>
            <p:spPr bwMode="auto">
              <a:xfrm>
                <a:off x="3280322" y="2190216"/>
                <a:ext cx="3331209" cy="1736646"/>
              </a:xfrm>
              <a:prstGeom prst="wedgeRoundRectCallout">
                <a:avLst>
                  <a:gd name="adj1" fmla="val -15204"/>
                  <a:gd name="adj2" fmla="val 128431"/>
                  <a:gd name="adj3" fmla="val 16667"/>
                </a:avLst>
              </a:prstGeom>
              <a:solidFill>
                <a:schemeClr val="bg1"/>
              </a:solidFill>
              <a:ln w="76200" cap="flat" cmpd="sng" algn="ctr">
                <a:solidFill>
                  <a:srgbClr val="FFCC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Here is 100 BTC</a:t>
                </a:r>
                <a:r>
                  <a:rPr kumimoji="0" lang="en-US" b="0" i="0" u="none" strike="noStrike" cap="none" normalizeH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for Carol if she produces the secret matching </a:t>
                </a:r>
                <a:r>
                  <a:rPr kumimoji="0" lang="en-US" b="0" i="1" u="none" strike="noStrike" cap="none" normalizeH="0" dirty="0">
                    <a:ln>
                      <a:noFill/>
                    </a:ln>
                    <a:solidFill>
                      <a:srgbClr val="FFC0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within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  <a:sym typeface="Symbol"/>
                      </a:rPr>
                      <m:t></m:t>
                    </m:r>
                  </m:oMath>
                </a14:m>
                <a:r>
                  <a:rPr lang="en-US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kumimoji="0" lang="en-US" b="0" i="1" u="none" strike="noStrike" cap="none" normalizeH="0" baseline="0" dirty="0">
                  <a:ln>
                    <a:noFill/>
                  </a:ln>
                  <a:solidFill>
                    <a:srgbClr val="FFC0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" name="Rounded Rectangular Callout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0322" y="2190216"/>
                <a:ext cx="3331209" cy="1736646"/>
              </a:xfrm>
              <a:prstGeom prst="wedgeRoundRectCallout">
                <a:avLst>
                  <a:gd name="adj1" fmla="val -15204"/>
                  <a:gd name="adj2" fmla="val 128431"/>
                  <a:gd name="adj3" fmla="val 16667"/>
                </a:avLst>
              </a:prstGeom>
              <a:blipFill rotWithShape="1">
                <a:blip r:embed="rId4"/>
                <a:stretch>
                  <a:fillRect/>
                </a:stretch>
              </a:blipFill>
              <a:ln w="76200" cap="flat" cmpd="sng" algn="ctr">
                <a:solidFill>
                  <a:srgbClr val="FFCC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Picture 6" descr="https://bitcoin.org/img/icons/opengrap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629" y="3574280"/>
            <a:ext cx="784902" cy="784902"/>
          </a:xfrm>
          <a:prstGeom prst="rect">
            <a:avLst/>
          </a:prstGeom>
          <a:noFill/>
          <a:ln>
            <a:solidFill>
              <a:srgbClr val="FFCCCC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4">
            <a:extLst>
              <a:ext uri="{FF2B5EF4-FFF2-40B4-BE49-F238E27FC236}">
                <a16:creationId xmlns:a16="http://schemas.microsoft.com/office/drawing/2014/main" id="{24FE348A-A3B4-B0B3-0855-AD1B467C5A53}"/>
              </a:ext>
            </a:extLst>
          </p:cNvPr>
          <p:cNvGrpSpPr>
            <a:grpSpLocks/>
          </p:cNvGrpSpPr>
          <p:nvPr/>
        </p:nvGrpSpPr>
        <p:grpSpPr bwMode="auto">
          <a:xfrm>
            <a:off x="1088960" y="2684469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9A30B02D-5347-13B7-5E2B-2DF0C3625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58E8793C-E3A9-9056-3C37-EDC2A069C6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CFED2B32-6D78-D5AD-949C-D174160286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5B77C095-6F67-756A-34F0-771BC27DD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79C62A0F-CEC9-E2E8-8F8C-A1DB76E13C6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64D29C1E-85AE-0B26-CFC9-429879E8E43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2DB48174-9A1B-DE61-217A-ECFF5C35C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7CF0DA78-30A7-0C81-3D3B-83A32B59A4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E378DCBB-66B4-D110-2433-1C9D4B479BB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B379D42D-1469-BB9A-8120-0FFFA5FBDE3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C62D731-1A58-EA9D-FFDA-2B9757702E8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4">
            <a:extLst>
              <a:ext uri="{FF2B5EF4-FFF2-40B4-BE49-F238E27FC236}">
                <a16:creationId xmlns:a16="http://schemas.microsoft.com/office/drawing/2014/main" id="{FB909356-09E0-52E5-C884-F3BF876E5089}"/>
              </a:ext>
            </a:extLst>
          </p:cNvPr>
          <p:cNvGrpSpPr>
            <a:grpSpLocks/>
          </p:cNvGrpSpPr>
          <p:nvPr/>
        </p:nvGrpSpPr>
        <p:grpSpPr bwMode="auto">
          <a:xfrm>
            <a:off x="3745551" y="5554197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5CEE0FBE-D9F9-AC32-6D73-92EEE80714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BB385D30-FE09-2B8A-A4EB-804D45E4D6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D714A0CE-C47E-5544-966D-BC26725A4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DB26FE2B-CDD1-063A-C376-58564B3915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D2D3CD9A-1DA9-915F-E4B3-337E27F54BC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06E51F8-8C9A-5467-D50D-74074276A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004D3DF6-4709-4418-53DD-00EE8FC11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56A9732D-9475-3B98-35D0-CE3132EF57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F0AF64B9-C445-F794-3100-671E935492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384F7F88-2F2A-499A-0500-A244C23B9A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59E68149-22D8-4DA5-7CC6-3A3BA7A1A7C0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4">
            <a:extLst>
              <a:ext uri="{FF2B5EF4-FFF2-40B4-BE49-F238E27FC236}">
                <a16:creationId xmlns:a16="http://schemas.microsoft.com/office/drawing/2014/main" id="{39A25A4E-A53B-FA91-2DF7-D0E496A4E8CD}"/>
              </a:ext>
            </a:extLst>
          </p:cNvPr>
          <p:cNvGrpSpPr>
            <a:grpSpLocks/>
          </p:cNvGrpSpPr>
          <p:nvPr/>
        </p:nvGrpSpPr>
        <p:grpSpPr bwMode="auto">
          <a:xfrm>
            <a:off x="6749232" y="2641734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54C16B70-1C55-D10C-7438-F7797D46F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6702C119-A4F5-DCBA-78E8-C7894E3139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3031E054-2521-381D-5D35-AA88A2494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4107FAE8-941A-5333-6CB1-0C0654B203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D63F2B03-189F-2245-7B4F-E8F1B3D87F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5884D10A-6816-700C-99DB-AECF7EDA9F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1C7B25E3-EE57-AFC2-AE2E-6C9EB7B602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E9E18125-3417-4AB5-8E83-39ECEDB9A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54930D07-02D1-8B0E-5C4B-3C3ECAB3AD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C2700C45-ABAB-3BD9-D43B-44CDB0293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4EA5226C-2468-FC0F-0CBA-D5A2406FD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8517503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Settlement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86</a:t>
            </a:fld>
            <a:endParaRPr lang="en-US" dirty="0"/>
          </a:p>
        </p:txBody>
      </p:sp>
      <p:sp>
        <p:nvSpPr>
          <p:cNvPr id="55" name="Curved Down Arrow 54"/>
          <p:cNvSpPr/>
          <p:nvPr/>
        </p:nvSpPr>
        <p:spPr bwMode="auto">
          <a:xfrm rot="13750097" flipH="1">
            <a:off x="371945" y="4726279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Curved Down Arrow 55"/>
          <p:cNvSpPr/>
          <p:nvPr/>
        </p:nvSpPr>
        <p:spPr bwMode="auto">
          <a:xfrm rot="8071784" flipH="1">
            <a:off x="5204025" y="4674995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rgbClr val="FF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Group 4"/>
          <p:cNvGrpSpPr>
            <a:grpSpLocks/>
          </p:cNvGrpSpPr>
          <p:nvPr/>
        </p:nvGrpSpPr>
        <p:grpSpPr bwMode="auto">
          <a:xfrm>
            <a:off x="1097824" y="2743084"/>
            <a:ext cx="1128052" cy="1009310"/>
            <a:chOff x="864" y="1968"/>
            <a:chExt cx="912" cy="816"/>
          </a:xfrm>
        </p:grpSpPr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1632" y="220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4" name="Freeform 10"/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5" name="Freeform 11"/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6" name="Freeform 12"/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7" name="Freeform 13"/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8" name="Freeform 14"/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9" name="Freeform 15"/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0" name="Freeform 9"/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Horizontal Scroll 47"/>
              <p:cNvSpPr/>
              <p:nvPr/>
            </p:nvSpPr>
            <p:spPr bwMode="auto">
              <a:xfrm>
                <a:off x="771027" y="4183293"/>
                <a:ext cx="2670673" cy="1595021"/>
              </a:xfrm>
              <a:prstGeom prst="horizontalScroll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66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pay 100 to Bob </a:t>
                </a:r>
                <a:r>
                  <a:rPr kumimoji="0" lang="en-US" b="0" i="0" u="none" strike="noStrike" cap="none" normalizeH="0" baseline="0" dirty="0" err="1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hashlock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</a:p>
              <a:p>
                <a:pPr algn="ctr"/>
                <a:r>
                  <a:rPr lang="en-US" dirty="0" err="1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timelock</a:t>
                </a:r>
                <a:r>
                  <a:rPr lang="en-US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  <a:sym typeface="Symbol"/>
                      </a:rPr>
                      <m:t></m:t>
                    </m:r>
                  </m:oMath>
                </a14:m>
                <a:endParaRPr kumimoji="0" lang="en-US" b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8" name="Horizontal Scrol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1027" y="4183293"/>
                <a:ext cx="2670673" cy="1595021"/>
              </a:xfrm>
              <a:prstGeom prst="horizontalScroll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38100" cap="flat" cmpd="sng" algn="ctr">
                <a:solidFill>
                  <a:srgbClr val="66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6" descr="https://bitcoin.org/img/icons/opengrap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249" y="4683006"/>
            <a:ext cx="784902" cy="78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Horizontal Scroll 49"/>
              <p:cNvSpPr/>
              <p:nvPr/>
            </p:nvSpPr>
            <p:spPr bwMode="auto">
              <a:xfrm>
                <a:off x="5820272" y="4183292"/>
                <a:ext cx="2841128" cy="1595021"/>
              </a:xfrm>
              <a:prstGeom prst="horizontalScroll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CC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pay 100 to Carol </a:t>
                </a:r>
                <a:r>
                  <a:rPr kumimoji="0" lang="en-US" b="0" i="0" u="none" strike="noStrike" cap="none" normalizeH="0" baseline="0" dirty="0" err="1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hashlock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</a:p>
              <a:p>
                <a:pPr algn="ctr"/>
                <a:r>
                  <a:rPr lang="en-US" dirty="0" err="1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timelock</a:t>
                </a:r>
                <a:r>
                  <a:rPr lang="en-US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  <a:sym typeface="Symbol"/>
                      </a:rPr>
                      <m:t></m:t>
                    </m:r>
                  </m:oMath>
                </a14:m>
                <a:endParaRPr kumimoji="0" lang="en-US" b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0" name="Horizontal Scroll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20272" y="4183292"/>
                <a:ext cx="2841128" cy="1595021"/>
              </a:xfrm>
              <a:prstGeom prst="horizontalScroll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 cap="flat" cmpd="sng" algn="ctr">
                <a:solidFill>
                  <a:srgbClr val="FFCC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6" descr="https://bitcoin.org/img/icons/opengrap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700" y="4784438"/>
            <a:ext cx="784902" cy="78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4">
            <a:extLst>
              <a:ext uri="{FF2B5EF4-FFF2-40B4-BE49-F238E27FC236}">
                <a16:creationId xmlns:a16="http://schemas.microsoft.com/office/drawing/2014/main" id="{188F212A-2E3A-C1D3-EBFB-FB1D83FFE5C9}"/>
              </a:ext>
            </a:extLst>
          </p:cNvPr>
          <p:cNvGrpSpPr>
            <a:grpSpLocks/>
          </p:cNvGrpSpPr>
          <p:nvPr/>
        </p:nvGrpSpPr>
        <p:grpSpPr bwMode="auto">
          <a:xfrm>
            <a:off x="1088960" y="2684469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06D1EB3B-B7D3-0B7C-34ED-C6B6E93374C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C704C77D-D341-3AD3-C8F8-9CE44EED9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7E9158EE-78A9-5E75-0F9A-56707ABE8E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73D1B657-D653-0832-E493-367440FB1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37336281-277F-3ED4-4D61-EAA73DCDE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7C9470AC-3900-CA62-B0E5-C70E73ED60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5234842E-D456-7814-ECEB-B8C6E956CA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2EAB5580-3C42-E076-6C99-1930FAF1E9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BBF27194-87BD-3851-E2DC-E4C98DAA43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A5A93FC9-462A-79B7-0E00-0EB01316AC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DBEF3F8-0E30-B1B7-C1D7-2AF63CC0A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4">
            <a:extLst>
              <a:ext uri="{FF2B5EF4-FFF2-40B4-BE49-F238E27FC236}">
                <a16:creationId xmlns:a16="http://schemas.microsoft.com/office/drawing/2014/main" id="{06C2636E-6BB1-9528-826E-55EAB035494C}"/>
              </a:ext>
            </a:extLst>
          </p:cNvPr>
          <p:cNvGrpSpPr>
            <a:grpSpLocks/>
          </p:cNvGrpSpPr>
          <p:nvPr/>
        </p:nvGrpSpPr>
        <p:grpSpPr bwMode="auto">
          <a:xfrm>
            <a:off x="3745551" y="5554197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3A081581-9B77-2A93-5021-53D1E7293D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852CAC97-9024-BFD1-D38B-F0FA6990C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761C8E74-E3EC-2CC5-9831-D41F0A18B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E16DDAD9-FF46-87DF-D4BB-6343859978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3117E67B-98DB-A99F-5E06-7B0B6E5102A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7E817FEE-03DE-4F68-D8A4-CA23394B0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DA3C2AB7-6AEB-CBDF-F8E3-25BD05910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7608113D-76AF-596F-E839-CB59111872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48B26078-92A0-F091-F32A-8A3F935FCBD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D6AB580-08BC-38A5-7C66-E8C457522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B6B52588-F872-3130-842A-718E0BE03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4">
            <a:extLst>
              <a:ext uri="{FF2B5EF4-FFF2-40B4-BE49-F238E27FC236}">
                <a16:creationId xmlns:a16="http://schemas.microsoft.com/office/drawing/2014/main" id="{260972BD-9661-CF66-1C47-7F034D23DBD3}"/>
              </a:ext>
            </a:extLst>
          </p:cNvPr>
          <p:cNvGrpSpPr>
            <a:grpSpLocks/>
          </p:cNvGrpSpPr>
          <p:nvPr/>
        </p:nvGrpSpPr>
        <p:grpSpPr bwMode="auto">
          <a:xfrm>
            <a:off x="6749232" y="2641734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3BE1E3CA-91B1-4BAD-1982-12EFA69F0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62ED083C-3973-8EAF-E126-AA4C5220D6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21BCA045-D8C5-6303-8C81-AE63760D7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8EE7EC6B-3F68-DB3F-5258-5EB710F01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79C3E41B-5625-4507-DAA3-700B55249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863E600B-3423-E259-0BB2-4707A65B1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434BFF5E-ABA9-2FB7-3EAB-A35627DD5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FC5A553B-DDA9-56F6-4409-FA7049C5E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855A8809-764B-5AB7-BC08-9B4E270493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728CEC8A-6269-97DD-B157-4FD371E1333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A950EA82-4BE9-05B6-407F-764734F60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268608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Settlement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87</a:t>
            </a:fld>
            <a:endParaRPr lang="en-US" dirty="0"/>
          </a:p>
        </p:txBody>
      </p:sp>
      <p:sp>
        <p:nvSpPr>
          <p:cNvPr id="55" name="Curved Down Arrow 54"/>
          <p:cNvSpPr/>
          <p:nvPr/>
        </p:nvSpPr>
        <p:spPr bwMode="auto">
          <a:xfrm rot="13750097" flipH="1">
            <a:off x="371945" y="4726279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Curved Down Arrow 55"/>
          <p:cNvSpPr/>
          <p:nvPr/>
        </p:nvSpPr>
        <p:spPr bwMode="auto">
          <a:xfrm rot="8071784" flipH="1">
            <a:off x="5204025" y="4674995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rgbClr val="FF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9" name="Group 4"/>
          <p:cNvGrpSpPr>
            <a:grpSpLocks/>
          </p:cNvGrpSpPr>
          <p:nvPr/>
        </p:nvGrpSpPr>
        <p:grpSpPr bwMode="auto">
          <a:xfrm>
            <a:off x="1097824" y="2743084"/>
            <a:ext cx="1128052" cy="1009310"/>
            <a:chOff x="864" y="1968"/>
            <a:chExt cx="912" cy="816"/>
          </a:xfrm>
        </p:grpSpPr>
        <p:sp>
          <p:nvSpPr>
            <p:cNvPr id="60" name="Freeform 5"/>
            <p:cNvSpPr>
              <a:spLocks/>
            </p:cNvSpPr>
            <p:nvPr/>
          </p:nvSpPr>
          <p:spPr bwMode="auto">
            <a:xfrm>
              <a:off x="1632" y="220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1" name="Freeform 6"/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2" name="Freeform 7"/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3" name="Freeform 8"/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4" name="Freeform 10"/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5" name="Freeform 11"/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6" name="Freeform 12"/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7" name="Freeform 13"/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8" name="Freeform 14"/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9" name="Freeform 15"/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chemeClr val="accent1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0" name="Freeform 9"/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Horizontal Scroll 47"/>
              <p:cNvSpPr/>
              <p:nvPr/>
            </p:nvSpPr>
            <p:spPr bwMode="auto">
              <a:xfrm>
                <a:off x="771027" y="4183293"/>
                <a:ext cx="2670673" cy="1595021"/>
              </a:xfrm>
              <a:prstGeom prst="horizontalScroll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66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pay 100 to Bob </a:t>
                </a:r>
                <a:r>
                  <a:rPr kumimoji="0" lang="en-US" b="0" i="0" u="none" strike="noStrike" cap="none" normalizeH="0" baseline="0" dirty="0" err="1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hashlock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</a:p>
              <a:p>
                <a:pPr algn="ctr"/>
                <a:r>
                  <a:rPr lang="en-US" dirty="0" err="1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timelock</a:t>
                </a:r>
                <a:r>
                  <a:rPr lang="en-US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  <a:sym typeface="Symbol"/>
                      </a:rPr>
                      <m:t></m:t>
                    </m:r>
                  </m:oMath>
                </a14:m>
                <a:endParaRPr kumimoji="0" lang="en-US" b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8" name="Horizontal Scrol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1027" y="4183293"/>
                <a:ext cx="2670673" cy="1595021"/>
              </a:xfrm>
              <a:prstGeom prst="horizontalScroll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38100" cap="flat" cmpd="sng" algn="ctr">
                <a:solidFill>
                  <a:srgbClr val="66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6" descr="https://bitcoin.org/img/icons/opengrap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249" y="4683006"/>
            <a:ext cx="784902" cy="78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Horizontal Scroll 49"/>
              <p:cNvSpPr/>
              <p:nvPr/>
            </p:nvSpPr>
            <p:spPr bwMode="auto">
              <a:xfrm>
                <a:off x="5820272" y="4183292"/>
                <a:ext cx="2841128" cy="1595021"/>
              </a:xfrm>
              <a:prstGeom prst="horizontalScroll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CC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pay 100 to Carol </a:t>
                </a:r>
                <a:r>
                  <a:rPr kumimoji="0" lang="en-US" b="0" i="0" u="none" strike="noStrike" cap="none" normalizeH="0" baseline="0" dirty="0" err="1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hashlock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</a:p>
              <a:p>
                <a:pPr algn="ctr"/>
                <a:r>
                  <a:rPr lang="en-US" dirty="0" err="1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timelock</a:t>
                </a:r>
                <a:r>
                  <a:rPr lang="en-US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  <a:sym typeface="Symbol"/>
                      </a:rPr>
                      <m:t></m:t>
                    </m:r>
                  </m:oMath>
                </a14:m>
                <a:endParaRPr kumimoji="0" lang="en-US" b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0" name="Horizontal Scroll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20272" y="4183292"/>
                <a:ext cx="2841128" cy="1595021"/>
              </a:xfrm>
              <a:prstGeom prst="horizontalScroll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 cap="flat" cmpd="sng" algn="ctr">
                <a:solidFill>
                  <a:srgbClr val="FFCC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6" descr="https://bitcoin.org/img/icons/opengrap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700" y="4784438"/>
            <a:ext cx="784902" cy="78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4">
            <a:extLst>
              <a:ext uri="{FF2B5EF4-FFF2-40B4-BE49-F238E27FC236}">
                <a16:creationId xmlns:a16="http://schemas.microsoft.com/office/drawing/2014/main" id="{75C442EF-BACD-C5B5-8D92-3582CFC6D343}"/>
              </a:ext>
            </a:extLst>
          </p:cNvPr>
          <p:cNvGrpSpPr>
            <a:grpSpLocks/>
          </p:cNvGrpSpPr>
          <p:nvPr/>
        </p:nvGrpSpPr>
        <p:grpSpPr bwMode="auto">
          <a:xfrm>
            <a:off x="1088960" y="2684469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2DB63239-4B2A-D7FE-3104-77984C215F3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6B27830-56D4-D949-49C3-1773A91EFD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8A247A9-0396-4684-8C40-81803BB0DE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8EA9E632-EE14-E273-4338-45D6989A93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ACB0F4CE-4A59-9208-87F8-BF055F4C8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5C67FC5B-9CF2-5262-17F6-94BD314F1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B809D1EA-71CC-4C31-518A-5FD3D156A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0F1F7316-64C6-757F-ECFB-90F2E4CC5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1AB2458B-A367-37CA-EB3F-4B7AA5AE4D4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12C531C9-48E5-4BBB-BC49-229431E98B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F26650C5-424C-B7D2-3E8F-83C7F1CF606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4">
            <a:extLst>
              <a:ext uri="{FF2B5EF4-FFF2-40B4-BE49-F238E27FC236}">
                <a16:creationId xmlns:a16="http://schemas.microsoft.com/office/drawing/2014/main" id="{50BF36FA-07D8-4C98-8983-D600683C22CF}"/>
              </a:ext>
            </a:extLst>
          </p:cNvPr>
          <p:cNvGrpSpPr>
            <a:grpSpLocks/>
          </p:cNvGrpSpPr>
          <p:nvPr/>
        </p:nvGrpSpPr>
        <p:grpSpPr bwMode="auto">
          <a:xfrm>
            <a:off x="3745551" y="5554197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E89FFF6-B958-24D8-EFD2-C27CF1A6BC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B299FBE8-C4A7-A700-80F0-4B90A2AB64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EB7C75DE-1297-FC5C-F87A-92D66A310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916A62CD-8123-5AC9-D873-816A0887C5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EFC3BAE7-A642-9757-E58C-7972DD3F04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2C682696-7315-5F4C-61E3-8D65E6371F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CDC8A5DC-8567-9287-19EB-257EAFC65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49B1423F-8B66-AB1C-0668-E01CD1175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E108BC3-335A-37FC-3B3B-6660AD8B3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702B370-9EDA-991E-956A-B0A0618D46E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D1649CF3-CCBD-CE19-D023-B8CDD916EA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23F28201-7F35-6FDF-6E3D-CEDFCF0B3DE4}"/>
              </a:ext>
            </a:extLst>
          </p:cNvPr>
          <p:cNvGrpSpPr>
            <a:grpSpLocks/>
          </p:cNvGrpSpPr>
          <p:nvPr/>
        </p:nvGrpSpPr>
        <p:grpSpPr bwMode="auto">
          <a:xfrm>
            <a:off x="6636214" y="2630632"/>
            <a:ext cx="1509712" cy="908050"/>
            <a:chOff x="1295" y="669"/>
            <a:chExt cx="1115" cy="671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ABF01A9F-6F6A-F8E5-7A69-22F0E7C6AC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720"/>
              <a:ext cx="912" cy="480"/>
            </a:xfrm>
            <a:custGeom>
              <a:avLst/>
              <a:gdLst>
                <a:gd name="T0" fmla="*/ 0 w 912"/>
                <a:gd name="T1" fmla="*/ 0 h 624"/>
                <a:gd name="T2" fmla="*/ 384 w 912"/>
                <a:gd name="T3" fmla="*/ 369 h 624"/>
                <a:gd name="T4" fmla="*/ 912 w 912"/>
                <a:gd name="T5" fmla="*/ 369 h 624"/>
                <a:gd name="T6" fmla="*/ 384 w 912"/>
                <a:gd name="T7" fmla="*/ 0 h 624"/>
                <a:gd name="T8" fmla="*/ 0 w 912"/>
                <a:gd name="T9" fmla="*/ 0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2"/>
                <a:gd name="T16" fmla="*/ 0 h 624"/>
                <a:gd name="T17" fmla="*/ 912 w 912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2" h="624">
                  <a:moveTo>
                    <a:pt x="0" y="0"/>
                  </a:moveTo>
                  <a:lnTo>
                    <a:pt x="384" y="624"/>
                  </a:lnTo>
                  <a:lnTo>
                    <a:pt x="912" y="624"/>
                  </a:lnTo>
                  <a:lnTo>
                    <a:pt x="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Rectangle 40">
              <a:extLst>
                <a:ext uri="{FF2B5EF4-FFF2-40B4-BE49-F238E27FC236}">
                  <a16:creationId xmlns:a16="http://schemas.microsoft.com/office/drawing/2014/main" id="{4784FA9A-21CE-2E4B-8795-2F0D26CAA6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00"/>
              <a:ext cx="530" cy="140"/>
            </a:xfrm>
            <a:prstGeom prst="rect">
              <a:avLst/>
            </a:prstGeom>
            <a:solidFill>
              <a:srgbClr val="DDDDDD"/>
            </a:solidFill>
            <a:ln w="381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EEB8E98B-11B9-C429-FFB8-AB532EEDBA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" y="720"/>
              <a:ext cx="393" cy="615"/>
            </a:xfrm>
            <a:custGeom>
              <a:avLst/>
              <a:gdLst>
                <a:gd name="T0" fmla="*/ 9 w 393"/>
                <a:gd name="T1" fmla="*/ 0 h 615"/>
                <a:gd name="T2" fmla="*/ 0 w 393"/>
                <a:gd name="T3" fmla="*/ 121 h 615"/>
                <a:gd name="T4" fmla="*/ 393 w 393"/>
                <a:gd name="T5" fmla="*/ 615 h 615"/>
                <a:gd name="T6" fmla="*/ 393 w 393"/>
                <a:gd name="T7" fmla="*/ 480 h 615"/>
                <a:gd name="T8" fmla="*/ 9 w 393"/>
                <a:gd name="T9" fmla="*/ 0 h 6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3"/>
                <a:gd name="T16" fmla="*/ 0 h 615"/>
                <a:gd name="T17" fmla="*/ 393 w 393"/>
                <a:gd name="T18" fmla="*/ 615 h 6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3" h="615">
                  <a:moveTo>
                    <a:pt x="9" y="0"/>
                  </a:moveTo>
                  <a:lnTo>
                    <a:pt x="0" y="121"/>
                  </a:lnTo>
                  <a:lnTo>
                    <a:pt x="393" y="615"/>
                  </a:lnTo>
                  <a:lnTo>
                    <a:pt x="393" y="48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91D4B29E-DED1-E67C-8051-87F54AE85F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" y="912"/>
              <a:ext cx="537" cy="359"/>
            </a:xfrm>
            <a:custGeom>
              <a:avLst/>
              <a:gdLst>
                <a:gd name="T0" fmla="*/ 338 w 537"/>
                <a:gd name="T1" fmla="*/ 258 h 359"/>
                <a:gd name="T2" fmla="*/ 345 w 537"/>
                <a:gd name="T3" fmla="*/ 336 h 359"/>
                <a:gd name="T4" fmla="*/ 164 w 537"/>
                <a:gd name="T5" fmla="*/ 359 h 359"/>
                <a:gd name="T6" fmla="*/ 0 w 537"/>
                <a:gd name="T7" fmla="*/ 176 h 359"/>
                <a:gd name="T8" fmla="*/ 281 w 537"/>
                <a:gd name="T9" fmla="*/ 0 h 359"/>
                <a:gd name="T10" fmla="*/ 537 w 537"/>
                <a:gd name="T11" fmla="*/ 122 h 359"/>
                <a:gd name="T12" fmla="*/ 505 w 537"/>
                <a:gd name="T13" fmla="*/ 153 h 359"/>
                <a:gd name="T14" fmla="*/ 274 w 537"/>
                <a:gd name="T15" fmla="*/ 75 h 359"/>
                <a:gd name="T16" fmla="*/ 91 w 537"/>
                <a:gd name="T17" fmla="*/ 176 h 359"/>
                <a:gd name="T18" fmla="*/ 201 w 537"/>
                <a:gd name="T19" fmla="*/ 304 h 359"/>
                <a:gd name="T20" fmla="*/ 338 w 537"/>
                <a:gd name="T21" fmla="*/ 258 h 3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7"/>
                <a:gd name="T34" fmla="*/ 0 h 359"/>
                <a:gd name="T35" fmla="*/ 537 w 537"/>
                <a:gd name="T36" fmla="*/ 359 h 3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7" h="359">
                  <a:moveTo>
                    <a:pt x="338" y="258"/>
                  </a:moveTo>
                  <a:lnTo>
                    <a:pt x="345" y="336"/>
                  </a:lnTo>
                  <a:lnTo>
                    <a:pt x="164" y="359"/>
                  </a:lnTo>
                  <a:lnTo>
                    <a:pt x="0" y="176"/>
                  </a:lnTo>
                  <a:lnTo>
                    <a:pt x="281" y="0"/>
                  </a:lnTo>
                  <a:lnTo>
                    <a:pt x="537" y="122"/>
                  </a:lnTo>
                  <a:lnTo>
                    <a:pt x="505" y="153"/>
                  </a:lnTo>
                  <a:lnTo>
                    <a:pt x="274" y="75"/>
                  </a:lnTo>
                  <a:lnTo>
                    <a:pt x="91" y="176"/>
                  </a:lnTo>
                  <a:lnTo>
                    <a:pt x="201" y="304"/>
                  </a:lnTo>
                  <a:lnTo>
                    <a:pt x="338" y="25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B4821842-75C2-FFE8-0648-44406E0A3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9" y="789"/>
              <a:ext cx="419" cy="245"/>
            </a:xfrm>
            <a:custGeom>
              <a:avLst/>
              <a:gdLst>
                <a:gd name="T0" fmla="*/ 206 w 537"/>
                <a:gd name="T1" fmla="*/ 120 h 359"/>
                <a:gd name="T2" fmla="*/ 210 w 537"/>
                <a:gd name="T3" fmla="*/ 156 h 359"/>
                <a:gd name="T4" fmla="*/ 100 w 537"/>
                <a:gd name="T5" fmla="*/ 167 h 359"/>
                <a:gd name="T6" fmla="*/ 0 w 537"/>
                <a:gd name="T7" fmla="*/ 82 h 359"/>
                <a:gd name="T8" fmla="*/ 171 w 537"/>
                <a:gd name="T9" fmla="*/ 0 h 359"/>
                <a:gd name="T10" fmla="*/ 327 w 537"/>
                <a:gd name="T11" fmla="*/ 57 h 359"/>
                <a:gd name="T12" fmla="*/ 307 w 537"/>
                <a:gd name="T13" fmla="*/ 71 h 359"/>
                <a:gd name="T14" fmla="*/ 167 w 537"/>
                <a:gd name="T15" fmla="*/ 35 h 359"/>
                <a:gd name="T16" fmla="*/ 55 w 537"/>
                <a:gd name="T17" fmla="*/ 82 h 359"/>
                <a:gd name="T18" fmla="*/ 123 w 537"/>
                <a:gd name="T19" fmla="*/ 141 h 359"/>
                <a:gd name="T20" fmla="*/ 206 w 537"/>
                <a:gd name="T21" fmla="*/ 120 h 3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7"/>
                <a:gd name="T34" fmla="*/ 0 h 359"/>
                <a:gd name="T35" fmla="*/ 537 w 537"/>
                <a:gd name="T36" fmla="*/ 359 h 3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7" h="359">
                  <a:moveTo>
                    <a:pt x="338" y="258"/>
                  </a:moveTo>
                  <a:lnTo>
                    <a:pt x="345" y="336"/>
                  </a:lnTo>
                  <a:lnTo>
                    <a:pt x="164" y="359"/>
                  </a:lnTo>
                  <a:lnTo>
                    <a:pt x="0" y="176"/>
                  </a:lnTo>
                  <a:lnTo>
                    <a:pt x="281" y="0"/>
                  </a:lnTo>
                  <a:lnTo>
                    <a:pt x="537" y="122"/>
                  </a:lnTo>
                  <a:lnTo>
                    <a:pt x="505" y="153"/>
                  </a:lnTo>
                  <a:lnTo>
                    <a:pt x="274" y="75"/>
                  </a:lnTo>
                  <a:lnTo>
                    <a:pt x="91" y="176"/>
                  </a:lnTo>
                  <a:lnTo>
                    <a:pt x="201" y="304"/>
                  </a:lnTo>
                  <a:lnTo>
                    <a:pt x="338" y="25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4" name="Freeform 44">
              <a:extLst>
                <a:ext uri="{FF2B5EF4-FFF2-40B4-BE49-F238E27FC236}">
                  <a16:creationId xmlns:a16="http://schemas.microsoft.com/office/drawing/2014/main" id="{07B2BC9E-A1F0-AB3B-762C-B3EA184F0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" y="672"/>
              <a:ext cx="320" cy="240"/>
            </a:xfrm>
            <a:custGeom>
              <a:avLst/>
              <a:gdLst>
                <a:gd name="T0" fmla="*/ 120 w 537"/>
                <a:gd name="T1" fmla="*/ 115 h 359"/>
                <a:gd name="T2" fmla="*/ 123 w 537"/>
                <a:gd name="T3" fmla="*/ 150 h 359"/>
                <a:gd name="T4" fmla="*/ 58 w 537"/>
                <a:gd name="T5" fmla="*/ 160 h 359"/>
                <a:gd name="T6" fmla="*/ 0 w 537"/>
                <a:gd name="T7" fmla="*/ 79 h 359"/>
                <a:gd name="T8" fmla="*/ 100 w 537"/>
                <a:gd name="T9" fmla="*/ 0 h 359"/>
                <a:gd name="T10" fmla="*/ 191 w 537"/>
                <a:gd name="T11" fmla="*/ 55 h 359"/>
                <a:gd name="T12" fmla="*/ 179 w 537"/>
                <a:gd name="T13" fmla="*/ 68 h 359"/>
                <a:gd name="T14" fmla="*/ 97 w 537"/>
                <a:gd name="T15" fmla="*/ 33 h 359"/>
                <a:gd name="T16" fmla="*/ 32 w 537"/>
                <a:gd name="T17" fmla="*/ 79 h 359"/>
                <a:gd name="T18" fmla="*/ 72 w 537"/>
                <a:gd name="T19" fmla="*/ 136 h 359"/>
                <a:gd name="T20" fmla="*/ 120 w 537"/>
                <a:gd name="T21" fmla="*/ 115 h 3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7"/>
                <a:gd name="T34" fmla="*/ 0 h 359"/>
                <a:gd name="T35" fmla="*/ 537 w 537"/>
                <a:gd name="T36" fmla="*/ 359 h 3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7" h="359">
                  <a:moveTo>
                    <a:pt x="338" y="258"/>
                  </a:moveTo>
                  <a:lnTo>
                    <a:pt x="345" y="336"/>
                  </a:lnTo>
                  <a:lnTo>
                    <a:pt x="164" y="359"/>
                  </a:lnTo>
                  <a:lnTo>
                    <a:pt x="0" y="176"/>
                  </a:lnTo>
                  <a:lnTo>
                    <a:pt x="281" y="0"/>
                  </a:lnTo>
                  <a:lnTo>
                    <a:pt x="537" y="122"/>
                  </a:lnTo>
                  <a:lnTo>
                    <a:pt x="505" y="153"/>
                  </a:lnTo>
                  <a:lnTo>
                    <a:pt x="274" y="75"/>
                  </a:lnTo>
                  <a:lnTo>
                    <a:pt x="91" y="176"/>
                  </a:lnTo>
                  <a:lnTo>
                    <a:pt x="201" y="304"/>
                  </a:lnTo>
                  <a:lnTo>
                    <a:pt x="338" y="25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5" name="Freeform 45">
              <a:extLst>
                <a:ext uri="{FF2B5EF4-FFF2-40B4-BE49-F238E27FC236}">
                  <a16:creationId xmlns:a16="http://schemas.microsoft.com/office/drawing/2014/main" id="{F7FE2C72-8BD9-75A8-206A-B3AF18EB1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0" y="789"/>
              <a:ext cx="419" cy="245"/>
            </a:xfrm>
            <a:custGeom>
              <a:avLst/>
              <a:gdLst>
                <a:gd name="T0" fmla="*/ 241 w 419"/>
                <a:gd name="T1" fmla="*/ 171 h 245"/>
                <a:gd name="T2" fmla="*/ 260 w 419"/>
                <a:gd name="T3" fmla="*/ 217 h 245"/>
                <a:gd name="T4" fmla="*/ 291 w 419"/>
                <a:gd name="T5" fmla="*/ 245 h 245"/>
                <a:gd name="T6" fmla="*/ 419 w 419"/>
                <a:gd name="T7" fmla="*/ 120 h 245"/>
                <a:gd name="T8" fmla="*/ 200 w 419"/>
                <a:gd name="T9" fmla="*/ 0 h 245"/>
                <a:gd name="T10" fmla="*/ 0 w 419"/>
                <a:gd name="T11" fmla="*/ 83 h 245"/>
                <a:gd name="T12" fmla="*/ 25 w 419"/>
                <a:gd name="T13" fmla="*/ 104 h 245"/>
                <a:gd name="T14" fmla="*/ 205 w 419"/>
                <a:gd name="T15" fmla="*/ 51 h 245"/>
                <a:gd name="T16" fmla="*/ 348 w 419"/>
                <a:gd name="T17" fmla="*/ 120 h 245"/>
                <a:gd name="T18" fmla="*/ 262 w 419"/>
                <a:gd name="T19" fmla="*/ 207 h 245"/>
                <a:gd name="T20" fmla="*/ 241 w 419"/>
                <a:gd name="T21" fmla="*/ 171 h 2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9"/>
                <a:gd name="T34" fmla="*/ 0 h 245"/>
                <a:gd name="T35" fmla="*/ 419 w 419"/>
                <a:gd name="T36" fmla="*/ 245 h 24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9" h="245">
                  <a:moveTo>
                    <a:pt x="241" y="171"/>
                  </a:moveTo>
                  <a:lnTo>
                    <a:pt x="260" y="217"/>
                  </a:lnTo>
                  <a:lnTo>
                    <a:pt x="291" y="245"/>
                  </a:lnTo>
                  <a:lnTo>
                    <a:pt x="419" y="120"/>
                  </a:lnTo>
                  <a:lnTo>
                    <a:pt x="200" y="0"/>
                  </a:lnTo>
                  <a:lnTo>
                    <a:pt x="0" y="83"/>
                  </a:lnTo>
                  <a:lnTo>
                    <a:pt x="25" y="104"/>
                  </a:lnTo>
                  <a:lnTo>
                    <a:pt x="205" y="51"/>
                  </a:lnTo>
                  <a:lnTo>
                    <a:pt x="348" y="120"/>
                  </a:lnTo>
                  <a:lnTo>
                    <a:pt x="262" y="207"/>
                  </a:lnTo>
                  <a:lnTo>
                    <a:pt x="241" y="171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71" name="Freeform 46">
              <a:extLst>
                <a:ext uri="{FF2B5EF4-FFF2-40B4-BE49-F238E27FC236}">
                  <a16:creationId xmlns:a16="http://schemas.microsoft.com/office/drawing/2014/main" id="{EF7E419C-3C26-AFB8-9A69-CB30D79D3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" y="669"/>
              <a:ext cx="320" cy="240"/>
            </a:xfrm>
            <a:custGeom>
              <a:avLst/>
              <a:gdLst>
                <a:gd name="T0" fmla="*/ 201 w 320"/>
                <a:gd name="T1" fmla="*/ 172 h 240"/>
                <a:gd name="T2" fmla="*/ 274 w 320"/>
                <a:gd name="T3" fmla="*/ 227 h 240"/>
                <a:gd name="T4" fmla="*/ 222 w 320"/>
                <a:gd name="T5" fmla="*/ 240 h 240"/>
                <a:gd name="T6" fmla="*/ 320 w 320"/>
                <a:gd name="T7" fmla="*/ 118 h 240"/>
                <a:gd name="T8" fmla="*/ 153 w 320"/>
                <a:gd name="T9" fmla="*/ 0 h 240"/>
                <a:gd name="T10" fmla="*/ 0 w 320"/>
                <a:gd name="T11" fmla="*/ 82 h 240"/>
                <a:gd name="T12" fmla="*/ 19 w 320"/>
                <a:gd name="T13" fmla="*/ 102 h 240"/>
                <a:gd name="T14" fmla="*/ 157 w 320"/>
                <a:gd name="T15" fmla="*/ 50 h 240"/>
                <a:gd name="T16" fmla="*/ 266 w 320"/>
                <a:gd name="T17" fmla="*/ 118 h 240"/>
                <a:gd name="T18" fmla="*/ 200 w 320"/>
                <a:gd name="T19" fmla="*/ 203 h 240"/>
                <a:gd name="T20" fmla="*/ 201 w 320"/>
                <a:gd name="T21" fmla="*/ 172 h 2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0"/>
                <a:gd name="T34" fmla="*/ 0 h 240"/>
                <a:gd name="T35" fmla="*/ 320 w 320"/>
                <a:gd name="T36" fmla="*/ 240 h 2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0" h="240">
                  <a:moveTo>
                    <a:pt x="201" y="172"/>
                  </a:moveTo>
                  <a:lnTo>
                    <a:pt x="274" y="227"/>
                  </a:lnTo>
                  <a:lnTo>
                    <a:pt x="222" y="240"/>
                  </a:lnTo>
                  <a:lnTo>
                    <a:pt x="320" y="118"/>
                  </a:lnTo>
                  <a:lnTo>
                    <a:pt x="153" y="0"/>
                  </a:lnTo>
                  <a:lnTo>
                    <a:pt x="0" y="82"/>
                  </a:lnTo>
                  <a:lnTo>
                    <a:pt x="19" y="102"/>
                  </a:lnTo>
                  <a:lnTo>
                    <a:pt x="157" y="50"/>
                  </a:lnTo>
                  <a:lnTo>
                    <a:pt x="266" y="118"/>
                  </a:lnTo>
                  <a:lnTo>
                    <a:pt x="200" y="203"/>
                  </a:lnTo>
                  <a:lnTo>
                    <a:pt x="201" y="17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72" name="Freeform 47">
              <a:extLst>
                <a:ext uri="{FF2B5EF4-FFF2-40B4-BE49-F238E27FC236}">
                  <a16:creationId xmlns:a16="http://schemas.microsoft.com/office/drawing/2014/main" id="{CA0C7448-3511-8F88-8950-D678A9104262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3" y="854"/>
              <a:ext cx="537" cy="359"/>
            </a:xfrm>
            <a:custGeom>
              <a:avLst/>
              <a:gdLst>
                <a:gd name="T0" fmla="*/ 349 w 537"/>
                <a:gd name="T1" fmla="*/ 316 h 359"/>
                <a:gd name="T2" fmla="*/ 330 w 537"/>
                <a:gd name="T3" fmla="*/ 307 h 359"/>
                <a:gd name="T4" fmla="*/ 321 w 537"/>
                <a:gd name="T5" fmla="*/ 344 h 359"/>
                <a:gd name="T6" fmla="*/ 373 w 537"/>
                <a:gd name="T7" fmla="*/ 359 h 359"/>
                <a:gd name="T8" fmla="*/ 537 w 537"/>
                <a:gd name="T9" fmla="*/ 176 h 359"/>
                <a:gd name="T10" fmla="*/ 256 w 537"/>
                <a:gd name="T11" fmla="*/ 0 h 359"/>
                <a:gd name="T12" fmla="*/ 0 w 537"/>
                <a:gd name="T13" fmla="*/ 122 h 359"/>
                <a:gd name="T14" fmla="*/ 32 w 537"/>
                <a:gd name="T15" fmla="*/ 153 h 359"/>
                <a:gd name="T16" fmla="*/ 263 w 537"/>
                <a:gd name="T17" fmla="*/ 75 h 359"/>
                <a:gd name="T18" fmla="*/ 446 w 537"/>
                <a:gd name="T19" fmla="*/ 176 h 359"/>
                <a:gd name="T20" fmla="*/ 336 w 537"/>
                <a:gd name="T21" fmla="*/ 304 h 359"/>
                <a:gd name="T22" fmla="*/ 349 w 537"/>
                <a:gd name="T23" fmla="*/ 289 h 359"/>
                <a:gd name="T24" fmla="*/ 330 w 537"/>
                <a:gd name="T25" fmla="*/ 289 h 359"/>
                <a:gd name="T26" fmla="*/ 312 w 537"/>
                <a:gd name="T27" fmla="*/ 289 h 359"/>
                <a:gd name="T28" fmla="*/ 349 w 537"/>
                <a:gd name="T29" fmla="*/ 316 h 3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37"/>
                <a:gd name="T46" fmla="*/ 0 h 359"/>
                <a:gd name="T47" fmla="*/ 537 w 537"/>
                <a:gd name="T48" fmla="*/ 359 h 3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37" h="359">
                  <a:moveTo>
                    <a:pt x="349" y="316"/>
                  </a:moveTo>
                  <a:lnTo>
                    <a:pt x="330" y="307"/>
                  </a:lnTo>
                  <a:lnTo>
                    <a:pt x="321" y="344"/>
                  </a:lnTo>
                  <a:lnTo>
                    <a:pt x="373" y="359"/>
                  </a:lnTo>
                  <a:lnTo>
                    <a:pt x="537" y="176"/>
                  </a:lnTo>
                  <a:lnTo>
                    <a:pt x="256" y="0"/>
                  </a:lnTo>
                  <a:lnTo>
                    <a:pt x="0" y="122"/>
                  </a:lnTo>
                  <a:lnTo>
                    <a:pt x="32" y="153"/>
                  </a:lnTo>
                  <a:lnTo>
                    <a:pt x="263" y="75"/>
                  </a:lnTo>
                  <a:lnTo>
                    <a:pt x="446" y="176"/>
                  </a:lnTo>
                  <a:lnTo>
                    <a:pt x="336" y="304"/>
                  </a:lnTo>
                  <a:lnTo>
                    <a:pt x="349" y="289"/>
                  </a:lnTo>
                  <a:lnTo>
                    <a:pt x="330" y="289"/>
                  </a:lnTo>
                  <a:lnTo>
                    <a:pt x="312" y="289"/>
                  </a:lnTo>
                  <a:lnTo>
                    <a:pt x="349" y="31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27857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Settlement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88</a:t>
            </a:fld>
            <a:endParaRPr lang="en-US" dirty="0"/>
          </a:p>
        </p:txBody>
      </p:sp>
      <p:sp>
        <p:nvSpPr>
          <p:cNvPr id="55" name="Curved Down Arrow 54"/>
          <p:cNvSpPr/>
          <p:nvPr/>
        </p:nvSpPr>
        <p:spPr bwMode="auto">
          <a:xfrm rot="13750097" flipH="1">
            <a:off x="371945" y="4726279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Curved Down Arrow 55"/>
          <p:cNvSpPr/>
          <p:nvPr/>
        </p:nvSpPr>
        <p:spPr bwMode="auto">
          <a:xfrm rot="8071784" flipH="1">
            <a:off x="5204025" y="4674995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rgbClr val="FF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Horizontal Scroll 47"/>
              <p:cNvSpPr/>
              <p:nvPr/>
            </p:nvSpPr>
            <p:spPr bwMode="auto">
              <a:xfrm>
                <a:off x="771027" y="4183293"/>
                <a:ext cx="2670673" cy="1595021"/>
              </a:xfrm>
              <a:prstGeom prst="horizontalScroll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66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pay 100 to Bob </a:t>
                </a:r>
                <a:r>
                  <a:rPr kumimoji="0" lang="en-US" b="0" i="0" u="none" strike="noStrike" cap="none" normalizeH="0" baseline="0" dirty="0" err="1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hashlock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</a:p>
              <a:p>
                <a:pPr algn="ctr"/>
                <a:r>
                  <a:rPr lang="en-US" dirty="0" err="1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timelock</a:t>
                </a:r>
                <a:r>
                  <a:rPr lang="en-US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  <a:sym typeface="Symbol"/>
                      </a:rPr>
                      <m:t></m:t>
                    </m:r>
                  </m:oMath>
                </a14:m>
                <a:endParaRPr kumimoji="0" lang="en-US" b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8" name="Horizontal Scrol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1027" y="4183293"/>
                <a:ext cx="2670673" cy="1595021"/>
              </a:xfrm>
              <a:prstGeom prst="horizontalScroll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38100" cap="flat" cmpd="sng" algn="ctr">
                <a:solidFill>
                  <a:srgbClr val="66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6" descr="https://bitcoin.org/img/icons/opengrap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249" y="4683006"/>
            <a:ext cx="784902" cy="78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Horizontal Scroll 49"/>
              <p:cNvSpPr/>
              <p:nvPr/>
            </p:nvSpPr>
            <p:spPr bwMode="auto">
              <a:xfrm>
                <a:off x="5820272" y="4183292"/>
                <a:ext cx="2841128" cy="1595021"/>
              </a:xfrm>
              <a:prstGeom prst="horizontalScroll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CC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pay 100 to Carol </a:t>
                </a:r>
                <a:r>
                  <a:rPr kumimoji="0" lang="en-US" b="0" i="0" u="none" strike="noStrike" cap="none" normalizeH="0" baseline="0" dirty="0" err="1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hashlock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</a:p>
              <a:p>
                <a:pPr algn="ctr"/>
                <a:r>
                  <a:rPr lang="en-US" dirty="0" err="1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timelock</a:t>
                </a:r>
                <a:r>
                  <a:rPr lang="en-US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  <a:sym typeface="Symbol"/>
                      </a:rPr>
                      <m:t></m:t>
                    </m:r>
                  </m:oMath>
                </a14:m>
                <a:endParaRPr kumimoji="0" lang="en-US" b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0" name="Horizontal Scroll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20272" y="4183292"/>
                <a:ext cx="2841128" cy="1595021"/>
              </a:xfrm>
              <a:prstGeom prst="horizontalScroll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 cap="flat" cmpd="sng" algn="ctr">
                <a:solidFill>
                  <a:srgbClr val="FFCC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6" descr="https://bitcoin.org/img/icons/opengrap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700" y="4784438"/>
            <a:ext cx="784902" cy="78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/>
          <p:cNvGrpSpPr/>
          <p:nvPr/>
        </p:nvGrpSpPr>
        <p:grpSpPr>
          <a:xfrm>
            <a:off x="4778586" y="3507464"/>
            <a:ext cx="3022600" cy="1955800"/>
            <a:chOff x="2068441" y="4762500"/>
            <a:chExt cx="3022600" cy="1955800"/>
          </a:xfrm>
        </p:grpSpPr>
        <p:sp>
          <p:nvSpPr>
            <p:cNvPr id="45" name="Freeform 27"/>
            <p:cNvSpPr>
              <a:spLocks/>
            </p:cNvSpPr>
            <p:nvPr/>
          </p:nvSpPr>
          <p:spPr bwMode="auto">
            <a:xfrm>
              <a:off x="2068441" y="4762500"/>
              <a:ext cx="3022600" cy="1955800"/>
            </a:xfrm>
            <a:custGeom>
              <a:avLst/>
              <a:gdLst>
                <a:gd name="T0" fmla="*/ 760 w 1904"/>
                <a:gd name="T1" fmla="*/ 328 h 1232"/>
                <a:gd name="T2" fmla="*/ 560 w 1904"/>
                <a:gd name="T3" fmla="*/ 72 h 1232"/>
                <a:gd name="T4" fmla="*/ 536 w 1904"/>
                <a:gd name="T5" fmla="*/ 360 h 1232"/>
                <a:gd name="T6" fmla="*/ 0 w 1904"/>
                <a:gd name="T7" fmla="*/ 160 h 1232"/>
                <a:gd name="T8" fmla="*/ 368 w 1904"/>
                <a:gd name="T9" fmla="*/ 624 h 1232"/>
                <a:gd name="T10" fmla="*/ 168 w 1904"/>
                <a:gd name="T11" fmla="*/ 1064 h 1232"/>
                <a:gd name="T12" fmla="*/ 600 w 1904"/>
                <a:gd name="T13" fmla="*/ 784 h 1232"/>
                <a:gd name="T14" fmla="*/ 1144 w 1904"/>
                <a:gd name="T15" fmla="*/ 1232 h 1232"/>
                <a:gd name="T16" fmla="*/ 1000 w 1904"/>
                <a:gd name="T17" fmla="*/ 848 h 1232"/>
                <a:gd name="T18" fmla="*/ 1904 w 1904"/>
                <a:gd name="T19" fmla="*/ 912 h 1232"/>
                <a:gd name="T20" fmla="*/ 1168 w 1904"/>
                <a:gd name="T21" fmla="*/ 560 h 1232"/>
                <a:gd name="T22" fmla="*/ 1808 w 1904"/>
                <a:gd name="T23" fmla="*/ 160 h 1232"/>
                <a:gd name="T24" fmla="*/ 1040 w 1904"/>
                <a:gd name="T25" fmla="*/ 384 h 1232"/>
                <a:gd name="T26" fmla="*/ 952 w 1904"/>
                <a:gd name="T27" fmla="*/ 0 h 1232"/>
                <a:gd name="T28" fmla="*/ 760 w 1904"/>
                <a:gd name="T29" fmla="*/ 328 h 12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04"/>
                <a:gd name="T46" fmla="*/ 0 h 1232"/>
                <a:gd name="T47" fmla="*/ 1904 w 1904"/>
                <a:gd name="T48" fmla="*/ 1232 h 12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04" h="1232">
                  <a:moveTo>
                    <a:pt x="760" y="328"/>
                  </a:moveTo>
                  <a:lnTo>
                    <a:pt x="560" y="72"/>
                  </a:lnTo>
                  <a:lnTo>
                    <a:pt x="536" y="360"/>
                  </a:lnTo>
                  <a:lnTo>
                    <a:pt x="0" y="160"/>
                  </a:lnTo>
                  <a:lnTo>
                    <a:pt x="368" y="624"/>
                  </a:lnTo>
                  <a:lnTo>
                    <a:pt x="168" y="1064"/>
                  </a:lnTo>
                  <a:lnTo>
                    <a:pt x="600" y="784"/>
                  </a:lnTo>
                  <a:lnTo>
                    <a:pt x="1144" y="1232"/>
                  </a:lnTo>
                  <a:lnTo>
                    <a:pt x="1000" y="848"/>
                  </a:lnTo>
                  <a:lnTo>
                    <a:pt x="1904" y="912"/>
                  </a:lnTo>
                  <a:lnTo>
                    <a:pt x="1168" y="560"/>
                  </a:lnTo>
                  <a:lnTo>
                    <a:pt x="1808" y="160"/>
                  </a:lnTo>
                  <a:lnTo>
                    <a:pt x="1040" y="384"/>
                  </a:lnTo>
                  <a:lnTo>
                    <a:pt x="952" y="0"/>
                  </a:lnTo>
                  <a:lnTo>
                    <a:pt x="760" y="328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71" name="Text Box 28"/>
            <p:cNvSpPr txBox="1">
              <a:spLocks noChangeArrowheads="1"/>
            </p:cNvSpPr>
            <p:nvPr/>
          </p:nvSpPr>
          <p:spPr bwMode="auto">
            <a:xfrm>
              <a:off x="2548404" y="5429190"/>
              <a:ext cx="1409361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b="0" dirty="0">
                  <a:solidFill>
                    <a:srgbClr val="FF0000"/>
                  </a:solidFill>
                  <a:latin typeface="Arial" pitchFamily="34" charset="0"/>
                  <a:sym typeface="Symbol" pitchFamily="18" charset="2"/>
                </a:rPr>
                <a:t>TIMEOUT!</a:t>
              </a:r>
              <a:endParaRPr lang="el-GR" sz="2000" b="0" dirty="0">
                <a:solidFill>
                  <a:srgbClr val="FF0000"/>
                </a:solidFill>
                <a:latin typeface="Arial" pitchFamily="34" charset="0"/>
                <a:sym typeface="Symbol" pitchFamily="18" charset="2"/>
              </a:endParaRPr>
            </a:p>
          </p:txBody>
        </p:sp>
      </p:grpSp>
      <p:grpSp>
        <p:nvGrpSpPr>
          <p:cNvPr id="16" name="Group 4">
            <a:extLst>
              <a:ext uri="{FF2B5EF4-FFF2-40B4-BE49-F238E27FC236}">
                <a16:creationId xmlns:a16="http://schemas.microsoft.com/office/drawing/2014/main" id="{5A0D7F21-B175-9471-3460-25217C9BBB29}"/>
              </a:ext>
            </a:extLst>
          </p:cNvPr>
          <p:cNvGrpSpPr>
            <a:grpSpLocks/>
          </p:cNvGrpSpPr>
          <p:nvPr/>
        </p:nvGrpSpPr>
        <p:grpSpPr bwMode="auto">
          <a:xfrm>
            <a:off x="1088960" y="2684469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F5B1BF3-11AB-6800-D6FF-16327CCD74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D492811B-C687-BC20-E3DF-F378BE234B0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59571949-5039-C11E-96FA-A7BEEBDC51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A3F2EAC7-DEF7-7EF9-DA24-D912A527B6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79D989CC-0465-C77C-192B-AA1AD56C8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2E2A6320-EA38-A428-F318-3D5B6C4734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ABC01B15-B281-4C9B-4EC3-C36B386374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D18933E8-F2FD-2503-D707-F178F4927F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5E5E52A8-4408-A83C-EF63-50F56FE08E0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C6C3663B-102F-691C-0F8D-6231D4259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4EEC267A-C4A9-BBE1-CB8A-8215AC507F3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8" name="Group 4">
            <a:extLst>
              <a:ext uri="{FF2B5EF4-FFF2-40B4-BE49-F238E27FC236}">
                <a16:creationId xmlns:a16="http://schemas.microsoft.com/office/drawing/2014/main" id="{C92C71C8-F735-52C4-8B3F-3AC931A7AF0D}"/>
              </a:ext>
            </a:extLst>
          </p:cNvPr>
          <p:cNvGrpSpPr>
            <a:grpSpLocks/>
          </p:cNvGrpSpPr>
          <p:nvPr/>
        </p:nvGrpSpPr>
        <p:grpSpPr bwMode="auto">
          <a:xfrm>
            <a:off x="3745551" y="5554197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EED888FB-71A1-C428-9162-7113F16F5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9BF6D9E3-C7D5-7D6E-377D-4DBC78074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29C24226-38F1-6E66-FDFE-E6990C0622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1C5D1605-3D2E-FB5D-170D-BB8928847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3" name="Freeform 10">
              <a:extLst>
                <a:ext uri="{FF2B5EF4-FFF2-40B4-BE49-F238E27FC236}">
                  <a16:creationId xmlns:a16="http://schemas.microsoft.com/office/drawing/2014/main" id="{7420A555-A265-7A3C-2EC8-0B24063A162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4" name="Freeform 11">
              <a:extLst>
                <a:ext uri="{FF2B5EF4-FFF2-40B4-BE49-F238E27FC236}">
                  <a16:creationId xmlns:a16="http://schemas.microsoft.com/office/drawing/2014/main" id="{11EC8C5D-0E44-4F9D-9819-D3874CF803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5" name="Freeform 12">
              <a:extLst>
                <a:ext uri="{FF2B5EF4-FFF2-40B4-BE49-F238E27FC236}">
                  <a16:creationId xmlns:a16="http://schemas.microsoft.com/office/drawing/2014/main" id="{4655E357-B397-B7E2-AC36-04871733D7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6" name="Freeform 13">
              <a:extLst>
                <a:ext uri="{FF2B5EF4-FFF2-40B4-BE49-F238E27FC236}">
                  <a16:creationId xmlns:a16="http://schemas.microsoft.com/office/drawing/2014/main" id="{1CA9308C-B4FB-AA9A-E666-9DDFC055C8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7" name="Freeform 14">
              <a:extLst>
                <a:ext uri="{FF2B5EF4-FFF2-40B4-BE49-F238E27FC236}">
                  <a16:creationId xmlns:a16="http://schemas.microsoft.com/office/drawing/2014/main" id="{C29AB91C-0304-7C3D-47A9-1B56F9CD2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8" name="Freeform 15">
              <a:extLst>
                <a:ext uri="{FF2B5EF4-FFF2-40B4-BE49-F238E27FC236}">
                  <a16:creationId xmlns:a16="http://schemas.microsoft.com/office/drawing/2014/main" id="{C893AF31-207B-B4D5-B972-D9878CF35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2216CBDF-9082-1AD3-D9FA-FDE65A733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" name="Group 38">
            <a:extLst>
              <a:ext uri="{FF2B5EF4-FFF2-40B4-BE49-F238E27FC236}">
                <a16:creationId xmlns:a16="http://schemas.microsoft.com/office/drawing/2014/main" id="{82033343-EC7B-C930-8706-B1B3D56CBEB5}"/>
              </a:ext>
            </a:extLst>
          </p:cNvPr>
          <p:cNvGrpSpPr>
            <a:grpSpLocks/>
          </p:cNvGrpSpPr>
          <p:nvPr/>
        </p:nvGrpSpPr>
        <p:grpSpPr bwMode="auto">
          <a:xfrm>
            <a:off x="6636214" y="2630632"/>
            <a:ext cx="1509712" cy="908050"/>
            <a:chOff x="1295" y="669"/>
            <a:chExt cx="1115" cy="671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1" name="Freeform 39">
              <a:extLst>
                <a:ext uri="{FF2B5EF4-FFF2-40B4-BE49-F238E27FC236}">
                  <a16:creationId xmlns:a16="http://schemas.microsoft.com/office/drawing/2014/main" id="{FDAA1D53-20F3-2DDF-E45F-787F196858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720"/>
              <a:ext cx="912" cy="480"/>
            </a:xfrm>
            <a:custGeom>
              <a:avLst/>
              <a:gdLst>
                <a:gd name="T0" fmla="*/ 0 w 912"/>
                <a:gd name="T1" fmla="*/ 0 h 624"/>
                <a:gd name="T2" fmla="*/ 384 w 912"/>
                <a:gd name="T3" fmla="*/ 369 h 624"/>
                <a:gd name="T4" fmla="*/ 912 w 912"/>
                <a:gd name="T5" fmla="*/ 369 h 624"/>
                <a:gd name="T6" fmla="*/ 384 w 912"/>
                <a:gd name="T7" fmla="*/ 0 h 624"/>
                <a:gd name="T8" fmla="*/ 0 w 912"/>
                <a:gd name="T9" fmla="*/ 0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2"/>
                <a:gd name="T16" fmla="*/ 0 h 624"/>
                <a:gd name="T17" fmla="*/ 912 w 912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2" h="624">
                  <a:moveTo>
                    <a:pt x="0" y="0"/>
                  </a:moveTo>
                  <a:lnTo>
                    <a:pt x="384" y="624"/>
                  </a:lnTo>
                  <a:lnTo>
                    <a:pt x="912" y="624"/>
                  </a:lnTo>
                  <a:lnTo>
                    <a:pt x="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Rectangle 40">
              <a:extLst>
                <a:ext uri="{FF2B5EF4-FFF2-40B4-BE49-F238E27FC236}">
                  <a16:creationId xmlns:a16="http://schemas.microsoft.com/office/drawing/2014/main" id="{903B5D45-3EAD-FE9A-CBC3-F5199920F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00"/>
              <a:ext cx="530" cy="140"/>
            </a:xfrm>
            <a:prstGeom prst="rect">
              <a:avLst/>
            </a:prstGeom>
            <a:solidFill>
              <a:srgbClr val="DDDDDD"/>
            </a:solidFill>
            <a:ln w="381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41">
              <a:extLst>
                <a:ext uri="{FF2B5EF4-FFF2-40B4-BE49-F238E27FC236}">
                  <a16:creationId xmlns:a16="http://schemas.microsoft.com/office/drawing/2014/main" id="{05880C6B-EEB2-A2AF-3176-D92EE3B74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" y="720"/>
              <a:ext cx="393" cy="615"/>
            </a:xfrm>
            <a:custGeom>
              <a:avLst/>
              <a:gdLst>
                <a:gd name="T0" fmla="*/ 9 w 393"/>
                <a:gd name="T1" fmla="*/ 0 h 615"/>
                <a:gd name="T2" fmla="*/ 0 w 393"/>
                <a:gd name="T3" fmla="*/ 121 h 615"/>
                <a:gd name="T4" fmla="*/ 393 w 393"/>
                <a:gd name="T5" fmla="*/ 615 h 615"/>
                <a:gd name="T6" fmla="*/ 393 w 393"/>
                <a:gd name="T7" fmla="*/ 480 h 615"/>
                <a:gd name="T8" fmla="*/ 9 w 393"/>
                <a:gd name="T9" fmla="*/ 0 h 6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3"/>
                <a:gd name="T16" fmla="*/ 0 h 615"/>
                <a:gd name="T17" fmla="*/ 393 w 393"/>
                <a:gd name="T18" fmla="*/ 615 h 6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3" h="615">
                  <a:moveTo>
                    <a:pt x="9" y="0"/>
                  </a:moveTo>
                  <a:lnTo>
                    <a:pt x="0" y="121"/>
                  </a:lnTo>
                  <a:lnTo>
                    <a:pt x="393" y="615"/>
                  </a:lnTo>
                  <a:lnTo>
                    <a:pt x="393" y="48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72" name="Freeform 42">
              <a:extLst>
                <a:ext uri="{FF2B5EF4-FFF2-40B4-BE49-F238E27FC236}">
                  <a16:creationId xmlns:a16="http://schemas.microsoft.com/office/drawing/2014/main" id="{7062B1F5-CF84-9675-F176-4413A0AC8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" y="912"/>
              <a:ext cx="537" cy="359"/>
            </a:xfrm>
            <a:custGeom>
              <a:avLst/>
              <a:gdLst>
                <a:gd name="T0" fmla="*/ 338 w 537"/>
                <a:gd name="T1" fmla="*/ 258 h 359"/>
                <a:gd name="T2" fmla="*/ 345 w 537"/>
                <a:gd name="T3" fmla="*/ 336 h 359"/>
                <a:gd name="T4" fmla="*/ 164 w 537"/>
                <a:gd name="T5" fmla="*/ 359 h 359"/>
                <a:gd name="T6" fmla="*/ 0 w 537"/>
                <a:gd name="T7" fmla="*/ 176 h 359"/>
                <a:gd name="T8" fmla="*/ 281 w 537"/>
                <a:gd name="T9" fmla="*/ 0 h 359"/>
                <a:gd name="T10" fmla="*/ 537 w 537"/>
                <a:gd name="T11" fmla="*/ 122 h 359"/>
                <a:gd name="T12" fmla="*/ 505 w 537"/>
                <a:gd name="T13" fmla="*/ 153 h 359"/>
                <a:gd name="T14" fmla="*/ 274 w 537"/>
                <a:gd name="T15" fmla="*/ 75 h 359"/>
                <a:gd name="T16" fmla="*/ 91 w 537"/>
                <a:gd name="T17" fmla="*/ 176 h 359"/>
                <a:gd name="T18" fmla="*/ 201 w 537"/>
                <a:gd name="T19" fmla="*/ 304 h 359"/>
                <a:gd name="T20" fmla="*/ 338 w 537"/>
                <a:gd name="T21" fmla="*/ 258 h 3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7"/>
                <a:gd name="T34" fmla="*/ 0 h 359"/>
                <a:gd name="T35" fmla="*/ 537 w 537"/>
                <a:gd name="T36" fmla="*/ 359 h 3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7" h="359">
                  <a:moveTo>
                    <a:pt x="338" y="258"/>
                  </a:moveTo>
                  <a:lnTo>
                    <a:pt x="345" y="336"/>
                  </a:lnTo>
                  <a:lnTo>
                    <a:pt x="164" y="359"/>
                  </a:lnTo>
                  <a:lnTo>
                    <a:pt x="0" y="176"/>
                  </a:lnTo>
                  <a:lnTo>
                    <a:pt x="281" y="0"/>
                  </a:lnTo>
                  <a:lnTo>
                    <a:pt x="537" y="122"/>
                  </a:lnTo>
                  <a:lnTo>
                    <a:pt x="505" y="153"/>
                  </a:lnTo>
                  <a:lnTo>
                    <a:pt x="274" y="75"/>
                  </a:lnTo>
                  <a:lnTo>
                    <a:pt x="91" y="176"/>
                  </a:lnTo>
                  <a:lnTo>
                    <a:pt x="201" y="304"/>
                  </a:lnTo>
                  <a:lnTo>
                    <a:pt x="338" y="25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73" name="Freeform 43">
              <a:extLst>
                <a:ext uri="{FF2B5EF4-FFF2-40B4-BE49-F238E27FC236}">
                  <a16:creationId xmlns:a16="http://schemas.microsoft.com/office/drawing/2014/main" id="{7E204F4A-9964-8AD8-395C-C581EB14BBE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9" y="789"/>
              <a:ext cx="419" cy="245"/>
            </a:xfrm>
            <a:custGeom>
              <a:avLst/>
              <a:gdLst>
                <a:gd name="T0" fmla="*/ 206 w 537"/>
                <a:gd name="T1" fmla="*/ 120 h 359"/>
                <a:gd name="T2" fmla="*/ 210 w 537"/>
                <a:gd name="T3" fmla="*/ 156 h 359"/>
                <a:gd name="T4" fmla="*/ 100 w 537"/>
                <a:gd name="T5" fmla="*/ 167 h 359"/>
                <a:gd name="T6" fmla="*/ 0 w 537"/>
                <a:gd name="T7" fmla="*/ 82 h 359"/>
                <a:gd name="T8" fmla="*/ 171 w 537"/>
                <a:gd name="T9" fmla="*/ 0 h 359"/>
                <a:gd name="T10" fmla="*/ 327 w 537"/>
                <a:gd name="T11" fmla="*/ 57 h 359"/>
                <a:gd name="T12" fmla="*/ 307 w 537"/>
                <a:gd name="T13" fmla="*/ 71 h 359"/>
                <a:gd name="T14" fmla="*/ 167 w 537"/>
                <a:gd name="T15" fmla="*/ 35 h 359"/>
                <a:gd name="T16" fmla="*/ 55 w 537"/>
                <a:gd name="T17" fmla="*/ 82 h 359"/>
                <a:gd name="T18" fmla="*/ 123 w 537"/>
                <a:gd name="T19" fmla="*/ 141 h 359"/>
                <a:gd name="T20" fmla="*/ 206 w 537"/>
                <a:gd name="T21" fmla="*/ 120 h 3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7"/>
                <a:gd name="T34" fmla="*/ 0 h 359"/>
                <a:gd name="T35" fmla="*/ 537 w 537"/>
                <a:gd name="T36" fmla="*/ 359 h 3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7" h="359">
                  <a:moveTo>
                    <a:pt x="338" y="258"/>
                  </a:moveTo>
                  <a:lnTo>
                    <a:pt x="345" y="336"/>
                  </a:lnTo>
                  <a:lnTo>
                    <a:pt x="164" y="359"/>
                  </a:lnTo>
                  <a:lnTo>
                    <a:pt x="0" y="176"/>
                  </a:lnTo>
                  <a:lnTo>
                    <a:pt x="281" y="0"/>
                  </a:lnTo>
                  <a:lnTo>
                    <a:pt x="537" y="122"/>
                  </a:lnTo>
                  <a:lnTo>
                    <a:pt x="505" y="153"/>
                  </a:lnTo>
                  <a:lnTo>
                    <a:pt x="274" y="75"/>
                  </a:lnTo>
                  <a:lnTo>
                    <a:pt x="91" y="176"/>
                  </a:lnTo>
                  <a:lnTo>
                    <a:pt x="201" y="304"/>
                  </a:lnTo>
                  <a:lnTo>
                    <a:pt x="338" y="25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74" name="Freeform 44">
              <a:extLst>
                <a:ext uri="{FF2B5EF4-FFF2-40B4-BE49-F238E27FC236}">
                  <a16:creationId xmlns:a16="http://schemas.microsoft.com/office/drawing/2014/main" id="{6687DFFB-3EEE-3C80-6D69-D928CA8BA0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" y="672"/>
              <a:ext cx="320" cy="240"/>
            </a:xfrm>
            <a:custGeom>
              <a:avLst/>
              <a:gdLst>
                <a:gd name="T0" fmla="*/ 120 w 537"/>
                <a:gd name="T1" fmla="*/ 115 h 359"/>
                <a:gd name="T2" fmla="*/ 123 w 537"/>
                <a:gd name="T3" fmla="*/ 150 h 359"/>
                <a:gd name="T4" fmla="*/ 58 w 537"/>
                <a:gd name="T5" fmla="*/ 160 h 359"/>
                <a:gd name="T6" fmla="*/ 0 w 537"/>
                <a:gd name="T7" fmla="*/ 79 h 359"/>
                <a:gd name="T8" fmla="*/ 100 w 537"/>
                <a:gd name="T9" fmla="*/ 0 h 359"/>
                <a:gd name="T10" fmla="*/ 191 w 537"/>
                <a:gd name="T11" fmla="*/ 55 h 359"/>
                <a:gd name="T12" fmla="*/ 179 w 537"/>
                <a:gd name="T13" fmla="*/ 68 h 359"/>
                <a:gd name="T14" fmla="*/ 97 w 537"/>
                <a:gd name="T15" fmla="*/ 33 h 359"/>
                <a:gd name="T16" fmla="*/ 32 w 537"/>
                <a:gd name="T17" fmla="*/ 79 h 359"/>
                <a:gd name="T18" fmla="*/ 72 w 537"/>
                <a:gd name="T19" fmla="*/ 136 h 359"/>
                <a:gd name="T20" fmla="*/ 120 w 537"/>
                <a:gd name="T21" fmla="*/ 115 h 3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7"/>
                <a:gd name="T34" fmla="*/ 0 h 359"/>
                <a:gd name="T35" fmla="*/ 537 w 537"/>
                <a:gd name="T36" fmla="*/ 359 h 3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7" h="359">
                  <a:moveTo>
                    <a:pt x="338" y="258"/>
                  </a:moveTo>
                  <a:lnTo>
                    <a:pt x="345" y="336"/>
                  </a:lnTo>
                  <a:lnTo>
                    <a:pt x="164" y="359"/>
                  </a:lnTo>
                  <a:lnTo>
                    <a:pt x="0" y="176"/>
                  </a:lnTo>
                  <a:lnTo>
                    <a:pt x="281" y="0"/>
                  </a:lnTo>
                  <a:lnTo>
                    <a:pt x="537" y="122"/>
                  </a:lnTo>
                  <a:lnTo>
                    <a:pt x="505" y="153"/>
                  </a:lnTo>
                  <a:lnTo>
                    <a:pt x="274" y="75"/>
                  </a:lnTo>
                  <a:lnTo>
                    <a:pt x="91" y="176"/>
                  </a:lnTo>
                  <a:lnTo>
                    <a:pt x="201" y="304"/>
                  </a:lnTo>
                  <a:lnTo>
                    <a:pt x="338" y="25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75" name="Freeform 45">
              <a:extLst>
                <a:ext uri="{FF2B5EF4-FFF2-40B4-BE49-F238E27FC236}">
                  <a16:creationId xmlns:a16="http://schemas.microsoft.com/office/drawing/2014/main" id="{8F9524A1-7B82-AD54-1F65-86320B6BC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0" y="789"/>
              <a:ext cx="419" cy="245"/>
            </a:xfrm>
            <a:custGeom>
              <a:avLst/>
              <a:gdLst>
                <a:gd name="T0" fmla="*/ 241 w 419"/>
                <a:gd name="T1" fmla="*/ 171 h 245"/>
                <a:gd name="T2" fmla="*/ 260 w 419"/>
                <a:gd name="T3" fmla="*/ 217 h 245"/>
                <a:gd name="T4" fmla="*/ 291 w 419"/>
                <a:gd name="T5" fmla="*/ 245 h 245"/>
                <a:gd name="T6" fmla="*/ 419 w 419"/>
                <a:gd name="T7" fmla="*/ 120 h 245"/>
                <a:gd name="T8" fmla="*/ 200 w 419"/>
                <a:gd name="T9" fmla="*/ 0 h 245"/>
                <a:gd name="T10" fmla="*/ 0 w 419"/>
                <a:gd name="T11" fmla="*/ 83 h 245"/>
                <a:gd name="T12" fmla="*/ 25 w 419"/>
                <a:gd name="T13" fmla="*/ 104 h 245"/>
                <a:gd name="T14" fmla="*/ 205 w 419"/>
                <a:gd name="T15" fmla="*/ 51 h 245"/>
                <a:gd name="T16" fmla="*/ 348 w 419"/>
                <a:gd name="T17" fmla="*/ 120 h 245"/>
                <a:gd name="T18" fmla="*/ 262 w 419"/>
                <a:gd name="T19" fmla="*/ 207 h 245"/>
                <a:gd name="T20" fmla="*/ 241 w 419"/>
                <a:gd name="T21" fmla="*/ 171 h 2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9"/>
                <a:gd name="T34" fmla="*/ 0 h 245"/>
                <a:gd name="T35" fmla="*/ 419 w 419"/>
                <a:gd name="T36" fmla="*/ 245 h 24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9" h="245">
                  <a:moveTo>
                    <a:pt x="241" y="171"/>
                  </a:moveTo>
                  <a:lnTo>
                    <a:pt x="260" y="217"/>
                  </a:lnTo>
                  <a:lnTo>
                    <a:pt x="291" y="245"/>
                  </a:lnTo>
                  <a:lnTo>
                    <a:pt x="419" y="120"/>
                  </a:lnTo>
                  <a:lnTo>
                    <a:pt x="200" y="0"/>
                  </a:lnTo>
                  <a:lnTo>
                    <a:pt x="0" y="83"/>
                  </a:lnTo>
                  <a:lnTo>
                    <a:pt x="25" y="104"/>
                  </a:lnTo>
                  <a:lnTo>
                    <a:pt x="205" y="51"/>
                  </a:lnTo>
                  <a:lnTo>
                    <a:pt x="348" y="120"/>
                  </a:lnTo>
                  <a:lnTo>
                    <a:pt x="262" y="207"/>
                  </a:lnTo>
                  <a:lnTo>
                    <a:pt x="241" y="171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76" name="Freeform 46">
              <a:extLst>
                <a:ext uri="{FF2B5EF4-FFF2-40B4-BE49-F238E27FC236}">
                  <a16:creationId xmlns:a16="http://schemas.microsoft.com/office/drawing/2014/main" id="{9C3F2B6A-70C5-0327-973A-D40E9EA1F2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" y="669"/>
              <a:ext cx="320" cy="240"/>
            </a:xfrm>
            <a:custGeom>
              <a:avLst/>
              <a:gdLst>
                <a:gd name="T0" fmla="*/ 201 w 320"/>
                <a:gd name="T1" fmla="*/ 172 h 240"/>
                <a:gd name="T2" fmla="*/ 274 w 320"/>
                <a:gd name="T3" fmla="*/ 227 h 240"/>
                <a:gd name="T4" fmla="*/ 222 w 320"/>
                <a:gd name="T5" fmla="*/ 240 h 240"/>
                <a:gd name="T6" fmla="*/ 320 w 320"/>
                <a:gd name="T7" fmla="*/ 118 h 240"/>
                <a:gd name="T8" fmla="*/ 153 w 320"/>
                <a:gd name="T9" fmla="*/ 0 h 240"/>
                <a:gd name="T10" fmla="*/ 0 w 320"/>
                <a:gd name="T11" fmla="*/ 82 h 240"/>
                <a:gd name="T12" fmla="*/ 19 w 320"/>
                <a:gd name="T13" fmla="*/ 102 h 240"/>
                <a:gd name="T14" fmla="*/ 157 w 320"/>
                <a:gd name="T15" fmla="*/ 50 h 240"/>
                <a:gd name="T16" fmla="*/ 266 w 320"/>
                <a:gd name="T17" fmla="*/ 118 h 240"/>
                <a:gd name="T18" fmla="*/ 200 w 320"/>
                <a:gd name="T19" fmla="*/ 203 h 240"/>
                <a:gd name="T20" fmla="*/ 201 w 320"/>
                <a:gd name="T21" fmla="*/ 172 h 2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0"/>
                <a:gd name="T34" fmla="*/ 0 h 240"/>
                <a:gd name="T35" fmla="*/ 320 w 320"/>
                <a:gd name="T36" fmla="*/ 240 h 2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0" h="240">
                  <a:moveTo>
                    <a:pt x="201" y="172"/>
                  </a:moveTo>
                  <a:lnTo>
                    <a:pt x="274" y="227"/>
                  </a:lnTo>
                  <a:lnTo>
                    <a:pt x="222" y="240"/>
                  </a:lnTo>
                  <a:lnTo>
                    <a:pt x="320" y="118"/>
                  </a:lnTo>
                  <a:lnTo>
                    <a:pt x="153" y="0"/>
                  </a:lnTo>
                  <a:lnTo>
                    <a:pt x="0" y="82"/>
                  </a:lnTo>
                  <a:lnTo>
                    <a:pt x="19" y="102"/>
                  </a:lnTo>
                  <a:lnTo>
                    <a:pt x="157" y="50"/>
                  </a:lnTo>
                  <a:lnTo>
                    <a:pt x="266" y="118"/>
                  </a:lnTo>
                  <a:lnTo>
                    <a:pt x="200" y="203"/>
                  </a:lnTo>
                  <a:lnTo>
                    <a:pt x="201" y="17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77" name="Freeform 47">
              <a:extLst>
                <a:ext uri="{FF2B5EF4-FFF2-40B4-BE49-F238E27FC236}">
                  <a16:creationId xmlns:a16="http://schemas.microsoft.com/office/drawing/2014/main" id="{92CC2252-DFB7-1979-CEF4-65F786D79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3" y="854"/>
              <a:ext cx="537" cy="359"/>
            </a:xfrm>
            <a:custGeom>
              <a:avLst/>
              <a:gdLst>
                <a:gd name="T0" fmla="*/ 349 w 537"/>
                <a:gd name="T1" fmla="*/ 316 h 359"/>
                <a:gd name="T2" fmla="*/ 330 w 537"/>
                <a:gd name="T3" fmla="*/ 307 h 359"/>
                <a:gd name="T4" fmla="*/ 321 w 537"/>
                <a:gd name="T5" fmla="*/ 344 h 359"/>
                <a:gd name="T6" fmla="*/ 373 w 537"/>
                <a:gd name="T7" fmla="*/ 359 h 359"/>
                <a:gd name="T8" fmla="*/ 537 w 537"/>
                <a:gd name="T9" fmla="*/ 176 h 359"/>
                <a:gd name="T10" fmla="*/ 256 w 537"/>
                <a:gd name="T11" fmla="*/ 0 h 359"/>
                <a:gd name="T12" fmla="*/ 0 w 537"/>
                <a:gd name="T13" fmla="*/ 122 h 359"/>
                <a:gd name="T14" fmla="*/ 32 w 537"/>
                <a:gd name="T15" fmla="*/ 153 h 359"/>
                <a:gd name="T16" fmla="*/ 263 w 537"/>
                <a:gd name="T17" fmla="*/ 75 h 359"/>
                <a:gd name="T18" fmla="*/ 446 w 537"/>
                <a:gd name="T19" fmla="*/ 176 h 359"/>
                <a:gd name="T20" fmla="*/ 336 w 537"/>
                <a:gd name="T21" fmla="*/ 304 h 359"/>
                <a:gd name="T22" fmla="*/ 349 w 537"/>
                <a:gd name="T23" fmla="*/ 289 h 359"/>
                <a:gd name="T24" fmla="*/ 330 w 537"/>
                <a:gd name="T25" fmla="*/ 289 h 359"/>
                <a:gd name="T26" fmla="*/ 312 w 537"/>
                <a:gd name="T27" fmla="*/ 289 h 359"/>
                <a:gd name="T28" fmla="*/ 349 w 537"/>
                <a:gd name="T29" fmla="*/ 316 h 3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37"/>
                <a:gd name="T46" fmla="*/ 0 h 359"/>
                <a:gd name="T47" fmla="*/ 537 w 537"/>
                <a:gd name="T48" fmla="*/ 359 h 3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37" h="359">
                  <a:moveTo>
                    <a:pt x="349" y="316"/>
                  </a:moveTo>
                  <a:lnTo>
                    <a:pt x="330" y="307"/>
                  </a:lnTo>
                  <a:lnTo>
                    <a:pt x="321" y="344"/>
                  </a:lnTo>
                  <a:lnTo>
                    <a:pt x="373" y="359"/>
                  </a:lnTo>
                  <a:lnTo>
                    <a:pt x="537" y="176"/>
                  </a:lnTo>
                  <a:lnTo>
                    <a:pt x="256" y="0"/>
                  </a:lnTo>
                  <a:lnTo>
                    <a:pt x="0" y="122"/>
                  </a:lnTo>
                  <a:lnTo>
                    <a:pt x="32" y="153"/>
                  </a:lnTo>
                  <a:lnTo>
                    <a:pt x="263" y="75"/>
                  </a:lnTo>
                  <a:lnTo>
                    <a:pt x="446" y="176"/>
                  </a:lnTo>
                  <a:lnTo>
                    <a:pt x="336" y="304"/>
                  </a:lnTo>
                  <a:lnTo>
                    <a:pt x="349" y="289"/>
                  </a:lnTo>
                  <a:lnTo>
                    <a:pt x="330" y="289"/>
                  </a:lnTo>
                  <a:lnTo>
                    <a:pt x="312" y="289"/>
                  </a:lnTo>
                  <a:lnTo>
                    <a:pt x="349" y="31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1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2.22222E-6 C -0.00833 0.00556 -0.01441 0.01227 -0.02361 0.01482 C -0.03229 0.02199 -0.04184 0.02709 -0.05 0.03519 C -0.05521 0.04051 -0.0592 0.04746 -0.06389 0.05371 C -0.075 0.06852 -0.09444 0.07199 -0.10833 0.07963 C -0.11319 0.08218 -0.11788 0.08519 -0.12222 0.08889 C -0.12396 0.09028 -0.12465 0.09306 -0.12639 0.09445 C -0.14114 0.10672 -0.15885 0.1125 -0.175 0.12037 C -0.17691 0.1213 -0.17882 0.12269 -0.18055 0.12408 C -0.18194 0.12523 -0.18316 0.12709 -0.18472 0.12778 C -0.18923 0.1301 -0.19392 0.13148 -0.19861 0.13334 C -0.20052 0.13403 -0.20243 0.13426 -0.20416 0.13519 C -0.23316 0.14977 -0.20989 0.14028 -0.23055 0.14815 C -0.24913 0.16875 -0.22969 0.14931 -0.24583 0.16111 C -0.24791 0.1625 -0.24913 0.16574 -0.25139 0.16667 C -0.2559 0.16875 -0.26528 0.17037 -0.26528 0.17037 C -0.27604 0.17894 -0.28594 0.17986 -0.29861 0.18148 C -0.31944 0.19815 -0.34496 0.18912 -0.36805 0.18148 C -0.37274 0.16297 -0.37274 0.17894 -0.37083 0.15 C -0.37482 0.1419 -0.37743 0.1338 -0.38194 0.12593 C -0.3842 0.11713 -0.38871 0.11111 -0.39583 0.11111 " pathEditMode="relative" ptsTypes="ffffffffffffffffffffA"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4">
            <a:extLst>
              <a:ext uri="{FF2B5EF4-FFF2-40B4-BE49-F238E27FC236}">
                <a16:creationId xmlns:a16="http://schemas.microsoft.com/office/drawing/2014/main" id="{4AED772F-C1A5-463E-6598-AA328E4CB847}"/>
              </a:ext>
            </a:extLst>
          </p:cNvPr>
          <p:cNvGrpSpPr>
            <a:grpSpLocks/>
          </p:cNvGrpSpPr>
          <p:nvPr/>
        </p:nvGrpSpPr>
        <p:grpSpPr bwMode="auto">
          <a:xfrm>
            <a:off x="3745551" y="5554197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3F9151C8-F0AD-5D43-0823-BF250841EF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73F1C56C-11DC-C4E3-301E-60F69269E89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0ED6D673-4ACC-7F2F-263B-62C76C6288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9F2F3BA5-FF89-1C00-0479-E5BAE8CD3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C0D01EEB-96C2-5250-9B9B-66D2A4FAF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8CB77AD0-F287-73A7-C1E9-2ABD38C5C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517081DC-720C-FF28-7632-C69C7711F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ED6A8FF1-449D-045A-F8C5-61FC1DE67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F906E697-B7CC-0467-EC78-D376830F82D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F37EE809-7BC9-E7AF-B60D-FB5A9A65A4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9D381700-F3BC-7598-36CC-B6B5FE97E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Settlement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89</a:t>
            </a:fld>
            <a:endParaRPr lang="en-US" dirty="0"/>
          </a:p>
        </p:txBody>
      </p:sp>
      <p:sp>
        <p:nvSpPr>
          <p:cNvPr id="55" name="Curved Down Arrow 54"/>
          <p:cNvSpPr/>
          <p:nvPr/>
        </p:nvSpPr>
        <p:spPr bwMode="auto">
          <a:xfrm rot="13750097" flipH="1">
            <a:off x="371945" y="4726279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Curved Down Arrow 55"/>
          <p:cNvSpPr/>
          <p:nvPr/>
        </p:nvSpPr>
        <p:spPr bwMode="auto">
          <a:xfrm rot="8071784" flipH="1">
            <a:off x="5204025" y="4674995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rgbClr val="FF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Horizontal Scroll 47"/>
              <p:cNvSpPr/>
              <p:nvPr/>
            </p:nvSpPr>
            <p:spPr bwMode="auto">
              <a:xfrm>
                <a:off x="771027" y="4183293"/>
                <a:ext cx="2670673" cy="1595021"/>
              </a:xfrm>
              <a:prstGeom prst="horizontalScroll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66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pay 100 to Bob </a:t>
                </a:r>
                <a:r>
                  <a:rPr kumimoji="0" lang="en-US" b="0" i="0" u="none" strike="noStrike" cap="none" normalizeH="0" baseline="0" dirty="0" err="1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hashlock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</a:p>
              <a:p>
                <a:pPr algn="ctr"/>
                <a:r>
                  <a:rPr lang="en-US" dirty="0" err="1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timelock</a:t>
                </a:r>
                <a:r>
                  <a:rPr lang="en-US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  <a:sym typeface="Symbol"/>
                      </a:rPr>
                      <m:t></m:t>
                    </m:r>
                  </m:oMath>
                </a14:m>
                <a:endParaRPr kumimoji="0" lang="en-US" b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8" name="Horizontal Scrol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1027" y="4183293"/>
                <a:ext cx="2670673" cy="1595021"/>
              </a:xfrm>
              <a:prstGeom prst="horizontalScroll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38100" cap="flat" cmpd="sng" algn="ctr">
                <a:solidFill>
                  <a:srgbClr val="66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6" descr="https://bitcoin.org/img/icons/opengrap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249" y="4683006"/>
            <a:ext cx="784902" cy="78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Horizontal Scroll 49"/>
              <p:cNvSpPr/>
              <p:nvPr/>
            </p:nvSpPr>
            <p:spPr bwMode="auto">
              <a:xfrm>
                <a:off x="5820272" y="4183292"/>
                <a:ext cx="2841128" cy="1595021"/>
              </a:xfrm>
              <a:prstGeom prst="horizontalScroll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CC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pay 100 to Carol </a:t>
                </a:r>
                <a:r>
                  <a:rPr kumimoji="0" lang="en-US" b="0" i="0" u="none" strike="noStrike" cap="none" normalizeH="0" baseline="0" dirty="0" err="1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hashlock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</a:p>
              <a:p>
                <a:pPr algn="ctr"/>
                <a:r>
                  <a:rPr lang="en-US" dirty="0" err="1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timelock</a:t>
                </a:r>
                <a:r>
                  <a:rPr lang="en-US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  <a:sym typeface="Symbol"/>
                      </a:rPr>
                      <m:t></m:t>
                    </m:r>
                  </m:oMath>
                </a14:m>
                <a:endParaRPr kumimoji="0" lang="en-US" b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0" name="Horizontal Scroll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20272" y="4183292"/>
                <a:ext cx="2841128" cy="1595021"/>
              </a:xfrm>
              <a:prstGeom prst="horizontalScroll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 cap="flat" cmpd="sng" algn="ctr">
                <a:solidFill>
                  <a:srgbClr val="FFCC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6" descr="https://bitcoin.org/img/icons/opengrap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47" y="5772717"/>
            <a:ext cx="784902" cy="78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/>
          <p:cNvGrpSpPr/>
          <p:nvPr/>
        </p:nvGrpSpPr>
        <p:grpSpPr>
          <a:xfrm>
            <a:off x="269292" y="4516173"/>
            <a:ext cx="3022600" cy="1955800"/>
            <a:chOff x="2068441" y="4762500"/>
            <a:chExt cx="3022600" cy="1955800"/>
          </a:xfrm>
        </p:grpSpPr>
        <p:sp>
          <p:nvSpPr>
            <p:cNvPr id="45" name="Freeform 27"/>
            <p:cNvSpPr>
              <a:spLocks/>
            </p:cNvSpPr>
            <p:nvPr/>
          </p:nvSpPr>
          <p:spPr bwMode="auto">
            <a:xfrm>
              <a:off x="2068441" y="4762500"/>
              <a:ext cx="3022600" cy="1955800"/>
            </a:xfrm>
            <a:custGeom>
              <a:avLst/>
              <a:gdLst>
                <a:gd name="T0" fmla="*/ 760 w 1904"/>
                <a:gd name="T1" fmla="*/ 328 h 1232"/>
                <a:gd name="T2" fmla="*/ 560 w 1904"/>
                <a:gd name="T3" fmla="*/ 72 h 1232"/>
                <a:gd name="T4" fmla="*/ 536 w 1904"/>
                <a:gd name="T5" fmla="*/ 360 h 1232"/>
                <a:gd name="T6" fmla="*/ 0 w 1904"/>
                <a:gd name="T7" fmla="*/ 160 h 1232"/>
                <a:gd name="T8" fmla="*/ 368 w 1904"/>
                <a:gd name="T9" fmla="*/ 624 h 1232"/>
                <a:gd name="T10" fmla="*/ 168 w 1904"/>
                <a:gd name="T11" fmla="*/ 1064 h 1232"/>
                <a:gd name="T12" fmla="*/ 600 w 1904"/>
                <a:gd name="T13" fmla="*/ 784 h 1232"/>
                <a:gd name="T14" fmla="*/ 1144 w 1904"/>
                <a:gd name="T15" fmla="*/ 1232 h 1232"/>
                <a:gd name="T16" fmla="*/ 1000 w 1904"/>
                <a:gd name="T17" fmla="*/ 848 h 1232"/>
                <a:gd name="T18" fmla="*/ 1904 w 1904"/>
                <a:gd name="T19" fmla="*/ 912 h 1232"/>
                <a:gd name="T20" fmla="*/ 1168 w 1904"/>
                <a:gd name="T21" fmla="*/ 560 h 1232"/>
                <a:gd name="T22" fmla="*/ 1808 w 1904"/>
                <a:gd name="T23" fmla="*/ 160 h 1232"/>
                <a:gd name="T24" fmla="*/ 1040 w 1904"/>
                <a:gd name="T25" fmla="*/ 384 h 1232"/>
                <a:gd name="T26" fmla="*/ 952 w 1904"/>
                <a:gd name="T27" fmla="*/ 0 h 1232"/>
                <a:gd name="T28" fmla="*/ 760 w 1904"/>
                <a:gd name="T29" fmla="*/ 328 h 12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04"/>
                <a:gd name="T46" fmla="*/ 0 h 1232"/>
                <a:gd name="T47" fmla="*/ 1904 w 1904"/>
                <a:gd name="T48" fmla="*/ 1232 h 12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04" h="1232">
                  <a:moveTo>
                    <a:pt x="760" y="328"/>
                  </a:moveTo>
                  <a:lnTo>
                    <a:pt x="560" y="72"/>
                  </a:lnTo>
                  <a:lnTo>
                    <a:pt x="536" y="360"/>
                  </a:lnTo>
                  <a:lnTo>
                    <a:pt x="0" y="160"/>
                  </a:lnTo>
                  <a:lnTo>
                    <a:pt x="368" y="624"/>
                  </a:lnTo>
                  <a:lnTo>
                    <a:pt x="168" y="1064"/>
                  </a:lnTo>
                  <a:lnTo>
                    <a:pt x="600" y="784"/>
                  </a:lnTo>
                  <a:lnTo>
                    <a:pt x="1144" y="1232"/>
                  </a:lnTo>
                  <a:lnTo>
                    <a:pt x="1000" y="848"/>
                  </a:lnTo>
                  <a:lnTo>
                    <a:pt x="1904" y="912"/>
                  </a:lnTo>
                  <a:lnTo>
                    <a:pt x="1168" y="560"/>
                  </a:lnTo>
                  <a:lnTo>
                    <a:pt x="1808" y="160"/>
                  </a:lnTo>
                  <a:lnTo>
                    <a:pt x="1040" y="384"/>
                  </a:lnTo>
                  <a:lnTo>
                    <a:pt x="952" y="0"/>
                  </a:lnTo>
                  <a:lnTo>
                    <a:pt x="760" y="328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71" name="Text Box 28"/>
            <p:cNvSpPr txBox="1">
              <a:spLocks noChangeArrowheads="1"/>
            </p:cNvSpPr>
            <p:nvPr/>
          </p:nvSpPr>
          <p:spPr bwMode="auto">
            <a:xfrm>
              <a:off x="2548404" y="5429190"/>
              <a:ext cx="1409361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b="0" dirty="0">
                  <a:solidFill>
                    <a:srgbClr val="FF0000"/>
                  </a:solidFill>
                  <a:latin typeface="Arial" pitchFamily="34" charset="0"/>
                  <a:sym typeface="Symbol" pitchFamily="18" charset="2"/>
                </a:rPr>
                <a:t>TIMEOUT!</a:t>
              </a:r>
              <a:endParaRPr lang="el-GR" sz="2000" b="0" dirty="0">
                <a:solidFill>
                  <a:srgbClr val="FF0000"/>
                </a:solidFill>
                <a:latin typeface="Arial" pitchFamily="34" charset="0"/>
                <a:sym typeface="Symbol" pitchFamily="18" charset="2"/>
              </a:endParaRPr>
            </a:p>
          </p:txBody>
        </p:sp>
      </p:grpSp>
      <p:grpSp>
        <p:nvGrpSpPr>
          <p:cNvPr id="3" name="Group 4">
            <a:extLst>
              <a:ext uri="{FF2B5EF4-FFF2-40B4-BE49-F238E27FC236}">
                <a16:creationId xmlns:a16="http://schemas.microsoft.com/office/drawing/2014/main" id="{7CDD8BA4-26CB-C6B7-4311-A446669357C7}"/>
              </a:ext>
            </a:extLst>
          </p:cNvPr>
          <p:cNvGrpSpPr>
            <a:grpSpLocks/>
          </p:cNvGrpSpPr>
          <p:nvPr/>
        </p:nvGrpSpPr>
        <p:grpSpPr bwMode="auto">
          <a:xfrm>
            <a:off x="1088960" y="2684469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26857F21-CECA-95CB-5247-9A5B99822A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038C4D7-5C3F-96D3-D2A5-B25DE76F3D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AD3A3044-5EE7-07EB-D86F-973F73FE16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054FD11A-DA27-372A-4408-58A488C6A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7A45A8DE-A398-2201-81A0-1A49592F32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CB96DAEC-92CA-03FE-7EB8-0C191C2421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32EAFE8F-7D1F-A31F-9F02-4EDA3244A7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47FF166D-F27F-2F2F-4503-6EFA0E6D38D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32D5B8AF-4D61-C2F3-82D1-7ED9186524D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922A89F2-3FE1-6A1A-B8E4-064E5B4B693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7B9796D-BC6E-F9F4-C564-4F1C54702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9A966C1D-BE27-5C58-CCB7-43196DD69BD5}"/>
              </a:ext>
            </a:extLst>
          </p:cNvPr>
          <p:cNvGrpSpPr>
            <a:grpSpLocks/>
          </p:cNvGrpSpPr>
          <p:nvPr/>
        </p:nvGrpSpPr>
        <p:grpSpPr bwMode="auto">
          <a:xfrm>
            <a:off x="6636214" y="2630632"/>
            <a:ext cx="1509712" cy="908050"/>
            <a:chOff x="1295" y="669"/>
            <a:chExt cx="1115" cy="671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CE667880-4DFB-1575-B9D8-C059A9BB04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720"/>
              <a:ext cx="912" cy="480"/>
            </a:xfrm>
            <a:custGeom>
              <a:avLst/>
              <a:gdLst>
                <a:gd name="T0" fmla="*/ 0 w 912"/>
                <a:gd name="T1" fmla="*/ 0 h 624"/>
                <a:gd name="T2" fmla="*/ 384 w 912"/>
                <a:gd name="T3" fmla="*/ 369 h 624"/>
                <a:gd name="T4" fmla="*/ 912 w 912"/>
                <a:gd name="T5" fmla="*/ 369 h 624"/>
                <a:gd name="T6" fmla="*/ 384 w 912"/>
                <a:gd name="T7" fmla="*/ 0 h 624"/>
                <a:gd name="T8" fmla="*/ 0 w 912"/>
                <a:gd name="T9" fmla="*/ 0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2"/>
                <a:gd name="T16" fmla="*/ 0 h 624"/>
                <a:gd name="T17" fmla="*/ 912 w 912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2" h="624">
                  <a:moveTo>
                    <a:pt x="0" y="0"/>
                  </a:moveTo>
                  <a:lnTo>
                    <a:pt x="384" y="624"/>
                  </a:lnTo>
                  <a:lnTo>
                    <a:pt x="912" y="624"/>
                  </a:lnTo>
                  <a:lnTo>
                    <a:pt x="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Rectangle 40">
              <a:extLst>
                <a:ext uri="{FF2B5EF4-FFF2-40B4-BE49-F238E27FC236}">
                  <a16:creationId xmlns:a16="http://schemas.microsoft.com/office/drawing/2014/main" id="{D3B961C5-E46C-841D-D342-924D153A0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00"/>
              <a:ext cx="530" cy="140"/>
            </a:xfrm>
            <a:prstGeom prst="rect">
              <a:avLst/>
            </a:prstGeom>
            <a:solidFill>
              <a:srgbClr val="DDDDDD"/>
            </a:solidFill>
            <a:ln w="381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FDA38C80-339B-38E2-C189-F2AEB05B95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" y="720"/>
              <a:ext cx="393" cy="615"/>
            </a:xfrm>
            <a:custGeom>
              <a:avLst/>
              <a:gdLst>
                <a:gd name="T0" fmla="*/ 9 w 393"/>
                <a:gd name="T1" fmla="*/ 0 h 615"/>
                <a:gd name="T2" fmla="*/ 0 w 393"/>
                <a:gd name="T3" fmla="*/ 121 h 615"/>
                <a:gd name="T4" fmla="*/ 393 w 393"/>
                <a:gd name="T5" fmla="*/ 615 h 615"/>
                <a:gd name="T6" fmla="*/ 393 w 393"/>
                <a:gd name="T7" fmla="*/ 480 h 615"/>
                <a:gd name="T8" fmla="*/ 9 w 393"/>
                <a:gd name="T9" fmla="*/ 0 h 6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3"/>
                <a:gd name="T16" fmla="*/ 0 h 615"/>
                <a:gd name="T17" fmla="*/ 393 w 393"/>
                <a:gd name="T18" fmla="*/ 615 h 6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3" h="615">
                  <a:moveTo>
                    <a:pt x="9" y="0"/>
                  </a:moveTo>
                  <a:lnTo>
                    <a:pt x="0" y="121"/>
                  </a:lnTo>
                  <a:lnTo>
                    <a:pt x="393" y="615"/>
                  </a:lnTo>
                  <a:lnTo>
                    <a:pt x="393" y="48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8DF124F7-361D-2D00-78C9-95E5052DAA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" y="912"/>
              <a:ext cx="537" cy="359"/>
            </a:xfrm>
            <a:custGeom>
              <a:avLst/>
              <a:gdLst>
                <a:gd name="T0" fmla="*/ 338 w 537"/>
                <a:gd name="T1" fmla="*/ 258 h 359"/>
                <a:gd name="T2" fmla="*/ 345 w 537"/>
                <a:gd name="T3" fmla="*/ 336 h 359"/>
                <a:gd name="T4" fmla="*/ 164 w 537"/>
                <a:gd name="T5" fmla="*/ 359 h 359"/>
                <a:gd name="T6" fmla="*/ 0 w 537"/>
                <a:gd name="T7" fmla="*/ 176 h 359"/>
                <a:gd name="T8" fmla="*/ 281 w 537"/>
                <a:gd name="T9" fmla="*/ 0 h 359"/>
                <a:gd name="T10" fmla="*/ 537 w 537"/>
                <a:gd name="T11" fmla="*/ 122 h 359"/>
                <a:gd name="T12" fmla="*/ 505 w 537"/>
                <a:gd name="T13" fmla="*/ 153 h 359"/>
                <a:gd name="T14" fmla="*/ 274 w 537"/>
                <a:gd name="T15" fmla="*/ 75 h 359"/>
                <a:gd name="T16" fmla="*/ 91 w 537"/>
                <a:gd name="T17" fmla="*/ 176 h 359"/>
                <a:gd name="T18" fmla="*/ 201 w 537"/>
                <a:gd name="T19" fmla="*/ 304 h 359"/>
                <a:gd name="T20" fmla="*/ 338 w 537"/>
                <a:gd name="T21" fmla="*/ 258 h 3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7"/>
                <a:gd name="T34" fmla="*/ 0 h 359"/>
                <a:gd name="T35" fmla="*/ 537 w 537"/>
                <a:gd name="T36" fmla="*/ 359 h 3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7" h="359">
                  <a:moveTo>
                    <a:pt x="338" y="258"/>
                  </a:moveTo>
                  <a:lnTo>
                    <a:pt x="345" y="336"/>
                  </a:lnTo>
                  <a:lnTo>
                    <a:pt x="164" y="359"/>
                  </a:lnTo>
                  <a:lnTo>
                    <a:pt x="0" y="176"/>
                  </a:lnTo>
                  <a:lnTo>
                    <a:pt x="281" y="0"/>
                  </a:lnTo>
                  <a:lnTo>
                    <a:pt x="537" y="122"/>
                  </a:lnTo>
                  <a:lnTo>
                    <a:pt x="505" y="153"/>
                  </a:lnTo>
                  <a:lnTo>
                    <a:pt x="274" y="75"/>
                  </a:lnTo>
                  <a:lnTo>
                    <a:pt x="91" y="176"/>
                  </a:lnTo>
                  <a:lnTo>
                    <a:pt x="201" y="304"/>
                  </a:lnTo>
                  <a:lnTo>
                    <a:pt x="338" y="25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1AF4485B-BFDE-A88B-D598-927DD478DF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9" y="789"/>
              <a:ext cx="419" cy="245"/>
            </a:xfrm>
            <a:custGeom>
              <a:avLst/>
              <a:gdLst>
                <a:gd name="T0" fmla="*/ 206 w 537"/>
                <a:gd name="T1" fmla="*/ 120 h 359"/>
                <a:gd name="T2" fmla="*/ 210 w 537"/>
                <a:gd name="T3" fmla="*/ 156 h 359"/>
                <a:gd name="T4" fmla="*/ 100 w 537"/>
                <a:gd name="T5" fmla="*/ 167 h 359"/>
                <a:gd name="T6" fmla="*/ 0 w 537"/>
                <a:gd name="T7" fmla="*/ 82 h 359"/>
                <a:gd name="T8" fmla="*/ 171 w 537"/>
                <a:gd name="T9" fmla="*/ 0 h 359"/>
                <a:gd name="T10" fmla="*/ 327 w 537"/>
                <a:gd name="T11" fmla="*/ 57 h 359"/>
                <a:gd name="T12" fmla="*/ 307 w 537"/>
                <a:gd name="T13" fmla="*/ 71 h 359"/>
                <a:gd name="T14" fmla="*/ 167 w 537"/>
                <a:gd name="T15" fmla="*/ 35 h 359"/>
                <a:gd name="T16" fmla="*/ 55 w 537"/>
                <a:gd name="T17" fmla="*/ 82 h 359"/>
                <a:gd name="T18" fmla="*/ 123 w 537"/>
                <a:gd name="T19" fmla="*/ 141 h 359"/>
                <a:gd name="T20" fmla="*/ 206 w 537"/>
                <a:gd name="T21" fmla="*/ 120 h 3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7"/>
                <a:gd name="T34" fmla="*/ 0 h 359"/>
                <a:gd name="T35" fmla="*/ 537 w 537"/>
                <a:gd name="T36" fmla="*/ 359 h 3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7" h="359">
                  <a:moveTo>
                    <a:pt x="338" y="258"/>
                  </a:moveTo>
                  <a:lnTo>
                    <a:pt x="345" y="336"/>
                  </a:lnTo>
                  <a:lnTo>
                    <a:pt x="164" y="359"/>
                  </a:lnTo>
                  <a:lnTo>
                    <a:pt x="0" y="176"/>
                  </a:lnTo>
                  <a:lnTo>
                    <a:pt x="281" y="0"/>
                  </a:lnTo>
                  <a:lnTo>
                    <a:pt x="537" y="122"/>
                  </a:lnTo>
                  <a:lnTo>
                    <a:pt x="505" y="153"/>
                  </a:lnTo>
                  <a:lnTo>
                    <a:pt x="274" y="75"/>
                  </a:lnTo>
                  <a:lnTo>
                    <a:pt x="91" y="176"/>
                  </a:lnTo>
                  <a:lnTo>
                    <a:pt x="201" y="304"/>
                  </a:lnTo>
                  <a:lnTo>
                    <a:pt x="338" y="25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72" name="Freeform 44">
              <a:extLst>
                <a:ext uri="{FF2B5EF4-FFF2-40B4-BE49-F238E27FC236}">
                  <a16:creationId xmlns:a16="http://schemas.microsoft.com/office/drawing/2014/main" id="{EF9673D5-AB3E-34C2-D73D-E301C5F737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" y="672"/>
              <a:ext cx="320" cy="240"/>
            </a:xfrm>
            <a:custGeom>
              <a:avLst/>
              <a:gdLst>
                <a:gd name="T0" fmla="*/ 120 w 537"/>
                <a:gd name="T1" fmla="*/ 115 h 359"/>
                <a:gd name="T2" fmla="*/ 123 w 537"/>
                <a:gd name="T3" fmla="*/ 150 h 359"/>
                <a:gd name="T4" fmla="*/ 58 w 537"/>
                <a:gd name="T5" fmla="*/ 160 h 359"/>
                <a:gd name="T6" fmla="*/ 0 w 537"/>
                <a:gd name="T7" fmla="*/ 79 h 359"/>
                <a:gd name="T8" fmla="*/ 100 w 537"/>
                <a:gd name="T9" fmla="*/ 0 h 359"/>
                <a:gd name="T10" fmla="*/ 191 w 537"/>
                <a:gd name="T11" fmla="*/ 55 h 359"/>
                <a:gd name="T12" fmla="*/ 179 w 537"/>
                <a:gd name="T13" fmla="*/ 68 h 359"/>
                <a:gd name="T14" fmla="*/ 97 w 537"/>
                <a:gd name="T15" fmla="*/ 33 h 359"/>
                <a:gd name="T16" fmla="*/ 32 w 537"/>
                <a:gd name="T17" fmla="*/ 79 h 359"/>
                <a:gd name="T18" fmla="*/ 72 w 537"/>
                <a:gd name="T19" fmla="*/ 136 h 359"/>
                <a:gd name="T20" fmla="*/ 120 w 537"/>
                <a:gd name="T21" fmla="*/ 115 h 3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7"/>
                <a:gd name="T34" fmla="*/ 0 h 359"/>
                <a:gd name="T35" fmla="*/ 537 w 537"/>
                <a:gd name="T36" fmla="*/ 359 h 3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7" h="359">
                  <a:moveTo>
                    <a:pt x="338" y="258"/>
                  </a:moveTo>
                  <a:lnTo>
                    <a:pt x="345" y="336"/>
                  </a:lnTo>
                  <a:lnTo>
                    <a:pt x="164" y="359"/>
                  </a:lnTo>
                  <a:lnTo>
                    <a:pt x="0" y="176"/>
                  </a:lnTo>
                  <a:lnTo>
                    <a:pt x="281" y="0"/>
                  </a:lnTo>
                  <a:lnTo>
                    <a:pt x="537" y="122"/>
                  </a:lnTo>
                  <a:lnTo>
                    <a:pt x="505" y="153"/>
                  </a:lnTo>
                  <a:lnTo>
                    <a:pt x="274" y="75"/>
                  </a:lnTo>
                  <a:lnTo>
                    <a:pt x="91" y="176"/>
                  </a:lnTo>
                  <a:lnTo>
                    <a:pt x="201" y="304"/>
                  </a:lnTo>
                  <a:lnTo>
                    <a:pt x="338" y="25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73" name="Freeform 45">
              <a:extLst>
                <a:ext uri="{FF2B5EF4-FFF2-40B4-BE49-F238E27FC236}">
                  <a16:creationId xmlns:a16="http://schemas.microsoft.com/office/drawing/2014/main" id="{B29FFD99-FAA8-FD78-08CE-1922B4A9AA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0" y="789"/>
              <a:ext cx="419" cy="245"/>
            </a:xfrm>
            <a:custGeom>
              <a:avLst/>
              <a:gdLst>
                <a:gd name="T0" fmla="*/ 241 w 419"/>
                <a:gd name="T1" fmla="*/ 171 h 245"/>
                <a:gd name="T2" fmla="*/ 260 w 419"/>
                <a:gd name="T3" fmla="*/ 217 h 245"/>
                <a:gd name="T4" fmla="*/ 291 w 419"/>
                <a:gd name="T5" fmla="*/ 245 h 245"/>
                <a:gd name="T6" fmla="*/ 419 w 419"/>
                <a:gd name="T7" fmla="*/ 120 h 245"/>
                <a:gd name="T8" fmla="*/ 200 w 419"/>
                <a:gd name="T9" fmla="*/ 0 h 245"/>
                <a:gd name="T10" fmla="*/ 0 w 419"/>
                <a:gd name="T11" fmla="*/ 83 h 245"/>
                <a:gd name="T12" fmla="*/ 25 w 419"/>
                <a:gd name="T13" fmla="*/ 104 h 245"/>
                <a:gd name="T14" fmla="*/ 205 w 419"/>
                <a:gd name="T15" fmla="*/ 51 h 245"/>
                <a:gd name="T16" fmla="*/ 348 w 419"/>
                <a:gd name="T17" fmla="*/ 120 h 245"/>
                <a:gd name="T18" fmla="*/ 262 w 419"/>
                <a:gd name="T19" fmla="*/ 207 h 245"/>
                <a:gd name="T20" fmla="*/ 241 w 419"/>
                <a:gd name="T21" fmla="*/ 171 h 2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9"/>
                <a:gd name="T34" fmla="*/ 0 h 245"/>
                <a:gd name="T35" fmla="*/ 419 w 419"/>
                <a:gd name="T36" fmla="*/ 245 h 24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9" h="245">
                  <a:moveTo>
                    <a:pt x="241" y="171"/>
                  </a:moveTo>
                  <a:lnTo>
                    <a:pt x="260" y="217"/>
                  </a:lnTo>
                  <a:lnTo>
                    <a:pt x="291" y="245"/>
                  </a:lnTo>
                  <a:lnTo>
                    <a:pt x="419" y="120"/>
                  </a:lnTo>
                  <a:lnTo>
                    <a:pt x="200" y="0"/>
                  </a:lnTo>
                  <a:lnTo>
                    <a:pt x="0" y="83"/>
                  </a:lnTo>
                  <a:lnTo>
                    <a:pt x="25" y="104"/>
                  </a:lnTo>
                  <a:lnTo>
                    <a:pt x="205" y="51"/>
                  </a:lnTo>
                  <a:lnTo>
                    <a:pt x="348" y="120"/>
                  </a:lnTo>
                  <a:lnTo>
                    <a:pt x="262" y="207"/>
                  </a:lnTo>
                  <a:lnTo>
                    <a:pt x="241" y="171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74" name="Freeform 46">
              <a:extLst>
                <a:ext uri="{FF2B5EF4-FFF2-40B4-BE49-F238E27FC236}">
                  <a16:creationId xmlns:a16="http://schemas.microsoft.com/office/drawing/2014/main" id="{7DAFA5E6-1CB0-3E6E-6A63-C115E8198A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" y="669"/>
              <a:ext cx="320" cy="240"/>
            </a:xfrm>
            <a:custGeom>
              <a:avLst/>
              <a:gdLst>
                <a:gd name="T0" fmla="*/ 201 w 320"/>
                <a:gd name="T1" fmla="*/ 172 h 240"/>
                <a:gd name="T2" fmla="*/ 274 w 320"/>
                <a:gd name="T3" fmla="*/ 227 h 240"/>
                <a:gd name="T4" fmla="*/ 222 w 320"/>
                <a:gd name="T5" fmla="*/ 240 h 240"/>
                <a:gd name="T6" fmla="*/ 320 w 320"/>
                <a:gd name="T7" fmla="*/ 118 h 240"/>
                <a:gd name="T8" fmla="*/ 153 w 320"/>
                <a:gd name="T9" fmla="*/ 0 h 240"/>
                <a:gd name="T10" fmla="*/ 0 w 320"/>
                <a:gd name="T11" fmla="*/ 82 h 240"/>
                <a:gd name="T12" fmla="*/ 19 w 320"/>
                <a:gd name="T13" fmla="*/ 102 h 240"/>
                <a:gd name="T14" fmla="*/ 157 w 320"/>
                <a:gd name="T15" fmla="*/ 50 h 240"/>
                <a:gd name="T16" fmla="*/ 266 w 320"/>
                <a:gd name="T17" fmla="*/ 118 h 240"/>
                <a:gd name="T18" fmla="*/ 200 w 320"/>
                <a:gd name="T19" fmla="*/ 203 h 240"/>
                <a:gd name="T20" fmla="*/ 201 w 320"/>
                <a:gd name="T21" fmla="*/ 172 h 2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0"/>
                <a:gd name="T34" fmla="*/ 0 h 240"/>
                <a:gd name="T35" fmla="*/ 320 w 320"/>
                <a:gd name="T36" fmla="*/ 240 h 2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0" h="240">
                  <a:moveTo>
                    <a:pt x="201" y="172"/>
                  </a:moveTo>
                  <a:lnTo>
                    <a:pt x="274" y="227"/>
                  </a:lnTo>
                  <a:lnTo>
                    <a:pt x="222" y="240"/>
                  </a:lnTo>
                  <a:lnTo>
                    <a:pt x="320" y="118"/>
                  </a:lnTo>
                  <a:lnTo>
                    <a:pt x="153" y="0"/>
                  </a:lnTo>
                  <a:lnTo>
                    <a:pt x="0" y="82"/>
                  </a:lnTo>
                  <a:lnTo>
                    <a:pt x="19" y="102"/>
                  </a:lnTo>
                  <a:lnTo>
                    <a:pt x="157" y="50"/>
                  </a:lnTo>
                  <a:lnTo>
                    <a:pt x="266" y="118"/>
                  </a:lnTo>
                  <a:lnTo>
                    <a:pt x="200" y="203"/>
                  </a:lnTo>
                  <a:lnTo>
                    <a:pt x="201" y="17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75" name="Freeform 47">
              <a:extLst>
                <a:ext uri="{FF2B5EF4-FFF2-40B4-BE49-F238E27FC236}">
                  <a16:creationId xmlns:a16="http://schemas.microsoft.com/office/drawing/2014/main" id="{1E733313-BDA5-F3B8-ACF7-091D963833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3" y="854"/>
              <a:ext cx="537" cy="359"/>
            </a:xfrm>
            <a:custGeom>
              <a:avLst/>
              <a:gdLst>
                <a:gd name="T0" fmla="*/ 349 w 537"/>
                <a:gd name="T1" fmla="*/ 316 h 359"/>
                <a:gd name="T2" fmla="*/ 330 w 537"/>
                <a:gd name="T3" fmla="*/ 307 h 359"/>
                <a:gd name="T4" fmla="*/ 321 w 537"/>
                <a:gd name="T5" fmla="*/ 344 h 359"/>
                <a:gd name="T6" fmla="*/ 373 w 537"/>
                <a:gd name="T7" fmla="*/ 359 h 359"/>
                <a:gd name="T8" fmla="*/ 537 w 537"/>
                <a:gd name="T9" fmla="*/ 176 h 359"/>
                <a:gd name="T10" fmla="*/ 256 w 537"/>
                <a:gd name="T11" fmla="*/ 0 h 359"/>
                <a:gd name="T12" fmla="*/ 0 w 537"/>
                <a:gd name="T13" fmla="*/ 122 h 359"/>
                <a:gd name="T14" fmla="*/ 32 w 537"/>
                <a:gd name="T15" fmla="*/ 153 h 359"/>
                <a:gd name="T16" fmla="*/ 263 w 537"/>
                <a:gd name="T17" fmla="*/ 75 h 359"/>
                <a:gd name="T18" fmla="*/ 446 w 537"/>
                <a:gd name="T19" fmla="*/ 176 h 359"/>
                <a:gd name="T20" fmla="*/ 336 w 537"/>
                <a:gd name="T21" fmla="*/ 304 h 359"/>
                <a:gd name="T22" fmla="*/ 349 w 537"/>
                <a:gd name="T23" fmla="*/ 289 h 359"/>
                <a:gd name="T24" fmla="*/ 330 w 537"/>
                <a:gd name="T25" fmla="*/ 289 h 359"/>
                <a:gd name="T26" fmla="*/ 312 w 537"/>
                <a:gd name="T27" fmla="*/ 289 h 359"/>
                <a:gd name="T28" fmla="*/ 349 w 537"/>
                <a:gd name="T29" fmla="*/ 316 h 3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37"/>
                <a:gd name="T46" fmla="*/ 0 h 359"/>
                <a:gd name="T47" fmla="*/ 537 w 537"/>
                <a:gd name="T48" fmla="*/ 359 h 3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37" h="359">
                  <a:moveTo>
                    <a:pt x="349" y="316"/>
                  </a:moveTo>
                  <a:lnTo>
                    <a:pt x="330" y="307"/>
                  </a:lnTo>
                  <a:lnTo>
                    <a:pt x="321" y="344"/>
                  </a:lnTo>
                  <a:lnTo>
                    <a:pt x="373" y="359"/>
                  </a:lnTo>
                  <a:lnTo>
                    <a:pt x="537" y="176"/>
                  </a:lnTo>
                  <a:lnTo>
                    <a:pt x="256" y="0"/>
                  </a:lnTo>
                  <a:lnTo>
                    <a:pt x="0" y="122"/>
                  </a:lnTo>
                  <a:lnTo>
                    <a:pt x="32" y="153"/>
                  </a:lnTo>
                  <a:lnTo>
                    <a:pt x="263" y="75"/>
                  </a:lnTo>
                  <a:lnTo>
                    <a:pt x="446" y="176"/>
                  </a:lnTo>
                  <a:lnTo>
                    <a:pt x="336" y="304"/>
                  </a:lnTo>
                  <a:lnTo>
                    <a:pt x="349" y="289"/>
                  </a:lnTo>
                  <a:lnTo>
                    <a:pt x="330" y="289"/>
                  </a:lnTo>
                  <a:lnTo>
                    <a:pt x="312" y="289"/>
                  </a:lnTo>
                  <a:lnTo>
                    <a:pt x="349" y="31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697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Double Wave 39"/>
          <p:cNvSpPr/>
          <p:nvPr/>
        </p:nvSpPr>
        <p:spPr bwMode="auto">
          <a:xfrm>
            <a:off x="2154510" y="4686300"/>
            <a:ext cx="4834980" cy="1181100"/>
          </a:xfrm>
          <a:prstGeom prst="doubleWave">
            <a:avLst/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blockchain</a:t>
            </a:r>
          </a:p>
        </p:txBody>
      </p:sp>
      <p:sp>
        <p:nvSpPr>
          <p:cNvPr id="29" name="Title 28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Basic Idea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33" name="Rounded Rectangular Callout 32"/>
          <p:cNvSpPr/>
          <p:nvPr/>
        </p:nvSpPr>
        <p:spPr bwMode="auto">
          <a:xfrm>
            <a:off x="1281103" y="866775"/>
            <a:ext cx="3980602" cy="1328023"/>
          </a:xfrm>
          <a:prstGeom prst="wedgeRoundRectCallout">
            <a:avLst>
              <a:gd name="adj1" fmla="val -41579"/>
              <a:gd name="adj2" fmla="val 92323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 100 BTC in escrow,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released by signed ledgers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from both Alice and Bob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988081" y="4655455"/>
            <a:ext cx="1537600" cy="1203465"/>
            <a:chOff x="2877488" y="3307368"/>
            <a:chExt cx="1537600" cy="1203465"/>
          </a:xfrm>
        </p:grpSpPr>
        <p:sp>
          <p:nvSpPr>
            <p:cNvPr id="51" name="TextBox 50"/>
            <p:cNvSpPr txBox="1"/>
            <p:nvPr/>
          </p:nvSpPr>
          <p:spPr bwMode="auto">
            <a:xfrm>
              <a:off x="2877488" y="4049168"/>
              <a:ext cx="1537600" cy="461665"/>
            </a:xfrm>
            <a:prstGeom prst="rect">
              <a:avLst/>
            </a:prstGeom>
            <a:solidFill>
              <a:schemeClr val="bg1"/>
            </a:solidFill>
            <a:ln w="76200">
              <a:solidFill>
                <a:schemeClr val="tx1">
                  <a:lumMod val="8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rtlCol="0">
              <a:sp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tx1">
                      <a:lumMod val="9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Alice: 100</a:t>
              </a:r>
            </a:p>
          </p:txBody>
        </p:sp>
        <p:grpSp>
          <p:nvGrpSpPr>
            <p:cNvPr id="45" name="Group 98"/>
            <p:cNvGrpSpPr>
              <a:grpSpLocks/>
            </p:cNvGrpSpPr>
            <p:nvPr/>
          </p:nvGrpSpPr>
          <p:grpSpPr bwMode="auto">
            <a:xfrm>
              <a:off x="3333055" y="3307368"/>
              <a:ext cx="611188" cy="871538"/>
              <a:chOff x="4300" y="2246"/>
              <a:chExt cx="400" cy="571"/>
            </a:xfrm>
          </p:grpSpPr>
          <p:sp>
            <p:nvSpPr>
              <p:cNvPr id="46" name="Oval 99"/>
              <p:cNvSpPr>
                <a:spLocks noChangeArrowheads="1"/>
              </p:cNvSpPr>
              <p:nvPr/>
            </p:nvSpPr>
            <p:spPr bwMode="auto">
              <a:xfrm>
                <a:off x="4300" y="2246"/>
                <a:ext cx="400" cy="414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47" name="Oval 100"/>
              <p:cNvSpPr>
                <a:spLocks noChangeArrowheads="1"/>
              </p:cNvSpPr>
              <p:nvPr/>
            </p:nvSpPr>
            <p:spPr bwMode="auto">
              <a:xfrm>
                <a:off x="4358" y="2302"/>
                <a:ext cx="280" cy="32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48" name="Oval 101"/>
              <p:cNvSpPr>
                <a:spLocks noChangeArrowheads="1"/>
              </p:cNvSpPr>
              <p:nvPr/>
            </p:nvSpPr>
            <p:spPr bwMode="auto">
              <a:xfrm>
                <a:off x="4303" y="2413"/>
                <a:ext cx="397" cy="404"/>
              </a:xfrm>
              <a:prstGeom prst="ellipse">
                <a:avLst/>
              </a:prstGeom>
              <a:solidFill>
                <a:schemeClr val="tx1">
                  <a:lumMod val="85000"/>
                </a:schemeClr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49" name="Oval 102"/>
              <p:cNvSpPr>
                <a:spLocks noChangeArrowheads="1"/>
              </p:cNvSpPr>
              <p:nvPr/>
            </p:nvSpPr>
            <p:spPr bwMode="auto">
              <a:xfrm>
                <a:off x="4428" y="2496"/>
                <a:ext cx="143" cy="139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Courier New" pitchFamily="49" charset="0"/>
                </a:endParaRPr>
              </a:p>
            </p:txBody>
          </p:sp>
          <p:sp>
            <p:nvSpPr>
              <p:cNvPr id="50" name="AutoShape 103"/>
              <p:cNvSpPr>
                <a:spLocks noChangeArrowheads="1"/>
              </p:cNvSpPr>
              <p:nvPr/>
            </p:nvSpPr>
            <p:spPr bwMode="auto">
              <a:xfrm flipV="1">
                <a:off x="4457" y="2611"/>
                <a:ext cx="96" cy="121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4500 w 21600"/>
                  <a:gd name="T13" fmla="*/ 4463 h 21600"/>
                  <a:gd name="T14" fmla="*/ 17100 w 21600"/>
                  <a:gd name="T15" fmla="*/ 17137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5399" y="21600"/>
                    </a:lnTo>
                    <a:lnTo>
                      <a:pt x="162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>
                <a:solidFill>
                  <a:schemeClr val="bg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Courier New" pitchFamily="49" charset="0"/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D3A5589-38DB-B147-EF0A-200E358DE184}"/>
              </a:ext>
            </a:extLst>
          </p:cNvPr>
          <p:cNvGrpSpPr/>
          <p:nvPr/>
        </p:nvGrpSpPr>
        <p:grpSpPr>
          <a:xfrm>
            <a:off x="549820" y="2590786"/>
            <a:ext cx="8044360" cy="1295400"/>
            <a:chOff x="714920" y="2590786"/>
            <a:chExt cx="8044360" cy="1295400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grpSp>
          <p:nvGrpSpPr>
            <p:cNvPr id="24" name="Group 60">
              <a:extLst>
                <a:ext uri="{FF2B5EF4-FFF2-40B4-BE49-F238E27FC236}">
                  <a16:creationId xmlns:a16="http://schemas.microsoft.com/office/drawing/2014/main" id="{1965AEC2-9A73-DAFC-EB35-04FF1F9772C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7311480" y="2590786"/>
              <a:ext cx="1447800" cy="1295400"/>
              <a:chOff x="3168" y="1824"/>
              <a:chExt cx="912" cy="816"/>
            </a:xfrm>
          </p:grpSpPr>
          <p:sp>
            <p:nvSpPr>
              <p:cNvPr id="38" name="Freeform 61">
                <a:extLst>
                  <a:ext uri="{FF2B5EF4-FFF2-40B4-BE49-F238E27FC236}">
                    <a16:creationId xmlns:a16="http://schemas.microsoft.com/office/drawing/2014/main" id="{8E72FCE7-5A28-4A93-8C42-0935D540F8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9" name="Freeform 62">
                <a:extLst>
                  <a:ext uri="{FF2B5EF4-FFF2-40B4-BE49-F238E27FC236}">
                    <a16:creationId xmlns:a16="http://schemas.microsoft.com/office/drawing/2014/main" id="{9D81CE15-826A-CAA1-F23F-27F0EA2C38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1" name="Freeform 63">
                <a:extLst>
                  <a:ext uri="{FF2B5EF4-FFF2-40B4-BE49-F238E27FC236}">
                    <a16:creationId xmlns:a16="http://schemas.microsoft.com/office/drawing/2014/main" id="{93CBF764-52D5-12F0-A10B-92F216C35E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2" name="Freeform 64">
                <a:extLst>
                  <a:ext uri="{FF2B5EF4-FFF2-40B4-BE49-F238E27FC236}">
                    <a16:creationId xmlns:a16="http://schemas.microsoft.com/office/drawing/2014/main" id="{8F6349A2-C2A2-4B18-1741-5335543305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43" name="Freeform 65">
                <a:extLst>
                  <a:ext uri="{FF2B5EF4-FFF2-40B4-BE49-F238E27FC236}">
                    <a16:creationId xmlns:a16="http://schemas.microsoft.com/office/drawing/2014/main" id="{ABB841B6-7BF2-B870-1624-6864600752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2" name="Freeform 66">
                <a:extLst>
                  <a:ext uri="{FF2B5EF4-FFF2-40B4-BE49-F238E27FC236}">
                    <a16:creationId xmlns:a16="http://schemas.microsoft.com/office/drawing/2014/main" id="{5964E881-05B9-329C-7D86-DA693A7663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3" name="Freeform 67">
                <a:extLst>
                  <a:ext uri="{FF2B5EF4-FFF2-40B4-BE49-F238E27FC236}">
                    <a16:creationId xmlns:a16="http://schemas.microsoft.com/office/drawing/2014/main" id="{7B684963-7F24-CCFB-5DDD-482A611154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4" name="Freeform 68">
                <a:extLst>
                  <a:ext uri="{FF2B5EF4-FFF2-40B4-BE49-F238E27FC236}">
                    <a16:creationId xmlns:a16="http://schemas.microsoft.com/office/drawing/2014/main" id="{533D8B74-51E5-140E-049C-71297FD0C9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55" name="Freeform 69">
                <a:extLst>
                  <a:ext uri="{FF2B5EF4-FFF2-40B4-BE49-F238E27FC236}">
                    <a16:creationId xmlns:a16="http://schemas.microsoft.com/office/drawing/2014/main" id="{032EC75E-4133-918A-3512-5F383CE4CF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25" name="Group 50">
              <a:extLst>
                <a:ext uri="{FF2B5EF4-FFF2-40B4-BE49-F238E27FC236}">
                  <a16:creationId xmlns:a16="http://schemas.microsoft.com/office/drawing/2014/main" id="{D0029693-D87F-4D2C-2E5D-4BAA7E20964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4920" y="2590786"/>
              <a:ext cx="1447800" cy="1295400"/>
              <a:chOff x="3168" y="1824"/>
              <a:chExt cx="912" cy="816"/>
            </a:xfrm>
          </p:grpSpPr>
          <p:sp>
            <p:nvSpPr>
              <p:cNvPr id="26" name="Freeform 51">
                <a:extLst>
                  <a:ext uri="{FF2B5EF4-FFF2-40B4-BE49-F238E27FC236}">
                    <a16:creationId xmlns:a16="http://schemas.microsoft.com/office/drawing/2014/main" id="{D1132546-9076-C7AC-777D-B7F229E462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936" y="2064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7" name="Freeform 52">
                <a:extLst>
                  <a:ext uri="{FF2B5EF4-FFF2-40B4-BE49-F238E27FC236}">
                    <a16:creationId xmlns:a16="http://schemas.microsoft.com/office/drawing/2014/main" id="{133BF0B3-4D0B-1F54-E87D-2BA0E7D61F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1920"/>
                <a:ext cx="144" cy="336"/>
              </a:xfrm>
              <a:custGeom>
                <a:avLst/>
                <a:gdLst>
                  <a:gd name="T0" fmla="*/ 0 w 144"/>
                  <a:gd name="T1" fmla="*/ 48 h 336"/>
                  <a:gd name="T2" fmla="*/ 96 w 144"/>
                  <a:gd name="T3" fmla="*/ 0 h 336"/>
                  <a:gd name="T4" fmla="*/ 144 w 144"/>
                  <a:gd name="T5" fmla="*/ 48 h 336"/>
                  <a:gd name="T6" fmla="*/ 144 w 144"/>
                  <a:gd name="T7" fmla="*/ 336 h 336"/>
                  <a:gd name="T8" fmla="*/ 96 w 144"/>
                  <a:gd name="T9" fmla="*/ 288 h 336"/>
                  <a:gd name="T10" fmla="*/ 96 w 144"/>
                  <a:gd name="T11" fmla="*/ 96 h 336"/>
                  <a:gd name="T12" fmla="*/ 0 w 144"/>
                  <a:gd name="T13" fmla="*/ 144 h 336"/>
                  <a:gd name="T14" fmla="*/ 0 w 144"/>
                  <a:gd name="T15" fmla="*/ 48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28" name="Freeform 53">
                <a:extLst>
                  <a:ext uri="{FF2B5EF4-FFF2-40B4-BE49-F238E27FC236}">
                    <a16:creationId xmlns:a16="http://schemas.microsoft.com/office/drawing/2014/main" id="{D0664027-76EF-E1AB-43C6-0D282B2057C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1824"/>
                <a:ext cx="144" cy="288"/>
              </a:xfrm>
              <a:custGeom>
                <a:avLst/>
                <a:gdLst>
                  <a:gd name="T0" fmla="*/ 0 w 144"/>
                  <a:gd name="T1" fmla="*/ 41 h 336"/>
                  <a:gd name="T2" fmla="*/ 96 w 144"/>
                  <a:gd name="T3" fmla="*/ 0 h 336"/>
                  <a:gd name="T4" fmla="*/ 144 w 144"/>
                  <a:gd name="T5" fmla="*/ 41 h 336"/>
                  <a:gd name="T6" fmla="*/ 144 w 144"/>
                  <a:gd name="T7" fmla="*/ 288 h 336"/>
                  <a:gd name="T8" fmla="*/ 96 w 144"/>
                  <a:gd name="T9" fmla="*/ 247 h 336"/>
                  <a:gd name="T10" fmla="*/ 96 w 144"/>
                  <a:gd name="T11" fmla="*/ 82 h 336"/>
                  <a:gd name="T12" fmla="*/ 0 w 144"/>
                  <a:gd name="T13" fmla="*/ 123 h 336"/>
                  <a:gd name="T14" fmla="*/ 0 w 144"/>
                  <a:gd name="T15" fmla="*/ 41 h 3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w 144"/>
                  <a:gd name="T25" fmla="*/ 0 h 336"/>
                  <a:gd name="T26" fmla="*/ 144 w 144"/>
                  <a:gd name="T27" fmla="*/ 336 h 336"/>
                </a:gdLst>
                <a:ahLst/>
                <a:cxnLst>
                  <a:cxn ang="T16">
                    <a:pos x="T0" y="T1"/>
                  </a:cxn>
                  <a:cxn ang="T17">
                    <a:pos x="T2" y="T3"/>
                  </a:cxn>
                  <a:cxn ang="T18">
                    <a:pos x="T4" y="T5"/>
                  </a:cxn>
                  <a:cxn ang="T19">
                    <a:pos x="T6" y="T7"/>
                  </a:cxn>
                  <a:cxn ang="T20">
                    <a:pos x="T8" y="T9"/>
                  </a:cxn>
                  <a:cxn ang="T21">
                    <a:pos x="T10" y="T11"/>
                  </a:cxn>
                  <a:cxn ang="T22">
                    <a:pos x="T12" y="T13"/>
                  </a:cxn>
                  <a:cxn ang="T23">
                    <a:pos x="T14" y="T15"/>
                  </a:cxn>
                </a:cxnLst>
                <a:rect l="T24" t="T25" r="T26" b="T27"/>
                <a:pathLst>
                  <a:path w="144" h="336">
                    <a:moveTo>
                      <a:pt x="0" y="48"/>
                    </a:moveTo>
                    <a:lnTo>
                      <a:pt x="96" y="0"/>
                    </a:lnTo>
                    <a:lnTo>
                      <a:pt x="144" y="48"/>
                    </a:lnTo>
                    <a:lnTo>
                      <a:pt x="144" y="336"/>
                    </a:lnTo>
                    <a:lnTo>
                      <a:pt x="96" y="288"/>
                    </a:lnTo>
                    <a:lnTo>
                      <a:pt x="96" y="96"/>
                    </a:lnTo>
                    <a:lnTo>
                      <a:pt x="0" y="144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0" name="Freeform 54">
                <a:extLst>
                  <a:ext uri="{FF2B5EF4-FFF2-40B4-BE49-F238E27FC236}">
                    <a16:creationId xmlns:a16="http://schemas.microsoft.com/office/drawing/2014/main" id="{E6E3645B-B3D0-7814-8E97-89003DFEAAD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43" y="1824"/>
                <a:ext cx="789" cy="535"/>
              </a:xfrm>
              <a:custGeom>
                <a:avLst/>
                <a:gdLst>
                  <a:gd name="T0" fmla="*/ 261 w 789"/>
                  <a:gd name="T1" fmla="*/ 0 h 535"/>
                  <a:gd name="T2" fmla="*/ 789 w 789"/>
                  <a:gd name="T3" fmla="*/ 336 h 535"/>
                  <a:gd name="T4" fmla="*/ 494 w 789"/>
                  <a:gd name="T5" fmla="*/ 535 h 535"/>
                  <a:gd name="T6" fmla="*/ 0 w 789"/>
                  <a:gd name="T7" fmla="*/ 96 h 535"/>
                  <a:gd name="T8" fmla="*/ 261 w 789"/>
                  <a:gd name="T9" fmla="*/ 0 h 53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89"/>
                  <a:gd name="T16" fmla="*/ 0 h 535"/>
                  <a:gd name="T17" fmla="*/ 789 w 789"/>
                  <a:gd name="T18" fmla="*/ 535 h 53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89" h="535">
                    <a:moveTo>
                      <a:pt x="261" y="0"/>
                    </a:moveTo>
                    <a:lnTo>
                      <a:pt x="789" y="336"/>
                    </a:lnTo>
                    <a:lnTo>
                      <a:pt x="494" y="535"/>
                    </a:lnTo>
                    <a:lnTo>
                      <a:pt x="0" y="96"/>
                    </a:lnTo>
                    <a:lnTo>
                      <a:pt x="26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1" name="Freeform 55">
                <a:extLst>
                  <a:ext uri="{FF2B5EF4-FFF2-40B4-BE49-F238E27FC236}">
                    <a16:creationId xmlns:a16="http://schemas.microsoft.com/office/drawing/2014/main" id="{38022B16-CE48-9A33-C3C6-BB2311BC01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53" y="1920"/>
                <a:ext cx="491" cy="567"/>
              </a:xfrm>
              <a:custGeom>
                <a:avLst/>
                <a:gdLst>
                  <a:gd name="T0" fmla="*/ 11 w 491"/>
                  <a:gd name="T1" fmla="*/ 0 h 567"/>
                  <a:gd name="T2" fmla="*/ 491 w 491"/>
                  <a:gd name="T3" fmla="*/ 432 h 567"/>
                  <a:gd name="T4" fmla="*/ 484 w 491"/>
                  <a:gd name="T5" fmla="*/ 567 h 567"/>
                  <a:gd name="T6" fmla="*/ 0 w 491"/>
                  <a:gd name="T7" fmla="*/ 119 h 567"/>
                  <a:gd name="T8" fmla="*/ 11 w 491"/>
                  <a:gd name="T9" fmla="*/ 0 h 56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1"/>
                  <a:gd name="T16" fmla="*/ 0 h 567"/>
                  <a:gd name="T17" fmla="*/ 491 w 491"/>
                  <a:gd name="T18" fmla="*/ 567 h 56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1" h="567">
                    <a:moveTo>
                      <a:pt x="11" y="0"/>
                    </a:moveTo>
                    <a:lnTo>
                      <a:pt x="491" y="432"/>
                    </a:lnTo>
                    <a:lnTo>
                      <a:pt x="484" y="567"/>
                    </a:lnTo>
                    <a:lnTo>
                      <a:pt x="0" y="119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2" name="Freeform 56">
                <a:extLst>
                  <a:ext uri="{FF2B5EF4-FFF2-40B4-BE49-F238E27FC236}">
                    <a16:creationId xmlns:a16="http://schemas.microsoft.com/office/drawing/2014/main" id="{EA6467F3-F032-FBFE-5640-6FDBA8A0F81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28" y="2160"/>
                <a:ext cx="304" cy="327"/>
              </a:xfrm>
              <a:custGeom>
                <a:avLst/>
                <a:gdLst>
                  <a:gd name="T0" fmla="*/ 304 w 304"/>
                  <a:gd name="T1" fmla="*/ 0 h 327"/>
                  <a:gd name="T2" fmla="*/ 304 w 304"/>
                  <a:gd name="T3" fmla="*/ 96 h 327"/>
                  <a:gd name="T4" fmla="*/ 0 w 304"/>
                  <a:gd name="T5" fmla="*/ 327 h 327"/>
                  <a:gd name="T6" fmla="*/ 18 w 304"/>
                  <a:gd name="T7" fmla="*/ 181 h 327"/>
                  <a:gd name="T8" fmla="*/ 304 w 304"/>
                  <a:gd name="T9" fmla="*/ 0 h 3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327"/>
                  <a:gd name="T17" fmla="*/ 304 w 304"/>
                  <a:gd name="T18" fmla="*/ 327 h 3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327">
                    <a:moveTo>
                      <a:pt x="304" y="0"/>
                    </a:moveTo>
                    <a:lnTo>
                      <a:pt x="304" y="96"/>
                    </a:lnTo>
                    <a:lnTo>
                      <a:pt x="0" y="327"/>
                    </a:lnTo>
                    <a:lnTo>
                      <a:pt x="18" y="181"/>
                    </a:lnTo>
                    <a:lnTo>
                      <a:pt x="304" y="0"/>
                    </a:lnTo>
                    <a:close/>
                  </a:path>
                </a:pathLst>
              </a:custGeom>
              <a:solidFill>
                <a:srgbClr val="FF0000"/>
              </a:solidFill>
              <a:ln w="3810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4" name="Freeform 57">
                <a:extLst>
                  <a:ext uri="{FF2B5EF4-FFF2-40B4-BE49-F238E27FC236}">
                    <a16:creationId xmlns:a16="http://schemas.microsoft.com/office/drawing/2014/main" id="{16FA963F-B8EF-56B4-D624-74CAD5ACA9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2304"/>
                <a:ext cx="240" cy="336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75 h 432"/>
                  <a:gd name="T4" fmla="*/ 69 w 336"/>
                  <a:gd name="T5" fmla="*/ 112 h 432"/>
                  <a:gd name="T6" fmla="*/ 69 w 336"/>
                  <a:gd name="T7" fmla="*/ 336 h 432"/>
                  <a:gd name="T8" fmla="*/ 0 w 336"/>
                  <a:gd name="T9" fmla="*/ 261 h 432"/>
                  <a:gd name="T10" fmla="*/ 0 w 336"/>
                  <a:gd name="T11" fmla="*/ 37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6" name="Freeform 58">
                <a:extLst>
                  <a:ext uri="{FF2B5EF4-FFF2-40B4-BE49-F238E27FC236}">
                    <a16:creationId xmlns:a16="http://schemas.microsoft.com/office/drawing/2014/main" id="{A8A7E6E9-A7E1-412B-525A-FFE02C8B01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12" y="2160"/>
                <a:ext cx="240" cy="288"/>
              </a:xfrm>
              <a:custGeom>
                <a:avLst/>
                <a:gdLst>
                  <a:gd name="T0" fmla="*/ 137 w 336"/>
                  <a:gd name="T1" fmla="*/ 0 h 432"/>
                  <a:gd name="T2" fmla="*/ 240 w 336"/>
                  <a:gd name="T3" fmla="*/ 64 h 432"/>
                  <a:gd name="T4" fmla="*/ 69 w 336"/>
                  <a:gd name="T5" fmla="*/ 96 h 432"/>
                  <a:gd name="T6" fmla="*/ 69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37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  <p:sp>
            <p:nvSpPr>
              <p:cNvPr id="37" name="Freeform 59">
                <a:extLst>
                  <a:ext uri="{FF2B5EF4-FFF2-40B4-BE49-F238E27FC236}">
                    <a16:creationId xmlns:a16="http://schemas.microsoft.com/office/drawing/2014/main" id="{DF81A163-5293-857B-C406-649E95174A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68" y="2016"/>
                <a:ext cx="192" cy="288"/>
              </a:xfrm>
              <a:custGeom>
                <a:avLst/>
                <a:gdLst>
                  <a:gd name="T0" fmla="*/ 110 w 336"/>
                  <a:gd name="T1" fmla="*/ 0 h 432"/>
                  <a:gd name="T2" fmla="*/ 192 w 336"/>
                  <a:gd name="T3" fmla="*/ 64 h 432"/>
                  <a:gd name="T4" fmla="*/ 55 w 336"/>
                  <a:gd name="T5" fmla="*/ 96 h 432"/>
                  <a:gd name="T6" fmla="*/ 55 w 336"/>
                  <a:gd name="T7" fmla="*/ 288 h 432"/>
                  <a:gd name="T8" fmla="*/ 0 w 336"/>
                  <a:gd name="T9" fmla="*/ 224 h 432"/>
                  <a:gd name="T10" fmla="*/ 0 w 336"/>
                  <a:gd name="T11" fmla="*/ 32 h 432"/>
                  <a:gd name="T12" fmla="*/ 110 w 336"/>
                  <a:gd name="T13" fmla="*/ 0 h 43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336"/>
                  <a:gd name="T22" fmla="*/ 0 h 432"/>
                  <a:gd name="T23" fmla="*/ 336 w 336"/>
                  <a:gd name="T24" fmla="*/ 432 h 43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336" h="432">
                    <a:moveTo>
                      <a:pt x="192" y="0"/>
                    </a:moveTo>
                    <a:lnTo>
                      <a:pt x="336" y="96"/>
                    </a:lnTo>
                    <a:lnTo>
                      <a:pt x="96" y="144"/>
                    </a:lnTo>
                    <a:lnTo>
                      <a:pt x="96" y="432"/>
                    </a:lnTo>
                    <a:lnTo>
                      <a:pt x="0" y="336"/>
                    </a:lnTo>
                    <a:lnTo>
                      <a:pt x="0" y="48"/>
                    </a:lnTo>
                    <a:lnTo>
                      <a:pt x="192" y="0"/>
                    </a:lnTo>
                    <a:close/>
                  </a:path>
                </a:pathLst>
              </a:cu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>
                  <a:latin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4990304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4">
            <a:extLst>
              <a:ext uri="{FF2B5EF4-FFF2-40B4-BE49-F238E27FC236}">
                <a16:creationId xmlns:a16="http://schemas.microsoft.com/office/drawing/2014/main" id="{335E7E59-D005-A75D-E199-B3A1ED0B5DF8}"/>
              </a:ext>
            </a:extLst>
          </p:cNvPr>
          <p:cNvGrpSpPr>
            <a:grpSpLocks/>
          </p:cNvGrpSpPr>
          <p:nvPr/>
        </p:nvGrpSpPr>
        <p:grpSpPr bwMode="auto">
          <a:xfrm>
            <a:off x="3745551" y="5554197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D44D0171-A586-F9AD-21B1-706BBEEBF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E22DD5E7-3E21-13E4-32AD-5D8FE4ABFA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4727A8AB-C2E2-FBEB-4317-4B4957C4F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37F89D61-0BED-B373-09AE-525626A53C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F73D8B77-95B0-431B-C2B4-4F0E15E408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C3B76336-040A-5B24-3427-DF7CC4ABC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BF57D156-6BC7-1362-B4A8-476C00137D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4351214A-D2A9-B404-9F65-63073C774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0497E73F-73F0-6A64-CAFA-2A3580E977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4C08EA37-F3F1-CAA8-8302-20FDCA608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4C64EE1D-FE7B-1F5E-2BFF-9BD5C01DBE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Settlement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90</a:t>
            </a:fld>
            <a:endParaRPr lang="en-US" dirty="0"/>
          </a:p>
        </p:txBody>
      </p:sp>
      <p:sp>
        <p:nvSpPr>
          <p:cNvPr id="55" name="Curved Down Arrow 54"/>
          <p:cNvSpPr/>
          <p:nvPr/>
        </p:nvSpPr>
        <p:spPr bwMode="auto">
          <a:xfrm rot="13750097" flipH="1">
            <a:off x="371945" y="4726279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Curved Down Arrow 55"/>
          <p:cNvSpPr/>
          <p:nvPr/>
        </p:nvSpPr>
        <p:spPr bwMode="auto">
          <a:xfrm rot="8071784" flipH="1">
            <a:off x="5204025" y="4674995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rgbClr val="FF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Horizontal Scroll 47"/>
              <p:cNvSpPr/>
              <p:nvPr/>
            </p:nvSpPr>
            <p:spPr bwMode="auto">
              <a:xfrm>
                <a:off x="771027" y="4183293"/>
                <a:ext cx="2670673" cy="1595021"/>
              </a:xfrm>
              <a:prstGeom prst="horizontalScroll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66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pay 100 to Bob </a:t>
                </a:r>
                <a:r>
                  <a:rPr kumimoji="0" lang="en-US" b="0" i="0" u="none" strike="noStrike" cap="none" normalizeH="0" baseline="0" dirty="0" err="1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hashlock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</a:p>
              <a:p>
                <a:pPr algn="ctr"/>
                <a:r>
                  <a:rPr lang="en-US" dirty="0" err="1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timelock</a:t>
                </a:r>
                <a:r>
                  <a:rPr lang="en-US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  <a:sym typeface="Symbol"/>
                      </a:rPr>
                      <m:t></m:t>
                    </m:r>
                  </m:oMath>
                </a14:m>
                <a:endParaRPr kumimoji="0" lang="en-US" b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8" name="Horizontal Scrol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1027" y="4183293"/>
                <a:ext cx="2670673" cy="1595021"/>
              </a:xfrm>
              <a:prstGeom prst="horizontalScroll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38100" cap="flat" cmpd="sng" algn="ctr">
                <a:solidFill>
                  <a:srgbClr val="66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6" descr="https://bitcoin.org/img/icons/opengrap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249" y="4683006"/>
            <a:ext cx="784902" cy="78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Horizontal Scroll 49"/>
              <p:cNvSpPr/>
              <p:nvPr/>
            </p:nvSpPr>
            <p:spPr bwMode="auto">
              <a:xfrm>
                <a:off x="5820272" y="4183292"/>
                <a:ext cx="2841128" cy="1595021"/>
              </a:xfrm>
              <a:prstGeom prst="horizontalScroll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CC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pay 100 to Carol </a:t>
                </a:r>
                <a:r>
                  <a:rPr kumimoji="0" lang="en-US" b="0" i="0" u="none" strike="noStrike" cap="none" normalizeH="0" baseline="0" dirty="0" err="1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hashlock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</a:p>
              <a:p>
                <a:pPr algn="ctr"/>
                <a:r>
                  <a:rPr lang="en-US" dirty="0" err="1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timelock</a:t>
                </a:r>
                <a:r>
                  <a:rPr lang="en-US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  <a:sym typeface="Symbol"/>
                      </a:rPr>
                      <m:t></m:t>
                    </m:r>
                  </m:oMath>
                </a14:m>
                <a:endParaRPr kumimoji="0" lang="en-US" b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0" name="Horizontal Scroll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20272" y="4183292"/>
                <a:ext cx="2841128" cy="1595021"/>
              </a:xfrm>
              <a:prstGeom prst="horizontalScroll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 cap="flat" cmpd="sng" algn="ctr">
                <a:solidFill>
                  <a:srgbClr val="FFCC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6" descr="https://bitcoin.org/img/icons/opengrap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47" y="5772717"/>
            <a:ext cx="784902" cy="78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/>
          <p:cNvGrpSpPr/>
          <p:nvPr/>
        </p:nvGrpSpPr>
        <p:grpSpPr>
          <a:xfrm>
            <a:off x="269292" y="4516173"/>
            <a:ext cx="3022600" cy="1955800"/>
            <a:chOff x="2068441" y="4762500"/>
            <a:chExt cx="3022600" cy="1955800"/>
          </a:xfrm>
        </p:grpSpPr>
        <p:sp>
          <p:nvSpPr>
            <p:cNvPr id="45" name="Freeform 27"/>
            <p:cNvSpPr>
              <a:spLocks/>
            </p:cNvSpPr>
            <p:nvPr/>
          </p:nvSpPr>
          <p:spPr bwMode="auto">
            <a:xfrm>
              <a:off x="2068441" y="4762500"/>
              <a:ext cx="3022600" cy="1955800"/>
            </a:xfrm>
            <a:custGeom>
              <a:avLst/>
              <a:gdLst>
                <a:gd name="T0" fmla="*/ 760 w 1904"/>
                <a:gd name="T1" fmla="*/ 328 h 1232"/>
                <a:gd name="T2" fmla="*/ 560 w 1904"/>
                <a:gd name="T3" fmla="*/ 72 h 1232"/>
                <a:gd name="T4" fmla="*/ 536 w 1904"/>
                <a:gd name="T5" fmla="*/ 360 h 1232"/>
                <a:gd name="T6" fmla="*/ 0 w 1904"/>
                <a:gd name="T7" fmla="*/ 160 h 1232"/>
                <a:gd name="T8" fmla="*/ 368 w 1904"/>
                <a:gd name="T9" fmla="*/ 624 h 1232"/>
                <a:gd name="T10" fmla="*/ 168 w 1904"/>
                <a:gd name="T11" fmla="*/ 1064 h 1232"/>
                <a:gd name="T12" fmla="*/ 600 w 1904"/>
                <a:gd name="T13" fmla="*/ 784 h 1232"/>
                <a:gd name="T14" fmla="*/ 1144 w 1904"/>
                <a:gd name="T15" fmla="*/ 1232 h 1232"/>
                <a:gd name="T16" fmla="*/ 1000 w 1904"/>
                <a:gd name="T17" fmla="*/ 848 h 1232"/>
                <a:gd name="T18" fmla="*/ 1904 w 1904"/>
                <a:gd name="T19" fmla="*/ 912 h 1232"/>
                <a:gd name="T20" fmla="*/ 1168 w 1904"/>
                <a:gd name="T21" fmla="*/ 560 h 1232"/>
                <a:gd name="T22" fmla="*/ 1808 w 1904"/>
                <a:gd name="T23" fmla="*/ 160 h 1232"/>
                <a:gd name="T24" fmla="*/ 1040 w 1904"/>
                <a:gd name="T25" fmla="*/ 384 h 1232"/>
                <a:gd name="T26" fmla="*/ 952 w 1904"/>
                <a:gd name="T27" fmla="*/ 0 h 1232"/>
                <a:gd name="T28" fmla="*/ 760 w 1904"/>
                <a:gd name="T29" fmla="*/ 328 h 12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04"/>
                <a:gd name="T46" fmla="*/ 0 h 1232"/>
                <a:gd name="T47" fmla="*/ 1904 w 1904"/>
                <a:gd name="T48" fmla="*/ 1232 h 12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04" h="1232">
                  <a:moveTo>
                    <a:pt x="760" y="328"/>
                  </a:moveTo>
                  <a:lnTo>
                    <a:pt x="560" y="72"/>
                  </a:lnTo>
                  <a:lnTo>
                    <a:pt x="536" y="360"/>
                  </a:lnTo>
                  <a:lnTo>
                    <a:pt x="0" y="160"/>
                  </a:lnTo>
                  <a:lnTo>
                    <a:pt x="368" y="624"/>
                  </a:lnTo>
                  <a:lnTo>
                    <a:pt x="168" y="1064"/>
                  </a:lnTo>
                  <a:lnTo>
                    <a:pt x="600" y="784"/>
                  </a:lnTo>
                  <a:lnTo>
                    <a:pt x="1144" y="1232"/>
                  </a:lnTo>
                  <a:lnTo>
                    <a:pt x="1000" y="848"/>
                  </a:lnTo>
                  <a:lnTo>
                    <a:pt x="1904" y="912"/>
                  </a:lnTo>
                  <a:lnTo>
                    <a:pt x="1168" y="560"/>
                  </a:lnTo>
                  <a:lnTo>
                    <a:pt x="1808" y="160"/>
                  </a:lnTo>
                  <a:lnTo>
                    <a:pt x="1040" y="384"/>
                  </a:lnTo>
                  <a:lnTo>
                    <a:pt x="952" y="0"/>
                  </a:lnTo>
                  <a:lnTo>
                    <a:pt x="760" y="328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71" name="Text Box 28"/>
            <p:cNvSpPr txBox="1">
              <a:spLocks noChangeArrowheads="1"/>
            </p:cNvSpPr>
            <p:nvPr/>
          </p:nvSpPr>
          <p:spPr bwMode="auto">
            <a:xfrm>
              <a:off x="2548404" y="5429190"/>
              <a:ext cx="1409361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b="0" dirty="0">
                  <a:solidFill>
                    <a:srgbClr val="FF0000"/>
                  </a:solidFill>
                  <a:latin typeface="Arial" pitchFamily="34" charset="0"/>
                  <a:sym typeface="Symbol" pitchFamily="18" charset="2"/>
                </a:rPr>
                <a:t>TIMEOUT!</a:t>
              </a:r>
              <a:endParaRPr lang="el-GR" sz="2000" b="0" dirty="0">
                <a:solidFill>
                  <a:srgbClr val="FF0000"/>
                </a:solidFill>
                <a:latin typeface="Arial" pitchFamily="34" charset="0"/>
                <a:sym typeface="Symbol" pitchFamily="18" charset="2"/>
              </a:endParaRPr>
            </a:p>
          </p:txBody>
        </p:sp>
      </p:grpSp>
      <p:grpSp>
        <p:nvGrpSpPr>
          <p:cNvPr id="3" name="Group 4">
            <a:extLst>
              <a:ext uri="{FF2B5EF4-FFF2-40B4-BE49-F238E27FC236}">
                <a16:creationId xmlns:a16="http://schemas.microsoft.com/office/drawing/2014/main" id="{AFE03965-4A94-2BF8-F7E5-5E282CB97FF9}"/>
              </a:ext>
            </a:extLst>
          </p:cNvPr>
          <p:cNvGrpSpPr>
            <a:grpSpLocks/>
          </p:cNvGrpSpPr>
          <p:nvPr/>
        </p:nvGrpSpPr>
        <p:grpSpPr bwMode="auto">
          <a:xfrm>
            <a:off x="1088960" y="2684469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16A0FCC8-1262-080B-35AE-A64BE3E2AF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35F7184E-DE72-65B3-FA92-D7F52591F2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50B6349-F3CF-4DBD-7EC5-6ADC002BA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9053DCF-2BDC-30F6-8DC7-70267A9DD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C0FFF9CB-4ED7-B0B9-8C61-879637283BA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E2060622-5061-1D25-E21E-2D930121D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ED2A828A-876E-81CD-C75A-67E0708930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62F8DE21-6112-7783-52B1-64BB8D4B3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1BDCFF98-CABB-1B6F-669E-54487CD4A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0DFAEA18-10F4-6ACF-55AE-B404AAF16BB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E6D405A-0CAD-AC68-2C1D-1AC95142E88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8" name="Group 38">
            <a:extLst>
              <a:ext uri="{FF2B5EF4-FFF2-40B4-BE49-F238E27FC236}">
                <a16:creationId xmlns:a16="http://schemas.microsoft.com/office/drawing/2014/main" id="{800A23B9-E8C1-DE3E-C4B1-E80AC21B3D42}"/>
              </a:ext>
            </a:extLst>
          </p:cNvPr>
          <p:cNvGrpSpPr>
            <a:grpSpLocks/>
          </p:cNvGrpSpPr>
          <p:nvPr/>
        </p:nvGrpSpPr>
        <p:grpSpPr bwMode="auto">
          <a:xfrm>
            <a:off x="6636214" y="2630632"/>
            <a:ext cx="1509712" cy="908050"/>
            <a:chOff x="1295" y="669"/>
            <a:chExt cx="1115" cy="671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6A0E69F5-7ED2-FB05-E48F-ECD2B9FFD0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720"/>
              <a:ext cx="912" cy="480"/>
            </a:xfrm>
            <a:custGeom>
              <a:avLst/>
              <a:gdLst>
                <a:gd name="T0" fmla="*/ 0 w 912"/>
                <a:gd name="T1" fmla="*/ 0 h 624"/>
                <a:gd name="T2" fmla="*/ 384 w 912"/>
                <a:gd name="T3" fmla="*/ 369 h 624"/>
                <a:gd name="T4" fmla="*/ 912 w 912"/>
                <a:gd name="T5" fmla="*/ 369 h 624"/>
                <a:gd name="T6" fmla="*/ 384 w 912"/>
                <a:gd name="T7" fmla="*/ 0 h 624"/>
                <a:gd name="T8" fmla="*/ 0 w 912"/>
                <a:gd name="T9" fmla="*/ 0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2"/>
                <a:gd name="T16" fmla="*/ 0 h 624"/>
                <a:gd name="T17" fmla="*/ 912 w 912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2" h="624">
                  <a:moveTo>
                    <a:pt x="0" y="0"/>
                  </a:moveTo>
                  <a:lnTo>
                    <a:pt x="384" y="624"/>
                  </a:lnTo>
                  <a:lnTo>
                    <a:pt x="912" y="624"/>
                  </a:lnTo>
                  <a:lnTo>
                    <a:pt x="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Rectangle 40">
              <a:extLst>
                <a:ext uri="{FF2B5EF4-FFF2-40B4-BE49-F238E27FC236}">
                  <a16:creationId xmlns:a16="http://schemas.microsoft.com/office/drawing/2014/main" id="{033E1373-4EA0-242B-40E1-DF8C69DEA7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00"/>
              <a:ext cx="530" cy="140"/>
            </a:xfrm>
            <a:prstGeom prst="rect">
              <a:avLst/>
            </a:prstGeom>
            <a:solidFill>
              <a:srgbClr val="DDDDDD"/>
            </a:solidFill>
            <a:ln w="381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41">
              <a:extLst>
                <a:ext uri="{FF2B5EF4-FFF2-40B4-BE49-F238E27FC236}">
                  <a16:creationId xmlns:a16="http://schemas.microsoft.com/office/drawing/2014/main" id="{59612AA2-C709-2897-C4AB-92E8D5C067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" y="720"/>
              <a:ext cx="393" cy="615"/>
            </a:xfrm>
            <a:custGeom>
              <a:avLst/>
              <a:gdLst>
                <a:gd name="T0" fmla="*/ 9 w 393"/>
                <a:gd name="T1" fmla="*/ 0 h 615"/>
                <a:gd name="T2" fmla="*/ 0 w 393"/>
                <a:gd name="T3" fmla="*/ 121 h 615"/>
                <a:gd name="T4" fmla="*/ 393 w 393"/>
                <a:gd name="T5" fmla="*/ 615 h 615"/>
                <a:gd name="T6" fmla="*/ 393 w 393"/>
                <a:gd name="T7" fmla="*/ 480 h 615"/>
                <a:gd name="T8" fmla="*/ 9 w 393"/>
                <a:gd name="T9" fmla="*/ 0 h 6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3"/>
                <a:gd name="T16" fmla="*/ 0 h 615"/>
                <a:gd name="T17" fmla="*/ 393 w 393"/>
                <a:gd name="T18" fmla="*/ 615 h 6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3" h="615">
                  <a:moveTo>
                    <a:pt x="9" y="0"/>
                  </a:moveTo>
                  <a:lnTo>
                    <a:pt x="0" y="121"/>
                  </a:lnTo>
                  <a:lnTo>
                    <a:pt x="393" y="615"/>
                  </a:lnTo>
                  <a:lnTo>
                    <a:pt x="393" y="48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2" name="Freeform 42">
              <a:extLst>
                <a:ext uri="{FF2B5EF4-FFF2-40B4-BE49-F238E27FC236}">
                  <a16:creationId xmlns:a16="http://schemas.microsoft.com/office/drawing/2014/main" id="{28BFEFC4-6BEA-D9A2-1897-02059299A2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" y="912"/>
              <a:ext cx="537" cy="359"/>
            </a:xfrm>
            <a:custGeom>
              <a:avLst/>
              <a:gdLst>
                <a:gd name="T0" fmla="*/ 338 w 537"/>
                <a:gd name="T1" fmla="*/ 258 h 359"/>
                <a:gd name="T2" fmla="*/ 345 w 537"/>
                <a:gd name="T3" fmla="*/ 336 h 359"/>
                <a:gd name="T4" fmla="*/ 164 w 537"/>
                <a:gd name="T5" fmla="*/ 359 h 359"/>
                <a:gd name="T6" fmla="*/ 0 w 537"/>
                <a:gd name="T7" fmla="*/ 176 h 359"/>
                <a:gd name="T8" fmla="*/ 281 w 537"/>
                <a:gd name="T9" fmla="*/ 0 h 359"/>
                <a:gd name="T10" fmla="*/ 537 w 537"/>
                <a:gd name="T11" fmla="*/ 122 h 359"/>
                <a:gd name="T12" fmla="*/ 505 w 537"/>
                <a:gd name="T13" fmla="*/ 153 h 359"/>
                <a:gd name="T14" fmla="*/ 274 w 537"/>
                <a:gd name="T15" fmla="*/ 75 h 359"/>
                <a:gd name="T16" fmla="*/ 91 w 537"/>
                <a:gd name="T17" fmla="*/ 176 h 359"/>
                <a:gd name="T18" fmla="*/ 201 w 537"/>
                <a:gd name="T19" fmla="*/ 304 h 359"/>
                <a:gd name="T20" fmla="*/ 338 w 537"/>
                <a:gd name="T21" fmla="*/ 258 h 3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7"/>
                <a:gd name="T34" fmla="*/ 0 h 359"/>
                <a:gd name="T35" fmla="*/ 537 w 537"/>
                <a:gd name="T36" fmla="*/ 359 h 3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7" h="359">
                  <a:moveTo>
                    <a:pt x="338" y="258"/>
                  </a:moveTo>
                  <a:lnTo>
                    <a:pt x="345" y="336"/>
                  </a:lnTo>
                  <a:lnTo>
                    <a:pt x="164" y="359"/>
                  </a:lnTo>
                  <a:lnTo>
                    <a:pt x="0" y="176"/>
                  </a:lnTo>
                  <a:lnTo>
                    <a:pt x="281" y="0"/>
                  </a:lnTo>
                  <a:lnTo>
                    <a:pt x="537" y="122"/>
                  </a:lnTo>
                  <a:lnTo>
                    <a:pt x="505" y="153"/>
                  </a:lnTo>
                  <a:lnTo>
                    <a:pt x="274" y="75"/>
                  </a:lnTo>
                  <a:lnTo>
                    <a:pt x="91" y="176"/>
                  </a:lnTo>
                  <a:lnTo>
                    <a:pt x="201" y="304"/>
                  </a:lnTo>
                  <a:lnTo>
                    <a:pt x="338" y="25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Freeform 43">
              <a:extLst>
                <a:ext uri="{FF2B5EF4-FFF2-40B4-BE49-F238E27FC236}">
                  <a16:creationId xmlns:a16="http://schemas.microsoft.com/office/drawing/2014/main" id="{1A1D5F96-B9F8-71D4-C637-2034C022B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9" y="789"/>
              <a:ext cx="419" cy="245"/>
            </a:xfrm>
            <a:custGeom>
              <a:avLst/>
              <a:gdLst>
                <a:gd name="T0" fmla="*/ 206 w 537"/>
                <a:gd name="T1" fmla="*/ 120 h 359"/>
                <a:gd name="T2" fmla="*/ 210 w 537"/>
                <a:gd name="T3" fmla="*/ 156 h 359"/>
                <a:gd name="T4" fmla="*/ 100 w 537"/>
                <a:gd name="T5" fmla="*/ 167 h 359"/>
                <a:gd name="T6" fmla="*/ 0 w 537"/>
                <a:gd name="T7" fmla="*/ 82 h 359"/>
                <a:gd name="T8" fmla="*/ 171 w 537"/>
                <a:gd name="T9" fmla="*/ 0 h 359"/>
                <a:gd name="T10" fmla="*/ 327 w 537"/>
                <a:gd name="T11" fmla="*/ 57 h 359"/>
                <a:gd name="T12" fmla="*/ 307 w 537"/>
                <a:gd name="T13" fmla="*/ 71 h 359"/>
                <a:gd name="T14" fmla="*/ 167 w 537"/>
                <a:gd name="T15" fmla="*/ 35 h 359"/>
                <a:gd name="T16" fmla="*/ 55 w 537"/>
                <a:gd name="T17" fmla="*/ 82 h 359"/>
                <a:gd name="T18" fmla="*/ 123 w 537"/>
                <a:gd name="T19" fmla="*/ 141 h 359"/>
                <a:gd name="T20" fmla="*/ 206 w 537"/>
                <a:gd name="T21" fmla="*/ 120 h 3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7"/>
                <a:gd name="T34" fmla="*/ 0 h 359"/>
                <a:gd name="T35" fmla="*/ 537 w 537"/>
                <a:gd name="T36" fmla="*/ 359 h 3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7" h="359">
                  <a:moveTo>
                    <a:pt x="338" y="258"/>
                  </a:moveTo>
                  <a:lnTo>
                    <a:pt x="345" y="336"/>
                  </a:lnTo>
                  <a:lnTo>
                    <a:pt x="164" y="359"/>
                  </a:lnTo>
                  <a:lnTo>
                    <a:pt x="0" y="176"/>
                  </a:lnTo>
                  <a:lnTo>
                    <a:pt x="281" y="0"/>
                  </a:lnTo>
                  <a:lnTo>
                    <a:pt x="537" y="122"/>
                  </a:lnTo>
                  <a:lnTo>
                    <a:pt x="505" y="153"/>
                  </a:lnTo>
                  <a:lnTo>
                    <a:pt x="274" y="75"/>
                  </a:lnTo>
                  <a:lnTo>
                    <a:pt x="91" y="176"/>
                  </a:lnTo>
                  <a:lnTo>
                    <a:pt x="201" y="304"/>
                  </a:lnTo>
                  <a:lnTo>
                    <a:pt x="338" y="25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72" name="Freeform 44">
              <a:extLst>
                <a:ext uri="{FF2B5EF4-FFF2-40B4-BE49-F238E27FC236}">
                  <a16:creationId xmlns:a16="http://schemas.microsoft.com/office/drawing/2014/main" id="{DA28E6B9-7535-8875-3A9C-AF9AC094F3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" y="672"/>
              <a:ext cx="320" cy="240"/>
            </a:xfrm>
            <a:custGeom>
              <a:avLst/>
              <a:gdLst>
                <a:gd name="T0" fmla="*/ 120 w 537"/>
                <a:gd name="T1" fmla="*/ 115 h 359"/>
                <a:gd name="T2" fmla="*/ 123 w 537"/>
                <a:gd name="T3" fmla="*/ 150 h 359"/>
                <a:gd name="T4" fmla="*/ 58 w 537"/>
                <a:gd name="T5" fmla="*/ 160 h 359"/>
                <a:gd name="T6" fmla="*/ 0 w 537"/>
                <a:gd name="T7" fmla="*/ 79 h 359"/>
                <a:gd name="T8" fmla="*/ 100 w 537"/>
                <a:gd name="T9" fmla="*/ 0 h 359"/>
                <a:gd name="T10" fmla="*/ 191 w 537"/>
                <a:gd name="T11" fmla="*/ 55 h 359"/>
                <a:gd name="T12" fmla="*/ 179 w 537"/>
                <a:gd name="T13" fmla="*/ 68 h 359"/>
                <a:gd name="T14" fmla="*/ 97 w 537"/>
                <a:gd name="T15" fmla="*/ 33 h 359"/>
                <a:gd name="T16" fmla="*/ 32 w 537"/>
                <a:gd name="T17" fmla="*/ 79 h 359"/>
                <a:gd name="T18" fmla="*/ 72 w 537"/>
                <a:gd name="T19" fmla="*/ 136 h 359"/>
                <a:gd name="T20" fmla="*/ 120 w 537"/>
                <a:gd name="T21" fmla="*/ 115 h 3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7"/>
                <a:gd name="T34" fmla="*/ 0 h 359"/>
                <a:gd name="T35" fmla="*/ 537 w 537"/>
                <a:gd name="T36" fmla="*/ 359 h 3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7" h="359">
                  <a:moveTo>
                    <a:pt x="338" y="258"/>
                  </a:moveTo>
                  <a:lnTo>
                    <a:pt x="345" y="336"/>
                  </a:lnTo>
                  <a:lnTo>
                    <a:pt x="164" y="359"/>
                  </a:lnTo>
                  <a:lnTo>
                    <a:pt x="0" y="176"/>
                  </a:lnTo>
                  <a:lnTo>
                    <a:pt x="281" y="0"/>
                  </a:lnTo>
                  <a:lnTo>
                    <a:pt x="537" y="122"/>
                  </a:lnTo>
                  <a:lnTo>
                    <a:pt x="505" y="153"/>
                  </a:lnTo>
                  <a:lnTo>
                    <a:pt x="274" y="75"/>
                  </a:lnTo>
                  <a:lnTo>
                    <a:pt x="91" y="176"/>
                  </a:lnTo>
                  <a:lnTo>
                    <a:pt x="201" y="304"/>
                  </a:lnTo>
                  <a:lnTo>
                    <a:pt x="338" y="25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73" name="Freeform 45">
              <a:extLst>
                <a:ext uri="{FF2B5EF4-FFF2-40B4-BE49-F238E27FC236}">
                  <a16:creationId xmlns:a16="http://schemas.microsoft.com/office/drawing/2014/main" id="{394A3C04-2018-45DB-C7F5-7EAAEBB96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0" y="789"/>
              <a:ext cx="419" cy="245"/>
            </a:xfrm>
            <a:custGeom>
              <a:avLst/>
              <a:gdLst>
                <a:gd name="T0" fmla="*/ 241 w 419"/>
                <a:gd name="T1" fmla="*/ 171 h 245"/>
                <a:gd name="T2" fmla="*/ 260 w 419"/>
                <a:gd name="T3" fmla="*/ 217 h 245"/>
                <a:gd name="T4" fmla="*/ 291 w 419"/>
                <a:gd name="T5" fmla="*/ 245 h 245"/>
                <a:gd name="T6" fmla="*/ 419 w 419"/>
                <a:gd name="T7" fmla="*/ 120 h 245"/>
                <a:gd name="T8" fmla="*/ 200 w 419"/>
                <a:gd name="T9" fmla="*/ 0 h 245"/>
                <a:gd name="T10" fmla="*/ 0 w 419"/>
                <a:gd name="T11" fmla="*/ 83 h 245"/>
                <a:gd name="T12" fmla="*/ 25 w 419"/>
                <a:gd name="T13" fmla="*/ 104 h 245"/>
                <a:gd name="T14" fmla="*/ 205 w 419"/>
                <a:gd name="T15" fmla="*/ 51 h 245"/>
                <a:gd name="T16" fmla="*/ 348 w 419"/>
                <a:gd name="T17" fmla="*/ 120 h 245"/>
                <a:gd name="T18" fmla="*/ 262 w 419"/>
                <a:gd name="T19" fmla="*/ 207 h 245"/>
                <a:gd name="T20" fmla="*/ 241 w 419"/>
                <a:gd name="T21" fmla="*/ 171 h 2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9"/>
                <a:gd name="T34" fmla="*/ 0 h 245"/>
                <a:gd name="T35" fmla="*/ 419 w 419"/>
                <a:gd name="T36" fmla="*/ 245 h 24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9" h="245">
                  <a:moveTo>
                    <a:pt x="241" y="171"/>
                  </a:moveTo>
                  <a:lnTo>
                    <a:pt x="260" y="217"/>
                  </a:lnTo>
                  <a:lnTo>
                    <a:pt x="291" y="245"/>
                  </a:lnTo>
                  <a:lnTo>
                    <a:pt x="419" y="120"/>
                  </a:lnTo>
                  <a:lnTo>
                    <a:pt x="200" y="0"/>
                  </a:lnTo>
                  <a:lnTo>
                    <a:pt x="0" y="83"/>
                  </a:lnTo>
                  <a:lnTo>
                    <a:pt x="25" y="104"/>
                  </a:lnTo>
                  <a:lnTo>
                    <a:pt x="205" y="51"/>
                  </a:lnTo>
                  <a:lnTo>
                    <a:pt x="348" y="120"/>
                  </a:lnTo>
                  <a:lnTo>
                    <a:pt x="262" y="207"/>
                  </a:lnTo>
                  <a:lnTo>
                    <a:pt x="241" y="171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74" name="Freeform 46">
              <a:extLst>
                <a:ext uri="{FF2B5EF4-FFF2-40B4-BE49-F238E27FC236}">
                  <a16:creationId xmlns:a16="http://schemas.microsoft.com/office/drawing/2014/main" id="{FDF916BB-A847-52CF-E96E-2F5F391DE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" y="669"/>
              <a:ext cx="320" cy="240"/>
            </a:xfrm>
            <a:custGeom>
              <a:avLst/>
              <a:gdLst>
                <a:gd name="T0" fmla="*/ 201 w 320"/>
                <a:gd name="T1" fmla="*/ 172 h 240"/>
                <a:gd name="T2" fmla="*/ 274 w 320"/>
                <a:gd name="T3" fmla="*/ 227 h 240"/>
                <a:gd name="T4" fmla="*/ 222 w 320"/>
                <a:gd name="T5" fmla="*/ 240 h 240"/>
                <a:gd name="T6" fmla="*/ 320 w 320"/>
                <a:gd name="T7" fmla="*/ 118 h 240"/>
                <a:gd name="T8" fmla="*/ 153 w 320"/>
                <a:gd name="T9" fmla="*/ 0 h 240"/>
                <a:gd name="T10" fmla="*/ 0 w 320"/>
                <a:gd name="T11" fmla="*/ 82 h 240"/>
                <a:gd name="T12" fmla="*/ 19 w 320"/>
                <a:gd name="T13" fmla="*/ 102 h 240"/>
                <a:gd name="T14" fmla="*/ 157 w 320"/>
                <a:gd name="T15" fmla="*/ 50 h 240"/>
                <a:gd name="T16" fmla="*/ 266 w 320"/>
                <a:gd name="T17" fmla="*/ 118 h 240"/>
                <a:gd name="T18" fmla="*/ 200 w 320"/>
                <a:gd name="T19" fmla="*/ 203 h 240"/>
                <a:gd name="T20" fmla="*/ 201 w 320"/>
                <a:gd name="T21" fmla="*/ 172 h 2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0"/>
                <a:gd name="T34" fmla="*/ 0 h 240"/>
                <a:gd name="T35" fmla="*/ 320 w 320"/>
                <a:gd name="T36" fmla="*/ 240 h 2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0" h="240">
                  <a:moveTo>
                    <a:pt x="201" y="172"/>
                  </a:moveTo>
                  <a:lnTo>
                    <a:pt x="274" y="227"/>
                  </a:lnTo>
                  <a:lnTo>
                    <a:pt x="222" y="240"/>
                  </a:lnTo>
                  <a:lnTo>
                    <a:pt x="320" y="118"/>
                  </a:lnTo>
                  <a:lnTo>
                    <a:pt x="153" y="0"/>
                  </a:lnTo>
                  <a:lnTo>
                    <a:pt x="0" y="82"/>
                  </a:lnTo>
                  <a:lnTo>
                    <a:pt x="19" y="102"/>
                  </a:lnTo>
                  <a:lnTo>
                    <a:pt x="157" y="50"/>
                  </a:lnTo>
                  <a:lnTo>
                    <a:pt x="266" y="118"/>
                  </a:lnTo>
                  <a:lnTo>
                    <a:pt x="200" y="203"/>
                  </a:lnTo>
                  <a:lnTo>
                    <a:pt x="201" y="17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75" name="Freeform 47">
              <a:extLst>
                <a:ext uri="{FF2B5EF4-FFF2-40B4-BE49-F238E27FC236}">
                  <a16:creationId xmlns:a16="http://schemas.microsoft.com/office/drawing/2014/main" id="{3DF3A453-7F73-7732-14CC-D4ABF351EC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3" y="854"/>
              <a:ext cx="537" cy="359"/>
            </a:xfrm>
            <a:custGeom>
              <a:avLst/>
              <a:gdLst>
                <a:gd name="T0" fmla="*/ 349 w 537"/>
                <a:gd name="T1" fmla="*/ 316 h 359"/>
                <a:gd name="T2" fmla="*/ 330 w 537"/>
                <a:gd name="T3" fmla="*/ 307 h 359"/>
                <a:gd name="T4" fmla="*/ 321 w 537"/>
                <a:gd name="T5" fmla="*/ 344 h 359"/>
                <a:gd name="T6" fmla="*/ 373 w 537"/>
                <a:gd name="T7" fmla="*/ 359 h 359"/>
                <a:gd name="T8" fmla="*/ 537 w 537"/>
                <a:gd name="T9" fmla="*/ 176 h 359"/>
                <a:gd name="T10" fmla="*/ 256 w 537"/>
                <a:gd name="T11" fmla="*/ 0 h 359"/>
                <a:gd name="T12" fmla="*/ 0 w 537"/>
                <a:gd name="T13" fmla="*/ 122 h 359"/>
                <a:gd name="T14" fmla="*/ 32 w 537"/>
                <a:gd name="T15" fmla="*/ 153 h 359"/>
                <a:gd name="T16" fmla="*/ 263 w 537"/>
                <a:gd name="T17" fmla="*/ 75 h 359"/>
                <a:gd name="T18" fmla="*/ 446 w 537"/>
                <a:gd name="T19" fmla="*/ 176 h 359"/>
                <a:gd name="T20" fmla="*/ 336 w 537"/>
                <a:gd name="T21" fmla="*/ 304 h 359"/>
                <a:gd name="T22" fmla="*/ 349 w 537"/>
                <a:gd name="T23" fmla="*/ 289 h 359"/>
                <a:gd name="T24" fmla="*/ 330 w 537"/>
                <a:gd name="T25" fmla="*/ 289 h 359"/>
                <a:gd name="T26" fmla="*/ 312 w 537"/>
                <a:gd name="T27" fmla="*/ 289 h 359"/>
                <a:gd name="T28" fmla="*/ 349 w 537"/>
                <a:gd name="T29" fmla="*/ 316 h 3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37"/>
                <a:gd name="T46" fmla="*/ 0 h 359"/>
                <a:gd name="T47" fmla="*/ 537 w 537"/>
                <a:gd name="T48" fmla="*/ 359 h 3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37" h="359">
                  <a:moveTo>
                    <a:pt x="349" y="316"/>
                  </a:moveTo>
                  <a:lnTo>
                    <a:pt x="330" y="307"/>
                  </a:lnTo>
                  <a:lnTo>
                    <a:pt x="321" y="344"/>
                  </a:lnTo>
                  <a:lnTo>
                    <a:pt x="373" y="359"/>
                  </a:lnTo>
                  <a:lnTo>
                    <a:pt x="537" y="176"/>
                  </a:lnTo>
                  <a:lnTo>
                    <a:pt x="256" y="0"/>
                  </a:lnTo>
                  <a:lnTo>
                    <a:pt x="0" y="122"/>
                  </a:lnTo>
                  <a:lnTo>
                    <a:pt x="32" y="153"/>
                  </a:lnTo>
                  <a:lnTo>
                    <a:pt x="263" y="75"/>
                  </a:lnTo>
                  <a:lnTo>
                    <a:pt x="446" y="176"/>
                  </a:lnTo>
                  <a:lnTo>
                    <a:pt x="336" y="304"/>
                  </a:lnTo>
                  <a:lnTo>
                    <a:pt x="349" y="289"/>
                  </a:lnTo>
                  <a:lnTo>
                    <a:pt x="330" y="289"/>
                  </a:lnTo>
                  <a:lnTo>
                    <a:pt x="312" y="289"/>
                  </a:lnTo>
                  <a:lnTo>
                    <a:pt x="349" y="31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9949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2.96296E-6 C -0.00486 -0.00972 -0.02413 -0.01042 -0.03333 -0.01482 C -0.04948 -0.02222 -0.06545 -0.03171 -0.08055 -0.04259 C -0.08559 -0.04607 -0.08923 -0.05278 -0.09444 -0.05556 C -0.09878 -0.05787 -0.10382 -0.05764 -0.10833 -0.05926 C -0.11302 -0.07199 -0.12274 -0.07917 -0.12916 -0.09074 C -0.13837 -0.10718 -0.14809 -0.12361 -0.15833 -0.13889 C -0.16805 -0.15347 -0.18003 -0.16597 -0.19028 -0.17963 C -0.19618 -0.1875 -0.19896 -0.19815 -0.20278 -0.20741 C -0.20729 -0.21806 -0.21232 -0.22523 -0.21528 -0.23704 C -0.21475 -0.23889 -0.2151 -0.24144 -0.21389 -0.24259 C -0.2085 -0.24838 -0.18212 -0.24792 -0.18055 -0.24815 C -0.17569 -0.25255 -0.17639 -0.24954 -0.17639 -0.25556 " pathEditMode="relative" ptsTypes="ffffffffffffA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4">
            <a:extLst>
              <a:ext uri="{FF2B5EF4-FFF2-40B4-BE49-F238E27FC236}">
                <a16:creationId xmlns:a16="http://schemas.microsoft.com/office/drawing/2014/main" id="{0C28A3A5-312B-C359-F2B8-95205E923E9C}"/>
              </a:ext>
            </a:extLst>
          </p:cNvPr>
          <p:cNvGrpSpPr>
            <a:grpSpLocks/>
          </p:cNvGrpSpPr>
          <p:nvPr/>
        </p:nvGrpSpPr>
        <p:grpSpPr bwMode="auto">
          <a:xfrm>
            <a:off x="3745551" y="5554197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643906AA-6EEF-9DA7-E67A-BE616D714E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7CE0AD8C-52EB-77B5-C941-3C86D1391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D7D791E6-6E7D-CA03-1040-DAA5BFFADA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F09D37E2-D3C9-90A5-A046-C1245488465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C3C5CA8E-93E1-5650-8342-167CA8619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BE45A65B-19F6-BF9E-335C-14A083B11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5D068572-925C-CEB3-EFD7-46D93CAC42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8A029594-62C3-B136-A731-7348CB260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9253A931-68A3-4CE2-DB36-5ACB12362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10FBA63C-C383-A303-6444-54A52484CE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9A9C5156-F6F6-E6D5-1E4D-45A5EAACE5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4">
            <a:extLst>
              <a:ext uri="{FF2B5EF4-FFF2-40B4-BE49-F238E27FC236}">
                <a16:creationId xmlns:a16="http://schemas.microsoft.com/office/drawing/2014/main" id="{4A4AFB15-2810-5ECE-CD2F-773F45FDBE7C}"/>
              </a:ext>
            </a:extLst>
          </p:cNvPr>
          <p:cNvGrpSpPr>
            <a:grpSpLocks/>
          </p:cNvGrpSpPr>
          <p:nvPr/>
        </p:nvGrpSpPr>
        <p:grpSpPr bwMode="auto">
          <a:xfrm>
            <a:off x="1088960" y="2684469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63F858B0-ABE5-7E18-9FC9-B7FD6A34A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1264CE55-77A5-C42E-672C-3EC778135B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D95CDB02-9D04-CE5C-5155-1670639EF3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C5D1FD8C-9B78-120C-3D6C-A75305BD76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EF9042AB-4FEB-1B8E-1D9C-083C42FC9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EAA878CF-E385-5B92-D190-BA9C56F41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19377ED5-2B32-790B-2994-E662D75D41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490E501E-EBC9-C33D-16AD-FFD54F9B40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03E4BD15-5CD3-A701-7768-29E2BC9A9F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F603C2D0-511E-48F0-8BB7-383C92BFB69A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C0BFC6-CB22-E621-5ED2-80A7FF756FB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All Good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91</a:t>
            </a:fld>
            <a:endParaRPr lang="en-US" dirty="0"/>
          </a:p>
        </p:txBody>
      </p:sp>
      <p:sp>
        <p:nvSpPr>
          <p:cNvPr id="55" name="Curved Down Arrow 54"/>
          <p:cNvSpPr/>
          <p:nvPr/>
        </p:nvSpPr>
        <p:spPr bwMode="auto">
          <a:xfrm rot="13750097" flipH="1">
            <a:off x="371945" y="4726279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Curved Down Arrow 55"/>
          <p:cNvSpPr/>
          <p:nvPr/>
        </p:nvSpPr>
        <p:spPr bwMode="auto">
          <a:xfrm rot="8071784" flipH="1">
            <a:off x="5204025" y="4674995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rgbClr val="FF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Horizontal Scroll 47"/>
              <p:cNvSpPr/>
              <p:nvPr/>
            </p:nvSpPr>
            <p:spPr bwMode="auto">
              <a:xfrm>
                <a:off x="771027" y="4183293"/>
                <a:ext cx="2670673" cy="1595021"/>
              </a:xfrm>
              <a:prstGeom prst="horizontalScroll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66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pay 100 to Bob </a:t>
                </a:r>
                <a:r>
                  <a:rPr kumimoji="0" lang="en-US" b="0" i="0" u="none" strike="noStrike" cap="none" normalizeH="0" baseline="0" dirty="0" err="1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hashlock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</a:p>
              <a:p>
                <a:pPr algn="ctr"/>
                <a:r>
                  <a:rPr lang="en-US" dirty="0" err="1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timelock</a:t>
                </a:r>
                <a:r>
                  <a:rPr lang="en-US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  <a:sym typeface="Symbol"/>
                      </a:rPr>
                      <m:t></m:t>
                    </m:r>
                  </m:oMath>
                </a14:m>
                <a:endParaRPr kumimoji="0" lang="en-US" b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8" name="Horizontal Scrol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1027" y="4183293"/>
                <a:ext cx="2670673" cy="1595021"/>
              </a:xfrm>
              <a:prstGeom prst="horizontalScroll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38100" cap="flat" cmpd="sng" algn="ctr">
                <a:solidFill>
                  <a:srgbClr val="66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6" descr="https://bitcoin.org/img/icons/opengrap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974" y="3003715"/>
            <a:ext cx="784902" cy="78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Horizontal Scroll 49"/>
              <p:cNvSpPr/>
              <p:nvPr/>
            </p:nvSpPr>
            <p:spPr bwMode="auto">
              <a:xfrm>
                <a:off x="5820272" y="4183292"/>
                <a:ext cx="2841128" cy="1595021"/>
              </a:xfrm>
              <a:prstGeom prst="horizontalScroll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CC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pay 100 to Carol </a:t>
                </a:r>
                <a:r>
                  <a:rPr kumimoji="0" lang="en-US" b="0" i="0" u="none" strike="noStrike" cap="none" normalizeH="0" baseline="0" dirty="0" err="1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hashlock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</a:p>
              <a:p>
                <a:pPr algn="ctr"/>
                <a:r>
                  <a:rPr lang="en-US" dirty="0" err="1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timelock</a:t>
                </a:r>
                <a:r>
                  <a:rPr lang="en-US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  <a:sym typeface="Symbol"/>
                      </a:rPr>
                      <m:t></m:t>
                    </m:r>
                  </m:oMath>
                </a14:m>
                <a:endParaRPr kumimoji="0" lang="en-US" b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0" name="Horizontal Scroll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20272" y="4183292"/>
                <a:ext cx="2841128" cy="1595021"/>
              </a:xfrm>
              <a:prstGeom prst="horizontalScroll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 cap="flat" cmpd="sng" algn="ctr">
                <a:solidFill>
                  <a:srgbClr val="FFCC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6" descr="https://bitcoin.org/img/icons/opengrap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5147" y="5772717"/>
            <a:ext cx="784902" cy="78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4" name="Group 43"/>
          <p:cNvGrpSpPr/>
          <p:nvPr/>
        </p:nvGrpSpPr>
        <p:grpSpPr>
          <a:xfrm>
            <a:off x="269292" y="4516173"/>
            <a:ext cx="3022600" cy="1955800"/>
            <a:chOff x="2068441" y="4762500"/>
            <a:chExt cx="3022600" cy="1955800"/>
          </a:xfrm>
        </p:grpSpPr>
        <p:sp>
          <p:nvSpPr>
            <p:cNvPr id="45" name="Freeform 27"/>
            <p:cNvSpPr>
              <a:spLocks/>
            </p:cNvSpPr>
            <p:nvPr/>
          </p:nvSpPr>
          <p:spPr bwMode="auto">
            <a:xfrm>
              <a:off x="2068441" y="4762500"/>
              <a:ext cx="3022600" cy="1955800"/>
            </a:xfrm>
            <a:custGeom>
              <a:avLst/>
              <a:gdLst>
                <a:gd name="T0" fmla="*/ 760 w 1904"/>
                <a:gd name="T1" fmla="*/ 328 h 1232"/>
                <a:gd name="T2" fmla="*/ 560 w 1904"/>
                <a:gd name="T3" fmla="*/ 72 h 1232"/>
                <a:gd name="T4" fmla="*/ 536 w 1904"/>
                <a:gd name="T5" fmla="*/ 360 h 1232"/>
                <a:gd name="T6" fmla="*/ 0 w 1904"/>
                <a:gd name="T7" fmla="*/ 160 h 1232"/>
                <a:gd name="T8" fmla="*/ 368 w 1904"/>
                <a:gd name="T9" fmla="*/ 624 h 1232"/>
                <a:gd name="T10" fmla="*/ 168 w 1904"/>
                <a:gd name="T11" fmla="*/ 1064 h 1232"/>
                <a:gd name="T12" fmla="*/ 600 w 1904"/>
                <a:gd name="T13" fmla="*/ 784 h 1232"/>
                <a:gd name="T14" fmla="*/ 1144 w 1904"/>
                <a:gd name="T15" fmla="*/ 1232 h 1232"/>
                <a:gd name="T16" fmla="*/ 1000 w 1904"/>
                <a:gd name="T17" fmla="*/ 848 h 1232"/>
                <a:gd name="T18" fmla="*/ 1904 w 1904"/>
                <a:gd name="T19" fmla="*/ 912 h 1232"/>
                <a:gd name="T20" fmla="*/ 1168 w 1904"/>
                <a:gd name="T21" fmla="*/ 560 h 1232"/>
                <a:gd name="T22" fmla="*/ 1808 w 1904"/>
                <a:gd name="T23" fmla="*/ 160 h 1232"/>
                <a:gd name="T24" fmla="*/ 1040 w 1904"/>
                <a:gd name="T25" fmla="*/ 384 h 1232"/>
                <a:gd name="T26" fmla="*/ 952 w 1904"/>
                <a:gd name="T27" fmla="*/ 0 h 1232"/>
                <a:gd name="T28" fmla="*/ 760 w 1904"/>
                <a:gd name="T29" fmla="*/ 328 h 12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04"/>
                <a:gd name="T46" fmla="*/ 0 h 1232"/>
                <a:gd name="T47" fmla="*/ 1904 w 1904"/>
                <a:gd name="T48" fmla="*/ 1232 h 12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04" h="1232">
                  <a:moveTo>
                    <a:pt x="760" y="328"/>
                  </a:moveTo>
                  <a:lnTo>
                    <a:pt x="560" y="72"/>
                  </a:lnTo>
                  <a:lnTo>
                    <a:pt x="536" y="360"/>
                  </a:lnTo>
                  <a:lnTo>
                    <a:pt x="0" y="160"/>
                  </a:lnTo>
                  <a:lnTo>
                    <a:pt x="368" y="624"/>
                  </a:lnTo>
                  <a:lnTo>
                    <a:pt x="168" y="1064"/>
                  </a:lnTo>
                  <a:lnTo>
                    <a:pt x="600" y="784"/>
                  </a:lnTo>
                  <a:lnTo>
                    <a:pt x="1144" y="1232"/>
                  </a:lnTo>
                  <a:lnTo>
                    <a:pt x="1000" y="848"/>
                  </a:lnTo>
                  <a:lnTo>
                    <a:pt x="1904" y="912"/>
                  </a:lnTo>
                  <a:lnTo>
                    <a:pt x="1168" y="560"/>
                  </a:lnTo>
                  <a:lnTo>
                    <a:pt x="1808" y="160"/>
                  </a:lnTo>
                  <a:lnTo>
                    <a:pt x="1040" y="384"/>
                  </a:lnTo>
                  <a:lnTo>
                    <a:pt x="952" y="0"/>
                  </a:lnTo>
                  <a:lnTo>
                    <a:pt x="760" y="328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71" name="Text Box 28"/>
            <p:cNvSpPr txBox="1">
              <a:spLocks noChangeArrowheads="1"/>
            </p:cNvSpPr>
            <p:nvPr/>
          </p:nvSpPr>
          <p:spPr bwMode="auto">
            <a:xfrm>
              <a:off x="2548404" y="5429190"/>
              <a:ext cx="1409361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b="0" dirty="0">
                  <a:solidFill>
                    <a:schemeClr val="bg2"/>
                  </a:solidFill>
                  <a:latin typeface="Arial" pitchFamily="34" charset="0"/>
                  <a:sym typeface="Symbol" pitchFamily="18" charset="2"/>
                </a:rPr>
                <a:t>TIMEOUT!</a:t>
              </a:r>
              <a:endParaRPr lang="el-GR" sz="2000" b="0" dirty="0">
                <a:solidFill>
                  <a:schemeClr val="bg2"/>
                </a:solidFill>
                <a:latin typeface="Arial" pitchFamily="34" charset="0"/>
                <a:sym typeface="Symbol" pitchFamily="18" charset="2"/>
              </a:endParaRPr>
            </a:p>
          </p:txBody>
        </p:sp>
      </p:grpSp>
      <p:grpSp>
        <p:nvGrpSpPr>
          <p:cNvPr id="16" name="Group 38">
            <a:extLst>
              <a:ext uri="{FF2B5EF4-FFF2-40B4-BE49-F238E27FC236}">
                <a16:creationId xmlns:a16="http://schemas.microsoft.com/office/drawing/2014/main" id="{51B93930-AB0A-F08F-38FE-2E0494DE5FC0}"/>
              </a:ext>
            </a:extLst>
          </p:cNvPr>
          <p:cNvGrpSpPr>
            <a:grpSpLocks/>
          </p:cNvGrpSpPr>
          <p:nvPr/>
        </p:nvGrpSpPr>
        <p:grpSpPr bwMode="auto">
          <a:xfrm>
            <a:off x="6983587" y="2710806"/>
            <a:ext cx="1509712" cy="908050"/>
            <a:chOff x="1295" y="669"/>
            <a:chExt cx="1115" cy="671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7" name="Freeform 39">
              <a:extLst>
                <a:ext uri="{FF2B5EF4-FFF2-40B4-BE49-F238E27FC236}">
                  <a16:creationId xmlns:a16="http://schemas.microsoft.com/office/drawing/2014/main" id="{1A6D4A77-5D05-A4D8-BA70-E5AD35B74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720"/>
              <a:ext cx="912" cy="480"/>
            </a:xfrm>
            <a:custGeom>
              <a:avLst/>
              <a:gdLst>
                <a:gd name="T0" fmla="*/ 0 w 912"/>
                <a:gd name="T1" fmla="*/ 0 h 624"/>
                <a:gd name="T2" fmla="*/ 384 w 912"/>
                <a:gd name="T3" fmla="*/ 369 h 624"/>
                <a:gd name="T4" fmla="*/ 912 w 912"/>
                <a:gd name="T5" fmla="*/ 369 h 624"/>
                <a:gd name="T6" fmla="*/ 384 w 912"/>
                <a:gd name="T7" fmla="*/ 0 h 624"/>
                <a:gd name="T8" fmla="*/ 0 w 912"/>
                <a:gd name="T9" fmla="*/ 0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2"/>
                <a:gd name="T16" fmla="*/ 0 h 624"/>
                <a:gd name="T17" fmla="*/ 912 w 912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2" h="624">
                  <a:moveTo>
                    <a:pt x="0" y="0"/>
                  </a:moveTo>
                  <a:lnTo>
                    <a:pt x="384" y="624"/>
                  </a:lnTo>
                  <a:lnTo>
                    <a:pt x="912" y="624"/>
                  </a:lnTo>
                  <a:lnTo>
                    <a:pt x="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40">
              <a:extLst>
                <a:ext uri="{FF2B5EF4-FFF2-40B4-BE49-F238E27FC236}">
                  <a16:creationId xmlns:a16="http://schemas.microsoft.com/office/drawing/2014/main" id="{922B32DF-D179-7141-B61D-CF963FC48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00"/>
              <a:ext cx="530" cy="140"/>
            </a:xfrm>
            <a:prstGeom prst="rect">
              <a:avLst/>
            </a:prstGeom>
            <a:solidFill>
              <a:srgbClr val="DDDDDD"/>
            </a:solidFill>
            <a:ln w="381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B02DA996-BF3E-23E6-B9E4-75BE90BF57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" y="720"/>
              <a:ext cx="393" cy="615"/>
            </a:xfrm>
            <a:custGeom>
              <a:avLst/>
              <a:gdLst>
                <a:gd name="T0" fmla="*/ 9 w 393"/>
                <a:gd name="T1" fmla="*/ 0 h 615"/>
                <a:gd name="T2" fmla="*/ 0 w 393"/>
                <a:gd name="T3" fmla="*/ 121 h 615"/>
                <a:gd name="T4" fmla="*/ 393 w 393"/>
                <a:gd name="T5" fmla="*/ 615 h 615"/>
                <a:gd name="T6" fmla="*/ 393 w 393"/>
                <a:gd name="T7" fmla="*/ 480 h 615"/>
                <a:gd name="T8" fmla="*/ 9 w 393"/>
                <a:gd name="T9" fmla="*/ 0 h 6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3"/>
                <a:gd name="T16" fmla="*/ 0 h 615"/>
                <a:gd name="T17" fmla="*/ 393 w 393"/>
                <a:gd name="T18" fmla="*/ 615 h 6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3" h="615">
                  <a:moveTo>
                    <a:pt x="9" y="0"/>
                  </a:moveTo>
                  <a:lnTo>
                    <a:pt x="0" y="121"/>
                  </a:lnTo>
                  <a:lnTo>
                    <a:pt x="393" y="615"/>
                  </a:lnTo>
                  <a:lnTo>
                    <a:pt x="393" y="48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42">
              <a:extLst>
                <a:ext uri="{FF2B5EF4-FFF2-40B4-BE49-F238E27FC236}">
                  <a16:creationId xmlns:a16="http://schemas.microsoft.com/office/drawing/2014/main" id="{01C08F79-2C20-233A-EFA5-9F2AE0FB8D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" y="912"/>
              <a:ext cx="537" cy="359"/>
            </a:xfrm>
            <a:custGeom>
              <a:avLst/>
              <a:gdLst>
                <a:gd name="T0" fmla="*/ 338 w 537"/>
                <a:gd name="T1" fmla="*/ 258 h 359"/>
                <a:gd name="T2" fmla="*/ 345 w 537"/>
                <a:gd name="T3" fmla="*/ 336 h 359"/>
                <a:gd name="T4" fmla="*/ 164 w 537"/>
                <a:gd name="T5" fmla="*/ 359 h 359"/>
                <a:gd name="T6" fmla="*/ 0 w 537"/>
                <a:gd name="T7" fmla="*/ 176 h 359"/>
                <a:gd name="T8" fmla="*/ 281 w 537"/>
                <a:gd name="T9" fmla="*/ 0 h 359"/>
                <a:gd name="T10" fmla="*/ 537 w 537"/>
                <a:gd name="T11" fmla="*/ 122 h 359"/>
                <a:gd name="T12" fmla="*/ 505 w 537"/>
                <a:gd name="T13" fmla="*/ 153 h 359"/>
                <a:gd name="T14" fmla="*/ 274 w 537"/>
                <a:gd name="T15" fmla="*/ 75 h 359"/>
                <a:gd name="T16" fmla="*/ 91 w 537"/>
                <a:gd name="T17" fmla="*/ 176 h 359"/>
                <a:gd name="T18" fmla="*/ 201 w 537"/>
                <a:gd name="T19" fmla="*/ 304 h 359"/>
                <a:gd name="T20" fmla="*/ 338 w 537"/>
                <a:gd name="T21" fmla="*/ 258 h 3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7"/>
                <a:gd name="T34" fmla="*/ 0 h 359"/>
                <a:gd name="T35" fmla="*/ 537 w 537"/>
                <a:gd name="T36" fmla="*/ 359 h 3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7" h="359">
                  <a:moveTo>
                    <a:pt x="338" y="258"/>
                  </a:moveTo>
                  <a:lnTo>
                    <a:pt x="345" y="336"/>
                  </a:lnTo>
                  <a:lnTo>
                    <a:pt x="164" y="359"/>
                  </a:lnTo>
                  <a:lnTo>
                    <a:pt x="0" y="176"/>
                  </a:lnTo>
                  <a:lnTo>
                    <a:pt x="281" y="0"/>
                  </a:lnTo>
                  <a:lnTo>
                    <a:pt x="537" y="122"/>
                  </a:lnTo>
                  <a:lnTo>
                    <a:pt x="505" y="153"/>
                  </a:lnTo>
                  <a:lnTo>
                    <a:pt x="274" y="75"/>
                  </a:lnTo>
                  <a:lnTo>
                    <a:pt x="91" y="176"/>
                  </a:lnTo>
                  <a:lnTo>
                    <a:pt x="201" y="304"/>
                  </a:lnTo>
                  <a:lnTo>
                    <a:pt x="338" y="25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id="{0118D4D9-975F-235D-8D28-E282BA14C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9" y="789"/>
              <a:ext cx="419" cy="245"/>
            </a:xfrm>
            <a:custGeom>
              <a:avLst/>
              <a:gdLst>
                <a:gd name="T0" fmla="*/ 206 w 537"/>
                <a:gd name="T1" fmla="*/ 120 h 359"/>
                <a:gd name="T2" fmla="*/ 210 w 537"/>
                <a:gd name="T3" fmla="*/ 156 h 359"/>
                <a:gd name="T4" fmla="*/ 100 w 537"/>
                <a:gd name="T5" fmla="*/ 167 h 359"/>
                <a:gd name="T6" fmla="*/ 0 w 537"/>
                <a:gd name="T7" fmla="*/ 82 h 359"/>
                <a:gd name="T8" fmla="*/ 171 w 537"/>
                <a:gd name="T9" fmla="*/ 0 h 359"/>
                <a:gd name="T10" fmla="*/ 327 w 537"/>
                <a:gd name="T11" fmla="*/ 57 h 359"/>
                <a:gd name="T12" fmla="*/ 307 w 537"/>
                <a:gd name="T13" fmla="*/ 71 h 359"/>
                <a:gd name="T14" fmla="*/ 167 w 537"/>
                <a:gd name="T15" fmla="*/ 35 h 359"/>
                <a:gd name="T16" fmla="*/ 55 w 537"/>
                <a:gd name="T17" fmla="*/ 82 h 359"/>
                <a:gd name="T18" fmla="*/ 123 w 537"/>
                <a:gd name="T19" fmla="*/ 141 h 359"/>
                <a:gd name="T20" fmla="*/ 206 w 537"/>
                <a:gd name="T21" fmla="*/ 120 h 3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7"/>
                <a:gd name="T34" fmla="*/ 0 h 359"/>
                <a:gd name="T35" fmla="*/ 537 w 537"/>
                <a:gd name="T36" fmla="*/ 359 h 3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7" h="359">
                  <a:moveTo>
                    <a:pt x="338" y="258"/>
                  </a:moveTo>
                  <a:lnTo>
                    <a:pt x="345" y="336"/>
                  </a:lnTo>
                  <a:lnTo>
                    <a:pt x="164" y="359"/>
                  </a:lnTo>
                  <a:lnTo>
                    <a:pt x="0" y="176"/>
                  </a:lnTo>
                  <a:lnTo>
                    <a:pt x="281" y="0"/>
                  </a:lnTo>
                  <a:lnTo>
                    <a:pt x="537" y="122"/>
                  </a:lnTo>
                  <a:lnTo>
                    <a:pt x="505" y="153"/>
                  </a:lnTo>
                  <a:lnTo>
                    <a:pt x="274" y="75"/>
                  </a:lnTo>
                  <a:lnTo>
                    <a:pt x="91" y="176"/>
                  </a:lnTo>
                  <a:lnTo>
                    <a:pt x="201" y="304"/>
                  </a:lnTo>
                  <a:lnTo>
                    <a:pt x="338" y="25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44">
              <a:extLst>
                <a:ext uri="{FF2B5EF4-FFF2-40B4-BE49-F238E27FC236}">
                  <a16:creationId xmlns:a16="http://schemas.microsoft.com/office/drawing/2014/main" id="{5C12C2FD-15DE-82F1-82D7-80ACC503D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" y="672"/>
              <a:ext cx="320" cy="240"/>
            </a:xfrm>
            <a:custGeom>
              <a:avLst/>
              <a:gdLst>
                <a:gd name="T0" fmla="*/ 120 w 537"/>
                <a:gd name="T1" fmla="*/ 115 h 359"/>
                <a:gd name="T2" fmla="*/ 123 w 537"/>
                <a:gd name="T3" fmla="*/ 150 h 359"/>
                <a:gd name="T4" fmla="*/ 58 w 537"/>
                <a:gd name="T5" fmla="*/ 160 h 359"/>
                <a:gd name="T6" fmla="*/ 0 w 537"/>
                <a:gd name="T7" fmla="*/ 79 h 359"/>
                <a:gd name="T8" fmla="*/ 100 w 537"/>
                <a:gd name="T9" fmla="*/ 0 h 359"/>
                <a:gd name="T10" fmla="*/ 191 w 537"/>
                <a:gd name="T11" fmla="*/ 55 h 359"/>
                <a:gd name="T12" fmla="*/ 179 w 537"/>
                <a:gd name="T13" fmla="*/ 68 h 359"/>
                <a:gd name="T14" fmla="*/ 97 w 537"/>
                <a:gd name="T15" fmla="*/ 33 h 359"/>
                <a:gd name="T16" fmla="*/ 32 w 537"/>
                <a:gd name="T17" fmla="*/ 79 h 359"/>
                <a:gd name="T18" fmla="*/ 72 w 537"/>
                <a:gd name="T19" fmla="*/ 136 h 359"/>
                <a:gd name="T20" fmla="*/ 120 w 537"/>
                <a:gd name="T21" fmla="*/ 115 h 3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7"/>
                <a:gd name="T34" fmla="*/ 0 h 359"/>
                <a:gd name="T35" fmla="*/ 537 w 537"/>
                <a:gd name="T36" fmla="*/ 359 h 3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7" h="359">
                  <a:moveTo>
                    <a:pt x="338" y="258"/>
                  </a:moveTo>
                  <a:lnTo>
                    <a:pt x="345" y="336"/>
                  </a:lnTo>
                  <a:lnTo>
                    <a:pt x="164" y="359"/>
                  </a:lnTo>
                  <a:lnTo>
                    <a:pt x="0" y="176"/>
                  </a:lnTo>
                  <a:lnTo>
                    <a:pt x="281" y="0"/>
                  </a:lnTo>
                  <a:lnTo>
                    <a:pt x="537" y="122"/>
                  </a:lnTo>
                  <a:lnTo>
                    <a:pt x="505" y="153"/>
                  </a:lnTo>
                  <a:lnTo>
                    <a:pt x="274" y="75"/>
                  </a:lnTo>
                  <a:lnTo>
                    <a:pt x="91" y="176"/>
                  </a:lnTo>
                  <a:lnTo>
                    <a:pt x="201" y="304"/>
                  </a:lnTo>
                  <a:lnTo>
                    <a:pt x="338" y="25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4C498E0A-3DAF-CE66-8138-1700F15FB3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0" y="789"/>
              <a:ext cx="419" cy="245"/>
            </a:xfrm>
            <a:custGeom>
              <a:avLst/>
              <a:gdLst>
                <a:gd name="T0" fmla="*/ 241 w 419"/>
                <a:gd name="T1" fmla="*/ 171 h 245"/>
                <a:gd name="T2" fmla="*/ 260 w 419"/>
                <a:gd name="T3" fmla="*/ 217 h 245"/>
                <a:gd name="T4" fmla="*/ 291 w 419"/>
                <a:gd name="T5" fmla="*/ 245 h 245"/>
                <a:gd name="T6" fmla="*/ 419 w 419"/>
                <a:gd name="T7" fmla="*/ 120 h 245"/>
                <a:gd name="T8" fmla="*/ 200 w 419"/>
                <a:gd name="T9" fmla="*/ 0 h 245"/>
                <a:gd name="T10" fmla="*/ 0 w 419"/>
                <a:gd name="T11" fmla="*/ 83 h 245"/>
                <a:gd name="T12" fmla="*/ 25 w 419"/>
                <a:gd name="T13" fmla="*/ 104 h 245"/>
                <a:gd name="T14" fmla="*/ 205 w 419"/>
                <a:gd name="T15" fmla="*/ 51 h 245"/>
                <a:gd name="T16" fmla="*/ 348 w 419"/>
                <a:gd name="T17" fmla="*/ 120 h 245"/>
                <a:gd name="T18" fmla="*/ 262 w 419"/>
                <a:gd name="T19" fmla="*/ 207 h 245"/>
                <a:gd name="T20" fmla="*/ 241 w 419"/>
                <a:gd name="T21" fmla="*/ 171 h 2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9"/>
                <a:gd name="T34" fmla="*/ 0 h 245"/>
                <a:gd name="T35" fmla="*/ 419 w 419"/>
                <a:gd name="T36" fmla="*/ 245 h 24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9" h="245">
                  <a:moveTo>
                    <a:pt x="241" y="171"/>
                  </a:moveTo>
                  <a:lnTo>
                    <a:pt x="260" y="217"/>
                  </a:lnTo>
                  <a:lnTo>
                    <a:pt x="291" y="245"/>
                  </a:lnTo>
                  <a:lnTo>
                    <a:pt x="419" y="120"/>
                  </a:lnTo>
                  <a:lnTo>
                    <a:pt x="200" y="0"/>
                  </a:lnTo>
                  <a:lnTo>
                    <a:pt x="0" y="83"/>
                  </a:lnTo>
                  <a:lnTo>
                    <a:pt x="25" y="104"/>
                  </a:lnTo>
                  <a:lnTo>
                    <a:pt x="205" y="51"/>
                  </a:lnTo>
                  <a:lnTo>
                    <a:pt x="348" y="120"/>
                  </a:lnTo>
                  <a:lnTo>
                    <a:pt x="262" y="207"/>
                  </a:lnTo>
                  <a:lnTo>
                    <a:pt x="241" y="171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46">
              <a:extLst>
                <a:ext uri="{FF2B5EF4-FFF2-40B4-BE49-F238E27FC236}">
                  <a16:creationId xmlns:a16="http://schemas.microsoft.com/office/drawing/2014/main" id="{50786E24-BFF7-A0A2-63D8-B316674D4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" y="669"/>
              <a:ext cx="320" cy="240"/>
            </a:xfrm>
            <a:custGeom>
              <a:avLst/>
              <a:gdLst>
                <a:gd name="T0" fmla="*/ 201 w 320"/>
                <a:gd name="T1" fmla="*/ 172 h 240"/>
                <a:gd name="T2" fmla="*/ 274 w 320"/>
                <a:gd name="T3" fmla="*/ 227 h 240"/>
                <a:gd name="T4" fmla="*/ 222 w 320"/>
                <a:gd name="T5" fmla="*/ 240 h 240"/>
                <a:gd name="T6" fmla="*/ 320 w 320"/>
                <a:gd name="T7" fmla="*/ 118 h 240"/>
                <a:gd name="T8" fmla="*/ 153 w 320"/>
                <a:gd name="T9" fmla="*/ 0 h 240"/>
                <a:gd name="T10" fmla="*/ 0 w 320"/>
                <a:gd name="T11" fmla="*/ 82 h 240"/>
                <a:gd name="T12" fmla="*/ 19 w 320"/>
                <a:gd name="T13" fmla="*/ 102 h 240"/>
                <a:gd name="T14" fmla="*/ 157 w 320"/>
                <a:gd name="T15" fmla="*/ 50 h 240"/>
                <a:gd name="T16" fmla="*/ 266 w 320"/>
                <a:gd name="T17" fmla="*/ 118 h 240"/>
                <a:gd name="T18" fmla="*/ 200 w 320"/>
                <a:gd name="T19" fmla="*/ 203 h 240"/>
                <a:gd name="T20" fmla="*/ 201 w 320"/>
                <a:gd name="T21" fmla="*/ 172 h 2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0"/>
                <a:gd name="T34" fmla="*/ 0 h 240"/>
                <a:gd name="T35" fmla="*/ 320 w 320"/>
                <a:gd name="T36" fmla="*/ 240 h 2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0" h="240">
                  <a:moveTo>
                    <a:pt x="201" y="172"/>
                  </a:moveTo>
                  <a:lnTo>
                    <a:pt x="274" y="227"/>
                  </a:lnTo>
                  <a:lnTo>
                    <a:pt x="222" y="240"/>
                  </a:lnTo>
                  <a:lnTo>
                    <a:pt x="320" y="118"/>
                  </a:lnTo>
                  <a:lnTo>
                    <a:pt x="153" y="0"/>
                  </a:lnTo>
                  <a:lnTo>
                    <a:pt x="0" y="82"/>
                  </a:lnTo>
                  <a:lnTo>
                    <a:pt x="19" y="102"/>
                  </a:lnTo>
                  <a:lnTo>
                    <a:pt x="157" y="50"/>
                  </a:lnTo>
                  <a:lnTo>
                    <a:pt x="266" y="118"/>
                  </a:lnTo>
                  <a:lnTo>
                    <a:pt x="200" y="203"/>
                  </a:lnTo>
                  <a:lnTo>
                    <a:pt x="201" y="17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47">
              <a:extLst>
                <a:ext uri="{FF2B5EF4-FFF2-40B4-BE49-F238E27FC236}">
                  <a16:creationId xmlns:a16="http://schemas.microsoft.com/office/drawing/2014/main" id="{09ED5D40-D845-D9BD-DCC7-5044C0EBEA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3" y="854"/>
              <a:ext cx="537" cy="359"/>
            </a:xfrm>
            <a:custGeom>
              <a:avLst/>
              <a:gdLst>
                <a:gd name="T0" fmla="*/ 349 w 537"/>
                <a:gd name="T1" fmla="*/ 316 h 359"/>
                <a:gd name="T2" fmla="*/ 330 w 537"/>
                <a:gd name="T3" fmla="*/ 307 h 359"/>
                <a:gd name="T4" fmla="*/ 321 w 537"/>
                <a:gd name="T5" fmla="*/ 344 h 359"/>
                <a:gd name="T6" fmla="*/ 373 w 537"/>
                <a:gd name="T7" fmla="*/ 359 h 359"/>
                <a:gd name="T8" fmla="*/ 537 w 537"/>
                <a:gd name="T9" fmla="*/ 176 h 359"/>
                <a:gd name="T10" fmla="*/ 256 w 537"/>
                <a:gd name="T11" fmla="*/ 0 h 359"/>
                <a:gd name="T12" fmla="*/ 0 w 537"/>
                <a:gd name="T13" fmla="*/ 122 h 359"/>
                <a:gd name="T14" fmla="*/ 32 w 537"/>
                <a:gd name="T15" fmla="*/ 153 h 359"/>
                <a:gd name="T16" fmla="*/ 263 w 537"/>
                <a:gd name="T17" fmla="*/ 75 h 359"/>
                <a:gd name="T18" fmla="*/ 446 w 537"/>
                <a:gd name="T19" fmla="*/ 176 h 359"/>
                <a:gd name="T20" fmla="*/ 336 w 537"/>
                <a:gd name="T21" fmla="*/ 304 h 359"/>
                <a:gd name="T22" fmla="*/ 349 w 537"/>
                <a:gd name="T23" fmla="*/ 289 h 359"/>
                <a:gd name="T24" fmla="*/ 330 w 537"/>
                <a:gd name="T25" fmla="*/ 289 h 359"/>
                <a:gd name="T26" fmla="*/ 312 w 537"/>
                <a:gd name="T27" fmla="*/ 289 h 359"/>
                <a:gd name="T28" fmla="*/ 349 w 537"/>
                <a:gd name="T29" fmla="*/ 316 h 3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37"/>
                <a:gd name="T46" fmla="*/ 0 h 359"/>
                <a:gd name="T47" fmla="*/ 537 w 537"/>
                <a:gd name="T48" fmla="*/ 359 h 3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37" h="359">
                  <a:moveTo>
                    <a:pt x="349" y="316"/>
                  </a:moveTo>
                  <a:lnTo>
                    <a:pt x="330" y="307"/>
                  </a:lnTo>
                  <a:lnTo>
                    <a:pt x="321" y="344"/>
                  </a:lnTo>
                  <a:lnTo>
                    <a:pt x="373" y="359"/>
                  </a:lnTo>
                  <a:lnTo>
                    <a:pt x="537" y="176"/>
                  </a:lnTo>
                  <a:lnTo>
                    <a:pt x="256" y="0"/>
                  </a:lnTo>
                  <a:lnTo>
                    <a:pt x="0" y="122"/>
                  </a:lnTo>
                  <a:lnTo>
                    <a:pt x="32" y="153"/>
                  </a:lnTo>
                  <a:lnTo>
                    <a:pt x="263" y="75"/>
                  </a:lnTo>
                  <a:lnTo>
                    <a:pt x="446" y="176"/>
                  </a:lnTo>
                  <a:lnTo>
                    <a:pt x="336" y="304"/>
                  </a:lnTo>
                  <a:lnTo>
                    <a:pt x="349" y="289"/>
                  </a:lnTo>
                  <a:lnTo>
                    <a:pt x="330" y="289"/>
                  </a:lnTo>
                  <a:lnTo>
                    <a:pt x="312" y="289"/>
                  </a:lnTo>
                  <a:lnTo>
                    <a:pt x="349" y="31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734321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Settlement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92</a:t>
            </a:fld>
            <a:endParaRPr lang="en-US" dirty="0"/>
          </a:p>
        </p:txBody>
      </p:sp>
      <p:sp>
        <p:nvSpPr>
          <p:cNvPr id="55" name="Curved Down Arrow 54"/>
          <p:cNvSpPr/>
          <p:nvPr/>
        </p:nvSpPr>
        <p:spPr bwMode="auto">
          <a:xfrm rot="13750097" flipH="1">
            <a:off x="371945" y="4726279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Curved Down Arrow 55"/>
          <p:cNvSpPr/>
          <p:nvPr/>
        </p:nvSpPr>
        <p:spPr bwMode="auto">
          <a:xfrm rot="8071784" flipH="1">
            <a:off x="5204025" y="4674995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rgbClr val="FF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Horizontal Scroll 47"/>
              <p:cNvSpPr/>
              <p:nvPr/>
            </p:nvSpPr>
            <p:spPr bwMode="auto">
              <a:xfrm>
                <a:off x="771027" y="4183293"/>
                <a:ext cx="2670673" cy="1595021"/>
              </a:xfrm>
              <a:prstGeom prst="horizontalScroll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66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pay 100 to Bob </a:t>
                </a:r>
                <a:r>
                  <a:rPr kumimoji="0" lang="en-US" b="0" i="0" u="none" strike="noStrike" cap="none" normalizeH="0" baseline="0" dirty="0" err="1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hashlock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</a:p>
              <a:p>
                <a:pPr algn="ctr"/>
                <a:r>
                  <a:rPr lang="en-US" dirty="0" err="1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timelock</a:t>
                </a:r>
                <a:r>
                  <a:rPr lang="en-US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2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  <a:sym typeface="Symbol"/>
                      </a:rPr>
                      <m:t></m:t>
                    </m:r>
                  </m:oMath>
                </a14:m>
                <a:endParaRPr kumimoji="0" lang="en-US" b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8" name="Horizontal Scroll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1027" y="4183293"/>
                <a:ext cx="2670673" cy="1595021"/>
              </a:xfrm>
              <a:prstGeom prst="horizontalScroll">
                <a:avLst/>
              </a:prstGeom>
              <a:blipFill rotWithShape="1">
                <a:blip r:embed="rId2"/>
                <a:stretch>
                  <a:fillRect/>
                </a:stretch>
              </a:blipFill>
              <a:ln w="38100" cap="flat" cmpd="sng" algn="ctr">
                <a:solidFill>
                  <a:srgbClr val="66FFFF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9" name="Picture 6" descr="https://bitcoin.org/img/icons/opengrap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9249" y="4683006"/>
            <a:ext cx="784902" cy="78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0" name="Horizontal Scroll 49"/>
              <p:cNvSpPr/>
              <p:nvPr/>
            </p:nvSpPr>
            <p:spPr bwMode="auto">
              <a:xfrm>
                <a:off x="5820272" y="4183292"/>
                <a:ext cx="2841128" cy="1595021"/>
              </a:xfrm>
              <a:prstGeom prst="horizontalScroll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CC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pay 100 to Carol </a:t>
                </a:r>
                <a:r>
                  <a:rPr kumimoji="0" lang="en-US" b="0" i="0" u="none" strike="noStrike" cap="none" normalizeH="0" baseline="0" dirty="0" err="1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hashlock</a:t>
                </a:r>
                <a:r>
                  <a:rPr kumimoji="0" lang="en-US" b="0" i="0" u="none" strike="noStrike" cap="none" normalizeH="0" baseline="0" dirty="0">
                    <a:ln>
                      <a:noFill/>
                    </a:ln>
                    <a:solidFill>
                      <a:srgbClr val="FFFF00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i="1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</a:p>
              <a:p>
                <a:pPr algn="ctr"/>
                <a:r>
                  <a:rPr lang="en-US" dirty="0" err="1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timelock</a:t>
                </a:r>
                <a:r>
                  <a:rPr lang="en-US" dirty="0">
                    <a:solidFill>
                      <a:srgbClr val="FFFF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FFC000"/>
                        </a:solidFill>
                        <a:latin typeface="Cambria Math"/>
                        <a:sym typeface="Symbol"/>
                      </a:rPr>
                      <m:t></m:t>
                    </m:r>
                  </m:oMath>
                </a14:m>
                <a:endParaRPr kumimoji="0" lang="en-US" b="0" u="none" strike="noStrike" cap="none" normalizeH="0" baseline="0" dirty="0">
                  <a:ln>
                    <a:noFill/>
                  </a:ln>
                  <a:solidFill>
                    <a:srgbClr val="FFFF00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0" name="Horizontal Scroll 4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20272" y="4183292"/>
                <a:ext cx="2841128" cy="1595021"/>
              </a:xfrm>
              <a:prstGeom prst="horizontalScroll">
                <a:avLst/>
              </a:prstGeom>
              <a:blipFill rotWithShape="1">
                <a:blip r:embed="rId4"/>
                <a:stretch>
                  <a:fillRect/>
                </a:stretch>
              </a:blipFill>
              <a:ln w="38100" cap="flat" cmpd="sng" algn="ctr">
                <a:solidFill>
                  <a:srgbClr val="FFCCCC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" name="Picture 6" descr="https://bitcoin.org/img/icons/opengraph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2700" y="4784438"/>
            <a:ext cx="784902" cy="78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4">
            <a:extLst>
              <a:ext uri="{FF2B5EF4-FFF2-40B4-BE49-F238E27FC236}">
                <a16:creationId xmlns:a16="http://schemas.microsoft.com/office/drawing/2014/main" id="{A60711DB-E75A-A2FA-FF3D-A2A9FCC357A8}"/>
              </a:ext>
            </a:extLst>
          </p:cNvPr>
          <p:cNvGrpSpPr>
            <a:grpSpLocks/>
          </p:cNvGrpSpPr>
          <p:nvPr/>
        </p:nvGrpSpPr>
        <p:grpSpPr bwMode="auto">
          <a:xfrm>
            <a:off x="1088960" y="2684469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3A79E611-0E6E-EC42-9338-F57FC8B67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9021A43-2A39-7C4C-151F-97E1803AD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3CD066E1-C5B7-BC15-ABBF-967C7D36D7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3E004112-4555-567F-88A0-5EE9397D6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CB976AE8-70B6-A579-CC38-6A40995C9E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E07CE8A6-2561-13A8-05A8-5B2173EA99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2C37A574-FD2C-DE9F-BE06-A6D03AA333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DAFD9C22-6A22-AB47-B171-4B7D8F42641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2D397738-1B67-85C4-7869-12374157B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AEBC7BD7-6E79-2CC8-489B-D5391EB7A7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7AEF888-4E01-CFAC-EDC7-FD27E4D97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38">
            <a:extLst>
              <a:ext uri="{FF2B5EF4-FFF2-40B4-BE49-F238E27FC236}">
                <a16:creationId xmlns:a16="http://schemas.microsoft.com/office/drawing/2014/main" id="{F0F6E21C-8243-0B20-A6ED-BAA0609EAAEC}"/>
              </a:ext>
            </a:extLst>
          </p:cNvPr>
          <p:cNvGrpSpPr>
            <a:grpSpLocks/>
          </p:cNvGrpSpPr>
          <p:nvPr/>
        </p:nvGrpSpPr>
        <p:grpSpPr bwMode="auto">
          <a:xfrm>
            <a:off x="3745551" y="5593531"/>
            <a:ext cx="1509712" cy="908050"/>
            <a:chOff x="1295" y="669"/>
            <a:chExt cx="1115" cy="671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7" name="Freeform 39">
              <a:extLst>
                <a:ext uri="{FF2B5EF4-FFF2-40B4-BE49-F238E27FC236}">
                  <a16:creationId xmlns:a16="http://schemas.microsoft.com/office/drawing/2014/main" id="{13417C9D-591C-FF5F-8858-B06368D49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720"/>
              <a:ext cx="912" cy="480"/>
            </a:xfrm>
            <a:custGeom>
              <a:avLst/>
              <a:gdLst>
                <a:gd name="T0" fmla="*/ 0 w 912"/>
                <a:gd name="T1" fmla="*/ 0 h 624"/>
                <a:gd name="T2" fmla="*/ 384 w 912"/>
                <a:gd name="T3" fmla="*/ 369 h 624"/>
                <a:gd name="T4" fmla="*/ 912 w 912"/>
                <a:gd name="T5" fmla="*/ 369 h 624"/>
                <a:gd name="T6" fmla="*/ 384 w 912"/>
                <a:gd name="T7" fmla="*/ 0 h 624"/>
                <a:gd name="T8" fmla="*/ 0 w 912"/>
                <a:gd name="T9" fmla="*/ 0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2"/>
                <a:gd name="T16" fmla="*/ 0 h 624"/>
                <a:gd name="T17" fmla="*/ 912 w 912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2" h="624">
                  <a:moveTo>
                    <a:pt x="0" y="0"/>
                  </a:moveTo>
                  <a:lnTo>
                    <a:pt x="384" y="624"/>
                  </a:lnTo>
                  <a:lnTo>
                    <a:pt x="912" y="624"/>
                  </a:lnTo>
                  <a:lnTo>
                    <a:pt x="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40">
              <a:extLst>
                <a:ext uri="{FF2B5EF4-FFF2-40B4-BE49-F238E27FC236}">
                  <a16:creationId xmlns:a16="http://schemas.microsoft.com/office/drawing/2014/main" id="{D8D7A1FE-8EBE-C87B-2255-31F93B386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00"/>
              <a:ext cx="530" cy="140"/>
            </a:xfrm>
            <a:prstGeom prst="rect">
              <a:avLst/>
            </a:prstGeom>
            <a:solidFill>
              <a:srgbClr val="DDDDDD"/>
            </a:solidFill>
            <a:ln w="381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E262841F-8064-FCBC-B402-59C50411B2E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" y="720"/>
              <a:ext cx="393" cy="615"/>
            </a:xfrm>
            <a:custGeom>
              <a:avLst/>
              <a:gdLst>
                <a:gd name="T0" fmla="*/ 9 w 393"/>
                <a:gd name="T1" fmla="*/ 0 h 615"/>
                <a:gd name="T2" fmla="*/ 0 w 393"/>
                <a:gd name="T3" fmla="*/ 121 h 615"/>
                <a:gd name="T4" fmla="*/ 393 w 393"/>
                <a:gd name="T5" fmla="*/ 615 h 615"/>
                <a:gd name="T6" fmla="*/ 393 w 393"/>
                <a:gd name="T7" fmla="*/ 480 h 615"/>
                <a:gd name="T8" fmla="*/ 9 w 393"/>
                <a:gd name="T9" fmla="*/ 0 h 6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3"/>
                <a:gd name="T16" fmla="*/ 0 h 615"/>
                <a:gd name="T17" fmla="*/ 393 w 393"/>
                <a:gd name="T18" fmla="*/ 615 h 6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3" h="615">
                  <a:moveTo>
                    <a:pt x="9" y="0"/>
                  </a:moveTo>
                  <a:lnTo>
                    <a:pt x="0" y="121"/>
                  </a:lnTo>
                  <a:lnTo>
                    <a:pt x="393" y="615"/>
                  </a:lnTo>
                  <a:lnTo>
                    <a:pt x="393" y="48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42">
              <a:extLst>
                <a:ext uri="{FF2B5EF4-FFF2-40B4-BE49-F238E27FC236}">
                  <a16:creationId xmlns:a16="http://schemas.microsoft.com/office/drawing/2014/main" id="{5238F6F7-0F1F-CA22-384D-F7096EA1B1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" y="912"/>
              <a:ext cx="537" cy="359"/>
            </a:xfrm>
            <a:custGeom>
              <a:avLst/>
              <a:gdLst>
                <a:gd name="T0" fmla="*/ 338 w 537"/>
                <a:gd name="T1" fmla="*/ 258 h 359"/>
                <a:gd name="T2" fmla="*/ 345 w 537"/>
                <a:gd name="T3" fmla="*/ 336 h 359"/>
                <a:gd name="T4" fmla="*/ 164 w 537"/>
                <a:gd name="T5" fmla="*/ 359 h 359"/>
                <a:gd name="T6" fmla="*/ 0 w 537"/>
                <a:gd name="T7" fmla="*/ 176 h 359"/>
                <a:gd name="T8" fmla="*/ 281 w 537"/>
                <a:gd name="T9" fmla="*/ 0 h 359"/>
                <a:gd name="T10" fmla="*/ 537 w 537"/>
                <a:gd name="T11" fmla="*/ 122 h 359"/>
                <a:gd name="T12" fmla="*/ 505 w 537"/>
                <a:gd name="T13" fmla="*/ 153 h 359"/>
                <a:gd name="T14" fmla="*/ 274 w 537"/>
                <a:gd name="T15" fmla="*/ 75 h 359"/>
                <a:gd name="T16" fmla="*/ 91 w 537"/>
                <a:gd name="T17" fmla="*/ 176 h 359"/>
                <a:gd name="T18" fmla="*/ 201 w 537"/>
                <a:gd name="T19" fmla="*/ 304 h 359"/>
                <a:gd name="T20" fmla="*/ 338 w 537"/>
                <a:gd name="T21" fmla="*/ 258 h 3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7"/>
                <a:gd name="T34" fmla="*/ 0 h 359"/>
                <a:gd name="T35" fmla="*/ 537 w 537"/>
                <a:gd name="T36" fmla="*/ 359 h 3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7" h="359">
                  <a:moveTo>
                    <a:pt x="338" y="258"/>
                  </a:moveTo>
                  <a:lnTo>
                    <a:pt x="345" y="336"/>
                  </a:lnTo>
                  <a:lnTo>
                    <a:pt x="164" y="359"/>
                  </a:lnTo>
                  <a:lnTo>
                    <a:pt x="0" y="176"/>
                  </a:lnTo>
                  <a:lnTo>
                    <a:pt x="281" y="0"/>
                  </a:lnTo>
                  <a:lnTo>
                    <a:pt x="537" y="122"/>
                  </a:lnTo>
                  <a:lnTo>
                    <a:pt x="505" y="153"/>
                  </a:lnTo>
                  <a:lnTo>
                    <a:pt x="274" y="75"/>
                  </a:lnTo>
                  <a:lnTo>
                    <a:pt x="91" y="176"/>
                  </a:lnTo>
                  <a:lnTo>
                    <a:pt x="201" y="304"/>
                  </a:lnTo>
                  <a:lnTo>
                    <a:pt x="338" y="25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id="{6CFE8C4F-E3C2-E285-3D4F-932615F5A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9" y="789"/>
              <a:ext cx="419" cy="245"/>
            </a:xfrm>
            <a:custGeom>
              <a:avLst/>
              <a:gdLst>
                <a:gd name="T0" fmla="*/ 206 w 537"/>
                <a:gd name="T1" fmla="*/ 120 h 359"/>
                <a:gd name="T2" fmla="*/ 210 w 537"/>
                <a:gd name="T3" fmla="*/ 156 h 359"/>
                <a:gd name="T4" fmla="*/ 100 w 537"/>
                <a:gd name="T5" fmla="*/ 167 h 359"/>
                <a:gd name="T6" fmla="*/ 0 w 537"/>
                <a:gd name="T7" fmla="*/ 82 h 359"/>
                <a:gd name="T8" fmla="*/ 171 w 537"/>
                <a:gd name="T9" fmla="*/ 0 h 359"/>
                <a:gd name="T10" fmla="*/ 327 w 537"/>
                <a:gd name="T11" fmla="*/ 57 h 359"/>
                <a:gd name="T12" fmla="*/ 307 w 537"/>
                <a:gd name="T13" fmla="*/ 71 h 359"/>
                <a:gd name="T14" fmla="*/ 167 w 537"/>
                <a:gd name="T15" fmla="*/ 35 h 359"/>
                <a:gd name="T16" fmla="*/ 55 w 537"/>
                <a:gd name="T17" fmla="*/ 82 h 359"/>
                <a:gd name="T18" fmla="*/ 123 w 537"/>
                <a:gd name="T19" fmla="*/ 141 h 359"/>
                <a:gd name="T20" fmla="*/ 206 w 537"/>
                <a:gd name="T21" fmla="*/ 120 h 3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7"/>
                <a:gd name="T34" fmla="*/ 0 h 359"/>
                <a:gd name="T35" fmla="*/ 537 w 537"/>
                <a:gd name="T36" fmla="*/ 359 h 3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7" h="359">
                  <a:moveTo>
                    <a:pt x="338" y="258"/>
                  </a:moveTo>
                  <a:lnTo>
                    <a:pt x="345" y="336"/>
                  </a:lnTo>
                  <a:lnTo>
                    <a:pt x="164" y="359"/>
                  </a:lnTo>
                  <a:lnTo>
                    <a:pt x="0" y="176"/>
                  </a:lnTo>
                  <a:lnTo>
                    <a:pt x="281" y="0"/>
                  </a:lnTo>
                  <a:lnTo>
                    <a:pt x="537" y="122"/>
                  </a:lnTo>
                  <a:lnTo>
                    <a:pt x="505" y="153"/>
                  </a:lnTo>
                  <a:lnTo>
                    <a:pt x="274" y="75"/>
                  </a:lnTo>
                  <a:lnTo>
                    <a:pt x="91" y="176"/>
                  </a:lnTo>
                  <a:lnTo>
                    <a:pt x="201" y="304"/>
                  </a:lnTo>
                  <a:lnTo>
                    <a:pt x="338" y="25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44">
              <a:extLst>
                <a:ext uri="{FF2B5EF4-FFF2-40B4-BE49-F238E27FC236}">
                  <a16:creationId xmlns:a16="http://schemas.microsoft.com/office/drawing/2014/main" id="{48610B6B-E9B5-D22A-6BC8-D6A0C0F304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" y="672"/>
              <a:ext cx="320" cy="240"/>
            </a:xfrm>
            <a:custGeom>
              <a:avLst/>
              <a:gdLst>
                <a:gd name="T0" fmla="*/ 120 w 537"/>
                <a:gd name="T1" fmla="*/ 115 h 359"/>
                <a:gd name="T2" fmla="*/ 123 w 537"/>
                <a:gd name="T3" fmla="*/ 150 h 359"/>
                <a:gd name="T4" fmla="*/ 58 w 537"/>
                <a:gd name="T5" fmla="*/ 160 h 359"/>
                <a:gd name="T6" fmla="*/ 0 w 537"/>
                <a:gd name="T7" fmla="*/ 79 h 359"/>
                <a:gd name="T8" fmla="*/ 100 w 537"/>
                <a:gd name="T9" fmla="*/ 0 h 359"/>
                <a:gd name="T10" fmla="*/ 191 w 537"/>
                <a:gd name="T11" fmla="*/ 55 h 359"/>
                <a:gd name="T12" fmla="*/ 179 w 537"/>
                <a:gd name="T13" fmla="*/ 68 h 359"/>
                <a:gd name="T14" fmla="*/ 97 w 537"/>
                <a:gd name="T15" fmla="*/ 33 h 359"/>
                <a:gd name="T16" fmla="*/ 32 w 537"/>
                <a:gd name="T17" fmla="*/ 79 h 359"/>
                <a:gd name="T18" fmla="*/ 72 w 537"/>
                <a:gd name="T19" fmla="*/ 136 h 359"/>
                <a:gd name="T20" fmla="*/ 120 w 537"/>
                <a:gd name="T21" fmla="*/ 115 h 3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7"/>
                <a:gd name="T34" fmla="*/ 0 h 359"/>
                <a:gd name="T35" fmla="*/ 537 w 537"/>
                <a:gd name="T36" fmla="*/ 359 h 3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7" h="359">
                  <a:moveTo>
                    <a:pt x="338" y="258"/>
                  </a:moveTo>
                  <a:lnTo>
                    <a:pt x="345" y="336"/>
                  </a:lnTo>
                  <a:lnTo>
                    <a:pt x="164" y="359"/>
                  </a:lnTo>
                  <a:lnTo>
                    <a:pt x="0" y="176"/>
                  </a:lnTo>
                  <a:lnTo>
                    <a:pt x="281" y="0"/>
                  </a:lnTo>
                  <a:lnTo>
                    <a:pt x="537" y="122"/>
                  </a:lnTo>
                  <a:lnTo>
                    <a:pt x="505" y="153"/>
                  </a:lnTo>
                  <a:lnTo>
                    <a:pt x="274" y="75"/>
                  </a:lnTo>
                  <a:lnTo>
                    <a:pt x="91" y="176"/>
                  </a:lnTo>
                  <a:lnTo>
                    <a:pt x="201" y="304"/>
                  </a:lnTo>
                  <a:lnTo>
                    <a:pt x="338" y="25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47D89435-8E12-FA60-935D-C1E5BA9FF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0" y="789"/>
              <a:ext cx="419" cy="245"/>
            </a:xfrm>
            <a:custGeom>
              <a:avLst/>
              <a:gdLst>
                <a:gd name="T0" fmla="*/ 241 w 419"/>
                <a:gd name="T1" fmla="*/ 171 h 245"/>
                <a:gd name="T2" fmla="*/ 260 w 419"/>
                <a:gd name="T3" fmla="*/ 217 h 245"/>
                <a:gd name="T4" fmla="*/ 291 w 419"/>
                <a:gd name="T5" fmla="*/ 245 h 245"/>
                <a:gd name="T6" fmla="*/ 419 w 419"/>
                <a:gd name="T7" fmla="*/ 120 h 245"/>
                <a:gd name="T8" fmla="*/ 200 w 419"/>
                <a:gd name="T9" fmla="*/ 0 h 245"/>
                <a:gd name="T10" fmla="*/ 0 w 419"/>
                <a:gd name="T11" fmla="*/ 83 h 245"/>
                <a:gd name="T12" fmla="*/ 25 w 419"/>
                <a:gd name="T13" fmla="*/ 104 h 245"/>
                <a:gd name="T14" fmla="*/ 205 w 419"/>
                <a:gd name="T15" fmla="*/ 51 h 245"/>
                <a:gd name="T16" fmla="*/ 348 w 419"/>
                <a:gd name="T17" fmla="*/ 120 h 245"/>
                <a:gd name="T18" fmla="*/ 262 w 419"/>
                <a:gd name="T19" fmla="*/ 207 h 245"/>
                <a:gd name="T20" fmla="*/ 241 w 419"/>
                <a:gd name="T21" fmla="*/ 171 h 2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9"/>
                <a:gd name="T34" fmla="*/ 0 h 245"/>
                <a:gd name="T35" fmla="*/ 419 w 419"/>
                <a:gd name="T36" fmla="*/ 245 h 24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9" h="245">
                  <a:moveTo>
                    <a:pt x="241" y="171"/>
                  </a:moveTo>
                  <a:lnTo>
                    <a:pt x="260" y="217"/>
                  </a:lnTo>
                  <a:lnTo>
                    <a:pt x="291" y="245"/>
                  </a:lnTo>
                  <a:lnTo>
                    <a:pt x="419" y="120"/>
                  </a:lnTo>
                  <a:lnTo>
                    <a:pt x="200" y="0"/>
                  </a:lnTo>
                  <a:lnTo>
                    <a:pt x="0" y="83"/>
                  </a:lnTo>
                  <a:lnTo>
                    <a:pt x="25" y="104"/>
                  </a:lnTo>
                  <a:lnTo>
                    <a:pt x="205" y="51"/>
                  </a:lnTo>
                  <a:lnTo>
                    <a:pt x="348" y="120"/>
                  </a:lnTo>
                  <a:lnTo>
                    <a:pt x="262" y="207"/>
                  </a:lnTo>
                  <a:lnTo>
                    <a:pt x="241" y="171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46">
              <a:extLst>
                <a:ext uri="{FF2B5EF4-FFF2-40B4-BE49-F238E27FC236}">
                  <a16:creationId xmlns:a16="http://schemas.microsoft.com/office/drawing/2014/main" id="{87DC39DD-152B-3E07-593A-A3A927EDF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" y="669"/>
              <a:ext cx="320" cy="240"/>
            </a:xfrm>
            <a:custGeom>
              <a:avLst/>
              <a:gdLst>
                <a:gd name="T0" fmla="*/ 201 w 320"/>
                <a:gd name="T1" fmla="*/ 172 h 240"/>
                <a:gd name="T2" fmla="*/ 274 w 320"/>
                <a:gd name="T3" fmla="*/ 227 h 240"/>
                <a:gd name="T4" fmla="*/ 222 w 320"/>
                <a:gd name="T5" fmla="*/ 240 h 240"/>
                <a:gd name="T6" fmla="*/ 320 w 320"/>
                <a:gd name="T7" fmla="*/ 118 h 240"/>
                <a:gd name="T8" fmla="*/ 153 w 320"/>
                <a:gd name="T9" fmla="*/ 0 h 240"/>
                <a:gd name="T10" fmla="*/ 0 w 320"/>
                <a:gd name="T11" fmla="*/ 82 h 240"/>
                <a:gd name="T12" fmla="*/ 19 w 320"/>
                <a:gd name="T13" fmla="*/ 102 h 240"/>
                <a:gd name="T14" fmla="*/ 157 w 320"/>
                <a:gd name="T15" fmla="*/ 50 h 240"/>
                <a:gd name="T16" fmla="*/ 266 w 320"/>
                <a:gd name="T17" fmla="*/ 118 h 240"/>
                <a:gd name="T18" fmla="*/ 200 w 320"/>
                <a:gd name="T19" fmla="*/ 203 h 240"/>
                <a:gd name="T20" fmla="*/ 201 w 320"/>
                <a:gd name="T21" fmla="*/ 172 h 2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0"/>
                <a:gd name="T34" fmla="*/ 0 h 240"/>
                <a:gd name="T35" fmla="*/ 320 w 320"/>
                <a:gd name="T36" fmla="*/ 240 h 2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0" h="240">
                  <a:moveTo>
                    <a:pt x="201" y="172"/>
                  </a:moveTo>
                  <a:lnTo>
                    <a:pt x="274" y="227"/>
                  </a:lnTo>
                  <a:lnTo>
                    <a:pt x="222" y="240"/>
                  </a:lnTo>
                  <a:lnTo>
                    <a:pt x="320" y="118"/>
                  </a:lnTo>
                  <a:lnTo>
                    <a:pt x="153" y="0"/>
                  </a:lnTo>
                  <a:lnTo>
                    <a:pt x="0" y="82"/>
                  </a:lnTo>
                  <a:lnTo>
                    <a:pt x="19" y="102"/>
                  </a:lnTo>
                  <a:lnTo>
                    <a:pt x="157" y="50"/>
                  </a:lnTo>
                  <a:lnTo>
                    <a:pt x="266" y="118"/>
                  </a:lnTo>
                  <a:lnTo>
                    <a:pt x="200" y="203"/>
                  </a:lnTo>
                  <a:lnTo>
                    <a:pt x="201" y="17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47">
              <a:extLst>
                <a:ext uri="{FF2B5EF4-FFF2-40B4-BE49-F238E27FC236}">
                  <a16:creationId xmlns:a16="http://schemas.microsoft.com/office/drawing/2014/main" id="{51D5C0F7-03DD-80A8-1094-19A4346566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3" y="854"/>
              <a:ext cx="537" cy="359"/>
            </a:xfrm>
            <a:custGeom>
              <a:avLst/>
              <a:gdLst>
                <a:gd name="T0" fmla="*/ 349 w 537"/>
                <a:gd name="T1" fmla="*/ 316 h 359"/>
                <a:gd name="T2" fmla="*/ 330 w 537"/>
                <a:gd name="T3" fmla="*/ 307 h 359"/>
                <a:gd name="T4" fmla="*/ 321 w 537"/>
                <a:gd name="T5" fmla="*/ 344 h 359"/>
                <a:gd name="T6" fmla="*/ 373 w 537"/>
                <a:gd name="T7" fmla="*/ 359 h 359"/>
                <a:gd name="T8" fmla="*/ 537 w 537"/>
                <a:gd name="T9" fmla="*/ 176 h 359"/>
                <a:gd name="T10" fmla="*/ 256 w 537"/>
                <a:gd name="T11" fmla="*/ 0 h 359"/>
                <a:gd name="T12" fmla="*/ 0 w 537"/>
                <a:gd name="T13" fmla="*/ 122 h 359"/>
                <a:gd name="T14" fmla="*/ 32 w 537"/>
                <a:gd name="T15" fmla="*/ 153 h 359"/>
                <a:gd name="T16" fmla="*/ 263 w 537"/>
                <a:gd name="T17" fmla="*/ 75 h 359"/>
                <a:gd name="T18" fmla="*/ 446 w 537"/>
                <a:gd name="T19" fmla="*/ 176 h 359"/>
                <a:gd name="T20" fmla="*/ 336 w 537"/>
                <a:gd name="T21" fmla="*/ 304 h 359"/>
                <a:gd name="T22" fmla="*/ 349 w 537"/>
                <a:gd name="T23" fmla="*/ 289 h 359"/>
                <a:gd name="T24" fmla="*/ 330 w 537"/>
                <a:gd name="T25" fmla="*/ 289 h 359"/>
                <a:gd name="T26" fmla="*/ 312 w 537"/>
                <a:gd name="T27" fmla="*/ 289 h 359"/>
                <a:gd name="T28" fmla="*/ 349 w 537"/>
                <a:gd name="T29" fmla="*/ 316 h 3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37"/>
                <a:gd name="T46" fmla="*/ 0 h 359"/>
                <a:gd name="T47" fmla="*/ 537 w 537"/>
                <a:gd name="T48" fmla="*/ 359 h 3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37" h="359">
                  <a:moveTo>
                    <a:pt x="349" y="316"/>
                  </a:moveTo>
                  <a:lnTo>
                    <a:pt x="330" y="307"/>
                  </a:lnTo>
                  <a:lnTo>
                    <a:pt x="321" y="344"/>
                  </a:lnTo>
                  <a:lnTo>
                    <a:pt x="373" y="359"/>
                  </a:lnTo>
                  <a:lnTo>
                    <a:pt x="537" y="176"/>
                  </a:lnTo>
                  <a:lnTo>
                    <a:pt x="256" y="0"/>
                  </a:lnTo>
                  <a:lnTo>
                    <a:pt x="0" y="122"/>
                  </a:lnTo>
                  <a:lnTo>
                    <a:pt x="32" y="153"/>
                  </a:lnTo>
                  <a:lnTo>
                    <a:pt x="263" y="75"/>
                  </a:lnTo>
                  <a:lnTo>
                    <a:pt x="446" y="176"/>
                  </a:lnTo>
                  <a:lnTo>
                    <a:pt x="336" y="304"/>
                  </a:lnTo>
                  <a:lnTo>
                    <a:pt x="349" y="289"/>
                  </a:lnTo>
                  <a:lnTo>
                    <a:pt x="330" y="289"/>
                  </a:lnTo>
                  <a:lnTo>
                    <a:pt x="312" y="289"/>
                  </a:lnTo>
                  <a:lnTo>
                    <a:pt x="349" y="31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26" name="Group 4">
            <a:extLst>
              <a:ext uri="{FF2B5EF4-FFF2-40B4-BE49-F238E27FC236}">
                <a16:creationId xmlns:a16="http://schemas.microsoft.com/office/drawing/2014/main" id="{65C88D41-6BF8-E772-0CC2-0B14D7180DDA}"/>
              </a:ext>
            </a:extLst>
          </p:cNvPr>
          <p:cNvGrpSpPr>
            <a:grpSpLocks/>
          </p:cNvGrpSpPr>
          <p:nvPr/>
        </p:nvGrpSpPr>
        <p:grpSpPr bwMode="auto">
          <a:xfrm>
            <a:off x="6775927" y="2651120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6231C279-4788-47A3-6F22-39B442AFD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9C43170A-2C6A-F798-88C1-F1582BFC7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07B5253E-4CFE-9D73-E4D1-F8C6F3FE8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D0877168-3154-DFB0-E73F-385E69FC3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6575ACD5-CC38-A524-7B23-240DC52A4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5C1B94E6-A217-2906-31E5-DFF74570EA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4426305B-A5D3-7048-5079-8520746EB8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16534F14-EA5B-EAE7-E99A-86C3FAD12A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A1B0483C-BACD-D77B-9383-189EF8FF677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B1EAECD5-8D27-C260-0A0E-83307AEB5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EBBE97E4-7654-51CF-87A1-B5AF8B577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046030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Settlement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93</a:t>
            </a:fld>
            <a:endParaRPr lang="en-US" dirty="0"/>
          </a:p>
        </p:txBody>
      </p:sp>
      <p:sp>
        <p:nvSpPr>
          <p:cNvPr id="55" name="Curved Down Arrow 54"/>
          <p:cNvSpPr/>
          <p:nvPr/>
        </p:nvSpPr>
        <p:spPr bwMode="auto">
          <a:xfrm rot="13750097" flipH="1">
            <a:off x="371945" y="4726279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Curved Down Arrow 55"/>
          <p:cNvSpPr/>
          <p:nvPr/>
        </p:nvSpPr>
        <p:spPr bwMode="auto">
          <a:xfrm rot="8071784" flipH="1">
            <a:off x="5204025" y="4674995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rgbClr val="FF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4773992" y="1836651"/>
            <a:ext cx="2122904" cy="510778"/>
          </a:xfrm>
          <a:prstGeom prst="wedgeRoundRectCallout">
            <a:avLst>
              <a:gd name="adj1" fmla="val 46768"/>
              <a:gd name="adj2" fmla="val 114714"/>
              <a:gd name="adj3" fmla="val 16667"/>
            </a:avLst>
          </a:prstGeom>
          <a:noFill/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secret is </a:t>
            </a:r>
            <a:r>
              <a:rPr kumimoji="0" lang="en-US" sz="2400" b="0" i="1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</a:p>
        </p:txBody>
      </p:sp>
      <p:sp>
        <p:nvSpPr>
          <p:cNvPr id="48" name="Horizontal Scroll 47"/>
          <p:cNvSpPr/>
          <p:nvPr/>
        </p:nvSpPr>
        <p:spPr bwMode="auto">
          <a:xfrm>
            <a:off x="326513" y="4115270"/>
            <a:ext cx="2670673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66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100 to Bob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hashlock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pic>
        <p:nvPicPr>
          <p:cNvPr id="49" name="Picture 6" descr="https://bitcoin.org/img/icons/open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022" y="4597684"/>
            <a:ext cx="784902" cy="78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Horizontal Scroll 49"/>
          <p:cNvSpPr/>
          <p:nvPr/>
        </p:nvSpPr>
        <p:spPr bwMode="auto">
          <a:xfrm>
            <a:off x="5552027" y="4278341"/>
            <a:ext cx="2670673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100 to Carol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hashlock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pic>
        <p:nvPicPr>
          <p:cNvPr id="51" name="Picture 6" descr="https://bitcoin.org/img/icons/open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536" y="4760755"/>
            <a:ext cx="784902" cy="784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C83433F2-24A4-74A1-4C79-EEAD3C7E078F}"/>
              </a:ext>
            </a:extLst>
          </p:cNvPr>
          <p:cNvGrpSpPr>
            <a:grpSpLocks/>
          </p:cNvGrpSpPr>
          <p:nvPr/>
        </p:nvGrpSpPr>
        <p:grpSpPr bwMode="auto">
          <a:xfrm>
            <a:off x="1088960" y="2684469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F9CD0589-6430-64C5-DA46-281D80200B2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C1DBE422-AEC5-81F8-C0EE-AF88810F8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27E22A04-9673-5F30-1F85-19902A9B6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C4CA155E-322C-5124-3741-4B9262FDC4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9FF56E2A-25D9-2188-3A08-C5062C967EA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CC6F067C-A54E-0D90-F8BD-573E90E949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" name="Freeform 12">
              <a:extLst>
                <a:ext uri="{FF2B5EF4-FFF2-40B4-BE49-F238E27FC236}">
                  <a16:creationId xmlns:a16="http://schemas.microsoft.com/office/drawing/2014/main" id="{B21C49E4-7B65-3362-8A1A-B0E32C315A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" name="Freeform 13">
              <a:extLst>
                <a:ext uri="{FF2B5EF4-FFF2-40B4-BE49-F238E27FC236}">
                  <a16:creationId xmlns:a16="http://schemas.microsoft.com/office/drawing/2014/main" id="{3F32CF1A-F2BC-03DA-F591-D0D6E82167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" name="Freeform 14">
              <a:extLst>
                <a:ext uri="{FF2B5EF4-FFF2-40B4-BE49-F238E27FC236}">
                  <a16:creationId xmlns:a16="http://schemas.microsoft.com/office/drawing/2014/main" id="{D09A3238-E8BC-0183-9E51-79FBF39C9F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4697ED55-C026-AC1B-9679-F88EF82E2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458CDD29-68F3-FC19-AC0B-BDAA6E723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7" name="Group 38">
            <a:extLst>
              <a:ext uri="{FF2B5EF4-FFF2-40B4-BE49-F238E27FC236}">
                <a16:creationId xmlns:a16="http://schemas.microsoft.com/office/drawing/2014/main" id="{63B9EBCF-2CC8-456E-6958-68119C765EDC}"/>
              </a:ext>
            </a:extLst>
          </p:cNvPr>
          <p:cNvGrpSpPr>
            <a:grpSpLocks/>
          </p:cNvGrpSpPr>
          <p:nvPr/>
        </p:nvGrpSpPr>
        <p:grpSpPr bwMode="auto">
          <a:xfrm>
            <a:off x="3745551" y="5593531"/>
            <a:ext cx="1509712" cy="908050"/>
            <a:chOff x="1295" y="669"/>
            <a:chExt cx="1115" cy="671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8" name="Freeform 39">
              <a:extLst>
                <a:ext uri="{FF2B5EF4-FFF2-40B4-BE49-F238E27FC236}">
                  <a16:creationId xmlns:a16="http://schemas.microsoft.com/office/drawing/2014/main" id="{1AC1F719-07E4-8A6F-4BC1-A69541CCF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720"/>
              <a:ext cx="912" cy="480"/>
            </a:xfrm>
            <a:custGeom>
              <a:avLst/>
              <a:gdLst>
                <a:gd name="T0" fmla="*/ 0 w 912"/>
                <a:gd name="T1" fmla="*/ 0 h 624"/>
                <a:gd name="T2" fmla="*/ 384 w 912"/>
                <a:gd name="T3" fmla="*/ 369 h 624"/>
                <a:gd name="T4" fmla="*/ 912 w 912"/>
                <a:gd name="T5" fmla="*/ 369 h 624"/>
                <a:gd name="T6" fmla="*/ 384 w 912"/>
                <a:gd name="T7" fmla="*/ 0 h 624"/>
                <a:gd name="T8" fmla="*/ 0 w 912"/>
                <a:gd name="T9" fmla="*/ 0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2"/>
                <a:gd name="T16" fmla="*/ 0 h 624"/>
                <a:gd name="T17" fmla="*/ 912 w 912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2" h="624">
                  <a:moveTo>
                    <a:pt x="0" y="0"/>
                  </a:moveTo>
                  <a:lnTo>
                    <a:pt x="384" y="624"/>
                  </a:lnTo>
                  <a:lnTo>
                    <a:pt x="912" y="624"/>
                  </a:lnTo>
                  <a:lnTo>
                    <a:pt x="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Rectangle 40">
              <a:extLst>
                <a:ext uri="{FF2B5EF4-FFF2-40B4-BE49-F238E27FC236}">
                  <a16:creationId xmlns:a16="http://schemas.microsoft.com/office/drawing/2014/main" id="{C1C82F31-6216-3984-D46B-A580E0BA0A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00"/>
              <a:ext cx="530" cy="140"/>
            </a:xfrm>
            <a:prstGeom prst="rect">
              <a:avLst/>
            </a:prstGeom>
            <a:solidFill>
              <a:srgbClr val="DDDDDD"/>
            </a:solidFill>
            <a:ln w="381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41">
              <a:extLst>
                <a:ext uri="{FF2B5EF4-FFF2-40B4-BE49-F238E27FC236}">
                  <a16:creationId xmlns:a16="http://schemas.microsoft.com/office/drawing/2014/main" id="{C092BE5D-2234-6030-F56F-7B7335424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" y="720"/>
              <a:ext cx="393" cy="615"/>
            </a:xfrm>
            <a:custGeom>
              <a:avLst/>
              <a:gdLst>
                <a:gd name="T0" fmla="*/ 9 w 393"/>
                <a:gd name="T1" fmla="*/ 0 h 615"/>
                <a:gd name="T2" fmla="*/ 0 w 393"/>
                <a:gd name="T3" fmla="*/ 121 h 615"/>
                <a:gd name="T4" fmla="*/ 393 w 393"/>
                <a:gd name="T5" fmla="*/ 615 h 615"/>
                <a:gd name="T6" fmla="*/ 393 w 393"/>
                <a:gd name="T7" fmla="*/ 480 h 615"/>
                <a:gd name="T8" fmla="*/ 9 w 393"/>
                <a:gd name="T9" fmla="*/ 0 h 6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3"/>
                <a:gd name="T16" fmla="*/ 0 h 615"/>
                <a:gd name="T17" fmla="*/ 393 w 393"/>
                <a:gd name="T18" fmla="*/ 615 h 6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3" h="615">
                  <a:moveTo>
                    <a:pt x="9" y="0"/>
                  </a:moveTo>
                  <a:lnTo>
                    <a:pt x="0" y="121"/>
                  </a:lnTo>
                  <a:lnTo>
                    <a:pt x="393" y="615"/>
                  </a:lnTo>
                  <a:lnTo>
                    <a:pt x="393" y="48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42">
              <a:extLst>
                <a:ext uri="{FF2B5EF4-FFF2-40B4-BE49-F238E27FC236}">
                  <a16:creationId xmlns:a16="http://schemas.microsoft.com/office/drawing/2014/main" id="{9CEEFB8C-7D48-3322-098D-2EBAF6C9E6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" y="912"/>
              <a:ext cx="537" cy="359"/>
            </a:xfrm>
            <a:custGeom>
              <a:avLst/>
              <a:gdLst>
                <a:gd name="T0" fmla="*/ 338 w 537"/>
                <a:gd name="T1" fmla="*/ 258 h 359"/>
                <a:gd name="T2" fmla="*/ 345 w 537"/>
                <a:gd name="T3" fmla="*/ 336 h 359"/>
                <a:gd name="T4" fmla="*/ 164 w 537"/>
                <a:gd name="T5" fmla="*/ 359 h 359"/>
                <a:gd name="T6" fmla="*/ 0 w 537"/>
                <a:gd name="T7" fmla="*/ 176 h 359"/>
                <a:gd name="T8" fmla="*/ 281 w 537"/>
                <a:gd name="T9" fmla="*/ 0 h 359"/>
                <a:gd name="T10" fmla="*/ 537 w 537"/>
                <a:gd name="T11" fmla="*/ 122 h 359"/>
                <a:gd name="T12" fmla="*/ 505 w 537"/>
                <a:gd name="T13" fmla="*/ 153 h 359"/>
                <a:gd name="T14" fmla="*/ 274 w 537"/>
                <a:gd name="T15" fmla="*/ 75 h 359"/>
                <a:gd name="T16" fmla="*/ 91 w 537"/>
                <a:gd name="T17" fmla="*/ 176 h 359"/>
                <a:gd name="T18" fmla="*/ 201 w 537"/>
                <a:gd name="T19" fmla="*/ 304 h 359"/>
                <a:gd name="T20" fmla="*/ 338 w 537"/>
                <a:gd name="T21" fmla="*/ 258 h 3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7"/>
                <a:gd name="T34" fmla="*/ 0 h 359"/>
                <a:gd name="T35" fmla="*/ 537 w 537"/>
                <a:gd name="T36" fmla="*/ 359 h 3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7" h="359">
                  <a:moveTo>
                    <a:pt x="338" y="258"/>
                  </a:moveTo>
                  <a:lnTo>
                    <a:pt x="345" y="336"/>
                  </a:lnTo>
                  <a:lnTo>
                    <a:pt x="164" y="359"/>
                  </a:lnTo>
                  <a:lnTo>
                    <a:pt x="0" y="176"/>
                  </a:lnTo>
                  <a:lnTo>
                    <a:pt x="281" y="0"/>
                  </a:lnTo>
                  <a:lnTo>
                    <a:pt x="537" y="122"/>
                  </a:lnTo>
                  <a:lnTo>
                    <a:pt x="505" y="153"/>
                  </a:lnTo>
                  <a:lnTo>
                    <a:pt x="274" y="75"/>
                  </a:lnTo>
                  <a:lnTo>
                    <a:pt x="91" y="176"/>
                  </a:lnTo>
                  <a:lnTo>
                    <a:pt x="201" y="304"/>
                  </a:lnTo>
                  <a:lnTo>
                    <a:pt x="338" y="25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43">
              <a:extLst>
                <a:ext uri="{FF2B5EF4-FFF2-40B4-BE49-F238E27FC236}">
                  <a16:creationId xmlns:a16="http://schemas.microsoft.com/office/drawing/2014/main" id="{AD0D6B3E-31B5-95BB-0CAC-2E1D716B2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9" y="789"/>
              <a:ext cx="419" cy="245"/>
            </a:xfrm>
            <a:custGeom>
              <a:avLst/>
              <a:gdLst>
                <a:gd name="T0" fmla="*/ 206 w 537"/>
                <a:gd name="T1" fmla="*/ 120 h 359"/>
                <a:gd name="T2" fmla="*/ 210 w 537"/>
                <a:gd name="T3" fmla="*/ 156 h 359"/>
                <a:gd name="T4" fmla="*/ 100 w 537"/>
                <a:gd name="T5" fmla="*/ 167 h 359"/>
                <a:gd name="T6" fmla="*/ 0 w 537"/>
                <a:gd name="T7" fmla="*/ 82 h 359"/>
                <a:gd name="T8" fmla="*/ 171 w 537"/>
                <a:gd name="T9" fmla="*/ 0 h 359"/>
                <a:gd name="T10" fmla="*/ 327 w 537"/>
                <a:gd name="T11" fmla="*/ 57 h 359"/>
                <a:gd name="T12" fmla="*/ 307 w 537"/>
                <a:gd name="T13" fmla="*/ 71 h 359"/>
                <a:gd name="T14" fmla="*/ 167 w 537"/>
                <a:gd name="T15" fmla="*/ 35 h 359"/>
                <a:gd name="T16" fmla="*/ 55 w 537"/>
                <a:gd name="T17" fmla="*/ 82 h 359"/>
                <a:gd name="T18" fmla="*/ 123 w 537"/>
                <a:gd name="T19" fmla="*/ 141 h 359"/>
                <a:gd name="T20" fmla="*/ 206 w 537"/>
                <a:gd name="T21" fmla="*/ 120 h 3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7"/>
                <a:gd name="T34" fmla="*/ 0 h 359"/>
                <a:gd name="T35" fmla="*/ 537 w 537"/>
                <a:gd name="T36" fmla="*/ 359 h 3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7" h="359">
                  <a:moveTo>
                    <a:pt x="338" y="258"/>
                  </a:moveTo>
                  <a:lnTo>
                    <a:pt x="345" y="336"/>
                  </a:lnTo>
                  <a:lnTo>
                    <a:pt x="164" y="359"/>
                  </a:lnTo>
                  <a:lnTo>
                    <a:pt x="0" y="176"/>
                  </a:lnTo>
                  <a:lnTo>
                    <a:pt x="281" y="0"/>
                  </a:lnTo>
                  <a:lnTo>
                    <a:pt x="537" y="122"/>
                  </a:lnTo>
                  <a:lnTo>
                    <a:pt x="505" y="153"/>
                  </a:lnTo>
                  <a:lnTo>
                    <a:pt x="274" y="75"/>
                  </a:lnTo>
                  <a:lnTo>
                    <a:pt x="91" y="176"/>
                  </a:lnTo>
                  <a:lnTo>
                    <a:pt x="201" y="304"/>
                  </a:lnTo>
                  <a:lnTo>
                    <a:pt x="338" y="25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44">
              <a:extLst>
                <a:ext uri="{FF2B5EF4-FFF2-40B4-BE49-F238E27FC236}">
                  <a16:creationId xmlns:a16="http://schemas.microsoft.com/office/drawing/2014/main" id="{86A4F8E1-D183-AA5D-ECDA-E69DA465B3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" y="672"/>
              <a:ext cx="320" cy="240"/>
            </a:xfrm>
            <a:custGeom>
              <a:avLst/>
              <a:gdLst>
                <a:gd name="T0" fmla="*/ 120 w 537"/>
                <a:gd name="T1" fmla="*/ 115 h 359"/>
                <a:gd name="T2" fmla="*/ 123 w 537"/>
                <a:gd name="T3" fmla="*/ 150 h 359"/>
                <a:gd name="T4" fmla="*/ 58 w 537"/>
                <a:gd name="T5" fmla="*/ 160 h 359"/>
                <a:gd name="T6" fmla="*/ 0 w 537"/>
                <a:gd name="T7" fmla="*/ 79 h 359"/>
                <a:gd name="T8" fmla="*/ 100 w 537"/>
                <a:gd name="T9" fmla="*/ 0 h 359"/>
                <a:gd name="T10" fmla="*/ 191 w 537"/>
                <a:gd name="T11" fmla="*/ 55 h 359"/>
                <a:gd name="T12" fmla="*/ 179 w 537"/>
                <a:gd name="T13" fmla="*/ 68 h 359"/>
                <a:gd name="T14" fmla="*/ 97 w 537"/>
                <a:gd name="T15" fmla="*/ 33 h 359"/>
                <a:gd name="T16" fmla="*/ 32 w 537"/>
                <a:gd name="T17" fmla="*/ 79 h 359"/>
                <a:gd name="T18" fmla="*/ 72 w 537"/>
                <a:gd name="T19" fmla="*/ 136 h 359"/>
                <a:gd name="T20" fmla="*/ 120 w 537"/>
                <a:gd name="T21" fmla="*/ 115 h 3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7"/>
                <a:gd name="T34" fmla="*/ 0 h 359"/>
                <a:gd name="T35" fmla="*/ 537 w 537"/>
                <a:gd name="T36" fmla="*/ 359 h 3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7" h="359">
                  <a:moveTo>
                    <a:pt x="338" y="258"/>
                  </a:moveTo>
                  <a:lnTo>
                    <a:pt x="345" y="336"/>
                  </a:lnTo>
                  <a:lnTo>
                    <a:pt x="164" y="359"/>
                  </a:lnTo>
                  <a:lnTo>
                    <a:pt x="0" y="176"/>
                  </a:lnTo>
                  <a:lnTo>
                    <a:pt x="281" y="0"/>
                  </a:lnTo>
                  <a:lnTo>
                    <a:pt x="537" y="122"/>
                  </a:lnTo>
                  <a:lnTo>
                    <a:pt x="505" y="153"/>
                  </a:lnTo>
                  <a:lnTo>
                    <a:pt x="274" y="75"/>
                  </a:lnTo>
                  <a:lnTo>
                    <a:pt x="91" y="176"/>
                  </a:lnTo>
                  <a:lnTo>
                    <a:pt x="201" y="304"/>
                  </a:lnTo>
                  <a:lnTo>
                    <a:pt x="338" y="25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45">
              <a:extLst>
                <a:ext uri="{FF2B5EF4-FFF2-40B4-BE49-F238E27FC236}">
                  <a16:creationId xmlns:a16="http://schemas.microsoft.com/office/drawing/2014/main" id="{3C5069B0-35D0-0F1E-5B68-F11203558D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0" y="789"/>
              <a:ext cx="419" cy="245"/>
            </a:xfrm>
            <a:custGeom>
              <a:avLst/>
              <a:gdLst>
                <a:gd name="T0" fmla="*/ 241 w 419"/>
                <a:gd name="T1" fmla="*/ 171 h 245"/>
                <a:gd name="T2" fmla="*/ 260 w 419"/>
                <a:gd name="T3" fmla="*/ 217 h 245"/>
                <a:gd name="T4" fmla="*/ 291 w 419"/>
                <a:gd name="T5" fmla="*/ 245 h 245"/>
                <a:gd name="T6" fmla="*/ 419 w 419"/>
                <a:gd name="T7" fmla="*/ 120 h 245"/>
                <a:gd name="T8" fmla="*/ 200 w 419"/>
                <a:gd name="T9" fmla="*/ 0 h 245"/>
                <a:gd name="T10" fmla="*/ 0 w 419"/>
                <a:gd name="T11" fmla="*/ 83 h 245"/>
                <a:gd name="T12" fmla="*/ 25 w 419"/>
                <a:gd name="T13" fmla="*/ 104 h 245"/>
                <a:gd name="T14" fmla="*/ 205 w 419"/>
                <a:gd name="T15" fmla="*/ 51 h 245"/>
                <a:gd name="T16" fmla="*/ 348 w 419"/>
                <a:gd name="T17" fmla="*/ 120 h 245"/>
                <a:gd name="T18" fmla="*/ 262 w 419"/>
                <a:gd name="T19" fmla="*/ 207 h 245"/>
                <a:gd name="T20" fmla="*/ 241 w 419"/>
                <a:gd name="T21" fmla="*/ 171 h 2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9"/>
                <a:gd name="T34" fmla="*/ 0 h 245"/>
                <a:gd name="T35" fmla="*/ 419 w 419"/>
                <a:gd name="T36" fmla="*/ 245 h 24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9" h="245">
                  <a:moveTo>
                    <a:pt x="241" y="171"/>
                  </a:moveTo>
                  <a:lnTo>
                    <a:pt x="260" y="217"/>
                  </a:lnTo>
                  <a:lnTo>
                    <a:pt x="291" y="245"/>
                  </a:lnTo>
                  <a:lnTo>
                    <a:pt x="419" y="120"/>
                  </a:lnTo>
                  <a:lnTo>
                    <a:pt x="200" y="0"/>
                  </a:lnTo>
                  <a:lnTo>
                    <a:pt x="0" y="83"/>
                  </a:lnTo>
                  <a:lnTo>
                    <a:pt x="25" y="104"/>
                  </a:lnTo>
                  <a:lnTo>
                    <a:pt x="205" y="51"/>
                  </a:lnTo>
                  <a:lnTo>
                    <a:pt x="348" y="120"/>
                  </a:lnTo>
                  <a:lnTo>
                    <a:pt x="262" y="207"/>
                  </a:lnTo>
                  <a:lnTo>
                    <a:pt x="241" y="171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46">
              <a:extLst>
                <a:ext uri="{FF2B5EF4-FFF2-40B4-BE49-F238E27FC236}">
                  <a16:creationId xmlns:a16="http://schemas.microsoft.com/office/drawing/2014/main" id="{CADD4217-E1AA-74F6-D54B-1EEF94E0A3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" y="669"/>
              <a:ext cx="320" cy="240"/>
            </a:xfrm>
            <a:custGeom>
              <a:avLst/>
              <a:gdLst>
                <a:gd name="T0" fmla="*/ 201 w 320"/>
                <a:gd name="T1" fmla="*/ 172 h 240"/>
                <a:gd name="T2" fmla="*/ 274 w 320"/>
                <a:gd name="T3" fmla="*/ 227 h 240"/>
                <a:gd name="T4" fmla="*/ 222 w 320"/>
                <a:gd name="T5" fmla="*/ 240 h 240"/>
                <a:gd name="T6" fmla="*/ 320 w 320"/>
                <a:gd name="T7" fmla="*/ 118 h 240"/>
                <a:gd name="T8" fmla="*/ 153 w 320"/>
                <a:gd name="T9" fmla="*/ 0 h 240"/>
                <a:gd name="T10" fmla="*/ 0 w 320"/>
                <a:gd name="T11" fmla="*/ 82 h 240"/>
                <a:gd name="T12" fmla="*/ 19 w 320"/>
                <a:gd name="T13" fmla="*/ 102 h 240"/>
                <a:gd name="T14" fmla="*/ 157 w 320"/>
                <a:gd name="T15" fmla="*/ 50 h 240"/>
                <a:gd name="T16" fmla="*/ 266 w 320"/>
                <a:gd name="T17" fmla="*/ 118 h 240"/>
                <a:gd name="T18" fmla="*/ 200 w 320"/>
                <a:gd name="T19" fmla="*/ 203 h 240"/>
                <a:gd name="T20" fmla="*/ 201 w 320"/>
                <a:gd name="T21" fmla="*/ 172 h 2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0"/>
                <a:gd name="T34" fmla="*/ 0 h 240"/>
                <a:gd name="T35" fmla="*/ 320 w 320"/>
                <a:gd name="T36" fmla="*/ 240 h 2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0" h="240">
                  <a:moveTo>
                    <a:pt x="201" y="172"/>
                  </a:moveTo>
                  <a:lnTo>
                    <a:pt x="274" y="227"/>
                  </a:lnTo>
                  <a:lnTo>
                    <a:pt x="222" y="240"/>
                  </a:lnTo>
                  <a:lnTo>
                    <a:pt x="320" y="118"/>
                  </a:lnTo>
                  <a:lnTo>
                    <a:pt x="153" y="0"/>
                  </a:lnTo>
                  <a:lnTo>
                    <a:pt x="0" y="82"/>
                  </a:lnTo>
                  <a:lnTo>
                    <a:pt x="19" y="102"/>
                  </a:lnTo>
                  <a:lnTo>
                    <a:pt x="157" y="50"/>
                  </a:lnTo>
                  <a:lnTo>
                    <a:pt x="266" y="118"/>
                  </a:lnTo>
                  <a:lnTo>
                    <a:pt x="200" y="203"/>
                  </a:lnTo>
                  <a:lnTo>
                    <a:pt x="201" y="17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Freeform 47">
              <a:extLst>
                <a:ext uri="{FF2B5EF4-FFF2-40B4-BE49-F238E27FC236}">
                  <a16:creationId xmlns:a16="http://schemas.microsoft.com/office/drawing/2014/main" id="{9032894D-9BBE-F379-35EF-6C0D37B24D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3" y="854"/>
              <a:ext cx="537" cy="359"/>
            </a:xfrm>
            <a:custGeom>
              <a:avLst/>
              <a:gdLst>
                <a:gd name="T0" fmla="*/ 349 w 537"/>
                <a:gd name="T1" fmla="*/ 316 h 359"/>
                <a:gd name="T2" fmla="*/ 330 w 537"/>
                <a:gd name="T3" fmla="*/ 307 h 359"/>
                <a:gd name="T4" fmla="*/ 321 w 537"/>
                <a:gd name="T5" fmla="*/ 344 h 359"/>
                <a:gd name="T6" fmla="*/ 373 w 537"/>
                <a:gd name="T7" fmla="*/ 359 h 359"/>
                <a:gd name="T8" fmla="*/ 537 w 537"/>
                <a:gd name="T9" fmla="*/ 176 h 359"/>
                <a:gd name="T10" fmla="*/ 256 w 537"/>
                <a:gd name="T11" fmla="*/ 0 h 359"/>
                <a:gd name="T12" fmla="*/ 0 w 537"/>
                <a:gd name="T13" fmla="*/ 122 h 359"/>
                <a:gd name="T14" fmla="*/ 32 w 537"/>
                <a:gd name="T15" fmla="*/ 153 h 359"/>
                <a:gd name="T16" fmla="*/ 263 w 537"/>
                <a:gd name="T17" fmla="*/ 75 h 359"/>
                <a:gd name="T18" fmla="*/ 446 w 537"/>
                <a:gd name="T19" fmla="*/ 176 h 359"/>
                <a:gd name="T20" fmla="*/ 336 w 537"/>
                <a:gd name="T21" fmla="*/ 304 h 359"/>
                <a:gd name="T22" fmla="*/ 349 w 537"/>
                <a:gd name="T23" fmla="*/ 289 h 359"/>
                <a:gd name="T24" fmla="*/ 330 w 537"/>
                <a:gd name="T25" fmla="*/ 289 h 359"/>
                <a:gd name="T26" fmla="*/ 312 w 537"/>
                <a:gd name="T27" fmla="*/ 289 h 359"/>
                <a:gd name="T28" fmla="*/ 349 w 537"/>
                <a:gd name="T29" fmla="*/ 316 h 3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37"/>
                <a:gd name="T46" fmla="*/ 0 h 359"/>
                <a:gd name="T47" fmla="*/ 537 w 537"/>
                <a:gd name="T48" fmla="*/ 359 h 3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37" h="359">
                  <a:moveTo>
                    <a:pt x="349" y="316"/>
                  </a:moveTo>
                  <a:lnTo>
                    <a:pt x="330" y="307"/>
                  </a:lnTo>
                  <a:lnTo>
                    <a:pt x="321" y="344"/>
                  </a:lnTo>
                  <a:lnTo>
                    <a:pt x="373" y="359"/>
                  </a:lnTo>
                  <a:lnTo>
                    <a:pt x="537" y="176"/>
                  </a:lnTo>
                  <a:lnTo>
                    <a:pt x="256" y="0"/>
                  </a:lnTo>
                  <a:lnTo>
                    <a:pt x="0" y="122"/>
                  </a:lnTo>
                  <a:lnTo>
                    <a:pt x="32" y="153"/>
                  </a:lnTo>
                  <a:lnTo>
                    <a:pt x="263" y="75"/>
                  </a:lnTo>
                  <a:lnTo>
                    <a:pt x="446" y="176"/>
                  </a:lnTo>
                  <a:lnTo>
                    <a:pt x="336" y="304"/>
                  </a:lnTo>
                  <a:lnTo>
                    <a:pt x="349" y="289"/>
                  </a:lnTo>
                  <a:lnTo>
                    <a:pt x="330" y="289"/>
                  </a:lnTo>
                  <a:lnTo>
                    <a:pt x="312" y="289"/>
                  </a:lnTo>
                  <a:lnTo>
                    <a:pt x="349" y="31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  <p:grpSp>
        <p:nvGrpSpPr>
          <p:cNvPr id="27" name="Group 4">
            <a:extLst>
              <a:ext uri="{FF2B5EF4-FFF2-40B4-BE49-F238E27FC236}">
                <a16:creationId xmlns:a16="http://schemas.microsoft.com/office/drawing/2014/main" id="{A46C5152-C8E3-6D81-F238-E8B4EB5299AC}"/>
              </a:ext>
            </a:extLst>
          </p:cNvPr>
          <p:cNvGrpSpPr>
            <a:grpSpLocks/>
          </p:cNvGrpSpPr>
          <p:nvPr/>
        </p:nvGrpSpPr>
        <p:grpSpPr bwMode="auto">
          <a:xfrm>
            <a:off x="6767835" y="2651120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AE538BFD-1738-42D2-7E00-84A8265D1B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9" name="Freeform 6">
              <a:extLst>
                <a:ext uri="{FF2B5EF4-FFF2-40B4-BE49-F238E27FC236}">
                  <a16:creationId xmlns:a16="http://schemas.microsoft.com/office/drawing/2014/main" id="{FEE668ED-B3B9-8F70-978E-EA85EF28F77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0" name="Freeform 7">
              <a:extLst>
                <a:ext uri="{FF2B5EF4-FFF2-40B4-BE49-F238E27FC236}">
                  <a16:creationId xmlns:a16="http://schemas.microsoft.com/office/drawing/2014/main" id="{8F65C589-E165-E875-21BC-3B6DA8F482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1" name="Freeform 8">
              <a:extLst>
                <a:ext uri="{FF2B5EF4-FFF2-40B4-BE49-F238E27FC236}">
                  <a16:creationId xmlns:a16="http://schemas.microsoft.com/office/drawing/2014/main" id="{4DAB5981-133B-971F-35A6-259CD7FB5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id="{0D38F900-8F4D-65E5-2F51-2F9B41A4C7C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3" name="Freeform 11">
              <a:extLst>
                <a:ext uri="{FF2B5EF4-FFF2-40B4-BE49-F238E27FC236}">
                  <a16:creationId xmlns:a16="http://schemas.microsoft.com/office/drawing/2014/main" id="{DEA1AF42-62ED-F351-B103-E962B47AC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4" name="Freeform 12">
              <a:extLst>
                <a:ext uri="{FF2B5EF4-FFF2-40B4-BE49-F238E27FC236}">
                  <a16:creationId xmlns:a16="http://schemas.microsoft.com/office/drawing/2014/main" id="{890FC0E9-F862-4B0C-A521-140D2BBED6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5" name="Freeform 13">
              <a:extLst>
                <a:ext uri="{FF2B5EF4-FFF2-40B4-BE49-F238E27FC236}">
                  <a16:creationId xmlns:a16="http://schemas.microsoft.com/office/drawing/2014/main" id="{CEE38B2D-6638-83F2-3887-CD8DFF347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6" name="Freeform 14">
              <a:extLst>
                <a:ext uri="{FF2B5EF4-FFF2-40B4-BE49-F238E27FC236}">
                  <a16:creationId xmlns:a16="http://schemas.microsoft.com/office/drawing/2014/main" id="{3F349667-401C-ABB1-9505-F303738AB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7" name="Freeform 15">
              <a:extLst>
                <a:ext uri="{FF2B5EF4-FFF2-40B4-BE49-F238E27FC236}">
                  <a16:creationId xmlns:a16="http://schemas.microsoft.com/office/drawing/2014/main" id="{C4976F55-7D79-B203-B512-E4FC12818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8" name="Freeform 9">
              <a:extLst>
                <a:ext uri="{FF2B5EF4-FFF2-40B4-BE49-F238E27FC236}">
                  <a16:creationId xmlns:a16="http://schemas.microsoft.com/office/drawing/2014/main" id="{4ABF1072-9BFD-ECA6-1DAA-3418CDABF55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7732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6 C 0.00104 -0.0132 0.00139 -0.02593 0.00694 -0.03704 C 0.00607 -0.05811 0.00521 -0.08102 0.00139 -0.10186 C -0.00087 -0.13218 -0.00417 -0.16227 -0.00695 -0.1926 C -0.00747 -0.21852 -0.00747 -0.24445 -0.00834 -0.27038 C -0.00834 -0.27223 -0.00938 -0.27408 -0.00972 -0.27593 C -0.01146 -0.28727 -0.01042 -0.30255 -0.01806 -0.30926 C -0.01893 -0.31297 -0.01997 -0.31667 -0.02084 -0.32038 C -0.02136 -0.32246 -0.02361 -0.32593 -0.02361 -0.32593 " pathEditMode="relative" ptsTypes="ffffffffA">
                                      <p:cBhvr>
                                        <p:cTn id="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4">
            <a:extLst>
              <a:ext uri="{FF2B5EF4-FFF2-40B4-BE49-F238E27FC236}">
                <a16:creationId xmlns:a16="http://schemas.microsoft.com/office/drawing/2014/main" id="{A58BD763-79AF-33C3-AABC-6247000799DA}"/>
              </a:ext>
            </a:extLst>
          </p:cNvPr>
          <p:cNvGrpSpPr>
            <a:grpSpLocks/>
          </p:cNvGrpSpPr>
          <p:nvPr/>
        </p:nvGrpSpPr>
        <p:grpSpPr bwMode="auto">
          <a:xfrm>
            <a:off x="6767835" y="2651120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C9C3A904-9AE0-056E-F754-33CD35179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8" name="Freeform 6">
              <a:extLst>
                <a:ext uri="{FF2B5EF4-FFF2-40B4-BE49-F238E27FC236}">
                  <a16:creationId xmlns:a16="http://schemas.microsoft.com/office/drawing/2014/main" id="{15987FE9-0276-973C-9F8C-62D7D6B6C3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9" name="Freeform 7">
              <a:extLst>
                <a:ext uri="{FF2B5EF4-FFF2-40B4-BE49-F238E27FC236}">
                  <a16:creationId xmlns:a16="http://schemas.microsoft.com/office/drawing/2014/main" id="{0A5FC103-FF32-CA18-9AA9-9296030001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0" name="Freeform 8">
              <a:extLst>
                <a:ext uri="{FF2B5EF4-FFF2-40B4-BE49-F238E27FC236}">
                  <a16:creationId xmlns:a16="http://schemas.microsoft.com/office/drawing/2014/main" id="{E81E5055-ED97-44EC-FB77-961E96585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422A39FE-8BA1-CA4E-B42A-A06FFB3989F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549EF432-05C7-2C4F-80B3-925F56D3A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3" name="Freeform 12">
              <a:extLst>
                <a:ext uri="{FF2B5EF4-FFF2-40B4-BE49-F238E27FC236}">
                  <a16:creationId xmlns:a16="http://schemas.microsoft.com/office/drawing/2014/main" id="{2AAFFBC6-154B-1B4C-F8DA-A5EAC9F45B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4" name="Freeform 13">
              <a:extLst>
                <a:ext uri="{FF2B5EF4-FFF2-40B4-BE49-F238E27FC236}">
                  <a16:creationId xmlns:a16="http://schemas.microsoft.com/office/drawing/2014/main" id="{941070C4-C796-3632-31A9-FB03758845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5" name="Freeform 14">
              <a:extLst>
                <a:ext uri="{FF2B5EF4-FFF2-40B4-BE49-F238E27FC236}">
                  <a16:creationId xmlns:a16="http://schemas.microsoft.com/office/drawing/2014/main" id="{C40C9B9A-E32F-7405-8290-F5F7A2BBD97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6" name="Freeform 15">
              <a:extLst>
                <a:ext uri="{FF2B5EF4-FFF2-40B4-BE49-F238E27FC236}">
                  <a16:creationId xmlns:a16="http://schemas.microsoft.com/office/drawing/2014/main" id="{0E11DA2C-1C99-47C0-4311-4EEB2618B58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7" name="Freeform 9">
              <a:extLst>
                <a:ext uri="{FF2B5EF4-FFF2-40B4-BE49-F238E27FC236}">
                  <a16:creationId xmlns:a16="http://schemas.microsoft.com/office/drawing/2014/main" id="{91288612-EE04-9EB2-E066-A2C468020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Settlement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94</a:t>
            </a:fld>
            <a:endParaRPr lang="en-US" dirty="0"/>
          </a:p>
        </p:txBody>
      </p:sp>
      <p:sp>
        <p:nvSpPr>
          <p:cNvPr id="55" name="Curved Down Arrow 54"/>
          <p:cNvSpPr/>
          <p:nvPr/>
        </p:nvSpPr>
        <p:spPr bwMode="auto">
          <a:xfrm rot="13750097" flipH="1">
            <a:off x="371945" y="4726279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Curved Down Arrow 55"/>
          <p:cNvSpPr/>
          <p:nvPr/>
        </p:nvSpPr>
        <p:spPr bwMode="auto">
          <a:xfrm rot="8071784" flipH="1">
            <a:off x="5204025" y="4674995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rgbClr val="FF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Horizontal Scroll 47"/>
          <p:cNvSpPr/>
          <p:nvPr/>
        </p:nvSpPr>
        <p:spPr bwMode="auto">
          <a:xfrm>
            <a:off x="326513" y="4115270"/>
            <a:ext cx="2670673" cy="1104245"/>
          </a:xfrm>
          <a:prstGeom prst="horizontalScroll">
            <a:avLst/>
          </a:prstGeom>
          <a:solidFill>
            <a:schemeClr val="bg1"/>
          </a:solidFill>
          <a:ln w="38100" cap="flat" cmpd="sng" algn="ctr">
            <a:solidFill>
              <a:srgbClr val="66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 100 to Bob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hashlock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i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</p:txBody>
      </p:sp>
      <p:pic>
        <p:nvPicPr>
          <p:cNvPr id="49" name="Picture 6" descr="https://bitcoin.org/img/icons/open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7022" y="4597684"/>
            <a:ext cx="784902" cy="78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https://bitcoin.org/img/icons/open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836" y="2619923"/>
            <a:ext cx="784902" cy="784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6" name="Group 45"/>
          <p:cNvGrpSpPr/>
          <p:nvPr/>
        </p:nvGrpSpPr>
        <p:grpSpPr>
          <a:xfrm>
            <a:off x="269292" y="4516173"/>
            <a:ext cx="3022600" cy="1955800"/>
            <a:chOff x="2068441" y="4762500"/>
            <a:chExt cx="3022600" cy="1955800"/>
          </a:xfrm>
        </p:grpSpPr>
        <p:sp>
          <p:nvSpPr>
            <p:cNvPr id="83" name="Freeform 27"/>
            <p:cNvSpPr>
              <a:spLocks/>
            </p:cNvSpPr>
            <p:nvPr/>
          </p:nvSpPr>
          <p:spPr bwMode="auto">
            <a:xfrm>
              <a:off x="2068441" y="4762500"/>
              <a:ext cx="3022600" cy="1955800"/>
            </a:xfrm>
            <a:custGeom>
              <a:avLst/>
              <a:gdLst>
                <a:gd name="T0" fmla="*/ 760 w 1904"/>
                <a:gd name="T1" fmla="*/ 328 h 1232"/>
                <a:gd name="T2" fmla="*/ 560 w 1904"/>
                <a:gd name="T3" fmla="*/ 72 h 1232"/>
                <a:gd name="T4" fmla="*/ 536 w 1904"/>
                <a:gd name="T5" fmla="*/ 360 h 1232"/>
                <a:gd name="T6" fmla="*/ 0 w 1904"/>
                <a:gd name="T7" fmla="*/ 160 h 1232"/>
                <a:gd name="T8" fmla="*/ 368 w 1904"/>
                <a:gd name="T9" fmla="*/ 624 h 1232"/>
                <a:gd name="T10" fmla="*/ 168 w 1904"/>
                <a:gd name="T11" fmla="*/ 1064 h 1232"/>
                <a:gd name="T12" fmla="*/ 600 w 1904"/>
                <a:gd name="T13" fmla="*/ 784 h 1232"/>
                <a:gd name="T14" fmla="*/ 1144 w 1904"/>
                <a:gd name="T15" fmla="*/ 1232 h 1232"/>
                <a:gd name="T16" fmla="*/ 1000 w 1904"/>
                <a:gd name="T17" fmla="*/ 848 h 1232"/>
                <a:gd name="T18" fmla="*/ 1904 w 1904"/>
                <a:gd name="T19" fmla="*/ 912 h 1232"/>
                <a:gd name="T20" fmla="*/ 1168 w 1904"/>
                <a:gd name="T21" fmla="*/ 560 h 1232"/>
                <a:gd name="T22" fmla="*/ 1808 w 1904"/>
                <a:gd name="T23" fmla="*/ 160 h 1232"/>
                <a:gd name="T24" fmla="*/ 1040 w 1904"/>
                <a:gd name="T25" fmla="*/ 384 h 1232"/>
                <a:gd name="T26" fmla="*/ 952 w 1904"/>
                <a:gd name="T27" fmla="*/ 0 h 1232"/>
                <a:gd name="T28" fmla="*/ 760 w 1904"/>
                <a:gd name="T29" fmla="*/ 328 h 123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1904"/>
                <a:gd name="T46" fmla="*/ 0 h 1232"/>
                <a:gd name="T47" fmla="*/ 1904 w 1904"/>
                <a:gd name="T48" fmla="*/ 1232 h 123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1904" h="1232">
                  <a:moveTo>
                    <a:pt x="760" y="328"/>
                  </a:moveTo>
                  <a:lnTo>
                    <a:pt x="560" y="72"/>
                  </a:lnTo>
                  <a:lnTo>
                    <a:pt x="536" y="360"/>
                  </a:lnTo>
                  <a:lnTo>
                    <a:pt x="0" y="160"/>
                  </a:lnTo>
                  <a:lnTo>
                    <a:pt x="368" y="624"/>
                  </a:lnTo>
                  <a:lnTo>
                    <a:pt x="168" y="1064"/>
                  </a:lnTo>
                  <a:lnTo>
                    <a:pt x="600" y="784"/>
                  </a:lnTo>
                  <a:lnTo>
                    <a:pt x="1144" y="1232"/>
                  </a:lnTo>
                  <a:lnTo>
                    <a:pt x="1000" y="848"/>
                  </a:lnTo>
                  <a:lnTo>
                    <a:pt x="1904" y="912"/>
                  </a:lnTo>
                  <a:lnTo>
                    <a:pt x="1168" y="560"/>
                  </a:lnTo>
                  <a:lnTo>
                    <a:pt x="1808" y="160"/>
                  </a:lnTo>
                  <a:lnTo>
                    <a:pt x="1040" y="384"/>
                  </a:lnTo>
                  <a:lnTo>
                    <a:pt x="952" y="0"/>
                  </a:lnTo>
                  <a:lnTo>
                    <a:pt x="760" y="328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84" name="Text Box 28"/>
            <p:cNvSpPr txBox="1">
              <a:spLocks noChangeArrowheads="1"/>
            </p:cNvSpPr>
            <p:nvPr/>
          </p:nvSpPr>
          <p:spPr bwMode="auto">
            <a:xfrm>
              <a:off x="2548404" y="5429190"/>
              <a:ext cx="1409361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lang="en-US" sz="2000" b="0" dirty="0">
                  <a:solidFill>
                    <a:schemeClr val="bg2"/>
                  </a:solidFill>
                  <a:latin typeface="Arial" pitchFamily="34" charset="0"/>
                  <a:sym typeface="Symbol" pitchFamily="18" charset="2"/>
                </a:rPr>
                <a:t>TIMEOUT!</a:t>
              </a:r>
              <a:endParaRPr lang="el-GR" sz="2000" b="0" dirty="0">
                <a:solidFill>
                  <a:schemeClr val="bg2"/>
                </a:solidFill>
                <a:latin typeface="Arial" pitchFamily="34" charset="0"/>
                <a:sym typeface="Symbol" pitchFamily="18" charset="2"/>
              </a:endParaRPr>
            </a:p>
          </p:txBody>
        </p:sp>
      </p:grpSp>
      <p:grpSp>
        <p:nvGrpSpPr>
          <p:cNvPr id="3" name="Group 4">
            <a:extLst>
              <a:ext uri="{FF2B5EF4-FFF2-40B4-BE49-F238E27FC236}">
                <a16:creationId xmlns:a16="http://schemas.microsoft.com/office/drawing/2014/main" id="{C79F7562-9401-0A7A-913B-70C5140F2C62}"/>
              </a:ext>
            </a:extLst>
          </p:cNvPr>
          <p:cNvGrpSpPr>
            <a:grpSpLocks/>
          </p:cNvGrpSpPr>
          <p:nvPr/>
        </p:nvGrpSpPr>
        <p:grpSpPr bwMode="auto">
          <a:xfrm>
            <a:off x="1088960" y="2684469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727CB098-53E6-037F-7CE0-5DA998BC81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6B8E9317-6B46-ACC4-2B2B-C1BF6ED52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354EBCE9-2529-DFB3-7D69-3E64F3771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E2E438E8-B024-22CF-DCAD-EF19DFCE20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0EEFE892-9F1D-CD89-E3AA-A3B4647B06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id="{9064DC1D-3E4C-B24C-F208-F093248F21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65B3CD58-6827-6C44-2EF5-D553DA877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id="{C2BF0878-77A2-FCB9-4492-CF7C6EB0AF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id="{E0C6210A-FA53-53E8-8272-0E0AB19FE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" name="Freeform 15">
              <a:extLst>
                <a:ext uri="{FF2B5EF4-FFF2-40B4-BE49-F238E27FC236}">
                  <a16:creationId xmlns:a16="http://schemas.microsoft.com/office/drawing/2014/main" id="{FA94F50D-C8F9-264A-33CA-58389BBDA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E8244377-E955-9008-7AE1-42FB46029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38">
            <a:extLst>
              <a:ext uri="{FF2B5EF4-FFF2-40B4-BE49-F238E27FC236}">
                <a16:creationId xmlns:a16="http://schemas.microsoft.com/office/drawing/2014/main" id="{B354F701-C35D-E327-7231-BA5132F06C23}"/>
              </a:ext>
            </a:extLst>
          </p:cNvPr>
          <p:cNvGrpSpPr>
            <a:grpSpLocks/>
          </p:cNvGrpSpPr>
          <p:nvPr/>
        </p:nvGrpSpPr>
        <p:grpSpPr bwMode="auto">
          <a:xfrm>
            <a:off x="3745551" y="5593531"/>
            <a:ext cx="1509712" cy="908050"/>
            <a:chOff x="1295" y="669"/>
            <a:chExt cx="1115" cy="671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7" name="Freeform 39">
              <a:extLst>
                <a:ext uri="{FF2B5EF4-FFF2-40B4-BE49-F238E27FC236}">
                  <a16:creationId xmlns:a16="http://schemas.microsoft.com/office/drawing/2014/main" id="{8D302881-A66A-05C9-F05C-97A35E074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720"/>
              <a:ext cx="912" cy="480"/>
            </a:xfrm>
            <a:custGeom>
              <a:avLst/>
              <a:gdLst>
                <a:gd name="T0" fmla="*/ 0 w 912"/>
                <a:gd name="T1" fmla="*/ 0 h 624"/>
                <a:gd name="T2" fmla="*/ 384 w 912"/>
                <a:gd name="T3" fmla="*/ 369 h 624"/>
                <a:gd name="T4" fmla="*/ 912 w 912"/>
                <a:gd name="T5" fmla="*/ 369 h 624"/>
                <a:gd name="T6" fmla="*/ 384 w 912"/>
                <a:gd name="T7" fmla="*/ 0 h 624"/>
                <a:gd name="T8" fmla="*/ 0 w 912"/>
                <a:gd name="T9" fmla="*/ 0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2"/>
                <a:gd name="T16" fmla="*/ 0 h 624"/>
                <a:gd name="T17" fmla="*/ 912 w 912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2" h="624">
                  <a:moveTo>
                    <a:pt x="0" y="0"/>
                  </a:moveTo>
                  <a:lnTo>
                    <a:pt x="384" y="624"/>
                  </a:lnTo>
                  <a:lnTo>
                    <a:pt x="912" y="624"/>
                  </a:lnTo>
                  <a:lnTo>
                    <a:pt x="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40">
              <a:extLst>
                <a:ext uri="{FF2B5EF4-FFF2-40B4-BE49-F238E27FC236}">
                  <a16:creationId xmlns:a16="http://schemas.microsoft.com/office/drawing/2014/main" id="{AAEB4210-040E-306B-E25D-37BE30326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00"/>
              <a:ext cx="530" cy="140"/>
            </a:xfrm>
            <a:prstGeom prst="rect">
              <a:avLst/>
            </a:prstGeom>
            <a:solidFill>
              <a:srgbClr val="DDDDDD"/>
            </a:solidFill>
            <a:ln w="381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19" name="Freeform 41">
              <a:extLst>
                <a:ext uri="{FF2B5EF4-FFF2-40B4-BE49-F238E27FC236}">
                  <a16:creationId xmlns:a16="http://schemas.microsoft.com/office/drawing/2014/main" id="{8E3E1C13-900B-47D0-3150-474A3C7D0D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" y="720"/>
              <a:ext cx="393" cy="615"/>
            </a:xfrm>
            <a:custGeom>
              <a:avLst/>
              <a:gdLst>
                <a:gd name="T0" fmla="*/ 9 w 393"/>
                <a:gd name="T1" fmla="*/ 0 h 615"/>
                <a:gd name="T2" fmla="*/ 0 w 393"/>
                <a:gd name="T3" fmla="*/ 121 h 615"/>
                <a:gd name="T4" fmla="*/ 393 w 393"/>
                <a:gd name="T5" fmla="*/ 615 h 615"/>
                <a:gd name="T6" fmla="*/ 393 w 393"/>
                <a:gd name="T7" fmla="*/ 480 h 615"/>
                <a:gd name="T8" fmla="*/ 9 w 393"/>
                <a:gd name="T9" fmla="*/ 0 h 6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3"/>
                <a:gd name="T16" fmla="*/ 0 h 615"/>
                <a:gd name="T17" fmla="*/ 393 w 393"/>
                <a:gd name="T18" fmla="*/ 615 h 6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3" h="615">
                  <a:moveTo>
                    <a:pt x="9" y="0"/>
                  </a:moveTo>
                  <a:lnTo>
                    <a:pt x="0" y="121"/>
                  </a:lnTo>
                  <a:lnTo>
                    <a:pt x="393" y="615"/>
                  </a:lnTo>
                  <a:lnTo>
                    <a:pt x="393" y="48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Freeform 42">
              <a:extLst>
                <a:ext uri="{FF2B5EF4-FFF2-40B4-BE49-F238E27FC236}">
                  <a16:creationId xmlns:a16="http://schemas.microsoft.com/office/drawing/2014/main" id="{8BB7541B-BEB2-89AF-D407-E25A9DB62A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" y="912"/>
              <a:ext cx="537" cy="359"/>
            </a:xfrm>
            <a:custGeom>
              <a:avLst/>
              <a:gdLst>
                <a:gd name="T0" fmla="*/ 338 w 537"/>
                <a:gd name="T1" fmla="*/ 258 h 359"/>
                <a:gd name="T2" fmla="*/ 345 w 537"/>
                <a:gd name="T3" fmla="*/ 336 h 359"/>
                <a:gd name="T4" fmla="*/ 164 w 537"/>
                <a:gd name="T5" fmla="*/ 359 h 359"/>
                <a:gd name="T6" fmla="*/ 0 w 537"/>
                <a:gd name="T7" fmla="*/ 176 h 359"/>
                <a:gd name="T8" fmla="*/ 281 w 537"/>
                <a:gd name="T9" fmla="*/ 0 h 359"/>
                <a:gd name="T10" fmla="*/ 537 w 537"/>
                <a:gd name="T11" fmla="*/ 122 h 359"/>
                <a:gd name="T12" fmla="*/ 505 w 537"/>
                <a:gd name="T13" fmla="*/ 153 h 359"/>
                <a:gd name="T14" fmla="*/ 274 w 537"/>
                <a:gd name="T15" fmla="*/ 75 h 359"/>
                <a:gd name="T16" fmla="*/ 91 w 537"/>
                <a:gd name="T17" fmla="*/ 176 h 359"/>
                <a:gd name="T18" fmla="*/ 201 w 537"/>
                <a:gd name="T19" fmla="*/ 304 h 359"/>
                <a:gd name="T20" fmla="*/ 338 w 537"/>
                <a:gd name="T21" fmla="*/ 258 h 3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7"/>
                <a:gd name="T34" fmla="*/ 0 h 359"/>
                <a:gd name="T35" fmla="*/ 537 w 537"/>
                <a:gd name="T36" fmla="*/ 359 h 3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7" h="359">
                  <a:moveTo>
                    <a:pt x="338" y="258"/>
                  </a:moveTo>
                  <a:lnTo>
                    <a:pt x="345" y="336"/>
                  </a:lnTo>
                  <a:lnTo>
                    <a:pt x="164" y="359"/>
                  </a:lnTo>
                  <a:lnTo>
                    <a:pt x="0" y="176"/>
                  </a:lnTo>
                  <a:lnTo>
                    <a:pt x="281" y="0"/>
                  </a:lnTo>
                  <a:lnTo>
                    <a:pt x="537" y="122"/>
                  </a:lnTo>
                  <a:lnTo>
                    <a:pt x="505" y="153"/>
                  </a:lnTo>
                  <a:lnTo>
                    <a:pt x="274" y="75"/>
                  </a:lnTo>
                  <a:lnTo>
                    <a:pt x="91" y="176"/>
                  </a:lnTo>
                  <a:lnTo>
                    <a:pt x="201" y="304"/>
                  </a:lnTo>
                  <a:lnTo>
                    <a:pt x="338" y="25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Freeform 43">
              <a:extLst>
                <a:ext uri="{FF2B5EF4-FFF2-40B4-BE49-F238E27FC236}">
                  <a16:creationId xmlns:a16="http://schemas.microsoft.com/office/drawing/2014/main" id="{40B37349-3CCC-0E16-DCF6-3DDA7131FEE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9" y="789"/>
              <a:ext cx="419" cy="245"/>
            </a:xfrm>
            <a:custGeom>
              <a:avLst/>
              <a:gdLst>
                <a:gd name="T0" fmla="*/ 206 w 537"/>
                <a:gd name="T1" fmla="*/ 120 h 359"/>
                <a:gd name="T2" fmla="*/ 210 w 537"/>
                <a:gd name="T3" fmla="*/ 156 h 359"/>
                <a:gd name="T4" fmla="*/ 100 w 537"/>
                <a:gd name="T5" fmla="*/ 167 h 359"/>
                <a:gd name="T6" fmla="*/ 0 w 537"/>
                <a:gd name="T7" fmla="*/ 82 h 359"/>
                <a:gd name="T8" fmla="*/ 171 w 537"/>
                <a:gd name="T9" fmla="*/ 0 h 359"/>
                <a:gd name="T10" fmla="*/ 327 w 537"/>
                <a:gd name="T11" fmla="*/ 57 h 359"/>
                <a:gd name="T12" fmla="*/ 307 w 537"/>
                <a:gd name="T13" fmla="*/ 71 h 359"/>
                <a:gd name="T14" fmla="*/ 167 w 537"/>
                <a:gd name="T15" fmla="*/ 35 h 359"/>
                <a:gd name="T16" fmla="*/ 55 w 537"/>
                <a:gd name="T17" fmla="*/ 82 h 359"/>
                <a:gd name="T18" fmla="*/ 123 w 537"/>
                <a:gd name="T19" fmla="*/ 141 h 359"/>
                <a:gd name="T20" fmla="*/ 206 w 537"/>
                <a:gd name="T21" fmla="*/ 120 h 3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7"/>
                <a:gd name="T34" fmla="*/ 0 h 359"/>
                <a:gd name="T35" fmla="*/ 537 w 537"/>
                <a:gd name="T36" fmla="*/ 359 h 3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7" h="359">
                  <a:moveTo>
                    <a:pt x="338" y="258"/>
                  </a:moveTo>
                  <a:lnTo>
                    <a:pt x="345" y="336"/>
                  </a:lnTo>
                  <a:lnTo>
                    <a:pt x="164" y="359"/>
                  </a:lnTo>
                  <a:lnTo>
                    <a:pt x="0" y="176"/>
                  </a:lnTo>
                  <a:lnTo>
                    <a:pt x="281" y="0"/>
                  </a:lnTo>
                  <a:lnTo>
                    <a:pt x="537" y="122"/>
                  </a:lnTo>
                  <a:lnTo>
                    <a:pt x="505" y="153"/>
                  </a:lnTo>
                  <a:lnTo>
                    <a:pt x="274" y="75"/>
                  </a:lnTo>
                  <a:lnTo>
                    <a:pt x="91" y="176"/>
                  </a:lnTo>
                  <a:lnTo>
                    <a:pt x="201" y="304"/>
                  </a:lnTo>
                  <a:lnTo>
                    <a:pt x="338" y="25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Freeform 44">
              <a:extLst>
                <a:ext uri="{FF2B5EF4-FFF2-40B4-BE49-F238E27FC236}">
                  <a16:creationId xmlns:a16="http://schemas.microsoft.com/office/drawing/2014/main" id="{4C8B0794-D19F-B226-F2DF-9DC804E79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" y="672"/>
              <a:ext cx="320" cy="240"/>
            </a:xfrm>
            <a:custGeom>
              <a:avLst/>
              <a:gdLst>
                <a:gd name="T0" fmla="*/ 120 w 537"/>
                <a:gd name="T1" fmla="*/ 115 h 359"/>
                <a:gd name="T2" fmla="*/ 123 w 537"/>
                <a:gd name="T3" fmla="*/ 150 h 359"/>
                <a:gd name="T4" fmla="*/ 58 w 537"/>
                <a:gd name="T5" fmla="*/ 160 h 359"/>
                <a:gd name="T6" fmla="*/ 0 w 537"/>
                <a:gd name="T7" fmla="*/ 79 h 359"/>
                <a:gd name="T8" fmla="*/ 100 w 537"/>
                <a:gd name="T9" fmla="*/ 0 h 359"/>
                <a:gd name="T10" fmla="*/ 191 w 537"/>
                <a:gd name="T11" fmla="*/ 55 h 359"/>
                <a:gd name="T12" fmla="*/ 179 w 537"/>
                <a:gd name="T13" fmla="*/ 68 h 359"/>
                <a:gd name="T14" fmla="*/ 97 w 537"/>
                <a:gd name="T15" fmla="*/ 33 h 359"/>
                <a:gd name="T16" fmla="*/ 32 w 537"/>
                <a:gd name="T17" fmla="*/ 79 h 359"/>
                <a:gd name="T18" fmla="*/ 72 w 537"/>
                <a:gd name="T19" fmla="*/ 136 h 359"/>
                <a:gd name="T20" fmla="*/ 120 w 537"/>
                <a:gd name="T21" fmla="*/ 115 h 3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7"/>
                <a:gd name="T34" fmla="*/ 0 h 359"/>
                <a:gd name="T35" fmla="*/ 537 w 537"/>
                <a:gd name="T36" fmla="*/ 359 h 3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7" h="359">
                  <a:moveTo>
                    <a:pt x="338" y="258"/>
                  </a:moveTo>
                  <a:lnTo>
                    <a:pt x="345" y="336"/>
                  </a:lnTo>
                  <a:lnTo>
                    <a:pt x="164" y="359"/>
                  </a:lnTo>
                  <a:lnTo>
                    <a:pt x="0" y="176"/>
                  </a:lnTo>
                  <a:lnTo>
                    <a:pt x="281" y="0"/>
                  </a:lnTo>
                  <a:lnTo>
                    <a:pt x="537" y="122"/>
                  </a:lnTo>
                  <a:lnTo>
                    <a:pt x="505" y="153"/>
                  </a:lnTo>
                  <a:lnTo>
                    <a:pt x="274" y="75"/>
                  </a:lnTo>
                  <a:lnTo>
                    <a:pt x="91" y="176"/>
                  </a:lnTo>
                  <a:lnTo>
                    <a:pt x="201" y="304"/>
                  </a:lnTo>
                  <a:lnTo>
                    <a:pt x="338" y="25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Freeform 45">
              <a:extLst>
                <a:ext uri="{FF2B5EF4-FFF2-40B4-BE49-F238E27FC236}">
                  <a16:creationId xmlns:a16="http://schemas.microsoft.com/office/drawing/2014/main" id="{B5CF94DE-A923-1601-0588-7E8B09FAA3D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0" y="789"/>
              <a:ext cx="419" cy="245"/>
            </a:xfrm>
            <a:custGeom>
              <a:avLst/>
              <a:gdLst>
                <a:gd name="T0" fmla="*/ 241 w 419"/>
                <a:gd name="T1" fmla="*/ 171 h 245"/>
                <a:gd name="T2" fmla="*/ 260 w 419"/>
                <a:gd name="T3" fmla="*/ 217 h 245"/>
                <a:gd name="T4" fmla="*/ 291 w 419"/>
                <a:gd name="T5" fmla="*/ 245 h 245"/>
                <a:gd name="T6" fmla="*/ 419 w 419"/>
                <a:gd name="T7" fmla="*/ 120 h 245"/>
                <a:gd name="T8" fmla="*/ 200 w 419"/>
                <a:gd name="T9" fmla="*/ 0 h 245"/>
                <a:gd name="T10" fmla="*/ 0 w 419"/>
                <a:gd name="T11" fmla="*/ 83 h 245"/>
                <a:gd name="T12" fmla="*/ 25 w 419"/>
                <a:gd name="T13" fmla="*/ 104 h 245"/>
                <a:gd name="T14" fmla="*/ 205 w 419"/>
                <a:gd name="T15" fmla="*/ 51 h 245"/>
                <a:gd name="T16" fmla="*/ 348 w 419"/>
                <a:gd name="T17" fmla="*/ 120 h 245"/>
                <a:gd name="T18" fmla="*/ 262 w 419"/>
                <a:gd name="T19" fmla="*/ 207 h 245"/>
                <a:gd name="T20" fmla="*/ 241 w 419"/>
                <a:gd name="T21" fmla="*/ 171 h 2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9"/>
                <a:gd name="T34" fmla="*/ 0 h 245"/>
                <a:gd name="T35" fmla="*/ 419 w 419"/>
                <a:gd name="T36" fmla="*/ 245 h 24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9" h="245">
                  <a:moveTo>
                    <a:pt x="241" y="171"/>
                  </a:moveTo>
                  <a:lnTo>
                    <a:pt x="260" y="217"/>
                  </a:lnTo>
                  <a:lnTo>
                    <a:pt x="291" y="245"/>
                  </a:lnTo>
                  <a:lnTo>
                    <a:pt x="419" y="120"/>
                  </a:lnTo>
                  <a:lnTo>
                    <a:pt x="200" y="0"/>
                  </a:lnTo>
                  <a:lnTo>
                    <a:pt x="0" y="83"/>
                  </a:lnTo>
                  <a:lnTo>
                    <a:pt x="25" y="104"/>
                  </a:lnTo>
                  <a:lnTo>
                    <a:pt x="205" y="51"/>
                  </a:lnTo>
                  <a:lnTo>
                    <a:pt x="348" y="120"/>
                  </a:lnTo>
                  <a:lnTo>
                    <a:pt x="262" y="207"/>
                  </a:lnTo>
                  <a:lnTo>
                    <a:pt x="241" y="171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46">
              <a:extLst>
                <a:ext uri="{FF2B5EF4-FFF2-40B4-BE49-F238E27FC236}">
                  <a16:creationId xmlns:a16="http://schemas.microsoft.com/office/drawing/2014/main" id="{89D82A75-B97B-9921-8081-A9820C83753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" y="669"/>
              <a:ext cx="320" cy="240"/>
            </a:xfrm>
            <a:custGeom>
              <a:avLst/>
              <a:gdLst>
                <a:gd name="T0" fmla="*/ 201 w 320"/>
                <a:gd name="T1" fmla="*/ 172 h 240"/>
                <a:gd name="T2" fmla="*/ 274 w 320"/>
                <a:gd name="T3" fmla="*/ 227 h 240"/>
                <a:gd name="T4" fmla="*/ 222 w 320"/>
                <a:gd name="T5" fmla="*/ 240 h 240"/>
                <a:gd name="T6" fmla="*/ 320 w 320"/>
                <a:gd name="T7" fmla="*/ 118 h 240"/>
                <a:gd name="T8" fmla="*/ 153 w 320"/>
                <a:gd name="T9" fmla="*/ 0 h 240"/>
                <a:gd name="T10" fmla="*/ 0 w 320"/>
                <a:gd name="T11" fmla="*/ 82 h 240"/>
                <a:gd name="T12" fmla="*/ 19 w 320"/>
                <a:gd name="T13" fmla="*/ 102 h 240"/>
                <a:gd name="T14" fmla="*/ 157 w 320"/>
                <a:gd name="T15" fmla="*/ 50 h 240"/>
                <a:gd name="T16" fmla="*/ 266 w 320"/>
                <a:gd name="T17" fmla="*/ 118 h 240"/>
                <a:gd name="T18" fmla="*/ 200 w 320"/>
                <a:gd name="T19" fmla="*/ 203 h 240"/>
                <a:gd name="T20" fmla="*/ 201 w 320"/>
                <a:gd name="T21" fmla="*/ 172 h 2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0"/>
                <a:gd name="T34" fmla="*/ 0 h 240"/>
                <a:gd name="T35" fmla="*/ 320 w 320"/>
                <a:gd name="T36" fmla="*/ 240 h 2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0" h="240">
                  <a:moveTo>
                    <a:pt x="201" y="172"/>
                  </a:moveTo>
                  <a:lnTo>
                    <a:pt x="274" y="227"/>
                  </a:lnTo>
                  <a:lnTo>
                    <a:pt x="222" y="240"/>
                  </a:lnTo>
                  <a:lnTo>
                    <a:pt x="320" y="118"/>
                  </a:lnTo>
                  <a:lnTo>
                    <a:pt x="153" y="0"/>
                  </a:lnTo>
                  <a:lnTo>
                    <a:pt x="0" y="82"/>
                  </a:lnTo>
                  <a:lnTo>
                    <a:pt x="19" y="102"/>
                  </a:lnTo>
                  <a:lnTo>
                    <a:pt x="157" y="50"/>
                  </a:lnTo>
                  <a:lnTo>
                    <a:pt x="266" y="118"/>
                  </a:lnTo>
                  <a:lnTo>
                    <a:pt x="200" y="203"/>
                  </a:lnTo>
                  <a:lnTo>
                    <a:pt x="201" y="17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Freeform 47">
              <a:extLst>
                <a:ext uri="{FF2B5EF4-FFF2-40B4-BE49-F238E27FC236}">
                  <a16:creationId xmlns:a16="http://schemas.microsoft.com/office/drawing/2014/main" id="{D7DA2BE5-E01A-3B33-5211-11F8E0AA73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3" y="854"/>
              <a:ext cx="537" cy="359"/>
            </a:xfrm>
            <a:custGeom>
              <a:avLst/>
              <a:gdLst>
                <a:gd name="T0" fmla="*/ 349 w 537"/>
                <a:gd name="T1" fmla="*/ 316 h 359"/>
                <a:gd name="T2" fmla="*/ 330 w 537"/>
                <a:gd name="T3" fmla="*/ 307 h 359"/>
                <a:gd name="T4" fmla="*/ 321 w 537"/>
                <a:gd name="T5" fmla="*/ 344 h 359"/>
                <a:gd name="T6" fmla="*/ 373 w 537"/>
                <a:gd name="T7" fmla="*/ 359 h 359"/>
                <a:gd name="T8" fmla="*/ 537 w 537"/>
                <a:gd name="T9" fmla="*/ 176 h 359"/>
                <a:gd name="T10" fmla="*/ 256 w 537"/>
                <a:gd name="T11" fmla="*/ 0 h 359"/>
                <a:gd name="T12" fmla="*/ 0 w 537"/>
                <a:gd name="T13" fmla="*/ 122 h 359"/>
                <a:gd name="T14" fmla="*/ 32 w 537"/>
                <a:gd name="T15" fmla="*/ 153 h 359"/>
                <a:gd name="T16" fmla="*/ 263 w 537"/>
                <a:gd name="T17" fmla="*/ 75 h 359"/>
                <a:gd name="T18" fmla="*/ 446 w 537"/>
                <a:gd name="T19" fmla="*/ 176 h 359"/>
                <a:gd name="T20" fmla="*/ 336 w 537"/>
                <a:gd name="T21" fmla="*/ 304 h 359"/>
                <a:gd name="T22" fmla="*/ 349 w 537"/>
                <a:gd name="T23" fmla="*/ 289 h 359"/>
                <a:gd name="T24" fmla="*/ 330 w 537"/>
                <a:gd name="T25" fmla="*/ 289 h 359"/>
                <a:gd name="T26" fmla="*/ 312 w 537"/>
                <a:gd name="T27" fmla="*/ 289 h 359"/>
                <a:gd name="T28" fmla="*/ 349 w 537"/>
                <a:gd name="T29" fmla="*/ 316 h 3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37"/>
                <a:gd name="T46" fmla="*/ 0 h 359"/>
                <a:gd name="T47" fmla="*/ 537 w 537"/>
                <a:gd name="T48" fmla="*/ 359 h 3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37" h="359">
                  <a:moveTo>
                    <a:pt x="349" y="316"/>
                  </a:moveTo>
                  <a:lnTo>
                    <a:pt x="330" y="307"/>
                  </a:lnTo>
                  <a:lnTo>
                    <a:pt x="321" y="344"/>
                  </a:lnTo>
                  <a:lnTo>
                    <a:pt x="373" y="359"/>
                  </a:lnTo>
                  <a:lnTo>
                    <a:pt x="537" y="176"/>
                  </a:lnTo>
                  <a:lnTo>
                    <a:pt x="256" y="0"/>
                  </a:lnTo>
                  <a:lnTo>
                    <a:pt x="0" y="122"/>
                  </a:lnTo>
                  <a:lnTo>
                    <a:pt x="32" y="153"/>
                  </a:lnTo>
                  <a:lnTo>
                    <a:pt x="263" y="75"/>
                  </a:lnTo>
                  <a:lnTo>
                    <a:pt x="446" y="176"/>
                  </a:lnTo>
                  <a:lnTo>
                    <a:pt x="336" y="304"/>
                  </a:lnTo>
                  <a:lnTo>
                    <a:pt x="349" y="289"/>
                  </a:lnTo>
                  <a:lnTo>
                    <a:pt x="330" y="289"/>
                  </a:lnTo>
                  <a:lnTo>
                    <a:pt x="312" y="289"/>
                  </a:lnTo>
                  <a:lnTo>
                    <a:pt x="349" y="31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1472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5.18519E-6 C -0.00555 -0.022 -0.00069 -0.04468 -0.00694 -0.06668 C -0.00798 -0.08427 -0.00781 -0.09816 -0.01527 -0.11297 C -0.0177 -0.13589 -0.02656 -0.15857 -0.03611 -0.17779 C -0.03802 -0.19005 -0.03993 -0.19075 -0.04583 -0.20001 C -0.05364 -0.21205 -0.05937 -0.22246 -0.06944 -0.23149 C -0.07482 -0.23635 -0.08246 -0.23265 -0.08889 -0.23334 C -0.09618 -0.23658 -0.09861 -0.23959 -0.09861 -0.25001 " pathEditMode="relative" ptsTypes="fffffffA">
                                      <p:cBhvr>
                                        <p:cTn id="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4">
            <a:extLst>
              <a:ext uri="{FF2B5EF4-FFF2-40B4-BE49-F238E27FC236}">
                <a16:creationId xmlns:a16="http://schemas.microsoft.com/office/drawing/2014/main" id="{E9961171-D804-2B50-379A-BB45340D31A3}"/>
              </a:ext>
            </a:extLst>
          </p:cNvPr>
          <p:cNvGrpSpPr>
            <a:grpSpLocks/>
          </p:cNvGrpSpPr>
          <p:nvPr/>
        </p:nvGrpSpPr>
        <p:grpSpPr bwMode="auto">
          <a:xfrm>
            <a:off x="6767835" y="2651120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39" name="Freeform 5">
              <a:extLst>
                <a:ext uri="{FF2B5EF4-FFF2-40B4-BE49-F238E27FC236}">
                  <a16:creationId xmlns:a16="http://schemas.microsoft.com/office/drawing/2014/main" id="{9DBA1115-DB1B-4341-C329-F927ED562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40" name="Freeform 6">
              <a:extLst>
                <a:ext uri="{FF2B5EF4-FFF2-40B4-BE49-F238E27FC236}">
                  <a16:creationId xmlns:a16="http://schemas.microsoft.com/office/drawing/2014/main" id="{3379F772-EF5F-6CB4-9352-6305278DA4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6406F2D0-1C4D-4AA4-8C37-26056DC5D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4192375C-74DF-FFE2-0622-1591DD014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43" name="Freeform 10">
              <a:extLst>
                <a:ext uri="{FF2B5EF4-FFF2-40B4-BE49-F238E27FC236}">
                  <a16:creationId xmlns:a16="http://schemas.microsoft.com/office/drawing/2014/main" id="{74A9BA9D-340B-4F33-740E-714C6E511F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7F67AC2F-2B1B-2CCF-1076-A9DDED9F9E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46" name="Freeform 12">
              <a:extLst>
                <a:ext uri="{FF2B5EF4-FFF2-40B4-BE49-F238E27FC236}">
                  <a16:creationId xmlns:a16="http://schemas.microsoft.com/office/drawing/2014/main" id="{F7F6B9B2-A472-E385-90CC-D5CF20E85B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48" name="Freeform 13">
              <a:extLst>
                <a:ext uri="{FF2B5EF4-FFF2-40B4-BE49-F238E27FC236}">
                  <a16:creationId xmlns:a16="http://schemas.microsoft.com/office/drawing/2014/main" id="{9F361238-74B8-7D96-4504-90979CBA81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3" name="Freeform 14">
              <a:extLst>
                <a:ext uri="{FF2B5EF4-FFF2-40B4-BE49-F238E27FC236}">
                  <a16:creationId xmlns:a16="http://schemas.microsoft.com/office/drawing/2014/main" id="{D99DE58F-4641-6441-A0A5-3388F8C3CC24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4" name="Freeform 15">
              <a:extLst>
                <a:ext uri="{FF2B5EF4-FFF2-40B4-BE49-F238E27FC236}">
                  <a16:creationId xmlns:a16="http://schemas.microsoft.com/office/drawing/2014/main" id="{118E43E7-03FD-F656-D831-D64821ECCB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5" name="Freeform 9">
              <a:extLst>
                <a:ext uri="{FF2B5EF4-FFF2-40B4-BE49-F238E27FC236}">
                  <a16:creationId xmlns:a16="http://schemas.microsoft.com/office/drawing/2014/main" id="{4DF5F023-807E-63A3-0166-5D5045D09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" name="Group 4">
            <a:extLst>
              <a:ext uri="{FF2B5EF4-FFF2-40B4-BE49-F238E27FC236}">
                <a16:creationId xmlns:a16="http://schemas.microsoft.com/office/drawing/2014/main" id="{82AD41B3-0F48-2E92-01C2-857FD51ACA1A}"/>
              </a:ext>
            </a:extLst>
          </p:cNvPr>
          <p:cNvGrpSpPr>
            <a:grpSpLocks/>
          </p:cNvGrpSpPr>
          <p:nvPr/>
        </p:nvGrpSpPr>
        <p:grpSpPr bwMode="auto">
          <a:xfrm>
            <a:off x="1088960" y="2684469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ACCE5CC9-C934-1C63-01B1-2F4C36B46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B5C1F6A2-AEFE-3206-226A-0ABAE7DEE3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F0A13CFD-1ED5-CDA6-CAB6-D07E4EE4A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58F6D112-A67A-83B1-6920-24883BE6B3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1" name="Freeform 10">
              <a:extLst>
                <a:ext uri="{FF2B5EF4-FFF2-40B4-BE49-F238E27FC236}">
                  <a16:creationId xmlns:a16="http://schemas.microsoft.com/office/drawing/2014/main" id="{4C2A7FB2-0B39-711A-40EB-B17654B833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2" name="Freeform 11">
              <a:extLst>
                <a:ext uri="{FF2B5EF4-FFF2-40B4-BE49-F238E27FC236}">
                  <a16:creationId xmlns:a16="http://schemas.microsoft.com/office/drawing/2014/main" id="{062A121B-BF83-C297-12DE-DAE44C31098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3B40332D-27C2-1E67-531F-D520FFCB013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CFDFC1CE-D1F5-297A-56BC-C19F4F5DC0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73CD75C7-D2F4-796E-3849-EDF32C8A0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DA81DBAF-0B11-1A61-451D-B172E311B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7" name="Freeform 9">
              <a:extLst>
                <a:ext uri="{FF2B5EF4-FFF2-40B4-BE49-F238E27FC236}">
                  <a16:creationId xmlns:a16="http://schemas.microsoft.com/office/drawing/2014/main" id="{22781E56-E462-56FE-9CE7-DC55F993EF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All Good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E25F947-77F5-4CA6-8472-B4B2967773ED}" type="slidenum">
              <a:rPr lang="x-none" smtClean="0"/>
              <a:pPr>
                <a:defRPr/>
              </a:pPr>
              <a:t>95</a:t>
            </a:fld>
            <a:endParaRPr lang="en-US" dirty="0"/>
          </a:p>
        </p:txBody>
      </p:sp>
      <p:sp>
        <p:nvSpPr>
          <p:cNvPr id="55" name="Curved Down Arrow 54"/>
          <p:cNvSpPr/>
          <p:nvPr/>
        </p:nvSpPr>
        <p:spPr bwMode="auto">
          <a:xfrm rot="13750097" flipH="1">
            <a:off x="371945" y="4726279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chemeClr val="accent1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Curved Down Arrow 55"/>
          <p:cNvSpPr/>
          <p:nvPr/>
        </p:nvSpPr>
        <p:spPr bwMode="auto">
          <a:xfrm rot="8071784" flipH="1">
            <a:off x="5204025" y="4674995"/>
            <a:ext cx="3213100" cy="800924"/>
          </a:xfrm>
          <a:prstGeom prst="curvedDownArrow">
            <a:avLst/>
          </a:prstGeom>
          <a:solidFill>
            <a:schemeClr val="tx1"/>
          </a:solidFill>
          <a:ln w="38100" cap="flat" cmpd="sng" algn="ctr">
            <a:solidFill>
              <a:srgbClr val="FF6699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noAutofit/>
          </a:bodyPr>
          <a:lstStyle/>
          <a:p>
            <a:pPr marL="0" marR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0066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Picture 6" descr="https://bitcoin.org/img/icons/open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547" y="2944345"/>
            <a:ext cx="784902" cy="784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Picture 6" descr="https://bitcoin.org/img/icons/opengraph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1836" y="2619923"/>
            <a:ext cx="784902" cy="7849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/>
          <p:cNvSpPr txBox="1"/>
          <p:nvPr/>
        </p:nvSpPr>
        <p:spPr bwMode="auto">
          <a:xfrm>
            <a:off x="2067222" y="3785216"/>
            <a:ext cx="5195654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if Bob was victim of </a:t>
            </a:r>
            <a:r>
              <a:rPr lang="en-US" sz="2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DoS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TextBox 3"/>
          <p:cNvSpPr txBox="1"/>
          <p:nvPr/>
        </p:nvSpPr>
        <p:spPr bwMode="auto">
          <a:xfrm>
            <a:off x="2774146" y="4845914"/>
            <a:ext cx="3781806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it fair to punish him?</a:t>
            </a:r>
          </a:p>
        </p:txBody>
      </p:sp>
      <p:sp>
        <p:nvSpPr>
          <p:cNvPr id="44" name="TextBox 3"/>
          <p:cNvSpPr txBox="1"/>
          <p:nvPr/>
        </p:nvSpPr>
        <p:spPr bwMode="auto">
          <a:xfrm>
            <a:off x="2869974" y="2724519"/>
            <a:ext cx="359015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B0F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snooze, you lose</a:t>
            </a:r>
          </a:p>
        </p:txBody>
      </p:sp>
      <p:grpSp>
        <p:nvGrpSpPr>
          <p:cNvPr id="28" name="Group 38">
            <a:extLst>
              <a:ext uri="{FF2B5EF4-FFF2-40B4-BE49-F238E27FC236}">
                <a16:creationId xmlns:a16="http://schemas.microsoft.com/office/drawing/2014/main" id="{97B0CBDB-EDD7-EF48-6C33-CBA5D1F6BF66}"/>
              </a:ext>
            </a:extLst>
          </p:cNvPr>
          <p:cNvGrpSpPr>
            <a:grpSpLocks/>
          </p:cNvGrpSpPr>
          <p:nvPr/>
        </p:nvGrpSpPr>
        <p:grpSpPr bwMode="auto">
          <a:xfrm>
            <a:off x="3745551" y="5593531"/>
            <a:ext cx="1509712" cy="908050"/>
            <a:chOff x="1295" y="669"/>
            <a:chExt cx="1115" cy="671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29" name="Freeform 39">
              <a:extLst>
                <a:ext uri="{FF2B5EF4-FFF2-40B4-BE49-F238E27FC236}">
                  <a16:creationId xmlns:a16="http://schemas.microsoft.com/office/drawing/2014/main" id="{14AF0E77-695E-A9E9-F0C8-C8ABFE668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720"/>
              <a:ext cx="912" cy="480"/>
            </a:xfrm>
            <a:custGeom>
              <a:avLst/>
              <a:gdLst>
                <a:gd name="T0" fmla="*/ 0 w 912"/>
                <a:gd name="T1" fmla="*/ 0 h 624"/>
                <a:gd name="T2" fmla="*/ 384 w 912"/>
                <a:gd name="T3" fmla="*/ 369 h 624"/>
                <a:gd name="T4" fmla="*/ 912 w 912"/>
                <a:gd name="T5" fmla="*/ 369 h 624"/>
                <a:gd name="T6" fmla="*/ 384 w 912"/>
                <a:gd name="T7" fmla="*/ 0 h 624"/>
                <a:gd name="T8" fmla="*/ 0 w 912"/>
                <a:gd name="T9" fmla="*/ 0 h 6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12"/>
                <a:gd name="T16" fmla="*/ 0 h 624"/>
                <a:gd name="T17" fmla="*/ 912 w 912"/>
                <a:gd name="T18" fmla="*/ 624 h 6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12" h="624">
                  <a:moveTo>
                    <a:pt x="0" y="0"/>
                  </a:moveTo>
                  <a:lnTo>
                    <a:pt x="384" y="624"/>
                  </a:lnTo>
                  <a:lnTo>
                    <a:pt x="912" y="624"/>
                  </a:lnTo>
                  <a:lnTo>
                    <a:pt x="38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DDDDD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Rectangle 40">
              <a:extLst>
                <a:ext uri="{FF2B5EF4-FFF2-40B4-BE49-F238E27FC236}">
                  <a16:creationId xmlns:a16="http://schemas.microsoft.com/office/drawing/2014/main" id="{7A3473CB-9896-80A8-9DC7-717049F3B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200"/>
              <a:ext cx="530" cy="140"/>
            </a:xfrm>
            <a:prstGeom prst="rect">
              <a:avLst/>
            </a:prstGeom>
            <a:solidFill>
              <a:srgbClr val="DDDDDD"/>
            </a:solidFill>
            <a:ln w="38100" algn="ctr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Freeform 41">
              <a:extLst>
                <a:ext uri="{FF2B5EF4-FFF2-40B4-BE49-F238E27FC236}">
                  <a16:creationId xmlns:a16="http://schemas.microsoft.com/office/drawing/2014/main" id="{5907B211-B1A3-1140-0EF9-5D9537D51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" y="720"/>
              <a:ext cx="393" cy="615"/>
            </a:xfrm>
            <a:custGeom>
              <a:avLst/>
              <a:gdLst>
                <a:gd name="T0" fmla="*/ 9 w 393"/>
                <a:gd name="T1" fmla="*/ 0 h 615"/>
                <a:gd name="T2" fmla="*/ 0 w 393"/>
                <a:gd name="T3" fmla="*/ 121 h 615"/>
                <a:gd name="T4" fmla="*/ 393 w 393"/>
                <a:gd name="T5" fmla="*/ 615 h 615"/>
                <a:gd name="T6" fmla="*/ 393 w 393"/>
                <a:gd name="T7" fmla="*/ 480 h 615"/>
                <a:gd name="T8" fmla="*/ 9 w 393"/>
                <a:gd name="T9" fmla="*/ 0 h 6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93"/>
                <a:gd name="T16" fmla="*/ 0 h 615"/>
                <a:gd name="T17" fmla="*/ 393 w 393"/>
                <a:gd name="T18" fmla="*/ 615 h 61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93" h="615">
                  <a:moveTo>
                    <a:pt x="9" y="0"/>
                  </a:moveTo>
                  <a:lnTo>
                    <a:pt x="0" y="121"/>
                  </a:lnTo>
                  <a:lnTo>
                    <a:pt x="393" y="615"/>
                  </a:lnTo>
                  <a:lnTo>
                    <a:pt x="393" y="480"/>
                  </a:lnTo>
                  <a:lnTo>
                    <a:pt x="9" y="0"/>
                  </a:lnTo>
                  <a:close/>
                </a:path>
              </a:pathLst>
            </a:custGeom>
            <a:solidFill>
              <a:schemeClr val="tx1">
                <a:lumMod val="85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Freeform 42">
              <a:extLst>
                <a:ext uri="{FF2B5EF4-FFF2-40B4-BE49-F238E27FC236}">
                  <a16:creationId xmlns:a16="http://schemas.microsoft.com/office/drawing/2014/main" id="{671E8481-7F88-FDC0-9E3B-7EBEA4E88B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5" y="912"/>
              <a:ext cx="537" cy="359"/>
            </a:xfrm>
            <a:custGeom>
              <a:avLst/>
              <a:gdLst>
                <a:gd name="T0" fmla="*/ 338 w 537"/>
                <a:gd name="T1" fmla="*/ 258 h 359"/>
                <a:gd name="T2" fmla="*/ 345 w 537"/>
                <a:gd name="T3" fmla="*/ 336 h 359"/>
                <a:gd name="T4" fmla="*/ 164 w 537"/>
                <a:gd name="T5" fmla="*/ 359 h 359"/>
                <a:gd name="T6" fmla="*/ 0 w 537"/>
                <a:gd name="T7" fmla="*/ 176 h 359"/>
                <a:gd name="T8" fmla="*/ 281 w 537"/>
                <a:gd name="T9" fmla="*/ 0 h 359"/>
                <a:gd name="T10" fmla="*/ 537 w 537"/>
                <a:gd name="T11" fmla="*/ 122 h 359"/>
                <a:gd name="T12" fmla="*/ 505 w 537"/>
                <a:gd name="T13" fmla="*/ 153 h 359"/>
                <a:gd name="T14" fmla="*/ 274 w 537"/>
                <a:gd name="T15" fmla="*/ 75 h 359"/>
                <a:gd name="T16" fmla="*/ 91 w 537"/>
                <a:gd name="T17" fmla="*/ 176 h 359"/>
                <a:gd name="T18" fmla="*/ 201 w 537"/>
                <a:gd name="T19" fmla="*/ 304 h 359"/>
                <a:gd name="T20" fmla="*/ 338 w 537"/>
                <a:gd name="T21" fmla="*/ 258 h 3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7"/>
                <a:gd name="T34" fmla="*/ 0 h 359"/>
                <a:gd name="T35" fmla="*/ 537 w 537"/>
                <a:gd name="T36" fmla="*/ 359 h 3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7" h="359">
                  <a:moveTo>
                    <a:pt x="338" y="258"/>
                  </a:moveTo>
                  <a:lnTo>
                    <a:pt x="345" y="336"/>
                  </a:lnTo>
                  <a:lnTo>
                    <a:pt x="164" y="359"/>
                  </a:lnTo>
                  <a:lnTo>
                    <a:pt x="0" y="176"/>
                  </a:lnTo>
                  <a:lnTo>
                    <a:pt x="281" y="0"/>
                  </a:lnTo>
                  <a:lnTo>
                    <a:pt x="537" y="122"/>
                  </a:lnTo>
                  <a:lnTo>
                    <a:pt x="505" y="153"/>
                  </a:lnTo>
                  <a:lnTo>
                    <a:pt x="274" y="75"/>
                  </a:lnTo>
                  <a:lnTo>
                    <a:pt x="91" y="176"/>
                  </a:lnTo>
                  <a:lnTo>
                    <a:pt x="201" y="304"/>
                  </a:lnTo>
                  <a:lnTo>
                    <a:pt x="338" y="25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3" name="Freeform 43">
              <a:extLst>
                <a:ext uri="{FF2B5EF4-FFF2-40B4-BE49-F238E27FC236}">
                  <a16:creationId xmlns:a16="http://schemas.microsoft.com/office/drawing/2014/main" id="{74A42977-EBDB-C09F-6684-B2AA6D3B19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9" y="789"/>
              <a:ext cx="419" cy="245"/>
            </a:xfrm>
            <a:custGeom>
              <a:avLst/>
              <a:gdLst>
                <a:gd name="T0" fmla="*/ 206 w 537"/>
                <a:gd name="T1" fmla="*/ 120 h 359"/>
                <a:gd name="T2" fmla="*/ 210 w 537"/>
                <a:gd name="T3" fmla="*/ 156 h 359"/>
                <a:gd name="T4" fmla="*/ 100 w 537"/>
                <a:gd name="T5" fmla="*/ 167 h 359"/>
                <a:gd name="T6" fmla="*/ 0 w 537"/>
                <a:gd name="T7" fmla="*/ 82 h 359"/>
                <a:gd name="T8" fmla="*/ 171 w 537"/>
                <a:gd name="T9" fmla="*/ 0 h 359"/>
                <a:gd name="T10" fmla="*/ 327 w 537"/>
                <a:gd name="T11" fmla="*/ 57 h 359"/>
                <a:gd name="T12" fmla="*/ 307 w 537"/>
                <a:gd name="T13" fmla="*/ 71 h 359"/>
                <a:gd name="T14" fmla="*/ 167 w 537"/>
                <a:gd name="T15" fmla="*/ 35 h 359"/>
                <a:gd name="T16" fmla="*/ 55 w 537"/>
                <a:gd name="T17" fmla="*/ 82 h 359"/>
                <a:gd name="T18" fmla="*/ 123 w 537"/>
                <a:gd name="T19" fmla="*/ 141 h 359"/>
                <a:gd name="T20" fmla="*/ 206 w 537"/>
                <a:gd name="T21" fmla="*/ 120 h 3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7"/>
                <a:gd name="T34" fmla="*/ 0 h 359"/>
                <a:gd name="T35" fmla="*/ 537 w 537"/>
                <a:gd name="T36" fmla="*/ 359 h 3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7" h="359">
                  <a:moveTo>
                    <a:pt x="338" y="258"/>
                  </a:moveTo>
                  <a:lnTo>
                    <a:pt x="345" y="336"/>
                  </a:lnTo>
                  <a:lnTo>
                    <a:pt x="164" y="359"/>
                  </a:lnTo>
                  <a:lnTo>
                    <a:pt x="0" y="176"/>
                  </a:lnTo>
                  <a:lnTo>
                    <a:pt x="281" y="0"/>
                  </a:lnTo>
                  <a:lnTo>
                    <a:pt x="537" y="122"/>
                  </a:lnTo>
                  <a:lnTo>
                    <a:pt x="505" y="153"/>
                  </a:lnTo>
                  <a:lnTo>
                    <a:pt x="274" y="75"/>
                  </a:lnTo>
                  <a:lnTo>
                    <a:pt x="91" y="176"/>
                  </a:lnTo>
                  <a:lnTo>
                    <a:pt x="201" y="304"/>
                  </a:lnTo>
                  <a:lnTo>
                    <a:pt x="338" y="25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Freeform 44">
              <a:extLst>
                <a:ext uri="{FF2B5EF4-FFF2-40B4-BE49-F238E27FC236}">
                  <a16:creationId xmlns:a16="http://schemas.microsoft.com/office/drawing/2014/main" id="{C604FDCE-724F-F1A7-FDB3-9ED026C12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5" y="672"/>
              <a:ext cx="320" cy="240"/>
            </a:xfrm>
            <a:custGeom>
              <a:avLst/>
              <a:gdLst>
                <a:gd name="T0" fmla="*/ 120 w 537"/>
                <a:gd name="T1" fmla="*/ 115 h 359"/>
                <a:gd name="T2" fmla="*/ 123 w 537"/>
                <a:gd name="T3" fmla="*/ 150 h 359"/>
                <a:gd name="T4" fmla="*/ 58 w 537"/>
                <a:gd name="T5" fmla="*/ 160 h 359"/>
                <a:gd name="T6" fmla="*/ 0 w 537"/>
                <a:gd name="T7" fmla="*/ 79 h 359"/>
                <a:gd name="T8" fmla="*/ 100 w 537"/>
                <a:gd name="T9" fmla="*/ 0 h 359"/>
                <a:gd name="T10" fmla="*/ 191 w 537"/>
                <a:gd name="T11" fmla="*/ 55 h 359"/>
                <a:gd name="T12" fmla="*/ 179 w 537"/>
                <a:gd name="T13" fmla="*/ 68 h 359"/>
                <a:gd name="T14" fmla="*/ 97 w 537"/>
                <a:gd name="T15" fmla="*/ 33 h 359"/>
                <a:gd name="T16" fmla="*/ 32 w 537"/>
                <a:gd name="T17" fmla="*/ 79 h 359"/>
                <a:gd name="T18" fmla="*/ 72 w 537"/>
                <a:gd name="T19" fmla="*/ 136 h 359"/>
                <a:gd name="T20" fmla="*/ 120 w 537"/>
                <a:gd name="T21" fmla="*/ 115 h 359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537"/>
                <a:gd name="T34" fmla="*/ 0 h 359"/>
                <a:gd name="T35" fmla="*/ 537 w 537"/>
                <a:gd name="T36" fmla="*/ 359 h 359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537" h="359">
                  <a:moveTo>
                    <a:pt x="338" y="258"/>
                  </a:moveTo>
                  <a:lnTo>
                    <a:pt x="345" y="336"/>
                  </a:lnTo>
                  <a:lnTo>
                    <a:pt x="164" y="359"/>
                  </a:lnTo>
                  <a:lnTo>
                    <a:pt x="0" y="176"/>
                  </a:lnTo>
                  <a:lnTo>
                    <a:pt x="281" y="0"/>
                  </a:lnTo>
                  <a:lnTo>
                    <a:pt x="537" y="122"/>
                  </a:lnTo>
                  <a:lnTo>
                    <a:pt x="505" y="153"/>
                  </a:lnTo>
                  <a:lnTo>
                    <a:pt x="274" y="75"/>
                  </a:lnTo>
                  <a:lnTo>
                    <a:pt x="91" y="176"/>
                  </a:lnTo>
                  <a:lnTo>
                    <a:pt x="201" y="304"/>
                  </a:lnTo>
                  <a:lnTo>
                    <a:pt x="338" y="25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Freeform 45">
              <a:extLst>
                <a:ext uri="{FF2B5EF4-FFF2-40B4-BE49-F238E27FC236}">
                  <a16:creationId xmlns:a16="http://schemas.microsoft.com/office/drawing/2014/main" id="{89665C31-B2F3-FA43-124D-36FF3997F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0" y="789"/>
              <a:ext cx="419" cy="245"/>
            </a:xfrm>
            <a:custGeom>
              <a:avLst/>
              <a:gdLst>
                <a:gd name="T0" fmla="*/ 241 w 419"/>
                <a:gd name="T1" fmla="*/ 171 h 245"/>
                <a:gd name="T2" fmla="*/ 260 w 419"/>
                <a:gd name="T3" fmla="*/ 217 h 245"/>
                <a:gd name="T4" fmla="*/ 291 w 419"/>
                <a:gd name="T5" fmla="*/ 245 h 245"/>
                <a:gd name="T6" fmla="*/ 419 w 419"/>
                <a:gd name="T7" fmla="*/ 120 h 245"/>
                <a:gd name="T8" fmla="*/ 200 w 419"/>
                <a:gd name="T9" fmla="*/ 0 h 245"/>
                <a:gd name="T10" fmla="*/ 0 w 419"/>
                <a:gd name="T11" fmla="*/ 83 h 245"/>
                <a:gd name="T12" fmla="*/ 25 w 419"/>
                <a:gd name="T13" fmla="*/ 104 h 245"/>
                <a:gd name="T14" fmla="*/ 205 w 419"/>
                <a:gd name="T15" fmla="*/ 51 h 245"/>
                <a:gd name="T16" fmla="*/ 348 w 419"/>
                <a:gd name="T17" fmla="*/ 120 h 245"/>
                <a:gd name="T18" fmla="*/ 262 w 419"/>
                <a:gd name="T19" fmla="*/ 207 h 245"/>
                <a:gd name="T20" fmla="*/ 241 w 419"/>
                <a:gd name="T21" fmla="*/ 171 h 245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19"/>
                <a:gd name="T34" fmla="*/ 0 h 245"/>
                <a:gd name="T35" fmla="*/ 419 w 419"/>
                <a:gd name="T36" fmla="*/ 245 h 245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19" h="245">
                  <a:moveTo>
                    <a:pt x="241" y="171"/>
                  </a:moveTo>
                  <a:lnTo>
                    <a:pt x="260" y="217"/>
                  </a:lnTo>
                  <a:lnTo>
                    <a:pt x="291" y="245"/>
                  </a:lnTo>
                  <a:lnTo>
                    <a:pt x="419" y="120"/>
                  </a:lnTo>
                  <a:lnTo>
                    <a:pt x="200" y="0"/>
                  </a:lnTo>
                  <a:lnTo>
                    <a:pt x="0" y="83"/>
                  </a:lnTo>
                  <a:lnTo>
                    <a:pt x="25" y="104"/>
                  </a:lnTo>
                  <a:lnTo>
                    <a:pt x="205" y="51"/>
                  </a:lnTo>
                  <a:lnTo>
                    <a:pt x="348" y="120"/>
                  </a:lnTo>
                  <a:lnTo>
                    <a:pt x="262" y="207"/>
                  </a:lnTo>
                  <a:lnTo>
                    <a:pt x="241" y="171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Freeform 46">
              <a:extLst>
                <a:ext uri="{FF2B5EF4-FFF2-40B4-BE49-F238E27FC236}">
                  <a16:creationId xmlns:a16="http://schemas.microsoft.com/office/drawing/2014/main" id="{C61FA7AC-1295-0BB1-4627-2ED7959DAC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3" y="669"/>
              <a:ext cx="320" cy="240"/>
            </a:xfrm>
            <a:custGeom>
              <a:avLst/>
              <a:gdLst>
                <a:gd name="T0" fmla="*/ 201 w 320"/>
                <a:gd name="T1" fmla="*/ 172 h 240"/>
                <a:gd name="T2" fmla="*/ 274 w 320"/>
                <a:gd name="T3" fmla="*/ 227 h 240"/>
                <a:gd name="T4" fmla="*/ 222 w 320"/>
                <a:gd name="T5" fmla="*/ 240 h 240"/>
                <a:gd name="T6" fmla="*/ 320 w 320"/>
                <a:gd name="T7" fmla="*/ 118 h 240"/>
                <a:gd name="T8" fmla="*/ 153 w 320"/>
                <a:gd name="T9" fmla="*/ 0 h 240"/>
                <a:gd name="T10" fmla="*/ 0 w 320"/>
                <a:gd name="T11" fmla="*/ 82 h 240"/>
                <a:gd name="T12" fmla="*/ 19 w 320"/>
                <a:gd name="T13" fmla="*/ 102 h 240"/>
                <a:gd name="T14" fmla="*/ 157 w 320"/>
                <a:gd name="T15" fmla="*/ 50 h 240"/>
                <a:gd name="T16" fmla="*/ 266 w 320"/>
                <a:gd name="T17" fmla="*/ 118 h 240"/>
                <a:gd name="T18" fmla="*/ 200 w 320"/>
                <a:gd name="T19" fmla="*/ 203 h 240"/>
                <a:gd name="T20" fmla="*/ 201 w 320"/>
                <a:gd name="T21" fmla="*/ 172 h 2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320"/>
                <a:gd name="T34" fmla="*/ 0 h 240"/>
                <a:gd name="T35" fmla="*/ 320 w 320"/>
                <a:gd name="T36" fmla="*/ 240 h 2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320" h="240">
                  <a:moveTo>
                    <a:pt x="201" y="172"/>
                  </a:moveTo>
                  <a:lnTo>
                    <a:pt x="274" y="227"/>
                  </a:lnTo>
                  <a:lnTo>
                    <a:pt x="222" y="240"/>
                  </a:lnTo>
                  <a:lnTo>
                    <a:pt x="320" y="118"/>
                  </a:lnTo>
                  <a:lnTo>
                    <a:pt x="153" y="0"/>
                  </a:lnTo>
                  <a:lnTo>
                    <a:pt x="0" y="82"/>
                  </a:lnTo>
                  <a:lnTo>
                    <a:pt x="19" y="102"/>
                  </a:lnTo>
                  <a:lnTo>
                    <a:pt x="157" y="50"/>
                  </a:lnTo>
                  <a:lnTo>
                    <a:pt x="266" y="118"/>
                  </a:lnTo>
                  <a:lnTo>
                    <a:pt x="200" y="203"/>
                  </a:lnTo>
                  <a:lnTo>
                    <a:pt x="201" y="172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  <p:sp>
          <p:nvSpPr>
            <p:cNvPr id="37" name="Freeform 47">
              <a:extLst>
                <a:ext uri="{FF2B5EF4-FFF2-40B4-BE49-F238E27FC236}">
                  <a16:creationId xmlns:a16="http://schemas.microsoft.com/office/drawing/2014/main" id="{DE1C1B32-0FA0-D69D-F73F-AFC38D94099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73" y="854"/>
              <a:ext cx="537" cy="359"/>
            </a:xfrm>
            <a:custGeom>
              <a:avLst/>
              <a:gdLst>
                <a:gd name="T0" fmla="*/ 349 w 537"/>
                <a:gd name="T1" fmla="*/ 316 h 359"/>
                <a:gd name="T2" fmla="*/ 330 w 537"/>
                <a:gd name="T3" fmla="*/ 307 h 359"/>
                <a:gd name="T4" fmla="*/ 321 w 537"/>
                <a:gd name="T5" fmla="*/ 344 h 359"/>
                <a:gd name="T6" fmla="*/ 373 w 537"/>
                <a:gd name="T7" fmla="*/ 359 h 359"/>
                <a:gd name="T8" fmla="*/ 537 w 537"/>
                <a:gd name="T9" fmla="*/ 176 h 359"/>
                <a:gd name="T10" fmla="*/ 256 w 537"/>
                <a:gd name="T11" fmla="*/ 0 h 359"/>
                <a:gd name="T12" fmla="*/ 0 w 537"/>
                <a:gd name="T13" fmla="*/ 122 h 359"/>
                <a:gd name="T14" fmla="*/ 32 w 537"/>
                <a:gd name="T15" fmla="*/ 153 h 359"/>
                <a:gd name="T16" fmla="*/ 263 w 537"/>
                <a:gd name="T17" fmla="*/ 75 h 359"/>
                <a:gd name="T18" fmla="*/ 446 w 537"/>
                <a:gd name="T19" fmla="*/ 176 h 359"/>
                <a:gd name="T20" fmla="*/ 336 w 537"/>
                <a:gd name="T21" fmla="*/ 304 h 359"/>
                <a:gd name="T22" fmla="*/ 349 w 537"/>
                <a:gd name="T23" fmla="*/ 289 h 359"/>
                <a:gd name="T24" fmla="*/ 330 w 537"/>
                <a:gd name="T25" fmla="*/ 289 h 359"/>
                <a:gd name="T26" fmla="*/ 312 w 537"/>
                <a:gd name="T27" fmla="*/ 289 h 359"/>
                <a:gd name="T28" fmla="*/ 349 w 537"/>
                <a:gd name="T29" fmla="*/ 316 h 359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37"/>
                <a:gd name="T46" fmla="*/ 0 h 359"/>
                <a:gd name="T47" fmla="*/ 537 w 537"/>
                <a:gd name="T48" fmla="*/ 359 h 359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37" h="359">
                  <a:moveTo>
                    <a:pt x="349" y="316"/>
                  </a:moveTo>
                  <a:lnTo>
                    <a:pt x="330" y="307"/>
                  </a:lnTo>
                  <a:lnTo>
                    <a:pt x="321" y="344"/>
                  </a:lnTo>
                  <a:lnTo>
                    <a:pt x="373" y="359"/>
                  </a:lnTo>
                  <a:lnTo>
                    <a:pt x="537" y="176"/>
                  </a:lnTo>
                  <a:lnTo>
                    <a:pt x="256" y="0"/>
                  </a:lnTo>
                  <a:lnTo>
                    <a:pt x="0" y="122"/>
                  </a:lnTo>
                  <a:lnTo>
                    <a:pt x="32" y="153"/>
                  </a:lnTo>
                  <a:lnTo>
                    <a:pt x="263" y="75"/>
                  </a:lnTo>
                  <a:lnTo>
                    <a:pt x="446" y="176"/>
                  </a:lnTo>
                  <a:lnTo>
                    <a:pt x="336" y="304"/>
                  </a:lnTo>
                  <a:lnTo>
                    <a:pt x="349" y="289"/>
                  </a:lnTo>
                  <a:lnTo>
                    <a:pt x="330" y="289"/>
                  </a:lnTo>
                  <a:lnTo>
                    <a:pt x="312" y="289"/>
                  </a:lnTo>
                  <a:lnTo>
                    <a:pt x="349" y="31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>
                <a:latin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7170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86" grpId="0" animBg="1"/>
      <p:bldP spid="44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Watchtowers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96</a:t>
            </a:fld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3747" y="1597025"/>
            <a:ext cx="9451493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 bwMode="auto">
          <a:xfrm>
            <a:off x="325510" y="2320784"/>
            <a:ext cx="8619668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Participants have to watch the blockchain all the time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325510" y="3875520"/>
            <a:ext cx="4560865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 have to react in time …</a:t>
            </a:r>
          </a:p>
        </p:txBody>
      </p:sp>
      <p:sp>
        <p:nvSpPr>
          <p:cNvPr id="8" name="TextBox 3"/>
          <p:cNvSpPr txBox="1"/>
          <p:nvPr/>
        </p:nvSpPr>
        <p:spPr bwMode="auto">
          <a:xfrm>
            <a:off x="325510" y="3098152"/>
            <a:ext cx="5301452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a </a:t>
            </a:r>
            <a:r>
              <a:rPr lang="en-US" sz="2800" dirty="0" err="1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hashlock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unlocked …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325510" y="4652888"/>
            <a:ext cx="3881192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you lose your stake.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325510" y="5430254"/>
            <a:ext cx="222528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Burdensome</a:t>
            </a:r>
          </a:p>
        </p:txBody>
      </p:sp>
    </p:spTree>
    <p:extLst>
      <p:ext uri="{BB962C8B-B14F-4D97-AF65-F5344CB8AC3E}">
        <p14:creationId xmlns:p14="http://schemas.microsoft.com/office/powerpoint/2010/main" val="296433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Watchtowers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97</a:t>
            </a:fld>
            <a:endParaRPr lang="en-US" dirty="0"/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3747" y="1597025"/>
            <a:ext cx="9451493" cy="551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 bwMode="auto">
          <a:xfrm>
            <a:off x="553566" y="1990584"/>
            <a:ext cx="4678910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US" sz="2800" i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watchtower</a:t>
            </a:r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a service …</a:t>
            </a:r>
            <a:endParaRPr lang="en-US" sz="2800" i="1" dirty="0">
              <a:solidFill>
                <a:srgbClr val="FFFF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553566" y="3545320"/>
            <a:ext cx="6644769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C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forward revealed secrets as needed</a:t>
            </a:r>
          </a:p>
        </p:txBody>
      </p:sp>
      <p:sp>
        <p:nvSpPr>
          <p:cNvPr id="8" name="TextBox 3"/>
          <p:cNvSpPr txBox="1"/>
          <p:nvPr/>
        </p:nvSpPr>
        <p:spPr bwMode="auto">
          <a:xfrm>
            <a:off x="553566" y="2767952"/>
            <a:ext cx="6538971" cy="523220"/>
          </a:xfrm>
          <a:prstGeom prst="rect">
            <a:avLst/>
          </a:prstGeom>
          <a:solidFill>
            <a:schemeClr val="bg1"/>
          </a:solidFill>
          <a:ln w="76200">
            <a:solidFill>
              <a:schemeClr val="accent2">
                <a:lumMod val="40000"/>
                <a:lumOff val="6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That will watch the blockchain for you …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553566" y="4322688"/>
            <a:ext cx="593944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FF66FF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does not know any of your secrets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553566" y="5100054"/>
            <a:ext cx="3744936" cy="523220"/>
          </a:xfrm>
          <a:prstGeom prst="rect">
            <a:avLst/>
          </a:prstGeom>
          <a:solidFill>
            <a:schemeClr val="bg1"/>
          </a:solidFill>
          <a:ln w="76200">
            <a:solidFill>
              <a:srgbClr val="00CC99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cannot betray you</a:t>
            </a:r>
          </a:p>
        </p:txBody>
      </p:sp>
    </p:spTree>
    <p:extLst>
      <p:ext uri="{BB962C8B-B14F-4D97-AF65-F5344CB8AC3E}">
        <p14:creationId xmlns:p14="http://schemas.microsoft.com/office/powerpoint/2010/main" val="2510324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Lightning Network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98</a:t>
            </a:fld>
            <a:endParaRPr lang="en-US" dirty="0"/>
          </a:p>
        </p:txBody>
      </p:sp>
      <p:grpSp>
        <p:nvGrpSpPr>
          <p:cNvPr id="17" name="Group 4"/>
          <p:cNvGrpSpPr>
            <a:grpSpLocks/>
          </p:cNvGrpSpPr>
          <p:nvPr/>
        </p:nvGrpSpPr>
        <p:grpSpPr bwMode="auto">
          <a:xfrm>
            <a:off x="6918124" y="2743084"/>
            <a:ext cx="1128052" cy="1009310"/>
            <a:chOff x="864" y="1968"/>
            <a:chExt cx="912" cy="816"/>
          </a:xfrm>
          <a:solidFill>
            <a:schemeClr val="tx1">
              <a:lumMod val="75000"/>
            </a:schemeClr>
          </a:solidFill>
        </p:grpSpPr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1632" y="220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3" name="Freeform 11"/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4" name="Freeform 12"/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5" name="Freeform 13"/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6" name="Freeform 14"/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7" name="Freeform 15"/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9" name="Group 4"/>
          <p:cNvGrpSpPr>
            <a:grpSpLocks/>
          </p:cNvGrpSpPr>
          <p:nvPr/>
        </p:nvGrpSpPr>
        <p:grpSpPr bwMode="auto">
          <a:xfrm>
            <a:off x="3817606" y="5520412"/>
            <a:ext cx="1225035" cy="1096084"/>
            <a:chOff x="864" y="1968"/>
            <a:chExt cx="912" cy="816"/>
          </a:xfrm>
        </p:grpSpPr>
        <p:sp>
          <p:nvSpPr>
            <p:cNvPr id="30" name="Freeform 5"/>
            <p:cNvSpPr>
              <a:spLocks/>
            </p:cNvSpPr>
            <p:nvPr/>
          </p:nvSpPr>
          <p:spPr bwMode="auto">
            <a:xfrm>
              <a:off x="1632" y="220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FF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1" name="Freeform 6"/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FF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2" name="Freeform 7"/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FF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3" name="Freeform 8"/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FF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4" name="Freeform 10"/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5" name="Freeform 11"/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6" name="Freeform 12"/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FF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7" name="Freeform 13"/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FF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8" name="Freeform 14"/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FF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39" name="Freeform 15"/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FF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40" name="Freeform 9"/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" name="Group 4"/>
          <p:cNvGrpSpPr>
            <a:grpSpLocks/>
          </p:cNvGrpSpPr>
          <p:nvPr/>
        </p:nvGrpSpPr>
        <p:grpSpPr bwMode="auto">
          <a:xfrm>
            <a:off x="5392406" y="3593131"/>
            <a:ext cx="1225035" cy="1096084"/>
            <a:chOff x="864" y="1968"/>
            <a:chExt cx="912" cy="816"/>
          </a:xfrm>
        </p:grpSpPr>
        <p:sp>
          <p:nvSpPr>
            <p:cNvPr id="54" name="Freeform 5"/>
            <p:cNvSpPr>
              <a:spLocks/>
            </p:cNvSpPr>
            <p:nvPr/>
          </p:nvSpPr>
          <p:spPr bwMode="auto">
            <a:xfrm>
              <a:off x="1632" y="220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FF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55" name="Freeform 6"/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FF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56" name="Freeform 7"/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FF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57" name="Freeform 8"/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FF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58" name="Freeform 10"/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59" name="Freeform 11"/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0" name="Freeform 12"/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FF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1" name="Freeform 13"/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FF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2" name="Freeform 14"/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FF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3" name="Freeform 15"/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FF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4" name="Freeform 9"/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4"/>
          <p:cNvGrpSpPr>
            <a:grpSpLocks/>
          </p:cNvGrpSpPr>
          <p:nvPr/>
        </p:nvGrpSpPr>
        <p:grpSpPr bwMode="auto">
          <a:xfrm>
            <a:off x="3649028" y="2313784"/>
            <a:ext cx="1225035" cy="1096084"/>
            <a:chOff x="864" y="1968"/>
            <a:chExt cx="912" cy="816"/>
          </a:xfrm>
        </p:grpSpPr>
        <p:sp>
          <p:nvSpPr>
            <p:cNvPr id="66" name="Freeform 5"/>
            <p:cNvSpPr>
              <a:spLocks/>
            </p:cNvSpPr>
            <p:nvPr/>
          </p:nvSpPr>
          <p:spPr bwMode="auto">
            <a:xfrm>
              <a:off x="1632" y="220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FF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7" name="Freeform 6"/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FF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8" name="Freeform 7"/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FF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9" name="Freeform 8"/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FF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0" name="Freeform 10"/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1" name="Freeform 11"/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2" name="Freeform 12"/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FF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3" name="Freeform 13"/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FF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4" name="Freeform 14"/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FF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5" name="Freeform 15"/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FF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6" name="Freeform 9"/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4"/>
          <p:cNvGrpSpPr>
            <a:grpSpLocks/>
          </p:cNvGrpSpPr>
          <p:nvPr/>
        </p:nvGrpSpPr>
        <p:grpSpPr bwMode="auto">
          <a:xfrm>
            <a:off x="1257131" y="4690006"/>
            <a:ext cx="1225035" cy="1096084"/>
            <a:chOff x="864" y="1968"/>
            <a:chExt cx="912" cy="816"/>
          </a:xfrm>
          <a:solidFill>
            <a:schemeClr val="tx1">
              <a:lumMod val="75000"/>
            </a:schemeClr>
          </a:solidFill>
        </p:grpSpPr>
        <p:sp>
          <p:nvSpPr>
            <p:cNvPr id="78" name="Freeform 5"/>
            <p:cNvSpPr>
              <a:spLocks/>
            </p:cNvSpPr>
            <p:nvPr/>
          </p:nvSpPr>
          <p:spPr bwMode="auto">
            <a:xfrm>
              <a:off x="1632" y="220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rgbClr val="FF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9" name="Freeform 6"/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rgbClr val="FF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0" name="Freeform 7"/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rgbClr val="FF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1" name="Freeform 8"/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rgbClr val="FF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3" name="Freeform 11"/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4" name="Freeform 12"/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9525">
              <a:solidFill>
                <a:srgbClr val="FF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5" name="Freeform 13"/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9525">
              <a:solidFill>
                <a:srgbClr val="FF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6" name="Freeform 14"/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9525">
              <a:solidFill>
                <a:srgbClr val="FF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7" name="Freeform 15"/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9525">
              <a:solidFill>
                <a:srgbClr val="FF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8" name="Freeform 9"/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0" name="Straight Connector 89"/>
          <p:cNvCxnSpPr/>
          <p:nvPr/>
        </p:nvCxnSpPr>
        <p:spPr bwMode="auto">
          <a:xfrm flipV="1">
            <a:off x="2578100" y="2958540"/>
            <a:ext cx="939800" cy="51714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/>
          <p:cNvCxnSpPr/>
          <p:nvPr/>
        </p:nvCxnSpPr>
        <p:spPr bwMode="auto">
          <a:xfrm>
            <a:off x="5097362" y="2921198"/>
            <a:ext cx="1671738" cy="439717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>
            <a:off x="2578100" y="5270285"/>
            <a:ext cx="1368457" cy="193428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/>
          <p:cNvCxnSpPr/>
          <p:nvPr/>
        </p:nvCxnSpPr>
        <p:spPr bwMode="auto">
          <a:xfrm flipH="1">
            <a:off x="4462362" y="4463550"/>
            <a:ext cx="801094" cy="963626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/>
          <p:cNvCxnSpPr>
            <a:endCxn id="54" idx="3"/>
          </p:cNvCxnSpPr>
          <p:nvPr/>
        </p:nvCxnSpPr>
        <p:spPr bwMode="auto">
          <a:xfrm flipH="1" flipV="1">
            <a:off x="6617441" y="4366838"/>
            <a:ext cx="976103" cy="247558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 flipH="1">
            <a:off x="7831340" y="3563148"/>
            <a:ext cx="118743" cy="920551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>
            <a:off x="4777349" y="3204352"/>
            <a:ext cx="715800" cy="388779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>
            <a:off x="2136819" y="3657607"/>
            <a:ext cx="2060251" cy="1655006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Rounded Rectangular Callout 120"/>
          <p:cNvSpPr/>
          <p:nvPr/>
        </p:nvSpPr>
        <p:spPr bwMode="auto">
          <a:xfrm>
            <a:off x="3340432" y="5326389"/>
            <a:ext cx="3846048" cy="919401"/>
          </a:xfrm>
          <a:prstGeom prst="wedgeRoundRectCallout">
            <a:avLst>
              <a:gd name="adj1" fmla="val 53134"/>
              <a:gd name="adj2" fmla="val -96353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FF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I’m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David and I want to do business with Alice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2" name="Rounded Rectangular Callout 121"/>
          <p:cNvSpPr/>
          <p:nvPr/>
        </p:nvSpPr>
        <p:spPr bwMode="auto">
          <a:xfrm>
            <a:off x="1826747" y="1389247"/>
            <a:ext cx="3846048" cy="919401"/>
          </a:xfrm>
          <a:prstGeom prst="wedgeRoundRectCallout">
            <a:avLst>
              <a:gd name="adj1" fmla="val -42296"/>
              <a:gd name="adj2" fmla="val 101178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CCFFFF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I’m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Alice and I want to do business with David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1AA7E3DA-A175-CC69-EBD3-E3A39866F599}"/>
              </a:ext>
            </a:extLst>
          </p:cNvPr>
          <p:cNvGrpSpPr>
            <a:grpSpLocks/>
          </p:cNvGrpSpPr>
          <p:nvPr/>
        </p:nvGrpSpPr>
        <p:grpSpPr bwMode="auto">
          <a:xfrm>
            <a:off x="1088960" y="2684469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89" name="Freeform 5">
              <a:extLst>
                <a:ext uri="{FF2B5EF4-FFF2-40B4-BE49-F238E27FC236}">
                  <a16:creationId xmlns:a16="http://schemas.microsoft.com/office/drawing/2014/main" id="{18E53EE4-E717-87B1-1D9A-A2FD131C4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92" name="Freeform 6">
              <a:extLst>
                <a:ext uri="{FF2B5EF4-FFF2-40B4-BE49-F238E27FC236}">
                  <a16:creationId xmlns:a16="http://schemas.microsoft.com/office/drawing/2014/main" id="{AFD3C674-8D8D-547B-8599-B8262E577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93" name="Freeform 7">
              <a:extLst>
                <a:ext uri="{FF2B5EF4-FFF2-40B4-BE49-F238E27FC236}">
                  <a16:creationId xmlns:a16="http://schemas.microsoft.com/office/drawing/2014/main" id="{F129100D-EB29-764E-5F8C-4EAB72282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95" name="Freeform 8">
              <a:extLst>
                <a:ext uri="{FF2B5EF4-FFF2-40B4-BE49-F238E27FC236}">
                  <a16:creationId xmlns:a16="http://schemas.microsoft.com/office/drawing/2014/main" id="{FD78C807-93D7-2F6E-D30C-D320E47783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96" name="Freeform 10">
              <a:extLst>
                <a:ext uri="{FF2B5EF4-FFF2-40B4-BE49-F238E27FC236}">
                  <a16:creationId xmlns:a16="http://schemas.microsoft.com/office/drawing/2014/main" id="{11CE6958-14C8-B21E-7590-DCA8447BE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97" name="Freeform 11">
              <a:extLst>
                <a:ext uri="{FF2B5EF4-FFF2-40B4-BE49-F238E27FC236}">
                  <a16:creationId xmlns:a16="http://schemas.microsoft.com/office/drawing/2014/main" id="{4799C832-B22D-DFDC-37BB-93AA935982F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99" name="Freeform 12">
              <a:extLst>
                <a:ext uri="{FF2B5EF4-FFF2-40B4-BE49-F238E27FC236}">
                  <a16:creationId xmlns:a16="http://schemas.microsoft.com/office/drawing/2014/main" id="{706B4BA5-A092-E6EF-2B2C-C3D5BAC4FA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0" name="Freeform 13">
              <a:extLst>
                <a:ext uri="{FF2B5EF4-FFF2-40B4-BE49-F238E27FC236}">
                  <a16:creationId xmlns:a16="http://schemas.microsoft.com/office/drawing/2014/main" id="{DBFC45C6-DB5F-B070-5C69-F3C194F2F96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2" name="Freeform 14">
              <a:extLst>
                <a:ext uri="{FF2B5EF4-FFF2-40B4-BE49-F238E27FC236}">
                  <a16:creationId xmlns:a16="http://schemas.microsoft.com/office/drawing/2014/main" id="{DFCC4F23-D1A3-5431-824F-6BCE4CF9BD9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3" name="Freeform 15">
              <a:extLst>
                <a:ext uri="{FF2B5EF4-FFF2-40B4-BE49-F238E27FC236}">
                  <a16:creationId xmlns:a16="http://schemas.microsoft.com/office/drawing/2014/main" id="{DEBA7920-52B5-CBA8-397E-58E39976DD8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39C2A68E-49BF-17C6-73E5-1C454983B11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6" name="Group 4">
            <a:extLst>
              <a:ext uri="{FF2B5EF4-FFF2-40B4-BE49-F238E27FC236}">
                <a16:creationId xmlns:a16="http://schemas.microsoft.com/office/drawing/2014/main" id="{FA8875EA-4D15-2885-FF4F-350B02CEEEE8}"/>
              </a:ext>
            </a:extLst>
          </p:cNvPr>
          <p:cNvGrpSpPr>
            <a:grpSpLocks/>
          </p:cNvGrpSpPr>
          <p:nvPr/>
        </p:nvGrpSpPr>
        <p:grpSpPr bwMode="auto">
          <a:xfrm>
            <a:off x="7523634" y="4569071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07" name="Freeform 5">
              <a:extLst>
                <a:ext uri="{FF2B5EF4-FFF2-40B4-BE49-F238E27FC236}">
                  <a16:creationId xmlns:a16="http://schemas.microsoft.com/office/drawing/2014/main" id="{B0F0F3BD-5912-3111-2225-7FC44B332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9" name="Freeform 6">
              <a:extLst>
                <a:ext uri="{FF2B5EF4-FFF2-40B4-BE49-F238E27FC236}">
                  <a16:creationId xmlns:a16="http://schemas.microsoft.com/office/drawing/2014/main" id="{967141A7-094E-AAE9-61C1-ED82DE1385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0" name="Freeform 7">
              <a:extLst>
                <a:ext uri="{FF2B5EF4-FFF2-40B4-BE49-F238E27FC236}">
                  <a16:creationId xmlns:a16="http://schemas.microsoft.com/office/drawing/2014/main" id="{FF597ECD-5A1B-2F91-5294-6D39501CF4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1" name="Freeform 8">
              <a:extLst>
                <a:ext uri="{FF2B5EF4-FFF2-40B4-BE49-F238E27FC236}">
                  <a16:creationId xmlns:a16="http://schemas.microsoft.com/office/drawing/2014/main" id="{640F64C0-E5F5-2C26-568A-488DB1386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2" name="Freeform 10">
              <a:extLst>
                <a:ext uri="{FF2B5EF4-FFF2-40B4-BE49-F238E27FC236}">
                  <a16:creationId xmlns:a16="http://schemas.microsoft.com/office/drawing/2014/main" id="{A28547C7-06E6-67F8-D671-2EAB09ED2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3" name="Freeform 11">
              <a:extLst>
                <a:ext uri="{FF2B5EF4-FFF2-40B4-BE49-F238E27FC236}">
                  <a16:creationId xmlns:a16="http://schemas.microsoft.com/office/drawing/2014/main" id="{249E0E8B-4E03-90F5-5607-71E604292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5" name="Freeform 12">
              <a:extLst>
                <a:ext uri="{FF2B5EF4-FFF2-40B4-BE49-F238E27FC236}">
                  <a16:creationId xmlns:a16="http://schemas.microsoft.com/office/drawing/2014/main" id="{A15DCAF6-AEA2-AC6A-7B51-721291604C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6" name="Freeform 13">
              <a:extLst>
                <a:ext uri="{FF2B5EF4-FFF2-40B4-BE49-F238E27FC236}">
                  <a16:creationId xmlns:a16="http://schemas.microsoft.com/office/drawing/2014/main" id="{116F8D37-8992-10A4-BE31-61FCA8E3DA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7" name="Freeform 14">
              <a:extLst>
                <a:ext uri="{FF2B5EF4-FFF2-40B4-BE49-F238E27FC236}">
                  <a16:creationId xmlns:a16="http://schemas.microsoft.com/office/drawing/2014/main" id="{5AA2D5CB-C4A8-D04C-39F0-FB5A62E66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8" name="Freeform 15">
              <a:extLst>
                <a:ext uri="{FF2B5EF4-FFF2-40B4-BE49-F238E27FC236}">
                  <a16:creationId xmlns:a16="http://schemas.microsoft.com/office/drawing/2014/main" id="{9CC77F36-7EA2-CDD9-8E9B-BB144D1F87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9" name="Freeform 9">
              <a:extLst>
                <a:ext uri="{FF2B5EF4-FFF2-40B4-BE49-F238E27FC236}">
                  <a16:creationId xmlns:a16="http://schemas.microsoft.com/office/drawing/2014/main" id="{1906A2DA-14A5-6B3B-9270-0448BEDAB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860319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Lightning Network 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will Find a Way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65C4E5D-DA99-460E-9E68-E8A28959880C}" type="slidenum">
              <a:rPr lang="x-none" smtClean="0"/>
              <a:pPr>
                <a:defRPr/>
              </a:pPr>
              <a:t>99</a:t>
            </a:fld>
            <a:endParaRPr lang="en-US" dirty="0"/>
          </a:p>
        </p:txBody>
      </p:sp>
      <p:grpSp>
        <p:nvGrpSpPr>
          <p:cNvPr id="17" name="Group 4"/>
          <p:cNvGrpSpPr>
            <a:grpSpLocks/>
          </p:cNvGrpSpPr>
          <p:nvPr/>
        </p:nvGrpSpPr>
        <p:grpSpPr bwMode="auto">
          <a:xfrm>
            <a:off x="6918124" y="2743084"/>
            <a:ext cx="1128052" cy="1009310"/>
            <a:chOff x="864" y="1968"/>
            <a:chExt cx="912" cy="816"/>
          </a:xfrm>
          <a:solidFill>
            <a:schemeClr val="tx1">
              <a:lumMod val="75000"/>
            </a:schemeClr>
          </a:solidFill>
        </p:grpSpPr>
        <p:sp>
          <p:nvSpPr>
            <p:cNvPr id="18" name="Freeform 5"/>
            <p:cNvSpPr>
              <a:spLocks/>
            </p:cNvSpPr>
            <p:nvPr/>
          </p:nvSpPr>
          <p:spPr bwMode="auto">
            <a:xfrm>
              <a:off x="1632" y="220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9" name="Freeform 6"/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0" name="Freeform 7"/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1" name="Freeform 8"/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2" name="Freeform 10"/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3" name="Freeform 11"/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4" name="Freeform 12"/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5" name="Freeform 13"/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6" name="Freeform 14"/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7" name="Freeform 15"/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9525">
              <a:solidFill>
                <a:srgbClr val="FFFF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65" name="Group 4"/>
          <p:cNvGrpSpPr>
            <a:grpSpLocks/>
          </p:cNvGrpSpPr>
          <p:nvPr/>
        </p:nvGrpSpPr>
        <p:grpSpPr bwMode="auto">
          <a:xfrm>
            <a:off x="3649028" y="2313784"/>
            <a:ext cx="1225035" cy="1096084"/>
            <a:chOff x="864" y="1968"/>
            <a:chExt cx="912" cy="816"/>
          </a:xfrm>
        </p:grpSpPr>
        <p:sp>
          <p:nvSpPr>
            <p:cNvPr id="66" name="Freeform 5"/>
            <p:cNvSpPr>
              <a:spLocks/>
            </p:cNvSpPr>
            <p:nvPr/>
          </p:nvSpPr>
          <p:spPr bwMode="auto">
            <a:xfrm>
              <a:off x="1632" y="220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FF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7" name="Freeform 6"/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FF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8" name="Freeform 7"/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FF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69" name="Freeform 8"/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FF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0" name="Freeform 10"/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1" name="Freeform 11"/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2" name="Freeform 12"/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FF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3" name="Freeform 13"/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FF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4" name="Freeform 14"/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FF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5" name="Freeform 15"/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tx1"/>
            </a:solidFill>
            <a:ln w="9525">
              <a:solidFill>
                <a:srgbClr val="FF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6" name="Freeform 9"/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tx2">
                <a:lumMod val="60000"/>
                <a:lumOff val="40000"/>
              </a:schemeClr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7" name="Group 4"/>
          <p:cNvGrpSpPr>
            <a:grpSpLocks/>
          </p:cNvGrpSpPr>
          <p:nvPr/>
        </p:nvGrpSpPr>
        <p:grpSpPr bwMode="auto">
          <a:xfrm>
            <a:off x="1257131" y="4690006"/>
            <a:ext cx="1225035" cy="1096084"/>
            <a:chOff x="864" y="1968"/>
            <a:chExt cx="912" cy="816"/>
          </a:xfrm>
          <a:solidFill>
            <a:schemeClr val="tx1">
              <a:lumMod val="75000"/>
            </a:schemeClr>
          </a:solidFill>
        </p:grpSpPr>
        <p:sp>
          <p:nvSpPr>
            <p:cNvPr id="78" name="Freeform 5"/>
            <p:cNvSpPr>
              <a:spLocks/>
            </p:cNvSpPr>
            <p:nvPr/>
          </p:nvSpPr>
          <p:spPr bwMode="auto">
            <a:xfrm>
              <a:off x="1632" y="2208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rgbClr val="FF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79" name="Freeform 6"/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rgbClr val="FF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0" name="Freeform 7"/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rgbClr val="FF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1" name="Freeform 8"/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9525">
              <a:solidFill>
                <a:srgbClr val="FF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2" name="Freeform 10"/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3" name="Freeform 11"/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4" name="Freeform 12"/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9525">
              <a:solidFill>
                <a:srgbClr val="FF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5" name="Freeform 13"/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9525">
              <a:solidFill>
                <a:srgbClr val="FF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6" name="Freeform 14"/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9525">
              <a:solidFill>
                <a:srgbClr val="FF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7" name="Freeform 15"/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grpFill/>
            <a:ln w="9525">
              <a:solidFill>
                <a:srgbClr val="FF66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88" name="Freeform 9"/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90" name="Straight Connector 89"/>
          <p:cNvCxnSpPr/>
          <p:nvPr/>
        </p:nvCxnSpPr>
        <p:spPr bwMode="auto">
          <a:xfrm flipV="1">
            <a:off x="2578100" y="2958540"/>
            <a:ext cx="939800" cy="51714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1" name="Straight Connector 90"/>
          <p:cNvCxnSpPr/>
          <p:nvPr/>
        </p:nvCxnSpPr>
        <p:spPr bwMode="auto">
          <a:xfrm>
            <a:off x="5097362" y="2921198"/>
            <a:ext cx="1671738" cy="439717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/>
          <p:nvPr/>
        </p:nvCxnSpPr>
        <p:spPr bwMode="auto">
          <a:xfrm>
            <a:off x="2578100" y="5270285"/>
            <a:ext cx="1368457" cy="193428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8" name="Straight Connector 97"/>
          <p:cNvCxnSpPr/>
          <p:nvPr/>
        </p:nvCxnSpPr>
        <p:spPr bwMode="auto">
          <a:xfrm flipH="1">
            <a:off x="4462362" y="4264080"/>
            <a:ext cx="1044219" cy="1163096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01" name="Straight Connector 100"/>
          <p:cNvCxnSpPr>
            <a:cxnSpLocks/>
          </p:cNvCxnSpPr>
          <p:nvPr/>
        </p:nvCxnSpPr>
        <p:spPr bwMode="auto">
          <a:xfrm flipH="1" flipV="1">
            <a:off x="6617441" y="4366838"/>
            <a:ext cx="976103" cy="247558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FF0000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cxnSp>
        <p:nvCxnSpPr>
          <p:cNvPr id="105" name="Straight Connector 104"/>
          <p:cNvCxnSpPr/>
          <p:nvPr/>
        </p:nvCxnSpPr>
        <p:spPr bwMode="auto">
          <a:xfrm flipH="1">
            <a:off x="7831340" y="3563148"/>
            <a:ext cx="118743" cy="920551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8" name="Straight Connector 107"/>
          <p:cNvCxnSpPr/>
          <p:nvPr/>
        </p:nvCxnSpPr>
        <p:spPr bwMode="auto">
          <a:xfrm>
            <a:off x="4777349" y="3204352"/>
            <a:ext cx="715800" cy="388779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4" name="Straight Connector 113"/>
          <p:cNvCxnSpPr/>
          <p:nvPr/>
        </p:nvCxnSpPr>
        <p:spPr bwMode="auto">
          <a:xfrm>
            <a:off x="2136819" y="3657607"/>
            <a:ext cx="1963538" cy="1862805"/>
          </a:xfrm>
          <a:prstGeom prst="line">
            <a:avLst/>
          </a:prstGeom>
          <a:solidFill>
            <a:srgbClr val="FFFFCC"/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6" name="Rounded Rectangular Callout 95"/>
          <p:cNvSpPr/>
          <p:nvPr/>
        </p:nvSpPr>
        <p:spPr bwMode="auto">
          <a:xfrm>
            <a:off x="5004680" y="4820388"/>
            <a:ext cx="1275735" cy="510778"/>
          </a:xfrm>
          <a:prstGeom prst="wedgeRoundRectCallout">
            <a:avLst>
              <a:gd name="adj1" fmla="val -33711"/>
              <a:gd name="adj2" fmla="val 81839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CCC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I’m Bob</a:t>
            </a:r>
          </a:p>
        </p:txBody>
      </p:sp>
      <p:sp>
        <p:nvSpPr>
          <p:cNvPr id="97" name="Rounded Rectangular Callout 96"/>
          <p:cNvSpPr/>
          <p:nvPr/>
        </p:nvSpPr>
        <p:spPr bwMode="auto">
          <a:xfrm>
            <a:off x="6126297" y="2958539"/>
            <a:ext cx="1458499" cy="510778"/>
          </a:xfrm>
          <a:prstGeom prst="wedgeRoundRectCallout">
            <a:avLst>
              <a:gd name="adj1" fmla="val -33711"/>
              <a:gd name="adj2" fmla="val 81839"/>
              <a:gd name="adj3" fmla="val 16667"/>
            </a:avLst>
          </a:prstGeom>
          <a:solidFill>
            <a:schemeClr val="bg1"/>
          </a:solidFill>
          <a:ln w="76200" cap="flat" cmpd="sng" algn="ctr">
            <a:solidFill>
              <a:srgbClr val="FFC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I’m Carol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3F02A536-65D3-3E74-200E-71C0042F90B5}"/>
              </a:ext>
            </a:extLst>
          </p:cNvPr>
          <p:cNvGrpSpPr>
            <a:grpSpLocks/>
          </p:cNvGrpSpPr>
          <p:nvPr/>
        </p:nvGrpSpPr>
        <p:grpSpPr bwMode="auto">
          <a:xfrm>
            <a:off x="1088960" y="2684469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89" name="Freeform 5">
              <a:extLst>
                <a:ext uri="{FF2B5EF4-FFF2-40B4-BE49-F238E27FC236}">
                  <a16:creationId xmlns:a16="http://schemas.microsoft.com/office/drawing/2014/main" id="{228FADF5-1AF2-2659-8A0E-B4888CF11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92" name="Freeform 6">
              <a:extLst>
                <a:ext uri="{FF2B5EF4-FFF2-40B4-BE49-F238E27FC236}">
                  <a16:creationId xmlns:a16="http://schemas.microsoft.com/office/drawing/2014/main" id="{7547B829-7FAF-6C13-5DDC-BF6D12D380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93" name="Freeform 7">
              <a:extLst>
                <a:ext uri="{FF2B5EF4-FFF2-40B4-BE49-F238E27FC236}">
                  <a16:creationId xmlns:a16="http://schemas.microsoft.com/office/drawing/2014/main" id="{6B18949B-4A14-7BA1-4EE8-7BE89662C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95" name="Freeform 8">
              <a:extLst>
                <a:ext uri="{FF2B5EF4-FFF2-40B4-BE49-F238E27FC236}">
                  <a16:creationId xmlns:a16="http://schemas.microsoft.com/office/drawing/2014/main" id="{D41E8361-708B-2DDE-F41B-693E84FA9E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99" name="Freeform 10">
              <a:extLst>
                <a:ext uri="{FF2B5EF4-FFF2-40B4-BE49-F238E27FC236}">
                  <a16:creationId xmlns:a16="http://schemas.microsoft.com/office/drawing/2014/main" id="{0280E9F7-7EF9-C868-B000-4928B9E685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0" name="Freeform 11">
              <a:extLst>
                <a:ext uri="{FF2B5EF4-FFF2-40B4-BE49-F238E27FC236}">
                  <a16:creationId xmlns:a16="http://schemas.microsoft.com/office/drawing/2014/main" id="{16648315-5A7A-81C4-19CC-C5E3BFAB3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2" name="Freeform 12">
              <a:extLst>
                <a:ext uri="{FF2B5EF4-FFF2-40B4-BE49-F238E27FC236}">
                  <a16:creationId xmlns:a16="http://schemas.microsoft.com/office/drawing/2014/main" id="{A1187D0F-7C26-AD2D-6A29-6F760FDB2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3" name="Freeform 13">
              <a:extLst>
                <a:ext uri="{FF2B5EF4-FFF2-40B4-BE49-F238E27FC236}">
                  <a16:creationId xmlns:a16="http://schemas.microsoft.com/office/drawing/2014/main" id="{72E74517-18D0-3534-3CAD-557635523B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4" name="Freeform 14">
              <a:extLst>
                <a:ext uri="{FF2B5EF4-FFF2-40B4-BE49-F238E27FC236}">
                  <a16:creationId xmlns:a16="http://schemas.microsoft.com/office/drawing/2014/main" id="{A5CC2A74-A638-E8C3-CADA-60EB7A803F0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6" name="Freeform 15">
              <a:extLst>
                <a:ext uri="{FF2B5EF4-FFF2-40B4-BE49-F238E27FC236}">
                  <a16:creationId xmlns:a16="http://schemas.microsoft.com/office/drawing/2014/main" id="{4B3D9946-8DB7-CD6D-56AD-E4362432D64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07" name="Freeform 9">
              <a:extLst>
                <a:ext uri="{FF2B5EF4-FFF2-40B4-BE49-F238E27FC236}">
                  <a16:creationId xmlns:a16="http://schemas.microsoft.com/office/drawing/2014/main" id="{432B08AB-DFDC-14DA-A759-DF45530386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chemeClr val="accent1">
                <a:lumMod val="40000"/>
                <a:lumOff val="60000"/>
              </a:schemeClr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09" name="Group 4">
            <a:extLst>
              <a:ext uri="{FF2B5EF4-FFF2-40B4-BE49-F238E27FC236}">
                <a16:creationId xmlns:a16="http://schemas.microsoft.com/office/drawing/2014/main" id="{FA6C30DE-A22E-7FAB-B412-CE530E410D60}"/>
              </a:ext>
            </a:extLst>
          </p:cNvPr>
          <p:cNvGrpSpPr>
            <a:grpSpLocks/>
          </p:cNvGrpSpPr>
          <p:nvPr/>
        </p:nvGrpSpPr>
        <p:grpSpPr bwMode="auto">
          <a:xfrm>
            <a:off x="7523634" y="4569071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10" name="Freeform 5">
              <a:extLst>
                <a:ext uri="{FF2B5EF4-FFF2-40B4-BE49-F238E27FC236}">
                  <a16:creationId xmlns:a16="http://schemas.microsoft.com/office/drawing/2014/main" id="{7200AB05-C977-B7D1-647C-147A0554B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1" name="Freeform 6">
              <a:extLst>
                <a:ext uri="{FF2B5EF4-FFF2-40B4-BE49-F238E27FC236}">
                  <a16:creationId xmlns:a16="http://schemas.microsoft.com/office/drawing/2014/main" id="{0CA4EE91-B142-79B6-7628-75A379C37B8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2" name="Freeform 7">
              <a:extLst>
                <a:ext uri="{FF2B5EF4-FFF2-40B4-BE49-F238E27FC236}">
                  <a16:creationId xmlns:a16="http://schemas.microsoft.com/office/drawing/2014/main" id="{683C064F-B625-7244-312C-1DC9A8C6C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3" name="Freeform 8">
              <a:extLst>
                <a:ext uri="{FF2B5EF4-FFF2-40B4-BE49-F238E27FC236}">
                  <a16:creationId xmlns:a16="http://schemas.microsoft.com/office/drawing/2014/main" id="{84CB18DA-44D0-528E-E43F-5D00C4E85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5" name="Freeform 10">
              <a:extLst>
                <a:ext uri="{FF2B5EF4-FFF2-40B4-BE49-F238E27FC236}">
                  <a16:creationId xmlns:a16="http://schemas.microsoft.com/office/drawing/2014/main" id="{0E70EBAC-499B-A5FC-CD98-84704DEC0D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6" name="Freeform 11">
              <a:extLst>
                <a:ext uri="{FF2B5EF4-FFF2-40B4-BE49-F238E27FC236}">
                  <a16:creationId xmlns:a16="http://schemas.microsoft.com/office/drawing/2014/main" id="{47CE45EF-7F3F-2A2D-160C-006E64D058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7" name="Freeform 12">
              <a:extLst>
                <a:ext uri="{FF2B5EF4-FFF2-40B4-BE49-F238E27FC236}">
                  <a16:creationId xmlns:a16="http://schemas.microsoft.com/office/drawing/2014/main" id="{8C955FFE-E177-0FE0-F50E-591E965243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8" name="Freeform 13">
              <a:extLst>
                <a:ext uri="{FF2B5EF4-FFF2-40B4-BE49-F238E27FC236}">
                  <a16:creationId xmlns:a16="http://schemas.microsoft.com/office/drawing/2014/main" id="{EDD9B25A-29F2-1076-38DD-E7692F3802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19" name="Freeform 14">
              <a:extLst>
                <a:ext uri="{FF2B5EF4-FFF2-40B4-BE49-F238E27FC236}">
                  <a16:creationId xmlns:a16="http://schemas.microsoft.com/office/drawing/2014/main" id="{86F713AE-9C66-8062-3419-D46763B3C7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0" name="Freeform 15">
              <a:extLst>
                <a:ext uri="{FF2B5EF4-FFF2-40B4-BE49-F238E27FC236}">
                  <a16:creationId xmlns:a16="http://schemas.microsoft.com/office/drawing/2014/main" id="{D10165EA-DF1C-5682-ADE1-727E82575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1" name="Freeform 9">
              <a:extLst>
                <a:ext uri="{FF2B5EF4-FFF2-40B4-BE49-F238E27FC236}">
                  <a16:creationId xmlns:a16="http://schemas.microsoft.com/office/drawing/2014/main" id="{AA0CF3AF-604C-F4CE-A18D-A9DC84E64E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FF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22" name="Group 4">
            <a:extLst>
              <a:ext uri="{FF2B5EF4-FFF2-40B4-BE49-F238E27FC236}">
                <a16:creationId xmlns:a16="http://schemas.microsoft.com/office/drawing/2014/main" id="{D0457500-B383-FECC-FCAF-82B9C0DF2A81}"/>
              </a:ext>
            </a:extLst>
          </p:cNvPr>
          <p:cNvGrpSpPr>
            <a:grpSpLocks/>
          </p:cNvGrpSpPr>
          <p:nvPr/>
        </p:nvGrpSpPr>
        <p:grpSpPr bwMode="auto">
          <a:xfrm>
            <a:off x="3968054" y="5490337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23" name="Freeform 5">
              <a:extLst>
                <a:ext uri="{FF2B5EF4-FFF2-40B4-BE49-F238E27FC236}">
                  <a16:creationId xmlns:a16="http://schemas.microsoft.com/office/drawing/2014/main" id="{0692A27B-C2AA-7431-E5B8-40FED458A5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4" name="Freeform 6">
              <a:extLst>
                <a:ext uri="{FF2B5EF4-FFF2-40B4-BE49-F238E27FC236}">
                  <a16:creationId xmlns:a16="http://schemas.microsoft.com/office/drawing/2014/main" id="{2344F7C5-68AA-5943-0C21-BE377515A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5" name="Freeform 7">
              <a:extLst>
                <a:ext uri="{FF2B5EF4-FFF2-40B4-BE49-F238E27FC236}">
                  <a16:creationId xmlns:a16="http://schemas.microsoft.com/office/drawing/2014/main" id="{3F4F7863-2957-FDF1-F9F1-E9143FC7A121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6" name="Freeform 8">
              <a:extLst>
                <a:ext uri="{FF2B5EF4-FFF2-40B4-BE49-F238E27FC236}">
                  <a16:creationId xmlns:a16="http://schemas.microsoft.com/office/drawing/2014/main" id="{5F489017-4256-E34F-5284-7DB87B3A3A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7" name="Freeform 10">
              <a:extLst>
                <a:ext uri="{FF2B5EF4-FFF2-40B4-BE49-F238E27FC236}">
                  <a16:creationId xmlns:a16="http://schemas.microsoft.com/office/drawing/2014/main" id="{62BBA635-55E0-90B2-A9CA-F9396F06370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8" name="Freeform 11">
              <a:extLst>
                <a:ext uri="{FF2B5EF4-FFF2-40B4-BE49-F238E27FC236}">
                  <a16:creationId xmlns:a16="http://schemas.microsoft.com/office/drawing/2014/main" id="{0D87BA40-2586-B42B-50A8-678C4A530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29" name="Freeform 12">
              <a:extLst>
                <a:ext uri="{FF2B5EF4-FFF2-40B4-BE49-F238E27FC236}">
                  <a16:creationId xmlns:a16="http://schemas.microsoft.com/office/drawing/2014/main" id="{DBB337C4-CFF5-C823-CFB6-C4BAF3D027A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0" name="Freeform 13">
              <a:extLst>
                <a:ext uri="{FF2B5EF4-FFF2-40B4-BE49-F238E27FC236}">
                  <a16:creationId xmlns:a16="http://schemas.microsoft.com/office/drawing/2014/main" id="{A24A6FB1-411B-3602-7482-19A3A9E01C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1" name="Freeform 14">
              <a:extLst>
                <a:ext uri="{FF2B5EF4-FFF2-40B4-BE49-F238E27FC236}">
                  <a16:creationId xmlns:a16="http://schemas.microsoft.com/office/drawing/2014/main" id="{D1ECAE1A-9D78-58FF-2650-BEE703BDFC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2" name="Freeform 15">
              <a:extLst>
                <a:ext uri="{FF2B5EF4-FFF2-40B4-BE49-F238E27FC236}">
                  <a16:creationId xmlns:a16="http://schemas.microsoft.com/office/drawing/2014/main" id="{BFE8C46F-CC35-7B1B-C734-48CE949307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3" name="Freeform 9">
              <a:extLst>
                <a:ext uri="{FF2B5EF4-FFF2-40B4-BE49-F238E27FC236}">
                  <a16:creationId xmlns:a16="http://schemas.microsoft.com/office/drawing/2014/main" id="{78DF16C8-D121-9E0C-68E7-0B6A10BF02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34" name="Group 4">
            <a:extLst>
              <a:ext uri="{FF2B5EF4-FFF2-40B4-BE49-F238E27FC236}">
                <a16:creationId xmlns:a16="http://schemas.microsoft.com/office/drawing/2014/main" id="{BDD7B159-A8CD-360B-7872-4287770BBF39}"/>
              </a:ext>
            </a:extLst>
          </p:cNvPr>
          <p:cNvGrpSpPr>
            <a:grpSpLocks/>
          </p:cNvGrpSpPr>
          <p:nvPr/>
        </p:nvGrpSpPr>
        <p:grpSpPr bwMode="auto">
          <a:xfrm>
            <a:off x="5453719" y="3578120"/>
            <a:ext cx="1283675" cy="1133866"/>
            <a:chOff x="864" y="1968"/>
            <a:chExt cx="928" cy="816"/>
          </a:xfrm>
          <a:effectLst>
            <a:glow rad="101600">
              <a:schemeClr val="accent3">
                <a:satMod val="175000"/>
                <a:alpha val="40000"/>
              </a:schemeClr>
            </a:glow>
          </a:effectLst>
        </p:grpSpPr>
        <p:sp>
          <p:nvSpPr>
            <p:cNvPr id="135" name="Freeform 5">
              <a:extLst>
                <a:ext uri="{FF2B5EF4-FFF2-40B4-BE49-F238E27FC236}">
                  <a16:creationId xmlns:a16="http://schemas.microsoft.com/office/drawing/2014/main" id="{5BDB7726-F422-729C-7495-42474EB0F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8" y="2213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6" name="Freeform 6">
              <a:extLst>
                <a:ext uri="{FF2B5EF4-FFF2-40B4-BE49-F238E27FC236}">
                  <a16:creationId xmlns:a16="http://schemas.microsoft.com/office/drawing/2014/main" id="{8C468ED9-3C21-5BD1-F050-33D90F06BF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8" y="2112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glow rad="101600">
                <a:schemeClr val="accent3">
                  <a:satMod val="175000"/>
                  <a:alpha val="40000"/>
                </a:schemeClr>
              </a:glow>
            </a:effectLst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7" name="Freeform 7">
              <a:extLst>
                <a:ext uri="{FF2B5EF4-FFF2-40B4-BE49-F238E27FC236}">
                  <a16:creationId xmlns:a16="http://schemas.microsoft.com/office/drawing/2014/main" id="{D9470B04-071B-ACEB-9663-51E965F9D1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44" y="2016"/>
              <a:ext cx="144" cy="336"/>
            </a:xfrm>
            <a:custGeom>
              <a:avLst/>
              <a:gdLst>
                <a:gd name="T0" fmla="*/ 0 w 144"/>
                <a:gd name="T1" fmla="*/ 48 h 336"/>
                <a:gd name="T2" fmla="*/ 96 w 144"/>
                <a:gd name="T3" fmla="*/ 0 h 336"/>
                <a:gd name="T4" fmla="*/ 144 w 144"/>
                <a:gd name="T5" fmla="*/ 48 h 336"/>
                <a:gd name="T6" fmla="*/ 144 w 144"/>
                <a:gd name="T7" fmla="*/ 336 h 336"/>
                <a:gd name="T8" fmla="*/ 96 w 144"/>
                <a:gd name="T9" fmla="*/ 288 h 336"/>
                <a:gd name="T10" fmla="*/ 96 w 144"/>
                <a:gd name="T11" fmla="*/ 96 h 336"/>
                <a:gd name="T12" fmla="*/ 0 w 144"/>
                <a:gd name="T13" fmla="*/ 144 h 336"/>
                <a:gd name="T14" fmla="*/ 0 w 144"/>
                <a:gd name="T15" fmla="*/ 48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8" name="Freeform 8">
              <a:extLst>
                <a:ext uri="{FF2B5EF4-FFF2-40B4-BE49-F238E27FC236}">
                  <a16:creationId xmlns:a16="http://schemas.microsoft.com/office/drawing/2014/main" id="{85EAFAB2-598A-AD0B-1286-D3AB067986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1968"/>
              <a:ext cx="144" cy="288"/>
            </a:xfrm>
            <a:custGeom>
              <a:avLst/>
              <a:gdLst>
                <a:gd name="T0" fmla="*/ 0 w 144"/>
                <a:gd name="T1" fmla="*/ 16 h 336"/>
                <a:gd name="T2" fmla="*/ 96 w 144"/>
                <a:gd name="T3" fmla="*/ 0 h 336"/>
                <a:gd name="T4" fmla="*/ 144 w 144"/>
                <a:gd name="T5" fmla="*/ 16 h 336"/>
                <a:gd name="T6" fmla="*/ 144 w 144"/>
                <a:gd name="T7" fmla="*/ 115 h 336"/>
                <a:gd name="T8" fmla="*/ 96 w 144"/>
                <a:gd name="T9" fmla="*/ 99 h 336"/>
                <a:gd name="T10" fmla="*/ 96 w 144"/>
                <a:gd name="T11" fmla="*/ 33 h 336"/>
                <a:gd name="T12" fmla="*/ 0 w 144"/>
                <a:gd name="T13" fmla="*/ 49 h 336"/>
                <a:gd name="T14" fmla="*/ 0 w 144"/>
                <a:gd name="T15" fmla="*/ 16 h 3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44"/>
                <a:gd name="T25" fmla="*/ 0 h 336"/>
                <a:gd name="T26" fmla="*/ 144 w 144"/>
                <a:gd name="T27" fmla="*/ 336 h 3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44" h="336">
                  <a:moveTo>
                    <a:pt x="0" y="48"/>
                  </a:moveTo>
                  <a:lnTo>
                    <a:pt x="96" y="0"/>
                  </a:lnTo>
                  <a:lnTo>
                    <a:pt x="144" y="48"/>
                  </a:lnTo>
                  <a:lnTo>
                    <a:pt x="144" y="336"/>
                  </a:lnTo>
                  <a:lnTo>
                    <a:pt x="96" y="288"/>
                  </a:lnTo>
                  <a:lnTo>
                    <a:pt x="96" y="96"/>
                  </a:lnTo>
                  <a:lnTo>
                    <a:pt x="0" y="144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39" name="Freeform 10">
              <a:extLst>
                <a:ext uri="{FF2B5EF4-FFF2-40B4-BE49-F238E27FC236}">
                  <a16:creationId xmlns:a16="http://schemas.microsoft.com/office/drawing/2014/main" id="{4D4C8628-A585-A8F0-F6AA-F4AED9117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" y="2064"/>
              <a:ext cx="491" cy="567"/>
            </a:xfrm>
            <a:custGeom>
              <a:avLst/>
              <a:gdLst>
                <a:gd name="T0" fmla="*/ 11 w 491"/>
                <a:gd name="T1" fmla="*/ 0 h 567"/>
                <a:gd name="T2" fmla="*/ 491 w 491"/>
                <a:gd name="T3" fmla="*/ 432 h 567"/>
                <a:gd name="T4" fmla="*/ 484 w 491"/>
                <a:gd name="T5" fmla="*/ 567 h 567"/>
                <a:gd name="T6" fmla="*/ 0 w 491"/>
                <a:gd name="T7" fmla="*/ 119 h 567"/>
                <a:gd name="T8" fmla="*/ 11 w 491"/>
                <a:gd name="T9" fmla="*/ 0 h 56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"/>
                <a:gd name="T16" fmla="*/ 0 h 567"/>
                <a:gd name="T17" fmla="*/ 491 w 491"/>
                <a:gd name="T18" fmla="*/ 567 h 56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" h="567">
                  <a:moveTo>
                    <a:pt x="11" y="0"/>
                  </a:moveTo>
                  <a:lnTo>
                    <a:pt x="491" y="432"/>
                  </a:lnTo>
                  <a:lnTo>
                    <a:pt x="484" y="567"/>
                  </a:lnTo>
                  <a:lnTo>
                    <a:pt x="0" y="11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0" name="Freeform 11">
              <a:extLst>
                <a:ext uri="{FF2B5EF4-FFF2-40B4-BE49-F238E27FC236}">
                  <a16:creationId xmlns:a16="http://schemas.microsoft.com/office/drawing/2014/main" id="{53FD830B-408C-E31F-53EF-D3435DBD0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4" y="2304"/>
              <a:ext cx="304" cy="327"/>
            </a:xfrm>
            <a:custGeom>
              <a:avLst/>
              <a:gdLst>
                <a:gd name="T0" fmla="*/ 304 w 304"/>
                <a:gd name="T1" fmla="*/ 0 h 327"/>
                <a:gd name="T2" fmla="*/ 304 w 304"/>
                <a:gd name="T3" fmla="*/ 96 h 327"/>
                <a:gd name="T4" fmla="*/ 0 w 304"/>
                <a:gd name="T5" fmla="*/ 327 h 327"/>
                <a:gd name="T6" fmla="*/ 18 w 304"/>
                <a:gd name="T7" fmla="*/ 181 h 327"/>
                <a:gd name="T8" fmla="*/ 304 w 304"/>
                <a:gd name="T9" fmla="*/ 0 h 3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327"/>
                <a:gd name="T17" fmla="*/ 304 w 304"/>
                <a:gd name="T18" fmla="*/ 327 h 327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327">
                  <a:moveTo>
                    <a:pt x="304" y="0"/>
                  </a:moveTo>
                  <a:lnTo>
                    <a:pt x="304" y="96"/>
                  </a:lnTo>
                  <a:lnTo>
                    <a:pt x="0" y="327"/>
                  </a:lnTo>
                  <a:lnTo>
                    <a:pt x="18" y="181"/>
                  </a:lnTo>
                  <a:lnTo>
                    <a:pt x="304" y="0"/>
                  </a:lnTo>
                  <a:close/>
                </a:path>
              </a:pathLst>
            </a:custGeom>
            <a:solidFill>
              <a:srgbClr val="FF99FF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1" name="Freeform 12">
              <a:extLst>
                <a:ext uri="{FF2B5EF4-FFF2-40B4-BE49-F238E27FC236}">
                  <a16:creationId xmlns:a16="http://schemas.microsoft.com/office/drawing/2014/main" id="{36CA17A3-FAD7-38A3-7B00-DEA8AD43E0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0" y="2448"/>
              <a:ext cx="240" cy="336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16 h 432"/>
                <a:gd name="T4" fmla="*/ 9 w 336"/>
                <a:gd name="T5" fmla="*/ 25 h 432"/>
                <a:gd name="T6" fmla="*/ 9 w 336"/>
                <a:gd name="T7" fmla="*/ 75 h 432"/>
                <a:gd name="T8" fmla="*/ 0 w 336"/>
                <a:gd name="T9" fmla="*/ 58 h 432"/>
                <a:gd name="T10" fmla="*/ 0 w 336"/>
                <a:gd name="T11" fmla="*/ 9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2" name="Freeform 13">
              <a:extLst>
                <a:ext uri="{FF2B5EF4-FFF2-40B4-BE49-F238E27FC236}">
                  <a16:creationId xmlns:a16="http://schemas.microsoft.com/office/drawing/2014/main" id="{7B245895-169C-3A01-21C0-B3B03BD2B4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6" y="2352"/>
              <a:ext cx="240" cy="288"/>
            </a:xfrm>
            <a:custGeom>
              <a:avLst/>
              <a:gdLst>
                <a:gd name="T0" fmla="*/ 19 w 336"/>
                <a:gd name="T1" fmla="*/ 0 h 432"/>
                <a:gd name="T2" fmla="*/ 31 w 336"/>
                <a:gd name="T3" fmla="*/ 6 h 432"/>
                <a:gd name="T4" fmla="*/ 9 w 336"/>
                <a:gd name="T5" fmla="*/ 9 h 432"/>
                <a:gd name="T6" fmla="*/ 9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19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3" name="Freeform 14">
              <a:extLst>
                <a:ext uri="{FF2B5EF4-FFF2-40B4-BE49-F238E27FC236}">
                  <a16:creationId xmlns:a16="http://schemas.microsoft.com/office/drawing/2014/main" id="{472047B1-435C-76A4-2A37-7F312B1153B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" y="2256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4" name="Freeform 15">
              <a:extLst>
                <a:ext uri="{FF2B5EF4-FFF2-40B4-BE49-F238E27FC236}">
                  <a16:creationId xmlns:a16="http://schemas.microsoft.com/office/drawing/2014/main" id="{5BF51011-7EAA-EDE3-14C9-30F5E2FC4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" y="2160"/>
              <a:ext cx="192" cy="288"/>
            </a:xfrm>
            <a:custGeom>
              <a:avLst/>
              <a:gdLst>
                <a:gd name="T0" fmla="*/ 4 w 336"/>
                <a:gd name="T1" fmla="*/ 0 h 432"/>
                <a:gd name="T2" fmla="*/ 7 w 336"/>
                <a:gd name="T3" fmla="*/ 6 h 432"/>
                <a:gd name="T4" fmla="*/ 2 w 336"/>
                <a:gd name="T5" fmla="*/ 9 h 432"/>
                <a:gd name="T6" fmla="*/ 2 w 336"/>
                <a:gd name="T7" fmla="*/ 25 h 432"/>
                <a:gd name="T8" fmla="*/ 0 w 336"/>
                <a:gd name="T9" fmla="*/ 19 h 432"/>
                <a:gd name="T10" fmla="*/ 0 w 336"/>
                <a:gd name="T11" fmla="*/ 3 h 432"/>
                <a:gd name="T12" fmla="*/ 4 w 336"/>
                <a:gd name="T13" fmla="*/ 0 h 4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336"/>
                <a:gd name="T22" fmla="*/ 0 h 432"/>
                <a:gd name="T23" fmla="*/ 336 w 336"/>
                <a:gd name="T24" fmla="*/ 432 h 4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336" h="432">
                  <a:moveTo>
                    <a:pt x="192" y="0"/>
                  </a:moveTo>
                  <a:lnTo>
                    <a:pt x="336" y="96"/>
                  </a:lnTo>
                  <a:lnTo>
                    <a:pt x="96" y="144"/>
                  </a:lnTo>
                  <a:lnTo>
                    <a:pt x="96" y="432"/>
                  </a:lnTo>
                  <a:lnTo>
                    <a:pt x="0" y="336"/>
                  </a:lnTo>
                  <a:lnTo>
                    <a:pt x="0" y="48"/>
                  </a:lnTo>
                  <a:lnTo>
                    <a:pt x="192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r" eaLnBrk="0" hangingPunct="0"/>
              <a:endParaRPr lang="en-US" sz="4400" b="1">
                <a:solidFill>
                  <a:srgbClr val="0000FF"/>
                </a:solidFill>
                <a:latin typeface="Comic Sans MS" pitchFamily="66" charset="0"/>
              </a:endParaRPr>
            </a:p>
          </p:txBody>
        </p:sp>
        <p:sp>
          <p:nvSpPr>
            <p:cNvPr id="145" name="Freeform 9">
              <a:extLst>
                <a:ext uri="{FF2B5EF4-FFF2-40B4-BE49-F238E27FC236}">
                  <a16:creationId xmlns:a16="http://schemas.microsoft.com/office/drawing/2014/main" id="{8819C0CD-EE28-2E53-63E7-AE83CB35848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" y="1968"/>
              <a:ext cx="789" cy="535"/>
            </a:xfrm>
            <a:custGeom>
              <a:avLst/>
              <a:gdLst>
                <a:gd name="T0" fmla="*/ 261 w 789"/>
                <a:gd name="T1" fmla="*/ 0 h 535"/>
                <a:gd name="T2" fmla="*/ 789 w 789"/>
                <a:gd name="T3" fmla="*/ 336 h 535"/>
                <a:gd name="T4" fmla="*/ 494 w 789"/>
                <a:gd name="T5" fmla="*/ 535 h 535"/>
                <a:gd name="T6" fmla="*/ 0 w 789"/>
                <a:gd name="T7" fmla="*/ 96 h 535"/>
                <a:gd name="T8" fmla="*/ 261 w 789"/>
                <a:gd name="T9" fmla="*/ 0 h 5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89"/>
                <a:gd name="T16" fmla="*/ 0 h 535"/>
                <a:gd name="T17" fmla="*/ 789 w 789"/>
                <a:gd name="T18" fmla="*/ 535 h 5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89" h="535">
                  <a:moveTo>
                    <a:pt x="261" y="0"/>
                  </a:moveTo>
                  <a:lnTo>
                    <a:pt x="789" y="336"/>
                  </a:lnTo>
                  <a:lnTo>
                    <a:pt x="494" y="535"/>
                  </a:lnTo>
                  <a:lnTo>
                    <a:pt x="0" y="96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FFC000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 sz="4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773250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7620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rot="0" spcFirstLastPara="0" vertOverflow="overflow" horzOverflow="overflow" vert="horz" wrap="none" lIns="91440" tIns="45720" rIns="91440" bIns="45720" numCol="1" spcCol="0" rtlCol="0" fromWordArt="0" anchor="ctr" anchorCtr="1" forceAA="0" compatLnSpc="1">
        <a:prstTxWarp prst="textNoShape">
          <a:avLst/>
        </a:prstTxWarp>
        <a:spAutoFit/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 dirty="0" smtClean="0">
            <a:ln>
              <a:noFill/>
            </a:ln>
            <a:solidFill>
              <a:srgbClr val="FF0066"/>
            </a:solidFill>
            <a:effectLst/>
            <a:latin typeface="Arial" panose="020B0604020202020204" pitchFamily="34" charset="0"/>
            <a:cs typeface="Arial" panose="020B0604020202020204" pitchFamily="34" charset="0"/>
          </a:defRPr>
        </a:defPPr>
      </a:lstStyle>
    </a:spDef>
    <a:lnDef>
      <a:spPr bwMode="auto">
        <a:solidFill>
          <a:srgbClr val="FFFFCC"/>
        </a:solidFill>
        <a:ln w="76200" cap="flat" cmpd="sng" algn="ctr">
          <a:solidFill>
            <a:schemeClr val="accent1">
              <a:lumMod val="60000"/>
              <a:lumOff val="40000"/>
            </a:schemeClr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  <a:txDef>
      <a:spPr bwMode="auto">
        <a:solidFill>
          <a:srgbClr val="FFFFCC"/>
        </a:solidFill>
        <a:ln>
          <a:noFill/>
        </a:ln>
        <a:extLs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wrap="square">
        <a:spAutoFit/>
      </a:bodyPr>
      <a:lstStyle>
        <a:defPPr algn="l" eaLnBrk="1" hangingPunct="1">
          <a:lnSpc>
            <a:spcPct val="70000"/>
          </a:lnSpc>
          <a:spcBef>
            <a:spcPct val="30000"/>
          </a:spcBef>
          <a:defRPr sz="2800" b="1" dirty="0">
            <a:solidFill>
              <a:srgbClr val="0000FF"/>
            </a:solidFill>
            <a:latin typeface="Courier New" panose="02070309020205020404" pitchFamily="49" charset="0"/>
            <a:cs typeface="Courier New" panose="02070309020205020404" pitchFamily="49" charset="0"/>
          </a:defRPr>
        </a:defPPr>
      </a:lstStyle>
    </a:tx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84273</TotalTime>
  <Words>2750</Words>
  <Application>Microsoft Office PowerPoint</Application>
  <PresentationFormat>Overhead</PresentationFormat>
  <Paragraphs>1015</Paragraphs>
  <Slides>107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107</vt:i4>
      </vt:variant>
    </vt:vector>
  </HeadingPairs>
  <TitlesOfParts>
    <vt:vector size="114" baseType="lpstr">
      <vt:lpstr>Arial</vt:lpstr>
      <vt:lpstr>Comic Sans MS</vt:lpstr>
      <vt:lpstr>Courier New</vt:lpstr>
      <vt:lpstr>Cambria Math</vt:lpstr>
      <vt:lpstr>Lucida Console</vt:lpstr>
      <vt:lpstr>Marlett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this graph tho …</vt:lpstr>
      <vt:lpstr>PowerPoint Presentation</vt:lpstr>
      <vt:lpstr>Basic Idea</vt:lpstr>
      <vt:lpstr>Basic Idea</vt:lpstr>
      <vt:lpstr>Basic Idea</vt:lpstr>
      <vt:lpstr>Basic Idea</vt:lpstr>
      <vt:lpstr>Basic Idea</vt:lpstr>
      <vt:lpstr>Basic Idea</vt:lpstr>
      <vt:lpstr>Basic Idea</vt:lpstr>
      <vt:lpstr>Basic Idea</vt:lpstr>
      <vt:lpstr>Phases</vt:lpstr>
      <vt:lpstr>Uh, Oh</vt:lpstr>
      <vt:lpstr>Let’s Do That Again,  This Time with Security</vt:lpstr>
      <vt:lpstr>nLockTime</vt:lpstr>
      <vt:lpstr>Unidirectional Channel</vt:lpstr>
      <vt:lpstr>Setup</vt:lpstr>
      <vt:lpstr>Setup</vt:lpstr>
      <vt:lpstr>Setup</vt:lpstr>
      <vt:lpstr>Exchange</vt:lpstr>
      <vt:lpstr>Exchange</vt:lpstr>
      <vt:lpstr>Exchange</vt:lpstr>
      <vt:lpstr>Exchange</vt:lpstr>
      <vt:lpstr>Exchange</vt:lpstr>
      <vt:lpstr>Exchange</vt:lpstr>
      <vt:lpstr>Exchange</vt:lpstr>
      <vt:lpstr>Settlement</vt:lpstr>
      <vt:lpstr>Settlement</vt:lpstr>
      <vt:lpstr>Settlement</vt:lpstr>
      <vt:lpstr>Settlement</vt:lpstr>
      <vt:lpstr>Settlement</vt:lpstr>
      <vt:lpstr>Questions?</vt:lpstr>
      <vt:lpstr>Bidirectional Channel</vt:lpstr>
      <vt:lpstr>Setup</vt:lpstr>
      <vt:lpstr>Setup</vt:lpstr>
      <vt:lpstr>Exchange</vt:lpstr>
      <vt:lpstr>Exchange</vt:lpstr>
      <vt:lpstr>Exchange</vt:lpstr>
      <vt:lpstr>Exchange</vt:lpstr>
      <vt:lpstr>Exchange</vt:lpstr>
      <vt:lpstr>Exchange</vt:lpstr>
      <vt:lpstr>Exchange</vt:lpstr>
      <vt:lpstr>Exchange</vt:lpstr>
      <vt:lpstr>Exchange</vt:lpstr>
      <vt:lpstr>Exchange</vt:lpstr>
      <vt:lpstr>Exchange</vt:lpstr>
      <vt:lpstr>Exchange</vt:lpstr>
      <vt:lpstr>Settlement</vt:lpstr>
      <vt:lpstr>Settlement</vt:lpstr>
      <vt:lpstr>Settlement</vt:lpstr>
      <vt:lpstr>Bob Tries to Cheat</vt:lpstr>
      <vt:lpstr>Bob Tries to Cheat</vt:lpstr>
      <vt:lpstr>Bob Tries to Cheat</vt:lpstr>
      <vt:lpstr>Bob Tries to Cheat</vt:lpstr>
      <vt:lpstr>Questions?</vt:lpstr>
      <vt:lpstr>Lightning Network</vt:lpstr>
      <vt:lpstr>Alice Wants to Pay Carol</vt:lpstr>
      <vt:lpstr>They Both Have Settlement Channels with Bob</vt:lpstr>
      <vt:lpstr>Bob Could Steal the Coins</vt:lpstr>
      <vt:lpstr>Carol Could Deny Everything</vt:lpstr>
      <vt:lpstr>Cryptographic Hash Functions</vt:lpstr>
      <vt:lpstr>Hashlock</vt:lpstr>
      <vt:lpstr>Carol Has a Secret</vt:lpstr>
      <vt:lpstr>Settlement</vt:lpstr>
      <vt:lpstr>Settlement</vt:lpstr>
      <vt:lpstr>Settlement</vt:lpstr>
      <vt:lpstr>Settlement</vt:lpstr>
      <vt:lpstr>Settlement</vt:lpstr>
      <vt:lpstr>Settlement</vt:lpstr>
      <vt:lpstr>Settlement</vt:lpstr>
      <vt:lpstr>Settlement</vt:lpstr>
      <vt:lpstr>Settlement</vt:lpstr>
      <vt:lpstr>Settlement Complete</vt:lpstr>
      <vt:lpstr>Oh, Wait …</vt:lpstr>
      <vt:lpstr>Oh, Wait …</vt:lpstr>
      <vt:lpstr>Timelock</vt:lpstr>
      <vt:lpstr>Synchrony</vt:lpstr>
      <vt:lpstr>Settlement</vt:lpstr>
      <vt:lpstr>Settlement</vt:lpstr>
      <vt:lpstr>Settlement</vt:lpstr>
      <vt:lpstr>Settlement</vt:lpstr>
      <vt:lpstr>Settlement</vt:lpstr>
      <vt:lpstr>Settlement</vt:lpstr>
      <vt:lpstr>Settlement</vt:lpstr>
      <vt:lpstr>Settlement</vt:lpstr>
      <vt:lpstr>Settlement</vt:lpstr>
      <vt:lpstr>All Good</vt:lpstr>
      <vt:lpstr>Settlement</vt:lpstr>
      <vt:lpstr>Settlement</vt:lpstr>
      <vt:lpstr>Settlement</vt:lpstr>
      <vt:lpstr>All Good</vt:lpstr>
      <vt:lpstr>Watchtowers</vt:lpstr>
      <vt:lpstr>Watchtowers</vt:lpstr>
      <vt:lpstr>Lightning Network</vt:lpstr>
      <vt:lpstr>Lightning Network  will Find a Way</vt:lpstr>
      <vt:lpstr>Lightning Network</vt:lpstr>
      <vt:lpstr>Lightning Network is a Thing</vt:lpstr>
      <vt:lpstr>Concerns: Eternal Vigilance</vt:lpstr>
      <vt:lpstr>Concerns: Economic Model</vt:lpstr>
      <vt:lpstr>Concern: Centralization</vt:lpstr>
      <vt:lpstr>PowerPoint Presentation</vt:lpstr>
      <vt:lpstr>PowerPoint Presentation</vt:lpstr>
      <vt:lpstr>PowerPoint Presentation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Art of Multiprocessor Programming</dc:title>
  <dc:creator>Maurice Herlihy</dc:creator>
  <cp:lastModifiedBy>Maurice Herlihy</cp:lastModifiedBy>
  <cp:revision>1547</cp:revision>
  <cp:lastPrinted>2003-10-06T20:31:57Z</cp:lastPrinted>
  <dcterms:created xsi:type="dcterms:W3CDTF">1999-05-12T13:47:53Z</dcterms:created>
  <dcterms:modified xsi:type="dcterms:W3CDTF">2023-03-23T13:31:17Z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iveCommons_Licensed">
    <vt:bool>true</vt:bool>
  </property>
  <property fmtid="{D5CDD505-2E9C-101B-9397-08002B2CF9AE}" pid="3" name="CreativeCommons_LicenseURL">
    <vt:lpwstr>http://creativecommons.org/licenses/by-sa/2.5/</vt:lpwstr>
  </property>
  <property fmtid="{D5CDD505-2E9C-101B-9397-08002B2CF9AE}" pid="4" name="CreativeCommons_Derivatives">
    <vt:lpwstr>Share Alike</vt:lpwstr>
  </property>
  <property fmtid="{D5CDD505-2E9C-101B-9397-08002B2CF9AE}" pid="5" name="CreativeCommons_CommercialUse">
    <vt:lpwstr>Yes</vt:lpwstr>
  </property>
  <property fmtid="{D5CDD505-2E9C-101B-9397-08002B2CF9AE}" pid="6" name="CreativeCommons_Jurisdiction">
    <vt:lpwstr/>
  </property>
</Properties>
</file>