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1877" r:id="rId2"/>
    <p:sldId id="293" r:id="rId3"/>
    <p:sldId id="300" r:id="rId4"/>
    <p:sldId id="295" r:id="rId5"/>
    <p:sldId id="297" r:id="rId6"/>
    <p:sldId id="315" r:id="rId7"/>
    <p:sldId id="316" r:id="rId8"/>
    <p:sldId id="301" r:id="rId9"/>
    <p:sldId id="1296" r:id="rId10"/>
    <p:sldId id="309" r:id="rId11"/>
    <p:sldId id="310" r:id="rId12"/>
    <p:sldId id="311" r:id="rId13"/>
    <p:sldId id="317" r:id="rId14"/>
    <p:sldId id="302" r:id="rId15"/>
    <p:sldId id="318" r:id="rId16"/>
    <p:sldId id="267" r:id="rId17"/>
    <p:sldId id="268" r:id="rId18"/>
    <p:sldId id="273" r:id="rId19"/>
    <p:sldId id="320" r:id="rId20"/>
    <p:sldId id="319" r:id="rId21"/>
    <p:sldId id="321" r:id="rId22"/>
    <p:sldId id="344" r:id="rId23"/>
    <p:sldId id="346" r:id="rId24"/>
    <p:sldId id="347" r:id="rId25"/>
    <p:sldId id="343" r:id="rId26"/>
    <p:sldId id="296" r:id="rId27"/>
    <p:sldId id="350" r:id="rId28"/>
    <p:sldId id="351" r:id="rId29"/>
    <p:sldId id="454" r:id="rId30"/>
    <p:sldId id="419" r:id="rId31"/>
    <p:sldId id="1878" r:id="rId32"/>
    <p:sldId id="366" r:id="rId33"/>
    <p:sldId id="422" r:id="rId34"/>
    <p:sldId id="423" r:id="rId35"/>
    <p:sldId id="424" r:id="rId36"/>
    <p:sldId id="425" r:id="rId37"/>
    <p:sldId id="427" r:id="rId38"/>
    <p:sldId id="428" r:id="rId39"/>
    <p:sldId id="426" r:id="rId40"/>
    <p:sldId id="430" r:id="rId41"/>
    <p:sldId id="456" r:id="rId42"/>
    <p:sldId id="458" r:id="rId43"/>
    <p:sldId id="429" r:id="rId44"/>
    <p:sldId id="431" r:id="rId45"/>
    <p:sldId id="432" r:id="rId46"/>
    <p:sldId id="433" r:id="rId47"/>
    <p:sldId id="459" r:id="rId48"/>
    <p:sldId id="461" r:id="rId49"/>
    <p:sldId id="379" r:id="rId50"/>
    <p:sldId id="380" r:id="rId51"/>
    <p:sldId id="381" r:id="rId52"/>
    <p:sldId id="291" r:id="rId53"/>
    <p:sldId id="446" r:id="rId54"/>
    <p:sldId id="448" r:id="rId55"/>
    <p:sldId id="441" r:id="rId56"/>
    <p:sldId id="444" r:id="rId57"/>
    <p:sldId id="442" r:id="rId58"/>
    <p:sldId id="463" r:id="rId59"/>
    <p:sldId id="462" r:id="rId60"/>
    <p:sldId id="1900" r:id="rId61"/>
    <p:sldId id="438" r:id="rId62"/>
    <p:sldId id="440" r:id="rId63"/>
    <p:sldId id="449" r:id="rId64"/>
    <p:sldId id="450" r:id="rId65"/>
    <p:sldId id="447" r:id="rId66"/>
    <p:sldId id="451" r:id="rId67"/>
    <p:sldId id="452" r:id="rId68"/>
    <p:sldId id="460" r:id="rId69"/>
    <p:sldId id="1879" r:id="rId70"/>
    <p:sldId id="1888" r:id="rId71"/>
    <p:sldId id="1889" r:id="rId72"/>
    <p:sldId id="1880" r:id="rId73"/>
    <p:sldId id="1881" r:id="rId74"/>
    <p:sldId id="1894" r:id="rId75"/>
    <p:sldId id="1895" r:id="rId76"/>
    <p:sldId id="1883" r:id="rId77"/>
    <p:sldId id="1890" r:id="rId78"/>
    <p:sldId id="1884" r:id="rId79"/>
    <p:sldId id="1885" r:id="rId80"/>
    <p:sldId id="1891" r:id="rId81"/>
    <p:sldId id="1892" r:id="rId82"/>
    <p:sldId id="1893" r:id="rId83"/>
    <p:sldId id="1899" r:id="rId84"/>
    <p:sldId id="1886" r:id="rId85"/>
    <p:sldId id="1897" r:id="rId86"/>
    <p:sldId id="1898" r:id="rId87"/>
    <p:sldId id="1896" r:id="rId88"/>
    <p:sldId id="1887" r:id="rId89"/>
    <p:sldId id="417" r:id="rId90"/>
    <p:sldId id="418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66CCFF"/>
    <a:srgbClr val="FFFF00"/>
    <a:srgbClr val="FF66FF"/>
    <a:srgbClr val="3333FF"/>
    <a:srgbClr val="66FF33"/>
    <a:srgbClr val="FFCCFF"/>
    <a:srgbClr val="FFFF99"/>
    <a:srgbClr val="0066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2" autoAdjust="0"/>
    <p:restoredTop sz="94660"/>
  </p:normalViewPr>
  <p:slideViewPr>
    <p:cSldViewPr>
      <p:cViewPr varScale="1">
        <p:scale>
          <a:sx n="93" d="100"/>
          <a:sy n="93" d="100"/>
        </p:scale>
        <p:origin x="970" y="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66C9C71-7E71-4DC9-A582-4A32A8ED42DD}" type="datetimeFigureOut">
              <a:rPr lang="en-US" smtClean="0"/>
              <a:pPr/>
              <a:t>3/7/2024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E14E3F4D-D39A-4720-AA51-D95B3684D38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35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27AE5C6-5C2B-2241-899A-1DE6E1DFF546}" type="slidenum">
              <a:rPr lang="en-US" sz="1200"/>
              <a:pPr eaLnBrk="1" hangingPunct="1"/>
              <a:t>25</a:t>
            </a:fld>
            <a:endParaRPr lang="en-US" sz="1200" dirty="0"/>
          </a:p>
        </p:txBody>
      </p:sp>
      <p:sp>
        <p:nvSpPr>
          <p:cNvPr id="6656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A301B91B-686A-7544-BC81-9EFAA92FC5F4}" type="slidenum">
              <a:rPr lang="ar-SA" sz="1200">
                <a:solidFill>
                  <a:srgbClr val="0000FF"/>
                </a:solidFill>
                <a:latin typeface="Marlett" charset="0"/>
                <a:cs typeface="Arial" charset="0"/>
              </a:rPr>
              <a:pPr algn="r"/>
              <a:t>25</a:t>
            </a:fld>
            <a:endParaRPr lang="en-US" sz="1200" dirty="0">
              <a:solidFill>
                <a:srgbClr val="0000FF"/>
              </a:solidFill>
              <a:latin typeface="Marlett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91432" tIns="45716" rIns="91432" bIns="45716"/>
          <a:lstStyle/>
          <a:p>
            <a:pPr eaLnBrk="1" hangingPunct="1"/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6771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929D26-C1E2-4F6C-86B8-7F4B062ADC1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and records an undo operation in the log. Note that the undo can depend on the operation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78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929D26-C1E2-4F6C-86B8-7F4B062ADC1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and records an undo operation in the log. Note that the undo can depend on the operation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635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C8632A-3426-43B6-8261-22F10933AFB0}" type="slidenum">
              <a:rPr lang="x-none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38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C8632A-3426-43B6-8261-22F10933AFB0}" type="slidenum">
              <a:rPr lang="x-none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36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C8632A-3426-43B6-8261-22F10933AFB0}" type="slidenum">
              <a:rPr lang="x-none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947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929D26-C1E2-4F6C-86B8-7F4B062ADC1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and records an undo operation in the log. Note that the undo can depend on the operation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78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929D26-C1E2-4F6C-86B8-7F4B062ADC1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and records an undo operation in the log. Note that the undo can depend on the operation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78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929D26-C1E2-4F6C-86B8-7F4B062ADC1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and records an undo operation in the log. Note that the undo can depend on the operation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78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929D26-C1E2-4F6C-86B8-7F4B062ADC1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and records an undo operation in the log. Note that the undo can depend on the operation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78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929D26-C1E2-4F6C-86B8-7F4B062ADC1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and records an undo operation in the log. Note that the undo can depend on the operation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78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929D26-C1E2-4F6C-86B8-7F4B062ADC1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and records an undo operation in the log. Note that the undo can depend on the operation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78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929D26-C1E2-4F6C-86B8-7F4B062ADC1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and records an undo operation in the log. Note that the undo can depend on the operation result.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37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73E7-DCDB-4A23-AE55-84568FF57F43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F074-5EA8-4A1D-8C9A-4FE2041BF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73E7-DCDB-4A23-AE55-84568FF57F43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F074-5EA8-4A1D-8C9A-4FE2041BF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14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73E7-DCDB-4A23-AE55-84568FF57F43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F074-5EA8-4A1D-8C9A-4FE2041BF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76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73E7-DCDB-4A23-AE55-84568FF57F43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F074-5EA8-4A1D-8C9A-4FE2041BF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73E7-DCDB-4A23-AE55-84568FF57F43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F074-5EA8-4A1D-8C9A-4FE2041BF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6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73E7-DCDB-4A23-AE55-84568FF57F43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F074-5EA8-4A1D-8C9A-4FE2041BF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0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73E7-DCDB-4A23-AE55-84568FF57F43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F074-5EA8-4A1D-8C9A-4FE2041BF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10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965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73E7-DCDB-4A23-AE55-84568FF57F43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F074-5EA8-4A1D-8C9A-4FE2041BF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24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73E7-DCDB-4A23-AE55-84568FF57F43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F074-5EA8-4A1D-8C9A-4FE2041BF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21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73E7-DCDB-4A23-AE55-84568FF57F43}" type="datetimeFigureOut">
              <a:rPr lang="en-US" smtClean="0"/>
              <a:t>3/7/2024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FF074-5EA8-4A1D-8C9A-4FE2041BFC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12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D6873E7-DCDB-4A23-AE55-84568FF57F43}" type="datetimeFigureOut">
              <a:rPr lang="en-US" smtClean="0"/>
              <a:pPr/>
              <a:t>3/7/2024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29CFF074-5EA8-4A1D-8C9A-4FE2041BFC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5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urning money">
            <a:extLst>
              <a:ext uri="{FF2B5EF4-FFF2-40B4-BE49-F238E27FC236}">
                <a16:creationId xmlns:a16="http://schemas.microsoft.com/office/drawing/2014/main" id="{E45B32AC-A55C-348B-2183-E9CAB96A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5262" y="-625072"/>
            <a:ext cx="12254523" cy="829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926A21-2551-2572-066D-19855B6A5116}"/>
              </a:ext>
            </a:extLst>
          </p:cNvPr>
          <p:cNvSpPr txBox="1"/>
          <p:nvPr/>
        </p:nvSpPr>
        <p:spPr bwMode="auto">
          <a:xfrm>
            <a:off x="563790" y="3167391"/>
            <a:ext cx="5718232" cy="954107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>
                <a:solidFill>
                  <a:srgbClr val="FFFF00"/>
                </a:solidFill>
                <a:latin typeface="Arial" panose="020B0604020202020204" pitchFamily="34" charset="0"/>
              </a:rPr>
              <a:t>Lecture 16</a:t>
            </a:r>
            <a:endParaRPr lang="en-US" sz="2800" b="1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Concurrency in Smart Contracts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12789-B0DE-1CAF-E521-45765AE45BA4}"/>
              </a:ext>
            </a:extLst>
          </p:cNvPr>
          <p:cNvSpPr txBox="1"/>
          <p:nvPr/>
        </p:nvSpPr>
        <p:spPr bwMode="auto">
          <a:xfrm>
            <a:off x="552564" y="585632"/>
            <a:ext cx="5740674" cy="1384995"/>
          </a:xfrm>
          <a:prstGeom prst="rect">
            <a:avLst/>
          </a:prstGeom>
          <a:solidFill>
            <a:schemeClr val="tx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CS1951 L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Blockchains &amp; Cryptocurrencies</a:t>
            </a:r>
          </a:p>
          <a:p>
            <a:pPr algn="ctr"/>
            <a:r>
              <a:rPr lang="en-US" sz="2800" b="1">
                <a:solidFill>
                  <a:srgbClr val="FFFF00"/>
                </a:solidFill>
                <a:latin typeface="Arial" panose="020B0604020202020204" pitchFamily="34" charset="0"/>
              </a:rPr>
              <a:t>Spring 2024</a:t>
            </a:r>
            <a:endParaRPr lang="en-US" sz="28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4A7B7-D47C-7207-B575-5D55B0372351}"/>
              </a:ext>
            </a:extLst>
          </p:cNvPr>
          <p:cNvSpPr txBox="1"/>
          <p:nvPr/>
        </p:nvSpPr>
        <p:spPr bwMode="auto">
          <a:xfrm>
            <a:off x="1852600" y="5318261"/>
            <a:ext cx="3140603" cy="954107"/>
          </a:xfrm>
          <a:prstGeom prst="rect">
            <a:avLst/>
          </a:prstGeom>
          <a:solidFill>
            <a:schemeClr val="tx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Maurice Herlihy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Brown University</a:t>
            </a:r>
          </a:p>
        </p:txBody>
      </p:sp>
    </p:spTree>
    <p:extLst>
      <p:ext uri="{BB962C8B-B14F-4D97-AF65-F5344CB8AC3E}">
        <p14:creationId xmlns:p14="http://schemas.microsoft.com/office/powerpoint/2010/main" val="275100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AutoShape 4" descr="Image result for fedora carto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AutoShape 6" descr="Image result for fedora carto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088" name="Picture 16" descr="Turquoise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483" y="1070520"/>
            <a:ext cx="28575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5-Point Star 11"/>
          <p:cNvSpPr/>
          <p:nvPr/>
        </p:nvSpPr>
        <p:spPr>
          <a:xfrm>
            <a:off x="1584434" y="4219247"/>
            <a:ext cx="914400" cy="914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5-Point Star 12"/>
          <p:cNvSpPr/>
          <p:nvPr/>
        </p:nvSpPr>
        <p:spPr>
          <a:xfrm>
            <a:off x="6553200" y="4219247"/>
            <a:ext cx="914400" cy="914400"/>
          </a:xfrm>
          <a:prstGeom prst="star5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5-Point Star 13"/>
          <p:cNvSpPr/>
          <p:nvPr/>
        </p:nvSpPr>
        <p:spPr>
          <a:xfrm>
            <a:off x="4068817" y="4219247"/>
            <a:ext cx="914400" cy="914400"/>
          </a:xfrm>
          <a:prstGeom prst="star5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348819" y="299324"/>
            <a:ext cx="5480988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Proposer assembles contracts …</a:t>
            </a:r>
          </a:p>
        </p:txBody>
      </p:sp>
    </p:spTree>
    <p:extLst>
      <p:ext uri="{BB962C8B-B14F-4D97-AF65-F5344CB8AC3E}">
        <p14:creationId xmlns:p14="http://schemas.microsoft.com/office/powerpoint/2010/main" val="228238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AutoShape 4" descr="Image result for fedora carto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AutoShape 6" descr="Image result for fedora carto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088" name="Picture 16" descr="Turquoise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483" y="1070520"/>
            <a:ext cx="28575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5-Point Star 11"/>
          <p:cNvSpPr/>
          <p:nvPr/>
        </p:nvSpPr>
        <p:spPr>
          <a:xfrm>
            <a:off x="1584434" y="4219247"/>
            <a:ext cx="914400" cy="914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5-Point Star 12"/>
          <p:cNvSpPr/>
          <p:nvPr/>
        </p:nvSpPr>
        <p:spPr>
          <a:xfrm>
            <a:off x="6553200" y="4219247"/>
            <a:ext cx="914400" cy="914400"/>
          </a:xfrm>
          <a:prstGeom prst="star5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5-Point Star 13"/>
          <p:cNvSpPr/>
          <p:nvPr/>
        </p:nvSpPr>
        <p:spPr>
          <a:xfrm>
            <a:off x="4068817" y="4219247"/>
            <a:ext cx="914400" cy="914400"/>
          </a:xfrm>
          <a:prstGeom prst="star5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80477" y="5607295"/>
            <a:ext cx="1184940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state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09518" y="5607295"/>
            <a:ext cx="1184940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state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38559" y="5607295"/>
            <a:ext cx="1184940" cy="646331"/>
          </a:xfrm>
          <a:prstGeom prst="rect">
            <a:avLst/>
          </a:prstGeom>
          <a:solidFill>
            <a:srgbClr val="3333FF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state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67600" y="5607295"/>
            <a:ext cx="1184940" cy="646331"/>
          </a:xfrm>
          <a:prstGeom prst="rect">
            <a:avLst/>
          </a:prstGeom>
          <a:solidFill>
            <a:srgbClr val="FF66FF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state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1930276" y="5549460"/>
            <a:ext cx="533400" cy="762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4259317" y="5549460"/>
            <a:ext cx="533400" cy="762000"/>
          </a:xfrm>
          <a:prstGeom prst="rightArrow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6588358" y="5549460"/>
            <a:ext cx="533400" cy="762000"/>
          </a:xfrm>
          <a:prstGeom prst="rightArrow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628541" y="3505200"/>
            <a:ext cx="774122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 them one-at-a-time to compute new state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0DF4B3-2774-0DF2-3C2D-3DCE1557CB44}"/>
              </a:ext>
            </a:extLst>
          </p:cNvPr>
          <p:cNvSpPr txBox="1"/>
          <p:nvPr/>
        </p:nvSpPr>
        <p:spPr bwMode="auto">
          <a:xfrm>
            <a:off x="348819" y="299324"/>
            <a:ext cx="5480988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Proposer assembles contracts …</a:t>
            </a:r>
          </a:p>
        </p:txBody>
      </p:sp>
    </p:spTree>
    <p:extLst>
      <p:ext uri="{BB962C8B-B14F-4D97-AF65-F5344CB8AC3E}">
        <p14:creationId xmlns:p14="http://schemas.microsoft.com/office/powerpoint/2010/main" val="139401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7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AutoShape 4" descr="Image result for fedora carto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AutoShape 6" descr="Image result for fedora carto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088" name="Picture 16" descr="Turquoise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28575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Scroll 1"/>
          <p:cNvSpPr/>
          <p:nvPr/>
        </p:nvSpPr>
        <p:spPr>
          <a:xfrm>
            <a:off x="5334000" y="1066800"/>
            <a:ext cx="2438400" cy="4953000"/>
          </a:xfrm>
          <a:prstGeom prst="verticalScroll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6096000" y="1600200"/>
            <a:ext cx="914400" cy="914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5-Point Star 12"/>
          <p:cNvSpPr/>
          <p:nvPr/>
        </p:nvSpPr>
        <p:spPr>
          <a:xfrm>
            <a:off x="6096000" y="3571875"/>
            <a:ext cx="914400" cy="914400"/>
          </a:xfrm>
          <a:prstGeom prst="star5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5-Point Star 13"/>
          <p:cNvSpPr/>
          <p:nvPr/>
        </p:nvSpPr>
        <p:spPr>
          <a:xfrm>
            <a:off x="6096000" y="2586038"/>
            <a:ext cx="914400" cy="914400"/>
          </a:xfrm>
          <a:prstGeom prst="star5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60375" y="543580"/>
            <a:ext cx="5277407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has contracts &amp; new state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53740" y="4800600"/>
            <a:ext cx="1184940" cy="646331"/>
          </a:xfrm>
          <a:prstGeom prst="rect">
            <a:avLst/>
          </a:prstGeom>
          <a:solidFill>
            <a:srgbClr val="FF66FF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775088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 noChangeAspect="1"/>
          </p:cNvGrpSpPr>
          <p:nvPr/>
        </p:nvGrpSpPr>
        <p:grpSpPr>
          <a:xfrm>
            <a:off x="5406865" y="-980797"/>
            <a:ext cx="1439849" cy="2924697"/>
            <a:chOff x="5334000" y="1066800"/>
            <a:chExt cx="2438400" cy="4953000"/>
          </a:xfrm>
        </p:grpSpPr>
        <p:sp>
          <p:nvSpPr>
            <p:cNvPr id="77" name="Vertical Scroll 76"/>
            <p:cNvSpPr/>
            <p:nvPr/>
          </p:nvSpPr>
          <p:spPr>
            <a:xfrm>
              <a:off x="5334000" y="1066800"/>
              <a:ext cx="2438400" cy="49530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8" name="5-Point Star 77"/>
            <p:cNvSpPr>
              <a:spLocks noChangeAspect="1"/>
            </p:cNvSpPr>
            <p:nvPr/>
          </p:nvSpPr>
          <p:spPr>
            <a:xfrm>
              <a:off x="6096000" y="1600200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9" name="5-Point Star 78"/>
            <p:cNvSpPr>
              <a:spLocks noChangeAspect="1"/>
            </p:cNvSpPr>
            <p:nvPr/>
          </p:nvSpPr>
          <p:spPr>
            <a:xfrm>
              <a:off x="6096000" y="3571875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80" name="5-Point Star 79"/>
            <p:cNvSpPr>
              <a:spLocks noChangeAspect="1"/>
            </p:cNvSpPr>
            <p:nvPr/>
          </p:nvSpPr>
          <p:spPr>
            <a:xfrm>
              <a:off x="6096000" y="2586038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>
              <a:spLocks noChangeAspect="1"/>
            </p:cNvSpPr>
            <p:nvPr/>
          </p:nvSpPr>
          <p:spPr>
            <a:xfrm>
              <a:off x="5447165" y="4800606"/>
              <a:ext cx="2006709" cy="10945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</a:rPr>
                <a:t>state</a:t>
              </a: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4674319" y="-663625"/>
            <a:ext cx="1599830" cy="3249663"/>
            <a:chOff x="5334000" y="1066800"/>
            <a:chExt cx="2438400" cy="4953000"/>
          </a:xfrm>
        </p:grpSpPr>
        <p:sp>
          <p:nvSpPr>
            <p:cNvPr id="71" name="Vertical Scroll 70"/>
            <p:cNvSpPr/>
            <p:nvPr/>
          </p:nvSpPr>
          <p:spPr>
            <a:xfrm>
              <a:off x="5334000" y="1066800"/>
              <a:ext cx="2438400" cy="49530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2" name="5-Point Star 71"/>
            <p:cNvSpPr>
              <a:spLocks noChangeAspect="1"/>
            </p:cNvSpPr>
            <p:nvPr/>
          </p:nvSpPr>
          <p:spPr>
            <a:xfrm>
              <a:off x="6096000" y="1600200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3" name="5-Point Star 72"/>
            <p:cNvSpPr>
              <a:spLocks noChangeAspect="1"/>
            </p:cNvSpPr>
            <p:nvPr/>
          </p:nvSpPr>
          <p:spPr>
            <a:xfrm>
              <a:off x="6096000" y="3571875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4" name="5-Point Star 73"/>
            <p:cNvSpPr>
              <a:spLocks noChangeAspect="1"/>
            </p:cNvSpPr>
            <p:nvPr/>
          </p:nvSpPr>
          <p:spPr>
            <a:xfrm>
              <a:off x="6096000" y="2586038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 noChangeAspect="1"/>
            </p:cNvSpPr>
            <p:nvPr/>
          </p:nvSpPr>
          <p:spPr>
            <a:xfrm>
              <a:off x="5547499" y="4800605"/>
              <a:ext cx="1806042" cy="9851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</a:rPr>
                <a:t>state</a:t>
              </a:r>
            </a:p>
          </p:txBody>
        </p:sp>
      </p:grp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3810000" y="-220336"/>
            <a:ext cx="1777590" cy="3610737"/>
            <a:chOff x="5334000" y="1066800"/>
            <a:chExt cx="2438400" cy="4953000"/>
          </a:xfrm>
        </p:grpSpPr>
        <p:sp>
          <p:nvSpPr>
            <p:cNvPr id="65" name="Vertical Scroll 64"/>
            <p:cNvSpPr/>
            <p:nvPr/>
          </p:nvSpPr>
          <p:spPr>
            <a:xfrm>
              <a:off x="5334000" y="1066800"/>
              <a:ext cx="2438400" cy="49530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6" name="5-Point Star 65"/>
            <p:cNvSpPr>
              <a:spLocks noChangeAspect="1"/>
            </p:cNvSpPr>
            <p:nvPr/>
          </p:nvSpPr>
          <p:spPr>
            <a:xfrm>
              <a:off x="6096000" y="1600200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7" name="5-Point Star 66"/>
            <p:cNvSpPr>
              <a:spLocks noChangeAspect="1"/>
            </p:cNvSpPr>
            <p:nvPr/>
          </p:nvSpPr>
          <p:spPr>
            <a:xfrm>
              <a:off x="6096000" y="3571875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8" name="5-Point Star 67"/>
            <p:cNvSpPr>
              <a:spLocks noChangeAspect="1"/>
            </p:cNvSpPr>
            <p:nvPr/>
          </p:nvSpPr>
          <p:spPr>
            <a:xfrm>
              <a:off x="6096000" y="2586038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>
              <a:spLocks noChangeAspect="1"/>
            </p:cNvSpPr>
            <p:nvPr/>
          </p:nvSpPr>
          <p:spPr>
            <a:xfrm>
              <a:off x="5637802" y="4800605"/>
              <a:ext cx="1625435" cy="8865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</a:rPr>
                <a:t>state</a:t>
              </a:r>
            </a:p>
          </p:txBody>
        </p:sp>
      </p:grpSp>
      <p:grpSp>
        <p:nvGrpSpPr>
          <p:cNvPr id="58" name="Group 57"/>
          <p:cNvGrpSpPr>
            <a:grpSpLocks noChangeAspect="1"/>
          </p:cNvGrpSpPr>
          <p:nvPr/>
        </p:nvGrpSpPr>
        <p:grpSpPr>
          <a:xfrm>
            <a:off x="2971800" y="354450"/>
            <a:ext cx="1975100" cy="4011930"/>
            <a:chOff x="5334000" y="1066800"/>
            <a:chExt cx="2438400" cy="4953000"/>
          </a:xfrm>
        </p:grpSpPr>
        <p:sp>
          <p:nvSpPr>
            <p:cNvPr id="59" name="Vertical Scroll 58"/>
            <p:cNvSpPr/>
            <p:nvPr/>
          </p:nvSpPr>
          <p:spPr>
            <a:xfrm>
              <a:off x="5334000" y="1066800"/>
              <a:ext cx="2438400" cy="49530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0" name="5-Point Star 59"/>
            <p:cNvSpPr>
              <a:spLocks noChangeAspect="1"/>
            </p:cNvSpPr>
            <p:nvPr/>
          </p:nvSpPr>
          <p:spPr>
            <a:xfrm>
              <a:off x="6096000" y="1600200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1" name="5-Point Star 60"/>
            <p:cNvSpPr>
              <a:spLocks noChangeAspect="1"/>
            </p:cNvSpPr>
            <p:nvPr/>
          </p:nvSpPr>
          <p:spPr>
            <a:xfrm>
              <a:off x="6096000" y="3571875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2" name="5-Point Star 61"/>
            <p:cNvSpPr>
              <a:spLocks noChangeAspect="1"/>
            </p:cNvSpPr>
            <p:nvPr/>
          </p:nvSpPr>
          <p:spPr>
            <a:xfrm>
              <a:off x="6096000" y="2586038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>
              <a:spLocks noChangeAspect="1"/>
            </p:cNvSpPr>
            <p:nvPr/>
          </p:nvSpPr>
          <p:spPr>
            <a:xfrm>
              <a:off x="5719072" y="4800605"/>
              <a:ext cx="1462892" cy="7979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</a:rPr>
                <a:t>state</a:t>
              </a:r>
            </a:p>
          </p:txBody>
        </p:sp>
      </p:grpSp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2059842" y="666065"/>
            <a:ext cx="2194560" cy="4457700"/>
            <a:chOff x="5334000" y="1066800"/>
            <a:chExt cx="2438400" cy="4953000"/>
          </a:xfrm>
        </p:grpSpPr>
        <p:sp>
          <p:nvSpPr>
            <p:cNvPr id="53" name="Vertical Scroll 52"/>
            <p:cNvSpPr/>
            <p:nvPr/>
          </p:nvSpPr>
          <p:spPr>
            <a:xfrm>
              <a:off x="5334000" y="1066800"/>
              <a:ext cx="2438400" cy="49530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4" name="5-Point Star 53"/>
            <p:cNvSpPr>
              <a:spLocks noChangeAspect="1"/>
            </p:cNvSpPr>
            <p:nvPr/>
          </p:nvSpPr>
          <p:spPr>
            <a:xfrm>
              <a:off x="6096000" y="1600200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5" name="5-Point Star 54"/>
            <p:cNvSpPr>
              <a:spLocks noChangeAspect="1"/>
            </p:cNvSpPr>
            <p:nvPr/>
          </p:nvSpPr>
          <p:spPr>
            <a:xfrm>
              <a:off x="6096000" y="3571875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6" name="5-Point Star 55"/>
            <p:cNvSpPr>
              <a:spLocks noChangeAspect="1"/>
            </p:cNvSpPr>
            <p:nvPr/>
          </p:nvSpPr>
          <p:spPr>
            <a:xfrm>
              <a:off x="6096000" y="2586038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>
              <a:spLocks noChangeAspect="1"/>
            </p:cNvSpPr>
            <p:nvPr/>
          </p:nvSpPr>
          <p:spPr>
            <a:xfrm>
              <a:off x="5792218" y="4800606"/>
              <a:ext cx="1316601" cy="7181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</a:rPr>
                <a:t>state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14400" y="1066800"/>
            <a:ext cx="2438400" cy="4953000"/>
            <a:chOff x="5334000" y="1066800"/>
            <a:chExt cx="2438400" cy="4953000"/>
          </a:xfrm>
        </p:grpSpPr>
        <p:sp>
          <p:nvSpPr>
            <p:cNvPr id="47" name="Vertical Scroll 46"/>
            <p:cNvSpPr/>
            <p:nvPr/>
          </p:nvSpPr>
          <p:spPr>
            <a:xfrm>
              <a:off x="5334000" y="1066800"/>
              <a:ext cx="2438400" cy="4953000"/>
            </a:xfrm>
            <a:prstGeom prst="verticalScroll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8" name="5-Point Star 47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9" name="5-Point Star 48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0" name="5-Point Star 49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53740" y="4800600"/>
              <a:ext cx="1184940" cy="646331"/>
            </a:xfrm>
            <a:prstGeom prst="rect">
              <a:avLst/>
            </a:prstGeom>
            <a:solidFill>
              <a:srgbClr val="FF66FF"/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</a:rPr>
                <a:t>state</a:t>
              </a:r>
            </a:p>
          </p:txBody>
        </p:sp>
      </p:grpSp>
      <p:sp>
        <p:nvSpPr>
          <p:cNvPr id="83" name="TextBox 82"/>
          <p:cNvSpPr txBox="1"/>
          <p:nvPr/>
        </p:nvSpPr>
        <p:spPr bwMode="auto">
          <a:xfrm>
            <a:off x="5225074" y="5400646"/>
            <a:ext cx="3589418" cy="954107"/>
          </a:xfrm>
          <a:prstGeom prst="rect">
            <a:avLst/>
          </a:prstGeom>
          <a:solidFill>
            <a:schemeClr val="tx1"/>
          </a:solidFill>
          <a:ln w="76200">
            <a:solidFill>
              <a:srgbClr val="00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Blocks include contracts &amp; states</a:t>
            </a:r>
          </a:p>
        </p:txBody>
      </p:sp>
      <p:sp>
        <p:nvSpPr>
          <p:cNvPr id="40" name="Right Arrow 39"/>
          <p:cNvSpPr/>
          <p:nvPr/>
        </p:nvSpPr>
        <p:spPr>
          <a:xfrm rot="18665171" flipH="1">
            <a:off x="4656272" y="2874721"/>
            <a:ext cx="3372988" cy="109837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976815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80477" y="5607295"/>
            <a:ext cx="1184940" cy="64633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state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09518" y="5607295"/>
            <a:ext cx="1184940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state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8559" y="5607295"/>
            <a:ext cx="1184940" cy="646331"/>
          </a:xfrm>
          <a:prstGeom prst="rect">
            <a:avLst/>
          </a:prstGeom>
          <a:solidFill>
            <a:srgbClr val="3333FF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state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600" y="5607295"/>
            <a:ext cx="1184940" cy="646331"/>
          </a:xfrm>
          <a:prstGeom prst="rect">
            <a:avLst/>
          </a:prstGeom>
          <a:solidFill>
            <a:srgbClr val="FF66FF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state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930276" y="5549460"/>
            <a:ext cx="533400" cy="7620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259317" y="5549460"/>
            <a:ext cx="533400" cy="762000"/>
          </a:xfrm>
          <a:prstGeom prst="rightArrow">
            <a:avLst/>
          </a:prstGeom>
          <a:solidFill>
            <a:srgbClr val="3333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6588358" y="5549460"/>
            <a:ext cx="533400" cy="762000"/>
          </a:xfrm>
          <a:prstGeom prst="rightArrow">
            <a:avLst/>
          </a:prstGeom>
          <a:solidFill>
            <a:srgbClr val="FF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" name="Vertical Scroll 10"/>
          <p:cNvSpPr/>
          <p:nvPr/>
        </p:nvSpPr>
        <p:spPr>
          <a:xfrm>
            <a:off x="6858000" y="533400"/>
            <a:ext cx="2438400" cy="4953000"/>
          </a:xfrm>
          <a:prstGeom prst="verticalScroll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7620000" y="1066800"/>
            <a:ext cx="914400" cy="914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5-Point Star 12"/>
          <p:cNvSpPr/>
          <p:nvPr/>
        </p:nvSpPr>
        <p:spPr>
          <a:xfrm>
            <a:off x="7620000" y="3038475"/>
            <a:ext cx="914400" cy="914400"/>
          </a:xfrm>
          <a:prstGeom prst="star5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5-Point Star 13"/>
          <p:cNvSpPr/>
          <p:nvPr/>
        </p:nvSpPr>
        <p:spPr>
          <a:xfrm>
            <a:off x="7620000" y="2052638"/>
            <a:ext cx="914400" cy="914400"/>
          </a:xfrm>
          <a:prstGeom prst="star5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77740" y="4267200"/>
            <a:ext cx="1184940" cy="646331"/>
          </a:xfrm>
          <a:prstGeom prst="rect">
            <a:avLst/>
          </a:prstGeom>
          <a:solidFill>
            <a:srgbClr val="FF66FF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</a:rPr>
              <a:t>state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657853" y="484844"/>
            <a:ext cx="7828298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Validators replay </a:t>
            </a:r>
            <a:r>
              <a:rPr lang="en-US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 contracts in order …</a:t>
            </a:r>
          </a:p>
        </p:txBody>
      </p:sp>
      <p:sp>
        <p:nvSpPr>
          <p:cNvPr id="16" name="5-Point Star 15"/>
          <p:cNvSpPr/>
          <p:nvPr/>
        </p:nvSpPr>
        <p:spPr>
          <a:xfrm>
            <a:off x="1584434" y="4219247"/>
            <a:ext cx="914400" cy="914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" name="5-Point Star 16"/>
          <p:cNvSpPr/>
          <p:nvPr/>
        </p:nvSpPr>
        <p:spPr>
          <a:xfrm>
            <a:off x="6553200" y="4219247"/>
            <a:ext cx="914400" cy="914400"/>
          </a:xfrm>
          <a:prstGeom prst="star5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8" name="5-Point Star 17"/>
          <p:cNvSpPr/>
          <p:nvPr/>
        </p:nvSpPr>
        <p:spPr>
          <a:xfrm>
            <a:off x="4068817" y="4219247"/>
            <a:ext cx="914400" cy="914400"/>
          </a:xfrm>
          <a:prstGeom prst="star5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9" name="Picture 6" descr="Check Mar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4765482"/>
            <a:ext cx="1098017" cy="84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8" descr="Image result for blue fedora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58" y="1691903"/>
            <a:ext cx="2698641" cy="184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98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>
            <a:grpSpLocks noChangeAspect="1"/>
          </p:cNvGrpSpPr>
          <p:nvPr/>
        </p:nvGrpSpPr>
        <p:grpSpPr>
          <a:xfrm>
            <a:off x="5406865" y="-980797"/>
            <a:ext cx="1439849" cy="2924697"/>
            <a:chOff x="5334000" y="1066800"/>
            <a:chExt cx="2438400" cy="4953000"/>
          </a:xfrm>
        </p:grpSpPr>
        <p:sp>
          <p:nvSpPr>
            <p:cNvPr id="77" name="Vertical Scroll 76"/>
            <p:cNvSpPr/>
            <p:nvPr/>
          </p:nvSpPr>
          <p:spPr>
            <a:xfrm>
              <a:off x="5334000" y="1066800"/>
              <a:ext cx="2438400" cy="49530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8" name="5-Point Star 77"/>
            <p:cNvSpPr>
              <a:spLocks noChangeAspect="1"/>
            </p:cNvSpPr>
            <p:nvPr/>
          </p:nvSpPr>
          <p:spPr>
            <a:xfrm>
              <a:off x="6096000" y="1600200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9" name="5-Point Star 78"/>
            <p:cNvSpPr>
              <a:spLocks noChangeAspect="1"/>
            </p:cNvSpPr>
            <p:nvPr/>
          </p:nvSpPr>
          <p:spPr>
            <a:xfrm>
              <a:off x="6096000" y="3571875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80" name="5-Point Star 79"/>
            <p:cNvSpPr>
              <a:spLocks noChangeAspect="1"/>
            </p:cNvSpPr>
            <p:nvPr/>
          </p:nvSpPr>
          <p:spPr>
            <a:xfrm>
              <a:off x="6096000" y="2586038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>
              <a:spLocks noChangeAspect="1"/>
            </p:cNvSpPr>
            <p:nvPr/>
          </p:nvSpPr>
          <p:spPr>
            <a:xfrm>
              <a:off x="5447165" y="4800606"/>
              <a:ext cx="2006709" cy="109456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</a:rPr>
                <a:t>state</a:t>
              </a:r>
            </a:p>
          </p:txBody>
        </p:sp>
      </p:grpSp>
      <p:grpSp>
        <p:nvGrpSpPr>
          <p:cNvPr id="70" name="Group 69"/>
          <p:cNvGrpSpPr>
            <a:grpSpLocks noChangeAspect="1"/>
          </p:cNvGrpSpPr>
          <p:nvPr/>
        </p:nvGrpSpPr>
        <p:grpSpPr>
          <a:xfrm>
            <a:off x="4674319" y="-663625"/>
            <a:ext cx="1599830" cy="3249663"/>
            <a:chOff x="5334000" y="1066800"/>
            <a:chExt cx="2438400" cy="4953000"/>
          </a:xfrm>
        </p:grpSpPr>
        <p:sp>
          <p:nvSpPr>
            <p:cNvPr id="71" name="Vertical Scroll 70"/>
            <p:cNvSpPr/>
            <p:nvPr/>
          </p:nvSpPr>
          <p:spPr>
            <a:xfrm>
              <a:off x="5334000" y="1066800"/>
              <a:ext cx="2438400" cy="49530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2" name="5-Point Star 71"/>
            <p:cNvSpPr>
              <a:spLocks noChangeAspect="1"/>
            </p:cNvSpPr>
            <p:nvPr/>
          </p:nvSpPr>
          <p:spPr>
            <a:xfrm>
              <a:off x="6096000" y="1600200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3" name="5-Point Star 72"/>
            <p:cNvSpPr>
              <a:spLocks noChangeAspect="1"/>
            </p:cNvSpPr>
            <p:nvPr/>
          </p:nvSpPr>
          <p:spPr>
            <a:xfrm>
              <a:off x="6096000" y="3571875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4" name="5-Point Star 73"/>
            <p:cNvSpPr>
              <a:spLocks noChangeAspect="1"/>
            </p:cNvSpPr>
            <p:nvPr/>
          </p:nvSpPr>
          <p:spPr>
            <a:xfrm>
              <a:off x="6096000" y="2586038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5" name="TextBox 74"/>
            <p:cNvSpPr txBox="1">
              <a:spLocks noChangeAspect="1"/>
            </p:cNvSpPr>
            <p:nvPr/>
          </p:nvSpPr>
          <p:spPr>
            <a:xfrm>
              <a:off x="5547499" y="4800605"/>
              <a:ext cx="1806042" cy="9851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</a:rPr>
                <a:t>state</a:t>
              </a:r>
            </a:p>
          </p:txBody>
        </p:sp>
      </p:grpSp>
      <p:grpSp>
        <p:nvGrpSpPr>
          <p:cNvPr id="64" name="Group 63"/>
          <p:cNvGrpSpPr>
            <a:grpSpLocks noChangeAspect="1"/>
          </p:cNvGrpSpPr>
          <p:nvPr/>
        </p:nvGrpSpPr>
        <p:grpSpPr>
          <a:xfrm>
            <a:off x="3810000" y="-220336"/>
            <a:ext cx="1777590" cy="3610737"/>
            <a:chOff x="5334000" y="1066800"/>
            <a:chExt cx="2438400" cy="4953000"/>
          </a:xfrm>
        </p:grpSpPr>
        <p:sp>
          <p:nvSpPr>
            <p:cNvPr id="65" name="Vertical Scroll 64"/>
            <p:cNvSpPr/>
            <p:nvPr/>
          </p:nvSpPr>
          <p:spPr>
            <a:xfrm>
              <a:off x="5334000" y="1066800"/>
              <a:ext cx="2438400" cy="49530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6" name="5-Point Star 65"/>
            <p:cNvSpPr>
              <a:spLocks noChangeAspect="1"/>
            </p:cNvSpPr>
            <p:nvPr/>
          </p:nvSpPr>
          <p:spPr>
            <a:xfrm>
              <a:off x="6096000" y="1600200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7" name="5-Point Star 66"/>
            <p:cNvSpPr>
              <a:spLocks noChangeAspect="1"/>
            </p:cNvSpPr>
            <p:nvPr/>
          </p:nvSpPr>
          <p:spPr>
            <a:xfrm>
              <a:off x="6096000" y="3571875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8" name="5-Point Star 67"/>
            <p:cNvSpPr>
              <a:spLocks noChangeAspect="1"/>
            </p:cNvSpPr>
            <p:nvPr/>
          </p:nvSpPr>
          <p:spPr>
            <a:xfrm>
              <a:off x="6096000" y="2586038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9" name="TextBox 68"/>
            <p:cNvSpPr txBox="1">
              <a:spLocks noChangeAspect="1"/>
            </p:cNvSpPr>
            <p:nvPr/>
          </p:nvSpPr>
          <p:spPr>
            <a:xfrm>
              <a:off x="5637802" y="4800605"/>
              <a:ext cx="1625435" cy="88659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</a:rPr>
                <a:t>state</a:t>
              </a:r>
            </a:p>
          </p:txBody>
        </p:sp>
      </p:grpSp>
      <p:grpSp>
        <p:nvGrpSpPr>
          <p:cNvPr id="58" name="Group 57"/>
          <p:cNvGrpSpPr>
            <a:grpSpLocks noChangeAspect="1"/>
          </p:cNvGrpSpPr>
          <p:nvPr/>
        </p:nvGrpSpPr>
        <p:grpSpPr>
          <a:xfrm>
            <a:off x="2971800" y="354450"/>
            <a:ext cx="1975100" cy="4011930"/>
            <a:chOff x="5334000" y="1066800"/>
            <a:chExt cx="2438400" cy="4953000"/>
          </a:xfrm>
        </p:grpSpPr>
        <p:sp>
          <p:nvSpPr>
            <p:cNvPr id="59" name="Vertical Scroll 58"/>
            <p:cNvSpPr/>
            <p:nvPr/>
          </p:nvSpPr>
          <p:spPr>
            <a:xfrm>
              <a:off x="5334000" y="1066800"/>
              <a:ext cx="2438400" cy="49530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0" name="5-Point Star 59"/>
            <p:cNvSpPr>
              <a:spLocks noChangeAspect="1"/>
            </p:cNvSpPr>
            <p:nvPr/>
          </p:nvSpPr>
          <p:spPr>
            <a:xfrm>
              <a:off x="6096000" y="1600200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1" name="5-Point Star 60"/>
            <p:cNvSpPr>
              <a:spLocks noChangeAspect="1"/>
            </p:cNvSpPr>
            <p:nvPr/>
          </p:nvSpPr>
          <p:spPr>
            <a:xfrm>
              <a:off x="6096000" y="3571875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2" name="5-Point Star 61"/>
            <p:cNvSpPr>
              <a:spLocks noChangeAspect="1"/>
            </p:cNvSpPr>
            <p:nvPr/>
          </p:nvSpPr>
          <p:spPr>
            <a:xfrm>
              <a:off x="6096000" y="2586038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3" name="TextBox 62"/>
            <p:cNvSpPr txBox="1">
              <a:spLocks noChangeAspect="1"/>
            </p:cNvSpPr>
            <p:nvPr/>
          </p:nvSpPr>
          <p:spPr>
            <a:xfrm>
              <a:off x="5719072" y="4800605"/>
              <a:ext cx="1462892" cy="7979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</a:rPr>
                <a:t>state</a:t>
              </a:r>
            </a:p>
          </p:txBody>
        </p:sp>
      </p:grpSp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2059842" y="666065"/>
            <a:ext cx="2194560" cy="4457700"/>
            <a:chOff x="5334000" y="1066800"/>
            <a:chExt cx="2438400" cy="4953000"/>
          </a:xfrm>
        </p:grpSpPr>
        <p:sp>
          <p:nvSpPr>
            <p:cNvPr id="53" name="Vertical Scroll 52"/>
            <p:cNvSpPr/>
            <p:nvPr/>
          </p:nvSpPr>
          <p:spPr>
            <a:xfrm>
              <a:off x="5334000" y="1066800"/>
              <a:ext cx="2438400" cy="49530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4" name="5-Point Star 53"/>
            <p:cNvSpPr>
              <a:spLocks noChangeAspect="1"/>
            </p:cNvSpPr>
            <p:nvPr/>
          </p:nvSpPr>
          <p:spPr>
            <a:xfrm>
              <a:off x="6096000" y="1600200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5" name="5-Point Star 54"/>
            <p:cNvSpPr>
              <a:spLocks noChangeAspect="1"/>
            </p:cNvSpPr>
            <p:nvPr/>
          </p:nvSpPr>
          <p:spPr>
            <a:xfrm>
              <a:off x="6096000" y="3571875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6" name="5-Point Star 55"/>
            <p:cNvSpPr>
              <a:spLocks noChangeAspect="1"/>
            </p:cNvSpPr>
            <p:nvPr/>
          </p:nvSpPr>
          <p:spPr>
            <a:xfrm>
              <a:off x="6096000" y="2586038"/>
              <a:ext cx="822960" cy="82296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7" name="TextBox 56"/>
            <p:cNvSpPr txBox="1">
              <a:spLocks noChangeAspect="1"/>
            </p:cNvSpPr>
            <p:nvPr/>
          </p:nvSpPr>
          <p:spPr>
            <a:xfrm>
              <a:off x="5792218" y="4800606"/>
              <a:ext cx="1316601" cy="7181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</a:rPr>
                <a:t>state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14400" y="1066800"/>
            <a:ext cx="2438400" cy="4953000"/>
            <a:chOff x="5334000" y="1066800"/>
            <a:chExt cx="2438400" cy="4953000"/>
          </a:xfrm>
        </p:grpSpPr>
        <p:sp>
          <p:nvSpPr>
            <p:cNvPr id="47" name="Vertical Scroll 46"/>
            <p:cNvSpPr/>
            <p:nvPr/>
          </p:nvSpPr>
          <p:spPr>
            <a:xfrm>
              <a:off x="5334000" y="1066800"/>
              <a:ext cx="2438400" cy="4953000"/>
            </a:xfrm>
            <a:prstGeom prst="verticalScroll">
              <a:avLst/>
            </a:prstGeom>
            <a:solidFill>
              <a:srgbClr val="00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8" name="5-Point Star 47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9" name="5-Point Star 48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0" name="5-Point Star 49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953740" y="4800600"/>
              <a:ext cx="1184940" cy="646331"/>
            </a:xfrm>
            <a:prstGeom prst="rect">
              <a:avLst/>
            </a:prstGeom>
            <a:solidFill>
              <a:srgbClr val="FF66FF"/>
            </a:solidFill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chemeClr val="bg1"/>
                  </a:solidFill>
                  <a:latin typeface="Arial" panose="020B0604020202020204" pitchFamily="34" charset="0"/>
                </a:rPr>
                <a:t>state</a:t>
              </a:r>
            </a:p>
          </p:txBody>
        </p:sp>
      </p:grpSp>
      <p:pic>
        <p:nvPicPr>
          <p:cNvPr id="42" name="Picture 6" descr="Check Mark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794" y="4068572"/>
            <a:ext cx="1640812" cy="125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Check Mar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894" y="3335309"/>
            <a:ext cx="1100351" cy="84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Check Mark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847" y="2528605"/>
            <a:ext cx="891164" cy="68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 descr="Check Mark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47" y="1874206"/>
            <a:ext cx="803332" cy="61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Check Mark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655" y="1180814"/>
            <a:ext cx="803332" cy="61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 bwMode="auto">
          <a:xfrm>
            <a:off x="4218810" y="5610860"/>
            <a:ext cx="3042821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66FF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for </a:t>
            </a:r>
            <a:r>
              <a: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657853" y="484844"/>
            <a:ext cx="7828298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Validators replay </a:t>
            </a:r>
            <a:r>
              <a:rPr lang="en-US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 contracts in order …</a:t>
            </a:r>
          </a:p>
        </p:txBody>
      </p:sp>
    </p:spTree>
    <p:extLst>
      <p:ext uri="{BB962C8B-B14F-4D97-AF65-F5344CB8AC3E}">
        <p14:creationId xmlns:p14="http://schemas.microsoft.com/office/powerpoint/2010/main" val="120140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shining tw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AutoShape 4" descr="Image result for shining tw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Contracts re-executed for How Long?</a:t>
            </a:r>
          </a:p>
        </p:txBody>
      </p:sp>
    </p:spTree>
    <p:extLst>
      <p:ext uri="{BB962C8B-B14F-4D97-AF65-F5344CB8AC3E}">
        <p14:creationId xmlns:p14="http://schemas.microsoft.com/office/powerpoint/2010/main" val="2573259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shining tw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AutoShape 4" descr="Image result for shining tw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030" name="Picture 6" descr="http://boiseclassicmovies.com/wp-content/themes/prime-theme/gbs-addons/advanced-thumbnail/timthumb.php?src=http://boiseclassicmovies.com/wp-content/uploads/2013/09/shining-twins.png&amp;w=700&amp;h=400&amp;zc=1&amp;s=0&amp;a=0&amp;q=89&amp;cc=0000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666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4991100" y="1668780"/>
            <a:ext cx="876300" cy="685800"/>
          </a:xfrm>
          <a:prstGeom prst="wedgeRoundRectCallout">
            <a:avLst>
              <a:gd name="adj1" fmla="val -41703"/>
              <a:gd name="adj2" fmla="val 85834"/>
              <a:gd name="adj3" fmla="val 16667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114800" y="1676400"/>
            <a:ext cx="1752600" cy="685800"/>
          </a:xfrm>
          <a:prstGeom prst="wedgeRoundRectCallout">
            <a:avLst>
              <a:gd name="adj1" fmla="val -39094"/>
              <a:gd name="adj2" fmla="val 84167"/>
              <a:gd name="adj3" fmla="val 16667"/>
            </a:avLst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4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forever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481778" y="5482799"/>
            <a:ext cx="8180445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FF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validator eventually executes every contract</a:t>
            </a: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Contracts re-executed for How Long?</a:t>
            </a:r>
          </a:p>
        </p:txBody>
      </p:sp>
    </p:spTree>
    <p:extLst>
      <p:ext uri="{BB962C8B-B14F-4D97-AF65-F5344CB8AC3E}">
        <p14:creationId xmlns:p14="http://schemas.microsoft.com/office/powerpoint/2010/main" val="311635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shining tw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AutoShape 4" descr="Image result for shining tw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030" name="Picture 6" descr="http://boiseclassicmovies.com/wp-content/themes/prime-theme/gbs-addons/advanced-thumbnail/timthumb.php?src=http://boiseclassicmovies.com/wp-content/uploads/2013/09/shining-twins.png&amp;w=700&amp;h=400&amp;zc=1&amp;s=0&amp;a=0&amp;q=89&amp;cc=00000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133600"/>
            <a:ext cx="666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ular Callout 6"/>
          <p:cNvSpPr/>
          <p:nvPr/>
        </p:nvSpPr>
        <p:spPr>
          <a:xfrm>
            <a:off x="4991100" y="1828800"/>
            <a:ext cx="876300" cy="525780"/>
          </a:xfrm>
          <a:prstGeom prst="wedgeRoundRectCallout">
            <a:avLst>
              <a:gd name="adj1" fmla="val -41703"/>
              <a:gd name="adj2" fmla="val 85834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794025" y="1695807"/>
            <a:ext cx="2394151" cy="646986"/>
          </a:xfrm>
          <a:prstGeom prst="wedgeRoundRectCallout">
            <a:avLst>
              <a:gd name="adj1" fmla="val -39094"/>
              <a:gd name="adj2" fmla="val 84167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sequentially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Contracts re-executed for How Long?</a:t>
            </a:r>
          </a:p>
        </p:txBody>
      </p:sp>
    </p:spTree>
    <p:extLst>
      <p:ext uri="{BB962C8B-B14F-4D97-AF65-F5344CB8AC3E}">
        <p14:creationId xmlns:p14="http://schemas.microsoft.com/office/powerpoint/2010/main" val="1629929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AutoShape 4" descr="Image result for fedora carto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AutoShape 6" descr="Image result for fedora carto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2" name="Picture 16" descr="Turquoise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13" y="1534322"/>
            <a:ext cx="2308225" cy="17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 bwMode="auto">
          <a:xfrm>
            <a:off x="623888" y="685800"/>
            <a:ext cx="1645002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Proposer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84613" y="3636957"/>
            <a:ext cx="6412268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block’s contracts </a:t>
            </a:r>
            <a:r>
              <a:rPr lang="en-US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sequentially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584613" y="4485479"/>
            <a:ext cx="3722494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Paid by client per step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584613" y="5334000"/>
            <a:ext cx="6654387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latency = competitive disadvantage</a:t>
            </a:r>
          </a:p>
        </p:txBody>
      </p:sp>
    </p:spTree>
    <p:extLst>
      <p:ext uri="{BB962C8B-B14F-4D97-AF65-F5344CB8AC3E}">
        <p14:creationId xmlns:p14="http://schemas.microsoft.com/office/powerpoint/2010/main" val="366234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878355" y="465137"/>
            <a:ext cx="7663180" cy="1856671"/>
            <a:chOff x="307975" y="1589970"/>
            <a:chExt cx="8474075" cy="2400301"/>
          </a:xfrm>
        </p:grpSpPr>
        <p:pic>
          <p:nvPicPr>
            <p:cNvPr id="67" name="Picture 22" descr="Related imag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8658" y="1676400"/>
              <a:ext cx="2632710" cy="2227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10" descr="Image result for hat clipar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75" y="1589970"/>
              <a:ext cx="2838450" cy="2400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14" descr="Image result for hat clipar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1589970"/>
              <a:ext cx="2838450" cy="2400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AutoShape 4" descr="Image result for fedora carto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AutoShape 6" descr="Image result for fedora carto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12620" y="5107643"/>
            <a:ext cx="7994650" cy="1716141"/>
            <a:chOff x="612775" y="963446"/>
            <a:chExt cx="7994650" cy="1716141"/>
          </a:xfrm>
        </p:grpSpPr>
        <p:pic>
          <p:nvPicPr>
            <p:cNvPr id="3090" name="Picture 18" descr="http://www.clker.com/cliparts/J/H/a/O/Z/2/pink-hat-red-2-md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1004810"/>
              <a:ext cx="2317750" cy="158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0" name="Picture 28" descr="Image result for blue fedora clipart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1003583"/>
              <a:ext cx="2317750" cy="1583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04" name="Picture 32" descr="alt=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963446"/>
              <a:ext cx="2511425" cy="1716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TextBox 28"/>
          <p:cNvSpPr txBox="1"/>
          <p:nvPr/>
        </p:nvSpPr>
        <p:spPr bwMode="auto">
          <a:xfrm>
            <a:off x="565366" y="312737"/>
            <a:ext cx="1842171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 ….</a:t>
            </a:r>
          </a:p>
        </p:txBody>
      </p:sp>
      <p:pic>
        <p:nvPicPr>
          <p:cNvPr id="32" name="Picture 16" descr="Turquoise Hard Hat Clip Art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888" y="2971800"/>
            <a:ext cx="2308225" cy="17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 bwMode="auto">
          <a:xfrm>
            <a:off x="604641" y="2710190"/>
            <a:ext cx="164500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Proposer</a:t>
            </a:r>
          </a:p>
        </p:txBody>
      </p:sp>
      <p:sp>
        <p:nvSpPr>
          <p:cNvPr id="53" name="TextBox 52"/>
          <p:cNvSpPr txBox="1"/>
          <p:nvPr/>
        </p:nvSpPr>
        <p:spPr bwMode="auto">
          <a:xfrm>
            <a:off x="565366" y="4876800"/>
            <a:ext cx="2216249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Validators …</a:t>
            </a:r>
          </a:p>
        </p:txBody>
      </p:sp>
      <p:sp>
        <p:nvSpPr>
          <p:cNvPr id="2" name="AutoShape 4" descr="Image result for hat clipar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AutoShape 6" descr="Image result for hat clipart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AutoShape 8" descr="Image result for hat clipart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10" descr="Image result for hat clipart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2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AutoShape 4" descr="Image result for fedora carto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AutoShape 6" descr="Image result for fedora carto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761697" y="914400"/>
            <a:ext cx="2216249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Validators …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761697" y="3602905"/>
            <a:ext cx="7391703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every block’s contracts </a:t>
            </a:r>
            <a:r>
              <a:rPr lang="en-US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sequentially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761697" y="4468452"/>
            <a:ext cx="1524776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paid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761697" y="5334000"/>
            <a:ext cx="6419771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validator, every contract, </a:t>
            </a:r>
            <a:r>
              <a:rPr lang="en-US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forever</a:t>
            </a:r>
          </a:p>
        </p:txBody>
      </p:sp>
      <p:pic>
        <p:nvPicPr>
          <p:cNvPr id="10" name="Picture 28" descr="Image result for blue fedora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97" y="1638842"/>
            <a:ext cx="2698641" cy="1844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52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815" y="1703990"/>
            <a:ext cx="9146187" cy="51435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 bwMode="auto">
          <a:xfrm>
            <a:off x="204029" y="652790"/>
            <a:ext cx="6402715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is sequential execution so wrong?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204029" y="2590800"/>
            <a:ext cx="276550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Poor throughput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204029" y="3637894"/>
            <a:ext cx="6784230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Competitive disadvantage for participants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204029" y="4834759"/>
            <a:ext cx="5884945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exploit multicore technology</a:t>
            </a:r>
          </a:p>
        </p:txBody>
      </p:sp>
    </p:spTree>
    <p:extLst>
      <p:ext uri="{BB962C8B-B14F-4D97-AF65-F5344CB8AC3E}">
        <p14:creationId xmlns:p14="http://schemas.microsoft.com/office/powerpoint/2010/main" val="2077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6" name="Picture 6" descr="Image result for traffic light all gre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953" y="-72232"/>
            <a:ext cx="6131047" cy="700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685800" y="585392"/>
            <a:ext cx="3464411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Naïve Concurrency?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685800" y="2066661"/>
            <a:ext cx="1045479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Nope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685800" y="3547930"/>
            <a:ext cx="4182555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Inconsistent shared state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85800" y="5029200"/>
            <a:ext cx="5027338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example, double spending</a:t>
            </a:r>
          </a:p>
        </p:txBody>
      </p:sp>
    </p:spTree>
    <p:extLst>
      <p:ext uri="{BB962C8B-B14F-4D97-AF65-F5344CB8AC3E}">
        <p14:creationId xmlns:p14="http://schemas.microsoft.com/office/powerpoint/2010/main" val="275020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Art of Multiprocessor Programming - 2nd Edition">
            <a:extLst>
              <a:ext uri="{FF2B5EF4-FFF2-40B4-BE49-F238E27FC236}">
                <a16:creationId xmlns:a16="http://schemas.microsoft.com/office/drawing/2014/main" id="{E6B0A489-C5D8-4C96-A831-E19E71C6E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0645">
            <a:off x="1524000" y="485774"/>
            <a:ext cx="5486400" cy="676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 bwMode="auto">
          <a:xfrm>
            <a:off x="612790" y="683270"/>
            <a:ext cx="6864380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explicit concurrency to the language?</a:t>
            </a:r>
          </a:p>
        </p:txBody>
      </p:sp>
      <p:sp>
        <p:nvSpPr>
          <p:cNvPr id="6" name="TextBox 5"/>
          <p:cNvSpPr txBox="1"/>
          <p:nvPr/>
        </p:nvSpPr>
        <p:spPr bwMode="auto">
          <a:xfrm rot="20187127">
            <a:off x="1675975" y="1790670"/>
            <a:ext cx="122341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Locks!</a:t>
            </a:r>
          </a:p>
        </p:txBody>
      </p:sp>
      <p:sp>
        <p:nvSpPr>
          <p:cNvPr id="7" name="TextBox 6"/>
          <p:cNvSpPr txBox="1"/>
          <p:nvPr/>
        </p:nvSpPr>
        <p:spPr bwMode="auto">
          <a:xfrm rot="1430638">
            <a:off x="3604650" y="1795730"/>
            <a:ext cx="1604927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Threads!</a:t>
            </a:r>
          </a:p>
        </p:txBody>
      </p:sp>
      <p:sp>
        <p:nvSpPr>
          <p:cNvPr id="8" name="TextBox 7"/>
          <p:cNvSpPr txBox="1"/>
          <p:nvPr/>
        </p:nvSpPr>
        <p:spPr bwMode="auto">
          <a:xfrm rot="20319077">
            <a:off x="5784551" y="1724794"/>
            <a:ext cx="1683474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Priorities!</a:t>
            </a:r>
          </a:p>
        </p:txBody>
      </p:sp>
    </p:spTree>
    <p:extLst>
      <p:ext uri="{BB962C8B-B14F-4D97-AF65-F5344CB8AC3E}">
        <p14:creationId xmlns:p14="http://schemas.microsoft.com/office/powerpoint/2010/main" val="210921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The Art of Multiprocessor Programming - 2nd Edition">
            <a:extLst>
              <a:ext uri="{FF2B5EF4-FFF2-40B4-BE49-F238E27FC236}">
                <a16:creationId xmlns:a16="http://schemas.microsoft.com/office/drawing/2014/main" id="{CF91817C-F7D8-4B0D-9AAE-547F87385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20645">
            <a:off x="1524000" y="485774"/>
            <a:ext cx="5486400" cy="6761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 bwMode="auto">
          <a:xfrm>
            <a:off x="612790" y="683270"/>
            <a:ext cx="686438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explicit concurrency to the language?</a:t>
            </a:r>
          </a:p>
        </p:txBody>
      </p:sp>
      <p:sp>
        <p:nvSpPr>
          <p:cNvPr id="6" name="TextBox 5"/>
          <p:cNvSpPr txBox="1"/>
          <p:nvPr/>
        </p:nvSpPr>
        <p:spPr bwMode="auto">
          <a:xfrm rot="20187127">
            <a:off x="1675975" y="1790670"/>
            <a:ext cx="122341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Locks!</a:t>
            </a:r>
          </a:p>
        </p:txBody>
      </p:sp>
      <p:sp>
        <p:nvSpPr>
          <p:cNvPr id="7" name="TextBox 6"/>
          <p:cNvSpPr txBox="1"/>
          <p:nvPr/>
        </p:nvSpPr>
        <p:spPr bwMode="auto">
          <a:xfrm rot="1430638">
            <a:off x="3604650" y="1795730"/>
            <a:ext cx="160492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Threads!</a:t>
            </a:r>
          </a:p>
        </p:txBody>
      </p:sp>
      <p:sp>
        <p:nvSpPr>
          <p:cNvPr id="8" name="TextBox 7"/>
          <p:cNvSpPr txBox="1"/>
          <p:nvPr/>
        </p:nvSpPr>
        <p:spPr bwMode="auto">
          <a:xfrm rot="20319077">
            <a:off x="5784551" y="1724794"/>
            <a:ext cx="168347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Priorities!</a:t>
            </a:r>
          </a:p>
        </p:txBody>
      </p:sp>
      <p:sp>
        <p:nvSpPr>
          <p:cNvPr id="10" name="Text Box 48"/>
          <p:cNvSpPr txBox="1">
            <a:spLocks noChangeArrowheads="1"/>
          </p:cNvSpPr>
          <p:nvPr/>
        </p:nvSpPr>
        <p:spPr bwMode="auto">
          <a:xfrm>
            <a:off x="1947144" y="3200400"/>
            <a:ext cx="1045479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Nope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359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Number Placeholder 3"/>
          <p:cNvSpPr txBox="1">
            <a:spLocks noGrp="1"/>
          </p:cNvSpPr>
          <p:nvPr/>
        </p:nvSpPr>
        <p:spPr bwMode="auto">
          <a:xfrm>
            <a:off x="6451600" y="62547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fld id="{4A3E81B7-F18B-1246-9853-D18B184B83E5}" type="slidenum">
              <a:rPr lang="ar-SA" sz="1400">
                <a:latin typeface="Comic Sans MS" charset="0"/>
                <a:cs typeface="Arial" charset="0"/>
              </a:rPr>
              <a:pPr algn="r"/>
              <a:t>25</a:t>
            </a:fld>
            <a:endParaRPr lang="en-US" sz="1400" dirty="0">
              <a:latin typeface="Comic Sans MS" charset="0"/>
              <a:cs typeface="Arial" charset="0"/>
            </a:endParaRPr>
          </a:p>
        </p:txBody>
      </p:sp>
      <p:sp>
        <p:nvSpPr>
          <p:cNvPr id="6" name="Footer Placeholder 1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Art of Multiprocessor Programming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07610">
            <a:off x="183681" y="1006540"/>
            <a:ext cx="9203724" cy="657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 bwMode="auto">
          <a:xfrm>
            <a:off x="951458" y="3167390"/>
            <a:ext cx="3642344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 the DAO?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951457" y="3964630"/>
            <a:ext cx="4881465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Because concurrency is </a:t>
            </a:r>
            <a:r>
              <a:rPr lang="en-US" sz="28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</a:t>
            </a:r>
          </a:p>
        </p:txBody>
      </p:sp>
    </p:spTree>
    <p:extLst>
      <p:ext uri="{BB962C8B-B14F-4D97-AF65-F5344CB8AC3E}">
        <p14:creationId xmlns:p14="http://schemas.microsoft.com/office/powerpoint/2010/main" val="89142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9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Concurrent Schedule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239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FFFF00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Comic Sans MS" pitchFamily="66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Comic Sans MS" pitchFamily="66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Comic Sans MS" pitchFamily="66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Comic Sans MS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FF"/>
                </a:solidFill>
                <a:latin typeface="Comic Sans MS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FF"/>
                </a:solidFill>
                <a:latin typeface="Comic Sans MS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FF"/>
                </a:solidFill>
                <a:latin typeface="Comic Sans MS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FF"/>
                </a:solidFill>
                <a:latin typeface="Comic Sans MS" pitchFamily="66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EB457A5-4F19-494A-9C89-B8C25E3ECD09}" type="slidenum">
              <a:rPr lang="x-none" smtClean="0"/>
              <a:pPr>
                <a:defRPr/>
              </a:pPr>
              <a:t>26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9E838E-AA9C-1AA0-E697-2EB12C30F48A}"/>
              </a:ext>
            </a:extLst>
          </p:cNvPr>
          <p:cNvGrpSpPr/>
          <p:nvPr/>
        </p:nvGrpSpPr>
        <p:grpSpPr>
          <a:xfrm>
            <a:off x="2540166" y="1508166"/>
            <a:ext cx="4063668" cy="4582123"/>
            <a:chOff x="426416" y="1508166"/>
            <a:chExt cx="4063668" cy="4582123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865131" y="1508166"/>
              <a:ext cx="308582" cy="29905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1865131" y="2043550"/>
              <a:ext cx="308582" cy="29905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8100">
              <a:solidFill>
                <a:schemeClr val="bg1"/>
              </a:solidFill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990680" y="2578934"/>
              <a:ext cx="308582" cy="29905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grpSp>
          <p:nvGrpSpPr>
            <p:cNvPr id="4" name="Group 27"/>
            <p:cNvGrpSpPr/>
            <p:nvPr/>
          </p:nvGrpSpPr>
          <p:grpSpPr>
            <a:xfrm>
              <a:off x="426416" y="3114317"/>
              <a:ext cx="3488183" cy="299053"/>
              <a:chOff x="2015176" y="2509867"/>
              <a:chExt cx="4306784" cy="381000"/>
            </a:xfrm>
            <a:solidFill>
              <a:schemeClr val="bg1">
                <a:lumMod val="65000"/>
              </a:schemeClr>
            </a:solidFill>
          </p:grpSpPr>
          <p:sp>
            <p:nvSpPr>
              <p:cNvPr id="9" name="Oval 4"/>
              <p:cNvSpPr>
                <a:spLocks noChangeArrowheads="1"/>
              </p:cNvSpPr>
              <p:nvPr/>
            </p:nvSpPr>
            <p:spPr bwMode="auto">
              <a:xfrm>
                <a:off x="5940960" y="2509867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pPr algn="l"/>
                <a:endParaRPr lang="en-US" b="1" dirty="0">
                  <a:latin typeface="Arial" pitchFamily="34" charset="0"/>
                </a:endParaRPr>
              </a:p>
            </p:txBody>
          </p:sp>
          <p:sp>
            <p:nvSpPr>
              <p:cNvPr id="10" name="Oval 4"/>
              <p:cNvSpPr>
                <a:spLocks noChangeArrowheads="1"/>
              </p:cNvSpPr>
              <p:nvPr/>
            </p:nvSpPr>
            <p:spPr bwMode="auto">
              <a:xfrm>
                <a:off x="3412505" y="2509867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pPr algn="l"/>
                <a:endParaRPr lang="en-US" b="1" dirty="0">
                  <a:latin typeface="Arial" pitchFamily="34" charset="0"/>
                </a:endParaRPr>
              </a:p>
            </p:txBody>
          </p:sp>
          <p:sp>
            <p:nvSpPr>
              <p:cNvPr id="12" name="Oval 4"/>
              <p:cNvSpPr>
                <a:spLocks noChangeArrowheads="1"/>
              </p:cNvSpPr>
              <p:nvPr/>
            </p:nvSpPr>
            <p:spPr bwMode="auto">
              <a:xfrm>
                <a:off x="2015176" y="2509867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pPr algn="l"/>
                <a:endParaRPr lang="en-US" b="1" dirty="0">
                  <a:latin typeface="Arial" pitchFamily="34" charset="0"/>
                </a:endParaRPr>
              </a:p>
            </p:txBody>
          </p:sp>
        </p:grpSp>
        <p:sp>
          <p:nvSpPr>
            <p:cNvPr id="13" name="Oval 4"/>
            <p:cNvSpPr>
              <a:spLocks noChangeArrowheads="1"/>
            </p:cNvSpPr>
            <p:nvPr/>
          </p:nvSpPr>
          <p:spPr bwMode="auto">
            <a:xfrm>
              <a:off x="1165411" y="3649701"/>
              <a:ext cx="308582" cy="29905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14" name="Oval 4"/>
            <p:cNvSpPr>
              <a:spLocks noChangeArrowheads="1"/>
            </p:cNvSpPr>
            <p:nvPr/>
          </p:nvSpPr>
          <p:spPr bwMode="auto">
            <a:xfrm>
              <a:off x="2118545" y="3649701"/>
              <a:ext cx="308582" cy="29905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15" name="Oval 4"/>
            <p:cNvSpPr>
              <a:spLocks noChangeArrowheads="1"/>
            </p:cNvSpPr>
            <p:nvPr/>
          </p:nvSpPr>
          <p:spPr bwMode="auto">
            <a:xfrm>
              <a:off x="3176139" y="3649701"/>
              <a:ext cx="308582" cy="29905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16" name="Oval 4"/>
            <p:cNvSpPr>
              <a:spLocks noChangeArrowheads="1"/>
            </p:cNvSpPr>
            <p:nvPr/>
          </p:nvSpPr>
          <p:spPr bwMode="auto">
            <a:xfrm>
              <a:off x="4181502" y="3649701"/>
              <a:ext cx="308582" cy="29905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426416" y="4185085"/>
              <a:ext cx="308582" cy="29905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18" name="Oval 4"/>
            <p:cNvSpPr>
              <a:spLocks noChangeArrowheads="1"/>
            </p:cNvSpPr>
            <p:nvPr/>
          </p:nvSpPr>
          <p:spPr bwMode="auto">
            <a:xfrm>
              <a:off x="1165411" y="4185085"/>
              <a:ext cx="308582" cy="29905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2118545" y="4185085"/>
              <a:ext cx="308582" cy="29905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4181502" y="4185085"/>
              <a:ext cx="308582" cy="29905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grpSp>
          <p:nvGrpSpPr>
            <p:cNvPr id="5" name="Group 24"/>
            <p:cNvGrpSpPr/>
            <p:nvPr/>
          </p:nvGrpSpPr>
          <p:grpSpPr>
            <a:xfrm>
              <a:off x="1165411" y="4720469"/>
              <a:ext cx="2298736" cy="299053"/>
              <a:chOff x="2927597" y="5001711"/>
              <a:chExt cx="2838200" cy="381000"/>
            </a:xfrm>
            <a:solidFill>
              <a:schemeClr val="bg1">
                <a:lumMod val="65000"/>
              </a:schemeClr>
            </a:solidFill>
          </p:grpSpPr>
          <p:sp>
            <p:nvSpPr>
              <p:cNvPr id="21" name="Oval 4"/>
              <p:cNvSpPr>
                <a:spLocks noChangeArrowheads="1"/>
              </p:cNvSpPr>
              <p:nvPr/>
            </p:nvSpPr>
            <p:spPr bwMode="auto">
              <a:xfrm>
                <a:off x="2927597" y="5001711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pPr algn="l"/>
                <a:endParaRPr lang="en-US" b="1" dirty="0">
                  <a:latin typeface="Arial" pitchFamily="34" charset="0"/>
                </a:endParaRPr>
              </a:p>
            </p:txBody>
          </p:sp>
          <p:sp>
            <p:nvSpPr>
              <p:cNvPr id="22" name="Oval 4"/>
              <p:cNvSpPr>
                <a:spLocks noChangeArrowheads="1"/>
              </p:cNvSpPr>
              <p:nvPr/>
            </p:nvSpPr>
            <p:spPr bwMode="auto">
              <a:xfrm>
                <a:off x="5384797" y="5001711"/>
                <a:ext cx="381000" cy="381000"/>
              </a:xfrm>
              <a:prstGeom prst="ellipse">
                <a:avLst/>
              </a:prstGeom>
              <a:grpFill/>
              <a:ln>
                <a:solidFill>
                  <a:schemeClr val="bg1"/>
                </a:solidFill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spAutoFit/>
              </a:bodyPr>
              <a:lstStyle/>
              <a:p>
                <a:pPr algn="l"/>
                <a:endParaRPr lang="en-US" b="1" dirty="0">
                  <a:latin typeface="Arial" pitchFamily="34" charset="0"/>
                </a:endParaRPr>
              </a:p>
            </p:txBody>
          </p:sp>
        </p:grpSp>
        <p:sp>
          <p:nvSpPr>
            <p:cNvPr id="23" name="Oval 4"/>
            <p:cNvSpPr>
              <a:spLocks noChangeArrowheads="1"/>
            </p:cNvSpPr>
            <p:nvPr/>
          </p:nvSpPr>
          <p:spPr bwMode="auto">
            <a:xfrm>
              <a:off x="1165411" y="5255853"/>
              <a:ext cx="308582" cy="29905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24" name="Oval 4"/>
            <p:cNvSpPr>
              <a:spLocks noChangeArrowheads="1"/>
            </p:cNvSpPr>
            <p:nvPr/>
          </p:nvSpPr>
          <p:spPr bwMode="auto">
            <a:xfrm>
              <a:off x="3117092" y="5791236"/>
              <a:ext cx="308582" cy="29905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 rot="16200000" flipH="1">
              <a:off x="1899617" y="1917400"/>
              <a:ext cx="239610" cy="12690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Straight Arrow Connector 26"/>
            <p:cNvCxnSpPr>
              <a:endCxn id="11" idx="7"/>
            </p:cNvCxnSpPr>
            <p:nvPr/>
          </p:nvCxnSpPr>
          <p:spPr bwMode="auto">
            <a:xfrm rot="10800000" flipV="1">
              <a:off x="1254073" y="2316603"/>
              <a:ext cx="675715" cy="306125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Straight Arrow Connector 29"/>
            <p:cNvCxnSpPr>
              <a:stCxn id="8" idx="5"/>
              <a:endCxn id="9" idx="1"/>
            </p:cNvCxnSpPr>
            <p:nvPr/>
          </p:nvCxnSpPr>
          <p:spPr bwMode="auto">
            <a:xfrm rot="16200000" flipH="1">
              <a:off x="2460212" y="1967118"/>
              <a:ext cx="859305" cy="1522685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" name="Straight Arrow Connector 32"/>
            <p:cNvCxnSpPr>
              <a:stCxn id="9" idx="5"/>
              <a:endCxn id="16" idx="0"/>
            </p:cNvCxnSpPr>
            <p:nvPr/>
          </p:nvCxnSpPr>
          <p:spPr bwMode="auto">
            <a:xfrm rot="16200000" flipH="1">
              <a:off x="3962537" y="3276446"/>
              <a:ext cx="280126" cy="466385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Straight Arrow Connector 35"/>
            <p:cNvCxnSpPr>
              <a:stCxn id="9" idx="3"/>
              <a:endCxn id="15" idx="7"/>
            </p:cNvCxnSpPr>
            <p:nvPr/>
          </p:nvCxnSpPr>
          <p:spPr bwMode="auto">
            <a:xfrm rot="5400000">
              <a:off x="3383409" y="3425698"/>
              <a:ext cx="323921" cy="211677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0" name="Straight Arrow Connector 39"/>
            <p:cNvCxnSpPr>
              <a:stCxn id="16" idx="4"/>
              <a:endCxn id="20" idx="0"/>
            </p:cNvCxnSpPr>
            <p:nvPr/>
          </p:nvCxnSpPr>
          <p:spPr bwMode="auto">
            <a:xfrm rot="5400000">
              <a:off x="4217628" y="4066900"/>
              <a:ext cx="236331" cy="1286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Straight Arrow Connector 42"/>
            <p:cNvCxnSpPr>
              <a:stCxn id="15" idx="4"/>
              <a:endCxn id="22" idx="0"/>
            </p:cNvCxnSpPr>
            <p:nvPr/>
          </p:nvCxnSpPr>
          <p:spPr bwMode="auto">
            <a:xfrm rot="5400000">
              <a:off x="2934286" y="4324325"/>
              <a:ext cx="771714" cy="20574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7" name="Straight Arrow Connector 46"/>
            <p:cNvCxnSpPr/>
            <p:nvPr/>
          </p:nvCxnSpPr>
          <p:spPr bwMode="auto">
            <a:xfrm rot="5400000">
              <a:off x="2890951" y="5411018"/>
              <a:ext cx="767341" cy="3414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9" name="Straight Arrow Connector 48"/>
            <p:cNvCxnSpPr>
              <a:stCxn id="23" idx="6"/>
              <a:endCxn id="24" idx="2"/>
            </p:cNvCxnSpPr>
            <p:nvPr/>
          </p:nvCxnSpPr>
          <p:spPr bwMode="auto">
            <a:xfrm>
              <a:off x="1473993" y="5405379"/>
              <a:ext cx="1643099" cy="535383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3" name="Straight Arrow Connector 52"/>
            <p:cNvCxnSpPr>
              <a:stCxn id="20" idx="4"/>
            </p:cNvCxnSpPr>
            <p:nvPr/>
          </p:nvCxnSpPr>
          <p:spPr bwMode="auto">
            <a:xfrm rot="5400000">
              <a:off x="3186585" y="4737391"/>
              <a:ext cx="1402461" cy="895956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6" name="Straight Arrow Connector 55"/>
            <p:cNvCxnSpPr>
              <a:stCxn id="21" idx="4"/>
              <a:endCxn id="23" idx="0"/>
            </p:cNvCxnSpPr>
            <p:nvPr/>
          </p:nvCxnSpPr>
          <p:spPr bwMode="auto">
            <a:xfrm rot="5400000">
              <a:off x="1201537" y="5137668"/>
              <a:ext cx="236331" cy="1286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9" name="Straight Arrow Connector 58"/>
            <p:cNvCxnSpPr>
              <a:endCxn id="12" idx="7"/>
            </p:cNvCxnSpPr>
            <p:nvPr/>
          </p:nvCxnSpPr>
          <p:spPr bwMode="auto">
            <a:xfrm rot="10800000" flipV="1">
              <a:off x="689808" y="2875871"/>
              <a:ext cx="374347" cy="282241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" name="Straight Arrow Connector 61"/>
            <p:cNvCxnSpPr>
              <a:endCxn id="10" idx="1"/>
            </p:cNvCxnSpPr>
            <p:nvPr/>
          </p:nvCxnSpPr>
          <p:spPr bwMode="auto">
            <a:xfrm>
              <a:off x="1218044" y="2847907"/>
              <a:ext cx="385298" cy="310205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5" name="Straight Arrow Connector 64"/>
            <p:cNvCxnSpPr>
              <a:endCxn id="14" idx="1"/>
            </p:cNvCxnSpPr>
            <p:nvPr/>
          </p:nvCxnSpPr>
          <p:spPr bwMode="auto">
            <a:xfrm rot="16200000" flipH="1">
              <a:off x="1822738" y="3352499"/>
              <a:ext cx="342247" cy="339748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8" name="Straight Arrow Connector 67"/>
            <p:cNvCxnSpPr>
              <a:stCxn id="10" idx="3"/>
              <a:endCxn id="13" idx="0"/>
            </p:cNvCxnSpPr>
            <p:nvPr/>
          </p:nvCxnSpPr>
          <p:spPr bwMode="auto">
            <a:xfrm rot="5400000">
              <a:off x="1321459" y="3367818"/>
              <a:ext cx="280126" cy="283640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3" name="Straight Arrow Connector 72"/>
            <p:cNvCxnSpPr>
              <a:stCxn id="12" idx="4"/>
              <a:endCxn id="17" idx="0"/>
            </p:cNvCxnSpPr>
            <p:nvPr/>
          </p:nvCxnSpPr>
          <p:spPr bwMode="auto">
            <a:xfrm rot="5400000">
              <a:off x="194850" y="3799208"/>
              <a:ext cx="771714" cy="1286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6" name="Straight Arrow Connector 75"/>
            <p:cNvCxnSpPr>
              <a:stCxn id="13" idx="4"/>
              <a:endCxn id="18" idx="0"/>
            </p:cNvCxnSpPr>
            <p:nvPr/>
          </p:nvCxnSpPr>
          <p:spPr bwMode="auto">
            <a:xfrm rot="5400000">
              <a:off x="1201537" y="4066900"/>
              <a:ext cx="236331" cy="1286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9" name="Straight Arrow Connector 78"/>
            <p:cNvCxnSpPr>
              <a:stCxn id="14" idx="4"/>
              <a:endCxn id="19" idx="0"/>
            </p:cNvCxnSpPr>
            <p:nvPr/>
          </p:nvCxnSpPr>
          <p:spPr bwMode="auto">
            <a:xfrm rot="5400000">
              <a:off x="2154671" y="4066900"/>
              <a:ext cx="236331" cy="1286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2" name="Straight Arrow Connector 81"/>
            <p:cNvCxnSpPr>
              <a:stCxn id="19" idx="3"/>
              <a:endCxn id="21" idx="7"/>
            </p:cNvCxnSpPr>
            <p:nvPr/>
          </p:nvCxnSpPr>
          <p:spPr bwMode="auto">
            <a:xfrm rot="5400000">
              <a:off x="1634309" y="4234837"/>
              <a:ext cx="323921" cy="734933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5" name="Straight Arrow Connector 84"/>
            <p:cNvCxnSpPr>
              <a:stCxn id="17" idx="5"/>
              <a:endCxn id="21" idx="1"/>
            </p:cNvCxnSpPr>
            <p:nvPr/>
          </p:nvCxnSpPr>
          <p:spPr bwMode="auto">
            <a:xfrm rot="16200000" flipH="1">
              <a:off x="788244" y="4341906"/>
              <a:ext cx="323921" cy="520794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8" name="Straight Arrow Connector 87"/>
            <p:cNvCxnSpPr>
              <a:stCxn id="18" idx="4"/>
              <a:endCxn id="21" idx="0"/>
            </p:cNvCxnSpPr>
            <p:nvPr/>
          </p:nvCxnSpPr>
          <p:spPr bwMode="auto">
            <a:xfrm rot="5400000">
              <a:off x="1201537" y="4602284"/>
              <a:ext cx="236331" cy="1286"/>
            </a:xfrm>
            <a:prstGeom prst="straightConnector1">
              <a:avLst/>
            </a:prstGeom>
            <a:noFill/>
            <a:ln w="5715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5" name="TextBox 3">
            <a:extLst>
              <a:ext uri="{FF2B5EF4-FFF2-40B4-BE49-F238E27FC236}">
                <a16:creationId xmlns:a16="http://schemas.microsoft.com/office/drawing/2014/main" id="{C33FC963-D3D8-59DA-9DC6-67F803181D74}"/>
              </a:ext>
            </a:extLst>
          </p:cNvPr>
          <p:cNvSpPr txBox="1"/>
          <p:nvPr/>
        </p:nvSpPr>
        <p:spPr bwMode="auto">
          <a:xfrm>
            <a:off x="630839" y="2069550"/>
            <a:ext cx="4600940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vertex is a transaction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14D90A-CD47-573B-5E29-B0D57B6424D6}"/>
              </a:ext>
            </a:extLst>
          </p:cNvPr>
          <p:cNvSpPr txBox="1"/>
          <p:nvPr/>
        </p:nvSpPr>
        <p:spPr bwMode="auto">
          <a:xfrm>
            <a:off x="630839" y="2998665"/>
            <a:ext cx="4323620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arc is a dependency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B73200-6814-3CB2-FB35-6381198952FA}"/>
              </a:ext>
            </a:extLst>
          </p:cNvPr>
          <p:cNvSpPr txBox="1"/>
          <p:nvPr/>
        </p:nvSpPr>
        <p:spPr bwMode="auto">
          <a:xfrm>
            <a:off x="626429" y="4856895"/>
            <a:ext cx="5264583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respecting partial order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5EE67-5ABF-B5BF-5FAD-027E93881F6C}"/>
              </a:ext>
            </a:extLst>
          </p:cNvPr>
          <p:cNvSpPr txBox="1"/>
          <p:nvPr/>
        </p:nvSpPr>
        <p:spPr bwMode="auto">
          <a:xfrm>
            <a:off x="630839" y="3927780"/>
            <a:ext cx="4504759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arc? Can be concurrent</a:t>
            </a:r>
          </a:p>
        </p:txBody>
      </p:sp>
    </p:spTree>
    <p:extLst>
      <p:ext uri="{BB962C8B-B14F-4D97-AF65-F5344CB8AC3E}">
        <p14:creationId xmlns:p14="http://schemas.microsoft.com/office/powerpoint/2010/main" val="4218446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1" grpId="0" animBg="1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delta-associates.com/wp-content/uploads/tumblr_mdjci8dC5u1qkropqo1_50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8800" y="100964"/>
            <a:ext cx="6909435" cy="690943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TextBox 3"/>
          <p:cNvSpPr txBox="1"/>
          <p:nvPr/>
        </p:nvSpPr>
        <p:spPr bwMode="auto">
          <a:xfrm>
            <a:off x="1143000" y="369695"/>
            <a:ext cx="6858000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Concurrent Schedule via Static Analysis?</a:t>
            </a:r>
          </a:p>
        </p:txBody>
      </p:sp>
      <p:sp>
        <p:nvSpPr>
          <p:cNvPr id="3" name="Rounded Rectangular Callout 2"/>
          <p:cNvSpPr/>
          <p:nvPr/>
        </p:nvSpPr>
        <p:spPr>
          <a:xfrm>
            <a:off x="3962400" y="1219200"/>
            <a:ext cx="4514546" cy="1532334"/>
          </a:xfrm>
          <a:prstGeom prst="wedgeRoundRectCallout">
            <a:avLst>
              <a:gd name="adj1" fmla="val -54230"/>
              <a:gd name="adj2" fmla="val 106390"/>
              <a:gd name="adj3" fmla="val 16667"/>
            </a:avLst>
          </a:prstGeom>
          <a:solidFill>
            <a:schemeClr val="tx1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These contracts never conflict, so it’s safe to run them concurrently</a:t>
            </a:r>
          </a:p>
        </p:txBody>
      </p:sp>
    </p:spTree>
    <p:extLst>
      <p:ext uri="{BB962C8B-B14F-4D97-AF65-F5344CB8AC3E}">
        <p14:creationId xmlns:p14="http://schemas.microsoft.com/office/powerpoint/2010/main" val="2871655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http://delta-associates.com/wp-content/uploads/tumblr_mdjci8dC5u1qkropqo1_5001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8800" y="100964"/>
            <a:ext cx="6909435" cy="690943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2" name="Rounded Rectangular Callout 11"/>
          <p:cNvSpPr/>
          <p:nvPr/>
        </p:nvSpPr>
        <p:spPr>
          <a:xfrm>
            <a:off x="3962400" y="1219200"/>
            <a:ext cx="4514546" cy="1532334"/>
          </a:xfrm>
          <a:prstGeom prst="wedgeRoundRectCallout">
            <a:avLst>
              <a:gd name="adj1" fmla="val -54230"/>
              <a:gd name="adj2" fmla="val 106390"/>
              <a:gd name="adj3" fmla="val 16667"/>
            </a:avLst>
          </a:prstGeom>
          <a:solidFill>
            <a:schemeClr val="tx1"/>
          </a:solidFill>
          <a:ln w="571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These contracts never conflict, so it’s safe to run them concurrently</a:t>
            </a:r>
          </a:p>
        </p:txBody>
      </p:sp>
      <p:sp>
        <p:nvSpPr>
          <p:cNvPr id="6" name="Text Box 48"/>
          <p:cNvSpPr txBox="1">
            <a:spLocks noChangeArrowheads="1"/>
          </p:cNvSpPr>
          <p:nvPr/>
        </p:nvSpPr>
        <p:spPr bwMode="auto">
          <a:xfrm>
            <a:off x="233548" y="2518866"/>
            <a:ext cx="7643439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Undecidable in theory &amp; Intractable in practice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48"/>
          <p:cNvSpPr txBox="1">
            <a:spLocks noChangeArrowheads="1"/>
          </p:cNvSpPr>
          <p:nvPr/>
        </p:nvSpPr>
        <p:spPr bwMode="auto">
          <a:xfrm>
            <a:off x="233548" y="3431844"/>
            <a:ext cx="6929252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Because contracts call other contracts …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48"/>
          <p:cNvSpPr txBox="1">
            <a:spLocks noChangeArrowheads="1"/>
          </p:cNvSpPr>
          <p:nvPr/>
        </p:nvSpPr>
        <p:spPr bwMode="auto">
          <a:xfrm>
            <a:off x="233548" y="1605888"/>
            <a:ext cx="1045479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Nope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 Box 48"/>
          <p:cNvSpPr txBox="1">
            <a:spLocks noChangeArrowheads="1"/>
          </p:cNvSpPr>
          <p:nvPr/>
        </p:nvSpPr>
        <p:spPr bwMode="auto">
          <a:xfrm>
            <a:off x="233548" y="4344822"/>
            <a:ext cx="3703258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Dynamic call graph …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Box 48"/>
          <p:cNvSpPr txBox="1">
            <a:spLocks noChangeArrowheads="1"/>
          </p:cNvSpPr>
          <p:nvPr/>
        </p:nvSpPr>
        <p:spPr bwMode="auto">
          <a:xfrm>
            <a:off x="233548" y="5257800"/>
            <a:ext cx="6841938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Might have to inspect 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every</a:t>
            </a:r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contract 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ever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304800" y="369695"/>
            <a:ext cx="6172200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Concurrency via Static Analysis?</a:t>
            </a:r>
          </a:p>
        </p:txBody>
      </p:sp>
    </p:spTree>
    <p:extLst>
      <p:ext uri="{BB962C8B-B14F-4D97-AF65-F5344CB8AC3E}">
        <p14:creationId xmlns:p14="http://schemas.microsoft.com/office/powerpoint/2010/main" val="219792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upload.wikimedia.org/wikipedia/commons/thumb/a/ad/Commodore_Grace_M._Hopper%2C_USN_%28covered%29.jpg/220px-Commodore_Grace_M._Hopper%2C_USN_%28covered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47750"/>
            <a:ext cx="381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ular Callout 2"/>
          <p:cNvSpPr/>
          <p:nvPr/>
        </p:nvSpPr>
        <p:spPr>
          <a:xfrm>
            <a:off x="3124200" y="381000"/>
            <a:ext cx="5794703" cy="1055608"/>
          </a:xfrm>
          <a:prstGeom prst="wedgeRoundRectCallout">
            <a:avLst>
              <a:gd name="adj1" fmla="val 370"/>
              <a:gd name="adj2" fmla="val 112521"/>
              <a:gd name="adj3" fmla="val 16667"/>
            </a:avLst>
          </a:prstGeom>
          <a:solidFill>
            <a:schemeClr val="tx1"/>
          </a:solidFill>
          <a:ln w="7620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“It's easier to ask forgiveness than it is to get permission”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2550453" y="5410200"/>
            <a:ext cx="4043094" cy="954107"/>
          </a:xfrm>
          <a:prstGeom prst="rect">
            <a:avLst/>
          </a:prstGeom>
          <a:solidFill>
            <a:schemeClr val="tx1"/>
          </a:solidFill>
          <a:ln w="76200">
            <a:solidFill>
              <a:srgbClr val="3333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Grace Murray Hopper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(wrote the first compiler)</a:t>
            </a:r>
          </a:p>
        </p:txBody>
      </p:sp>
    </p:spTree>
    <p:extLst>
      <p:ext uri="{BB962C8B-B14F-4D97-AF65-F5344CB8AC3E}">
        <p14:creationId xmlns:p14="http://schemas.microsoft.com/office/powerpoint/2010/main" val="251770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AutoShape 4" descr="Image result for fedora carto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AutoShape 6" descr="Image result for fedora carto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088" name="Picture 16" descr="Turquoise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920" y="4627852"/>
            <a:ext cx="2290160" cy="176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5-Point Star 7"/>
          <p:cNvSpPr/>
          <p:nvPr/>
        </p:nvSpPr>
        <p:spPr>
          <a:xfrm>
            <a:off x="2892425" y="2874841"/>
            <a:ext cx="914400" cy="914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Right Arrow 8"/>
          <p:cNvSpPr/>
          <p:nvPr/>
        </p:nvSpPr>
        <p:spPr>
          <a:xfrm rot="2634205">
            <a:off x="1548501" y="3494062"/>
            <a:ext cx="2496149" cy="4572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5" name="5-Point Star 24"/>
          <p:cNvSpPr/>
          <p:nvPr/>
        </p:nvSpPr>
        <p:spPr>
          <a:xfrm>
            <a:off x="6801843" y="2874841"/>
            <a:ext cx="914400" cy="914400"/>
          </a:xfrm>
          <a:prstGeom prst="star5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6" name="Right Arrow 25"/>
          <p:cNvSpPr/>
          <p:nvPr/>
        </p:nvSpPr>
        <p:spPr>
          <a:xfrm rot="18965795" flipH="1">
            <a:off x="4953197" y="3449736"/>
            <a:ext cx="2496149" cy="457200"/>
          </a:xfrm>
          <a:prstGeom prst="rightArrow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7" name="Right Arrow 26"/>
          <p:cNvSpPr/>
          <p:nvPr/>
        </p:nvSpPr>
        <p:spPr>
          <a:xfrm rot="16200000" flipH="1">
            <a:off x="3851125" y="3278573"/>
            <a:ext cx="1248076" cy="457200"/>
          </a:xfrm>
          <a:prstGeom prst="rightArrow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8" name="5-Point Star 27"/>
          <p:cNvSpPr/>
          <p:nvPr/>
        </p:nvSpPr>
        <p:spPr>
          <a:xfrm>
            <a:off x="4847134" y="2874841"/>
            <a:ext cx="914400" cy="914400"/>
          </a:xfrm>
          <a:prstGeom prst="star5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666813" y="312737"/>
            <a:ext cx="1842171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Clients ….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574675" y="3815015"/>
            <a:ext cx="3522118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transactions …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6011733" y="5247953"/>
            <a:ext cx="2123723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Proposer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878355" y="914400"/>
            <a:ext cx="7663180" cy="1856671"/>
            <a:chOff x="307975" y="1589970"/>
            <a:chExt cx="8474075" cy="2400301"/>
          </a:xfrm>
        </p:grpSpPr>
        <p:pic>
          <p:nvPicPr>
            <p:cNvPr id="20" name="Picture 22" descr="Related imag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8658" y="1676400"/>
              <a:ext cx="2632710" cy="2227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0" descr="Image result for hat clipar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75" y="1589970"/>
              <a:ext cx="2838450" cy="2400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4" descr="Image result for hat clipart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3600" y="1589970"/>
              <a:ext cx="2838450" cy="2400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2884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Speculation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1091336" y="3087248"/>
            <a:ext cx="4544834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(without asking permission)</a:t>
            </a:r>
          </a:p>
        </p:txBody>
      </p:sp>
      <p:sp>
        <p:nvSpPr>
          <p:cNvPr id="5" name="TextBox 3"/>
          <p:cNvSpPr txBox="1"/>
          <p:nvPr/>
        </p:nvSpPr>
        <p:spPr bwMode="auto">
          <a:xfrm>
            <a:off x="1091336" y="2211331"/>
            <a:ext cx="5622052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transactions in parallel …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091336" y="3963165"/>
            <a:ext cx="6896440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instrument memory to detect conflicts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070080" y="4839082"/>
            <a:ext cx="7003840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dependencies when conflicts detected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091336" y="5715000"/>
            <a:ext cx="1967205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(apologize)</a:t>
            </a:r>
          </a:p>
        </p:txBody>
      </p:sp>
    </p:spTree>
    <p:extLst>
      <p:ext uri="{BB962C8B-B14F-4D97-AF65-F5344CB8AC3E}">
        <p14:creationId xmlns:p14="http://schemas.microsoft.com/office/powerpoint/2010/main" val="423981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A616-C89E-E23C-18A1-B9D4D66D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Building Concurrent Schedules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B65431-E754-201A-DE5E-82940BCF297F}"/>
              </a:ext>
            </a:extLst>
          </p:cNvPr>
          <p:cNvSpPr txBox="1"/>
          <p:nvPr/>
        </p:nvSpPr>
        <p:spPr bwMode="auto">
          <a:xfrm>
            <a:off x="990600" y="2362200"/>
            <a:ext cx="546175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transactions, order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46F21-248D-91E9-30F4-0887142A13EE}"/>
              </a:ext>
            </a:extLst>
          </p:cNvPr>
          <p:cNvSpPr txBox="1"/>
          <p:nvPr/>
        </p:nvSpPr>
        <p:spPr bwMode="auto">
          <a:xfrm>
            <a:off x="1821086" y="3805026"/>
            <a:ext cx="5501827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transactions, execute them</a:t>
            </a:r>
          </a:p>
        </p:txBody>
      </p:sp>
    </p:spTree>
    <p:extLst>
      <p:ext uri="{BB962C8B-B14F-4D97-AF65-F5344CB8AC3E}">
        <p14:creationId xmlns:p14="http://schemas.microsoft.com/office/powerpoint/2010/main" val="258794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Instrumenting Memory</a:t>
            </a:r>
          </a:p>
        </p:txBody>
      </p:sp>
      <p:sp>
        <p:nvSpPr>
          <p:cNvPr id="5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TMW April 2010</a:t>
            </a:r>
          </a:p>
        </p:txBody>
      </p:sp>
      <p:sp>
        <p:nvSpPr>
          <p:cNvPr id="15383" name="AutoShape 52"/>
          <p:cNvSpPr>
            <a:spLocks noChangeArrowheads="1"/>
          </p:cNvSpPr>
          <p:nvPr/>
        </p:nvSpPr>
        <p:spPr bwMode="auto">
          <a:xfrm>
            <a:off x="1053980" y="1731722"/>
            <a:ext cx="5435267" cy="646986"/>
          </a:xfrm>
          <a:prstGeom prst="wedgeRoundRectCallout">
            <a:avLst>
              <a:gd name="adj1" fmla="val -38709"/>
              <a:gd name="adj2" fmla="val 172294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balance[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+= sum</a:t>
            </a:r>
          </a:p>
        </p:txBody>
      </p:sp>
      <p:grpSp>
        <p:nvGrpSpPr>
          <p:cNvPr id="15" name="Group 3">
            <a:extLst>
              <a:ext uri="{FF2B5EF4-FFF2-40B4-BE49-F238E27FC236}">
                <a16:creationId xmlns:a16="http://schemas.microsoft.com/office/drawing/2014/main" id="{D004D605-3BB1-4016-B0DD-89ACB4A732BD}"/>
              </a:ext>
            </a:extLst>
          </p:cNvPr>
          <p:cNvGrpSpPr>
            <a:grpSpLocks/>
          </p:cNvGrpSpPr>
          <p:nvPr/>
        </p:nvGrpSpPr>
        <p:grpSpPr bwMode="auto">
          <a:xfrm>
            <a:off x="493620" y="3196246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6" name="Freeform 4">
              <a:extLst>
                <a:ext uri="{FF2B5EF4-FFF2-40B4-BE49-F238E27FC236}">
                  <a16:creationId xmlns:a16="http://schemas.microsoft.com/office/drawing/2014/main" id="{F0040AC5-6786-4EE9-B585-C1BD14163E2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69DC666-198F-48C6-8942-E1C7298672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1607387D-6C0E-417E-AA35-5E6258EBE3A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F976266F-7528-4455-8FA9-54A665F5F2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48EF993D-BAA5-49E4-9CBC-879B17EE9A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9">
              <a:extLst>
                <a:ext uri="{FF2B5EF4-FFF2-40B4-BE49-F238E27FC236}">
                  <a16:creationId xmlns:a16="http://schemas.microsoft.com/office/drawing/2014/main" id="{0270EFD3-92DC-4DF5-A25D-DAE0D2EA3DD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64D1FC52-31D3-46D1-909B-A2C1C9EE56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D9B38173-E103-4997-9FE5-E48B12C4A6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4CB954B0-210A-4577-9DF7-EC6FB7026F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548254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Instrumenting Memory</a:t>
            </a:r>
          </a:p>
        </p:txBody>
      </p:sp>
      <p:sp>
        <p:nvSpPr>
          <p:cNvPr id="5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TMW April 2010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3932654" y="3107630"/>
            <a:ext cx="4386137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hash(“Alice”.slot(balance))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62876" y="4779915"/>
            <a:ext cx="6972300" cy="1118330"/>
            <a:chOff x="1085850" y="4241070"/>
            <a:chExt cx="6972300" cy="1118330"/>
          </a:xfrm>
        </p:grpSpPr>
        <p:sp>
          <p:nvSpPr>
            <p:cNvPr id="19" name="TextBox 18"/>
            <p:cNvSpPr txBox="1"/>
            <p:nvPr/>
          </p:nvSpPr>
          <p:spPr bwMode="auto">
            <a:xfrm>
              <a:off x="1085850" y="4241070"/>
              <a:ext cx="6972300" cy="11183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76200">
              <a:solidFill>
                <a:srgbClr val="CCEC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noAutofit/>
            </a:bodyPr>
            <a:lstStyle/>
            <a:p>
              <a:pPr algn="l"/>
              <a:endParaRPr lang="en-US" sz="9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19558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27051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4544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42037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49530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7023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64516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72009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" name="Rounded Rectangular Callout 5"/>
          <p:cNvSpPr/>
          <p:nvPr/>
        </p:nvSpPr>
        <p:spPr>
          <a:xfrm>
            <a:off x="2514600" y="4572000"/>
            <a:ext cx="1150528" cy="1676400"/>
          </a:xfrm>
          <a:prstGeom prst="wedgeRoundRectCallout">
            <a:avLst>
              <a:gd name="adj1" fmla="val 128848"/>
              <a:gd name="adj2" fmla="val -96591"/>
              <a:gd name="adj3" fmla="val 1666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 rot="2022592">
            <a:off x="1954817" y="3818124"/>
            <a:ext cx="1418054" cy="1001004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write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1" name="Right Arrow 30"/>
          <p:cNvSpPr/>
          <p:nvPr/>
        </p:nvSpPr>
        <p:spPr>
          <a:xfrm rot="2106897" flipH="1">
            <a:off x="1212834" y="4338866"/>
            <a:ext cx="1418054" cy="1001004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read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2" name="AutoShape 52"/>
          <p:cNvSpPr>
            <a:spLocks noChangeArrowheads="1"/>
          </p:cNvSpPr>
          <p:nvPr/>
        </p:nvSpPr>
        <p:spPr bwMode="auto">
          <a:xfrm>
            <a:off x="1053980" y="1731722"/>
            <a:ext cx="5435267" cy="646986"/>
          </a:xfrm>
          <a:prstGeom prst="wedgeRoundRectCallout">
            <a:avLst>
              <a:gd name="adj1" fmla="val -38709"/>
              <a:gd name="adj2" fmla="val 172294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balance[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+= sum</a:t>
            </a:r>
          </a:p>
        </p:txBody>
      </p:sp>
      <p:grpSp>
        <p:nvGrpSpPr>
          <p:cNvPr id="29" name="Group 3">
            <a:extLst>
              <a:ext uri="{FF2B5EF4-FFF2-40B4-BE49-F238E27FC236}">
                <a16:creationId xmlns:a16="http://schemas.microsoft.com/office/drawing/2014/main" id="{8F62E142-A33D-4033-B4D1-BC06AF5D3183}"/>
              </a:ext>
            </a:extLst>
          </p:cNvPr>
          <p:cNvGrpSpPr>
            <a:grpSpLocks/>
          </p:cNvGrpSpPr>
          <p:nvPr/>
        </p:nvGrpSpPr>
        <p:grpSpPr bwMode="auto">
          <a:xfrm>
            <a:off x="493620" y="3196246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0" name="Freeform 4">
              <a:extLst>
                <a:ext uri="{FF2B5EF4-FFF2-40B4-BE49-F238E27FC236}">
                  <a16:creationId xmlns:a16="http://schemas.microsoft.com/office/drawing/2014/main" id="{8D87847E-F7A6-4AF1-B2EC-08E85CDD1A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5081FE97-34D0-4C41-849B-DBF350BE8A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6">
              <a:extLst>
                <a:ext uri="{FF2B5EF4-FFF2-40B4-BE49-F238E27FC236}">
                  <a16:creationId xmlns:a16="http://schemas.microsoft.com/office/drawing/2014/main" id="{D2CEC2DB-1931-4BFD-BCC1-054D4E65702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7">
              <a:extLst>
                <a:ext uri="{FF2B5EF4-FFF2-40B4-BE49-F238E27FC236}">
                  <a16:creationId xmlns:a16="http://schemas.microsoft.com/office/drawing/2014/main" id="{A686360E-B729-4E08-A35F-FE2BACABC6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8">
              <a:extLst>
                <a:ext uri="{FF2B5EF4-FFF2-40B4-BE49-F238E27FC236}">
                  <a16:creationId xmlns:a16="http://schemas.microsoft.com/office/drawing/2014/main" id="{9625BF78-EA35-48CC-89DF-E2F8226A3E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11470C49-3C5E-42A0-80C8-3E4D966BA4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366C9F82-159A-4A44-85AC-3B31D016DF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BFBE8B27-4FFC-4ECB-82F3-F8934965172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A48A0632-CA0D-402E-A2BA-0FA63792B5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6955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 animBg="1"/>
      <p:bldP spid="7" grpId="0" animBg="1"/>
      <p:bldP spid="3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Instrumenting Memory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62876" y="4779915"/>
            <a:ext cx="6972300" cy="1118330"/>
            <a:chOff x="1085850" y="4241070"/>
            <a:chExt cx="6972300" cy="1118330"/>
          </a:xfrm>
        </p:grpSpPr>
        <p:sp>
          <p:nvSpPr>
            <p:cNvPr id="19" name="TextBox 18"/>
            <p:cNvSpPr txBox="1"/>
            <p:nvPr/>
          </p:nvSpPr>
          <p:spPr bwMode="auto">
            <a:xfrm>
              <a:off x="1085850" y="4241070"/>
              <a:ext cx="6972300" cy="11183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76200">
              <a:solidFill>
                <a:srgbClr val="CCEC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noAutofit/>
            </a:bodyPr>
            <a:lstStyle/>
            <a:p>
              <a:pPr algn="l"/>
              <a:endParaRPr lang="en-US" sz="9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19558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27051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4544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42037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49530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7023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64516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72009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" name="Rounded Rectangular Callout 5"/>
          <p:cNvSpPr/>
          <p:nvPr/>
        </p:nvSpPr>
        <p:spPr>
          <a:xfrm>
            <a:off x="2514600" y="4572000"/>
            <a:ext cx="1150528" cy="1676400"/>
          </a:xfrm>
          <a:prstGeom prst="wedgeRoundRectCallout">
            <a:avLst>
              <a:gd name="adj1" fmla="val 128848"/>
              <a:gd name="adj2" fmla="val -96591"/>
              <a:gd name="adj3" fmla="val 16667"/>
            </a:avLst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13"/>
          <p:cNvGrpSpPr>
            <a:grpSpLocks/>
          </p:cNvGrpSpPr>
          <p:nvPr/>
        </p:nvGrpSpPr>
        <p:grpSpPr bwMode="auto">
          <a:xfrm>
            <a:off x="4687099" y="2941104"/>
            <a:ext cx="757238" cy="1104065"/>
            <a:chOff x="2208" y="1920"/>
            <a:chExt cx="1152" cy="1680"/>
          </a:xfrm>
        </p:grpSpPr>
        <p:sp>
          <p:nvSpPr>
            <p:cNvPr id="30" name="Oval 14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Oval 15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AutoShape 16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5 w 21600"/>
                <a:gd name="T1" fmla="*/ 4 h 21600"/>
                <a:gd name="T2" fmla="*/ 3 w 21600"/>
                <a:gd name="T3" fmla="*/ 9 h 21600"/>
                <a:gd name="T4" fmla="*/ 1 w 21600"/>
                <a:gd name="T5" fmla="*/ 4 h 21600"/>
                <a:gd name="T6" fmla="*/ 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AutoShape 17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9 w 21600"/>
                <a:gd name="T1" fmla="*/ 0 h 21600"/>
                <a:gd name="T2" fmla="*/ 2 w 21600"/>
                <a:gd name="T3" fmla="*/ 45 h 21600"/>
                <a:gd name="T4" fmla="*/ 9 w 21600"/>
                <a:gd name="T5" fmla="*/ 22 h 21600"/>
                <a:gd name="T6" fmla="*/ 16 w 21600"/>
                <a:gd name="T7" fmla="*/ 4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/>
            </a:solidFill>
            <a:ln w="9525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 bwMode="auto">
          <a:xfrm>
            <a:off x="5769992" y="3260705"/>
            <a:ext cx="2241319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lock</a:t>
            </a: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AutoShape 52"/>
          <p:cNvSpPr>
            <a:spLocks noChangeArrowheads="1"/>
          </p:cNvSpPr>
          <p:nvPr/>
        </p:nvSpPr>
        <p:spPr bwMode="auto">
          <a:xfrm>
            <a:off x="1053980" y="1731722"/>
            <a:ext cx="5435267" cy="646986"/>
          </a:xfrm>
          <a:prstGeom prst="wedgeRoundRectCallout">
            <a:avLst>
              <a:gd name="adj1" fmla="val -38709"/>
              <a:gd name="adj2" fmla="val 172294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balance[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+= sum</a:t>
            </a:r>
          </a:p>
        </p:txBody>
      </p:sp>
      <p:grpSp>
        <p:nvGrpSpPr>
          <p:cNvPr id="31" name="Group 3">
            <a:extLst>
              <a:ext uri="{FF2B5EF4-FFF2-40B4-BE49-F238E27FC236}">
                <a16:creationId xmlns:a16="http://schemas.microsoft.com/office/drawing/2014/main" id="{3E81024D-8D69-4738-8A96-9D948A3FDA8D}"/>
              </a:ext>
            </a:extLst>
          </p:cNvPr>
          <p:cNvGrpSpPr>
            <a:grpSpLocks/>
          </p:cNvGrpSpPr>
          <p:nvPr/>
        </p:nvGrpSpPr>
        <p:grpSpPr bwMode="auto">
          <a:xfrm>
            <a:off x="493620" y="3196246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7" name="Freeform 4">
              <a:extLst>
                <a:ext uri="{FF2B5EF4-FFF2-40B4-BE49-F238E27FC236}">
                  <a16:creationId xmlns:a16="http://schemas.microsoft.com/office/drawing/2014/main" id="{429CBDB8-3579-40CB-B9DE-6EF70D5136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8B207279-96C9-4C9D-91DE-E9AA6BEC583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6">
              <a:extLst>
                <a:ext uri="{FF2B5EF4-FFF2-40B4-BE49-F238E27FC236}">
                  <a16:creationId xmlns:a16="http://schemas.microsoft.com/office/drawing/2014/main" id="{CDDB9352-3343-401E-99AD-4A8C18790E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:a16="http://schemas.microsoft.com/office/drawing/2014/main" id="{8EDD686D-52EE-4B17-8F6D-310AA6C4FD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8">
              <a:extLst>
                <a:ext uri="{FF2B5EF4-FFF2-40B4-BE49-F238E27FC236}">
                  <a16:creationId xmlns:a16="http://schemas.microsoft.com/office/drawing/2014/main" id="{90150F2C-B2F8-4514-A484-344AE65FCD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9">
              <a:extLst>
                <a:ext uri="{FF2B5EF4-FFF2-40B4-BE49-F238E27FC236}">
                  <a16:creationId xmlns:a16="http://schemas.microsoft.com/office/drawing/2014/main" id="{1573A704-4F9C-462E-9B3C-8BE711CF92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192E0A62-9F63-4317-82D9-359F711362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5A65A6D7-11F0-4752-BA50-7014643D1C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12">
              <a:extLst>
                <a:ext uri="{FF2B5EF4-FFF2-40B4-BE49-F238E27FC236}">
                  <a16:creationId xmlns:a16="http://schemas.microsoft.com/office/drawing/2014/main" id="{95839B22-EB7A-4CA6-B94E-78FF704A4FB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88188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Instrumenting Memory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62876" y="4779915"/>
            <a:ext cx="6972300" cy="1118330"/>
            <a:chOff x="1085850" y="4241070"/>
            <a:chExt cx="6972300" cy="1118330"/>
          </a:xfrm>
        </p:grpSpPr>
        <p:sp>
          <p:nvSpPr>
            <p:cNvPr id="19" name="TextBox 18"/>
            <p:cNvSpPr txBox="1"/>
            <p:nvPr/>
          </p:nvSpPr>
          <p:spPr bwMode="auto">
            <a:xfrm>
              <a:off x="1085850" y="4241070"/>
              <a:ext cx="6972300" cy="11183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76200">
              <a:solidFill>
                <a:srgbClr val="CCEC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noAutofit/>
            </a:bodyPr>
            <a:lstStyle/>
            <a:p>
              <a:pPr algn="l"/>
              <a:endParaRPr lang="en-US" sz="9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19558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27051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4544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42037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49530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7023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64516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72009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" name="Rounded Rectangular Callout 5"/>
          <p:cNvSpPr/>
          <p:nvPr/>
        </p:nvSpPr>
        <p:spPr>
          <a:xfrm>
            <a:off x="2514600" y="4572000"/>
            <a:ext cx="1150528" cy="1676400"/>
          </a:xfrm>
          <a:prstGeom prst="wedgeRoundRectCallout">
            <a:avLst>
              <a:gd name="adj1" fmla="val 128848"/>
              <a:gd name="adj2" fmla="val -96591"/>
              <a:gd name="adj3" fmla="val 1666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2106897" flipH="1">
            <a:off x="1212834" y="4338866"/>
            <a:ext cx="1418054" cy="1001004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read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9" name="Group 13"/>
          <p:cNvGrpSpPr>
            <a:grpSpLocks/>
          </p:cNvGrpSpPr>
          <p:nvPr/>
        </p:nvGrpSpPr>
        <p:grpSpPr bwMode="auto">
          <a:xfrm>
            <a:off x="4687099" y="2941104"/>
            <a:ext cx="757238" cy="1104065"/>
            <a:chOff x="2208" y="1920"/>
            <a:chExt cx="1152" cy="1680"/>
          </a:xfrm>
        </p:grpSpPr>
        <p:sp>
          <p:nvSpPr>
            <p:cNvPr id="30" name="Oval 14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Oval 15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AutoShape 16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5 w 21600"/>
                <a:gd name="T1" fmla="*/ 4 h 21600"/>
                <a:gd name="T2" fmla="*/ 3 w 21600"/>
                <a:gd name="T3" fmla="*/ 9 h 21600"/>
                <a:gd name="T4" fmla="*/ 1 w 21600"/>
                <a:gd name="T5" fmla="*/ 4 h 21600"/>
                <a:gd name="T6" fmla="*/ 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AutoShape 17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9 w 21600"/>
                <a:gd name="T1" fmla="*/ 0 h 21600"/>
                <a:gd name="T2" fmla="*/ 2 w 21600"/>
                <a:gd name="T3" fmla="*/ 45 h 21600"/>
                <a:gd name="T4" fmla="*/ 9 w 21600"/>
                <a:gd name="T5" fmla="*/ 22 h 21600"/>
                <a:gd name="T6" fmla="*/ 16 w 21600"/>
                <a:gd name="T7" fmla="*/ 4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 bwMode="auto">
          <a:xfrm>
            <a:off x="5878618" y="3031723"/>
            <a:ext cx="2241318" cy="954107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lock</a:t>
            </a:r>
          </a:p>
          <a:p>
            <a:pPr algn="ctr"/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mode</a:t>
            </a: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AutoShape 52"/>
          <p:cNvSpPr>
            <a:spLocks noChangeArrowheads="1"/>
          </p:cNvSpPr>
          <p:nvPr/>
        </p:nvSpPr>
        <p:spPr bwMode="auto">
          <a:xfrm>
            <a:off x="1053980" y="1731722"/>
            <a:ext cx="5435267" cy="646986"/>
          </a:xfrm>
          <a:prstGeom prst="wedgeRoundRectCallout">
            <a:avLst>
              <a:gd name="adj1" fmla="val -38709"/>
              <a:gd name="adj2" fmla="val 172294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balance[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+= sum</a:t>
            </a:r>
          </a:p>
        </p:txBody>
      </p:sp>
      <p:grpSp>
        <p:nvGrpSpPr>
          <p:cNvPr id="37" name="Group 3">
            <a:extLst>
              <a:ext uri="{FF2B5EF4-FFF2-40B4-BE49-F238E27FC236}">
                <a16:creationId xmlns:a16="http://schemas.microsoft.com/office/drawing/2014/main" id="{31B8A541-D446-454D-B5CF-187CEE5A25EC}"/>
              </a:ext>
            </a:extLst>
          </p:cNvPr>
          <p:cNvGrpSpPr>
            <a:grpSpLocks/>
          </p:cNvGrpSpPr>
          <p:nvPr/>
        </p:nvGrpSpPr>
        <p:grpSpPr bwMode="auto">
          <a:xfrm>
            <a:off x="493620" y="3196246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8" name="Freeform 4">
              <a:extLst>
                <a:ext uri="{FF2B5EF4-FFF2-40B4-BE49-F238E27FC236}">
                  <a16:creationId xmlns:a16="http://schemas.microsoft.com/office/drawing/2014/main" id="{06D81EA8-65B1-4E19-9427-07087FB599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FEE732DE-91EE-4E13-AC04-F197BF8EC1E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1339182C-B8EC-4F64-822F-41C60F6089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31CDFB27-A24A-49A4-B77E-F542905BC3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0D054DAF-5063-4187-B746-2131925579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D803CF51-4636-4D06-8875-8DBE41E2C3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848B7EF5-B641-4B06-BDC6-55A9DBA5893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013BA297-4561-48A1-8029-3E8606404B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F576DA8C-C2E0-48F3-AC66-830F2771F44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180435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Instrumenting Memory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162876" y="4779915"/>
            <a:ext cx="6972300" cy="1118330"/>
            <a:chOff x="1085850" y="4241070"/>
            <a:chExt cx="6972300" cy="1118330"/>
          </a:xfrm>
        </p:grpSpPr>
        <p:sp>
          <p:nvSpPr>
            <p:cNvPr id="19" name="TextBox 18"/>
            <p:cNvSpPr txBox="1"/>
            <p:nvPr/>
          </p:nvSpPr>
          <p:spPr bwMode="auto">
            <a:xfrm>
              <a:off x="1085850" y="4241070"/>
              <a:ext cx="6972300" cy="11183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76200">
              <a:solidFill>
                <a:srgbClr val="CCEC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noAutofit/>
            </a:bodyPr>
            <a:lstStyle/>
            <a:p>
              <a:pPr algn="l"/>
              <a:endParaRPr lang="en-US" sz="9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19558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27051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4544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42037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49530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7023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64516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72009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" name="Rounded Rectangular Callout 5"/>
          <p:cNvSpPr/>
          <p:nvPr/>
        </p:nvSpPr>
        <p:spPr>
          <a:xfrm>
            <a:off x="2514600" y="4572000"/>
            <a:ext cx="1150528" cy="1676400"/>
          </a:xfrm>
          <a:prstGeom prst="wedgeRoundRectCallout">
            <a:avLst>
              <a:gd name="adj1" fmla="val 128848"/>
              <a:gd name="adj2" fmla="val -96591"/>
              <a:gd name="adj3" fmla="val 1666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ight Arrow 30"/>
          <p:cNvSpPr/>
          <p:nvPr/>
        </p:nvSpPr>
        <p:spPr>
          <a:xfrm rot="2106897" flipH="1">
            <a:off x="1212834" y="4338866"/>
            <a:ext cx="1418054" cy="1001004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read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29" name="Group 13"/>
          <p:cNvGrpSpPr>
            <a:grpSpLocks/>
          </p:cNvGrpSpPr>
          <p:nvPr/>
        </p:nvGrpSpPr>
        <p:grpSpPr bwMode="auto">
          <a:xfrm>
            <a:off x="4687099" y="2941104"/>
            <a:ext cx="757238" cy="1104065"/>
            <a:chOff x="2208" y="1920"/>
            <a:chExt cx="1152" cy="1680"/>
          </a:xfrm>
        </p:grpSpPr>
        <p:sp>
          <p:nvSpPr>
            <p:cNvPr id="30" name="Oval 14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Oval 15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AutoShape 16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5 w 21600"/>
                <a:gd name="T1" fmla="*/ 4 h 21600"/>
                <a:gd name="T2" fmla="*/ 3 w 21600"/>
                <a:gd name="T3" fmla="*/ 9 h 21600"/>
                <a:gd name="T4" fmla="*/ 1 w 21600"/>
                <a:gd name="T5" fmla="*/ 4 h 21600"/>
                <a:gd name="T6" fmla="*/ 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AutoShape 17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9 w 21600"/>
                <a:gd name="T1" fmla="*/ 0 h 21600"/>
                <a:gd name="T2" fmla="*/ 2 w 21600"/>
                <a:gd name="T3" fmla="*/ 45 h 21600"/>
                <a:gd name="T4" fmla="*/ 9 w 21600"/>
                <a:gd name="T5" fmla="*/ 22 h 21600"/>
                <a:gd name="T6" fmla="*/ 16 w 21600"/>
                <a:gd name="T7" fmla="*/ 4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 bwMode="auto">
          <a:xfrm>
            <a:off x="5878618" y="3031723"/>
            <a:ext cx="2241318" cy="954107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 lock</a:t>
            </a:r>
          </a:p>
          <a:p>
            <a:pPr algn="ctr"/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mode</a:t>
            </a: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ight Arrow 35"/>
          <p:cNvSpPr/>
          <p:nvPr/>
        </p:nvSpPr>
        <p:spPr>
          <a:xfrm rot="2022592">
            <a:off x="1954817" y="3818124"/>
            <a:ext cx="1418054" cy="1001004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write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7" name="AutoShape 52"/>
          <p:cNvSpPr>
            <a:spLocks noChangeArrowheads="1"/>
          </p:cNvSpPr>
          <p:nvPr/>
        </p:nvSpPr>
        <p:spPr bwMode="auto">
          <a:xfrm>
            <a:off x="1053980" y="1731722"/>
            <a:ext cx="5435267" cy="646986"/>
          </a:xfrm>
          <a:prstGeom prst="wedgeRoundRectCallout">
            <a:avLst>
              <a:gd name="adj1" fmla="val -38709"/>
              <a:gd name="adj2" fmla="val 172294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balance[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+= sum</a:t>
            </a:r>
          </a:p>
        </p:txBody>
      </p:sp>
    </p:spTree>
    <p:extLst>
      <p:ext uri="{BB962C8B-B14F-4D97-AF65-F5344CB8AC3E}">
        <p14:creationId xmlns:p14="http://schemas.microsoft.com/office/powerpoint/2010/main" val="3498430102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52"/>
          <p:cNvSpPr>
            <a:spLocks noChangeArrowheads="1"/>
          </p:cNvSpPr>
          <p:nvPr/>
        </p:nvSpPr>
        <p:spPr bwMode="auto">
          <a:xfrm>
            <a:off x="553396" y="1439977"/>
            <a:ext cx="5435267" cy="646986"/>
          </a:xfrm>
          <a:prstGeom prst="wedgeRoundRectCallout">
            <a:avLst>
              <a:gd name="adj1" fmla="val -33415"/>
              <a:gd name="adj2" fmla="val 214694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balance[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+= sum</a:t>
            </a:r>
          </a:p>
        </p:txBody>
      </p:sp>
      <p:sp>
        <p:nvSpPr>
          <p:cNvPr id="37" name="AutoShape 52"/>
          <p:cNvSpPr>
            <a:spLocks noChangeArrowheads="1"/>
          </p:cNvSpPr>
          <p:nvPr/>
        </p:nvSpPr>
        <p:spPr bwMode="auto">
          <a:xfrm>
            <a:off x="2373088" y="2113775"/>
            <a:ext cx="4978848" cy="646986"/>
          </a:xfrm>
          <a:prstGeom prst="wedgeRoundRectCallout">
            <a:avLst>
              <a:gd name="adj1" fmla="val 32316"/>
              <a:gd name="adj2" fmla="val 122828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balance[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“Bob"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] += sum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Instrumenting Memory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3620" y="3196246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408" name="Freeform 4"/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09" name="Freeform 5"/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0" name="Freeform 6"/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1" name="Freeform 7"/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2" name="Freeform 8"/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3" name="Freeform 9"/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4" name="Freeform 10"/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5" name="Freeform 11"/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6" name="Freeform 12"/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162876" y="4779915"/>
            <a:ext cx="6972300" cy="1118330"/>
            <a:chOff x="1085850" y="4241070"/>
            <a:chExt cx="6972300" cy="1118330"/>
          </a:xfrm>
        </p:grpSpPr>
        <p:sp>
          <p:nvSpPr>
            <p:cNvPr id="19" name="TextBox 18"/>
            <p:cNvSpPr txBox="1"/>
            <p:nvPr/>
          </p:nvSpPr>
          <p:spPr bwMode="auto">
            <a:xfrm>
              <a:off x="1085850" y="4241070"/>
              <a:ext cx="6972300" cy="11183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76200">
              <a:solidFill>
                <a:srgbClr val="CCEC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noAutofit/>
            </a:bodyPr>
            <a:lstStyle/>
            <a:p>
              <a:pPr algn="l"/>
              <a:endParaRPr lang="en-US" sz="9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19558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27051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4544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42037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49530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7023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64516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72009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" name="Rounded Rectangular Callout 5"/>
          <p:cNvSpPr/>
          <p:nvPr/>
        </p:nvSpPr>
        <p:spPr>
          <a:xfrm>
            <a:off x="2514600" y="4572000"/>
            <a:ext cx="1150528" cy="1676400"/>
          </a:xfrm>
          <a:prstGeom prst="wedgeRoundRectCallout">
            <a:avLst>
              <a:gd name="adj1" fmla="val 128848"/>
              <a:gd name="adj2" fmla="val -96591"/>
              <a:gd name="adj3" fmla="val 1666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13"/>
          <p:cNvGrpSpPr>
            <a:grpSpLocks/>
          </p:cNvGrpSpPr>
          <p:nvPr/>
        </p:nvGrpSpPr>
        <p:grpSpPr bwMode="auto">
          <a:xfrm>
            <a:off x="4687099" y="2941104"/>
            <a:ext cx="757238" cy="1104065"/>
            <a:chOff x="2208" y="1920"/>
            <a:chExt cx="1152" cy="1680"/>
          </a:xfrm>
        </p:grpSpPr>
        <p:sp>
          <p:nvSpPr>
            <p:cNvPr id="30" name="Oval 14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Oval 15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AutoShape 16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5 w 21600"/>
                <a:gd name="T1" fmla="*/ 4 h 21600"/>
                <a:gd name="T2" fmla="*/ 3 w 21600"/>
                <a:gd name="T3" fmla="*/ 9 h 21600"/>
                <a:gd name="T4" fmla="*/ 1 w 21600"/>
                <a:gd name="T5" fmla="*/ 4 h 21600"/>
                <a:gd name="T6" fmla="*/ 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AutoShape 17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9 w 21600"/>
                <a:gd name="T1" fmla="*/ 0 h 21600"/>
                <a:gd name="T2" fmla="*/ 2 w 21600"/>
                <a:gd name="T3" fmla="*/ 45 h 21600"/>
                <a:gd name="T4" fmla="*/ 9 w 21600"/>
                <a:gd name="T5" fmla="*/ 22 h 21600"/>
                <a:gd name="T6" fmla="*/ 16 w 21600"/>
                <a:gd name="T7" fmla="*/ 4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39" name="Group 3"/>
          <p:cNvGrpSpPr>
            <a:grpSpLocks/>
          </p:cNvGrpSpPr>
          <p:nvPr/>
        </p:nvGrpSpPr>
        <p:grpSpPr bwMode="auto">
          <a:xfrm flipH="1">
            <a:off x="7277926" y="3288096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0" name="Freeform 4"/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6" name="Freeform 10"/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49" name="Right Arrow 48"/>
          <p:cNvSpPr/>
          <p:nvPr/>
        </p:nvSpPr>
        <p:spPr>
          <a:xfrm rot="19949548" flipH="1">
            <a:off x="5391444" y="4323163"/>
            <a:ext cx="1829064" cy="1001004"/>
          </a:xfrm>
          <a:prstGeom prst="rightArrow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write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3" name="Rounded Rectangular Callout 52"/>
          <p:cNvSpPr/>
          <p:nvPr/>
        </p:nvSpPr>
        <p:spPr>
          <a:xfrm>
            <a:off x="4832164" y="4382940"/>
            <a:ext cx="1150528" cy="1676400"/>
          </a:xfrm>
          <a:prstGeom prst="wedgeRoundRectCallout">
            <a:avLst>
              <a:gd name="adj1" fmla="val 38775"/>
              <a:gd name="adj2" fmla="val -66591"/>
              <a:gd name="adj3" fmla="val 16667"/>
            </a:avLst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4" name="Group 13"/>
          <p:cNvGrpSpPr>
            <a:grpSpLocks/>
          </p:cNvGrpSpPr>
          <p:nvPr/>
        </p:nvGrpSpPr>
        <p:grpSpPr bwMode="auto">
          <a:xfrm>
            <a:off x="5771388" y="2972856"/>
            <a:ext cx="757238" cy="1104065"/>
            <a:chOff x="2208" y="1920"/>
            <a:chExt cx="1152" cy="1680"/>
          </a:xfrm>
        </p:grpSpPr>
        <p:sp>
          <p:nvSpPr>
            <p:cNvPr id="55" name="Oval 14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rgbClr val="66CCFF"/>
            </a:solidFill>
            <a:ln w="9525" algn="ctr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7" name="Oval 15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2">
                  <a:lumMod val="40000"/>
                  <a:lumOff val="6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8" name="AutoShape 16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5 w 21600"/>
                <a:gd name="T1" fmla="*/ 4 h 21600"/>
                <a:gd name="T2" fmla="*/ 3 w 21600"/>
                <a:gd name="T3" fmla="*/ 9 h 21600"/>
                <a:gd name="T4" fmla="*/ 1 w 21600"/>
                <a:gd name="T5" fmla="*/ 4 h 21600"/>
                <a:gd name="T6" fmla="*/ 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rgbClr val="66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9" name="AutoShape 17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9 w 21600"/>
                <a:gd name="T1" fmla="*/ 0 h 21600"/>
                <a:gd name="T2" fmla="*/ 2 w 21600"/>
                <a:gd name="T3" fmla="*/ 45 h 21600"/>
                <a:gd name="T4" fmla="*/ 9 w 21600"/>
                <a:gd name="T5" fmla="*/ 22 h 21600"/>
                <a:gd name="T6" fmla="*/ 16 w 21600"/>
                <a:gd name="T7" fmla="*/ 4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66CCFF"/>
            </a:solidFill>
            <a:ln w="9525" algn="ctr">
              <a:solidFill>
                <a:srgbClr val="66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1871582" y="5791200"/>
            <a:ext cx="5400837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chemeClr val="accent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Allows operations that </a:t>
            </a:r>
            <a:r>
              <a:rPr lang="en-US" sz="28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commute</a:t>
            </a:r>
          </a:p>
        </p:txBody>
      </p:sp>
    </p:spTree>
    <p:extLst>
      <p:ext uri="{BB962C8B-B14F-4D97-AF65-F5344CB8AC3E}">
        <p14:creationId xmlns:p14="http://schemas.microsoft.com/office/powerpoint/2010/main" val="905228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9" grpId="0" animBg="1"/>
      <p:bldP spid="53" grpId="0" animBg="1"/>
      <p:bldP spid="5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52"/>
          <p:cNvSpPr>
            <a:spLocks noChangeArrowheads="1"/>
          </p:cNvSpPr>
          <p:nvPr/>
        </p:nvSpPr>
        <p:spPr bwMode="auto">
          <a:xfrm>
            <a:off x="553396" y="1439977"/>
            <a:ext cx="5435267" cy="646986"/>
          </a:xfrm>
          <a:prstGeom prst="wedgeRoundRectCallout">
            <a:avLst>
              <a:gd name="adj1" fmla="val -33415"/>
              <a:gd name="adj2" fmla="val 214694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balance[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+= sum</a:t>
            </a:r>
          </a:p>
        </p:txBody>
      </p:sp>
      <p:sp>
        <p:nvSpPr>
          <p:cNvPr id="37" name="AutoShape 52"/>
          <p:cNvSpPr>
            <a:spLocks noChangeArrowheads="1"/>
          </p:cNvSpPr>
          <p:nvPr/>
        </p:nvSpPr>
        <p:spPr bwMode="auto">
          <a:xfrm>
            <a:off x="2373088" y="2113774"/>
            <a:ext cx="5435267" cy="646986"/>
          </a:xfrm>
          <a:prstGeom prst="wedgeRoundRectCallout">
            <a:avLst>
              <a:gd name="adj1" fmla="val 32316"/>
              <a:gd name="adj2" fmla="val 122828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balance[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“Alice"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] += sum</a:t>
            </a:r>
          </a:p>
        </p:txBody>
      </p:sp>
      <p:sp>
        <p:nvSpPr>
          <p:cNvPr id="50" name="Explosion 2 49"/>
          <p:cNvSpPr/>
          <p:nvPr/>
        </p:nvSpPr>
        <p:spPr>
          <a:xfrm>
            <a:off x="3784410" y="1928761"/>
            <a:ext cx="3200400" cy="2939482"/>
          </a:xfrm>
          <a:prstGeom prst="irregularSeal2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Instrumenting Memory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3620" y="3196246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408" name="Freeform 4"/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09" name="Freeform 5"/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0" name="Freeform 6"/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1" name="Freeform 7"/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2" name="Freeform 8"/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3" name="Freeform 9"/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4" name="Freeform 10"/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5" name="Freeform 11"/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6" name="Freeform 12"/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162876" y="4779915"/>
            <a:ext cx="6972300" cy="1118330"/>
            <a:chOff x="1085850" y="4241070"/>
            <a:chExt cx="6972300" cy="1118330"/>
          </a:xfrm>
        </p:grpSpPr>
        <p:sp>
          <p:nvSpPr>
            <p:cNvPr id="19" name="TextBox 18"/>
            <p:cNvSpPr txBox="1"/>
            <p:nvPr/>
          </p:nvSpPr>
          <p:spPr bwMode="auto">
            <a:xfrm>
              <a:off x="1085850" y="4241070"/>
              <a:ext cx="6972300" cy="111833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76200">
              <a:solidFill>
                <a:srgbClr val="CCEC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noAutofit/>
            </a:bodyPr>
            <a:lstStyle/>
            <a:p>
              <a:pPr algn="l"/>
              <a:endParaRPr lang="en-US" sz="9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19558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27051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4544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42037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49530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7023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64516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7200900" y="424107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rgbClr val="CCEC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" name="Rounded Rectangular Callout 5"/>
          <p:cNvSpPr/>
          <p:nvPr/>
        </p:nvSpPr>
        <p:spPr>
          <a:xfrm>
            <a:off x="2514600" y="4572000"/>
            <a:ext cx="1150528" cy="1676400"/>
          </a:xfrm>
          <a:prstGeom prst="wedgeRoundRectCallout">
            <a:avLst>
              <a:gd name="adj1" fmla="val 128848"/>
              <a:gd name="adj2" fmla="val -96591"/>
              <a:gd name="adj3" fmla="val 16667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13"/>
          <p:cNvGrpSpPr>
            <a:grpSpLocks/>
          </p:cNvGrpSpPr>
          <p:nvPr/>
        </p:nvGrpSpPr>
        <p:grpSpPr bwMode="auto">
          <a:xfrm>
            <a:off x="4687099" y="2941104"/>
            <a:ext cx="757238" cy="1104065"/>
            <a:chOff x="2208" y="1920"/>
            <a:chExt cx="1152" cy="1680"/>
          </a:xfrm>
        </p:grpSpPr>
        <p:sp>
          <p:nvSpPr>
            <p:cNvPr id="30" name="Oval 14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Oval 15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AutoShape 16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5 w 21600"/>
                <a:gd name="T1" fmla="*/ 4 h 21600"/>
                <a:gd name="T2" fmla="*/ 3 w 21600"/>
                <a:gd name="T3" fmla="*/ 9 h 21600"/>
                <a:gd name="T4" fmla="*/ 1 w 21600"/>
                <a:gd name="T5" fmla="*/ 4 h 21600"/>
                <a:gd name="T6" fmla="*/ 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AutoShape 17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9 w 21600"/>
                <a:gd name="T1" fmla="*/ 0 h 21600"/>
                <a:gd name="T2" fmla="*/ 2 w 21600"/>
                <a:gd name="T3" fmla="*/ 45 h 21600"/>
                <a:gd name="T4" fmla="*/ 9 w 21600"/>
                <a:gd name="T5" fmla="*/ 22 h 21600"/>
                <a:gd name="T6" fmla="*/ 16 w 21600"/>
                <a:gd name="T7" fmla="*/ 4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39" name="Group 3"/>
          <p:cNvGrpSpPr>
            <a:grpSpLocks/>
          </p:cNvGrpSpPr>
          <p:nvPr/>
        </p:nvGrpSpPr>
        <p:grpSpPr bwMode="auto">
          <a:xfrm flipH="1">
            <a:off x="7277926" y="3288096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0" name="Freeform 4"/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6" name="Freeform 10"/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49" name="Right Arrow 48"/>
          <p:cNvSpPr/>
          <p:nvPr/>
        </p:nvSpPr>
        <p:spPr>
          <a:xfrm rot="20229669" flipH="1">
            <a:off x="4231928" y="4197057"/>
            <a:ext cx="2691534" cy="1001004"/>
          </a:xfrm>
          <a:prstGeom prst="rightArrow">
            <a:avLst/>
          </a:prstGeom>
          <a:solidFill>
            <a:schemeClr val="tx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</a:rPr>
              <a:t>write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1131795" y="5791200"/>
            <a:ext cx="6880410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chemeClr val="accent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Prevents operations that do not </a:t>
            </a:r>
            <a:r>
              <a:rPr lang="en-US" sz="2800" b="1" i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commute</a:t>
            </a:r>
          </a:p>
        </p:txBody>
      </p:sp>
    </p:spTree>
    <p:extLst>
      <p:ext uri="{BB962C8B-B14F-4D97-AF65-F5344CB8AC3E}">
        <p14:creationId xmlns:p14="http://schemas.microsoft.com/office/powerpoint/2010/main" val="268705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0" grpId="0" animBg="1"/>
      <p:bldP spid="49" grpId="0" animBg="1"/>
      <p:bldP spid="5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Explosion 2 49"/>
          <p:cNvSpPr/>
          <p:nvPr/>
        </p:nvSpPr>
        <p:spPr>
          <a:xfrm>
            <a:off x="3784410" y="1928761"/>
            <a:ext cx="3200400" cy="2939482"/>
          </a:xfrm>
          <a:prstGeom prst="irregularSeal2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Conflict Detected</a:t>
            </a:r>
          </a:p>
        </p:txBody>
      </p:sp>
      <p:grpSp>
        <p:nvGrpSpPr>
          <p:cNvPr id="29" name="Group 13"/>
          <p:cNvGrpSpPr>
            <a:grpSpLocks/>
          </p:cNvGrpSpPr>
          <p:nvPr/>
        </p:nvGrpSpPr>
        <p:grpSpPr bwMode="auto">
          <a:xfrm>
            <a:off x="4687099" y="2941104"/>
            <a:ext cx="757238" cy="1104065"/>
            <a:chOff x="2208" y="1920"/>
            <a:chExt cx="1152" cy="1680"/>
          </a:xfrm>
        </p:grpSpPr>
        <p:sp>
          <p:nvSpPr>
            <p:cNvPr id="30" name="Oval 14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Oval 15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AutoShape 16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5 w 21600"/>
                <a:gd name="T1" fmla="*/ 4 h 21600"/>
                <a:gd name="T2" fmla="*/ 3 w 21600"/>
                <a:gd name="T3" fmla="*/ 9 h 21600"/>
                <a:gd name="T4" fmla="*/ 1 w 21600"/>
                <a:gd name="T5" fmla="*/ 4 h 21600"/>
                <a:gd name="T6" fmla="*/ 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AutoShape 17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9 w 21600"/>
                <a:gd name="T1" fmla="*/ 0 h 21600"/>
                <a:gd name="T2" fmla="*/ 2 w 21600"/>
                <a:gd name="T3" fmla="*/ 45 h 21600"/>
                <a:gd name="T4" fmla="*/ 9 w 21600"/>
                <a:gd name="T5" fmla="*/ 22 h 21600"/>
                <a:gd name="T6" fmla="*/ 16 w 21600"/>
                <a:gd name="T7" fmla="*/ 4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39" name="Group 3"/>
          <p:cNvGrpSpPr>
            <a:grpSpLocks/>
          </p:cNvGrpSpPr>
          <p:nvPr/>
        </p:nvGrpSpPr>
        <p:grpSpPr bwMode="auto">
          <a:xfrm flipH="1">
            <a:off x="7277926" y="3288096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0" name="Freeform 4"/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6" name="Freeform 10"/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 bwMode="auto">
          <a:xfrm>
            <a:off x="779265" y="2416795"/>
            <a:ext cx="5343130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 has triggered a data conflict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779265" y="4098961"/>
            <a:ext cx="5027210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Bob’s effects must be reverted</a:t>
            </a:r>
          </a:p>
        </p:txBody>
      </p:sp>
      <p:sp>
        <p:nvSpPr>
          <p:cNvPr id="54" name="TextBox 3"/>
          <p:cNvSpPr txBox="1"/>
          <p:nvPr/>
        </p:nvSpPr>
        <p:spPr bwMode="auto">
          <a:xfrm>
            <a:off x="794505" y="3257878"/>
            <a:ext cx="2282997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 must die</a:t>
            </a:r>
          </a:p>
        </p:txBody>
      </p:sp>
      <p:sp>
        <p:nvSpPr>
          <p:cNvPr id="55" name="TextBox 54"/>
          <p:cNvSpPr txBox="1"/>
          <p:nvPr/>
        </p:nvSpPr>
        <p:spPr bwMode="auto">
          <a:xfrm>
            <a:off x="794505" y="4940044"/>
            <a:ext cx="6205545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 will be rescheduled and restarted</a:t>
            </a:r>
          </a:p>
        </p:txBody>
      </p:sp>
    </p:spTree>
    <p:extLst>
      <p:ext uri="{BB962C8B-B14F-4D97-AF65-F5344CB8AC3E}">
        <p14:creationId xmlns:p14="http://schemas.microsoft.com/office/powerpoint/2010/main" val="4049612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AutoShape 4" descr="Image result for fedora carto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AutoShape 6" descr="Image result for fedora carto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3088" name="Picture 16" descr="Turquoise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86000"/>
            <a:ext cx="28575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Scroll 1"/>
          <p:cNvSpPr/>
          <p:nvPr/>
        </p:nvSpPr>
        <p:spPr>
          <a:xfrm>
            <a:off x="5334000" y="1066800"/>
            <a:ext cx="2438400" cy="3886200"/>
          </a:xfrm>
          <a:prstGeom prst="verticalScroll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5-Point Star 11"/>
          <p:cNvSpPr/>
          <p:nvPr/>
        </p:nvSpPr>
        <p:spPr>
          <a:xfrm>
            <a:off x="6096000" y="1600200"/>
            <a:ext cx="914400" cy="914400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5-Point Star 12"/>
          <p:cNvSpPr/>
          <p:nvPr/>
        </p:nvSpPr>
        <p:spPr>
          <a:xfrm>
            <a:off x="6096000" y="3571875"/>
            <a:ext cx="914400" cy="914400"/>
          </a:xfrm>
          <a:prstGeom prst="star5">
            <a:avLst/>
          </a:prstGeom>
          <a:solidFill>
            <a:srgbClr val="FF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5-Point Star 13"/>
          <p:cNvSpPr/>
          <p:nvPr/>
        </p:nvSpPr>
        <p:spPr>
          <a:xfrm>
            <a:off x="6096000" y="2586038"/>
            <a:ext cx="914400" cy="914400"/>
          </a:xfrm>
          <a:prstGeom prst="star5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809705" y="1077365"/>
            <a:ext cx="164500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Proposer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612775" y="5285070"/>
            <a:ext cx="4222631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assemble transactions …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5551964" y="5285070"/>
            <a:ext cx="200247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FF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blocks.</a:t>
            </a:r>
          </a:p>
        </p:txBody>
      </p:sp>
    </p:spTree>
    <p:extLst>
      <p:ext uri="{BB962C8B-B14F-4D97-AF65-F5344CB8AC3E}">
        <p14:creationId xmlns:p14="http://schemas.microsoft.com/office/powerpoint/2010/main" val="36912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Locks</a:t>
            </a:r>
          </a:p>
        </p:txBody>
      </p:sp>
      <p:sp>
        <p:nvSpPr>
          <p:cNvPr id="3" name="AutoShape 52"/>
          <p:cNvSpPr>
            <a:spLocks noChangeArrowheads="1"/>
          </p:cNvSpPr>
          <p:nvPr/>
        </p:nvSpPr>
        <p:spPr bwMode="auto">
          <a:xfrm>
            <a:off x="553396" y="1508081"/>
            <a:ext cx="4834801" cy="510778"/>
          </a:xfrm>
          <a:prstGeom prst="wedgeRoundRectCallout">
            <a:avLst>
              <a:gd name="adj1" fmla="val -33415"/>
              <a:gd name="adj2" fmla="val 214694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memory location has a lock</a:t>
            </a:r>
          </a:p>
        </p:txBody>
      </p:sp>
      <p:sp>
        <p:nvSpPr>
          <p:cNvPr id="14" name="AutoShape 52"/>
          <p:cNvSpPr>
            <a:spLocks noChangeArrowheads="1"/>
          </p:cNvSpPr>
          <p:nvPr/>
        </p:nvSpPr>
        <p:spPr bwMode="auto">
          <a:xfrm>
            <a:off x="2590800" y="2174915"/>
            <a:ext cx="4952952" cy="510778"/>
          </a:xfrm>
          <a:prstGeom prst="wedgeRoundRectCallout">
            <a:avLst>
              <a:gd name="adj1" fmla="val -58031"/>
              <a:gd name="adj2" fmla="val 184857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I read (write) the location .. </a:t>
            </a:r>
          </a:p>
        </p:txBody>
      </p:sp>
      <p:sp>
        <p:nvSpPr>
          <p:cNvPr id="15" name="AutoShape 52"/>
          <p:cNvSpPr>
            <a:spLocks noChangeArrowheads="1"/>
          </p:cNvSpPr>
          <p:nvPr/>
        </p:nvSpPr>
        <p:spPr bwMode="auto">
          <a:xfrm>
            <a:off x="4648200" y="2852695"/>
            <a:ext cx="3886199" cy="919401"/>
          </a:xfrm>
          <a:prstGeom prst="wedgeRoundRectCallout">
            <a:avLst>
              <a:gd name="adj1" fmla="val -111757"/>
              <a:gd name="adj2" fmla="val 35673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acquire that lock in read (write) mode</a:t>
            </a:r>
          </a:p>
        </p:txBody>
      </p:sp>
      <p:sp>
        <p:nvSpPr>
          <p:cNvPr id="16" name="AutoShape 52"/>
          <p:cNvSpPr>
            <a:spLocks noChangeArrowheads="1"/>
          </p:cNvSpPr>
          <p:nvPr/>
        </p:nvSpPr>
        <p:spPr bwMode="auto">
          <a:xfrm>
            <a:off x="4632960" y="3986667"/>
            <a:ext cx="3886199" cy="919401"/>
          </a:xfrm>
          <a:prstGeom prst="wedgeRoundRectCallout">
            <a:avLst>
              <a:gd name="adj1" fmla="val -110973"/>
              <a:gd name="adj2" fmla="val -55495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mode conflicts with other modes</a:t>
            </a:r>
          </a:p>
        </p:txBody>
      </p:sp>
      <p:sp>
        <p:nvSpPr>
          <p:cNvPr id="17" name="AutoShape 52"/>
          <p:cNvSpPr>
            <a:spLocks noChangeArrowheads="1"/>
          </p:cNvSpPr>
          <p:nvPr/>
        </p:nvSpPr>
        <p:spPr bwMode="auto">
          <a:xfrm>
            <a:off x="4495800" y="5309711"/>
            <a:ext cx="3886199" cy="919401"/>
          </a:xfrm>
          <a:prstGeom prst="wedgeRoundRectCallout">
            <a:avLst>
              <a:gd name="adj1" fmla="val -117640"/>
              <a:gd name="adj2" fmla="val -162857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 fail to acquire a lock because I conflict …</a:t>
            </a:r>
          </a:p>
        </p:txBody>
      </p:sp>
      <p:sp>
        <p:nvSpPr>
          <p:cNvPr id="18" name="AutoShape 52"/>
          <p:cNvSpPr>
            <a:spLocks noChangeArrowheads="1"/>
          </p:cNvSpPr>
          <p:nvPr/>
        </p:nvSpPr>
        <p:spPr bwMode="auto">
          <a:xfrm>
            <a:off x="886624" y="5309710"/>
            <a:ext cx="2847175" cy="919401"/>
          </a:xfrm>
          <a:prstGeom prst="wedgeRoundRectCallout">
            <a:avLst>
              <a:gd name="adj1" fmla="val -34333"/>
              <a:gd name="adj2" fmla="val -118101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must revert and retry later</a:t>
            </a:r>
          </a:p>
        </p:txBody>
      </p:sp>
      <p:grpSp>
        <p:nvGrpSpPr>
          <p:cNvPr id="19" name="Group 3"/>
          <p:cNvGrpSpPr>
            <a:grpSpLocks/>
          </p:cNvGrpSpPr>
          <p:nvPr/>
        </p:nvGrpSpPr>
        <p:grpSpPr bwMode="auto">
          <a:xfrm>
            <a:off x="493620" y="3196246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0" name="Freeform 4"/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5"/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6"/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7"/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8"/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9"/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10"/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1"/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2"/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16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35"/>
          <p:cNvSpPr/>
          <p:nvPr/>
        </p:nvSpPr>
        <p:spPr bwMode="auto">
          <a:xfrm>
            <a:off x="4597400" y="2527300"/>
            <a:ext cx="3505200" cy="2806700"/>
          </a:xfrm>
          <a:custGeom>
            <a:avLst/>
            <a:gdLst>
              <a:gd name="connsiteX0" fmla="*/ 3441700 w 3505200"/>
              <a:gd name="connsiteY0" fmla="*/ 2806700 h 2806700"/>
              <a:gd name="connsiteX1" fmla="*/ 25400 w 3505200"/>
              <a:gd name="connsiteY1" fmla="*/ 635000 h 2806700"/>
              <a:gd name="connsiteX2" fmla="*/ 0 w 3505200"/>
              <a:gd name="connsiteY2" fmla="*/ 0 h 2806700"/>
              <a:gd name="connsiteX3" fmla="*/ 3505200 w 3505200"/>
              <a:gd name="connsiteY3" fmla="*/ 1714500 h 2806700"/>
              <a:gd name="connsiteX4" fmla="*/ 3441700 w 3505200"/>
              <a:gd name="connsiteY4" fmla="*/ 280670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2806700">
                <a:moveTo>
                  <a:pt x="3441700" y="2806700"/>
                </a:moveTo>
                <a:lnTo>
                  <a:pt x="25400" y="635000"/>
                </a:lnTo>
                <a:lnTo>
                  <a:pt x="0" y="0"/>
                </a:lnTo>
                <a:lnTo>
                  <a:pt x="3505200" y="1714500"/>
                </a:lnTo>
                <a:lnTo>
                  <a:pt x="3441700" y="280670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grpSp>
        <p:nvGrpSpPr>
          <p:cNvPr id="132" name="Group 51"/>
          <p:cNvGrpSpPr>
            <a:grpSpLocks/>
          </p:cNvGrpSpPr>
          <p:nvPr/>
        </p:nvGrpSpPr>
        <p:grpSpPr bwMode="auto">
          <a:xfrm>
            <a:off x="6979116" y="3937720"/>
            <a:ext cx="426040" cy="620626"/>
            <a:chOff x="2208" y="1920"/>
            <a:chExt cx="1152" cy="1680"/>
          </a:xfrm>
        </p:grpSpPr>
        <p:sp>
          <p:nvSpPr>
            <p:cNvPr id="133" name="Oval 52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34" name="Oval 53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35" name="AutoShape 54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36" name="AutoShape 55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</p:grpSp>
      <p:sp>
        <p:nvSpPr>
          <p:cNvPr id="37" name="Freeform 36"/>
          <p:cNvSpPr/>
          <p:nvPr/>
        </p:nvSpPr>
        <p:spPr bwMode="auto">
          <a:xfrm>
            <a:off x="4597400" y="1600200"/>
            <a:ext cx="2006600" cy="1574800"/>
          </a:xfrm>
          <a:custGeom>
            <a:avLst/>
            <a:gdLst>
              <a:gd name="connsiteX0" fmla="*/ 0 w 2006600"/>
              <a:gd name="connsiteY0" fmla="*/ 1574800 h 1574800"/>
              <a:gd name="connsiteX1" fmla="*/ 1993900 w 2006600"/>
              <a:gd name="connsiteY1" fmla="*/ 241300 h 1574800"/>
              <a:gd name="connsiteX2" fmla="*/ 2006600 w 2006600"/>
              <a:gd name="connsiteY2" fmla="*/ 0 h 1574800"/>
              <a:gd name="connsiteX3" fmla="*/ 25400 w 2006600"/>
              <a:gd name="connsiteY3" fmla="*/ 9144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6600" h="1574800">
                <a:moveTo>
                  <a:pt x="0" y="1574800"/>
                </a:moveTo>
                <a:lnTo>
                  <a:pt x="1993900" y="241300"/>
                </a:lnTo>
                <a:lnTo>
                  <a:pt x="2006600" y="0"/>
                </a:lnTo>
                <a:lnTo>
                  <a:pt x="25400" y="914400"/>
                </a:lnTo>
              </a:path>
            </a:pathLst>
          </a:custGeom>
          <a:solidFill>
            <a:schemeClr val="tx2">
              <a:lumMod val="75000"/>
            </a:schemeClr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Too Many Locks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1085850" y="4241070"/>
            <a:ext cx="6972300" cy="1118330"/>
          </a:xfrm>
          <a:prstGeom prst="rect">
            <a:avLst/>
          </a:prstGeom>
          <a:solidFill>
            <a:schemeClr val="tx2">
              <a:lumMod val="75000"/>
            </a:schemeClr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pPr algn="l"/>
            <a:endParaRPr lang="en-US" sz="900" dirty="0">
              <a:solidFill>
                <a:srgbClr val="CCECFF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19558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27051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34544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42037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49530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57023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64516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72009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7467600" y="3930650"/>
            <a:ext cx="0" cy="31042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6819900" y="3699970"/>
            <a:ext cx="0" cy="54110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6172200" y="3352800"/>
            <a:ext cx="0" cy="73306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5524500" y="3005630"/>
            <a:ext cx="0" cy="73306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5041900" y="2808470"/>
            <a:ext cx="0" cy="56369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4953000" y="2387600"/>
            <a:ext cx="0" cy="336185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5245100" y="2222865"/>
            <a:ext cx="0" cy="50092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5524500" y="2124805"/>
            <a:ext cx="0" cy="430887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5803900" y="2096776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6121400" y="1881332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6350000" y="1769220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5981700" y="1982932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 bwMode="auto">
          <a:xfrm>
            <a:off x="513656" y="4538625"/>
            <a:ext cx="385042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6819900" y="1358112"/>
            <a:ext cx="1170513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aseline="300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  <a:r>
              <a:rPr lang="en-US" sz="28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800" baseline="300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33" name="Group 51"/>
          <p:cNvGrpSpPr>
            <a:grpSpLocks/>
          </p:cNvGrpSpPr>
          <p:nvPr/>
        </p:nvGrpSpPr>
        <p:grpSpPr bwMode="auto">
          <a:xfrm>
            <a:off x="1204793" y="4396226"/>
            <a:ext cx="621308" cy="905080"/>
            <a:chOff x="2208" y="1920"/>
            <a:chExt cx="1152" cy="1680"/>
          </a:xfrm>
        </p:grpSpPr>
        <p:sp>
          <p:nvSpPr>
            <p:cNvPr id="34" name="Oval 52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35" name="Oval 53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38" name="AutoShape 54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48" name="AutoShape 55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50" name="Group 51"/>
          <p:cNvGrpSpPr>
            <a:grpSpLocks/>
          </p:cNvGrpSpPr>
          <p:nvPr/>
        </p:nvGrpSpPr>
        <p:grpSpPr bwMode="auto">
          <a:xfrm>
            <a:off x="1968594" y="4396226"/>
            <a:ext cx="621308" cy="905080"/>
            <a:chOff x="2208" y="1920"/>
            <a:chExt cx="1152" cy="1680"/>
          </a:xfrm>
        </p:grpSpPr>
        <p:sp>
          <p:nvSpPr>
            <p:cNvPr id="52" name="Oval 52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53" name="Oval 53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56" name="AutoShape 54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58" name="AutoShape 55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60" name="Group 51"/>
          <p:cNvGrpSpPr>
            <a:grpSpLocks/>
          </p:cNvGrpSpPr>
          <p:nvPr/>
        </p:nvGrpSpPr>
        <p:grpSpPr bwMode="auto">
          <a:xfrm>
            <a:off x="2732395" y="4396226"/>
            <a:ext cx="621308" cy="905080"/>
            <a:chOff x="2208" y="1920"/>
            <a:chExt cx="1152" cy="1680"/>
          </a:xfrm>
        </p:grpSpPr>
        <p:sp>
          <p:nvSpPr>
            <p:cNvPr id="61" name="Oval 52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62" name="Oval 53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64" name="AutoShape 54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66" name="AutoShape 55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70" name="Group 51"/>
          <p:cNvGrpSpPr>
            <a:grpSpLocks/>
          </p:cNvGrpSpPr>
          <p:nvPr/>
        </p:nvGrpSpPr>
        <p:grpSpPr bwMode="auto">
          <a:xfrm>
            <a:off x="3496196" y="4396226"/>
            <a:ext cx="621308" cy="905080"/>
            <a:chOff x="2208" y="1920"/>
            <a:chExt cx="1152" cy="1680"/>
          </a:xfrm>
        </p:grpSpPr>
        <p:sp>
          <p:nvSpPr>
            <p:cNvPr id="72" name="Oval 52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78" name="Oval 53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80" name="AutoShape 54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81" name="AutoShape 55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82" name="Group 51"/>
          <p:cNvGrpSpPr>
            <a:grpSpLocks/>
          </p:cNvGrpSpPr>
          <p:nvPr/>
        </p:nvGrpSpPr>
        <p:grpSpPr bwMode="auto">
          <a:xfrm>
            <a:off x="4259997" y="4396226"/>
            <a:ext cx="621308" cy="905080"/>
            <a:chOff x="2208" y="1920"/>
            <a:chExt cx="1152" cy="1680"/>
          </a:xfrm>
        </p:grpSpPr>
        <p:sp>
          <p:nvSpPr>
            <p:cNvPr id="83" name="Oval 52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84" name="Oval 53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85" name="AutoShape 54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86" name="AutoShape 55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87" name="Group 51"/>
          <p:cNvGrpSpPr>
            <a:grpSpLocks/>
          </p:cNvGrpSpPr>
          <p:nvPr/>
        </p:nvGrpSpPr>
        <p:grpSpPr bwMode="auto">
          <a:xfrm>
            <a:off x="5023798" y="4396226"/>
            <a:ext cx="621308" cy="905080"/>
            <a:chOff x="2208" y="1920"/>
            <a:chExt cx="1152" cy="1680"/>
          </a:xfrm>
        </p:grpSpPr>
        <p:sp>
          <p:nvSpPr>
            <p:cNvPr id="88" name="Oval 52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89" name="Oval 53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90" name="AutoShape 54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91" name="AutoShape 55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92" name="Group 51"/>
          <p:cNvGrpSpPr>
            <a:grpSpLocks/>
          </p:cNvGrpSpPr>
          <p:nvPr/>
        </p:nvGrpSpPr>
        <p:grpSpPr bwMode="auto">
          <a:xfrm>
            <a:off x="5787599" y="4396226"/>
            <a:ext cx="621308" cy="905080"/>
            <a:chOff x="2208" y="1920"/>
            <a:chExt cx="1152" cy="1680"/>
          </a:xfrm>
        </p:grpSpPr>
        <p:sp>
          <p:nvSpPr>
            <p:cNvPr id="93" name="Oval 52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94" name="Oval 53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95" name="AutoShape 54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96" name="AutoShape 55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97" name="Group 51"/>
          <p:cNvGrpSpPr>
            <a:grpSpLocks/>
          </p:cNvGrpSpPr>
          <p:nvPr/>
        </p:nvGrpSpPr>
        <p:grpSpPr bwMode="auto">
          <a:xfrm>
            <a:off x="6551400" y="4396226"/>
            <a:ext cx="621308" cy="905080"/>
            <a:chOff x="2208" y="1920"/>
            <a:chExt cx="1152" cy="1680"/>
          </a:xfrm>
        </p:grpSpPr>
        <p:sp>
          <p:nvSpPr>
            <p:cNvPr id="98" name="Oval 52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99" name="Oval 53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00" name="AutoShape 54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01" name="AutoShape 55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2" name="Group 51"/>
          <p:cNvGrpSpPr>
            <a:grpSpLocks/>
          </p:cNvGrpSpPr>
          <p:nvPr/>
        </p:nvGrpSpPr>
        <p:grpSpPr bwMode="auto">
          <a:xfrm>
            <a:off x="7315200" y="4396226"/>
            <a:ext cx="621308" cy="905080"/>
            <a:chOff x="2208" y="1920"/>
            <a:chExt cx="1152" cy="1680"/>
          </a:xfrm>
        </p:grpSpPr>
        <p:sp>
          <p:nvSpPr>
            <p:cNvPr id="103" name="Oval 52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04" name="Oval 53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05" name="AutoShape 54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06" name="AutoShape 55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7" name="Group 51"/>
          <p:cNvGrpSpPr>
            <a:grpSpLocks/>
          </p:cNvGrpSpPr>
          <p:nvPr/>
        </p:nvGrpSpPr>
        <p:grpSpPr bwMode="auto">
          <a:xfrm>
            <a:off x="6356551" y="3581400"/>
            <a:ext cx="426040" cy="620626"/>
            <a:chOff x="2208" y="1920"/>
            <a:chExt cx="1152" cy="1680"/>
          </a:xfrm>
        </p:grpSpPr>
        <p:sp>
          <p:nvSpPr>
            <p:cNvPr id="108" name="Oval 52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09" name="Oval 53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10" name="AutoShape 54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11" name="AutoShape 55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12" name="Group 51"/>
          <p:cNvGrpSpPr>
            <a:grpSpLocks/>
          </p:cNvGrpSpPr>
          <p:nvPr/>
        </p:nvGrpSpPr>
        <p:grpSpPr bwMode="auto">
          <a:xfrm>
            <a:off x="5669960" y="3189374"/>
            <a:ext cx="426040" cy="620626"/>
            <a:chOff x="2208" y="1920"/>
            <a:chExt cx="1152" cy="1680"/>
          </a:xfrm>
        </p:grpSpPr>
        <p:sp>
          <p:nvSpPr>
            <p:cNvPr id="113" name="Oval 52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14" name="Oval 53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15" name="AutoShape 54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16" name="AutoShape 55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17" name="Group 51"/>
          <p:cNvGrpSpPr>
            <a:grpSpLocks/>
          </p:cNvGrpSpPr>
          <p:nvPr/>
        </p:nvGrpSpPr>
        <p:grpSpPr bwMode="auto">
          <a:xfrm>
            <a:off x="5143460" y="3005630"/>
            <a:ext cx="342939" cy="499570"/>
            <a:chOff x="2208" y="1920"/>
            <a:chExt cx="1152" cy="1680"/>
          </a:xfrm>
        </p:grpSpPr>
        <p:sp>
          <p:nvSpPr>
            <p:cNvPr id="118" name="Oval 52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19" name="Oval 53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20" name="AutoShape 54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21" name="AutoShape 55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27" name="Group 51"/>
          <p:cNvGrpSpPr>
            <a:grpSpLocks/>
          </p:cNvGrpSpPr>
          <p:nvPr/>
        </p:nvGrpSpPr>
        <p:grpSpPr bwMode="auto">
          <a:xfrm>
            <a:off x="4680859" y="2734435"/>
            <a:ext cx="342939" cy="499570"/>
            <a:chOff x="2208" y="1920"/>
            <a:chExt cx="1152" cy="1680"/>
          </a:xfrm>
        </p:grpSpPr>
        <p:sp>
          <p:nvSpPr>
            <p:cNvPr id="128" name="Oval 52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29" name="Oval 53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30" name="AutoShape 54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  <p:sp>
          <p:nvSpPr>
            <p:cNvPr id="131" name="AutoShape 55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endParaRPr lang="en-US" sz="2800" b="1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41775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 bwMode="auto">
          <a:xfrm>
            <a:off x="4597400" y="1600200"/>
            <a:ext cx="2006600" cy="1574800"/>
          </a:xfrm>
          <a:custGeom>
            <a:avLst/>
            <a:gdLst>
              <a:gd name="connsiteX0" fmla="*/ 0 w 2006600"/>
              <a:gd name="connsiteY0" fmla="*/ 1574800 h 1574800"/>
              <a:gd name="connsiteX1" fmla="*/ 1993900 w 2006600"/>
              <a:gd name="connsiteY1" fmla="*/ 241300 h 1574800"/>
              <a:gd name="connsiteX2" fmla="*/ 2006600 w 2006600"/>
              <a:gd name="connsiteY2" fmla="*/ 0 h 1574800"/>
              <a:gd name="connsiteX3" fmla="*/ 25400 w 2006600"/>
              <a:gd name="connsiteY3" fmla="*/ 9144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6600" h="1574800">
                <a:moveTo>
                  <a:pt x="0" y="1574800"/>
                </a:moveTo>
                <a:lnTo>
                  <a:pt x="1993900" y="241300"/>
                </a:lnTo>
                <a:lnTo>
                  <a:pt x="2006600" y="0"/>
                </a:lnTo>
                <a:lnTo>
                  <a:pt x="25400" y="914400"/>
                </a:lnTo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 bwMode="auto">
          <a:xfrm>
            <a:off x="4597400" y="2527300"/>
            <a:ext cx="3505200" cy="2806700"/>
          </a:xfrm>
          <a:custGeom>
            <a:avLst/>
            <a:gdLst>
              <a:gd name="connsiteX0" fmla="*/ 3441700 w 3505200"/>
              <a:gd name="connsiteY0" fmla="*/ 2806700 h 2806700"/>
              <a:gd name="connsiteX1" fmla="*/ 25400 w 3505200"/>
              <a:gd name="connsiteY1" fmla="*/ 635000 h 2806700"/>
              <a:gd name="connsiteX2" fmla="*/ 0 w 3505200"/>
              <a:gd name="connsiteY2" fmla="*/ 0 h 2806700"/>
              <a:gd name="connsiteX3" fmla="*/ 3505200 w 3505200"/>
              <a:gd name="connsiteY3" fmla="*/ 1714500 h 2806700"/>
              <a:gd name="connsiteX4" fmla="*/ 3441700 w 3505200"/>
              <a:gd name="connsiteY4" fmla="*/ 280670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2806700">
                <a:moveTo>
                  <a:pt x="3441700" y="2806700"/>
                </a:moveTo>
                <a:lnTo>
                  <a:pt x="25400" y="635000"/>
                </a:lnTo>
                <a:lnTo>
                  <a:pt x="0" y="0"/>
                </a:lnTo>
                <a:lnTo>
                  <a:pt x="3505200" y="1714500"/>
                </a:lnTo>
                <a:lnTo>
                  <a:pt x="3441700" y="280670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Lock Striping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1085850" y="4241070"/>
            <a:ext cx="6972300" cy="1118330"/>
          </a:xfrm>
          <a:prstGeom prst="rect">
            <a:avLst/>
          </a:prstGeom>
          <a:solidFill>
            <a:schemeClr val="tx2">
              <a:lumMod val="75000"/>
            </a:schemeClr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pPr algn="l"/>
            <a:endParaRPr lang="en-US" sz="900" dirty="0">
              <a:solidFill>
                <a:srgbClr val="CCECFF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19558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27051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34544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42037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49530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57023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64516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72009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7467600" y="3930650"/>
            <a:ext cx="0" cy="31042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6819900" y="3699970"/>
            <a:ext cx="0" cy="54110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6172200" y="3352800"/>
            <a:ext cx="0" cy="73306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5524500" y="3005630"/>
            <a:ext cx="0" cy="73306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5041900" y="2808470"/>
            <a:ext cx="0" cy="56369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4953000" y="2387600"/>
            <a:ext cx="0" cy="336185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5245100" y="2222865"/>
            <a:ext cx="0" cy="50092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5524500" y="2124805"/>
            <a:ext cx="0" cy="430887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5803900" y="2096776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6121400" y="1881332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6350000" y="1769220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5981700" y="1982932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TextBox 74"/>
          <p:cNvSpPr txBox="1"/>
          <p:nvPr/>
        </p:nvSpPr>
        <p:spPr bwMode="auto">
          <a:xfrm>
            <a:off x="513656" y="4538625"/>
            <a:ext cx="385042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6819900" y="1358112"/>
            <a:ext cx="1170513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aseline="300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  <a:r>
              <a:rPr lang="en-US" sz="28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800" baseline="300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085850" y="1879886"/>
            <a:ext cx="3117850" cy="1118330"/>
            <a:chOff x="1162876" y="1981200"/>
            <a:chExt cx="3117850" cy="1118330"/>
          </a:xfrm>
        </p:grpSpPr>
        <p:sp>
          <p:nvSpPr>
            <p:cNvPr id="38" name="TextBox 37"/>
            <p:cNvSpPr txBox="1"/>
            <p:nvPr/>
          </p:nvSpPr>
          <p:spPr bwMode="auto">
            <a:xfrm>
              <a:off x="1162876" y="1981200"/>
              <a:ext cx="3117850" cy="111833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76200">
              <a:solidFill>
                <a:schemeClr val="accent6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noAutofit/>
            </a:bodyPr>
            <a:lstStyle/>
            <a:p>
              <a:pPr algn="l"/>
              <a:endParaRPr lang="en-US" sz="9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>
              <a:off x="1943180" y="19812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723484" y="19812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3503788" y="1981200"/>
              <a:ext cx="0" cy="1118330"/>
            </a:xfrm>
            <a:prstGeom prst="line">
              <a:avLst/>
            </a:prstGeom>
            <a:solidFill>
              <a:srgbClr val="FFFFCC"/>
            </a:solidFill>
            <a:ln w="76200" cap="flat" cmpd="sng" algn="ctr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53" name="Group 51"/>
            <p:cNvGrpSpPr>
              <a:grpSpLocks/>
            </p:cNvGrpSpPr>
            <p:nvPr/>
          </p:nvGrpSpPr>
          <p:grpSpPr bwMode="auto">
            <a:xfrm>
              <a:off x="2002993" y="2125069"/>
              <a:ext cx="621308" cy="905080"/>
              <a:chOff x="2208" y="1920"/>
              <a:chExt cx="1152" cy="1680"/>
            </a:xfrm>
          </p:grpSpPr>
          <p:sp>
            <p:nvSpPr>
              <p:cNvPr id="85" name="Oval 52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152" cy="1152"/>
              </a:xfrm>
              <a:prstGeom prst="ellipse">
                <a:avLst/>
              </a:prstGeom>
              <a:solidFill>
                <a:srgbClr val="66FF33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70000"/>
                  </a:lnSpc>
                  <a:spcBef>
                    <a:spcPct val="30000"/>
                  </a:spcBef>
                </a:pPr>
                <a:endParaRPr lang="en-US" sz="2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6" name="Oval 53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70000"/>
                  </a:lnSpc>
                  <a:spcBef>
                    <a:spcPct val="30000"/>
                  </a:spcBef>
                </a:pPr>
                <a:endParaRPr lang="en-US" sz="2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7" name="AutoShape 54"/>
              <p:cNvSpPr>
                <a:spLocks noChangeArrowheads="1"/>
              </p:cNvSpPr>
              <p:nvPr/>
            </p:nvSpPr>
            <p:spPr bwMode="auto">
              <a:xfrm flipV="1">
                <a:off x="2616" y="2880"/>
                <a:ext cx="336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70000"/>
                  </a:lnSpc>
                  <a:spcBef>
                    <a:spcPct val="30000"/>
                  </a:spcBef>
                </a:pPr>
                <a:endParaRPr lang="en-US" sz="2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8" name="AutoShape 55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624" cy="13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66FF33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70000"/>
                  </a:lnSpc>
                  <a:spcBef>
                    <a:spcPct val="30000"/>
                  </a:spcBef>
                </a:pPr>
                <a:endParaRPr lang="en-US" sz="2800" b="1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6" name="Group 51"/>
            <p:cNvGrpSpPr>
              <a:grpSpLocks/>
            </p:cNvGrpSpPr>
            <p:nvPr/>
          </p:nvGrpSpPr>
          <p:grpSpPr bwMode="auto">
            <a:xfrm>
              <a:off x="1219200" y="2125069"/>
              <a:ext cx="621308" cy="905080"/>
              <a:chOff x="2208" y="1920"/>
              <a:chExt cx="1152" cy="1680"/>
            </a:xfrm>
          </p:grpSpPr>
          <p:sp>
            <p:nvSpPr>
              <p:cNvPr id="81" name="Oval 52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152" cy="1152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70000"/>
                  </a:lnSpc>
                  <a:spcBef>
                    <a:spcPct val="30000"/>
                  </a:spcBef>
                </a:pPr>
                <a:endParaRPr lang="en-US" sz="2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2" name="Oval 53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70000"/>
                  </a:lnSpc>
                  <a:spcBef>
                    <a:spcPct val="30000"/>
                  </a:spcBef>
                </a:pPr>
                <a:endParaRPr lang="en-US" sz="2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3" name="AutoShape 54"/>
              <p:cNvSpPr>
                <a:spLocks noChangeArrowheads="1"/>
              </p:cNvSpPr>
              <p:nvPr/>
            </p:nvSpPr>
            <p:spPr bwMode="auto">
              <a:xfrm flipV="1">
                <a:off x="2616" y="2880"/>
                <a:ext cx="336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70000"/>
                  </a:lnSpc>
                  <a:spcBef>
                    <a:spcPct val="30000"/>
                  </a:spcBef>
                </a:pPr>
                <a:endParaRPr lang="en-US" sz="2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4" name="AutoShape 55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624" cy="13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70000"/>
                  </a:lnSpc>
                  <a:spcBef>
                    <a:spcPct val="30000"/>
                  </a:spcBef>
                </a:pPr>
                <a:endParaRPr lang="en-US" sz="2800" b="1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8" name="Group 51"/>
            <p:cNvGrpSpPr>
              <a:grpSpLocks/>
            </p:cNvGrpSpPr>
            <p:nvPr/>
          </p:nvGrpSpPr>
          <p:grpSpPr bwMode="auto">
            <a:xfrm>
              <a:off x="2786786" y="2125069"/>
              <a:ext cx="621308" cy="905080"/>
              <a:chOff x="2208" y="1920"/>
              <a:chExt cx="1152" cy="1680"/>
            </a:xfrm>
          </p:grpSpPr>
          <p:sp>
            <p:nvSpPr>
              <p:cNvPr id="70" name="Oval 52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152" cy="1152"/>
              </a:xfrm>
              <a:prstGeom prst="ellipse">
                <a:avLst/>
              </a:prstGeom>
              <a:solidFill>
                <a:srgbClr val="FFC000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70000"/>
                  </a:lnSpc>
                  <a:spcBef>
                    <a:spcPct val="30000"/>
                  </a:spcBef>
                </a:pPr>
                <a:endParaRPr lang="en-US" sz="2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2" name="Oval 53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70000"/>
                  </a:lnSpc>
                  <a:spcBef>
                    <a:spcPct val="30000"/>
                  </a:spcBef>
                </a:pPr>
                <a:endParaRPr lang="en-US" sz="2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8" name="AutoShape 54"/>
              <p:cNvSpPr>
                <a:spLocks noChangeArrowheads="1"/>
              </p:cNvSpPr>
              <p:nvPr/>
            </p:nvSpPr>
            <p:spPr bwMode="auto">
              <a:xfrm flipV="1">
                <a:off x="2616" y="2880"/>
                <a:ext cx="336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70000"/>
                  </a:lnSpc>
                  <a:spcBef>
                    <a:spcPct val="30000"/>
                  </a:spcBef>
                </a:pPr>
                <a:endParaRPr lang="en-US" sz="2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0" name="AutoShape 55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624" cy="13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FFC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70000"/>
                  </a:lnSpc>
                  <a:spcBef>
                    <a:spcPct val="30000"/>
                  </a:spcBef>
                </a:pPr>
                <a:endParaRPr lang="en-US" sz="2800" b="1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60" name="Group 51"/>
            <p:cNvGrpSpPr>
              <a:grpSpLocks/>
            </p:cNvGrpSpPr>
            <p:nvPr/>
          </p:nvGrpSpPr>
          <p:grpSpPr bwMode="auto">
            <a:xfrm>
              <a:off x="3570579" y="2125069"/>
              <a:ext cx="621308" cy="905080"/>
              <a:chOff x="2208" y="1920"/>
              <a:chExt cx="1152" cy="1680"/>
            </a:xfrm>
          </p:grpSpPr>
          <p:sp>
            <p:nvSpPr>
              <p:cNvPr id="61" name="Oval 52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152" cy="1152"/>
              </a:xfrm>
              <a:prstGeom prst="ellipse">
                <a:avLst/>
              </a:prstGeom>
              <a:solidFill>
                <a:srgbClr val="00FFFF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70000"/>
                  </a:lnSpc>
                  <a:spcBef>
                    <a:spcPct val="30000"/>
                  </a:spcBef>
                </a:pPr>
                <a:endParaRPr lang="en-US" sz="2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2" name="Oval 53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88" cy="288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70000"/>
                  </a:lnSpc>
                  <a:spcBef>
                    <a:spcPct val="30000"/>
                  </a:spcBef>
                </a:pPr>
                <a:endParaRPr lang="en-US" sz="2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" name="AutoShape 54"/>
              <p:cNvSpPr>
                <a:spLocks noChangeArrowheads="1"/>
              </p:cNvSpPr>
              <p:nvPr/>
            </p:nvSpPr>
            <p:spPr bwMode="auto">
              <a:xfrm flipV="1">
                <a:off x="2616" y="2880"/>
                <a:ext cx="336" cy="43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70000"/>
                  </a:lnSpc>
                  <a:spcBef>
                    <a:spcPct val="30000"/>
                  </a:spcBef>
                </a:pPr>
                <a:endParaRPr lang="en-US" sz="2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6" name="AutoShape 55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624" cy="139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00FF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1" hangingPunct="1">
                  <a:lnSpc>
                    <a:spcPct val="70000"/>
                  </a:lnSpc>
                  <a:spcBef>
                    <a:spcPct val="30000"/>
                  </a:spcBef>
                </a:pPr>
                <a:endParaRPr lang="en-US" sz="2800" b="1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9" name="Rectangle 98"/>
          <p:cNvSpPr/>
          <p:nvPr/>
        </p:nvSpPr>
        <p:spPr>
          <a:xfrm>
            <a:off x="1142174" y="4241070"/>
            <a:ext cx="783793" cy="1118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1983863" y="4241070"/>
            <a:ext cx="683137" cy="109293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2743625" y="4266470"/>
            <a:ext cx="683137" cy="10929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3520563" y="4266470"/>
            <a:ext cx="683137" cy="109293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4253674" y="4267200"/>
            <a:ext cx="783793" cy="1118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5029200" y="4267200"/>
            <a:ext cx="683137" cy="109293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5715000" y="4292600"/>
            <a:ext cx="683137" cy="109293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6477000" y="4292600"/>
            <a:ext cx="683137" cy="109293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7285239" y="4292600"/>
            <a:ext cx="783793" cy="11183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TextBox 110"/>
          <p:cNvSpPr txBox="1"/>
          <p:nvPr/>
        </p:nvSpPr>
        <p:spPr bwMode="auto">
          <a:xfrm>
            <a:off x="1899174" y="5744426"/>
            <a:ext cx="5000087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chance of false conflicts</a:t>
            </a:r>
          </a:p>
        </p:txBody>
      </p:sp>
    </p:spTree>
    <p:extLst>
      <p:ext uri="{BB962C8B-B14F-4D97-AF65-F5344CB8AC3E}">
        <p14:creationId xmlns:p14="http://schemas.microsoft.com/office/powerpoint/2010/main" val="1463305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Undo Log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90600" y="2863840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4"/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13" name="AutoShape 52"/>
          <p:cNvSpPr>
            <a:spLocks noChangeArrowheads="1"/>
          </p:cNvSpPr>
          <p:nvPr/>
        </p:nvSpPr>
        <p:spPr bwMode="auto">
          <a:xfrm>
            <a:off x="2152159" y="1390888"/>
            <a:ext cx="6229842" cy="1055608"/>
          </a:xfrm>
          <a:prstGeom prst="wedgeRoundRectCallout">
            <a:avLst>
              <a:gd name="adj1" fmla="val -46066"/>
              <a:gd name="adj2" fmla="val 101932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66CCFF"/>
            </a:solidFill>
            <a:prstDash val="solid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if I’m reverted, the system will need a way to undo everything I did</a:t>
            </a:r>
          </a:p>
        </p:txBody>
      </p:sp>
      <p:sp>
        <p:nvSpPr>
          <p:cNvPr id="14" name="AutoShape 52"/>
          <p:cNvSpPr>
            <a:spLocks noChangeArrowheads="1"/>
          </p:cNvSpPr>
          <p:nvPr/>
        </p:nvSpPr>
        <p:spPr bwMode="auto">
          <a:xfrm>
            <a:off x="1498783" y="4649128"/>
            <a:ext cx="7398060" cy="1055608"/>
          </a:xfrm>
          <a:prstGeom prst="wedgeRoundRectCallout">
            <a:avLst>
              <a:gd name="adj1" fmla="val -38508"/>
              <a:gd name="adj2" fmla="val -133555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66CCFF"/>
            </a:solidFill>
            <a:prstDash val="solid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will record the old value of each memory location I update in an </a:t>
            </a:r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undo log</a:t>
            </a:r>
          </a:p>
        </p:txBody>
      </p:sp>
    </p:spTree>
    <p:extLst>
      <p:ext uri="{BB962C8B-B14F-4D97-AF65-F5344CB8AC3E}">
        <p14:creationId xmlns:p14="http://schemas.microsoft.com/office/powerpoint/2010/main" val="110589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Sequence of Steps</a:t>
            </a:r>
          </a:p>
        </p:txBody>
      </p:sp>
      <p:sp>
        <p:nvSpPr>
          <p:cNvPr id="3" name="AutoShape 52"/>
          <p:cNvSpPr>
            <a:spLocks noChangeArrowheads="1"/>
          </p:cNvSpPr>
          <p:nvPr/>
        </p:nvSpPr>
        <p:spPr bwMode="auto">
          <a:xfrm>
            <a:off x="553396" y="1474030"/>
            <a:ext cx="4765205" cy="578882"/>
          </a:xfrm>
          <a:prstGeom prst="wedgeRoundRectCallout">
            <a:avLst>
              <a:gd name="adj1" fmla="val -33415"/>
              <a:gd name="adj2" fmla="val 214694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balance[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"Alice"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] += sum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814377" y="2281038"/>
            <a:ext cx="3294894" cy="1104065"/>
            <a:chOff x="4814377" y="2281038"/>
            <a:chExt cx="3294894" cy="1104065"/>
          </a:xfrm>
        </p:grpSpPr>
        <p:grpSp>
          <p:nvGrpSpPr>
            <p:cNvPr id="14" name="Group 13"/>
            <p:cNvGrpSpPr>
              <a:grpSpLocks/>
            </p:cNvGrpSpPr>
            <p:nvPr/>
          </p:nvGrpSpPr>
          <p:grpSpPr bwMode="auto">
            <a:xfrm>
              <a:off x="4814377" y="2281038"/>
              <a:ext cx="757238" cy="1104065"/>
              <a:chOff x="2208" y="1920"/>
              <a:chExt cx="1152" cy="1680"/>
            </a:xfrm>
          </p:grpSpPr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152" cy="1152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6" name="Oval 15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88" cy="28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7" name="AutoShape 16"/>
              <p:cNvSpPr>
                <a:spLocks noChangeArrowheads="1"/>
              </p:cNvSpPr>
              <p:nvPr/>
            </p:nvSpPr>
            <p:spPr bwMode="auto">
              <a:xfrm flipV="1">
                <a:off x="2616" y="2880"/>
                <a:ext cx="336" cy="432"/>
              </a:xfrm>
              <a:custGeom>
                <a:avLst/>
                <a:gdLst>
                  <a:gd name="T0" fmla="*/ 5 w 21600"/>
                  <a:gd name="T1" fmla="*/ 4 h 21600"/>
                  <a:gd name="T2" fmla="*/ 3 w 21600"/>
                  <a:gd name="T3" fmla="*/ 9 h 21600"/>
                  <a:gd name="T4" fmla="*/ 1 w 21600"/>
                  <a:gd name="T5" fmla="*/ 4 h 21600"/>
                  <a:gd name="T6" fmla="*/ 3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18" name="AutoShape 1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624" cy="1392"/>
              </a:xfrm>
              <a:custGeom>
                <a:avLst/>
                <a:gdLst>
                  <a:gd name="T0" fmla="*/ 9 w 21600"/>
                  <a:gd name="T1" fmla="*/ 0 h 21600"/>
                  <a:gd name="T2" fmla="*/ 2 w 21600"/>
                  <a:gd name="T3" fmla="*/ 45 h 21600"/>
                  <a:gd name="T4" fmla="*/ 9 w 21600"/>
                  <a:gd name="T5" fmla="*/ 22 h 21600"/>
                  <a:gd name="T6" fmla="*/ 16 w 21600"/>
                  <a:gd name="T7" fmla="*/ 45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 bwMode="auto">
            <a:xfrm>
              <a:off x="5965735" y="2618777"/>
              <a:ext cx="2143536" cy="523220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Acquire lock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65940" y="4791188"/>
            <a:ext cx="3048000" cy="1752600"/>
            <a:chOff x="5441950" y="2319338"/>
            <a:chExt cx="3048000" cy="1752600"/>
          </a:xfrm>
        </p:grpSpPr>
        <p:sp>
          <p:nvSpPr>
            <p:cNvPr id="23" name="Oval 16"/>
            <p:cNvSpPr>
              <a:spLocks noChangeArrowheads="1"/>
            </p:cNvSpPr>
            <p:nvPr/>
          </p:nvSpPr>
          <p:spPr bwMode="auto">
            <a:xfrm>
              <a:off x="7651750" y="3005138"/>
              <a:ext cx="838200" cy="381000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dirty="0">
                <a:solidFill>
                  <a:srgbClr val="0000FF"/>
                </a:solidFill>
                <a:latin typeface="Arial" pitchFamily="34" charset="0"/>
              </a:endParaRPr>
            </a:p>
          </p:txBody>
        </p:sp>
        <p:sp>
          <p:nvSpPr>
            <p:cNvPr id="24" name="Oval 17"/>
            <p:cNvSpPr>
              <a:spLocks noChangeArrowheads="1"/>
            </p:cNvSpPr>
            <p:nvPr/>
          </p:nvSpPr>
          <p:spPr bwMode="auto">
            <a:xfrm>
              <a:off x="6927850" y="2319338"/>
              <a:ext cx="838200" cy="381000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dirty="0">
                <a:solidFill>
                  <a:srgbClr val="0000FF"/>
                </a:solidFill>
                <a:latin typeface="Arial" pitchFamily="34" charset="0"/>
              </a:endParaRPr>
            </a:p>
          </p:txBody>
        </p:sp>
        <p:sp>
          <p:nvSpPr>
            <p:cNvPr id="25" name="Oval 18"/>
            <p:cNvSpPr>
              <a:spLocks noChangeArrowheads="1"/>
            </p:cNvSpPr>
            <p:nvPr/>
          </p:nvSpPr>
          <p:spPr bwMode="auto">
            <a:xfrm>
              <a:off x="6203950" y="3005138"/>
              <a:ext cx="838200" cy="381000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dirty="0">
                <a:solidFill>
                  <a:srgbClr val="0000FF"/>
                </a:solidFill>
                <a:latin typeface="Arial" pitchFamily="34" charset="0"/>
              </a:endParaRPr>
            </a:p>
          </p:txBody>
        </p:sp>
        <p:sp>
          <p:nvSpPr>
            <p:cNvPr id="26" name="AutoShape 22"/>
            <p:cNvSpPr>
              <a:spLocks noChangeArrowheads="1"/>
            </p:cNvSpPr>
            <p:nvPr/>
          </p:nvSpPr>
          <p:spPr bwMode="auto">
            <a:xfrm rot="2548433">
              <a:off x="7575550" y="2700338"/>
              <a:ext cx="304800" cy="3048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FFFF"/>
            </a:solidFill>
            <a:ln w="38100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dirty="0">
                <a:solidFill>
                  <a:srgbClr val="0000FF"/>
                </a:solidFill>
                <a:latin typeface="Arial" pitchFamily="34" charset="0"/>
              </a:endParaRPr>
            </a:p>
          </p:txBody>
        </p:sp>
        <p:sp>
          <p:nvSpPr>
            <p:cNvPr id="27" name="AutoShape 23"/>
            <p:cNvSpPr>
              <a:spLocks noChangeArrowheads="1"/>
            </p:cNvSpPr>
            <p:nvPr/>
          </p:nvSpPr>
          <p:spPr bwMode="auto">
            <a:xfrm rot="19051567" flipH="1">
              <a:off x="6737350" y="2700338"/>
              <a:ext cx="304800" cy="3048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FFFF"/>
            </a:solidFill>
            <a:ln w="38100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dirty="0">
                <a:solidFill>
                  <a:srgbClr val="0000FF"/>
                </a:solidFill>
                <a:latin typeface="Arial" pitchFamily="34" charset="0"/>
              </a:endParaRPr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 rot="19051567" flipH="1">
              <a:off x="6051550" y="3386138"/>
              <a:ext cx="304800" cy="3048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FFFF"/>
            </a:solidFill>
            <a:ln w="38100">
              <a:solidFill>
                <a:srgbClr val="00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dirty="0">
                <a:solidFill>
                  <a:srgbClr val="0000FF"/>
                </a:solidFill>
                <a:latin typeface="Arial" pitchFamily="34" charset="0"/>
              </a:endParaRPr>
            </a:p>
          </p:txBody>
        </p:sp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5441950" y="3690938"/>
              <a:ext cx="838200" cy="381000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00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/>
              <a:endParaRPr lang="en-US" sz="4400" dirty="0">
                <a:solidFill>
                  <a:srgbClr val="0000FF"/>
                </a:solidFill>
                <a:latin typeface="Arial" pitchFamily="34" charset="0"/>
              </a:endParaRPr>
            </a:p>
          </p:txBody>
        </p:sp>
      </p:grpSp>
      <p:sp>
        <p:nvSpPr>
          <p:cNvPr id="30" name="Freeform 57"/>
          <p:cNvSpPr>
            <a:spLocks/>
          </p:cNvSpPr>
          <p:nvPr/>
        </p:nvSpPr>
        <p:spPr bwMode="auto">
          <a:xfrm rot="-2380064">
            <a:off x="1738105" y="3860440"/>
            <a:ext cx="538162" cy="1363770"/>
          </a:xfrm>
          <a:custGeom>
            <a:avLst/>
            <a:gdLst>
              <a:gd name="T0" fmla="*/ 2147483647 w 339"/>
              <a:gd name="T1" fmla="*/ 0 h 924"/>
              <a:gd name="T2" fmla="*/ 0 w 339"/>
              <a:gd name="T3" fmla="*/ 2147483647 h 924"/>
              <a:gd name="T4" fmla="*/ 2147483647 w 339"/>
              <a:gd name="T5" fmla="*/ 2147483647 h 924"/>
              <a:gd name="T6" fmla="*/ 0 w 339"/>
              <a:gd name="T7" fmla="*/ 2147483647 h 924"/>
              <a:gd name="T8" fmla="*/ 2147483647 w 339"/>
              <a:gd name="T9" fmla="*/ 2147483647 h 924"/>
              <a:gd name="T10" fmla="*/ 2147483647 w 339"/>
              <a:gd name="T11" fmla="*/ 2147483647 h 924"/>
              <a:gd name="T12" fmla="*/ 2147483647 w 339"/>
              <a:gd name="T13" fmla="*/ 0 h 9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"/>
              <a:gd name="T22" fmla="*/ 0 h 924"/>
              <a:gd name="T23" fmla="*/ 339 w 339"/>
              <a:gd name="T24" fmla="*/ 924 h 9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" h="924">
                <a:moveTo>
                  <a:pt x="192" y="0"/>
                </a:moveTo>
                <a:lnTo>
                  <a:pt x="0" y="567"/>
                </a:lnTo>
                <a:lnTo>
                  <a:pt x="174" y="467"/>
                </a:lnTo>
                <a:lnTo>
                  <a:pt x="0" y="924"/>
                </a:lnTo>
                <a:lnTo>
                  <a:pt x="339" y="348"/>
                </a:lnTo>
                <a:lnTo>
                  <a:pt x="174" y="375"/>
                </a:lnTo>
                <a:lnTo>
                  <a:pt x="192" y="0"/>
                </a:lnTo>
                <a:close/>
              </a:path>
            </a:pathLst>
          </a:custGeom>
          <a:solidFill>
            <a:srgbClr val="FFFF00"/>
          </a:solidFill>
          <a:ln w="38100">
            <a:solidFill>
              <a:srgbClr val="FF0000"/>
            </a:solidFill>
            <a:round/>
            <a:headEnd/>
            <a:tailEnd/>
          </a:ln>
        </p:spPr>
        <p:txBody>
          <a:bodyPr wrap="none">
            <a:noAutofit/>
          </a:bodyPr>
          <a:lstStyle/>
          <a:p>
            <a:endParaRPr lang="en-US" dirty="0">
              <a:latin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4783897" y="5476988"/>
            <a:ext cx="264367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 memory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059487" y="3415659"/>
            <a:ext cx="5487329" cy="1396597"/>
            <a:chOff x="3059487" y="3415659"/>
            <a:chExt cx="5487329" cy="1396597"/>
          </a:xfrm>
        </p:grpSpPr>
        <p:sp>
          <p:nvSpPr>
            <p:cNvPr id="20" name="Horizontal Scroll 19"/>
            <p:cNvSpPr/>
            <p:nvPr/>
          </p:nvSpPr>
          <p:spPr>
            <a:xfrm>
              <a:off x="3059487" y="3415659"/>
              <a:ext cx="5487329" cy="777061"/>
            </a:xfrm>
            <a:prstGeom prst="horizontalScroll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r>
                <a:rPr lang="en-US" sz="3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balance[</a:t>
              </a:r>
              <a:r>
                <a:rPr lang="en-US" sz="3200" b="0" dirty="0">
                  <a:solidFill>
                    <a:srgbClr val="CE9178"/>
                  </a:solidFill>
                  <a:effectLst/>
                  <a:latin typeface="Consolas" panose="020B0609020204030204" pitchFamily="49" charset="0"/>
                </a:rPr>
                <a:t>"Alice"</a:t>
              </a:r>
              <a:r>
                <a:rPr lang="en-US" sz="3200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] -= sum</a:t>
              </a:r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4183035" y="4289036"/>
              <a:ext cx="3886000" cy="523220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Record undo info in log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C9FFEC0-6B19-4742-89DC-6A08A2EF085C}"/>
              </a:ext>
            </a:extLst>
          </p:cNvPr>
          <p:cNvGrpSpPr>
            <a:grpSpLocks/>
          </p:cNvGrpSpPr>
          <p:nvPr/>
        </p:nvGrpSpPr>
        <p:grpSpPr bwMode="auto">
          <a:xfrm>
            <a:off x="495129" y="3220613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6" name="Freeform 4">
              <a:extLst>
                <a:ext uri="{FF2B5EF4-FFF2-40B4-BE49-F238E27FC236}">
                  <a16:creationId xmlns:a16="http://schemas.microsoft.com/office/drawing/2014/main" id="{4A82C587-4696-4E3E-B359-BFDC4AE0BE9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A9284699-BC93-4CB5-8CC5-C1B0130CA9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54CEBF0C-6EAE-4AEB-9AE6-3BD378EE24F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9C8E9EDF-AC8E-4702-A0F3-17C90EC0E6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32A8CEB1-7F47-40CF-8774-70F6EF532B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FD452EE3-7636-45A4-AF2E-78FF12B5674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8B481303-B763-446B-9105-8668574D40E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E549E082-A2E6-4F51-A284-143DB82A54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12">
              <a:extLst>
                <a:ext uri="{FF2B5EF4-FFF2-40B4-BE49-F238E27FC236}">
                  <a16:creationId xmlns:a16="http://schemas.microsoft.com/office/drawing/2014/main" id="{14360A2C-54D3-430C-B014-F8A26F2BD81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650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3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On Commit</a:t>
            </a:r>
          </a:p>
        </p:txBody>
      </p:sp>
      <p:sp>
        <p:nvSpPr>
          <p:cNvPr id="3" name="AutoShape 52"/>
          <p:cNvSpPr>
            <a:spLocks noChangeArrowheads="1"/>
          </p:cNvSpPr>
          <p:nvPr/>
        </p:nvSpPr>
        <p:spPr bwMode="auto">
          <a:xfrm>
            <a:off x="553396" y="1508081"/>
            <a:ext cx="5642891" cy="510778"/>
          </a:xfrm>
          <a:prstGeom prst="wedgeRoundRectCallout">
            <a:avLst>
              <a:gd name="adj1" fmla="val -33415"/>
              <a:gd name="adj2" fmla="val 214694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completed my updates without conflict!</a:t>
            </a:r>
          </a:p>
        </p:txBody>
      </p:sp>
      <p:sp>
        <p:nvSpPr>
          <p:cNvPr id="14" name="AutoShape 52"/>
          <p:cNvSpPr>
            <a:spLocks noChangeArrowheads="1"/>
          </p:cNvSpPr>
          <p:nvPr/>
        </p:nvSpPr>
        <p:spPr bwMode="auto">
          <a:xfrm>
            <a:off x="3048000" y="2685468"/>
            <a:ext cx="2546113" cy="510778"/>
          </a:xfrm>
          <a:prstGeom prst="wedgeRoundRectCallout">
            <a:avLst>
              <a:gd name="adj1" fmla="val -88697"/>
              <a:gd name="adj2" fmla="val 59542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Discard undo log</a:t>
            </a:r>
          </a:p>
        </p:txBody>
      </p:sp>
      <p:sp>
        <p:nvSpPr>
          <p:cNvPr id="15" name="AutoShape 52"/>
          <p:cNvSpPr>
            <a:spLocks noChangeArrowheads="1"/>
          </p:cNvSpPr>
          <p:nvPr/>
        </p:nvSpPr>
        <p:spPr bwMode="auto">
          <a:xfrm>
            <a:off x="2799587" y="4721143"/>
            <a:ext cx="2623922" cy="510778"/>
          </a:xfrm>
          <a:prstGeom prst="wedgeRoundRectCallout">
            <a:avLst>
              <a:gd name="adj1" fmla="val -82136"/>
              <a:gd name="adj2" fmla="val -182136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0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 my locks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0C20DE-0B27-4033-B275-88364121BA02}"/>
              </a:ext>
            </a:extLst>
          </p:cNvPr>
          <p:cNvGrpSpPr>
            <a:grpSpLocks/>
          </p:cNvGrpSpPr>
          <p:nvPr/>
        </p:nvGrpSpPr>
        <p:grpSpPr bwMode="auto">
          <a:xfrm>
            <a:off x="495129" y="3220613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8E02371E-B6E6-492A-8BD3-BB8FC4B922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2D960B04-1909-400D-893C-E7C90B0650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7BE861DE-8EF4-4CD8-B88F-C8048DD0FC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05C39CA7-9B79-43F5-86AF-17E41D4107B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D0B1DDD9-70F7-4789-9992-F9F1A21DACB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44DCBCF9-AF5B-463E-882B-DE7F23AE72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D1FBFAF8-65EA-4BCA-A184-6B5AFDA155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29E0C364-231D-4CB7-9FD0-B2CA5E1618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260A41FD-B54E-4DE4-B265-61B352F0CD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687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On Revert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990600" y="2863840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4"/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13" name="AutoShape 52"/>
          <p:cNvSpPr>
            <a:spLocks noChangeArrowheads="1"/>
          </p:cNvSpPr>
          <p:nvPr/>
        </p:nvSpPr>
        <p:spPr bwMode="auto">
          <a:xfrm>
            <a:off x="2152159" y="1629251"/>
            <a:ext cx="4041733" cy="578882"/>
          </a:xfrm>
          <a:prstGeom prst="wedgeRoundRectCallout">
            <a:avLst>
              <a:gd name="adj1" fmla="val -46066"/>
              <a:gd name="adj2" fmla="val 101932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66CCFF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encountered a conflict!</a:t>
            </a:r>
          </a:p>
        </p:txBody>
      </p:sp>
      <p:sp>
        <p:nvSpPr>
          <p:cNvPr id="14" name="AutoShape 52"/>
          <p:cNvSpPr>
            <a:spLocks noChangeArrowheads="1"/>
          </p:cNvSpPr>
          <p:nvPr/>
        </p:nvSpPr>
        <p:spPr bwMode="auto">
          <a:xfrm>
            <a:off x="3505200" y="2389483"/>
            <a:ext cx="4594761" cy="1532334"/>
          </a:xfrm>
          <a:prstGeom prst="wedgeRoundRectCallout">
            <a:avLst>
              <a:gd name="adj1" fmla="val -70349"/>
              <a:gd name="adj2" fmla="val 15148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66CCFF"/>
            </a:solidFill>
            <a:prstDash val="solid"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Undo everything by executing undo log entries in reverse order …</a:t>
            </a:r>
            <a:endParaRPr lang="en-US" sz="2800" i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utoShape 52"/>
          <p:cNvSpPr>
            <a:spLocks noChangeArrowheads="1"/>
          </p:cNvSpPr>
          <p:nvPr/>
        </p:nvSpPr>
        <p:spPr bwMode="auto">
          <a:xfrm>
            <a:off x="3657600" y="4064765"/>
            <a:ext cx="2913635" cy="578882"/>
          </a:xfrm>
          <a:prstGeom prst="wedgeRoundRectCallout">
            <a:avLst>
              <a:gd name="adj1" fmla="val -83839"/>
              <a:gd name="adj2" fmla="val -105955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66CCFF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Discard undo log</a:t>
            </a:r>
            <a:endParaRPr lang="en-US" sz="2800" i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AutoShape 52"/>
          <p:cNvSpPr>
            <a:spLocks noChangeArrowheads="1"/>
          </p:cNvSpPr>
          <p:nvPr/>
        </p:nvSpPr>
        <p:spPr bwMode="auto">
          <a:xfrm>
            <a:off x="3657600" y="5029200"/>
            <a:ext cx="2912016" cy="578882"/>
          </a:xfrm>
          <a:prstGeom prst="wedgeRoundRectCallout">
            <a:avLst>
              <a:gd name="adj1" fmla="val -97389"/>
              <a:gd name="adj2" fmla="val -203363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66CCFF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 all locks</a:t>
            </a:r>
            <a:endParaRPr lang="en-US" sz="2800" i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utoShape 52"/>
          <p:cNvSpPr>
            <a:spLocks noChangeArrowheads="1"/>
          </p:cNvSpPr>
          <p:nvPr/>
        </p:nvSpPr>
        <p:spPr bwMode="auto">
          <a:xfrm>
            <a:off x="841780" y="5471041"/>
            <a:ext cx="2620755" cy="578882"/>
          </a:xfrm>
          <a:prstGeom prst="wedgeRoundRectCallout">
            <a:avLst>
              <a:gd name="adj1" fmla="val -27607"/>
              <a:gd name="adj2" fmla="val -258649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66CCFF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again later!</a:t>
            </a:r>
            <a:endParaRPr lang="en-US" sz="2800" i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79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8"/>
          <p:cNvSpPr txBox="1">
            <a:spLocks noChangeArrowheads="1"/>
          </p:cNvSpPr>
          <p:nvPr/>
        </p:nvSpPr>
        <p:spPr bwMode="auto">
          <a:xfrm>
            <a:off x="570422" y="3365824"/>
            <a:ext cx="7564891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Execute concurrent-bin transactions in parallel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 Box 48"/>
          <p:cNvSpPr txBox="1">
            <a:spLocks noChangeArrowheads="1"/>
          </p:cNvSpPr>
          <p:nvPr/>
        </p:nvSpPr>
        <p:spPr bwMode="auto">
          <a:xfrm>
            <a:off x="570419" y="4278802"/>
            <a:ext cx="3544381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But still acquire locks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48"/>
          <p:cNvSpPr txBox="1">
            <a:spLocks noChangeArrowheads="1"/>
          </p:cNvSpPr>
          <p:nvPr/>
        </p:nvSpPr>
        <p:spPr bwMode="auto">
          <a:xfrm>
            <a:off x="570422" y="5191780"/>
            <a:ext cx="3882794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If conflict, proposer lied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48"/>
          <p:cNvSpPr txBox="1">
            <a:spLocks noChangeArrowheads="1"/>
          </p:cNvSpPr>
          <p:nvPr/>
        </p:nvSpPr>
        <p:spPr bwMode="auto">
          <a:xfrm>
            <a:off x="570422" y="6096000"/>
            <a:ext cx="6463629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Reject block, or re-execute sequentially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81000" y="1371600"/>
            <a:ext cx="7994650" cy="1716141"/>
            <a:chOff x="612775" y="963446"/>
            <a:chExt cx="7994650" cy="1716141"/>
          </a:xfrm>
        </p:grpSpPr>
        <p:pic>
          <p:nvPicPr>
            <p:cNvPr id="20" name="Picture 18" descr="http://www.clker.com/cliparts/J/H/a/O/Z/2/pink-hat-red-2-m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1004810"/>
              <a:ext cx="2317750" cy="158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8" descr="Image result for blue fedora clip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1003583"/>
              <a:ext cx="2317750" cy="1583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2" descr="alt=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963446"/>
              <a:ext cx="2511425" cy="1716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Trust but Check</a:t>
            </a:r>
          </a:p>
        </p:txBody>
      </p:sp>
    </p:spTree>
    <p:extLst>
      <p:ext uri="{BB962C8B-B14F-4D97-AF65-F5344CB8AC3E}">
        <p14:creationId xmlns:p14="http://schemas.microsoft.com/office/powerpoint/2010/main" val="378869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Tracking Dependencies</a:t>
            </a:r>
          </a:p>
        </p:txBody>
      </p:sp>
      <p:sp>
        <p:nvSpPr>
          <p:cNvPr id="56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TMW April 2010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3620" y="3196246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408" name="Freeform 4"/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09" name="Freeform 5"/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0" name="Freeform 6"/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1" name="Freeform 7"/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2" name="Freeform 8"/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3" name="Freeform 9"/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4" name="Freeform 10"/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5" name="Freeform 11"/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5416" name="Freeform 12"/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71800" y="2590623"/>
            <a:ext cx="3200400" cy="2939482"/>
            <a:chOff x="3784410" y="1928761"/>
            <a:chExt cx="3200400" cy="2939482"/>
          </a:xfrm>
        </p:grpSpPr>
        <p:sp>
          <p:nvSpPr>
            <p:cNvPr id="50" name="Explosion 2 49"/>
            <p:cNvSpPr/>
            <p:nvPr/>
          </p:nvSpPr>
          <p:spPr>
            <a:xfrm>
              <a:off x="3784410" y="1928761"/>
              <a:ext cx="3200400" cy="2939482"/>
            </a:xfrm>
            <a:prstGeom prst="irregularSeal2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29" name="Group 13"/>
            <p:cNvGrpSpPr>
              <a:grpSpLocks/>
            </p:cNvGrpSpPr>
            <p:nvPr/>
          </p:nvGrpSpPr>
          <p:grpSpPr bwMode="auto">
            <a:xfrm>
              <a:off x="4687099" y="2941104"/>
              <a:ext cx="757238" cy="1104065"/>
              <a:chOff x="2208" y="1920"/>
              <a:chExt cx="1152" cy="1680"/>
            </a:xfrm>
          </p:grpSpPr>
          <p:sp>
            <p:nvSpPr>
              <p:cNvPr id="30" name="Oval 14"/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152" cy="1152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32" name="Oval 15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88" cy="28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33" name="AutoShape 16"/>
              <p:cNvSpPr>
                <a:spLocks noChangeArrowheads="1"/>
              </p:cNvSpPr>
              <p:nvPr/>
            </p:nvSpPr>
            <p:spPr bwMode="auto">
              <a:xfrm flipV="1">
                <a:off x="2616" y="2880"/>
                <a:ext cx="336" cy="432"/>
              </a:xfrm>
              <a:custGeom>
                <a:avLst/>
                <a:gdLst>
                  <a:gd name="T0" fmla="*/ 5 w 21600"/>
                  <a:gd name="T1" fmla="*/ 4 h 21600"/>
                  <a:gd name="T2" fmla="*/ 3 w 21600"/>
                  <a:gd name="T3" fmla="*/ 9 h 21600"/>
                  <a:gd name="T4" fmla="*/ 1 w 21600"/>
                  <a:gd name="T5" fmla="*/ 4 h 21600"/>
                  <a:gd name="T6" fmla="*/ 3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  <p:sp>
            <p:nvSpPr>
              <p:cNvPr id="34" name="AutoShape 1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624" cy="1392"/>
              </a:xfrm>
              <a:custGeom>
                <a:avLst/>
                <a:gdLst>
                  <a:gd name="T0" fmla="*/ 9 w 21600"/>
                  <a:gd name="T1" fmla="*/ 0 h 21600"/>
                  <a:gd name="T2" fmla="*/ 2 w 21600"/>
                  <a:gd name="T3" fmla="*/ 45 h 21600"/>
                  <a:gd name="T4" fmla="*/ 9 w 21600"/>
                  <a:gd name="T5" fmla="*/ 22 h 21600"/>
                  <a:gd name="T6" fmla="*/ 16 w 21600"/>
                  <a:gd name="T7" fmla="*/ 45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771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 algn="ctr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itchFamily="34" charset="0"/>
                </a:endParaRPr>
              </a:p>
            </p:txBody>
          </p:sp>
        </p:grpSp>
      </p:grpSp>
      <p:grpSp>
        <p:nvGrpSpPr>
          <p:cNvPr id="39" name="Group 3"/>
          <p:cNvGrpSpPr>
            <a:grpSpLocks/>
          </p:cNvGrpSpPr>
          <p:nvPr/>
        </p:nvGrpSpPr>
        <p:grpSpPr bwMode="auto">
          <a:xfrm flipH="1">
            <a:off x="7277926" y="3288096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0" name="Freeform 4"/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5"/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7"/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8"/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00B0F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6" name="Freeform 10"/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8" name="Freeform 12"/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52" name="Rounded Rectangular Callout 51"/>
          <p:cNvSpPr/>
          <p:nvPr/>
        </p:nvSpPr>
        <p:spPr>
          <a:xfrm>
            <a:off x="1702063" y="1975760"/>
            <a:ext cx="3010744" cy="578882"/>
          </a:xfrm>
          <a:prstGeom prst="wedgeRoundRectCallout">
            <a:avLst>
              <a:gd name="adj1" fmla="val -48319"/>
              <a:gd name="adj2" fmla="val 126453"/>
              <a:gd name="adj3" fmla="val 16667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That lock is mine!</a:t>
            </a:r>
          </a:p>
        </p:txBody>
      </p:sp>
      <p:sp>
        <p:nvSpPr>
          <p:cNvPr id="53" name="Rounded Rectangular Callout 52"/>
          <p:cNvSpPr/>
          <p:nvPr/>
        </p:nvSpPr>
        <p:spPr>
          <a:xfrm>
            <a:off x="4482842" y="5234835"/>
            <a:ext cx="3652640" cy="1055608"/>
          </a:xfrm>
          <a:prstGeom prst="wedgeRoundRectCallout">
            <a:avLst>
              <a:gd name="adj1" fmla="val -100891"/>
              <a:gd name="adj2" fmla="val 18173"/>
              <a:gd name="adj3" fmla="val 16667"/>
            </a:avLst>
          </a:prstGeom>
          <a:solidFill>
            <a:schemeClr val="tx1"/>
          </a:solidFill>
          <a:ln w="571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Bob must be scheduled after Alice</a:t>
            </a:r>
          </a:p>
        </p:txBody>
      </p:sp>
      <p:pic>
        <p:nvPicPr>
          <p:cNvPr id="54" name="Picture 16" descr="Turquoise Hard Hat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12" y="5305402"/>
            <a:ext cx="1701834" cy="131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ed Rectangular Callout 54"/>
          <p:cNvSpPr/>
          <p:nvPr/>
        </p:nvSpPr>
        <p:spPr>
          <a:xfrm>
            <a:off x="5473659" y="1549278"/>
            <a:ext cx="3232480" cy="578882"/>
          </a:xfrm>
          <a:prstGeom prst="wedgeRoundRectCallout">
            <a:avLst>
              <a:gd name="adj1" fmla="val 31300"/>
              <a:gd name="adj2" fmla="val 223862"/>
              <a:gd name="adj3" fmla="val 16667"/>
            </a:avLst>
          </a:prstGeom>
          <a:solidFill>
            <a:schemeClr val="tx1"/>
          </a:solidFill>
          <a:ln w="5715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Revert and restart!</a:t>
            </a:r>
          </a:p>
        </p:txBody>
      </p:sp>
    </p:spTree>
    <p:extLst>
      <p:ext uri="{BB962C8B-B14F-4D97-AF65-F5344CB8AC3E}">
        <p14:creationId xmlns:p14="http://schemas.microsoft.com/office/powerpoint/2010/main" val="489910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371600" y="1243234"/>
            <a:ext cx="757238" cy="1104065"/>
            <a:chOff x="2208" y="1920"/>
            <a:chExt cx="1152" cy="1680"/>
          </a:xfrm>
        </p:grpSpPr>
        <p:sp>
          <p:nvSpPr>
            <p:cNvPr id="3" name="Oval 14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" name="Oval 15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" name="AutoShape 16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5 w 21600"/>
                <a:gd name="T1" fmla="*/ 4 h 21600"/>
                <a:gd name="T2" fmla="*/ 3 w 21600"/>
                <a:gd name="T3" fmla="*/ 9 h 21600"/>
                <a:gd name="T4" fmla="*/ 1 w 21600"/>
                <a:gd name="T5" fmla="*/ 4 h 21600"/>
                <a:gd name="T6" fmla="*/ 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9 w 21600"/>
                <a:gd name="T1" fmla="*/ 0 h 21600"/>
                <a:gd name="T2" fmla="*/ 2 w 21600"/>
                <a:gd name="T3" fmla="*/ 45 h 21600"/>
                <a:gd name="T4" fmla="*/ 9 w 21600"/>
                <a:gd name="T5" fmla="*/ 22 h 21600"/>
                <a:gd name="T6" fmla="*/ 16 w 21600"/>
                <a:gd name="T7" fmla="*/ 4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 bwMode="auto">
          <a:xfrm>
            <a:off x="2288170" y="1486339"/>
            <a:ext cx="122341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Use: 0</a:t>
            </a: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1364668" y="2652495"/>
            <a:ext cx="757238" cy="1104065"/>
            <a:chOff x="2208" y="1920"/>
            <a:chExt cx="1152" cy="1680"/>
          </a:xfrm>
        </p:grpSpPr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rgbClr val="00B0F0"/>
            </a:solidFill>
            <a:ln w="9525" algn="ctr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AutoShape 16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5 w 21600"/>
                <a:gd name="T1" fmla="*/ 4 h 21600"/>
                <a:gd name="T2" fmla="*/ 3 w 21600"/>
                <a:gd name="T3" fmla="*/ 9 h 21600"/>
                <a:gd name="T4" fmla="*/ 1 w 21600"/>
                <a:gd name="T5" fmla="*/ 4 h 21600"/>
                <a:gd name="T6" fmla="*/ 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AutoShape 17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9 w 21600"/>
                <a:gd name="T1" fmla="*/ 0 h 21600"/>
                <a:gd name="T2" fmla="*/ 2 w 21600"/>
                <a:gd name="T3" fmla="*/ 45 h 21600"/>
                <a:gd name="T4" fmla="*/ 9 w 21600"/>
                <a:gd name="T5" fmla="*/ 22 h 21600"/>
                <a:gd name="T6" fmla="*/ 16 w 21600"/>
                <a:gd name="T7" fmla="*/ 4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00B0F0"/>
            </a:solidFill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 bwMode="auto">
          <a:xfrm>
            <a:off x="2281238" y="2895600"/>
            <a:ext cx="122341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Use: 1</a:t>
            </a: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357736" y="4061756"/>
            <a:ext cx="757238" cy="1104065"/>
            <a:chOff x="2208" y="1920"/>
            <a:chExt cx="1152" cy="1680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rgbClr val="00B050"/>
            </a:solidFill>
            <a:ln w="9525" algn="ctr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5 w 21600"/>
                <a:gd name="T1" fmla="*/ 4 h 21600"/>
                <a:gd name="T2" fmla="*/ 3 w 21600"/>
                <a:gd name="T3" fmla="*/ 9 h 21600"/>
                <a:gd name="T4" fmla="*/ 1 w 21600"/>
                <a:gd name="T5" fmla="*/ 4 h 21600"/>
                <a:gd name="T6" fmla="*/ 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9 w 21600"/>
                <a:gd name="T1" fmla="*/ 0 h 21600"/>
                <a:gd name="T2" fmla="*/ 2 w 21600"/>
                <a:gd name="T3" fmla="*/ 45 h 21600"/>
                <a:gd name="T4" fmla="*/ 9 w 21600"/>
                <a:gd name="T5" fmla="*/ 22 h 21600"/>
                <a:gd name="T6" fmla="*/ 16 w 21600"/>
                <a:gd name="T7" fmla="*/ 4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00B050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 bwMode="auto">
          <a:xfrm>
            <a:off x="2274306" y="4304861"/>
            <a:ext cx="122341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Use: 0</a:t>
            </a: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 Box 48"/>
          <p:cNvSpPr txBox="1">
            <a:spLocks noChangeArrowheads="1"/>
          </p:cNvSpPr>
          <p:nvPr/>
        </p:nvSpPr>
        <p:spPr bwMode="auto">
          <a:xfrm>
            <a:off x="4800600" y="2613184"/>
            <a:ext cx="3657600" cy="954107"/>
          </a:xfrm>
          <a:prstGeom prst="rect">
            <a:avLst/>
          </a:prstGeom>
          <a:solidFill>
            <a:schemeClr val="tx1"/>
          </a:solidFill>
          <a:ln w="38100" algn="ctr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Locks track number of times acquired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699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fedora carto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AutoShape 4" descr="Image result for fedora carto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AutoShape 6" descr="Image result for fedora carto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719154" y="473021"/>
            <a:ext cx="1757789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Validators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589127" y="5288692"/>
            <a:ext cx="7439858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distributed consensus to pick one block …</a:t>
            </a:r>
          </a:p>
        </p:txBody>
      </p:sp>
      <p:pic>
        <p:nvPicPr>
          <p:cNvPr id="3088" name="Picture 16" descr="Turquoise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968" y="773850"/>
            <a:ext cx="2308225" cy="17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295400" y="2819400"/>
            <a:ext cx="1219200" cy="1943100"/>
            <a:chOff x="5334000" y="1066800"/>
            <a:chExt cx="2438400" cy="3886200"/>
          </a:xfrm>
        </p:grpSpPr>
        <p:sp>
          <p:nvSpPr>
            <p:cNvPr id="2" name="Vertical Scroll 1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2" name="5-Point Star 11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4" name="5-Point Star 13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pic>
        <p:nvPicPr>
          <p:cNvPr id="7170" name="Picture 2" descr="Pink Hard Hat Clip 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5698" y="734631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Blue Hard Hat Clip 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295" y="751498"/>
            <a:ext cx="2366282" cy="182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BE7B95B-B238-CE24-1B73-E2C0905E36DB}"/>
              </a:ext>
            </a:extLst>
          </p:cNvPr>
          <p:cNvGrpSpPr/>
          <p:nvPr/>
        </p:nvGrpSpPr>
        <p:grpSpPr>
          <a:xfrm>
            <a:off x="4181144" y="2819400"/>
            <a:ext cx="1219200" cy="1943100"/>
            <a:chOff x="5334000" y="1066800"/>
            <a:chExt cx="2438400" cy="3886200"/>
          </a:xfrm>
        </p:grpSpPr>
        <p:sp>
          <p:nvSpPr>
            <p:cNvPr id="10" name="Vertical Scroll 1">
              <a:extLst>
                <a:ext uri="{FF2B5EF4-FFF2-40B4-BE49-F238E27FC236}">
                  <a16:creationId xmlns:a16="http://schemas.microsoft.com/office/drawing/2014/main" id="{81AFDF1D-9EAC-6995-E76C-BF55849B723B}"/>
                </a:ext>
              </a:extLst>
            </p:cNvPr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1" name="5-Point Star 11">
              <a:extLst>
                <a:ext uri="{FF2B5EF4-FFF2-40B4-BE49-F238E27FC236}">
                  <a16:creationId xmlns:a16="http://schemas.microsoft.com/office/drawing/2014/main" id="{B0B4CBEE-B1E2-57B9-81F1-D46E597EED32}"/>
                </a:ext>
              </a:extLst>
            </p:cNvPr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7" name="5-Point Star 12">
              <a:extLst>
                <a:ext uri="{FF2B5EF4-FFF2-40B4-BE49-F238E27FC236}">
                  <a16:creationId xmlns:a16="http://schemas.microsoft.com/office/drawing/2014/main" id="{9C6FBD01-D1D1-B98A-7C10-6ADBB55F4A5D}"/>
                </a:ext>
              </a:extLst>
            </p:cNvPr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9" name="5-Point Star 13">
              <a:extLst>
                <a:ext uri="{FF2B5EF4-FFF2-40B4-BE49-F238E27FC236}">
                  <a16:creationId xmlns:a16="http://schemas.microsoft.com/office/drawing/2014/main" id="{08E8E654-1301-FC92-7776-3A1AA7B721BB}"/>
                </a:ext>
              </a:extLst>
            </p:cNvPr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4EA22-68EE-02D1-EDEF-1BEECEFAC7A8}"/>
              </a:ext>
            </a:extLst>
          </p:cNvPr>
          <p:cNvGrpSpPr/>
          <p:nvPr/>
        </p:nvGrpSpPr>
        <p:grpSpPr>
          <a:xfrm>
            <a:off x="7066888" y="2819400"/>
            <a:ext cx="1219200" cy="1943100"/>
            <a:chOff x="5334000" y="1066800"/>
            <a:chExt cx="2438400" cy="3886200"/>
          </a:xfrm>
        </p:grpSpPr>
        <p:sp>
          <p:nvSpPr>
            <p:cNvPr id="29" name="Vertical Scroll 1">
              <a:extLst>
                <a:ext uri="{FF2B5EF4-FFF2-40B4-BE49-F238E27FC236}">
                  <a16:creationId xmlns:a16="http://schemas.microsoft.com/office/drawing/2014/main" id="{0489D6FB-9AC7-B360-35B4-1DA1223FE1E7}"/>
                </a:ext>
              </a:extLst>
            </p:cNvPr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0" name="5-Point Star 11">
              <a:extLst>
                <a:ext uri="{FF2B5EF4-FFF2-40B4-BE49-F238E27FC236}">
                  <a16:creationId xmlns:a16="http://schemas.microsoft.com/office/drawing/2014/main" id="{9A4A4702-8A0F-5AAF-6DDA-AF70CC7F27B5}"/>
                </a:ext>
              </a:extLst>
            </p:cNvPr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1" name="5-Point Star 12">
              <a:extLst>
                <a:ext uri="{FF2B5EF4-FFF2-40B4-BE49-F238E27FC236}">
                  <a16:creationId xmlns:a16="http://schemas.microsoft.com/office/drawing/2014/main" id="{7672FE78-AA68-D17A-2CDA-8D45C4DC5A4B}"/>
                </a:ext>
              </a:extLst>
            </p:cNvPr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2" name="5-Point Star 13">
              <a:extLst>
                <a:ext uri="{FF2B5EF4-FFF2-40B4-BE49-F238E27FC236}">
                  <a16:creationId xmlns:a16="http://schemas.microsoft.com/office/drawing/2014/main" id="{9DD2453E-780F-EDC2-0BE0-1039AFAFB6D1}"/>
                </a:ext>
              </a:extLst>
            </p:cNvPr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115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371600" y="1243234"/>
            <a:ext cx="757238" cy="1104065"/>
            <a:chOff x="2208" y="1920"/>
            <a:chExt cx="1152" cy="1680"/>
          </a:xfrm>
        </p:grpSpPr>
        <p:sp>
          <p:nvSpPr>
            <p:cNvPr id="3" name="Oval 14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rgbClr val="FF0000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" name="Oval 15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" name="AutoShape 16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5 w 21600"/>
                <a:gd name="T1" fmla="*/ 4 h 21600"/>
                <a:gd name="T2" fmla="*/ 3 w 21600"/>
                <a:gd name="T3" fmla="*/ 9 h 21600"/>
                <a:gd name="T4" fmla="*/ 1 w 21600"/>
                <a:gd name="T5" fmla="*/ 4 h 21600"/>
                <a:gd name="T6" fmla="*/ 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6" name="AutoShape 17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9 w 21600"/>
                <a:gd name="T1" fmla="*/ 0 h 21600"/>
                <a:gd name="T2" fmla="*/ 2 w 21600"/>
                <a:gd name="T3" fmla="*/ 45 h 21600"/>
                <a:gd name="T4" fmla="*/ 9 w 21600"/>
                <a:gd name="T5" fmla="*/ 22 h 21600"/>
                <a:gd name="T6" fmla="*/ 16 w 21600"/>
                <a:gd name="T7" fmla="*/ 4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FF0000"/>
            </a:solidFill>
            <a:ln w="9525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 bwMode="auto">
          <a:xfrm>
            <a:off x="2288170" y="1486339"/>
            <a:ext cx="122341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Use: 0</a:t>
            </a: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13"/>
          <p:cNvGrpSpPr>
            <a:grpSpLocks/>
          </p:cNvGrpSpPr>
          <p:nvPr/>
        </p:nvGrpSpPr>
        <p:grpSpPr bwMode="auto">
          <a:xfrm>
            <a:off x="1364668" y="2652495"/>
            <a:ext cx="757238" cy="1104065"/>
            <a:chOff x="2208" y="1920"/>
            <a:chExt cx="1152" cy="1680"/>
          </a:xfrm>
        </p:grpSpPr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rgbClr val="00B0F0"/>
            </a:solidFill>
            <a:ln w="9525" algn="ctr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00B0F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AutoShape 16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5 w 21600"/>
                <a:gd name="T1" fmla="*/ 4 h 21600"/>
                <a:gd name="T2" fmla="*/ 3 w 21600"/>
                <a:gd name="T3" fmla="*/ 9 h 21600"/>
                <a:gd name="T4" fmla="*/ 1 w 21600"/>
                <a:gd name="T5" fmla="*/ 4 h 21600"/>
                <a:gd name="T6" fmla="*/ 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AutoShape 17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9 w 21600"/>
                <a:gd name="T1" fmla="*/ 0 h 21600"/>
                <a:gd name="T2" fmla="*/ 2 w 21600"/>
                <a:gd name="T3" fmla="*/ 45 h 21600"/>
                <a:gd name="T4" fmla="*/ 9 w 21600"/>
                <a:gd name="T5" fmla="*/ 22 h 21600"/>
                <a:gd name="T6" fmla="*/ 16 w 21600"/>
                <a:gd name="T7" fmla="*/ 4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00B0F0"/>
            </a:solidFill>
            <a:ln w="9525" algn="ctr">
              <a:solidFill>
                <a:srgbClr val="00B0F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 bwMode="auto">
          <a:xfrm>
            <a:off x="2281238" y="2895600"/>
            <a:ext cx="122341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Use: 1</a:t>
            </a: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1357736" y="4061756"/>
            <a:ext cx="757238" cy="1104065"/>
            <a:chOff x="2208" y="1920"/>
            <a:chExt cx="1152" cy="1680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208" y="2448"/>
              <a:ext cx="1152" cy="1152"/>
            </a:xfrm>
            <a:prstGeom prst="ellipse">
              <a:avLst/>
            </a:prstGeom>
            <a:solidFill>
              <a:srgbClr val="00B050"/>
            </a:solidFill>
            <a:ln w="9525" algn="ctr">
              <a:solidFill>
                <a:srgbClr val="00B05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40" y="2688"/>
              <a:ext cx="288" cy="28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 flipV="1">
              <a:off x="2616" y="2880"/>
              <a:ext cx="336" cy="432"/>
            </a:xfrm>
            <a:custGeom>
              <a:avLst/>
              <a:gdLst>
                <a:gd name="T0" fmla="*/ 5 w 21600"/>
                <a:gd name="T1" fmla="*/ 4 h 21600"/>
                <a:gd name="T2" fmla="*/ 3 w 21600"/>
                <a:gd name="T3" fmla="*/ 9 h 21600"/>
                <a:gd name="T4" fmla="*/ 1 w 21600"/>
                <a:gd name="T5" fmla="*/ 4 h 21600"/>
                <a:gd name="T6" fmla="*/ 3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tx1"/>
            </a:solidFill>
            <a:ln w="9525" algn="ctr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AutoShape 17"/>
            <p:cNvSpPr>
              <a:spLocks noChangeArrowheads="1"/>
            </p:cNvSpPr>
            <p:nvPr/>
          </p:nvSpPr>
          <p:spPr bwMode="auto">
            <a:xfrm>
              <a:off x="2448" y="1920"/>
              <a:ext cx="624" cy="1392"/>
            </a:xfrm>
            <a:custGeom>
              <a:avLst/>
              <a:gdLst>
                <a:gd name="T0" fmla="*/ 9 w 21600"/>
                <a:gd name="T1" fmla="*/ 0 h 21600"/>
                <a:gd name="T2" fmla="*/ 2 w 21600"/>
                <a:gd name="T3" fmla="*/ 45 h 21600"/>
                <a:gd name="T4" fmla="*/ 9 w 21600"/>
                <a:gd name="T5" fmla="*/ 22 h 21600"/>
                <a:gd name="T6" fmla="*/ 16 w 21600"/>
                <a:gd name="T7" fmla="*/ 45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771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400" y="10800"/>
                  </a:move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399"/>
                    <a:pt x="16199" y="7817"/>
                    <a:pt x="16200" y="10799"/>
                  </a:cubicBezTo>
                  <a:lnTo>
                    <a:pt x="21600" y="10800"/>
                  </a:ln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lose/>
                </a:path>
              </a:pathLst>
            </a:custGeom>
            <a:solidFill>
              <a:srgbClr val="00B050"/>
            </a:solidFill>
            <a:ln w="952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 bwMode="auto">
          <a:xfrm>
            <a:off x="2274306" y="4304861"/>
            <a:ext cx="122341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Use: 0</a:t>
            </a: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4333768" y="2477400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1" name="Freeform 4"/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5"/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C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C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C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2"/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30" name="AutoShape 52"/>
          <p:cNvSpPr>
            <a:spLocks noChangeArrowheads="1"/>
          </p:cNvSpPr>
          <p:nvPr/>
        </p:nvSpPr>
        <p:spPr bwMode="auto">
          <a:xfrm>
            <a:off x="5304248" y="882217"/>
            <a:ext cx="1029824" cy="646986"/>
          </a:xfrm>
          <a:prstGeom prst="wedgeRoundRectCallout">
            <a:avLst>
              <a:gd name="adj1" fmla="val -38709"/>
              <a:gd name="adj2" fmla="val 172294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C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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</a:t>
            </a: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1" name="Group 3"/>
          <p:cNvGrpSpPr>
            <a:grpSpLocks/>
          </p:cNvGrpSpPr>
          <p:nvPr/>
        </p:nvGrpSpPr>
        <p:grpSpPr bwMode="auto">
          <a:xfrm>
            <a:off x="5529185" y="3446472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2" name="Freeform 4"/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5"/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2D05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2D05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2D05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41" name="AutoShape 52"/>
          <p:cNvSpPr>
            <a:spLocks noChangeArrowheads="1"/>
          </p:cNvSpPr>
          <p:nvPr/>
        </p:nvSpPr>
        <p:spPr bwMode="auto">
          <a:xfrm>
            <a:off x="6690743" y="1700632"/>
            <a:ext cx="1029824" cy="646986"/>
          </a:xfrm>
          <a:prstGeom prst="wedgeRoundRectCallout">
            <a:avLst>
              <a:gd name="adj1" fmla="val -38709"/>
              <a:gd name="adj2" fmla="val 172294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92D05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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0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</a:t>
            </a: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2" name="Group 3"/>
          <p:cNvGrpSpPr>
            <a:grpSpLocks/>
          </p:cNvGrpSpPr>
          <p:nvPr/>
        </p:nvGrpSpPr>
        <p:grpSpPr bwMode="auto">
          <a:xfrm>
            <a:off x="6843143" y="4412840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3" name="Freeform 4"/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5"/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52" name="AutoShape 52"/>
          <p:cNvSpPr>
            <a:spLocks noChangeArrowheads="1"/>
          </p:cNvSpPr>
          <p:nvPr/>
        </p:nvSpPr>
        <p:spPr bwMode="auto">
          <a:xfrm>
            <a:off x="8004701" y="2667000"/>
            <a:ext cx="1029824" cy="646986"/>
          </a:xfrm>
          <a:prstGeom prst="wedgeRoundRectCallout">
            <a:avLst>
              <a:gd name="adj1" fmla="val -38709"/>
              <a:gd name="adj2" fmla="val 172294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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1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0</a:t>
            </a: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 Box 48"/>
          <p:cNvSpPr txBox="1">
            <a:spLocks noChangeArrowheads="1"/>
          </p:cNvSpPr>
          <p:nvPr/>
        </p:nvSpPr>
        <p:spPr bwMode="auto">
          <a:xfrm>
            <a:off x="3137501" y="5379600"/>
            <a:ext cx="3657600" cy="954107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Threads track use counts seen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2956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1881468" y="2306263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1" name="Freeform 4"/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5"/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6"/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C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C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9"/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C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Freeform 10"/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11"/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9" name="Freeform 12"/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30" name="AutoShape 52"/>
          <p:cNvSpPr>
            <a:spLocks noChangeArrowheads="1"/>
          </p:cNvSpPr>
          <p:nvPr/>
        </p:nvSpPr>
        <p:spPr bwMode="auto">
          <a:xfrm>
            <a:off x="2851948" y="711080"/>
            <a:ext cx="1029824" cy="646986"/>
          </a:xfrm>
          <a:prstGeom prst="wedgeRoundRectCallout">
            <a:avLst>
              <a:gd name="adj1" fmla="val -38709"/>
              <a:gd name="adj2" fmla="val 172294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FFC00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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</a:t>
            </a: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1" name="Group 3"/>
          <p:cNvGrpSpPr>
            <a:grpSpLocks/>
          </p:cNvGrpSpPr>
          <p:nvPr/>
        </p:nvGrpSpPr>
        <p:grpSpPr bwMode="auto">
          <a:xfrm>
            <a:off x="5071151" y="2456920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2" name="Freeform 4"/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5"/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7"/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2D05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8"/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92D05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9"/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92D05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8" name="Freeform 10"/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Freeform 11"/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Freeform 12"/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41" name="AutoShape 52"/>
          <p:cNvSpPr>
            <a:spLocks noChangeArrowheads="1"/>
          </p:cNvSpPr>
          <p:nvPr/>
        </p:nvSpPr>
        <p:spPr bwMode="auto">
          <a:xfrm>
            <a:off x="6232709" y="711080"/>
            <a:ext cx="1029824" cy="646986"/>
          </a:xfrm>
          <a:prstGeom prst="wedgeRoundRectCallout">
            <a:avLst>
              <a:gd name="adj1" fmla="val -38709"/>
              <a:gd name="adj2" fmla="val 172294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rgbClr val="92D050"/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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0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</a:t>
            </a: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2" name="Group 3"/>
          <p:cNvGrpSpPr>
            <a:grpSpLocks/>
          </p:cNvGrpSpPr>
          <p:nvPr/>
        </p:nvGrpSpPr>
        <p:grpSpPr bwMode="auto">
          <a:xfrm>
            <a:off x="5071151" y="4896799"/>
            <a:ext cx="1389937" cy="1250122"/>
            <a:chOff x="1488" y="3060"/>
            <a:chExt cx="919" cy="828"/>
          </a:xfrm>
          <a:effectLst>
            <a:glow rad="1397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3" name="Freeform 4"/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5"/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6"/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6" name="Freeform 7"/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7" name="Freeform 8"/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8" name="Freeform 9"/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9" name="Freeform 10"/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1" name="Freeform 12"/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52" name="AutoShape 52"/>
          <p:cNvSpPr>
            <a:spLocks noChangeArrowheads="1"/>
          </p:cNvSpPr>
          <p:nvPr/>
        </p:nvSpPr>
        <p:spPr bwMode="auto">
          <a:xfrm>
            <a:off x="6232709" y="3150959"/>
            <a:ext cx="1029824" cy="646986"/>
          </a:xfrm>
          <a:prstGeom prst="wedgeRoundRectCallout">
            <a:avLst>
              <a:gd name="adj1" fmla="val -38709"/>
              <a:gd name="adj2" fmla="val 172294"/>
              <a:gd name="adj3" fmla="val 16667"/>
            </a:avLst>
          </a:prstGeom>
          <a:solidFill>
            <a:schemeClr val="tx1">
              <a:alpha val="89803"/>
            </a:schemeClr>
          </a:solidFill>
          <a:ln w="38100" algn="ctr">
            <a:solidFill>
              <a:schemeClr val="accent6">
                <a:lumMod val="40000"/>
                <a:lumOff val="60000"/>
              </a:schemeClr>
            </a:solidFill>
            <a:prstDash val="solid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</a:t>
            </a:r>
            <a:r>
              <a:rPr lang="en-US" sz="3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1</a:t>
            </a:r>
            <a:r>
              <a:rPr lang="en-US" sz="3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0</a:t>
            </a: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Left-Right Arrow 56"/>
          <p:cNvSpPr/>
          <p:nvPr/>
        </p:nvSpPr>
        <p:spPr>
          <a:xfrm>
            <a:off x="3041003" y="2819400"/>
            <a:ext cx="1867866" cy="1039356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parallel</a:t>
            </a:r>
          </a:p>
        </p:txBody>
      </p: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238653" y="5090100"/>
            <a:ext cx="4350390" cy="954107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FFFF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Can reconstruct “happens-before” graph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ight Arrow 2"/>
          <p:cNvSpPr/>
          <p:nvPr/>
        </p:nvSpPr>
        <p:spPr>
          <a:xfrm rot="5400000">
            <a:off x="6678339" y="3945899"/>
            <a:ext cx="2330021" cy="1161633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sequential</a:t>
            </a:r>
          </a:p>
        </p:txBody>
      </p:sp>
    </p:spTree>
    <p:extLst>
      <p:ext uri="{BB962C8B-B14F-4D97-AF65-F5344CB8AC3E}">
        <p14:creationId xmlns:p14="http://schemas.microsoft.com/office/powerpoint/2010/main" val="26714094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9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Construct Concurrent Scheduler for Validators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fld id="{787E89EA-07FC-40C9-8FBA-61DEDBD04152}" type="slidenum">
              <a:rPr lang="x-none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865131" y="1508166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865131" y="2043550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990680" y="2578934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grpSp>
        <p:nvGrpSpPr>
          <p:cNvPr id="4" name="Group 27"/>
          <p:cNvGrpSpPr/>
          <p:nvPr/>
        </p:nvGrpSpPr>
        <p:grpSpPr>
          <a:xfrm>
            <a:off x="426416" y="3114317"/>
            <a:ext cx="3488183" cy="299053"/>
            <a:chOff x="2015176" y="2509867"/>
            <a:chExt cx="4306784" cy="381000"/>
          </a:xfrm>
          <a:solidFill>
            <a:schemeClr val="bg1">
              <a:lumMod val="65000"/>
            </a:schemeClr>
          </a:solidFill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5940960" y="2509867"/>
              <a:ext cx="381000" cy="381000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3412505" y="2509867"/>
              <a:ext cx="381000" cy="381000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2015176" y="2509867"/>
              <a:ext cx="381000" cy="381000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</p:grp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1165411" y="3649701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2118545" y="3649701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3176139" y="3649701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4181502" y="3649701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426416" y="4185085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1165411" y="4185085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2118545" y="4185085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4181502" y="4185085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grpSp>
        <p:nvGrpSpPr>
          <p:cNvPr id="5" name="Group 24"/>
          <p:cNvGrpSpPr/>
          <p:nvPr/>
        </p:nvGrpSpPr>
        <p:grpSpPr>
          <a:xfrm>
            <a:off x="1165411" y="4720469"/>
            <a:ext cx="2298736" cy="299053"/>
            <a:chOff x="2927597" y="5001711"/>
            <a:chExt cx="2838200" cy="381000"/>
          </a:xfrm>
          <a:solidFill>
            <a:schemeClr val="bg1">
              <a:lumMod val="65000"/>
            </a:schemeClr>
          </a:solidFill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2927597" y="5001711"/>
              <a:ext cx="381000" cy="381000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5384797" y="5001711"/>
              <a:ext cx="381000" cy="381000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</p:grp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165411" y="5255853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17092" y="5791236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rot="16200000" flipH="1">
            <a:off x="1899617" y="1917400"/>
            <a:ext cx="239610" cy="12690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endCxn id="11" idx="7"/>
          </p:cNvCxnSpPr>
          <p:nvPr/>
        </p:nvCxnSpPr>
        <p:spPr bwMode="auto">
          <a:xfrm rot="10800000" flipV="1">
            <a:off x="1254073" y="2316603"/>
            <a:ext cx="675715" cy="306125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>
            <a:stCxn id="8" idx="5"/>
            <a:endCxn id="9" idx="1"/>
          </p:cNvCxnSpPr>
          <p:nvPr/>
        </p:nvCxnSpPr>
        <p:spPr bwMode="auto">
          <a:xfrm rot="16200000" flipH="1">
            <a:off x="2460212" y="1967118"/>
            <a:ext cx="859305" cy="1522685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Straight Arrow Connector 32"/>
          <p:cNvCxnSpPr>
            <a:stCxn id="9" idx="5"/>
            <a:endCxn id="16" idx="0"/>
          </p:cNvCxnSpPr>
          <p:nvPr/>
        </p:nvCxnSpPr>
        <p:spPr bwMode="auto">
          <a:xfrm rot="16200000" flipH="1">
            <a:off x="3962537" y="3276446"/>
            <a:ext cx="280126" cy="466385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>
            <a:stCxn id="9" idx="3"/>
            <a:endCxn id="15" idx="7"/>
          </p:cNvCxnSpPr>
          <p:nvPr/>
        </p:nvCxnSpPr>
        <p:spPr bwMode="auto">
          <a:xfrm rot="5400000">
            <a:off x="3383409" y="3425698"/>
            <a:ext cx="323921" cy="211677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0" name="Straight Arrow Connector 39"/>
          <p:cNvCxnSpPr>
            <a:stCxn id="16" idx="4"/>
            <a:endCxn id="20" idx="0"/>
          </p:cNvCxnSpPr>
          <p:nvPr/>
        </p:nvCxnSpPr>
        <p:spPr bwMode="auto">
          <a:xfrm rot="5400000">
            <a:off x="4217628" y="4066900"/>
            <a:ext cx="236331" cy="1286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3" name="Straight Arrow Connector 42"/>
          <p:cNvCxnSpPr>
            <a:stCxn id="15" idx="4"/>
            <a:endCxn id="22" idx="0"/>
          </p:cNvCxnSpPr>
          <p:nvPr/>
        </p:nvCxnSpPr>
        <p:spPr bwMode="auto">
          <a:xfrm rot="5400000">
            <a:off x="2934286" y="4324325"/>
            <a:ext cx="771714" cy="20574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5400000">
            <a:off x="2890951" y="5411018"/>
            <a:ext cx="767341" cy="3414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Arrow Connector 48"/>
          <p:cNvCxnSpPr>
            <a:stCxn id="23" idx="6"/>
            <a:endCxn id="24" idx="2"/>
          </p:cNvCxnSpPr>
          <p:nvPr/>
        </p:nvCxnSpPr>
        <p:spPr bwMode="auto">
          <a:xfrm>
            <a:off x="1473993" y="5405379"/>
            <a:ext cx="1643099" cy="535383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3" name="Straight Arrow Connector 52"/>
          <p:cNvCxnSpPr>
            <a:stCxn id="20" idx="4"/>
          </p:cNvCxnSpPr>
          <p:nvPr/>
        </p:nvCxnSpPr>
        <p:spPr bwMode="auto">
          <a:xfrm rot="5400000">
            <a:off x="3186585" y="4737391"/>
            <a:ext cx="1402461" cy="895956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traight Arrow Connector 55"/>
          <p:cNvCxnSpPr>
            <a:stCxn id="21" idx="4"/>
            <a:endCxn id="23" idx="0"/>
          </p:cNvCxnSpPr>
          <p:nvPr/>
        </p:nvCxnSpPr>
        <p:spPr bwMode="auto">
          <a:xfrm rot="5400000">
            <a:off x="1201537" y="5137668"/>
            <a:ext cx="236331" cy="1286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9" name="Straight Arrow Connector 58"/>
          <p:cNvCxnSpPr>
            <a:endCxn id="12" idx="7"/>
          </p:cNvCxnSpPr>
          <p:nvPr/>
        </p:nvCxnSpPr>
        <p:spPr bwMode="auto">
          <a:xfrm rot="10800000" flipV="1">
            <a:off x="689808" y="2875871"/>
            <a:ext cx="374347" cy="282241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2" name="Straight Arrow Connector 61"/>
          <p:cNvCxnSpPr>
            <a:endCxn id="10" idx="1"/>
          </p:cNvCxnSpPr>
          <p:nvPr/>
        </p:nvCxnSpPr>
        <p:spPr bwMode="auto">
          <a:xfrm>
            <a:off x="1218044" y="2847907"/>
            <a:ext cx="385298" cy="310205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5" name="Straight Arrow Connector 64"/>
          <p:cNvCxnSpPr>
            <a:endCxn id="14" idx="1"/>
          </p:cNvCxnSpPr>
          <p:nvPr/>
        </p:nvCxnSpPr>
        <p:spPr bwMode="auto">
          <a:xfrm rot="16200000" flipH="1">
            <a:off x="1822738" y="3352499"/>
            <a:ext cx="342247" cy="339748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8" name="Straight Arrow Connector 67"/>
          <p:cNvCxnSpPr>
            <a:stCxn id="10" idx="3"/>
            <a:endCxn id="13" idx="0"/>
          </p:cNvCxnSpPr>
          <p:nvPr/>
        </p:nvCxnSpPr>
        <p:spPr bwMode="auto">
          <a:xfrm rot="5400000">
            <a:off x="1321459" y="3367818"/>
            <a:ext cx="280126" cy="283640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3" name="Straight Arrow Connector 72"/>
          <p:cNvCxnSpPr>
            <a:stCxn id="12" idx="4"/>
            <a:endCxn id="17" idx="0"/>
          </p:cNvCxnSpPr>
          <p:nvPr/>
        </p:nvCxnSpPr>
        <p:spPr bwMode="auto">
          <a:xfrm rot="5400000">
            <a:off x="194850" y="3799208"/>
            <a:ext cx="771714" cy="1286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6" name="Straight Arrow Connector 75"/>
          <p:cNvCxnSpPr>
            <a:stCxn id="13" idx="4"/>
            <a:endCxn id="18" idx="0"/>
          </p:cNvCxnSpPr>
          <p:nvPr/>
        </p:nvCxnSpPr>
        <p:spPr bwMode="auto">
          <a:xfrm rot="5400000">
            <a:off x="1201537" y="4066900"/>
            <a:ext cx="236331" cy="1286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9" name="Straight Arrow Connector 78"/>
          <p:cNvCxnSpPr>
            <a:stCxn id="14" idx="4"/>
            <a:endCxn id="19" idx="0"/>
          </p:cNvCxnSpPr>
          <p:nvPr/>
        </p:nvCxnSpPr>
        <p:spPr bwMode="auto">
          <a:xfrm rot="5400000">
            <a:off x="2154671" y="4066900"/>
            <a:ext cx="236331" cy="1286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2" name="Straight Arrow Connector 81"/>
          <p:cNvCxnSpPr>
            <a:stCxn id="19" idx="3"/>
            <a:endCxn id="21" idx="7"/>
          </p:cNvCxnSpPr>
          <p:nvPr/>
        </p:nvCxnSpPr>
        <p:spPr bwMode="auto">
          <a:xfrm rot="5400000">
            <a:off x="1634309" y="4234837"/>
            <a:ext cx="323921" cy="734933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5" name="Straight Arrow Connector 84"/>
          <p:cNvCxnSpPr>
            <a:stCxn id="17" idx="5"/>
            <a:endCxn id="21" idx="1"/>
          </p:cNvCxnSpPr>
          <p:nvPr/>
        </p:nvCxnSpPr>
        <p:spPr bwMode="auto">
          <a:xfrm rot="16200000" flipH="1">
            <a:off x="788244" y="4341906"/>
            <a:ext cx="323921" cy="520794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8" name="Straight Arrow Connector 87"/>
          <p:cNvCxnSpPr>
            <a:stCxn id="18" idx="4"/>
            <a:endCxn id="21" idx="0"/>
          </p:cNvCxnSpPr>
          <p:nvPr/>
        </p:nvCxnSpPr>
        <p:spPr bwMode="auto">
          <a:xfrm rot="5400000">
            <a:off x="1201537" y="4602284"/>
            <a:ext cx="236331" cy="1286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6" name="Text Box 48"/>
          <p:cNvSpPr txBox="1">
            <a:spLocks noChangeArrowheads="1"/>
          </p:cNvSpPr>
          <p:nvPr/>
        </p:nvSpPr>
        <p:spPr bwMode="auto">
          <a:xfrm>
            <a:off x="5199033" y="1924235"/>
            <a:ext cx="3352800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66FF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Vertex = transaction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5199033" y="3064217"/>
            <a:ext cx="3352800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Arc = dependency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4648200" y="4204199"/>
            <a:ext cx="3903633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No locks or speculation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5228487" y="5344180"/>
            <a:ext cx="3323346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00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Just thread fork/join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20127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50" grpId="0" animBg="1"/>
      <p:bldP spid="5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Validators Cannot Speculate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81000" y="1371600"/>
            <a:ext cx="7994650" cy="1716141"/>
            <a:chOff x="612775" y="963446"/>
            <a:chExt cx="7994650" cy="1716141"/>
          </a:xfrm>
        </p:grpSpPr>
        <p:pic>
          <p:nvPicPr>
            <p:cNvPr id="4" name="Picture 18" descr="http://www.clker.com/cliparts/J/H/a/O/Z/2/pink-hat-red-2-md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75" y="1004810"/>
              <a:ext cx="2317750" cy="15813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8" descr="Image result for blue fedora clipart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1003583"/>
              <a:ext cx="2317750" cy="15837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2" descr="alt=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963446"/>
              <a:ext cx="2511425" cy="1716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TextBox 6"/>
          <p:cNvSpPr txBox="1"/>
          <p:nvPr/>
        </p:nvSpPr>
        <p:spPr bwMode="auto">
          <a:xfrm>
            <a:off x="533400" y="3257878"/>
            <a:ext cx="5264583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Speculation is non-deterministic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33400" y="5048360"/>
            <a:ext cx="7677038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proposer &amp; validator build different schedules</a:t>
            </a:r>
          </a:p>
        </p:txBody>
      </p:sp>
      <p:sp>
        <p:nvSpPr>
          <p:cNvPr id="9" name="TextBox 3"/>
          <p:cNvSpPr txBox="1"/>
          <p:nvPr/>
        </p:nvSpPr>
        <p:spPr bwMode="auto">
          <a:xfrm>
            <a:off x="533400" y="4153119"/>
            <a:ext cx="5700022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Maybe Alice goes first, maybe Bob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533400" y="5943600"/>
            <a:ext cx="455663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 blocks will be rejected</a:t>
            </a:r>
          </a:p>
        </p:txBody>
      </p:sp>
    </p:spTree>
    <p:extLst>
      <p:ext uri="{BB962C8B-B14F-4D97-AF65-F5344CB8AC3E}">
        <p14:creationId xmlns:p14="http://schemas.microsoft.com/office/powerpoint/2010/main" val="40375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http://www.clker.com/cliparts/J/H/a/O/Z/2/pink-hat-red-2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29200"/>
            <a:ext cx="2317750" cy="158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 descr="Image result for blue fedora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88" y="4220834"/>
            <a:ext cx="2317750" cy="158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2" descr="alt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75" y="3296591"/>
            <a:ext cx="2511425" cy="171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9600" y="3953578"/>
            <a:ext cx="4514546" cy="1055608"/>
            <a:chOff x="609600" y="3953578"/>
            <a:chExt cx="4514546" cy="1055608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609600" y="3953578"/>
              <a:ext cx="4514546" cy="1055608"/>
            </a:xfrm>
            <a:prstGeom prst="wedgeRoundRectCallout">
              <a:avLst>
                <a:gd name="adj1" fmla="val 65946"/>
                <a:gd name="adj2" fmla="val 23440"/>
                <a:gd name="adj3" fmla="val 16667"/>
              </a:avLst>
            </a:prstGeom>
            <a:solidFill>
              <a:schemeClr val="tx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Give us your concurrent schedule!</a:t>
              </a:r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609600" y="3953578"/>
              <a:ext cx="4514546" cy="1055608"/>
            </a:xfrm>
            <a:prstGeom prst="wedgeRoundRectCallout">
              <a:avLst>
                <a:gd name="adj1" fmla="val 82825"/>
                <a:gd name="adj2" fmla="val -54521"/>
                <a:gd name="adj3" fmla="val 16667"/>
              </a:avLst>
            </a:prstGeom>
            <a:solidFill>
              <a:schemeClr val="tx1"/>
            </a:solidFill>
            <a:ln w="57150"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Give us your concurrent schedule!</a:t>
              </a:r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609600" y="3953578"/>
              <a:ext cx="4514546" cy="1055608"/>
            </a:xfrm>
            <a:prstGeom prst="wedgeRoundRectCallout">
              <a:avLst>
                <a:gd name="adj1" fmla="val 40290"/>
                <a:gd name="adj2" fmla="val 97069"/>
                <a:gd name="adj3" fmla="val 16667"/>
              </a:avLst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Give us your concurrent schedule!</a:t>
              </a:r>
            </a:p>
          </p:txBody>
        </p:sp>
      </p:grpSp>
      <p:sp>
        <p:nvSpPr>
          <p:cNvPr id="14" name="Rounded Rectangular Callout 13"/>
          <p:cNvSpPr/>
          <p:nvPr/>
        </p:nvSpPr>
        <p:spPr>
          <a:xfrm>
            <a:off x="4095905" y="1376294"/>
            <a:ext cx="2510165" cy="578882"/>
          </a:xfrm>
          <a:prstGeom prst="wedgeRoundRectCallout">
            <a:avLst>
              <a:gd name="adj1" fmla="val -88386"/>
              <a:gd name="adj2" fmla="val 74479"/>
              <a:gd name="adj3" fmla="val 16667"/>
            </a:avLst>
          </a:prstGeom>
          <a:solidFill>
            <a:schemeClr val="tx1"/>
          </a:solidFill>
          <a:ln w="571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Why should I?</a:t>
            </a:r>
          </a:p>
        </p:txBody>
      </p:sp>
      <p:pic>
        <p:nvPicPr>
          <p:cNvPr id="16" name="Picture 15" descr="Blue Hard Hat Clip 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96285"/>
            <a:ext cx="2366282" cy="182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19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What’s in it for the Proposer?</a:t>
            </a:r>
          </a:p>
        </p:txBody>
      </p:sp>
      <p:pic>
        <p:nvPicPr>
          <p:cNvPr id="4" name="Picture 16" descr="Turquoise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743200"/>
            <a:ext cx="2308225" cy="17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4"/>
          <p:cNvSpPr/>
          <p:nvPr/>
        </p:nvSpPr>
        <p:spPr>
          <a:xfrm>
            <a:off x="899160" y="1828800"/>
            <a:ext cx="4514546" cy="1055608"/>
          </a:xfrm>
          <a:prstGeom prst="wedgeRoundRectCallout">
            <a:avLst>
              <a:gd name="adj1" fmla="val 52781"/>
              <a:gd name="adj2" fmla="val 99492"/>
              <a:gd name="adj3" fmla="val 16667"/>
            </a:avLst>
          </a:prstGeom>
          <a:solidFill>
            <a:schemeClr val="tx1"/>
          </a:solidFill>
          <a:ln w="571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If too many transactions revert, I waste time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33400" y="4724400"/>
            <a:ext cx="4114800" cy="1055608"/>
          </a:xfrm>
          <a:prstGeom prst="wedgeRoundRectCallout">
            <a:avLst>
              <a:gd name="adj1" fmla="val 75727"/>
              <a:gd name="adj2" fmla="val -72310"/>
              <a:gd name="adj3" fmla="val 16667"/>
            </a:avLst>
          </a:prstGeom>
          <a:solidFill>
            <a:schemeClr val="tx1"/>
          </a:solidFill>
          <a:ln w="571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I don’t get paid for redoing reverted steps</a:t>
            </a:r>
          </a:p>
        </p:txBody>
      </p:sp>
    </p:spTree>
    <p:extLst>
      <p:ext uri="{BB962C8B-B14F-4D97-AF65-F5344CB8AC3E}">
        <p14:creationId xmlns:p14="http://schemas.microsoft.com/office/powerpoint/2010/main" val="113775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What’s in it for the Proposer?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099560" y="1727597"/>
            <a:ext cx="4514546" cy="1532334"/>
          </a:xfrm>
          <a:prstGeom prst="wedgeRoundRectCallout">
            <a:avLst>
              <a:gd name="adj1" fmla="val -79212"/>
              <a:gd name="adj2" fmla="val 73505"/>
              <a:gd name="adj3" fmla="val 16667"/>
            </a:avLst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Why should I bother making my concurrent bin available to validators?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4099560" y="3657600"/>
            <a:ext cx="3718560" cy="1055608"/>
          </a:xfrm>
          <a:prstGeom prst="wedgeRoundRectCallout">
            <a:avLst>
              <a:gd name="adj1" fmla="val -80006"/>
              <a:gd name="adj2" fmla="val -13118"/>
              <a:gd name="adj3" fmla="val 16667"/>
            </a:avLst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Some of them might be rivals!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1219200" y="5115163"/>
            <a:ext cx="6480506" cy="1055608"/>
          </a:xfrm>
          <a:prstGeom prst="wedgeRoundRectCallout">
            <a:avLst>
              <a:gd name="adj1" fmla="val -32346"/>
              <a:gd name="adj2" fmla="val -124978"/>
              <a:gd name="adj3" fmla="val 16667"/>
            </a:avLst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</a:rPr>
              <a:t>But if there is a fork, the parallel bin makes my block more attractive!</a:t>
            </a:r>
          </a:p>
        </p:txBody>
      </p:sp>
      <p:pic>
        <p:nvPicPr>
          <p:cNvPr id="9" name="Picture 8" descr="Blue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616851"/>
            <a:ext cx="2366282" cy="182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8473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What’s in it for the Validators?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099560" y="1965960"/>
            <a:ext cx="4514546" cy="1055608"/>
          </a:xfrm>
          <a:prstGeom prst="wedgeRoundRectCallout">
            <a:avLst>
              <a:gd name="adj1" fmla="val -79212"/>
              <a:gd name="adj2" fmla="val 73505"/>
              <a:gd name="adj3" fmla="val 16667"/>
            </a:avLst>
          </a:prstGeom>
          <a:solidFill>
            <a:schemeClr val="tx1"/>
          </a:solidFill>
          <a:ln w="5715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If most transactions commit, I finish sooner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3352800" y="5221247"/>
            <a:ext cx="3718560" cy="578882"/>
          </a:xfrm>
          <a:prstGeom prst="wedgeRoundRectCallout">
            <a:avLst>
              <a:gd name="adj1" fmla="val -70989"/>
              <a:gd name="adj2" fmla="val -188148"/>
              <a:gd name="adj3" fmla="val 16667"/>
            </a:avLst>
          </a:prstGeom>
          <a:solidFill>
            <a:schemeClr val="tx1"/>
          </a:solidFill>
          <a:ln w="5715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I consume less power</a:t>
            </a:r>
          </a:p>
        </p:txBody>
      </p:sp>
      <p:pic>
        <p:nvPicPr>
          <p:cNvPr id="8" name="Picture 2" descr="Pink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71592"/>
            <a:ext cx="2410092" cy="18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58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http://www.clker.com/cliparts/J/H/a/O/Z/2/pink-hat-red-2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29200"/>
            <a:ext cx="2317750" cy="158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 descr="Image result for blue fedora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88" y="4220834"/>
            <a:ext cx="2317750" cy="158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2" descr="alt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75" y="3296591"/>
            <a:ext cx="2511425" cy="171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9600" y="3953578"/>
            <a:ext cx="4514546" cy="1055608"/>
            <a:chOff x="609600" y="3953578"/>
            <a:chExt cx="4514546" cy="1055608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609600" y="3953578"/>
              <a:ext cx="4514546" cy="1055608"/>
            </a:xfrm>
            <a:prstGeom prst="wedgeRoundRectCallout">
              <a:avLst>
                <a:gd name="adj1" fmla="val 65946"/>
                <a:gd name="adj2" fmla="val 23440"/>
                <a:gd name="adj3" fmla="val 16667"/>
              </a:avLst>
            </a:prstGeom>
            <a:solidFill>
              <a:schemeClr val="tx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Give us your concurrent schedule!</a:t>
              </a:r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609600" y="3953578"/>
              <a:ext cx="4514546" cy="1055608"/>
            </a:xfrm>
            <a:prstGeom prst="wedgeRoundRectCallout">
              <a:avLst>
                <a:gd name="adj1" fmla="val 82825"/>
                <a:gd name="adj2" fmla="val -54521"/>
                <a:gd name="adj3" fmla="val 16667"/>
              </a:avLst>
            </a:prstGeom>
            <a:solidFill>
              <a:schemeClr val="tx1"/>
            </a:solidFill>
            <a:ln w="57150"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Give us your concurrent schedule!</a:t>
              </a:r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609600" y="3953578"/>
              <a:ext cx="4514546" cy="1055608"/>
            </a:xfrm>
            <a:prstGeom prst="wedgeRoundRectCallout">
              <a:avLst>
                <a:gd name="adj1" fmla="val 40290"/>
                <a:gd name="adj2" fmla="val 97069"/>
                <a:gd name="adj3" fmla="val 16667"/>
              </a:avLst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This will speed up our validation!</a:t>
              </a:r>
            </a:p>
          </p:txBody>
        </p:sp>
      </p:grpSp>
      <p:sp>
        <p:nvSpPr>
          <p:cNvPr id="14" name="Rounded Rectangular Callout 13"/>
          <p:cNvSpPr/>
          <p:nvPr/>
        </p:nvSpPr>
        <p:spPr>
          <a:xfrm>
            <a:off x="4004254" y="868481"/>
            <a:ext cx="4488292" cy="1055608"/>
          </a:xfrm>
          <a:prstGeom prst="wedgeRoundRectCallout">
            <a:avLst>
              <a:gd name="adj1" fmla="val -69032"/>
              <a:gd name="adj2" fmla="val 100466"/>
              <a:gd name="adj3" fmla="val 16667"/>
            </a:avLst>
          </a:prstGeom>
          <a:solidFill>
            <a:schemeClr val="tx1"/>
          </a:solidFill>
          <a:ln w="571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Here is a concurrent schedule!</a:t>
            </a:r>
          </a:p>
        </p:txBody>
      </p:sp>
      <p:pic>
        <p:nvPicPr>
          <p:cNvPr id="16" name="Picture 15" descr="Blue Hard Hat Clip 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96285"/>
            <a:ext cx="2366282" cy="182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96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9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Validators Execute Fork-Join Program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fld id="{787E89EA-07FC-40C9-8FBA-61DEDBD04152}" type="slidenum">
              <a:rPr lang="x-none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865131" y="1508166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865131" y="2043550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 w="38100"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990680" y="2578934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grpSp>
        <p:nvGrpSpPr>
          <p:cNvPr id="4" name="Group 27"/>
          <p:cNvGrpSpPr/>
          <p:nvPr/>
        </p:nvGrpSpPr>
        <p:grpSpPr>
          <a:xfrm>
            <a:off x="426416" y="3114317"/>
            <a:ext cx="3488183" cy="299053"/>
            <a:chOff x="2015176" y="2509867"/>
            <a:chExt cx="4306784" cy="381000"/>
          </a:xfrm>
          <a:solidFill>
            <a:schemeClr val="bg1">
              <a:lumMod val="65000"/>
            </a:schemeClr>
          </a:solidFill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5940960" y="2509867"/>
              <a:ext cx="381000" cy="381000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3412505" y="2509867"/>
              <a:ext cx="381000" cy="381000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12" name="Oval 4"/>
            <p:cNvSpPr>
              <a:spLocks noChangeArrowheads="1"/>
            </p:cNvSpPr>
            <p:nvPr/>
          </p:nvSpPr>
          <p:spPr bwMode="auto">
            <a:xfrm>
              <a:off x="2015176" y="2509867"/>
              <a:ext cx="381000" cy="381000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</p:grp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1165411" y="3649701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2118545" y="3649701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3176139" y="3649701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4181502" y="3649701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426416" y="4185085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1165411" y="4185085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2118545" y="4185085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4181502" y="4185085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grpSp>
        <p:nvGrpSpPr>
          <p:cNvPr id="5" name="Group 24"/>
          <p:cNvGrpSpPr/>
          <p:nvPr/>
        </p:nvGrpSpPr>
        <p:grpSpPr>
          <a:xfrm>
            <a:off x="1165411" y="4720469"/>
            <a:ext cx="2298736" cy="299053"/>
            <a:chOff x="2927597" y="5001711"/>
            <a:chExt cx="2838200" cy="381000"/>
          </a:xfrm>
          <a:solidFill>
            <a:schemeClr val="bg1">
              <a:lumMod val="65000"/>
            </a:schemeClr>
          </a:solidFill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2927597" y="5001711"/>
              <a:ext cx="381000" cy="381000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5384797" y="5001711"/>
              <a:ext cx="381000" cy="381000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</p:grp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165411" y="5255853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17092" y="5791236"/>
            <a:ext cx="308582" cy="29905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rot="16200000" flipH="1">
            <a:off x="1899617" y="1917400"/>
            <a:ext cx="239610" cy="12690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endCxn id="11" idx="7"/>
          </p:cNvCxnSpPr>
          <p:nvPr/>
        </p:nvCxnSpPr>
        <p:spPr bwMode="auto">
          <a:xfrm rot="10800000" flipV="1">
            <a:off x="1254073" y="2316603"/>
            <a:ext cx="675715" cy="306125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>
            <a:stCxn id="8" idx="5"/>
            <a:endCxn id="9" idx="1"/>
          </p:cNvCxnSpPr>
          <p:nvPr/>
        </p:nvCxnSpPr>
        <p:spPr bwMode="auto">
          <a:xfrm rot="16200000" flipH="1">
            <a:off x="2460212" y="1967118"/>
            <a:ext cx="859305" cy="1522685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Straight Arrow Connector 32"/>
          <p:cNvCxnSpPr>
            <a:stCxn id="9" idx="5"/>
            <a:endCxn id="16" idx="0"/>
          </p:cNvCxnSpPr>
          <p:nvPr/>
        </p:nvCxnSpPr>
        <p:spPr bwMode="auto">
          <a:xfrm rot="16200000" flipH="1">
            <a:off x="3962537" y="3276446"/>
            <a:ext cx="280126" cy="466385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>
            <a:stCxn id="9" idx="3"/>
            <a:endCxn id="15" idx="7"/>
          </p:cNvCxnSpPr>
          <p:nvPr/>
        </p:nvCxnSpPr>
        <p:spPr bwMode="auto">
          <a:xfrm rot="5400000">
            <a:off x="3383409" y="3425698"/>
            <a:ext cx="323921" cy="211677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0" name="Straight Arrow Connector 39"/>
          <p:cNvCxnSpPr>
            <a:stCxn id="16" idx="4"/>
            <a:endCxn id="20" idx="0"/>
          </p:cNvCxnSpPr>
          <p:nvPr/>
        </p:nvCxnSpPr>
        <p:spPr bwMode="auto">
          <a:xfrm rot="5400000">
            <a:off x="4217628" y="4066900"/>
            <a:ext cx="236331" cy="1286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3" name="Straight Arrow Connector 42"/>
          <p:cNvCxnSpPr>
            <a:stCxn id="15" idx="4"/>
            <a:endCxn id="22" idx="0"/>
          </p:cNvCxnSpPr>
          <p:nvPr/>
        </p:nvCxnSpPr>
        <p:spPr bwMode="auto">
          <a:xfrm rot="5400000">
            <a:off x="2934286" y="4324325"/>
            <a:ext cx="771714" cy="20574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5400000">
            <a:off x="2890951" y="5411018"/>
            <a:ext cx="767341" cy="3414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Arrow Connector 48"/>
          <p:cNvCxnSpPr>
            <a:stCxn id="23" idx="6"/>
            <a:endCxn id="24" idx="2"/>
          </p:cNvCxnSpPr>
          <p:nvPr/>
        </p:nvCxnSpPr>
        <p:spPr bwMode="auto">
          <a:xfrm>
            <a:off x="1473993" y="5405379"/>
            <a:ext cx="1643099" cy="535383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3" name="Straight Arrow Connector 52"/>
          <p:cNvCxnSpPr>
            <a:stCxn id="20" idx="4"/>
          </p:cNvCxnSpPr>
          <p:nvPr/>
        </p:nvCxnSpPr>
        <p:spPr bwMode="auto">
          <a:xfrm rot="5400000">
            <a:off x="3186585" y="4737391"/>
            <a:ext cx="1402461" cy="895956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traight Arrow Connector 55"/>
          <p:cNvCxnSpPr>
            <a:stCxn id="21" idx="4"/>
            <a:endCxn id="23" idx="0"/>
          </p:cNvCxnSpPr>
          <p:nvPr/>
        </p:nvCxnSpPr>
        <p:spPr bwMode="auto">
          <a:xfrm rot="5400000">
            <a:off x="1201537" y="5137668"/>
            <a:ext cx="236331" cy="1286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9" name="Straight Arrow Connector 58"/>
          <p:cNvCxnSpPr>
            <a:endCxn id="12" idx="7"/>
          </p:cNvCxnSpPr>
          <p:nvPr/>
        </p:nvCxnSpPr>
        <p:spPr bwMode="auto">
          <a:xfrm rot="10800000" flipV="1">
            <a:off x="689808" y="2875871"/>
            <a:ext cx="374347" cy="282241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2" name="Straight Arrow Connector 61"/>
          <p:cNvCxnSpPr>
            <a:endCxn id="10" idx="1"/>
          </p:cNvCxnSpPr>
          <p:nvPr/>
        </p:nvCxnSpPr>
        <p:spPr bwMode="auto">
          <a:xfrm>
            <a:off x="1218044" y="2847907"/>
            <a:ext cx="385298" cy="310205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5" name="Straight Arrow Connector 64"/>
          <p:cNvCxnSpPr>
            <a:endCxn id="14" idx="1"/>
          </p:cNvCxnSpPr>
          <p:nvPr/>
        </p:nvCxnSpPr>
        <p:spPr bwMode="auto">
          <a:xfrm rot="16200000" flipH="1">
            <a:off x="1822738" y="3352499"/>
            <a:ext cx="342247" cy="339748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8" name="Straight Arrow Connector 67"/>
          <p:cNvCxnSpPr>
            <a:stCxn id="10" idx="3"/>
            <a:endCxn id="13" idx="0"/>
          </p:cNvCxnSpPr>
          <p:nvPr/>
        </p:nvCxnSpPr>
        <p:spPr bwMode="auto">
          <a:xfrm rot="5400000">
            <a:off x="1321459" y="3367818"/>
            <a:ext cx="280126" cy="283640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3" name="Straight Arrow Connector 72"/>
          <p:cNvCxnSpPr>
            <a:stCxn id="12" idx="4"/>
            <a:endCxn id="17" idx="0"/>
          </p:cNvCxnSpPr>
          <p:nvPr/>
        </p:nvCxnSpPr>
        <p:spPr bwMode="auto">
          <a:xfrm rot="5400000">
            <a:off x="194850" y="3799208"/>
            <a:ext cx="771714" cy="1286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6" name="Straight Arrow Connector 75"/>
          <p:cNvCxnSpPr>
            <a:stCxn id="13" idx="4"/>
            <a:endCxn id="18" idx="0"/>
          </p:cNvCxnSpPr>
          <p:nvPr/>
        </p:nvCxnSpPr>
        <p:spPr bwMode="auto">
          <a:xfrm rot="5400000">
            <a:off x="1201537" y="4066900"/>
            <a:ext cx="236331" cy="1286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9" name="Straight Arrow Connector 78"/>
          <p:cNvCxnSpPr>
            <a:stCxn id="14" idx="4"/>
            <a:endCxn id="19" idx="0"/>
          </p:cNvCxnSpPr>
          <p:nvPr/>
        </p:nvCxnSpPr>
        <p:spPr bwMode="auto">
          <a:xfrm rot="5400000">
            <a:off x="2154671" y="4066900"/>
            <a:ext cx="236331" cy="1286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2" name="Straight Arrow Connector 81"/>
          <p:cNvCxnSpPr>
            <a:stCxn id="19" idx="3"/>
            <a:endCxn id="21" idx="7"/>
          </p:cNvCxnSpPr>
          <p:nvPr/>
        </p:nvCxnSpPr>
        <p:spPr bwMode="auto">
          <a:xfrm rot="5400000">
            <a:off x="1634309" y="4234837"/>
            <a:ext cx="323921" cy="734933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5" name="Straight Arrow Connector 84"/>
          <p:cNvCxnSpPr>
            <a:stCxn id="17" idx="5"/>
            <a:endCxn id="21" idx="1"/>
          </p:cNvCxnSpPr>
          <p:nvPr/>
        </p:nvCxnSpPr>
        <p:spPr bwMode="auto">
          <a:xfrm rot="16200000" flipH="1">
            <a:off x="788244" y="4341906"/>
            <a:ext cx="323921" cy="520794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8" name="Straight Arrow Connector 87"/>
          <p:cNvCxnSpPr>
            <a:stCxn id="18" idx="4"/>
            <a:endCxn id="21" idx="0"/>
          </p:cNvCxnSpPr>
          <p:nvPr/>
        </p:nvCxnSpPr>
        <p:spPr bwMode="auto">
          <a:xfrm rot="5400000">
            <a:off x="1201537" y="4602284"/>
            <a:ext cx="236331" cy="1286"/>
          </a:xfrm>
          <a:prstGeom prst="straightConnector1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6" name="Text Box 48"/>
          <p:cNvSpPr txBox="1">
            <a:spLocks noChangeArrowheads="1"/>
          </p:cNvSpPr>
          <p:nvPr/>
        </p:nvSpPr>
        <p:spPr bwMode="auto">
          <a:xfrm>
            <a:off x="4261681" y="1600200"/>
            <a:ext cx="4272719" cy="954107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66FF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Efficient “work-stealing” schedulers known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Text Box 48"/>
          <p:cNvSpPr txBox="1">
            <a:spLocks noChangeArrowheads="1"/>
          </p:cNvSpPr>
          <p:nvPr/>
        </p:nvSpPr>
        <p:spPr bwMode="auto">
          <a:xfrm>
            <a:off x="4648200" y="3261980"/>
            <a:ext cx="3886200" cy="954107"/>
          </a:xfrm>
          <a:prstGeom prst="rect">
            <a:avLst/>
          </a:prstGeom>
          <a:solidFill>
            <a:schemeClr val="tx1"/>
          </a:solidFill>
          <a:ln w="38100" algn="ctr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Can check validity by simulating lock counts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4648200" y="4923759"/>
            <a:ext cx="3886200" cy="523220"/>
          </a:xfrm>
          <a:prstGeom prst="rect">
            <a:avLst/>
          </a:prstGeom>
          <a:solidFill>
            <a:schemeClr val="tx1"/>
          </a:solidFill>
          <a:ln w="38100" algn="ctr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No locks or speculation</a:t>
            </a:r>
            <a:endParaRPr lang="en-US" sz="28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6186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8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7295012" y="-697443"/>
            <a:ext cx="1166279" cy="1858757"/>
            <a:chOff x="5334000" y="1066800"/>
            <a:chExt cx="2438400" cy="3886200"/>
          </a:xfrm>
        </p:grpSpPr>
        <p:sp>
          <p:nvSpPr>
            <p:cNvPr id="42" name="Vertical Scroll 41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3" name="5-Point Star 42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4" name="5-Point Star 43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5" name="5-Point Star 44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6647079" y="-292248"/>
            <a:ext cx="1295866" cy="2065286"/>
            <a:chOff x="5334000" y="1066800"/>
            <a:chExt cx="2438400" cy="3886200"/>
          </a:xfrm>
        </p:grpSpPr>
        <p:sp>
          <p:nvSpPr>
            <p:cNvPr id="37" name="Vertical Scroll 36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8" name="5-Point Star 37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9" name="5-Point Star 38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0" name="5-Point Star 39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6024991" y="-167092"/>
            <a:ext cx="1439851" cy="2294762"/>
            <a:chOff x="5334000" y="1066800"/>
            <a:chExt cx="2438400" cy="3886200"/>
          </a:xfrm>
        </p:grpSpPr>
        <p:sp>
          <p:nvSpPr>
            <p:cNvPr id="32" name="Vertical Scroll 31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3" name="5-Point Star 32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4" name="5-Point Star 33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5" name="5-Point Star 34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5225074" y="53233"/>
            <a:ext cx="1599834" cy="2549736"/>
            <a:chOff x="5334000" y="1066800"/>
            <a:chExt cx="2438400" cy="3886200"/>
          </a:xfrm>
        </p:grpSpPr>
        <p:sp>
          <p:nvSpPr>
            <p:cNvPr id="27" name="Vertical Scroll 26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8" name="5-Point Star 27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9" name="5-Point Star 28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0" name="5-Point Star 29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4419600" y="314497"/>
            <a:ext cx="1777594" cy="2833040"/>
            <a:chOff x="5334000" y="1066800"/>
            <a:chExt cx="2438400" cy="3886200"/>
          </a:xfrm>
        </p:grpSpPr>
        <p:sp>
          <p:nvSpPr>
            <p:cNvPr id="22" name="Vertical Scroll 21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3" name="5-Point Star 22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4" name="5-Point Star 23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5" name="5-Point Star 24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3561325" y="686372"/>
            <a:ext cx="1975104" cy="3147822"/>
            <a:chOff x="5334000" y="1066800"/>
            <a:chExt cx="2438400" cy="3886200"/>
          </a:xfrm>
        </p:grpSpPr>
        <p:sp>
          <p:nvSpPr>
            <p:cNvPr id="16" name="Vertical Scroll 15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7" name="5-Point Star 16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8" name="5-Point Star 17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9" name="5-Point Star 18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354317" y="957263"/>
            <a:ext cx="2194560" cy="3497580"/>
            <a:chOff x="5334000" y="1066800"/>
            <a:chExt cx="2438400" cy="3886200"/>
          </a:xfrm>
        </p:grpSpPr>
        <p:sp>
          <p:nvSpPr>
            <p:cNvPr id="10" name="Vertical Scroll 9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1" name="5-Point Star 10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2" name="5-Point Star 11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66800" y="1423988"/>
            <a:ext cx="2438400" cy="3886200"/>
            <a:chOff x="5334000" y="1066800"/>
            <a:chExt cx="2438400" cy="3886200"/>
          </a:xfrm>
        </p:grpSpPr>
        <p:sp>
          <p:nvSpPr>
            <p:cNvPr id="5" name="Vertical Scroll 4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5-Point Star 5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" name="5-Point Star 6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8" name="5-Point Star 7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39480" y="5339091"/>
            <a:ext cx="2143537" cy="107721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</a:rPr>
              <a:t>consensus</a:t>
            </a:r>
          </a:p>
          <a:p>
            <a:pPr algn="ctr"/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</a:rPr>
              <a:t>winner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17998" y="4488831"/>
            <a:ext cx="21210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</a:rPr>
              <a:t>end of</a:t>
            </a:r>
          </a:p>
          <a:p>
            <a:pPr algn="ctr"/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</a:rPr>
              <a:t>blockchain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5225074" y="5400646"/>
            <a:ext cx="3589418" cy="954107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append to the blockchain.</a:t>
            </a:r>
          </a:p>
        </p:txBody>
      </p:sp>
      <p:sp>
        <p:nvSpPr>
          <p:cNvPr id="2" name="Right Arrow 1"/>
          <p:cNvSpPr/>
          <p:nvPr/>
        </p:nvSpPr>
        <p:spPr>
          <a:xfrm rot="19239549" flipH="1">
            <a:off x="5191044" y="2774362"/>
            <a:ext cx="3372988" cy="1098377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2322310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3F662D-1696-4D9B-84DC-8704D4FE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 Simpler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9220693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4267200" y="1224796"/>
            <a:ext cx="4514546" cy="1055608"/>
          </a:xfrm>
          <a:prstGeom prst="wedgeRoundRectCallout">
            <a:avLst>
              <a:gd name="adj1" fmla="val -75498"/>
              <a:gd name="adj2" fmla="val 57624"/>
              <a:gd name="adj3" fmla="val 16667"/>
            </a:avLst>
          </a:prstGeom>
          <a:solidFill>
            <a:schemeClr val="tx1"/>
          </a:solidFill>
          <a:ln w="571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I will put transactions that committed into a bin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Two-Bin Strategy</a:t>
            </a:r>
          </a:p>
        </p:txBody>
      </p:sp>
      <p:pic>
        <p:nvPicPr>
          <p:cNvPr id="3" name="Picture 16" descr="Turquoise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2308225" cy="17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/>
          <p:cNvGrpSpPr/>
          <p:nvPr/>
        </p:nvGrpSpPr>
        <p:grpSpPr>
          <a:xfrm>
            <a:off x="1578933" y="2628058"/>
            <a:ext cx="3733800" cy="2971800"/>
            <a:chOff x="1578933" y="2628058"/>
            <a:chExt cx="3733800" cy="2971800"/>
          </a:xfrm>
        </p:grpSpPr>
        <p:sp>
          <p:nvSpPr>
            <p:cNvPr id="7" name="Freeform 6"/>
            <p:cNvSpPr/>
            <p:nvPr/>
          </p:nvSpPr>
          <p:spPr>
            <a:xfrm>
              <a:off x="1578933" y="3740578"/>
              <a:ext cx="1630680" cy="1844040"/>
            </a:xfrm>
            <a:custGeom>
              <a:avLst/>
              <a:gdLst>
                <a:gd name="connsiteX0" fmla="*/ 0 w 1630680"/>
                <a:gd name="connsiteY0" fmla="*/ 960120 h 1844040"/>
                <a:gd name="connsiteX1" fmla="*/ 1630680 w 1630680"/>
                <a:gd name="connsiteY1" fmla="*/ 0 h 1844040"/>
                <a:gd name="connsiteX2" fmla="*/ 1569720 w 1630680"/>
                <a:gd name="connsiteY2" fmla="*/ 579120 h 1844040"/>
                <a:gd name="connsiteX3" fmla="*/ 45720 w 1630680"/>
                <a:gd name="connsiteY3" fmla="*/ 1844040 h 184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0680" h="1844040">
                  <a:moveTo>
                    <a:pt x="0" y="960120"/>
                  </a:moveTo>
                  <a:lnTo>
                    <a:pt x="1630680" y="0"/>
                  </a:lnTo>
                  <a:lnTo>
                    <a:pt x="1569720" y="579120"/>
                  </a:lnTo>
                  <a:lnTo>
                    <a:pt x="45720" y="184404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3148653" y="3755818"/>
              <a:ext cx="1234440" cy="746760"/>
            </a:xfrm>
            <a:custGeom>
              <a:avLst/>
              <a:gdLst>
                <a:gd name="connsiteX0" fmla="*/ 15240 w 1234440"/>
                <a:gd name="connsiteY0" fmla="*/ 15240 h 746760"/>
                <a:gd name="connsiteX1" fmla="*/ 0 w 1234440"/>
                <a:gd name="connsiteY1" fmla="*/ 594360 h 746760"/>
                <a:gd name="connsiteX2" fmla="*/ 1143000 w 1234440"/>
                <a:gd name="connsiteY2" fmla="*/ 746760 h 746760"/>
                <a:gd name="connsiteX3" fmla="*/ 1234440 w 1234440"/>
                <a:gd name="connsiteY3" fmla="*/ 0 h 746760"/>
                <a:gd name="connsiteX4" fmla="*/ 15240 w 1234440"/>
                <a:gd name="connsiteY4" fmla="*/ 15240 h 746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4440" h="746760">
                  <a:moveTo>
                    <a:pt x="15240" y="15240"/>
                  </a:moveTo>
                  <a:lnTo>
                    <a:pt x="0" y="594360"/>
                  </a:lnTo>
                  <a:lnTo>
                    <a:pt x="1143000" y="746760"/>
                  </a:lnTo>
                  <a:lnTo>
                    <a:pt x="1234440" y="0"/>
                  </a:lnTo>
                  <a:lnTo>
                    <a:pt x="15240" y="1524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578933" y="4685458"/>
              <a:ext cx="2057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committed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 flipV="1">
              <a:off x="1578933" y="2628058"/>
              <a:ext cx="37338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3598233" y="2628058"/>
              <a:ext cx="17145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15"/>
            <p:cNvSpPr/>
            <p:nvPr/>
          </p:nvSpPr>
          <p:spPr>
            <a:xfrm>
              <a:off x="3590613" y="3786298"/>
              <a:ext cx="853440" cy="1813560"/>
            </a:xfrm>
            <a:custGeom>
              <a:avLst/>
              <a:gdLst>
                <a:gd name="connsiteX0" fmla="*/ 15240 w 853440"/>
                <a:gd name="connsiteY0" fmla="*/ 1005840 h 1813560"/>
                <a:gd name="connsiteX1" fmla="*/ 0 w 853440"/>
                <a:gd name="connsiteY1" fmla="*/ 1813560 h 1813560"/>
                <a:gd name="connsiteX2" fmla="*/ 807720 w 853440"/>
                <a:gd name="connsiteY2" fmla="*/ 762000 h 1813560"/>
                <a:gd name="connsiteX3" fmla="*/ 853440 w 853440"/>
                <a:gd name="connsiteY3" fmla="*/ 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3440" h="1813560">
                  <a:moveTo>
                    <a:pt x="15240" y="1005840"/>
                  </a:moveTo>
                  <a:lnTo>
                    <a:pt x="0" y="1813560"/>
                  </a:lnTo>
                  <a:lnTo>
                    <a:pt x="807720" y="762000"/>
                  </a:lnTo>
                  <a:lnTo>
                    <a:pt x="853440" y="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ounded Rectangular Callout 22"/>
          <p:cNvSpPr/>
          <p:nvPr/>
        </p:nvSpPr>
        <p:spPr>
          <a:xfrm>
            <a:off x="4381340" y="2610794"/>
            <a:ext cx="4514546" cy="1055608"/>
          </a:xfrm>
          <a:prstGeom prst="wedgeRoundRectCallout">
            <a:avLst>
              <a:gd name="adj1" fmla="val -76511"/>
              <a:gd name="adj2" fmla="val -47767"/>
              <a:gd name="adj3" fmla="val 16667"/>
            </a:avLst>
          </a:prstGeom>
          <a:solidFill>
            <a:schemeClr val="tx1"/>
          </a:solidFill>
          <a:ln w="571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I have successfully executed them in parallel</a:t>
            </a:r>
          </a:p>
        </p:txBody>
      </p:sp>
    </p:spTree>
    <p:extLst>
      <p:ext uri="{BB962C8B-B14F-4D97-AF65-F5344CB8AC3E}">
        <p14:creationId xmlns:p14="http://schemas.microsoft.com/office/powerpoint/2010/main" val="400920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/>
          <p:nvPr/>
        </p:nvSpPr>
        <p:spPr>
          <a:xfrm>
            <a:off x="4038600" y="1224796"/>
            <a:ext cx="4876800" cy="1055608"/>
          </a:xfrm>
          <a:prstGeom prst="wedgeRoundRectCallout">
            <a:avLst>
              <a:gd name="adj1" fmla="val -75498"/>
              <a:gd name="adj2" fmla="val 57624"/>
              <a:gd name="adj3" fmla="val 16667"/>
            </a:avLst>
          </a:prstGeom>
          <a:solidFill>
            <a:schemeClr val="tx1"/>
          </a:solidFill>
          <a:ln w="571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Reverted transactions go into another bin 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Two-Bin Strategy</a:t>
            </a:r>
          </a:p>
        </p:txBody>
      </p:sp>
      <p:pic>
        <p:nvPicPr>
          <p:cNvPr id="3" name="Picture 16" descr="Turquoise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2308225" cy="17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6"/>
          <p:cNvSpPr/>
          <p:nvPr/>
        </p:nvSpPr>
        <p:spPr>
          <a:xfrm>
            <a:off x="1578933" y="3352800"/>
            <a:ext cx="1630680" cy="1844040"/>
          </a:xfrm>
          <a:custGeom>
            <a:avLst/>
            <a:gdLst>
              <a:gd name="connsiteX0" fmla="*/ 0 w 1630680"/>
              <a:gd name="connsiteY0" fmla="*/ 960120 h 1844040"/>
              <a:gd name="connsiteX1" fmla="*/ 1630680 w 1630680"/>
              <a:gd name="connsiteY1" fmla="*/ 0 h 1844040"/>
              <a:gd name="connsiteX2" fmla="*/ 1569720 w 1630680"/>
              <a:gd name="connsiteY2" fmla="*/ 579120 h 1844040"/>
              <a:gd name="connsiteX3" fmla="*/ 45720 w 1630680"/>
              <a:gd name="connsiteY3" fmla="*/ 1844040 h 184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0680" h="1844040">
                <a:moveTo>
                  <a:pt x="0" y="960120"/>
                </a:moveTo>
                <a:lnTo>
                  <a:pt x="1630680" y="0"/>
                </a:lnTo>
                <a:lnTo>
                  <a:pt x="1569720" y="579120"/>
                </a:lnTo>
                <a:lnTo>
                  <a:pt x="45720" y="1844040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3148653" y="3368040"/>
            <a:ext cx="1234440" cy="746760"/>
          </a:xfrm>
          <a:custGeom>
            <a:avLst/>
            <a:gdLst>
              <a:gd name="connsiteX0" fmla="*/ 15240 w 1234440"/>
              <a:gd name="connsiteY0" fmla="*/ 15240 h 746760"/>
              <a:gd name="connsiteX1" fmla="*/ 0 w 1234440"/>
              <a:gd name="connsiteY1" fmla="*/ 594360 h 746760"/>
              <a:gd name="connsiteX2" fmla="*/ 1143000 w 1234440"/>
              <a:gd name="connsiteY2" fmla="*/ 746760 h 746760"/>
              <a:gd name="connsiteX3" fmla="*/ 1234440 w 1234440"/>
              <a:gd name="connsiteY3" fmla="*/ 0 h 746760"/>
              <a:gd name="connsiteX4" fmla="*/ 15240 w 1234440"/>
              <a:gd name="connsiteY4" fmla="*/ 15240 h 74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440" h="746760">
                <a:moveTo>
                  <a:pt x="15240" y="15240"/>
                </a:moveTo>
                <a:lnTo>
                  <a:pt x="0" y="594360"/>
                </a:lnTo>
                <a:lnTo>
                  <a:pt x="1143000" y="746760"/>
                </a:lnTo>
                <a:lnTo>
                  <a:pt x="1234440" y="0"/>
                </a:lnTo>
                <a:lnTo>
                  <a:pt x="15240" y="1524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78933" y="4297680"/>
            <a:ext cx="2057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committed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578933" y="2240280"/>
            <a:ext cx="37338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598233" y="2240280"/>
            <a:ext cx="17145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3590613" y="3398520"/>
            <a:ext cx="853440" cy="1813560"/>
          </a:xfrm>
          <a:custGeom>
            <a:avLst/>
            <a:gdLst>
              <a:gd name="connsiteX0" fmla="*/ 15240 w 853440"/>
              <a:gd name="connsiteY0" fmla="*/ 1005840 h 1813560"/>
              <a:gd name="connsiteX1" fmla="*/ 0 w 853440"/>
              <a:gd name="connsiteY1" fmla="*/ 1813560 h 1813560"/>
              <a:gd name="connsiteX2" fmla="*/ 807720 w 853440"/>
              <a:gd name="connsiteY2" fmla="*/ 762000 h 1813560"/>
              <a:gd name="connsiteX3" fmla="*/ 853440 w 853440"/>
              <a:gd name="connsiteY3" fmla="*/ 0 h 181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40" h="1813560">
                <a:moveTo>
                  <a:pt x="15240" y="1005840"/>
                </a:moveTo>
                <a:lnTo>
                  <a:pt x="0" y="1813560"/>
                </a:lnTo>
                <a:lnTo>
                  <a:pt x="807720" y="762000"/>
                </a:lnTo>
                <a:lnTo>
                  <a:pt x="853440" y="0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179133" y="3398520"/>
            <a:ext cx="0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23173" y="2240280"/>
            <a:ext cx="2118360" cy="2987040"/>
            <a:chOff x="5023173" y="2240280"/>
            <a:chExt cx="2118360" cy="2987040"/>
          </a:xfrm>
        </p:grpSpPr>
        <p:sp>
          <p:nvSpPr>
            <p:cNvPr id="15" name="Freeform 14"/>
            <p:cNvSpPr/>
            <p:nvPr/>
          </p:nvSpPr>
          <p:spPr>
            <a:xfrm>
              <a:off x="5023173" y="3413760"/>
              <a:ext cx="182880" cy="1813560"/>
            </a:xfrm>
            <a:custGeom>
              <a:avLst/>
              <a:gdLst>
                <a:gd name="connsiteX0" fmla="*/ 121920 w 182880"/>
                <a:gd name="connsiteY0" fmla="*/ 0 h 1813560"/>
                <a:gd name="connsiteX1" fmla="*/ 182880 w 182880"/>
                <a:gd name="connsiteY1" fmla="*/ 350520 h 1813560"/>
                <a:gd name="connsiteX2" fmla="*/ 45720 w 182880"/>
                <a:gd name="connsiteY2" fmla="*/ 1813560 h 1813560"/>
                <a:gd name="connsiteX3" fmla="*/ 0 w 182880"/>
                <a:gd name="connsiteY3" fmla="*/ 86868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" h="1813560">
                  <a:moveTo>
                    <a:pt x="121920" y="0"/>
                  </a:moveTo>
                  <a:lnTo>
                    <a:pt x="182880" y="350520"/>
                  </a:lnTo>
                  <a:lnTo>
                    <a:pt x="45720" y="1813560"/>
                  </a:lnTo>
                  <a:lnTo>
                    <a:pt x="0" y="86868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166173" y="3368040"/>
              <a:ext cx="944880" cy="1844040"/>
            </a:xfrm>
            <a:custGeom>
              <a:avLst/>
              <a:gdLst>
                <a:gd name="connsiteX0" fmla="*/ 0 w 944880"/>
                <a:gd name="connsiteY0" fmla="*/ 0 h 1844040"/>
                <a:gd name="connsiteX1" fmla="*/ 944880 w 944880"/>
                <a:gd name="connsiteY1" fmla="*/ 1005840 h 1844040"/>
                <a:gd name="connsiteX2" fmla="*/ 914400 w 944880"/>
                <a:gd name="connsiteY2" fmla="*/ 1844040 h 1844040"/>
                <a:gd name="connsiteX3" fmla="*/ 15240 w 944880"/>
                <a:gd name="connsiteY3" fmla="*/ 441960 h 1844040"/>
                <a:gd name="connsiteX4" fmla="*/ 0 w 944880"/>
                <a:gd name="connsiteY4" fmla="*/ 0 h 184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880" h="1844040">
                  <a:moveTo>
                    <a:pt x="0" y="0"/>
                  </a:moveTo>
                  <a:lnTo>
                    <a:pt x="944880" y="1005840"/>
                  </a:lnTo>
                  <a:lnTo>
                    <a:pt x="914400" y="1844040"/>
                  </a:lnTo>
                  <a:lnTo>
                    <a:pt x="15240" y="4419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84133" y="4297680"/>
              <a:ext cx="2057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reverted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5084133" y="2240280"/>
              <a:ext cx="2286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5312733" y="2240280"/>
              <a:ext cx="16764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5312733" y="2240280"/>
              <a:ext cx="1752600" cy="2971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189033" y="3398520"/>
              <a:ext cx="0" cy="518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31"/>
            <p:cNvSpPr/>
            <p:nvPr/>
          </p:nvSpPr>
          <p:spPr>
            <a:xfrm>
              <a:off x="5160333" y="3398520"/>
              <a:ext cx="1036320" cy="441960"/>
            </a:xfrm>
            <a:custGeom>
              <a:avLst/>
              <a:gdLst>
                <a:gd name="connsiteX0" fmla="*/ 0 w 1036320"/>
                <a:gd name="connsiteY0" fmla="*/ 0 h 441960"/>
                <a:gd name="connsiteX1" fmla="*/ 975360 w 1036320"/>
                <a:gd name="connsiteY1" fmla="*/ 0 h 441960"/>
                <a:gd name="connsiteX2" fmla="*/ 1036320 w 1036320"/>
                <a:gd name="connsiteY2" fmla="*/ 441960 h 441960"/>
                <a:gd name="connsiteX3" fmla="*/ 0 w 1036320"/>
                <a:gd name="connsiteY3" fmla="*/ 3657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6320" h="441960">
                  <a:moveTo>
                    <a:pt x="0" y="0"/>
                  </a:moveTo>
                  <a:lnTo>
                    <a:pt x="975360" y="0"/>
                  </a:lnTo>
                  <a:lnTo>
                    <a:pt x="1036320" y="441960"/>
                  </a:lnTo>
                  <a:lnTo>
                    <a:pt x="0" y="36576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Rounded Rectangular Callout 22"/>
          <p:cNvSpPr/>
          <p:nvPr/>
        </p:nvSpPr>
        <p:spPr>
          <a:xfrm>
            <a:off x="4267200" y="2628058"/>
            <a:ext cx="4514546" cy="1532334"/>
          </a:xfrm>
          <a:prstGeom prst="wedgeRoundRectCallout">
            <a:avLst>
              <a:gd name="adj1" fmla="val -73135"/>
              <a:gd name="adj2" fmla="val -31854"/>
              <a:gd name="adj3" fmla="val 16667"/>
            </a:avLst>
          </a:prstGeom>
          <a:solidFill>
            <a:schemeClr val="tx1"/>
          </a:solidFill>
          <a:ln w="571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I will execute them sequentially after the concurrent phase</a:t>
            </a:r>
          </a:p>
        </p:txBody>
      </p:sp>
    </p:spTree>
    <p:extLst>
      <p:ext uri="{BB962C8B-B14F-4D97-AF65-F5344CB8AC3E}">
        <p14:creationId xmlns:p14="http://schemas.microsoft.com/office/powerpoint/2010/main" val="20435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Two-Bin Blocks</a:t>
            </a:r>
          </a:p>
        </p:txBody>
      </p:sp>
      <p:pic>
        <p:nvPicPr>
          <p:cNvPr id="3" name="Picture 16" descr="Turquoise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2308225" cy="17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/>
          <p:nvPr/>
        </p:nvCxnSpPr>
        <p:spPr>
          <a:xfrm flipV="1">
            <a:off x="3598233" y="2628058"/>
            <a:ext cx="17145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578933" y="3352800"/>
            <a:ext cx="1630680" cy="1844040"/>
          </a:xfrm>
          <a:custGeom>
            <a:avLst/>
            <a:gdLst>
              <a:gd name="connsiteX0" fmla="*/ 0 w 1630680"/>
              <a:gd name="connsiteY0" fmla="*/ 960120 h 1844040"/>
              <a:gd name="connsiteX1" fmla="*/ 1630680 w 1630680"/>
              <a:gd name="connsiteY1" fmla="*/ 0 h 1844040"/>
              <a:gd name="connsiteX2" fmla="*/ 1569720 w 1630680"/>
              <a:gd name="connsiteY2" fmla="*/ 579120 h 1844040"/>
              <a:gd name="connsiteX3" fmla="*/ 45720 w 1630680"/>
              <a:gd name="connsiteY3" fmla="*/ 1844040 h 184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0680" h="1844040">
                <a:moveTo>
                  <a:pt x="0" y="960120"/>
                </a:moveTo>
                <a:lnTo>
                  <a:pt x="1630680" y="0"/>
                </a:lnTo>
                <a:lnTo>
                  <a:pt x="1569720" y="579120"/>
                </a:lnTo>
                <a:lnTo>
                  <a:pt x="45720" y="1844040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3148653" y="3368040"/>
            <a:ext cx="1234440" cy="746760"/>
          </a:xfrm>
          <a:custGeom>
            <a:avLst/>
            <a:gdLst>
              <a:gd name="connsiteX0" fmla="*/ 15240 w 1234440"/>
              <a:gd name="connsiteY0" fmla="*/ 15240 h 746760"/>
              <a:gd name="connsiteX1" fmla="*/ 0 w 1234440"/>
              <a:gd name="connsiteY1" fmla="*/ 594360 h 746760"/>
              <a:gd name="connsiteX2" fmla="*/ 1143000 w 1234440"/>
              <a:gd name="connsiteY2" fmla="*/ 746760 h 746760"/>
              <a:gd name="connsiteX3" fmla="*/ 1234440 w 1234440"/>
              <a:gd name="connsiteY3" fmla="*/ 0 h 746760"/>
              <a:gd name="connsiteX4" fmla="*/ 15240 w 1234440"/>
              <a:gd name="connsiteY4" fmla="*/ 15240 h 74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440" h="746760">
                <a:moveTo>
                  <a:pt x="15240" y="15240"/>
                </a:moveTo>
                <a:lnTo>
                  <a:pt x="0" y="594360"/>
                </a:lnTo>
                <a:lnTo>
                  <a:pt x="1143000" y="746760"/>
                </a:lnTo>
                <a:lnTo>
                  <a:pt x="1234440" y="0"/>
                </a:lnTo>
                <a:lnTo>
                  <a:pt x="15240" y="1524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78933" y="4297680"/>
            <a:ext cx="2057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committed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578933" y="2240280"/>
            <a:ext cx="37338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598233" y="2240280"/>
            <a:ext cx="17145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3590613" y="3398520"/>
            <a:ext cx="853440" cy="1813560"/>
          </a:xfrm>
          <a:custGeom>
            <a:avLst/>
            <a:gdLst>
              <a:gd name="connsiteX0" fmla="*/ 15240 w 853440"/>
              <a:gd name="connsiteY0" fmla="*/ 1005840 h 1813560"/>
              <a:gd name="connsiteX1" fmla="*/ 0 w 853440"/>
              <a:gd name="connsiteY1" fmla="*/ 1813560 h 1813560"/>
              <a:gd name="connsiteX2" fmla="*/ 807720 w 853440"/>
              <a:gd name="connsiteY2" fmla="*/ 762000 h 1813560"/>
              <a:gd name="connsiteX3" fmla="*/ 853440 w 853440"/>
              <a:gd name="connsiteY3" fmla="*/ 0 h 181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40" h="1813560">
                <a:moveTo>
                  <a:pt x="15240" y="1005840"/>
                </a:moveTo>
                <a:lnTo>
                  <a:pt x="0" y="1813560"/>
                </a:lnTo>
                <a:lnTo>
                  <a:pt x="807720" y="762000"/>
                </a:lnTo>
                <a:lnTo>
                  <a:pt x="853440" y="0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179133" y="3398520"/>
            <a:ext cx="0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23173" y="2240280"/>
            <a:ext cx="2118360" cy="2987040"/>
            <a:chOff x="5023173" y="2240280"/>
            <a:chExt cx="2118360" cy="2987040"/>
          </a:xfrm>
        </p:grpSpPr>
        <p:sp>
          <p:nvSpPr>
            <p:cNvPr id="15" name="Freeform 14"/>
            <p:cNvSpPr/>
            <p:nvPr/>
          </p:nvSpPr>
          <p:spPr>
            <a:xfrm>
              <a:off x="5023173" y="3413760"/>
              <a:ext cx="182880" cy="1813560"/>
            </a:xfrm>
            <a:custGeom>
              <a:avLst/>
              <a:gdLst>
                <a:gd name="connsiteX0" fmla="*/ 121920 w 182880"/>
                <a:gd name="connsiteY0" fmla="*/ 0 h 1813560"/>
                <a:gd name="connsiteX1" fmla="*/ 182880 w 182880"/>
                <a:gd name="connsiteY1" fmla="*/ 350520 h 1813560"/>
                <a:gd name="connsiteX2" fmla="*/ 45720 w 182880"/>
                <a:gd name="connsiteY2" fmla="*/ 1813560 h 1813560"/>
                <a:gd name="connsiteX3" fmla="*/ 0 w 182880"/>
                <a:gd name="connsiteY3" fmla="*/ 86868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" h="1813560">
                  <a:moveTo>
                    <a:pt x="121920" y="0"/>
                  </a:moveTo>
                  <a:lnTo>
                    <a:pt x="182880" y="350520"/>
                  </a:lnTo>
                  <a:lnTo>
                    <a:pt x="45720" y="1813560"/>
                  </a:lnTo>
                  <a:lnTo>
                    <a:pt x="0" y="86868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166173" y="3368040"/>
              <a:ext cx="944880" cy="1844040"/>
            </a:xfrm>
            <a:custGeom>
              <a:avLst/>
              <a:gdLst>
                <a:gd name="connsiteX0" fmla="*/ 0 w 944880"/>
                <a:gd name="connsiteY0" fmla="*/ 0 h 1844040"/>
                <a:gd name="connsiteX1" fmla="*/ 944880 w 944880"/>
                <a:gd name="connsiteY1" fmla="*/ 1005840 h 1844040"/>
                <a:gd name="connsiteX2" fmla="*/ 914400 w 944880"/>
                <a:gd name="connsiteY2" fmla="*/ 1844040 h 1844040"/>
                <a:gd name="connsiteX3" fmla="*/ 15240 w 944880"/>
                <a:gd name="connsiteY3" fmla="*/ 441960 h 1844040"/>
                <a:gd name="connsiteX4" fmla="*/ 0 w 944880"/>
                <a:gd name="connsiteY4" fmla="*/ 0 h 184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880" h="1844040">
                  <a:moveTo>
                    <a:pt x="0" y="0"/>
                  </a:moveTo>
                  <a:lnTo>
                    <a:pt x="944880" y="1005840"/>
                  </a:lnTo>
                  <a:lnTo>
                    <a:pt x="914400" y="1844040"/>
                  </a:lnTo>
                  <a:lnTo>
                    <a:pt x="15240" y="4419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84133" y="4297680"/>
              <a:ext cx="2057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reverted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5084133" y="2240280"/>
              <a:ext cx="2286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5312733" y="2240280"/>
              <a:ext cx="16764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5312733" y="2240280"/>
              <a:ext cx="1752600" cy="2971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189033" y="3398520"/>
              <a:ext cx="0" cy="518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31"/>
            <p:cNvSpPr/>
            <p:nvPr/>
          </p:nvSpPr>
          <p:spPr>
            <a:xfrm>
              <a:off x="5160333" y="3398520"/>
              <a:ext cx="1036320" cy="441960"/>
            </a:xfrm>
            <a:custGeom>
              <a:avLst/>
              <a:gdLst>
                <a:gd name="connsiteX0" fmla="*/ 0 w 1036320"/>
                <a:gd name="connsiteY0" fmla="*/ 0 h 441960"/>
                <a:gd name="connsiteX1" fmla="*/ 975360 w 1036320"/>
                <a:gd name="connsiteY1" fmla="*/ 0 h 441960"/>
                <a:gd name="connsiteX2" fmla="*/ 1036320 w 1036320"/>
                <a:gd name="connsiteY2" fmla="*/ 441960 h 441960"/>
                <a:gd name="connsiteX3" fmla="*/ 0 w 1036320"/>
                <a:gd name="connsiteY3" fmla="*/ 3657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6320" h="441960">
                  <a:moveTo>
                    <a:pt x="0" y="0"/>
                  </a:moveTo>
                  <a:lnTo>
                    <a:pt x="975360" y="0"/>
                  </a:lnTo>
                  <a:lnTo>
                    <a:pt x="1036320" y="441960"/>
                  </a:lnTo>
                  <a:lnTo>
                    <a:pt x="0" y="36576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ounded Rectangular Callout 3"/>
          <p:cNvSpPr/>
          <p:nvPr/>
        </p:nvSpPr>
        <p:spPr>
          <a:xfrm>
            <a:off x="4267200" y="986433"/>
            <a:ext cx="4514546" cy="1532334"/>
          </a:xfrm>
          <a:prstGeom prst="wedgeRoundRectCallout">
            <a:avLst>
              <a:gd name="adj1" fmla="val -75498"/>
              <a:gd name="adj2" fmla="val 57624"/>
              <a:gd name="adj3" fmla="val 16667"/>
            </a:avLst>
          </a:prstGeom>
          <a:solidFill>
            <a:schemeClr val="tx1"/>
          </a:solidFill>
          <a:ln w="571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My block will mark which transactions can be executed in parallel</a:t>
            </a:r>
          </a:p>
        </p:txBody>
      </p:sp>
    </p:spTree>
    <p:extLst>
      <p:ext uri="{BB962C8B-B14F-4D97-AF65-F5344CB8AC3E}">
        <p14:creationId xmlns:p14="http://schemas.microsoft.com/office/powerpoint/2010/main" val="359607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Block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96254" y="3352800"/>
            <a:ext cx="6705600" cy="1267153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709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Block with Transactions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16971" y="3529176"/>
            <a:ext cx="6264166" cy="914400"/>
            <a:chOff x="1736834" y="4524047"/>
            <a:chExt cx="6264166" cy="914400"/>
          </a:xfrm>
        </p:grpSpPr>
        <p:sp>
          <p:nvSpPr>
            <p:cNvPr id="5" name="5-Point Star 4"/>
            <p:cNvSpPr/>
            <p:nvPr/>
          </p:nvSpPr>
          <p:spPr>
            <a:xfrm>
              <a:off x="5303346" y="4524047"/>
              <a:ext cx="914400" cy="914400"/>
            </a:xfrm>
            <a:prstGeom prst="star5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5-Point Star 5"/>
            <p:cNvSpPr/>
            <p:nvPr/>
          </p:nvSpPr>
          <p:spPr>
            <a:xfrm>
              <a:off x="1736834" y="4524047"/>
              <a:ext cx="914400" cy="914400"/>
            </a:xfrm>
            <a:prstGeom prst="star5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" name="5-Point Star 6"/>
            <p:cNvSpPr/>
            <p:nvPr/>
          </p:nvSpPr>
          <p:spPr>
            <a:xfrm>
              <a:off x="2628462" y="4524047"/>
              <a:ext cx="914400" cy="914400"/>
            </a:xfrm>
            <a:prstGeom prst="star5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8" name="5-Point Star 7"/>
            <p:cNvSpPr/>
            <p:nvPr/>
          </p:nvSpPr>
          <p:spPr>
            <a:xfrm>
              <a:off x="3520090" y="4524047"/>
              <a:ext cx="914400" cy="914400"/>
            </a:xfrm>
            <a:prstGeom prst="star5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5-Point Star 8"/>
            <p:cNvSpPr/>
            <p:nvPr/>
          </p:nvSpPr>
          <p:spPr>
            <a:xfrm>
              <a:off x="4411718" y="4524047"/>
              <a:ext cx="914400" cy="914400"/>
            </a:xfrm>
            <a:prstGeom prst="star5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0" name="5-Point Star 9"/>
            <p:cNvSpPr/>
            <p:nvPr/>
          </p:nvSpPr>
          <p:spPr>
            <a:xfrm>
              <a:off x="6194974" y="4524047"/>
              <a:ext cx="914400" cy="914400"/>
            </a:xfrm>
            <a:prstGeom prst="star5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1" name="5-Point Star 10"/>
            <p:cNvSpPr/>
            <p:nvPr/>
          </p:nvSpPr>
          <p:spPr>
            <a:xfrm>
              <a:off x="7086600" y="4524047"/>
              <a:ext cx="914400" cy="914400"/>
            </a:xfrm>
            <a:prstGeom prst="star5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3" name="Rectangle 12"/>
          <p:cNvSpPr/>
          <p:nvPr/>
        </p:nvSpPr>
        <p:spPr>
          <a:xfrm>
            <a:off x="1196254" y="3352800"/>
            <a:ext cx="6705600" cy="1267153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59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Block with Transactions and Concurrency Meta-Data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196254" y="3352800"/>
            <a:ext cx="6705600" cy="1267153"/>
            <a:chOff x="1524000" y="4524047"/>
            <a:chExt cx="6705600" cy="1267153"/>
          </a:xfrm>
        </p:grpSpPr>
        <p:grpSp>
          <p:nvGrpSpPr>
            <p:cNvPr id="12" name="Group 11"/>
            <p:cNvGrpSpPr/>
            <p:nvPr/>
          </p:nvGrpSpPr>
          <p:grpSpPr>
            <a:xfrm>
              <a:off x="1744717" y="4700423"/>
              <a:ext cx="6264166" cy="914400"/>
              <a:chOff x="1736834" y="4524047"/>
              <a:chExt cx="6264166" cy="914400"/>
            </a:xfrm>
          </p:grpSpPr>
          <p:sp>
            <p:nvSpPr>
              <p:cNvPr id="5" name="5-Point Star 4"/>
              <p:cNvSpPr/>
              <p:nvPr/>
            </p:nvSpPr>
            <p:spPr>
              <a:xfrm>
                <a:off x="5303346" y="4524047"/>
                <a:ext cx="914400" cy="914400"/>
              </a:xfrm>
              <a:prstGeom prst="star5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5-Point Star 5"/>
              <p:cNvSpPr/>
              <p:nvPr/>
            </p:nvSpPr>
            <p:spPr>
              <a:xfrm>
                <a:off x="1736834" y="4524047"/>
                <a:ext cx="914400" cy="9144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" name="5-Point Star 6"/>
              <p:cNvSpPr/>
              <p:nvPr/>
            </p:nvSpPr>
            <p:spPr>
              <a:xfrm>
                <a:off x="2628462" y="4524047"/>
                <a:ext cx="914400" cy="914400"/>
              </a:xfrm>
              <a:prstGeom prst="star5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5-Point Star 7"/>
              <p:cNvSpPr/>
              <p:nvPr/>
            </p:nvSpPr>
            <p:spPr>
              <a:xfrm>
                <a:off x="3520090" y="4524047"/>
                <a:ext cx="914400" cy="914400"/>
              </a:xfrm>
              <a:prstGeom prst="star5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5-Point Star 8"/>
              <p:cNvSpPr/>
              <p:nvPr/>
            </p:nvSpPr>
            <p:spPr>
              <a:xfrm>
                <a:off x="4411718" y="4524047"/>
                <a:ext cx="914400" cy="914400"/>
              </a:xfrm>
              <a:prstGeom prst="star5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5-Point Star 9"/>
              <p:cNvSpPr/>
              <p:nvPr/>
            </p:nvSpPr>
            <p:spPr>
              <a:xfrm>
                <a:off x="6194974" y="4524047"/>
                <a:ext cx="914400" cy="914400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5-Point Star 10"/>
              <p:cNvSpPr/>
              <p:nvPr/>
            </p:nvSpPr>
            <p:spPr>
              <a:xfrm>
                <a:off x="7086600" y="4524047"/>
                <a:ext cx="914400" cy="914400"/>
              </a:xfrm>
              <a:prstGeom prst="star5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1524000" y="4524047"/>
              <a:ext cx="6705600" cy="1267153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334001" y="4524047"/>
              <a:ext cx="0" cy="1267153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18749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Soft Fork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196254" y="3352800"/>
            <a:ext cx="6705600" cy="1267153"/>
            <a:chOff x="1524000" y="4524047"/>
            <a:chExt cx="6705600" cy="1267153"/>
          </a:xfrm>
        </p:grpSpPr>
        <p:grpSp>
          <p:nvGrpSpPr>
            <p:cNvPr id="12" name="Group 11"/>
            <p:cNvGrpSpPr/>
            <p:nvPr/>
          </p:nvGrpSpPr>
          <p:grpSpPr>
            <a:xfrm>
              <a:off x="1744717" y="4700423"/>
              <a:ext cx="6264166" cy="914400"/>
              <a:chOff x="1736834" y="4524047"/>
              <a:chExt cx="6264166" cy="914400"/>
            </a:xfrm>
          </p:grpSpPr>
          <p:sp>
            <p:nvSpPr>
              <p:cNvPr id="5" name="5-Point Star 4"/>
              <p:cNvSpPr/>
              <p:nvPr/>
            </p:nvSpPr>
            <p:spPr>
              <a:xfrm>
                <a:off x="5303346" y="4524047"/>
                <a:ext cx="914400" cy="914400"/>
              </a:xfrm>
              <a:prstGeom prst="star5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5-Point Star 5"/>
              <p:cNvSpPr/>
              <p:nvPr/>
            </p:nvSpPr>
            <p:spPr>
              <a:xfrm>
                <a:off x="1736834" y="4524047"/>
                <a:ext cx="914400" cy="914400"/>
              </a:xfrm>
              <a:prstGeom prst="star5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" name="5-Point Star 6"/>
              <p:cNvSpPr/>
              <p:nvPr/>
            </p:nvSpPr>
            <p:spPr>
              <a:xfrm>
                <a:off x="2628462" y="4524047"/>
                <a:ext cx="914400" cy="914400"/>
              </a:xfrm>
              <a:prstGeom prst="star5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5-Point Star 7"/>
              <p:cNvSpPr/>
              <p:nvPr/>
            </p:nvSpPr>
            <p:spPr>
              <a:xfrm>
                <a:off x="3520090" y="4524047"/>
                <a:ext cx="914400" cy="914400"/>
              </a:xfrm>
              <a:prstGeom prst="star5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5-Point Star 8"/>
              <p:cNvSpPr/>
              <p:nvPr/>
            </p:nvSpPr>
            <p:spPr>
              <a:xfrm>
                <a:off x="4411718" y="4524047"/>
                <a:ext cx="914400" cy="914400"/>
              </a:xfrm>
              <a:prstGeom prst="star5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5-Point Star 9"/>
              <p:cNvSpPr/>
              <p:nvPr/>
            </p:nvSpPr>
            <p:spPr>
              <a:xfrm>
                <a:off x="6194974" y="4524047"/>
                <a:ext cx="914400" cy="914400"/>
              </a:xfrm>
              <a:prstGeom prst="star5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5-Point Star 10"/>
              <p:cNvSpPr/>
              <p:nvPr/>
            </p:nvSpPr>
            <p:spPr>
              <a:xfrm>
                <a:off x="7086600" y="4524047"/>
                <a:ext cx="914400" cy="914400"/>
              </a:xfrm>
              <a:prstGeom prst="star5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1524000" y="4524047"/>
              <a:ext cx="6705600" cy="1267153"/>
            </a:xfrm>
            <a:prstGeom prst="rect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334001" y="4524047"/>
              <a:ext cx="0" cy="1267153"/>
            </a:xfrm>
            <a:prstGeom prst="line">
              <a:avLst/>
            </a:prstGeom>
            <a:ln w="762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26218" y="4762500"/>
            <a:ext cx="4366174" cy="1478697"/>
            <a:chOff x="526218" y="4762500"/>
            <a:chExt cx="4366174" cy="1478697"/>
          </a:xfrm>
        </p:grpSpPr>
        <p:sp>
          <p:nvSpPr>
            <p:cNvPr id="17" name="Left Brace 16"/>
            <p:cNvSpPr/>
            <p:nvPr/>
          </p:nvSpPr>
          <p:spPr>
            <a:xfrm rot="16200000">
              <a:off x="2731946" y="3173554"/>
              <a:ext cx="571500" cy="3749392"/>
            </a:xfrm>
            <a:prstGeom prst="leftBrace">
              <a:avLst>
                <a:gd name="adj1" fmla="val 8333"/>
                <a:gd name="adj2" fmla="val 49550"/>
              </a:avLst>
            </a:prstGeom>
            <a:ln w="76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526218" y="5410200"/>
              <a:ext cx="4366174" cy="830997"/>
            </a:xfrm>
            <a:prstGeom prst="rect">
              <a:avLst/>
            </a:prstGeom>
            <a:solidFill>
              <a:schemeClr val="tx1"/>
            </a:solidFill>
            <a:ln w="76200">
              <a:solidFill>
                <a:srgbClr val="FFC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Woke validators execute these transactions concurrently</a:t>
              </a:r>
            </a:p>
          </p:txBody>
        </p:sp>
      </p:grpSp>
      <p:sp>
        <p:nvSpPr>
          <p:cNvPr id="21" name="TextBox 20"/>
          <p:cNvSpPr txBox="1"/>
          <p:nvPr/>
        </p:nvSpPr>
        <p:spPr bwMode="auto">
          <a:xfrm>
            <a:off x="2063843" y="1447800"/>
            <a:ext cx="5016315" cy="830997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Old-school validators execute sequentially with same result</a:t>
            </a:r>
          </a:p>
        </p:txBody>
      </p:sp>
      <p:sp>
        <p:nvSpPr>
          <p:cNvPr id="22" name="Left Brace 21"/>
          <p:cNvSpPr/>
          <p:nvPr/>
        </p:nvSpPr>
        <p:spPr>
          <a:xfrm rot="5400000" flipV="1">
            <a:off x="4286250" y="-616803"/>
            <a:ext cx="571500" cy="6705600"/>
          </a:xfrm>
          <a:prstGeom prst="leftBrace">
            <a:avLst>
              <a:gd name="adj1" fmla="val 8333"/>
              <a:gd name="adj2" fmla="val 49550"/>
            </a:avLst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Left Brace 22"/>
          <p:cNvSpPr/>
          <p:nvPr/>
        </p:nvSpPr>
        <p:spPr>
          <a:xfrm rot="16200000">
            <a:off x="6141678" y="3756703"/>
            <a:ext cx="571500" cy="2735493"/>
          </a:xfrm>
          <a:prstGeom prst="leftBrace">
            <a:avLst>
              <a:gd name="adj1" fmla="val 8333"/>
              <a:gd name="adj2" fmla="val 49550"/>
            </a:avLst>
          </a:prstGeom>
          <a:ln w="76200"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/>
          <p:cNvSpPr txBox="1"/>
          <p:nvPr/>
        </p:nvSpPr>
        <p:spPr bwMode="auto">
          <a:xfrm>
            <a:off x="5059681" y="5405735"/>
            <a:ext cx="3383456" cy="461665"/>
          </a:xfrm>
          <a:prstGeom prst="rect">
            <a:avLst/>
          </a:prstGeom>
          <a:solidFill>
            <a:schemeClr val="tx1"/>
          </a:solidFill>
          <a:ln w="76200">
            <a:solidFill>
              <a:srgbClr val="66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these sequentially</a:t>
            </a:r>
          </a:p>
        </p:txBody>
      </p:sp>
    </p:spTree>
    <p:extLst>
      <p:ext uri="{BB962C8B-B14F-4D97-AF65-F5344CB8AC3E}">
        <p14:creationId xmlns:p14="http://schemas.microsoft.com/office/powerpoint/2010/main" val="359537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Two-Bin Blocks</a:t>
            </a:r>
          </a:p>
        </p:txBody>
      </p:sp>
      <p:pic>
        <p:nvPicPr>
          <p:cNvPr id="3" name="Picture 16" descr="Turquoise Hard Hat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2308225" cy="177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Connector 12"/>
          <p:cNvCxnSpPr>
            <a:stCxn id="28" idx="1"/>
          </p:cNvCxnSpPr>
          <p:nvPr/>
        </p:nvCxnSpPr>
        <p:spPr>
          <a:xfrm flipV="1">
            <a:off x="3590613" y="2240280"/>
            <a:ext cx="172212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578933" y="3352800"/>
            <a:ext cx="1630680" cy="1844040"/>
          </a:xfrm>
          <a:custGeom>
            <a:avLst/>
            <a:gdLst>
              <a:gd name="connsiteX0" fmla="*/ 0 w 1630680"/>
              <a:gd name="connsiteY0" fmla="*/ 960120 h 1844040"/>
              <a:gd name="connsiteX1" fmla="*/ 1630680 w 1630680"/>
              <a:gd name="connsiteY1" fmla="*/ 0 h 1844040"/>
              <a:gd name="connsiteX2" fmla="*/ 1569720 w 1630680"/>
              <a:gd name="connsiteY2" fmla="*/ 579120 h 1844040"/>
              <a:gd name="connsiteX3" fmla="*/ 45720 w 1630680"/>
              <a:gd name="connsiteY3" fmla="*/ 1844040 h 184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30680" h="1844040">
                <a:moveTo>
                  <a:pt x="0" y="960120"/>
                </a:moveTo>
                <a:lnTo>
                  <a:pt x="1630680" y="0"/>
                </a:lnTo>
                <a:lnTo>
                  <a:pt x="1569720" y="579120"/>
                </a:lnTo>
                <a:lnTo>
                  <a:pt x="45720" y="1844040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17"/>
          <p:cNvSpPr/>
          <p:nvPr/>
        </p:nvSpPr>
        <p:spPr>
          <a:xfrm>
            <a:off x="3148653" y="3368040"/>
            <a:ext cx="1234440" cy="746760"/>
          </a:xfrm>
          <a:custGeom>
            <a:avLst/>
            <a:gdLst>
              <a:gd name="connsiteX0" fmla="*/ 15240 w 1234440"/>
              <a:gd name="connsiteY0" fmla="*/ 15240 h 746760"/>
              <a:gd name="connsiteX1" fmla="*/ 0 w 1234440"/>
              <a:gd name="connsiteY1" fmla="*/ 594360 h 746760"/>
              <a:gd name="connsiteX2" fmla="*/ 1143000 w 1234440"/>
              <a:gd name="connsiteY2" fmla="*/ 746760 h 746760"/>
              <a:gd name="connsiteX3" fmla="*/ 1234440 w 1234440"/>
              <a:gd name="connsiteY3" fmla="*/ 0 h 746760"/>
              <a:gd name="connsiteX4" fmla="*/ 15240 w 1234440"/>
              <a:gd name="connsiteY4" fmla="*/ 15240 h 746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4440" h="746760">
                <a:moveTo>
                  <a:pt x="15240" y="15240"/>
                </a:moveTo>
                <a:lnTo>
                  <a:pt x="0" y="594360"/>
                </a:lnTo>
                <a:lnTo>
                  <a:pt x="1143000" y="746760"/>
                </a:lnTo>
                <a:lnTo>
                  <a:pt x="1234440" y="0"/>
                </a:lnTo>
                <a:lnTo>
                  <a:pt x="15240" y="1524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578933" y="4297680"/>
            <a:ext cx="2057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committed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1578933" y="2240280"/>
            <a:ext cx="37338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598233" y="2240280"/>
            <a:ext cx="1714500" cy="2057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3590613" y="3398520"/>
            <a:ext cx="853440" cy="1813560"/>
          </a:xfrm>
          <a:custGeom>
            <a:avLst/>
            <a:gdLst>
              <a:gd name="connsiteX0" fmla="*/ 15240 w 853440"/>
              <a:gd name="connsiteY0" fmla="*/ 1005840 h 1813560"/>
              <a:gd name="connsiteX1" fmla="*/ 0 w 853440"/>
              <a:gd name="connsiteY1" fmla="*/ 1813560 h 1813560"/>
              <a:gd name="connsiteX2" fmla="*/ 807720 w 853440"/>
              <a:gd name="connsiteY2" fmla="*/ 762000 h 1813560"/>
              <a:gd name="connsiteX3" fmla="*/ 853440 w 853440"/>
              <a:gd name="connsiteY3" fmla="*/ 0 h 1813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3440" h="1813560">
                <a:moveTo>
                  <a:pt x="15240" y="1005840"/>
                </a:moveTo>
                <a:lnTo>
                  <a:pt x="0" y="1813560"/>
                </a:lnTo>
                <a:lnTo>
                  <a:pt x="807720" y="762000"/>
                </a:lnTo>
                <a:lnTo>
                  <a:pt x="853440" y="0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179133" y="3398520"/>
            <a:ext cx="0" cy="518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23173" y="2240280"/>
            <a:ext cx="2118360" cy="2987040"/>
            <a:chOff x="5023173" y="2240280"/>
            <a:chExt cx="2118360" cy="2987040"/>
          </a:xfrm>
        </p:grpSpPr>
        <p:sp>
          <p:nvSpPr>
            <p:cNvPr id="15" name="Freeform 14"/>
            <p:cNvSpPr/>
            <p:nvPr/>
          </p:nvSpPr>
          <p:spPr>
            <a:xfrm>
              <a:off x="5023173" y="3413760"/>
              <a:ext cx="182880" cy="1813560"/>
            </a:xfrm>
            <a:custGeom>
              <a:avLst/>
              <a:gdLst>
                <a:gd name="connsiteX0" fmla="*/ 121920 w 182880"/>
                <a:gd name="connsiteY0" fmla="*/ 0 h 1813560"/>
                <a:gd name="connsiteX1" fmla="*/ 182880 w 182880"/>
                <a:gd name="connsiteY1" fmla="*/ 350520 h 1813560"/>
                <a:gd name="connsiteX2" fmla="*/ 45720 w 182880"/>
                <a:gd name="connsiteY2" fmla="*/ 1813560 h 1813560"/>
                <a:gd name="connsiteX3" fmla="*/ 0 w 182880"/>
                <a:gd name="connsiteY3" fmla="*/ 86868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" h="1813560">
                  <a:moveTo>
                    <a:pt x="121920" y="0"/>
                  </a:moveTo>
                  <a:lnTo>
                    <a:pt x="182880" y="350520"/>
                  </a:lnTo>
                  <a:lnTo>
                    <a:pt x="45720" y="1813560"/>
                  </a:lnTo>
                  <a:lnTo>
                    <a:pt x="0" y="86868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6166173" y="3368040"/>
              <a:ext cx="944880" cy="1844040"/>
            </a:xfrm>
            <a:custGeom>
              <a:avLst/>
              <a:gdLst>
                <a:gd name="connsiteX0" fmla="*/ 0 w 944880"/>
                <a:gd name="connsiteY0" fmla="*/ 0 h 1844040"/>
                <a:gd name="connsiteX1" fmla="*/ 944880 w 944880"/>
                <a:gd name="connsiteY1" fmla="*/ 1005840 h 1844040"/>
                <a:gd name="connsiteX2" fmla="*/ 914400 w 944880"/>
                <a:gd name="connsiteY2" fmla="*/ 1844040 h 1844040"/>
                <a:gd name="connsiteX3" fmla="*/ 15240 w 944880"/>
                <a:gd name="connsiteY3" fmla="*/ 441960 h 1844040"/>
                <a:gd name="connsiteX4" fmla="*/ 0 w 944880"/>
                <a:gd name="connsiteY4" fmla="*/ 0 h 184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4880" h="1844040">
                  <a:moveTo>
                    <a:pt x="0" y="0"/>
                  </a:moveTo>
                  <a:lnTo>
                    <a:pt x="944880" y="1005840"/>
                  </a:lnTo>
                  <a:lnTo>
                    <a:pt x="914400" y="1844040"/>
                  </a:lnTo>
                  <a:lnTo>
                    <a:pt x="15240" y="4419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084133" y="4297680"/>
              <a:ext cx="2057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reverted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5084133" y="2240280"/>
              <a:ext cx="2286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5312733" y="2240280"/>
              <a:ext cx="16764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 flipV="1">
              <a:off x="5312733" y="2240280"/>
              <a:ext cx="1752600" cy="2971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189033" y="3398520"/>
              <a:ext cx="0" cy="518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reeform 31"/>
            <p:cNvSpPr/>
            <p:nvPr/>
          </p:nvSpPr>
          <p:spPr>
            <a:xfrm>
              <a:off x="5160333" y="3398520"/>
              <a:ext cx="1036320" cy="441960"/>
            </a:xfrm>
            <a:custGeom>
              <a:avLst/>
              <a:gdLst>
                <a:gd name="connsiteX0" fmla="*/ 0 w 1036320"/>
                <a:gd name="connsiteY0" fmla="*/ 0 h 441960"/>
                <a:gd name="connsiteX1" fmla="*/ 975360 w 1036320"/>
                <a:gd name="connsiteY1" fmla="*/ 0 h 441960"/>
                <a:gd name="connsiteX2" fmla="*/ 1036320 w 1036320"/>
                <a:gd name="connsiteY2" fmla="*/ 441960 h 441960"/>
                <a:gd name="connsiteX3" fmla="*/ 0 w 1036320"/>
                <a:gd name="connsiteY3" fmla="*/ 365760 h 441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6320" h="441960">
                  <a:moveTo>
                    <a:pt x="0" y="0"/>
                  </a:moveTo>
                  <a:lnTo>
                    <a:pt x="975360" y="0"/>
                  </a:lnTo>
                  <a:lnTo>
                    <a:pt x="1036320" y="441960"/>
                  </a:lnTo>
                  <a:lnTo>
                    <a:pt x="0" y="365760"/>
                  </a:lnTo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Rounded Rectangular Callout 32"/>
          <p:cNvSpPr/>
          <p:nvPr/>
        </p:nvSpPr>
        <p:spPr>
          <a:xfrm>
            <a:off x="3868687" y="868481"/>
            <a:ext cx="4488292" cy="1055608"/>
          </a:xfrm>
          <a:prstGeom prst="wedgeRoundRectCallout">
            <a:avLst>
              <a:gd name="adj1" fmla="val -69032"/>
              <a:gd name="adj2" fmla="val 100466"/>
              <a:gd name="adj3" fmla="val 16667"/>
            </a:avLst>
          </a:prstGeom>
          <a:solidFill>
            <a:schemeClr val="tx1"/>
          </a:solidFill>
          <a:ln w="5715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Did I leave some concurrency on the table?</a:t>
            </a:r>
          </a:p>
        </p:txBody>
      </p:sp>
    </p:spTree>
    <p:extLst>
      <p:ext uri="{BB962C8B-B14F-4D97-AF65-F5344CB8AC3E}">
        <p14:creationId xmlns:p14="http://schemas.microsoft.com/office/powerpoint/2010/main" val="399313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A616-C89E-E23C-18A1-B9D4D66D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Building Concurrent Schedules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B65431-E754-201A-DE5E-82940BCF297F}"/>
              </a:ext>
            </a:extLst>
          </p:cNvPr>
          <p:cNvSpPr txBox="1"/>
          <p:nvPr/>
        </p:nvSpPr>
        <p:spPr bwMode="auto">
          <a:xfrm>
            <a:off x="990600" y="2362200"/>
            <a:ext cx="546175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 transactions, order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46F21-248D-91E9-30F4-0887142A13EE}"/>
              </a:ext>
            </a:extLst>
          </p:cNvPr>
          <p:cNvSpPr txBox="1"/>
          <p:nvPr/>
        </p:nvSpPr>
        <p:spPr bwMode="auto">
          <a:xfrm>
            <a:off x="1821086" y="3805026"/>
            <a:ext cx="5501827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transactions, execute them</a:t>
            </a:r>
          </a:p>
        </p:txBody>
      </p:sp>
    </p:spTree>
    <p:extLst>
      <p:ext uri="{BB962C8B-B14F-4D97-AF65-F5344CB8AC3E}">
        <p14:creationId xmlns:p14="http://schemas.microsoft.com/office/powerpoint/2010/main" val="13029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7295012" y="-697443"/>
            <a:ext cx="1166279" cy="1858757"/>
            <a:chOff x="5334000" y="1066800"/>
            <a:chExt cx="2438400" cy="3886200"/>
          </a:xfrm>
        </p:grpSpPr>
        <p:sp>
          <p:nvSpPr>
            <p:cNvPr id="42" name="Vertical Scroll 41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3" name="5-Point Star 42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4" name="5-Point Star 43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5" name="5-Point Star 44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>
            <a:grpSpLocks noChangeAspect="1"/>
          </p:cNvGrpSpPr>
          <p:nvPr/>
        </p:nvGrpSpPr>
        <p:grpSpPr>
          <a:xfrm>
            <a:off x="6647079" y="-292248"/>
            <a:ext cx="1295866" cy="2065286"/>
            <a:chOff x="5334000" y="1066800"/>
            <a:chExt cx="2438400" cy="3886200"/>
          </a:xfrm>
        </p:grpSpPr>
        <p:sp>
          <p:nvSpPr>
            <p:cNvPr id="37" name="Vertical Scroll 36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8" name="5-Point Star 37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9" name="5-Point Star 38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0" name="5-Point Star 39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6024991" y="-167092"/>
            <a:ext cx="1439851" cy="2294762"/>
            <a:chOff x="5334000" y="1066800"/>
            <a:chExt cx="2438400" cy="3886200"/>
          </a:xfrm>
        </p:grpSpPr>
        <p:sp>
          <p:nvSpPr>
            <p:cNvPr id="32" name="Vertical Scroll 31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3" name="5-Point Star 32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4" name="5-Point Star 33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5" name="5-Point Star 34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5225074" y="53233"/>
            <a:ext cx="1599834" cy="2549736"/>
            <a:chOff x="5334000" y="1066800"/>
            <a:chExt cx="2438400" cy="3886200"/>
          </a:xfrm>
        </p:grpSpPr>
        <p:sp>
          <p:nvSpPr>
            <p:cNvPr id="27" name="Vertical Scroll 26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8" name="5-Point Star 27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9" name="5-Point Star 28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0" name="5-Point Star 29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1" name="Group 20"/>
          <p:cNvGrpSpPr>
            <a:grpSpLocks noChangeAspect="1"/>
          </p:cNvGrpSpPr>
          <p:nvPr/>
        </p:nvGrpSpPr>
        <p:grpSpPr>
          <a:xfrm>
            <a:off x="4419600" y="314497"/>
            <a:ext cx="1777594" cy="2833040"/>
            <a:chOff x="5334000" y="1066800"/>
            <a:chExt cx="2438400" cy="3886200"/>
          </a:xfrm>
        </p:grpSpPr>
        <p:sp>
          <p:nvSpPr>
            <p:cNvPr id="22" name="Vertical Scroll 21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3" name="5-Point Star 22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4" name="5-Point Star 23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5" name="5-Point Star 24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3561325" y="686372"/>
            <a:ext cx="1975104" cy="3147822"/>
            <a:chOff x="5334000" y="1066800"/>
            <a:chExt cx="2438400" cy="3886200"/>
          </a:xfrm>
        </p:grpSpPr>
        <p:sp>
          <p:nvSpPr>
            <p:cNvPr id="16" name="Vertical Scroll 15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7" name="5-Point Star 16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8" name="5-Point Star 17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9" name="5-Point Star 18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2354317" y="957263"/>
            <a:ext cx="2194560" cy="3497580"/>
            <a:chOff x="5334000" y="1066800"/>
            <a:chExt cx="2438400" cy="3886200"/>
          </a:xfrm>
        </p:grpSpPr>
        <p:sp>
          <p:nvSpPr>
            <p:cNvPr id="10" name="Vertical Scroll 9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1" name="5-Point Star 10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2" name="5-Point Star 11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3" name="5-Point Star 12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066800" y="1423988"/>
            <a:ext cx="2438400" cy="3886200"/>
            <a:chOff x="5334000" y="1066800"/>
            <a:chExt cx="2438400" cy="3886200"/>
          </a:xfrm>
        </p:grpSpPr>
        <p:sp>
          <p:nvSpPr>
            <p:cNvPr id="5" name="Vertical Scroll 4"/>
            <p:cNvSpPr/>
            <p:nvPr/>
          </p:nvSpPr>
          <p:spPr>
            <a:xfrm>
              <a:off x="5334000" y="1066800"/>
              <a:ext cx="2438400" cy="3886200"/>
            </a:xfrm>
            <a:prstGeom prst="verticalScroll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6" name="5-Point Star 5"/>
            <p:cNvSpPr/>
            <p:nvPr/>
          </p:nvSpPr>
          <p:spPr>
            <a:xfrm>
              <a:off x="6096000" y="1600200"/>
              <a:ext cx="914400" cy="914400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" name="5-Point Star 6"/>
            <p:cNvSpPr/>
            <p:nvPr/>
          </p:nvSpPr>
          <p:spPr>
            <a:xfrm>
              <a:off x="6096000" y="3571875"/>
              <a:ext cx="914400" cy="914400"/>
            </a:xfrm>
            <a:prstGeom prst="star5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8" name="5-Point Star 7"/>
            <p:cNvSpPr/>
            <p:nvPr/>
          </p:nvSpPr>
          <p:spPr>
            <a:xfrm>
              <a:off x="6096000" y="2586038"/>
              <a:ext cx="914400" cy="914400"/>
            </a:xfrm>
            <a:prstGeom prst="star5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08383" y="5486400"/>
            <a:ext cx="2121094" cy="107721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</a:rPr>
              <a:t>end of</a:t>
            </a:r>
          </a:p>
          <a:p>
            <a:pPr algn="ctr"/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</a:rPr>
              <a:t>blockchain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498048" y="397178"/>
            <a:ext cx="2216249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66FF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Validators …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4634560" y="4977704"/>
            <a:ext cx="4200189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66FF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clients, full nodes …</a:t>
            </a:r>
          </a:p>
        </p:txBody>
      </p:sp>
      <p:pic>
        <p:nvPicPr>
          <p:cNvPr id="52" name="Picture 6" descr="Check Mark Clip 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794" y="4068572"/>
            <a:ext cx="1640812" cy="125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6" descr="Check Mar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894" y="3335309"/>
            <a:ext cx="1100351" cy="843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6" descr="Check Mark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847" y="2528605"/>
            <a:ext cx="891164" cy="68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Check Mark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3747" y="1874206"/>
            <a:ext cx="803332" cy="61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6" descr="Check Mark Clip 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655" y="1180814"/>
            <a:ext cx="803332" cy="61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6" descr="Check Mark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5406" y="692397"/>
            <a:ext cx="642019" cy="49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6" descr="Check Mark Clip Ar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281" y="125970"/>
            <a:ext cx="642019" cy="49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/>
          <p:cNvSpPr txBox="1"/>
          <p:nvPr/>
        </p:nvSpPr>
        <p:spPr bwMode="auto">
          <a:xfrm>
            <a:off x="4641448" y="5830759"/>
            <a:ext cx="4243469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66FF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hashes, signatures</a:t>
            </a:r>
          </a:p>
        </p:txBody>
      </p:sp>
      <p:pic>
        <p:nvPicPr>
          <p:cNvPr id="62" name="Picture 18" descr="http://www.clker.com/cliparts/J/H/a/O/Z/2/pink-hat-red-2-m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5012" y="2238710"/>
            <a:ext cx="2317750" cy="158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8" descr="Image result for blue fedora clipar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945" y="2724043"/>
            <a:ext cx="2317750" cy="158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32" descr="alt=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03" y="3211831"/>
            <a:ext cx="2511425" cy="171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05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F9307-625B-2A7D-F1C9-5F3222E6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Issues with Execute-Order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A64F1-4A0C-67B7-79D4-B717F6C3FC40}"/>
              </a:ext>
            </a:extLst>
          </p:cNvPr>
          <p:cNvSpPr txBox="1"/>
          <p:nvPr/>
        </p:nvSpPr>
        <p:spPr bwMode="auto">
          <a:xfrm>
            <a:off x="1362627" y="3124200"/>
            <a:ext cx="6418745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Proposer takes risk if conflicts common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304D6787-1EB2-44D7-B7DC-86131F28E895}"/>
              </a:ext>
            </a:extLst>
          </p:cNvPr>
          <p:cNvSpPr txBox="1"/>
          <p:nvPr/>
        </p:nvSpPr>
        <p:spPr bwMode="auto">
          <a:xfrm>
            <a:off x="1362627" y="2242146"/>
            <a:ext cx="4443845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Proposer does all the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BF7A56-2199-FC8D-E44A-A21AF899F6BA}"/>
              </a:ext>
            </a:extLst>
          </p:cNvPr>
          <p:cNvSpPr txBox="1"/>
          <p:nvPr/>
        </p:nvSpPr>
        <p:spPr bwMode="auto">
          <a:xfrm>
            <a:off x="1362627" y="4006254"/>
            <a:ext cx="5022529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 proposer is dishonest?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0AE8E-23D1-24D0-F461-B0A7D843F50E}"/>
              </a:ext>
            </a:extLst>
          </p:cNvPr>
          <p:cNvSpPr txBox="1"/>
          <p:nvPr/>
        </p:nvSpPr>
        <p:spPr bwMode="auto">
          <a:xfrm>
            <a:off x="1362627" y="4888309"/>
            <a:ext cx="4443845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spread load / risk?</a:t>
            </a:r>
          </a:p>
        </p:txBody>
      </p:sp>
    </p:spTree>
    <p:extLst>
      <p:ext uri="{BB962C8B-B14F-4D97-AF65-F5344CB8AC3E}">
        <p14:creationId xmlns:p14="http://schemas.microsoft.com/office/powerpoint/2010/main" val="23561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http://www.clker.com/cliparts/J/H/a/O/Z/2/pink-hat-red-2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29200"/>
            <a:ext cx="2317750" cy="1581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8" descr="Image result for blue fedora clip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288" y="4220834"/>
            <a:ext cx="2317750" cy="158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2" descr="alt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75" y="3296591"/>
            <a:ext cx="2511425" cy="1716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609600" y="3953578"/>
            <a:ext cx="4514546" cy="1055608"/>
            <a:chOff x="609600" y="3953578"/>
            <a:chExt cx="4514546" cy="1055608"/>
          </a:xfrm>
        </p:grpSpPr>
        <p:sp>
          <p:nvSpPr>
            <p:cNvPr id="11" name="Rounded Rectangular Callout 10"/>
            <p:cNvSpPr/>
            <p:nvPr/>
          </p:nvSpPr>
          <p:spPr>
            <a:xfrm>
              <a:off x="609600" y="3953578"/>
              <a:ext cx="4514546" cy="1055608"/>
            </a:xfrm>
            <a:prstGeom prst="wedgeRoundRectCallout">
              <a:avLst>
                <a:gd name="adj1" fmla="val 65946"/>
                <a:gd name="adj2" fmla="val 23440"/>
                <a:gd name="adj3" fmla="val 16667"/>
              </a:avLst>
            </a:prstGeom>
            <a:solidFill>
              <a:schemeClr val="tx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Give us your concurrent schedule!</a:t>
              </a:r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609600" y="3953578"/>
              <a:ext cx="4514546" cy="1055608"/>
            </a:xfrm>
            <a:prstGeom prst="wedgeRoundRectCallout">
              <a:avLst>
                <a:gd name="adj1" fmla="val 82825"/>
                <a:gd name="adj2" fmla="val -54521"/>
                <a:gd name="adj3" fmla="val 16667"/>
              </a:avLst>
            </a:prstGeom>
            <a:solidFill>
              <a:schemeClr val="tx1"/>
            </a:solidFill>
            <a:ln w="57150"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Give us your concurrent schedule!</a:t>
              </a:r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609600" y="3953578"/>
              <a:ext cx="4514546" cy="1055608"/>
            </a:xfrm>
            <a:prstGeom prst="wedgeRoundRectCallout">
              <a:avLst>
                <a:gd name="adj1" fmla="val 40290"/>
                <a:gd name="adj2" fmla="val 97069"/>
                <a:gd name="adj3" fmla="val 16667"/>
              </a:avLst>
            </a:prstGeom>
            <a:solidFill>
              <a:schemeClr val="tx1"/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We will build our own concurrent schedules!</a:t>
              </a:r>
            </a:p>
          </p:txBody>
        </p:sp>
      </p:grpSp>
      <p:sp>
        <p:nvSpPr>
          <p:cNvPr id="14" name="Rounded Rectangular Callout 13"/>
          <p:cNvSpPr/>
          <p:nvPr/>
        </p:nvSpPr>
        <p:spPr>
          <a:xfrm>
            <a:off x="3486729" y="752237"/>
            <a:ext cx="4488292" cy="1055608"/>
          </a:xfrm>
          <a:prstGeom prst="wedgeRoundRectCallout">
            <a:avLst>
              <a:gd name="adj1" fmla="val -59071"/>
              <a:gd name="adj2" fmla="val 100956"/>
              <a:gd name="adj3" fmla="val 16667"/>
            </a:avLst>
          </a:prstGeom>
          <a:solidFill>
            <a:schemeClr val="tx1"/>
          </a:solidFill>
          <a:ln w="571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Here is a sequential txn order for everyone!</a:t>
            </a:r>
          </a:p>
        </p:txBody>
      </p:sp>
      <p:pic>
        <p:nvPicPr>
          <p:cNvPr id="16" name="Picture 15" descr="Blue Hard Hat Clip Ar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96285"/>
            <a:ext cx="2366282" cy="182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78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606D-E00D-1D01-3D70-FB5D2124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Thread Pool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52FDC3-AEEB-7945-B3DD-3C87E481B66B}"/>
              </a:ext>
            </a:extLst>
          </p:cNvPr>
          <p:cNvGrpSpPr>
            <a:grpSpLocks/>
          </p:cNvGrpSpPr>
          <p:nvPr/>
        </p:nvGrpSpPr>
        <p:grpSpPr bwMode="auto">
          <a:xfrm>
            <a:off x="2529337" y="2346340"/>
            <a:ext cx="1249433" cy="1123751"/>
            <a:chOff x="1488" y="3060"/>
            <a:chExt cx="919" cy="828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7" name="Freeform 4">
              <a:extLst>
                <a:ext uri="{FF2B5EF4-FFF2-40B4-BE49-F238E27FC236}">
                  <a16:creationId xmlns:a16="http://schemas.microsoft.com/office/drawing/2014/main" id="{5B537E7E-050C-14DA-5AFF-B25692FAE7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C5C4D329-5D48-C30C-E732-54CD42CA12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CCCD1A09-60A4-9676-4B80-50193EC60D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524C3DF3-811B-D4F3-1CB5-071AA0813E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98E275CE-D7A3-A7C8-340D-0FF468C27B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DBFA7200-9137-633C-CEA9-56581A98D6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1BCD2F06-0F99-1908-D06B-850EF0D4B8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14A297A5-835B-9AFC-ABA9-08E023C915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DB690E3E-8AB3-5091-AE7D-7F98DA0BE8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C47DDE2-EA19-B939-B0FB-1D8E2375C54A}"/>
              </a:ext>
            </a:extLst>
          </p:cNvPr>
          <p:cNvGrpSpPr>
            <a:grpSpLocks/>
          </p:cNvGrpSpPr>
          <p:nvPr/>
        </p:nvGrpSpPr>
        <p:grpSpPr bwMode="auto">
          <a:xfrm>
            <a:off x="3947284" y="2346340"/>
            <a:ext cx="1249433" cy="1123751"/>
            <a:chOff x="1488" y="3060"/>
            <a:chExt cx="919" cy="828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8" name="Freeform 4">
              <a:extLst>
                <a:ext uri="{FF2B5EF4-FFF2-40B4-BE49-F238E27FC236}">
                  <a16:creationId xmlns:a16="http://schemas.microsoft.com/office/drawing/2014/main" id="{3E730B59-A59C-FC43-313F-7E28593B9B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40731F0B-09BE-E31F-46C8-6D25365B02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4ADAAE9-1201-D626-5061-F3435CF75A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460B2B9F-0ED1-5253-9B33-5C5B0947CE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7737B765-BB1E-288C-C4EB-F48421BD12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1B80F8E3-9F3A-E137-4668-599D1E6490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7C2F295D-39E4-6686-05BC-CE8FB20B785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0307595-F01B-803E-F726-30F5116233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9286FB93-BDC9-9CEF-7701-EB47D7C6CD6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E331111-1E52-2A7C-7550-116A274B6570}"/>
              </a:ext>
            </a:extLst>
          </p:cNvPr>
          <p:cNvGrpSpPr>
            <a:grpSpLocks/>
          </p:cNvGrpSpPr>
          <p:nvPr/>
        </p:nvGrpSpPr>
        <p:grpSpPr bwMode="auto">
          <a:xfrm>
            <a:off x="5365231" y="2346340"/>
            <a:ext cx="1249433" cy="1123751"/>
            <a:chOff x="1488" y="3060"/>
            <a:chExt cx="919" cy="828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E8DF5120-D3F6-0245-2933-6CB6C04E59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4D22B38-0203-4626-22A6-DB63FAE4CD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148A4A2-5C75-E4F0-DD12-1CA8276649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A2AE859-735F-AB4D-2A91-BC0B07ED55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C916125-B0E8-CF18-A677-E994510655E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6405C016-4A74-F668-142F-DEA08C98C2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0963ACCC-D1D1-6A3A-5906-E206C9E7CBE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4C7974A1-21EB-7E22-F354-59AAF97C45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DE5CAF8C-CC8A-1A61-8EB9-2D05CD6CDF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22E899C-0645-9B80-7AB7-E80672DE2BFF}"/>
              </a:ext>
            </a:extLst>
          </p:cNvPr>
          <p:cNvSpPr txBox="1"/>
          <p:nvPr/>
        </p:nvSpPr>
        <p:spPr bwMode="auto">
          <a:xfrm>
            <a:off x="3124390" y="4648200"/>
            <a:ext cx="2842445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Platform-specific</a:t>
            </a:r>
          </a:p>
        </p:txBody>
      </p:sp>
    </p:spTree>
    <p:extLst>
      <p:ext uri="{BB962C8B-B14F-4D97-AF65-F5344CB8AC3E}">
        <p14:creationId xmlns:p14="http://schemas.microsoft.com/office/powerpoint/2010/main" val="271691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AFF8-61DC-CD0F-5316-A4788631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Task Pool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970C8D96-48C0-DD2D-904F-CACDCD736AEF}"/>
              </a:ext>
            </a:extLst>
          </p:cNvPr>
          <p:cNvSpPr/>
          <p:nvPr/>
        </p:nvSpPr>
        <p:spPr bwMode="auto">
          <a:xfrm>
            <a:off x="5105977" y="2481923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E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4257F26-3884-B518-4EB2-34B99499DE54}"/>
              </a:ext>
            </a:extLst>
          </p:cNvPr>
          <p:cNvSpPr/>
          <p:nvPr/>
        </p:nvSpPr>
        <p:spPr bwMode="auto">
          <a:xfrm>
            <a:off x="5823402" y="2481923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E</a:t>
            </a:r>
            <a:r>
              <a:rPr lang="en-US" sz="1800" baseline="-25000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4382AE3-1C62-A430-EBB0-66B98455C1E8}"/>
              </a:ext>
            </a:extLst>
          </p:cNvPr>
          <p:cNvSpPr/>
          <p:nvPr/>
        </p:nvSpPr>
        <p:spPr bwMode="auto">
          <a:xfrm>
            <a:off x="6540827" y="2481923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E</a:t>
            </a:r>
            <a:r>
              <a:rPr lang="en-US" sz="1800" baseline="-25000" dirty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BB8B15-EC9E-4C2C-5512-D1530AD4F882}"/>
              </a:ext>
            </a:extLst>
          </p:cNvPr>
          <p:cNvSpPr txBox="1"/>
          <p:nvPr/>
        </p:nvSpPr>
        <p:spPr bwMode="auto">
          <a:xfrm>
            <a:off x="1968242" y="2501419"/>
            <a:ext cx="2701381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 tasks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35D025A-5E99-64F0-8371-7F2970BF2AC9}"/>
              </a:ext>
            </a:extLst>
          </p:cNvPr>
          <p:cNvSpPr/>
          <p:nvPr/>
        </p:nvSpPr>
        <p:spPr bwMode="auto">
          <a:xfrm>
            <a:off x="5070417" y="3399929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V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1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748F7B23-8E31-6A2C-2132-B0C60A842876}"/>
              </a:ext>
            </a:extLst>
          </p:cNvPr>
          <p:cNvSpPr/>
          <p:nvPr/>
        </p:nvSpPr>
        <p:spPr bwMode="auto">
          <a:xfrm>
            <a:off x="5787842" y="3399929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V</a:t>
            </a:r>
            <a:r>
              <a:rPr lang="en-US" sz="1800" baseline="-25000" dirty="0">
                <a:solidFill>
                  <a:schemeClr val="bg1"/>
                </a:solidFill>
              </a:rPr>
              <a:t>2</a:t>
            </a:r>
            <a:endParaRPr kumimoji="0" lang="en-US" sz="18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9EB6C6-0A92-46F7-AD8D-1BACE3BC9566}"/>
              </a:ext>
            </a:extLst>
          </p:cNvPr>
          <p:cNvSpPr txBox="1"/>
          <p:nvPr/>
        </p:nvSpPr>
        <p:spPr bwMode="auto">
          <a:xfrm>
            <a:off x="1917527" y="3419425"/>
            <a:ext cx="2676310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tasks</a:t>
            </a:r>
          </a:p>
        </p:txBody>
      </p:sp>
    </p:spTree>
    <p:extLst>
      <p:ext uri="{BB962C8B-B14F-4D97-AF65-F5344CB8AC3E}">
        <p14:creationId xmlns:p14="http://schemas.microsoft.com/office/powerpoint/2010/main" val="4394940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AFF8-61DC-CD0F-5316-A4788631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Multi-Version Buffer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A67551-40A1-B50B-E7AB-FB6FFFD621C0}"/>
              </a:ext>
            </a:extLst>
          </p:cNvPr>
          <p:cNvGrpSpPr/>
          <p:nvPr/>
        </p:nvGrpSpPr>
        <p:grpSpPr>
          <a:xfrm>
            <a:off x="4345816" y="2297284"/>
            <a:ext cx="452368" cy="2263432"/>
            <a:chOff x="5025329" y="3518399"/>
            <a:chExt cx="452368" cy="22634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FC740A-02B1-5C85-5A16-961B0A7ABAC1}"/>
                </a:ext>
              </a:extLst>
            </p:cNvPr>
            <p:cNvSpPr/>
            <p:nvPr/>
          </p:nvSpPr>
          <p:spPr bwMode="auto">
            <a:xfrm>
              <a:off x="5025329" y="3518399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B0C034-3EB3-C639-9709-9D5164AEE667}"/>
                </a:ext>
              </a:extLst>
            </p:cNvPr>
            <p:cNvSpPr/>
            <p:nvPr/>
          </p:nvSpPr>
          <p:spPr bwMode="auto">
            <a:xfrm>
              <a:off x="5025329" y="3968841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3933C4-96EC-6770-17C6-78A9AB113C20}"/>
                </a:ext>
              </a:extLst>
            </p:cNvPr>
            <p:cNvSpPr/>
            <p:nvPr/>
          </p:nvSpPr>
          <p:spPr bwMode="auto">
            <a:xfrm>
              <a:off x="5025329" y="4419283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C29CA5-4C74-EC34-1DDF-8DDE27F3243A}"/>
                </a:ext>
              </a:extLst>
            </p:cNvPr>
            <p:cNvSpPr/>
            <p:nvPr/>
          </p:nvSpPr>
          <p:spPr bwMode="auto">
            <a:xfrm>
              <a:off x="5025329" y="4869725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BA2842-7FC6-3D1B-B3E4-8811EAAE68D6}"/>
                </a:ext>
              </a:extLst>
            </p:cNvPr>
            <p:cNvSpPr/>
            <p:nvPr/>
          </p:nvSpPr>
          <p:spPr bwMode="auto">
            <a:xfrm>
              <a:off x="5025329" y="5320166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104C31E-D4E3-DEE4-8926-1B2787551D56}"/>
              </a:ext>
            </a:extLst>
          </p:cNvPr>
          <p:cNvSpPr txBox="1"/>
          <p:nvPr/>
        </p:nvSpPr>
        <p:spPr bwMode="auto">
          <a:xfrm>
            <a:off x="2209800" y="2709288"/>
            <a:ext cx="1576072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writes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FF462C-6E1D-0603-40EE-4DD9371E8B93}"/>
              </a:ext>
            </a:extLst>
          </p:cNvPr>
          <p:cNvCxnSpPr>
            <a:cxnSpLocks/>
          </p:cNvCxnSpPr>
          <p:nvPr/>
        </p:nvCxnSpPr>
        <p:spPr>
          <a:xfrm>
            <a:off x="3785872" y="2967068"/>
            <a:ext cx="459616" cy="766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BD6676-97AF-ABE1-477E-47362FB2916D}"/>
              </a:ext>
            </a:extLst>
          </p:cNvPr>
          <p:cNvSpPr txBox="1"/>
          <p:nvPr/>
        </p:nvSpPr>
        <p:spPr bwMode="auto">
          <a:xfrm>
            <a:off x="5625200" y="3505200"/>
            <a:ext cx="1537600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1DC98C-A970-2BAC-7C19-9A4689B2F8E2}"/>
              </a:ext>
            </a:extLst>
          </p:cNvPr>
          <p:cNvSpPr txBox="1"/>
          <p:nvPr/>
        </p:nvSpPr>
        <p:spPr bwMode="auto">
          <a:xfrm>
            <a:off x="5625200" y="4108087"/>
            <a:ext cx="1537600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reads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79C66E-322F-69E8-6477-35F848781FC6}"/>
              </a:ext>
            </a:extLst>
          </p:cNvPr>
          <p:cNvCxnSpPr>
            <a:cxnSpLocks/>
            <a:stCxn id="21" idx="1"/>
            <a:endCxn id="15" idx="3"/>
          </p:cNvCxnSpPr>
          <p:nvPr/>
        </p:nvCxnSpPr>
        <p:spPr>
          <a:xfrm flipH="1" flipV="1">
            <a:off x="4798184" y="4329884"/>
            <a:ext cx="827016" cy="39813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9ED4A2A-31B9-E4C9-9082-0B9A7DED70B5}"/>
              </a:ext>
            </a:extLst>
          </p:cNvPr>
          <p:cNvCxnSpPr>
            <a:stCxn id="20" idx="1"/>
            <a:endCxn id="8" idx="3"/>
          </p:cNvCxnSpPr>
          <p:nvPr/>
        </p:nvCxnSpPr>
        <p:spPr>
          <a:xfrm rot="10800000">
            <a:off x="4798184" y="2978560"/>
            <a:ext cx="827016" cy="788251"/>
          </a:xfrm>
          <a:prstGeom prst="bentConnector3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3119D3B-2389-1367-A26D-507E6440FD57}"/>
              </a:ext>
            </a:extLst>
          </p:cNvPr>
          <p:cNvSpPr txBox="1"/>
          <p:nvPr/>
        </p:nvSpPr>
        <p:spPr bwMode="auto">
          <a:xfrm>
            <a:off x="2209800" y="2318789"/>
            <a:ext cx="1576072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writes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ADCDD5-F39B-1532-46EE-F892E3A96E6D}"/>
              </a:ext>
            </a:extLst>
          </p:cNvPr>
          <p:cNvCxnSpPr>
            <a:cxnSpLocks/>
          </p:cNvCxnSpPr>
          <p:nvPr/>
        </p:nvCxnSpPr>
        <p:spPr>
          <a:xfrm>
            <a:off x="3785872" y="2576569"/>
            <a:ext cx="459616" cy="766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5B184BC-3961-3380-E183-C22323B8C859}"/>
              </a:ext>
            </a:extLst>
          </p:cNvPr>
          <p:cNvSpPr txBox="1"/>
          <p:nvPr/>
        </p:nvSpPr>
        <p:spPr bwMode="auto">
          <a:xfrm>
            <a:off x="2209800" y="4108087"/>
            <a:ext cx="1576072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writes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2C0B89-012D-7C3F-36CF-6E2BB95D6D69}"/>
              </a:ext>
            </a:extLst>
          </p:cNvPr>
          <p:cNvCxnSpPr>
            <a:cxnSpLocks/>
          </p:cNvCxnSpPr>
          <p:nvPr/>
        </p:nvCxnSpPr>
        <p:spPr>
          <a:xfrm>
            <a:off x="3785872" y="4365867"/>
            <a:ext cx="459616" cy="7661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17EB132-F2C3-DDC1-0EF4-F1B7A445D94B}"/>
              </a:ext>
            </a:extLst>
          </p:cNvPr>
          <p:cNvSpPr txBox="1"/>
          <p:nvPr/>
        </p:nvSpPr>
        <p:spPr bwMode="auto">
          <a:xfrm>
            <a:off x="3567558" y="4843524"/>
            <a:ext cx="2008883" cy="40011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per location</a:t>
            </a:r>
          </a:p>
        </p:txBody>
      </p:sp>
    </p:spTree>
    <p:extLst>
      <p:ext uri="{BB962C8B-B14F-4D97-AF65-F5344CB8AC3E}">
        <p14:creationId xmlns:p14="http://schemas.microsoft.com/office/powerpoint/2010/main" val="16416757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AFF8-61DC-CD0F-5316-A4788631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Validation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A67551-40A1-B50B-E7AB-FB6FFFD621C0}"/>
              </a:ext>
            </a:extLst>
          </p:cNvPr>
          <p:cNvGrpSpPr/>
          <p:nvPr/>
        </p:nvGrpSpPr>
        <p:grpSpPr>
          <a:xfrm>
            <a:off x="4345816" y="2297284"/>
            <a:ext cx="452368" cy="2263432"/>
            <a:chOff x="5025329" y="3518399"/>
            <a:chExt cx="452368" cy="22634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FC740A-02B1-5C85-5A16-961B0A7ABAC1}"/>
                </a:ext>
              </a:extLst>
            </p:cNvPr>
            <p:cNvSpPr/>
            <p:nvPr/>
          </p:nvSpPr>
          <p:spPr bwMode="auto">
            <a:xfrm>
              <a:off x="5025329" y="3518399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B0C034-3EB3-C639-9709-9D5164AEE667}"/>
                </a:ext>
              </a:extLst>
            </p:cNvPr>
            <p:cNvSpPr/>
            <p:nvPr/>
          </p:nvSpPr>
          <p:spPr bwMode="auto">
            <a:xfrm>
              <a:off x="5025329" y="3968841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3933C4-96EC-6770-17C6-78A9AB113C20}"/>
                </a:ext>
              </a:extLst>
            </p:cNvPr>
            <p:cNvSpPr/>
            <p:nvPr/>
          </p:nvSpPr>
          <p:spPr bwMode="auto">
            <a:xfrm>
              <a:off x="5025329" y="4419283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0C29CA5-4C74-EC34-1DDF-8DDE27F3243A}"/>
                </a:ext>
              </a:extLst>
            </p:cNvPr>
            <p:cNvSpPr/>
            <p:nvPr/>
          </p:nvSpPr>
          <p:spPr bwMode="auto">
            <a:xfrm>
              <a:off x="5025329" y="4869725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CBA2842-7FC6-3D1B-B3E4-8811EAAE68D6}"/>
                </a:ext>
              </a:extLst>
            </p:cNvPr>
            <p:cNvSpPr/>
            <p:nvPr/>
          </p:nvSpPr>
          <p:spPr bwMode="auto">
            <a:xfrm>
              <a:off x="5025329" y="5320166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5BD6676-97AF-ABE1-477E-47362FB2916D}"/>
              </a:ext>
            </a:extLst>
          </p:cNvPr>
          <p:cNvSpPr txBox="1"/>
          <p:nvPr/>
        </p:nvSpPr>
        <p:spPr bwMode="auto">
          <a:xfrm>
            <a:off x="5714968" y="3505200"/>
            <a:ext cx="1358064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read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9ED4A2A-31B9-E4C9-9082-0B9A7DED70B5}"/>
              </a:ext>
            </a:extLst>
          </p:cNvPr>
          <p:cNvCxnSpPr>
            <a:stCxn id="20" idx="1"/>
            <a:endCxn id="8" idx="3"/>
          </p:cNvCxnSpPr>
          <p:nvPr/>
        </p:nvCxnSpPr>
        <p:spPr>
          <a:xfrm rot="10800000">
            <a:off x="4798184" y="2978560"/>
            <a:ext cx="916784" cy="788251"/>
          </a:xfrm>
          <a:prstGeom prst="bentConnector3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A158BB-2C31-B92E-89B5-BBE2F34F72A3}"/>
              </a:ext>
            </a:extLst>
          </p:cNvPr>
          <p:cNvSpPr txBox="1"/>
          <p:nvPr/>
        </p:nvSpPr>
        <p:spPr bwMode="auto">
          <a:xfrm>
            <a:off x="2152978" y="4889179"/>
            <a:ext cx="5533824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every read in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‘s read set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12090-F3FC-6073-2958-9A6C3F67F20F}"/>
              </a:ext>
            </a:extLst>
          </p:cNvPr>
          <p:cNvSpPr txBox="1"/>
          <p:nvPr/>
        </p:nvSpPr>
        <p:spPr bwMode="auto">
          <a:xfrm>
            <a:off x="2156365" y="5700297"/>
            <a:ext cx="4916667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 the right version? </a:t>
            </a:r>
          </a:p>
        </p:txBody>
      </p:sp>
    </p:spTree>
    <p:extLst>
      <p:ext uri="{BB962C8B-B14F-4D97-AF65-F5344CB8AC3E}">
        <p14:creationId xmlns:p14="http://schemas.microsoft.com/office/powerpoint/2010/main" val="112793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F090B-75CE-6264-F9C8-60EF787B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D693C7-4FD3-E0E9-41A5-EC2EAFB26750}"/>
              </a:ext>
            </a:extLst>
          </p:cNvPr>
          <p:cNvGrpSpPr/>
          <p:nvPr/>
        </p:nvGrpSpPr>
        <p:grpSpPr>
          <a:xfrm>
            <a:off x="4724400" y="2960096"/>
            <a:ext cx="1811709" cy="1624527"/>
            <a:chOff x="7026475" y="1992598"/>
            <a:chExt cx="1811709" cy="1624527"/>
          </a:xfrm>
        </p:grpSpPr>
        <p:pic>
          <p:nvPicPr>
            <p:cNvPr id="4" name="Picture 2" descr="Free Gear Clipart Black And White, Download Free Gear Clipart Black And  White png images, Free ClipArts on Clipart Library">
              <a:extLst>
                <a:ext uri="{FF2B5EF4-FFF2-40B4-BE49-F238E27FC236}">
                  <a16:creationId xmlns:a16="http://schemas.microsoft.com/office/drawing/2014/main" id="{F60D3A19-576C-F8EC-3377-656E3C0618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028" y="2499940"/>
              <a:ext cx="1098601" cy="89123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36543C3-847D-D253-6828-D64E2F301BB4}"/>
                </a:ext>
              </a:extLst>
            </p:cNvPr>
            <p:cNvSpPr/>
            <p:nvPr/>
          </p:nvSpPr>
          <p:spPr bwMode="auto">
            <a:xfrm>
              <a:off x="7026475" y="1992598"/>
              <a:ext cx="1811709" cy="1624527"/>
            </a:xfrm>
            <a:prstGeom prst="round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Lucida Console" pitchFamily="49" charset="0"/>
                </a:rPr>
                <a:t>VM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F988A46-B306-2218-5072-EC3D18665517}"/>
              </a:ext>
            </a:extLst>
          </p:cNvPr>
          <p:cNvGrpSpPr/>
          <p:nvPr/>
        </p:nvGrpSpPr>
        <p:grpSpPr>
          <a:xfrm>
            <a:off x="2769090" y="2640643"/>
            <a:ext cx="452368" cy="2263432"/>
            <a:chOff x="5025329" y="3518399"/>
            <a:chExt cx="452368" cy="22634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36BA62-571D-BD63-0AAC-CB1FED53C44B}"/>
                </a:ext>
              </a:extLst>
            </p:cNvPr>
            <p:cNvSpPr/>
            <p:nvPr/>
          </p:nvSpPr>
          <p:spPr bwMode="auto">
            <a:xfrm>
              <a:off x="5025329" y="3518399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038C67-E890-3C11-3CC8-DE769FE215F3}"/>
                </a:ext>
              </a:extLst>
            </p:cNvPr>
            <p:cNvSpPr/>
            <p:nvPr/>
          </p:nvSpPr>
          <p:spPr bwMode="auto">
            <a:xfrm>
              <a:off x="5025329" y="3968841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220BE0C-02A1-0CE6-3A33-363C24DB428F}"/>
                </a:ext>
              </a:extLst>
            </p:cNvPr>
            <p:cNvSpPr/>
            <p:nvPr/>
          </p:nvSpPr>
          <p:spPr bwMode="auto">
            <a:xfrm>
              <a:off x="5025329" y="4419283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9CE7335-E92B-921A-F4B2-494379F1B236}"/>
                </a:ext>
              </a:extLst>
            </p:cNvPr>
            <p:cNvSpPr/>
            <p:nvPr/>
          </p:nvSpPr>
          <p:spPr bwMode="auto">
            <a:xfrm>
              <a:off x="5025329" y="4869725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7B652C-8502-09A5-99BF-8AD88728B22F}"/>
                </a:ext>
              </a:extLst>
            </p:cNvPr>
            <p:cNvSpPr/>
            <p:nvPr/>
          </p:nvSpPr>
          <p:spPr bwMode="auto">
            <a:xfrm>
              <a:off x="5025329" y="5320166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AE213AB-37E3-60EE-2F39-C757D55723B5}"/>
              </a:ext>
            </a:extLst>
          </p:cNvPr>
          <p:cNvSpPr/>
          <p:nvPr/>
        </p:nvSpPr>
        <p:spPr>
          <a:xfrm>
            <a:off x="4795686" y="1757736"/>
            <a:ext cx="1669136" cy="993250"/>
          </a:xfrm>
          <a:prstGeom prst="downArrow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011793D-1CD3-76A9-AAE6-834A6996E468}"/>
              </a:ext>
            </a:extLst>
          </p:cNvPr>
          <p:cNvSpPr/>
          <p:nvPr/>
        </p:nvSpPr>
        <p:spPr>
          <a:xfrm>
            <a:off x="4795686" y="4725318"/>
            <a:ext cx="1669136" cy="1523082"/>
          </a:xfrm>
          <a:prstGeom prst="downArrow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set write set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91CE709-8ED8-D8B7-783F-0E58BA0227B9}"/>
              </a:ext>
            </a:extLst>
          </p:cNvPr>
          <p:cNvSpPr/>
          <p:nvPr/>
        </p:nvSpPr>
        <p:spPr>
          <a:xfrm>
            <a:off x="3477629" y="3188696"/>
            <a:ext cx="990600" cy="1167327"/>
          </a:xfrm>
          <a:prstGeom prst="rightArrow">
            <a:avLst/>
          </a:prstGeom>
          <a:solidFill>
            <a:schemeClr val="tx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4D438C-700C-0EFC-9536-11D33A1C39C2}"/>
              </a:ext>
            </a:extLst>
          </p:cNvPr>
          <p:cNvSpPr txBox="1"/>
          <p:nvPr/>
        </p:nvSpPr>
        <p:spPr bwMode="auto">
          <a:xfrm>
            <a:off x="2124299" y="5181600"/>
            <a:ext cx="1289584" cy="40011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MV-buffer</a:t>
            </a:r>
          </a:p>
        </p:txBody>
      </p:sp>
    </p:spTree>
    <p:extLst>
      <p:ext uri="{BB962C8B-B14F-4D97-AF65-F5344CB8AC3E}">
        <p14:creationId xmlns:p14="http://schemas.microsoft.com/office/powerpoint/2010/main" val="13307281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AFF8-61DC-CD0F-5316-A4788631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Initially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970C8D96-48C0-DD2D-904F-CACDCD736AEF}"/>
              </a:ext>
            </a:extLst>
          </p:cNvPr>
          <p:cNvSpPr/>
          <p:nvPr/>
        </p:nvSpPr>
        <p:spPr bwMode="auto">
          <a:xfrm>
            <a:off x="5105977" y="2481923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E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4257F26-3884-B518-4EB2-34B99499DE54}"/>
              </a:ext>
            </a:extLst>
          </p:cNvPr>
          <p:cNvSpPr/>
          <p:nvPr/>
        </p:nvSpPr>
        <p:spPr bwMode="auto">
          <a:xfrm>
            <a:off x="5823402" y="2481923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E</a:t>
            </a:r>
            <a:r>
              <a:rPr lang="en-US" sz="1800" baseline="-25000" dirty="0">
                <a:solidFill>
                  <a:schemeClr val="bg1"/>
                </a:solidFill>
              </a:rPr>
              <a:t>4</a:t>
            </a:r>
            <a:endParaRPr kumimoji="0" lang="en-US" sz="18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4382AE3-1C62-A430-EBB0-66B98455C1E8}"/>
              </a:ext>
            </a:extLst>
          </p:cNvPr>
          <p:cNvSpPr/>
          <p:nvPr/>
        </p:nvSpPr>
        <p:spPr bwMode="auto">
          <a:xfrm>
            <a:off x="6540827" y="2481923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E</a:t>
            </a:r>
            <a:r>
              <a:rPr lang="en-US" sz="1800" baseline="-25000" dirty="0">
                <a:solidFill>
                  <a:schemeClr val="bg1"/>
                </a:solidFill>
              </a:rPr>
              <a:t>5</a:t>
            </a:r>
            <a:endParaRPr kumimoji="0" lang="en-US" sz="18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BB8B15-EC9E-4C2C-5512-D1530AD4F882}"/>
              </a:ext>
            </a:extLst>
          </p:cNvPr>
          <p:cNvSpPr txBox="1"/>
          <p:nvPr/>
        </p:nvSpPr>
        <p:spPr bwMode="auto">
          <a:xfrm>
            <a:off x="457200" y="2501419"/>
            <a:ext cx="2701381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 tasks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C35D025A-5E99-64F0-8371-7F2970BF2AC9}"/>
              </a:ext>
            </a:extLst>
          </p:cNvPr>
          <p:cNvSpPr/>
          <p:nvPr/>
        </p:nvSpPr>
        <p:spPr bwMode="auto">
          <a:xfrm>
            <a:off x="3660455" y="2481923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E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1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748F7B23-8E31-6A2C-2132-B0C60A842876}"/>
              </a:ext>
            </a:extLst>
          </p:cNvPr>
          <p:cNvSpPr/>
          <p:nvPr/>
        </p:nvSpPr>
        <p:spPr bwMode="auto">
          <a:xfrm>
            <a:off x="4377880" y="2481923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E</a:t>
            </a:r>
            <a:r>
              <a:rPr lang="en-US" sz="1800" baseline="-25000" dirty="0">
                <a:solidFill>
                  <a:schemeClr val="bg1"/>
                </a:solidFill>
              </a:rPr>
              <a:t>2</a:t>
            </a:r>
            <a:endParaRPr kumimoji="0" lang="en-US" sz="18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9EB6C6-0A92-46F7-AD8D-1BACE3BC9566}"/>
              </a:ext>
            </a:extLst>
          </p:cNvPr>
          <p:cNvSpPr txBox="1"/>
          <p:nvPr/>
        </p:nvSpPr>
        <p:spPr bwMode="auto">
          <a:xfrm>
            <a:off x="497511" y="3419425"/>
            <a:ext cx="2676310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tasks</a:t>
            </a:r>
          </a:p>
        </p:txBody>
      </p:sp>
    </p:spTree>
    <p:extLst>
      <p:ext uri="{BB962C8B-B14F-4D97-AF65-F5344CB8AC3E}">
        <p14:creationId xmlns:p14="http://schemas.microsoft.com/office/powerpoint/2010/main" val="29058132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3EB3-E025-C8CF-E4A0-AD2D9E7D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Pop Task with least index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6CC256-B868-42F7-4000-717672539027}"/>
              </a:ext>
            </a:extLst>
          </p:cNvPr>
          <p:cNvGrpSpPr>
            <a:grpSpLocks/>
          </p:cNvGrpSpPr>
          <p:nvPr/>
        </p:nvGrpSpPr>
        <p:grpSpPr bwMode="auto">
          <a:xfrm>
            <a:off x="5365231" y="2346340"/>
            <a:ext cx="1249433" cy="1123751"/>
            <a:chOff x="1488" y="3060"/>
            <a:chExt cx="919" cy="828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12EDE82-A0CA-79E2-B3E5-9FE90A888B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7336E72-329C-CF72-CFC4-4D17876D36E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54E9FCA-E54A-3006-60D9-4044193BAA7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856A91C-D586-0F95-C263-3F86BE996E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53DB4588-DEE2-61CB-DDDF-BE69BD4467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6FA25C5-DFB0-8522-E092-B8944FB6DF0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F124660-EB4B-7956-0BF4-15A8CF5D6B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45A0C0A-6066-F2A1-1EF9-B0024E69E2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6CEA2C17-84F0-7F4F-EAA0-873E066CDE4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3DFEE22-EB47-DE83-34E8-B0178AD9491E}"/>
              </a:ext>
            </a:extLst>
          </p:cNvPr>
          <p:cNvSpPr txBox="1"/>
          <p:nvPr/>
        </p:nvSpPr>
        <p:spPr bwMode="auto">
          <a:xfrm>
            <a:off x="1026674" y="2365668"/>
            <a:ext cx="2701381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 tasks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DE92B1-3CC8-3567-0FA2-D2A306D4F9B9}"/>
              </a:ext>
            </a:extLst>
          </p:cNvPr>
          <p:cNvSpPr txBox="1"/>
          <p:nvPr/>
        </p:nvSpPr>
        <p:spPr bwMode="auto">
          <a:xfrm>
            <a:off x="1026674" y="3283674"/>
            <a:ext cx="2676310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tasks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19DD6040-FE10-38FC-A2AD-189D5A6F6190}"/>
              </a:ext>
            </a:extLst>
          </p:cNvPr>
          <p:cNvSpPr/>
          <p:nvPr/>
        </p:nvSpPr>
        <p:spPr bwMode="auto">
          <a:xfrm>
            <a:off x="4254534" y="2759434"/>
            <a:ext cx="634931" cy="562213"/>
          </a:xfrm>
          <a:prstGeom prst="cloud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Lucida Console" pitchFamily="49" charset="0"/>
              </a:rPr>
              <a:t>T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effectLst/>
                <a:latin typeface="Lucida Console" pitchFamily="49" charset="0"/>
              </a:rPr>
              <a:t>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68170C-132E-4BB5-8588-EF072D4BCAEC}"/>
              </a:ext>
            </a:extLst>
          </p:cNvPr>
          <p:cNvCxnSpPr/>
          <p:nvPr/>
        </p:nvCxnSpPr>
        <p:spPr>
          <a:xfrm>
            <a:off x="3778770" y="2877678"/>
            <a:ext cx="4122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DA31F8-A300-8634-D6E1-7F0DCB120A95}"/>
              </a:ext>
            </a:extLst>
          </p:cNvPr>
          <p:cNvCxnSpPr>
            <a:cxnSpLocks/>
          </p:cNvCxnSpPr>
          <p:nvPr/>
        </p:nvCxnSpPr>
        <p:spPr>
          <a:xfrm>
            <a:off x="3962400" y="3030078"/>
            <a:ext cx="228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3ECC3F-52CB-DB3B-E29D-E6187B4264B3}"/>
              </a:ext>
            </a:extLst>
          </p:cNvPr>
          <p:cNvCxnSpPr>
            <a:cxnSpLocks/>
          </p:cNvCxnSpPr>
          <p:nvPr/>
        </p:nvCxnSpPr>
        <p:spPr>
          <a:xfrm>
            <a:off x="4007370" y="3150151"/>
            <a:ext cx="1836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95BC6549-8CF5-B238-45C7-E7122A8CF422}"/>
              </a:ext>
            </a:extLst>
          </p:cNvPr>
          <p:cNvSpPr/>
          <p:nvPr/>
        </p:nvSpPr>
        <p:spPr>
          <a:xfrm>
            <a:off x="4936168" y="3653673"/>
            <a:ext cx="914400" cy="612648"/>
          </a:xfrm>
          <a:prstGeom prst="wedgeEllipseCallout">
            <a:avLst>
              <a:gd name="adj1" fmla="val 27315"/>
              <a:gd name="adj2" fmla="val -8343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499083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3DDA-B3DC-3005-D654-B59FF0F8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Was it an Execution Task?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1040A194-5BB9-8ACE-EFEC-19DEDED41EF4}"/>
              </a:ext>
            </a:extLst>
          </p:cNvPr>
          <p:cNvSpPr/>
          <p:nvPr/>
        </p:nvSpPr>
        <p:spPr bwMode="auto">
          <a:xfrm>
            <a:off x="1447800" y="2556898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E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872C28-0ACE-29DA-982A-BA242AAAACCA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272000"/>
            <a:ext cx="1249433" cy="1123751"/>
            <a:chOff x="1488" y="3060"/>
            <a:chExt cx="919" cy="828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236E6C9-606C-6375-317E-D763B3AB6B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4E5BDEF-FD8C-6AEF-E4C6-0EEC7FB89E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D90B48B-D31A-5B21-90C3-C4C599D0A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B696CAE-2A26-9964-4DC5-C618D4A001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1190453-FFBD-6D32-577F-492A4F893C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E0DF2A4-996C-68D3-E42D-CFCCADE13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223FEFF-A898-99E8-6415-3C7AAF2F5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CC31FD3-0E06-6ACC-A36C-969E923A36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8C9E957-7CA1-1BBA-BCF3-7B6B47E3EE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D68B95DB-8344-79AD-FF7D-300FAEFF6E67}"/>
              </a:ext>
            </a:extLst>
          </p:cNvPr>
          <p:cNvSpPr/>
          <p:nvPr/>
        </p:nvSpPr>
        <p:spPr>
          <a:xfrm>
            <a:off x="2111247" y="3522767"/>
            <a:ext cx="914400" cy="612648"/>
          </a:xfrm>
          <a:prstGeom prst="wedgeEllipseCallout">
            <a:avLst>
              <a:gd name="adj1" fmla="val 27315"/>
              <a:gd name="adj2" fmla="val -8343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1869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425" y="1215849"/>
            <a:ext cx="8693150" cy="442630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 bwMode="auto">
          <a:xfrm>
            <a:off x="225425" y="457200"/>
            <a:ext cx="5117106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OK, we left out some details …</a:t>
            </a:r>
          </a:p>
        </p:txBody>
      </p:sp>
    </p:spTree>
    <p:extLst>
      <p:ext uri="{BB962C8B-B14F-4D97-AF65-F5344CB8AC3E}">
        <p14:creationId xmlns:p14="http://schemas.microsoft.com/office/powerpoint/2010/main" val="35287169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3DDA-B3DC-3005-D654-B59FF0F8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Execute code, get RW sets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1040A194-5BB9-8ACE-EFEC-19DEDED41EF4}"/>
              </a:ext>
            </a:extLst>
          </p:cNvPr>
          <p:cNvSpPr/>
          <p:nvPr/>
        </p:nvSpPr>
        <p:spPr bwMode="auto">
          <a:xfrm>
            <a:off x="1447800" y="2556898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E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872C28-0ACE-29DA-982A-BA242AAAACCA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272000"/>
            <a:ext cx="1249433" cy="1123751"/>
            <a:chOff x="1488" y="3060"/>
            <a:chExt cx="919" cy="828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236E6C9-606C-6375-317E-D763B3AB6B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4E5BDEF-FD8C-6AEF-E4C6-0EEC7FB89E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D90B48B-D31A-5B21-90C3-C4C599D0A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B696CAE-2A26-9964-4DC5-C618D4A001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1190453-FFBD-6D32-577F-492A4F893C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E0DF2A4-996C-68D3-E42D-CFCCADE13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223FEFF-A898-99E8-6415-3C7AAF2F5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CC31FD3-0E06-6ACC-A36C-969E923A36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8C9E957-7CA1-1BBA-BCF3-7B6B47E3EE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F609F6-5FF7-E8B7-B9FF-CD607E0B583A}"/>
              </a:ext>
            </a:extLst>
          </p:cNvPr>
          <p:cNvGrpSpPr/>
          <p:nvPr/>
        </p:nvGrpSpPr>
        <p:grpSpPr>
          <a:xfrm>
            <a:off x="5410200" y="3276600"/>
            <a:ext cx="1811709" cy="1624527"/>
            <a:chOff x="7026475" y="1992598"/>
            <a:chExt cx="1811709" cy="1624527"/>
          </a:xfrm>
        </p:grpSpPr>
        <p:pic>
          <p:nvPicPr>
            <p:cNvPr id="17" name="Picture 2" descr="Free Gear Clipart Black And White, Download Free Gear Clipart Black And  White png images, Free ClipArts on Clipart Library">
              <a:extLst>
                <a:ext uri="{FF2B5EF4-FFF2-40B4-BE49-F238E27FC236}">
                  <a16:creationId xmlns:a16="http://schemas.microsoft.com/office/drawing/2014/main" id="{FD993F1A-4DDC-0562-1DE4-739761A543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3028" y="2499940"/>
              <a:ext cx="1098601" cy="89123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F4F093B-CBD7-853C-8D4E-6B540FE07D9B}"/>
                </a:ext>
              </a:extLst>
            </p:cNvPr>
            <p:cNvSpPr/>
            <p:nvPr/>
          </p:nvSpPr>
          <p:spPr bwMode="auto">
            <a:xfrm>
              <a:off x="7026475" y="1992598"/>
              <a:ext cx="1811709" cy="1624527"/>
            </a:xfrm>
            <a:prstGeom prst="round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Lucida Console" pitchFamily="49" charset="0"/>
                </a:rPr>
                <a:t>VM</a:t>
              </a:r>
            </a:p>
          </p:txBody>
        </p:sp>
      </p:grp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EC61FBA-725B-507B-45A1-408F8616813D}"/>
              </a:ext>
            </a:extLst>
          </p:cNvPr>
          <p:cNvCxnSpPr>
            <a:cxnSpLocks/>
          </p:cNvCxnSpPr>
          <p:nvPr/>
        </p:nvCxnSpPr>
        <p:spPr>
          <a:xfrm>
            <a:off x="4114800" y="2500007"/>
            <a:ext cx="2362200" cy="688094"/>
          </a:xfrm>
          <a:prstGeom prst="bentConnector3">
            <a:avLst>
              <a:gd name="adj1" fmla="val 100753"/>
            </a:avLst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818E48-04F3-05AD-B63C-C3A5B70E58D2}"/>
              </a:ext>
            </a:extLst>
          </p:cNvPr>
          <p:cNvSpPr txBox="1"/>
          <p:nvPr/>
        </p:nvSpPr>
        <p:spPr bwMode="auto">
          <a:xfrm>
            <a:off x="5562600" y="2007558"/>
            <a:ext cx="1063112" cy="40011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0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4C034BC-3783-2342-9919-EB4C8CD82753}"/>
              </a:ext>
            </a:extLst>
          </p:cNvPr>
          <p:cNvCxnSpPr>
            <a:cxnSpLocks/>
          </p:cNvCxnSpPr>
          <p:nvPr/>
        </p:nvCxnSpPr>
        <p:spPr>
          <a:xfrm>
            <a:off x="4079515" y="2783821"/>
            <a:ext cx="2014641" cy="404280"/>
          </a:xfrm>
          <a:prstGeom prst="bentConnector3">
            <a:avLst>
              <a:gd name="adj1" fmla="val 99422"/>
            </a:avLst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3E4791C-86FD-2F5E-253B-10439499C17F}"/>
              </a:ext>
            </a:extLst>
          </p:cNvPr>
          <p:cNvSpPr txBox="1"/>
          <p:nvPr/>
        </p:nvSpPr>
        <p:spPr bwMode="auto">
          <a:xfrm>
            <a:off x="3976189" y="2874591"/>
            <a:ext cx="1951175" cy="40011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Read/write sets</a:t>
            </a:r>
          </a:p>
        </p:txBody>
      </p:sp>
    </p:spTree>
    <p:extLst>
      <p:ext uri="{BB962C8B-B14F-4D97-AF65-F5344CB8AC3E}">
        <p14:creationId xmlns:p14="http://schemas.microsoft.com/office/powerpoint/2010/main" val="26910980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3DDA-B3DC-3005-D654-B59FF0F8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Apply write set to MV-buffer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872C28-0ACE-29DA-982A-BA242AAAACCA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272000"/>
            <a:ext cx="1249433" cy="1123751"/>
            <a:chOff x="1488" y="3060"/>
            <a:chExt cx="919" cy="828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236E6C9-606C-6375-317E-D763B3AB6B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4E5BDEF-FD8C-6AEF-E4C6-0EEC7FB89E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D90B48B-D31A-5B21-90C3-C4C599D0A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B696CAE-2A26-9964-4DC5-C618D4A001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1190453-FFBD-6D32-577F-492A4F893C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E0DF2A4-996C-68D3-E42D-CFCCADE13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223FEFF-A898-99E8-6415-3C7AAF2F5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CC31FD3-0E06-6ACC-A36C-969E923A36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8C9E957-7CA1-1BBA-BCF3-7B6B47E3EE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3E4791C-86FD-2F5E-253B-10439499C17F}"/>
              </a:ext>
            </a:extLst>
          </p:cNvPr>
          <p:cNvSpPr txBox="1"/>
          <p:nvPr/>
        </p:nvSpPr>
        <p:spPr bwMode="auto">
          <a:xfrm>
            <a:off x="6898410" y="3829449"/>
            <a:ext cx="1138452" cy="40011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set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66D006-4E9B-FF08-F052-E0EAC9B8246C}"/>
              </a:ext>
            </a:extLst>
          </p:cNvPr>
          <p:cNvGrpSpPr/>
          <p:nvPr/>
        </p:nvGrpSpPr>
        <p:grpSpPr>
          <a:xfrm>
            <a:off x="5752369" y="3885029"/>
            <a:ext cx="452368" cy="2263432"/>
            <a:chOff x="5025329" y="3518399"/>
            <a:chExt cx="452368" cy="22634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0688D4-81EE-5E7F-89E7-67AE04009643}"/>
                </a:ext>
              </a:extLst>
            </p:cNvPr>
            <p:cNvSpPr/>
            <p:nvPr/>
          </p:nvSpPr>
          <p:spPr bwMode="auto">
            <a:xfrm>
              <a:off x="5025329" y="3518399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BB6E32C-205E-0A0D-C53B-60A3DF79B142}"/>
                </a:ext>
              </a:extLst>
            </p:cNvPr>
            <p:cNvSpPr/>
            <p:nvPr/>
          </p:nvSpPr>
          <p:spPr bwMode="auto">
            <a:xfrm>
              <a:off x="5025329" y="3968841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F0A54FE-23A6-1ED6-9886-60B034FE8D0B}"/>
                </a:ext>
              </a:extLst>
            </p:cNvPr>
            <p:cNvSpPr/>
            <p:nvPr/>
          </p:nvSpPr>
          <p:spPr bwMode="auto">
            <a:xfrm>
              <a:off x="5025329" y="4419283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270E93F-C062-F042-58DB-6E24EC065419}"/>
                </a:ext>
              </a:extLst>
            </p:cNvPr>
            <p:cNvSpPr/>
            <p:nvPr/>
          </p:nvSpPr>
          <p:spPr bwMode="auto">
            <a:xfrm>
              <a:off x="5025329" y="4869725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FA4AFF-5CF9-0811-F56C-61DCF08B8567}"/>
                </a:ext>
              </a:extLst>
            </p:cNvPr>
            <p:cNvSpPr/>
            <p:nvPr/>
          </p:nvSpPr>
          <p:spPr bwMode="auto">
            <a:xfrm>
              <a:off x="5025329" y="5320166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0B9FDF5-32B5-2DED-815F-4068FABE52E4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6204737" y="3363201"/>
            <a:ext cx="660747" cy="1653545"/>
          </a:xfrm>
          <a:prstGeom prst="bentConnector2">
            <a:avLst/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8195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3DDA-B3DC-3005-D654-B59FF0F8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00"/>
                </a:solidFill>
              </a:rPr>
              <a:t>Schedule Validations for </a:t>
            </a:r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44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FFFF00"/>
                </a:solidFill>
              </a:rPr>
              <a:t> &amp; Higher Txns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872C28-0ACE-29DA-982A-BA242AAAACCA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272000"/>
            <a:ext cx="1249433" cy="1123751"/>
            <a:chOff x="1488" y="3060"/>
            <a:chExt cx="919" cy="828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236E6C9-606C-6375-317E-D763B3AB6B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4E5BDEF-FD8C-6AEF-E4C6-0EEC7FB89E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D90B48B-D31A-5B21-90C3-C4C599D0A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B696CAE-2A26-9964-4DC5-C618D4A001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1190453-FFBD-6D32-577F-492A4F893C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E0DF2A4-996C-68D3-E42D-CFCCADE13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223FEFF-A898-99E8-6415-3C7AAF2F5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CC31FD3-0E06-6ACC-A36C-969E923A36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8C9E957-7CA1-1BBA-BCF3-7B6B47E3EE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64C9D4A-D58F-DB2C-854C-F27AEC2E767F}"/>
              </a:ext>
            </a:extLst>
          </p:cNvPr>
          <p:cNvSpPr txBox="1"/>
          <p:nvPr/>
        </p:nvSpPr>
        <p:spPr bwMode="auto">
          <a:xfrm>
            <a:off x="1026674" y="3283674"/>
            <a:ext cx="2676310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tasks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A3F9D439-C3F7-7200-9274-52DABF091BAA}"/>
              </a:ext>
            </a:extLst>
          </p:cNvPr>
          <p:cNvSpPr/>
          <p:nvPr/>
        </p:nvSpPr>
        <p:spPr bwMode="auto">
          <a:xfrm>
            <a:off x="4191000" y="3188101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V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2C87E6-0D5F-E973-F693-A3466F8E8305}"/>
              </a:ext>
            </a:extLst>
          </p:cNvPr>
          <p:cNvCxnSpPr>
            <a:cxnSpLocks/>
          </p:cNvCxnSpPr>
          <p:nvPr/>
        </p:nvCxnSpPr>
        <p:spPr>
          <a:xfrm>
            <a:off x="4876800" y="3429000"/>
            <a:ext cx="41223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9C58EF-9EED-31B2-EBD6-A8DC832DDF79}"/>
              </a:ext>
            </a:extLst>
          </p:cNvPr>
          <p:cNvCxnSpPr>
            <a:cxnSpLocks/>
          </p:cNvCxnSpPr>
          <p:nvPr/>
        </p:nvCxnSpPr>
        <p:spPr>
          <a:xfrm>
            <a:off x="4876800" y="3565236"/>
            <a:ext cx="22860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EDA8FF-B425-42AF-91B9-173072C2B191}"/>
              </a:ext>
            </a:extLst>
          </p:cNvPr>
          <p:cNvCxnSpPr>
            <a:cxnSpLocks/>
          </p:cNvCxnSpPr>
          <p:nvPr/>
        </p:nvCxnSpPr>
        <p:spPr>
          <a:xfrm>
            <a:off x="4876800" y="3701473"/>
            <a:ext cx="18363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F1AD6DF4-3516-6553-257B-FBACF0E421A1}"/>
              </a:ext>
            </a:extLst>
          </p:cNvPr>
          <p:cNvSpPr/>
          <p:nvPr/>
        </p:nvSpPr>
        <p:spPr bwMode="auto">
          <a:xfrm>
            <a:off x="4191000" y="3886200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V</a:t>
            </a:r>
            <a:r>
              <a:rPr lang="en-US" baseline="-25000" dirty="0">
                <a:solidFill>
                  <a:schemeClr val="bg1"/>
                </a:solidFill>
                <a:latin typeface="Lucida Console" pitchFamily="49" charset="0"/>
              </a:rPr>
              <a:t>4</a:t>
            </a:r>
            <a:endParaRPr kumimoji="0" lang="en-US" sz="18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8BA174A4-F317-C7EF-C821-EED2B3C3EE72}"/>
              </a:ext>
            </a:extLst>
          </p:cNvPr>
          <p:cNvSpPr/>
          <p:nvPr/>
        </p:nvSpPr>
        <p:spPr bwMode="auto">
          <a:xfrm>
            <a:off x="4191000" y="4584299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V</a:t>
            </a:r>
            <a:r>
              <a:rPr lang="en-US" baseline="-25000" dirty="0">
                <a:solidFill>
                  <a:schemeClr val="bg1"/>
                </a:solidFill>
                <a:latin typeface="Lucida Console" pitchFamily="49" charset="0"/>
              </a:rPr>
              <a:t>5</a:t>
            </a:r>
            <a:endParaRPr kumimoji="0" lang="en-US" sz="18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7C828E-1D75-189F-0514-0FB5477C08E9}"/>
              </a:ext>
            </a:extLst>
          </p:cNvPr>
          <p:cNvCxnSpPr>
            <a:cxnSpLocks/>
          </p:cNvCxnSpPr>
          <p:nvPr/>
        </p:nvCxnSpPr>
        <p:spPr>
          <a:xfrm>
            <a:off x="4876800" y="4047067"/>
            <a:ext cx="41223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8141F3-3A4C-DC37-5297-AFF5D5D5F6FD}"/>
              </a:ext>
            </a:extLst>
          </p:cNvPr>
          <p:cNvCxnSpPr>
            <a:cxnSpLocks/>
          </p:cNvCxnSpPr>
          <p:nvPr/>
        </p:nvCxnSpPr>
        <p:spPr>
          <a:xfrm>
            <a:off x="4876800" y="4183303"/>
            <a:ext cx="22860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A6FE01-C9AE-1FC7-A1E4-69EF199B667F}"/>
              </a:ext>
            </a:extLst>
          </p:cNvPr>
          <p:cNvCxnSpPr>
            <a:cxnSpLocks/>
          </p:cNvCxnSpPr>
          <p:nvPr/>
        </p:nvCxnSpPr>
        <p:spPr>
          <a:xfrm>
            <a:off x="4876800" y="4319540"/>
            <a:ext cx="18363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AEE304-5191-DC0B-7C52-B82AFE81E7BF}"/>
              </a:ext>
            </a:extLst>
          </p:cNvPr>
          <p:cNvCxnSpPr>
            <a:cxnSpLocks/>
          </p:cNvCxnSpPr>
          <p:nvPr/>
        </p:nvCxnSpPr>
        <p:spPr>
          <a:xfrm>
            <a:off x="4876800" y="4665134"/>
            <a:ext cx="41223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ED2B9-70C0-477C-DDAB-3D136CC30B70}"/>
              </a:ext>
            </a:extLst>
          </p:cNvPr>
          <p:cNvCxnSpPr>
            <a:cxnSpLocks/>
          </p:cNvCxnSpPr>
          <p:nvPr/>
        </p:nvCxnSpPr>
        <p:spPr>
          <a:xfrm>
            <a:off x="4876800" y="4801370"/>
            <a:ext cx="22860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B280B9-EDC4-8C09-C852-8CCA2EDC32F2}"/>
              </a:ext>
            </a:extLst>
          </p:cNvPr>
          <p:cNvCxnSpPr>
            <a:cxnSpLocks/>
          </p:cNvCxnSpPr>
          <p:nvPr/>
        </p:nvCxnSpPr>
        <p:spPr>
          <a:xfrm>
            <a:off x="4876800" y="4937607"/>
            <a:ext cx="18363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ular Callout 12">
            <a:extLst>
              <a:ext uri="{FF2B5EF4-FFF2-40B4-BE49-F238E27FC236}">
                <a16:creationId xmlns:a16="http://schemas.microsoft.com/office/drawing/2014/main" id="{73D49757-E943-EF8E-7271-73F4C5515517}"/>
              </a:ext>
            </a:extLst>
          </p:cNvPr>
          <p:cNvSpPr/>
          <p:nvPr/>
        </p:nvSpPr>
        <p:spPr>
          <a:xfrm>
            <a:off x="5947153" y="4427723"/>
            <a:ext cx="2895600" cy="1532334"/>
          </a:xfrm>
          <a:prstGeom prst="wedgeRoundRectCallout">
            <a:avLst>
              <a:gd name="adj1" fmla="val -31631"/>
              <a:gd name="adj2" fmla="val -101110"/>
              <a:gd name="adj3" fmla="val 16667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 could have invalidated higher txns</a:t>
            </a:r>
          </a:p>
        </p:txBody>
      </p:sp>
    </p:spTree>
    <p:extLst>
      <p:ext uri="{BB962C8B-B14F-4D97-AF65-F5344CB8AC3E}">
        <p14:creationId xmlns:p14="http://schemas.microsoft.com/office/powerpoint/2010/main" val="1123666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3DDA-B3DC-3005-D654-B59FF0F8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Was it a Validation Task?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1040A194-5BB9-8ACE-EFEC-19DEDED41EF4}"/>
              </a:ext>
            </a:extLst>
          </p:cNvPr>
          <p:cNvSpPr/>
          <p:nvPr/>
        </p:nvSpPr>
        <p:spPr bwMode="auto">
          <a:xfrm>
            <a:off x="1447800" y="2556898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V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3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872C28-0ACE-29DA-982A-BA242AAAACCA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272000"/>
            <a:ext cx="1249433" cy="1123751"/>
            <a:chOff x="1488" y="3060"/>
            <a:chExt cx="919" cy="828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236E6C9-606C-6375-317E-D763B3AB6B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4E5BDEF-FD8C-6AEF-E4C6-0EEC7FB89E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D90B48B-D31A-5B21-90C3-C4C599D0A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B696CAE-2A26-9964-4DC5-C618D4A001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1190453-FFBD-6D32-577F-492A4F893C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E0DF2A4-996C-68D3-E42D-CFCCADE13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223FEFF-A898-99E8-6415-3C7AAF2F5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CC31FD3-0E06-6ACC-A36C-969E923A36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8C9E957-7CA1-1BBA-BCF3-7B6B47E3EE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840BB313-A0DA-D6ED-4540-F43FFACFA3AF}"/>
              </a:ext>
            </a:extLst>
          </p:cNvPr>
          <p:cNvSpPr/>
          <p:nvPr/>
        </p:nvSpPr>
        <p:spPr>
          <a:xfrm>
            <a:off x="2111247" y="3522767"/>
            <a:ext cx="914400" cy="612648"/>
          </a:xfrm>
          <a:prstGeom prst="wedgeEllipseCallout">
            <a:avLst>
              <a:gd name="adj1" fmla="val 27315"/>
              <a:gd name="adj2" fmla="val -8343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388818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3DDA-B3DC-3005-D654-B59FF0F8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Execute Validation Task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A5E1A9-F573-CA6B-8656-FB7C3B21B23A}"/>
              </a:ext>
            </a:extLst>
          </p:cNvPr>
          <p:cNvGrpSpPr>
            <a:grpSpLocks/>
          </p:cNvGrpSpPr>
          <p:nvPr/>
        </p:nvGrpSpPr>
        <p:grpSpPr bwMode="auto">
          <a:xfrm>
            <a:off x="2652985" y="4004427"/>
            <a:ext cx="1249433" cy="1123751"/>
            <a:chOff x="1488" y="3060"/>
            <a:chExt cx="919" cy="828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3CC6A9F1-A318-4005-CEE6-F911700DA1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65DB008-4081-05D7-8394-387E08F36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E9D45AF-ABE7-FA3F-A6BA-6537BD75D5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4A931A8-8D08-4875-EB28-070C14E8D8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98FCC71-7895-CF2C-0EE0-06B2697239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60F6651-9E53-744D-7B78-040D0515F5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A815265-28AF-7D89-B5B7-273272A7BE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851B3BB-0978-DC15-B63A-42C2D4B37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0BFD7E7-E94D-9D90-840C-B02E870B95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98C868-0FDC-FAC7-D95C-A4A36F14C75F}"/>
              </a:ext>
            </a:extLst>
          </p:cNvPr>
          <p:cNvGrpSpPr/>
          <p:nvPr/>
        </p:nvGrpSpPr>
        <p:grpSpPr>
          <a:xfrm>
            <a:off x="5752369" y="3885029"/>
            <a:ext cx="452368" cy="2263432"/>
            <a:chOff x="5025329" y="3518399"/>
            <a:chExt cx="452368" cy="22634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B09C72-4F1F-8E9E-1158-405DD701CA85}"/>
                </a:ext>
              </a:extLst>
            </p:cNvPr>
            <p:cNvSpPr/>
            <p:nvPr/>
          </p:nvSpPr>
          <p:spPr bwMode="auto">
            <a:xfrm>
              <a:off x="5025329" y="3518399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C7814A9-170B-D9E2-C8A6-71711D2F35DE}"/>
                </a:ext>
              </a:extLst>
            </p:cNvPr>
            <p:cNvSpPr/>
            <p:nvPr/>
          </p:nvSpPr>
          <p:spPr bwMode="auto">
            <a:xfrm>
              <a:off x="5025329" y="3968841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0561F2-892D-CEEE-8FCF-CBAE170DC92F}"/>
                </a:ext>
              </a:extLst>
            </p:cNvPr>
            <p:cNvSpPr/>
            <p:nvPr/>
          </p:nvSpPr>
          <p:spPr bwMode="auto">
            <a:xfrm>
              <a:off x="5025329" y="4419283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5573BA-7D98-0AE1-F70C-759619458FDD}"/>
                </a:ext>
              </a:extLst>
            </p:cNvPr>
            <p:cNvSpPr/>
            <p:nvPr/>
          </p:nvSpPr>
          <p:spPr bwMode="auto">
            <a:xfrm>
              <a:off x="5025329" y="4869725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D9C95AD-B960-195C-FD0C-5967E683E9DF}"/>
                </a:ext>
              </a:extLst>
            </p:cNvPr>
            <p:cNvSpPr/>
            <p:nvPr/>
          </p:nvSpPr>
          <p:spPr bwMode="auto">
            <a:xfrm>
              <a:off x="5025329" y="5320166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Rounded Rectangular Callout 12">
            <a:extLst>
              <a:ext uri="{FF2B5EF4-FFF2-40B4-BE49-F238E27FC236}">
                <a16:creationId xmlns:a16="http://schemas.microsoft.com/office/drawing/2014/main" id="{1B9A0DDD-F07E-53B9-33E3-5C789757E82F}"/>
              </a:ext>
            </a:extLst>
          </p:cNvPr>
          <p:cNvSpPr/>
          <p:nvPr/>
        </p:nvSpPr>
        <p:spPr>
          <a:xfrm>
            <a:off x="3109796" y="2339584"/>
            <a:ext cx="4514546" cy="1055608"/>
          </a:xfrm>
          <a:prstGeom prst="wedgeRoundRectCallout">
            <a:avLst>
              <a:gd name="adj1" fmla="val -33977"/>
              <a:gd name="adj2" fmla="val 75253"/>
              <a:gd name="adj3" fmla="val 16667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Check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read set against MV-buffer</a:t>
            </a:r>
          </a:p>
        </p:txBody>
      </p:sp>
      <p:sp>
        <p:nvSpPr>
          <p:cNvPr id="24" name="Cloud 23">
            <a:extLst>
              <a:ext uri="{FF2B5EF4-FFF2-40B4-BE49-F238E27FC236}">
                <a16:creationId xmlns:a16="http://schemas.microsoft.com/office/drawing/2014/main" id="{E87C6EDC-CA5E-D3B8-F688-C1C478C18A06}"/>
              </a:ext>
            </a:extLst>
          </p:cNvPr>
          <p:cNvSpPr/>
          <p:nvPr/>
        </p:nvSpPr>
        <p:spPr bwMode="auto">
          <a:xfrm>
            <a:off x="1447800" y="2556898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V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672535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3DDA-B3DC-3005-D654-B59FF0F8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Validation Succeeds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A5E1A9-F573-CA6B-8656-FB7C3B21B23A}"/>
              </a:ext>
            </a:extLst>
          </p:cNvPr>
          <p:cNvGrpSpPr>
            <a:grpSpLocks/>
          </p:cNvGrpSpPr>
          <p:nvPr/>
        </p:nvGrpSpPr>
        <p:grpSpPr bwMode="auto">
          <a:xfrm>
            <a:off x="2652985" y="4004427"/>
            <a:ext cx="1249433" cy="1123751"/>
            <a:chOff x="1488" y="3060"/>
            <a:chExt cx="919" cy="828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3CC6A9F1-A318-4005-CEE6-F911700DA1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65DB008-4081-05D7-8394-387E08F36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E9D45AF-ABE7-FA3F-A6BA-6537BD75D5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4A931A8-8D08-4875-EB28-070C14E8D8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98FCC71-7895-CF2C-0EE0-06B2697239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60F6651-9E53-744D-7B78-040D0515F5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A815265-28AF-7D89-B5B7-273272A7BE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851B3BB-0978-DC15-B63A-42C2D4B37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0BFD7E7-E94D-9D90-840C-B02E870B95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C98C868-0FDC-FAC7-D95C-A4A36F14C75F}"/>
              </a:ext>
            </a:extLst>
          </p:cNvPr>
          <p:cNvGrpSpPr/>
          <p:nvPr/>
        </p:nvGrpSpPr>
        <p:grpSpPr>
          <a:xfrm>
            <a:off x="5752369" y="3885029"/>
            <a:ext cx="452368" cy="2263432"/>
            <a:chOff x="5025329" y="3518399"/>
            <a:chExt cx="452368" cy="226343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B09C72-4F1F-8E9E-1158-405DD701CA85}"/>
                </a:ext>
              </a:extLst>
            </p:cNvPr>
            <p:cNvSpPr/>
            <p:nvPr/>
          </p:nvSpPr>
          <p:spPr bwMode="auto">
            <a:xfrm>
              <a:off x="5025329" y="3518399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C7814A9-170B-D9E2-C8A6-71711D2F35DE}"/>
                </a:ext>
              </a:extLst>
            </p:cNvPr>
            <p:cNvSpPr/>
            <p:nvPr/>
          </p:nvSpPr>
          <p:spPr bwMode="auto">
            <a:xfrm>
              <a:off x="5025329" y="3968841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0561F2-892D-CEEE-8FCF-CBAE170DC92F}"/>
                </a:ext>
              </a:extLst>
            </p:cNvPr>
            <p:cNvSpPr/>
            <p:nvPr/>
          </p:nvSpPr>
          <p:spPr bwMode="auto">
            <a:xfrm>
              <a:off x="5025329" y="4419283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5573BA-7D98-0AE1-F70C-759619458FDD}"/>
                </a:ext>
              </a:extLst>
            </p:cNvPr>
            <p:cNvSpPr/>
            <p:nvPr/>
          </p:nvSpPr>
          <p:spPr bwMode="auto">
            <a:xfrm>
              <a:off x="5025329" y="4869725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D9C95AD-B960-195C-FD0C-5967E683E9DF}"/>
                </a:ext>
              </a:extLst>
            </p:cNvPr>
            <p:cNvSpPr/>
            <p:nvPr/>
          </p:nvSpPr>
          <p:spPr bwMode="auto">
            <a:xfrm>
              <a:off x="5025329" y="5320166"/>
              <a:ext cx="452368" cy="461665"/>
            </a:xfrm>
            <a:prstGeom prst="rect">
              <a:avLst/>
            </a:prstGeom>
            <a:noFill/>
            <a:ln w="381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2400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kumimoji="0" lang="en-US" sz="2400" b="0" i="0" u="none" strike="noStrike" cap="none" normalizeH="0" baseline="-25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Rounded Rectangular Callout 12">
            <a:extLst>
              <a:ext uri="{FF2B5EF4-FFF2-40B4-BE49-F238E27FC236}">
                <a16:creationId xmlns:a16="http://schemas.microsoft.com/office/drawing/2014/main" id="{1B9A0DDD-F07E-53B9-33E3-5C789757E82F}"/>
              </a:ext>
            </a:extLst>
          </p:cNvPr>
          <p:cNvSpPr/>
          <p:nvPr/>
        </p:nvSpPr>
        <p:spPr>
          <a:xfrm>
            <a:off x="3109796" y="2339584"/>
            <a:ext cx="4514546" cy="1055608"/>
          </a:xfrm>
          <a:prstGeom prst="wedgeRoundRectCallout">
            <a:avLst>
              <a:gd name="adj1" fmla="val -33977"/>
              <a:gd name="adj2" fmla="val 75253"/>
              <a:gd name="adj3" fmla="val 16667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Check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read set against MV-buffer</a:t>
            </a:r>
          </a:p>
        </p:txBody>
      </p:sp>
      <p:sp>
        <p:nvSpPr>
          <p:cNvPr id="3" name="Rounded Rectangular Callout 12">
            <a:extLst>
              <a:ext uri="{FF2B5EF4-FFF2-40B4-BE49-F238E27FC236}">
                <a16:creationId xmlns:a16="http://schemas.microsoft.com/office/drawing/2014/main" id="{CCD59F08-B10E-F101-544F-AE139816D487}"/>
              </a:ext>
            </a:extLst>
          </p:cNvPr>
          <p:cNvSpPr/>
          <p:nvPr/>
        </p:nvSpPr>
        <p:spPr>
          <a:xfrm>
            <a:off x="3947464" y="5128178"/>
            <a:ext cx="4514546" cy="578882"/>
          </a:xfrm>
          <a:prstGeom prst="wedgeRoundRectCallout">
            <a:avLst>
              <a:gd name="adj1" fmla="val -46580"/>
              <a:gd name="adj2" fmla="val -138870"/>
              <a:gd name="adj3" fmla="val 16667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If OK, just loop around …</a:t>
            </a:r>
          </a:p>
        </p:txBody>
      </p:sp>
    </p:spTree>
    <p:extLst>
      <p:ext uri="{BB962C8B-B14F-4D97-AF65-F5344CB8AC3E}">
        <p14:creationId xmlns:p14="http://schemas.microsoft.com/office/powerpoint/2010/main" val="37870511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3DDA-B3DC-3005-D654-B59FF0F8C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Validation Fails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872C28-0ACE-29DA-982A-BA242AAAACCA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272000"/>
            <a:ext cx="1249433" cy="1123751"/>
            <a:chOff x="1488" y="3060"/>
            <a:chExt cx="919" cy="828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8236E6C9-606C-6375-317E-D763B3AB6B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4E5BDEF-FD8C-6AEF-E4C6-0EEC7FB89E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D90B48B-D31A-5B21-90C3-C4C599D0AE9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B696CAE-2A26-9964-4DC5-C618D4A001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1190453-FFBD-6D32-577F-492A4F893C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E0DF2A4-996C-68D3-E42D-CFCCADE13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223FEFF-A898-99E8-6415-3C7AAF2F53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CC31FD3-0E06-6ACC-A36C-969E923A367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8C9E957-7CA1-1BBA-BCF3-7B6B47E3EE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64C9D4A-D58F-DB2C-854C-F27AEC2E767F}"/>
              </a:ext>
            </a:extLst>
          </p:cNvPr>
          <p:cNvSpPr txBox="1"/>
          <p:nvPr/>
        </p:nvSpPr>
        <p:spPr bwMode="auto">
          <a:xfrm>
            <a:off x="1026674" y="3283674"/>
            <a:ext cx="2676310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 tasks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A3F9D439-C3F7-7200-9274-52DABF091BAA}"/>
              </a:ext>
            </a:extLst>
          </p:cNvPr>
          <p:cNvSpPr/>
          <p:nvPr/>
        </p:nvSpPr>
        <p:spPr bwMode="auto">
          <a:xfrm>
            <a:off x="4191000" y="3188101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V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2C87E6-0D5F-E973-F693-A3466F8E8305}"/>
              </a:ext>
            </a:extLst>
          </p:cNvPr>
          <p:cNvCxnSpPr>
            <a:cxnSpLocks/>
          </p:cNvCxnSpPr>
          <p:nvPr/>
        </p:nvCxnSpPr>
        <p:spPr>
          <a:xfrm>
            <a:off x="4876800" y="3429000"/>
            <a:ext cx="41223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9C58EF-9EED-31B2-EBD6-A8DC832DDF79}"/>
              </a:ext>
            </a:extLst>
          </p:cNvPr>
          <p:cNvCxnSpPr>
            <a:cxnSpLocks/>
          </p:cNvCxnSpPr>
          <p:nvPr/>
        </p:nvCxnSpPr>
        <p:spPr>
          <a:xfrm>
            <a:off x="4876800" y="3565236"/>
            <a:ext cx="22860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EDA8FF-B425-42AF-91B9-173072C2B191}"/>
              </a:ext>
            </a:extLst>
          </p:cNvPr>
          <p:cNvCxnSpPr>
            <a:cxnSpLocks/>
          </p:cNvCxnSpPr>
          <p:nvPr/>
        </p:nvCxnSpPr>
        <p:spPr>
          <a:xfrm>
            <a:off x="4876800" y="3701473"/>
            <a:ext cx="18363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F1AD6DF4-3516-6553-257B-FBACF0E421A1}"/>
              </a:ext>
            </a:extLst>
          </p:cNvPr>
          <p:cNvSpPr/>
          <p:nvPr/>
        </p:nvSpPr>
        <p:spPr bwMode="auto">
          <a:xfrm>
            <a:off x="4191000" y="3886200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V</a:t>
            </a:r>
            <a:r>
              <a:rPr lang="en-US" baseline="-25000" dirty="0">
                <a:solidFill>
                  <a:schemeClr val="bg1"/>
                </a:solidFill>
                <a:latin typeface="Lucida Console" pitchFamily="49" charset="0"/>
              </a:rPr>
              <a:t>4</a:t>
            </a:r>
            <a:endParaRPr kumimoji="0" lang="en-US" sz="18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8BA174A4-F317-C7EF-C821-EED2B3C3EE72}"/>
              </a:ext>
            </a:extLst>
          </p:cNvPr>
          <p:cNvSpPr/>
          <p:nvPr/>
        </p:nvSpPr>
        <p:spPr bwMode="auto">
          <a:xfrm>
            <a:off x="4191000" y="4584299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66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V</a:t>
            </a:r>
            <a:r>
              <a:rPr lang="en-US" baseline="-25000" dirty="0">
                <a:solidFill>
                  <a:schemeClr val="bg1"/>
                </a:solidFill>
                <a:latin typeface="Lucida Console" pitchFamily="49" charset="0"/>
              </a:rPr>
              <a:t>5</a:t>
            </a:r>
            <a:endParaRPr kumimoji="0" lang="en-US" sz="1800" b="0" i="0" u="none" strike="noStrike" cap="none" normalizeH="0" baseline="-25000" dirty="0">
              <a:ln>
                <a:noFill/>
              </a:ln>
              <a:solidFill>
                <a:schemeClr val="bg1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7C828E-1D75-189F-0514-0FB5477C08E9}"/>
              </a:ext>
            </a:extLst>
          </p:cNvPr>
          <p:cNvCxnSpPr>
            <a:cxnSpLocks/>
          </p:cNvCxnSpPr>
          <p:nvPr/>
        </p:nvCxnSpPr>
        <p:spPr>
          <a:xfrm>
            <a:off x="4876800" y="4047067"/>
            <a:ext cx="41223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8141F3-3A4C-DC37-5297-AFF5D5D5F6FD}"/>
              </a:ext>
            </a:extLst>
          </p:cNvPr>
          <p:cNvCxnSpPr>
            <a:cxnSpLocks/>
          </p:cNvCxnSpPr>
          <p:nvPr/>
        </p:nvCxnSpPr>
        <p:spPr>
          <a:xfrm>
            <a:off x="4876800" y="4183303"/>
            <a:ext cx="22860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FA6FE01-C9AE-1FC7-A1E4-69EF199B667F}"/>
              </a:ext>
            </a:extLst>
          </p:cNvPr>
          <p:cNvCxnSpPr>
            <a:cxnSpLocks/>
          </p:cNvCxnSpPr>
          <p:nvPr/>
        </p:nvCxnSpPr>
        <p:spPr>
          <a:xfrm>
            <a:off x="4876800" y="4319540"/>
            <a:ext cx="18363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AEE304-5191-DC0B-7C52-B82AFE81E7BF}"/>
              </a:ext>
            </a:extLst>
          </p:cNvPr>
          <p:cNvCxnSpPr>
            <a:cxnSpLocks/>
          </p:cNvCxnSpPr>
          <p:nvPr/>
        </p:nvCxnSpPr>
        <p:spPr>
          <a:xfrm>
            <a:off x="4876800" y="4665134"/>
            <a:ext cx="41223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ED2B9-70C0-477C-DDAB-3D136CC30B70}"/>
              </a:ext>
            </a:extLst>
          </p:cNvPr>
          <p:cNvCxnSpPr>
            <a:cxnSpLocks/>
          </p:cNvCxnSpPr>
          <p:nvPr/>
        </p:nvCxnSpPr>
        <p:spPr>
          <a:xfrm>
            <a:off x="4876800" y="4801370"/>
            <a:ext cx="22860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3B280B9-EDC4-8C09-C852-8CCA2EDC32F2}"/>
              </a:ext>
            </a:extLst>
          </p:cNvPr>
          <p:cNvCxnSpPr>
            <a:cxnSpLocks/>
          </p:cNvCxnSpPr>
          <p:nvPr/>
        </p:nvCxnSpPr>
        <p:spPr>
          <a:xfrm>
            <a:off x="4876800" y="4937607"/>
            <a:ext cx="183630" cy="0"/>
          </a:xfrm>
          <a:prstGeom prst="line">
            <a:avLst/>
          </a:prstGeom>
          <a:ln>
            <a:solidFill>
              <a:srgbClr val="66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C75F661-CEB8-21E8-2F38-BA76C2065E61}"/>
              </a:ext>
            </a:extLst>
          </p:cNvPr>
          <p:cNvSpPr txBox="1"/>
          <p:nvPr/>
        </p:nvSpPr>
        <p:spPr bwMode="auto">
          <a:xfrm>
            <a:off x="1026674" y="2161709"/>
            <a:ext cx="2701381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 tasks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CE925DF6-8D02-A6B3-B433-DA2BE53CB036}"/>
              </a:ext>
            </a:extLst>
          </p:cNvPr>
          <p:cNvSpPr/>
          <p:nvPr/>
        </p:nvSpPr>
        <p:spPr bwMode="auto">
          <a:xfrm>
            <a:off x="4119225" y="2122716"/>
            <a:ext cx="634931" cy="562213"/>
          </a:xfrm>
          <a:prstGeom prst="cloud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E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bg1"/>
                </a:solidFill>
                <a:effectLst/>
                <a:latin typeface="Lucida Console" pitchFamily="49" charset="0"/>
              </a:rPr>
              <a:t>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0B0C0B-A3D5-5652-9BDC-4434CD77DA5F}"/>
              </a:ext>
            </a:extLst>
          </p:cNvPr>
          <p:cNvCxnSpPr>
            <a:cxnSpLocks/>
          </p:cNvCxnSpPr>
          <p:nvPr/>
        </p:nvCxnSpPr>
        <p:spPr>
          <a:xfrm>
            <a:off x="4805025" y="2363615"/>
            <a:ext cx="41223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953218-0035-0B21-DC71-4CFDC9653C41}"/>
              </a:ext>
            </a:extLst>
          </p:cNvPr>
          <p:cNvCxnSpPr>
            <a:cxnSpLocks/>
          </p:cNvCxnSpPr>
          <p:nvPr/>
        </p:nvCxnSpPr>
        <p:spPr>
          <a:xfrm>
            <a:off x="4805025" y="2499851"/>
            <a:ext cx="2286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62094D-8624-E0C3-96D8-E21DD8537858}"/>
              </a:ext>
            </a:extLst>
          </p:cNvPr>
          <p:cNvCxnSpPr>
            <a:cxnSpLocks/>
          </p:cNvCxnSpPr>
          <p:nvPr/>
        </p:nvCxnSpPr>
        <p:spPr>
          <a:xfrm>
            <a:off x="4805025" y="2636088"/>
            <a:ext cx="18363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ular Callout 12">
            <a:extLst>
              <a:ext uri="{FF2B5EF4-FFF2-40B4-BE49-F238E27FC236}">
                <a16:creationId xmlns:a16="http://schemas.microsoft.com/office/drawing/2014/main" id="{4FC44587-2C28-03AC-9E5B-F02F3F9BF55B}"/>
              </a:ext>
            </a:extLst>
          </p:cNvPr>
          <p:cNvSpPr/>
          <p:nvPr/>
        </p:nvSpPr>
        <p:spPr>
          <a:xfrm>
            <a:off x="3578195" y="5628342"/>
            <a:ext cx="5410200" cy="1055608"/>
          </a:xfrm>
          <a:prstGeom prst="wedgeRoundRectCallout">
            <a:avLst>
              <a:gd name="adj1" fmla="val -4839"/>
              <a:gd name="adj2" fmla="val -247407"/>
              <a:gd name="adj3" fmla="val 16667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Schedule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 re-execution &amp; re-validation of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 and higher txns</a:t>
            </a:r>
          </a:p>
        </p:txBody>
      </p:sp>
    </p:spTree>
    <p:extLst>
      <p:ext uri="{BB962C8B-B14F-4D97-AF65-F5344CB8AC3E}">
        <p14:creationId xmlns:p14="http://schemas.microsoft.com/office/powerpoint/2010/main" val="54577234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3DDA-B3DC-3005-D654-B59FF0F8C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Termination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A5E1A9-F573-CA6B-8656-FB7C3B21B23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352800"/>
            <a:ext cx="1249433" cy="1123751"/>
            <a:chOff x="1488" y="3060"/>
            <a:chExt cx="919" cy="828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3CC6A9F1-A318-4005-CEE6-F911700DA15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34" y="306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165DB008-4081-05D7-8394-387E08F36E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88" y="33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E9D45AF-ABE7-FA3F-A6BA-6537BD75D59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696" y="316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4A931A8-8D08-4875-EB28-070C14E8D8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072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98FCC71-7895-CF2C-0EE0-06B2697239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168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60F6651-9E53-744D-7B78-040D0515F5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536" y="3408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A815265-28AF-7D89-B5B7-273272A7BEA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824" y="3552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851B3BB-0978-DC15-B63A-42C2D4B379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16" y="3408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0BFD7E7-E94D-9D90-840C-B02E870B955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167" y="3267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 dirty="0">
                <a:solidFill>
                  <a:schemeClr val="tx1"/>
                </a:solidFill>
                <a:latin typeface="Arial" pitchFamily="34" charset="0"/>
              </a:endParaRPr>
            </a:p>
          </p:txBody>
        </p:sp>
      </p:grpSp>
      <p:sp>
        <p:nvSpPr>
          <p:cNvPr id="15" name="Rounded Rectangular Callout 12">
            <a:extLst>
              <a:ext uri="{FF2B5EF4-FFF2-40B4-BE49-F238E27FC236}">
                <a16:creationId xmlns:a16="http://schemas.microsoft.com/office/drawing/2014/main" id="{B906F3DD-310D-0BCF-DC0E-6CAB90E678CF}"/>
              </a:ext>
            </a:extLst>
          </p:cNvPr>
          <p:cNvSpPr/>
          <p:nvPr/>
        </p:nvSpPr>
        <p:spPr>
          <a:xfrm>
            <a:off x="4173325" y="2055643"/>
            <a:ext cx="4514546" cy="3915966"/>
          </a:xfrm>
          <a:prstGeom prst="wedgeRoundRectCallout">
            <a:avLst>
              <a:gd name="adj1" fmla="val -91590"/>
              <a:gd name="adj2" fmla="val -9431"/>
              <a:gd name="adj3" fmla="val 16667"/>
            </a:avLst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If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No execution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No validation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No thread is busy</a:t>
            </a:r>
          </a:p>
          <a:p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Then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Block is ready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Flush MV-buffer to storage</a:t>
            </a:r>
          </a:p>
        </p:txBody>
      </p:sp>
    </p:spTree>
    <p:extLst>
      <p:ext uri="{BB962C8B-B14F-4D97-AF65-F5344CB8AC3E}">
        <p14:creationId xmlns:p14="http://schemas.microsoft.com/office/powerpoint/2010/main" val="321040270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0BFC-982D-24AC-3922-1D84BD4A8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Termination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CAADAD-0BE5-1490-95D5-0CF5C654A892}"/>
              </a:ext>
            </a:extLst>
          </p:cNvPr>
          <p:cNvSpPr txBox="1"/>
          <p:nvPr/>
        </p:nvSpPr>
        <p:spPr bwMode="auto">
          <a:xfrm>
            <a:off x="1085372" y="3080346"/>
            <a:ext cx="4038285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 cannot be invalidated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0365CE-FD98-67EA-C4C0-29BD674A8F93}"/>
              </a:ext>
            </a:extLst>
          </p:cNvPr>
          <p:cNvSpPr txBox="1"/>
          <p:nvPr/>
        </p:nvSpPr>
        <p:spPr bwMode="auto">
          <a:xfrm>
            <a:off x="1085372" y="2198292"/>
            <a:ext cx="4335867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 invalidates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only if </a:t>
            </a:r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 j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88939-5957-A18B-7154-46E03DCDC7D9}"/>
              </a:ext>
            </a:extLst>
          </p:cNvPr>
          <p:cNvSpPr txBox="1"/>
          <p:nvPr/>
        </p:nvSpPr>
        <p:spPr bwMode="auto">
          <a:xfrm>
            <a:off x="1085372" y="3962400"/>
            <a:ext cx="6973256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Once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 commits,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 cannot be invalidated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55EA3F-116E-A71E-C2C0-327546CF7000}"/>
              </a:ext>
            </a:extLst>
          </p:cNvPr>
          <p:cNvSpPr txBox="1"/>
          <p:nvPr/>
        </p:nvSpPr>
        <p:spPr bwMode="auto">
          <a:xfrm>
            <a:off x="1085372" y="4844455"/>
            <a:ext cx="1622560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cetera</a:t>
            </a:r>
          </a:p>
        </p:txBody>
      </p:sp>
    </p:spTree>
    <p:extLst>
      <p:ext uri="{BB962C8B-B14F-4D97-AF65-F5344CB8AC3E}">
        <p14:creationId xmlns:p14="http://schemas.microsoft.com/office/powerpoint/2010/main" val="263340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89</a:t>
            </a:fld>
            <a:endParaRPr lang="en-US" dirty="0"/>
          </a:p>
        </p:txBody>
      </p:sp>
      <p:pic>
        <p:nvPicPr>
          <p:cNvPr id="3" name="Picture 2" descr="“John Hughes posts ‘Why Functional Programming Matters’ ”&#10;Ferdinand Pauwels&#10;Oil on canvas&#10;1872&#10;(collaboration from Richard Carlss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931" y="-9078"/>
            <a:ext cx="5641974" cy="6876156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TextBox 3"/>
          <p:cNvSpPr txBox="1"/>
          <p:nvPr/>
        </p:nvSpPr>
        <p:spPr bwMode="auto">
          <a:xfrm>
            <a:off x="368981" y="312546"/>
            <a:ext cx="5346019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Ideas we covered in this lecture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115513" y="1443622"/>
            <a:ext cx="5644494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concurrent execution needed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115513" y="3190406"/>
            <a:ext cx="3684022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Speculative execution</a:t>
            </a:r>
          </a:p>
        </p:txBody>
      </p:sp>
      <p:sp>
        <p:nvSpPr>
          <p:cNvPr id="13" name="TextBox 3"/>
          <p:cNvSpPr txBox="1"/>
          <p:nvPr/>
        </p:nvSpPr>
        <p:spPr bwMode="auto">
          <a:xfrm>
            <a:off x="1115513" y="2317014"/>
            <a:ext cx="3744936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Concurrent Schedules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115513" y="4063798"/>
            <a:ext cx="3902030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Execute-Order strategy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1115513" y="4937192"/>
            <a:ext cx="3902030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Order-Execute strategy</a:t>
            </a:r>
          </a:p>
        </p:txBody>
      </p:sp>
    </p:spTree>
    <p:extLst>
      <p:ext uri="{BB962C8B-B14F-4D97-AF65-F5344CB8AC3E}">
        <p14:creationId xmlns:p14="http://schemas.microsoft.com/office/powerpoint/2010/main" val="168836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 bwMode="auto">
          <a:xfrm>
            <a:off x="1089813" y="656202"/>
            <a:ext cx="2981907" cy="523220"/>
          </a:xfrm>
          <a:prstGeom prst="rect">
            <a:avLst/>
          </a:prstGeom>
          <a:solidFill>
            <a:schemeClr val="tx1"/>
          </a:solidFill>
          <a:ln w="76200">
            <a:solidFill>
              <a:srgbClr val="FFFF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Smart Contracts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DBA9A-3820-41A1-899D-0CA19BF1E8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1030" name="Picture 6" descr="vintage soda mach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18" y="1524000"/>
            <a:ext cx="23336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9A05E0D-DBBF-4D49-81C7-287A8B089B73}"/>
              </a:ext>
            </a:extLst>
          </p:cNvPr>
          <p:cNvSpPr/>
          <p:nvPr/>
        </p:nvSpPr>
        <p:spPr bwMode="auto">
          <a:xfrm>
            <a:off x="3440083" y="1762363"/>
            <a:ext cx="2247485" cy="578882"/>
          </a:xfrm>
          <a:prstGeom prst="wedgeRoundRectCallout">
            <a:avLst>
              <a:gd name="adj1" fmla="val -84831"/>
              <a:gd name="adj2" fmla="val 166259"/>
              <a:gd name="adj3" fmla="val 16667"/>
            </a:avLst>
          </a:prstGeom>
          <a:solidFill>
            <a:schemeClr val="tx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smart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1B8B0320-B7B1-4A13-8AD1-2ED0F5F589C1}"/>
              </a:ext>
            </a:extLst>
          </p:cNvPr>
          <p:cNvSpPr/>
          <p:nvPr/>
        </p:nvSpPr>
        <p:spPr bwMode="auto">
          <a:xfrm>
            <a:off x="4246833" y="2634745"/>
            <a:ext cx="2895600" cy="578882"/>
          </a:xfrm>
          <a:prstGeom prst="wedgeRoundRectCallout">
            <a:avLst>
              <a:gd name="adj1" fmla="val -108949"/>
              <a:gd name="adj2" fmla="val 57267"/>
              <a:gd name="adj3" fmla="val 16667"/>
            </a:avLst>
          </a:prstGeom>
          <a:solidFill>
            <a:schemeClr val="tx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contracts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AB8348C-7064-4E14-9256-601E2C64333A}"/>
              </a:ext>
            </a:extLst>
          </p:cNvPr>
          <p:cNvSpPr/>
          <p:nvPr/>
        </p:nvSpPr>
        <p:spPr bwMode="auto">
          <a:xfrm>
            <a:off x="4419600" y="3596512"/>
            <a:ext cx="2895600" cy="578882"/>
          </a:xfrm>
          <a:prstGeom prst="wedgeRoundRectCallout">
            <a:avLst>
              <a:gd name="adj1" fmla="val -108949"/>
              <a:gd name="adj2" fmla="val -87406"/>
              <a:gd name="adj3" fmla="val 16667"/>
            </a:avLst>
          </a:prstGeom>
          <a:solidFill>
            <a:schemeClr val="tx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 on chain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56888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90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225425"/>
            <a:ext cx="3892550" cy="640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184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solidFill>
          <a:schemeClr val="tx1"/>
        </a:solidFill>
        <a:ln w="76200">
          <a:solidFill>
            <a:schemeClr val="bg1">
              <a:lumMod val="75000"/>
            </a:schemeClr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rtlCol="0">
        <a:spAutoFit/>
      </a:bodyPr>
      <a:lstStyle>
        <a:defPPr algn="ctr">
          <a:defRPr sz="28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26349</TotalTime>
  <Words>1656</Words>
  <Application>Microsoft Office PowerPoint</Application>
  <PresentationFormat>On-screen Show (4:3)</PresentationFormat>
  <Paragraphs>446</Paragraphs>
  <Slides>90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101" baseType="lpstr">
      <vt:lpstr>ＭＳ Ｐゴシック</vt:lpstr>
      <vt:lpstr>Arial</vt:lpstr>
      <vt:lpstr>Calibri</vt:lpstr>
      <vt:lpstr>Comic Sans MS</vt:lpstr>
      <vt:lpstr>Consolas</vt:lpstr>
      <vt:lpstr>Courier New</vt:lpstr>
      <vt:lpstr>Lucida Console</vt:lpstr>
      <vt:lpstr>Marlett</vt:lpstr>
      <vt:lpstr>Mathematica1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Contracts re-executed for How Long?</vt:lpstr>
      <vt:lpstr>Contracts re-executed for How Long?</vt:lpstr>
      <vt:lpstr>Contracts re-executed for How Long?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Concurrent Schedule</vt:lpstr>
      <vt:lpstr>PowerPoint Presentation</vt:lpstr>
      <vt:lpstr>PowerPoint Presentation</vt:lpstr>
      <vt:lpstr>PowerPoint Presentation</vt:lpstr>
      <vt:lpstr>Speculation</vt:lpstr>
      <vt:lpstr>Building Concurrent Schedules</vt:lpstr>
      <vt:lpstr>Instrumenting Memory</vt:lpstr>
      <vt:lpstr>Instrumenting Memory</vt:lpstr>
      <vt:lpstr>Instrumenting Memory</vt:lpstr>
      <vt:lpstr>Instrumenting Memory</vt:lpstr>
      <vt:lpstr>Instrumenting Memory</vt:lpstr>
      <vt:lpstr>Instrumenting Memory</vt:lpstr>
      <vt:lpstr>Instrumenting Memory</vt:lpstr>
      <vt:lpstr>Conflict Detected</vt:lpstr>
      <vt:lpstr>Locks</vt:lpstr>
      <vt:lpstr>Too Many Locks</vt:lpstr>
      <vt:lpstr>Lock Striping</vt:lpstr>
      <vt:lpstr>Undo Log</vt:lpstr>
      <vt:lpstr>Sequence of Steps</vt:lpstr>
      <vt:lpstr>On Commit</vt:lpstr>
      <vt:lpstr>On Revert</vt:lpstr>
      <vt:lpstr>Trust but Check</vt:lpstr>
      <vt:lpstr>Tracking Dependencies</vt:lpstr>
      <vt:lpstr>PowerPoint Presentation</vt:lpstr>
      <vt:lpstr>PowerPoint Presentation</vt:lpstr>
      <vt:lpstr>PowerPoint Presentation</vt:lpstr>
      <vt:lpstr>Construct Concurrent Scheduler for Validators</vt:lpstr>
      <vt:lpstr>Validators Cannot Speculate</vt:lpstr>
      <vt:lpstr>PowerPoint Presentation</vt:lpstr>
      <vt:lpstr>What’s in it for the Proposer?</vt:lpstr>
      <vt:lpstr>What’s in it for the Proposer?</vt:lpstr>
      <vt:lpstr>What’s in it for the Validators?</vt:lpstr>
      <vt:lpstr>PowerPoint Presentation</vt:lpstr>
      <vt:lpstr>Validators Execute Fork-Join Program</vt:lpstr>
      <vt:lpstr>A Simpler Implementation</vt:lpstr>
      <vt:lpstr>Two-Bin Strategy</vt:lpstr>
      <vt:lpstr>Two-Bin Strategy</vt:lpstr>
      <vt:lpstr>Two-Bin Blocks</vt:lpstr>
      <vt:lpstr>Block</vt:lpstr>
      <vt:lpstr>Block with Transactions</vt:lpstr>
      <vt:lpstr>Block with Transactions and Concurrency Meta-Data</vt:lpstr>
      <vt:lpstr>Soft Fork</vt:lpstr>
      <vt:lpstr>Two-Bin Blocks</vt:lpstr>
      <vt:lpstr>Building Concurrent Schedules</vt:lpstr>
      <vt:lpstr>Issues with Execute-Order</vt:lpstr>
      <vt:lpstr>PowerPoint Presentation</vt:lpstr>
      <vt:lpstr>Thread Pool</vt:lpstr>
      <vt:lpstr>Task Pool</vt:lpstr>
      <vt:lpstr>Multi-Version Buffer</vt:lpstr>
      <vt:lpstr>Validation</vt:lpstr>
      <vt:lpstr>VM</vt:lpstr>
      <vt:lpstr>Initially</vt:lpstr>
      <vt:lpstr>Pop Task with least index</vt:lpstr>
      <vt:lpstr>Was it an Execution Task?</vt:lpstr>
      <vt:lpstr>Execute code, get RW sets</vt:lpstr>
      <vt:lpstr>Apply write set to MV-buffer</vt:lpstr>
      <vt:lpstr>Schedule Validations for T3 &amp; Higher Txns</vt:lpstr>
      <vt:lpstr>Was it a Validation Task?</vt:lpstr>
      <vt:lpstr>Execute Validation Task</vt:lpstr>
      <vt:lpstr>Validation Succeeds</vt:lpstr>
      <vt:lpstr>Validation Fails</vt:lpstr>
      <vt:lpstr>Termination</vt:lpstr>
      <vt:lpstr>Termination Test</vt:lpstr>
      <vt:lpstr>PowerPoint Presentation</vt:lpstr>
      <vt:lpstr>PowerPoint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Herlihy, Maurice</cp:lastModifiedBy>
  <cp:revision>216</cp:revision>
  <dcterms:created xsi:type="dcterms:W3CDTF">2017-02-18T19:22:32Z</dcterms:created>
  <dcterms:modified xsi:type="dcterms:W3CDTF">2024-03-07T18:30:25Z</dcterms:modified>
</cp:coreProperties>
</file>