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p:sldMasterIdLst>
    <p:sldMasterId id="2147483648" r:id="rId1"/>
  </p:sldMasterIdLst>
  <p:notesMasterIdLst>
    <p:notesMasterId r:id="rId92"/>
  </p:notesMasterIdLst>
  <p:handoutMasterIdLst>
    <p:handoutMasterId r:id="rId93"/>
  </p:handoutMasterIdLst>
  <p:sldIdLst>
    <p:sldId id="1877" r:id="rId2"/>
    <p:sldId id="1523" r:id="rId3"/>
    <p:sldId id="1524" r:id="rId4"/>
    <p:sldId id="1446" r:id="rId5"/>
    <p:sldId id="1152" r:id="rId6"/>
    <p:sldId id="1154" r:id="rId7"/>
    <p:sldId id="1155" r:id="rId8"/>
    <p:sldId id="1153" r:id="rId9"/>
    <p:sldId id="1156" r:id="rId10"/>
    <p:sldId id="1157" r:id="rId11"/>
    <p:sldId id="1318" r:id="rId12"/>
    <p:sldId id="1159" r:id="rId13"/>
    <p:sldId id="1558" r:id="rId14"/>
    <p:sldId id="1559" r:id="rId15"/>
    <p:sldId id="1160" r:id="rId16"/>
    <p:sldId id="1161" r:id="rId17"/>
    <p:sldId id="1162" r:id="rId18"/>
    <p:sldId id="1215" r:id="rId19"/>
    <p:sldId id="1292" r:id="rId20"/>
    <p:sldId id="1294" r:id="rId21"/>
    <p:sldId id="1293" r:id="rId22"/>
    <p:sldId id="1297" r:id="rId23"/>
    <p:sldId id="1296" r:id="rId24"/>
    <p:sldId id="1295" r:id="rId25"/>
    <p:sldId id="1216" r:id="rId26"/>
    <p:sldId id="1217" r:id="rId27"/>
    <p:sldId id="1218" r:id="rId28"/>
    <p:sldId id="1316" r:id="rId29"/>
    <p:sldId id="1219" r:id="rId30"/>
    <p:sldId id="1220" r:id="rId31"/>
    <p:sldId id="1172" r:id="rId32"/>
    <p:sldId id="1221" r:id="rId33"/>
    <p:sldId id="1227" r:id="rId34"/>
    <p:sldId id="1223" r:id="rId35"/>
    <p:sldId id="1224" r:id="rId36"/>
    <p:sldId id="1225" r:id="rId37"/>
    <p:sldId id="1226" r:id="rId38"/>
    <p:sldId id="1175" r:id="rId39"/>
    <p:sldId id="1228" r:id="rId40"/>
    <p:sldId id="1230" r:id="rId41"/>
    <p:sldId id="1232" r:id="rId42"/>
    <p:sldId id="1313" r:id="rId43"/>
    <p:sldId id="1233" r:id="rId44"/>
    <p:sldId id="1235" r:id="rId45"/>
    <p:sldId id="1878" r:id="rId46"/>
    <p:sldId id="1187" r:id="rId47"/>
    <p:sldId id="1236" r:id="rId48"/>
    <p:sldId id="1237" r:id="rId49"/>
    <p:sldId id="1238" r:id="rId50"/>
    <p:sldId id="1239" r:id="rId51"/>
    <p:sldId id="1184" r:id="rId52"/>
    <p:sldId id="1276" r:id="rId53"/>
    <p:sldId id="1279" r:id="rId54"/>
    <p:sldId id="1280" r:id="rId55"/>
    <p:sldId id="1281" r:id="rId56"/>
    <p:sldId id="1312" r:id="rId57"/>
    <p:sldId id="1240" r:id="rId58"/>
    <p:sldId id="1192" r:id="rId59"/>
    <p:sldId id="1267" r:id="rId60"/>
    <p:sldId id="1879" r:id="rId61"/>
    <p:sldId id="1243" r:id="rId62"/>
    <p:sldId id="1244" r:id="rId63"/>
    <p:sldId id="1245" r:id="rId64"/>
    <p:sldId id="1246" r:id="rId65"/>
    <p:sldId id="1247" r:id="rId66"/>
    <p:sldId id="1248" r:id="rId67"/>
    <p:sldId id="1251" r:id="rId68"/>
    <p:sldId id="1249" r:id="rId69"/>
    <p:sldId id="1252" r:id="rId70"/>
    <p:sldId id="1254" r:id="rId71"/>
    <p:sldId id="1253" r:id="rId72"/>
    <p:sldId id="1268" r:id="rId73"/>
    <p:sldId id="1255" r:id="rId74"/>
    <p:sldId id="1259" r:id="rId75"/>
    <p:sldId id="1257" r:id="rId76"/>
    <p:sldId id="1269" r:id="rId77"/>
    <p:sldId id="1260" r:id="rId78"/>
    <p:sldId id="1880" r:id="rId79"/>
    <p:sldId id="1305" r:id="rId80"/>
    <p:sldId id="1306" r:id="rId81"/>
    <p:sldId id="1307" r:id="rId82"/>
    <p:sldId id="1308" r:id="rId83"/>
    <p:sldId id="1309" r:id="rId84"/>
    <p:sldId id="1310" r:id="rId85"/>
    <p:sldId id="1271" r:id="rId86"/>
    <p:sldId id="1272" r:id="rId87"/>
    <p:sldId id="1273" r:id="rId88"/>
    <p:sldId id="1455" r:id="rId89"/>
    <p:sldId id="1274" r:id="rId90"/>
    <p:sldId id="1317" r:id="rId91"/>
  </p:sldIdLst>
  <p:sldSz cx="9144000" cy="6858000" type="overhead"/>
  <p:notesSz cx="6858000" cy="9144000"/>
  <p:embeddedFontLst>
    <p:embeddedFont>
      <p:font typeface="Cambria Math" panose="02040503050406030204" pitchFamily="18" charset="0"/>
      <p:regular r:id="rId94"/>
    </p:embeddedFont>
    <p:embeddedFont>
      <p:font typeface="cmr9" panose="020B0604020202020204"/>
      <p:regular r:id="rId95"/>
    </p:embeddedFont>
    <p:embeddedFont>
      <p:font typeface="Comic Sans MS" panose="030F0702030302020204" pitchFamily="66" charset="0"/>
      <p:regular r:id="rId96"/>
      <p:bold r:id="rId97"/>
      <p:italic r:id="rId98"/>
      <p:boldItalic r:id="rId99"/>
    </p:embeddedFont>
    <p:embeddedFont>
      <p:font typeface="Lucida Console" panose="020B0609040504020204" pitchFamily="49" charset="0"/>
      <p:regular r:id="rId100"/>
    </p:embeddedFont>
    <p:embeddedFont>
      <p:font typeface="Marlett" pitchFamily="2" charset="2"/>
      <p:regular r:id="rId101"/>
    </p:embeddedFont>
  </p:embeddedFontLst>
  <p:defaultTextStyle>
    <a:defPPr>
      <a:defRPr lang="en-US"/>
    </a:defPPr>
    <a:lvl1pPr algn="r" rtl="0" eaLnBrk="0" fontAlgn="base" hangingPunct="0">
      <a:spcBef>
        <a:spcPct val="0"/>
      </a:spcBef>
      <a:spcAft>
        <a:spcPct val="0"/>
      </a:spcAft>
      <a:defRPr sz="2400" kern="1200">
        <a:solidFill>
          <a:srgbClr val="0000FF"/>
        </a:solidFill>
        <a:latin typeface="Lucida Console" pitchFamily="49" charset="0"/>
        <a:ea typeface="+mn-ea"/>
        <a:cs typeface="+mn-cs"/>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p:defaultTextStyle>
  <p:extLst>
    <p:ext uri="{EFAFB233-063F-42B5-8137-9DF3F51BA10A}">
      <p15:sldGuideLst xmlns:p15="http://schemas.microsoft.com/office/powerpoint/2012/main">
        <p15:guide id="1" orient="horz" pos="3890">
          <p15:clr>
            <a:srgbClr val="A4A3A4"/>
          </p15:clr>
        </p15:guide>
        <p15:guide id="2" pos="40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0000FF"/>
    <a:srgbClr val="66FFFF"/>
    <a:srgbClr val="FFFF00"/>
    <a:srgbClr val="0099FF"/>
    <a:srgbClr val="0066FF"/>
    <a:srgbClr val="FF99FF"/>
    <a:srgbClr val="CCFFCC"/>
    <a:srgbClr val="CCEC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88" autoAdjust="0"/>
    <p:restoredTop sz="91837" autoAdjust="0"/>
  </p:normalViewPr>
  <p:slideViewPr>
    <p:cSldViewPr snapToGrid="0">
      <p:cViewPr varScale="1">
        <p:scale>
          <a:sx n="72" d="100"/>
          <a:sy n="72" d="100"/>
        </p:scale>
        <p:origin x="940" y="32"/>
      </p:cViewPr>
      <p:guideLst>
        <p:guide orient="horz" pos="3890"/>
        <p:guide pos="404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587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2.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1.fntdata"/><Relationship Id="rId99" Type="http://schemas.openxmlformats.org/officeDocument/2006/relationships/font" Target="fonts/font6.fntdata"/><Relationship Id="rId10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4.fntdata"/><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7.fntdata"/><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 Id="rId98" Type="http://schemas.openxmlformats.org/officeDocument/2006/relationships/font" Target="fonts/font5.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l">
              <a:defRPr sz="1200">
                <a:latin typeface="Comic Sans MS" pitchFamily="66" charset="0"/>
              </a:defRPr>
            </a:lvl1pPr>
          </a:lstStyle>
          <a:p>
            <a:pPr>
              <a:defRPr/>
            </a:pPr>
            <a:endParaRPr lang="en-US" dirty="0">
              <a:latin typeface="Arial" pitchFamily="34" charset="0"/>
            </a:endParaRPr>
          </a:p>
        </p:txBody>
      </p:sp>
      <p:sp>
        <p:nvSpPr>
          <p:cNvPr id="409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sz="1200">
                <a:latin typeface="Comic Sans MS" pitchFamily="66" charset="0"/>
              </a:defRPr>
            </a:lvl1pPr>
          </a:lstStyle>
          <a:p>
            <a:pPr>
              <a:defRPr/>
            </a:pPr>
            <a:endParaRPr lang="en-US" dirty="0">
              <a:latin typeface="Arial" pitchFamily="34" charset="0"/>
            </a:endParaRPr>
          </a:p>
        </p:txBody>
      </p:sp>
      <p:sp>
        <p:nvSpPr>
          <p:cNvPr id="409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l">
              <a:defRPr sz="1200">
                <a:latin typeface="Comic Sans MS" pitchFamily="66" charset="0"/>
              </a:defRPr>
            </a:lvl1pPr>
          </a:lstStyle>
          <a:p>
            <a:pPr>
              <a:defRPr/>
            </a:pPr>
            <a:endParaRPr lang="en-US" dirty="0">
              <a:latin typeface="Arial" pitchFamily="34" charset="0"/>
            </a:endParaRPr>
          </a:p>
        </p:txBody>
      </p:sp>
      <p:sp>
        <p:nvSpPr>
          <p:cNvPr id="409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atin typeface="Comic Sans MS" pitchFamily="66" charset="0"/>
              </a:defRPr>
            </a:lvl1pPr>
          </a:lstStyle>
          <a:p>
            <a:pPr>
              <a:defRPr/>
            </a:pPr>
            <a:fld id="{01C869E4-76B9-4B18-B2AA-2EEFB04FB015}" type="slidenum">
              <a:rPr lang="x-none">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3286324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Marlett" pitchFamily="2" charset="2"/>
              </a:defRPr>
            </a:lvl1pPr>
          </a:lstStyle>
          <a:p>
            <a:pPr>
              <a:defRPr/>
            </a:pPr>
            <a:endParaRPr lang="en-US" dirty="0"/>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Marlett" pitchFamily="2" charset="2"/>
              </a:defRPr>
            </a:lvl1pPr>
          </a:lstStyle>
          <a:p>
            <a:pPr>
              <a:defRPr/>
            </a:pPr>
            <a:endParaRPr lang="en-US" dirty="0"/>
          </a:p>
        </p:txBody>
      </p:sp>
      <p:sp>
        <p:nvSpPr>
          <p:cNvPr id="285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Marlett" pitchFamily="2" charset="2"/>
              </a:defRPr>
            </a:lvl1pPr>
          </a:lstStyle>
          <a:p>
            <a:pPr>
              <a:defRPr/>
            </a:pPr>
            <a:endParaRPr lang="en-US" dirty="0"/>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arlett" pitchFamily="2" charset="2"/>
              </a:defRPr>
            </a:lvl1pPr>
          </a:lstStyle>
          <a:p>
            <a:pPr>
              <a:defRPr/>
            </a:pPr>
            <a:fld id="{75E391CA-9E48-4B39-8E28-288B1B68A629}" type="slidenum">
              <a:rPr lang="x-none"/>
              <a:pPr>
                <a:defRPr/>
              </a:pPr>
              <a:t>‹#›</a:t>
            </a:fld>
            <a:endParaRPr lang="en-US" dirty="0"/>
          </a:p>
        </p:txBody>
      </p:sp>
    </p:spTree>
    <p:extLst>
      <p:ext uri="{BB962C8B-B14F-4D97-AF65-F5344CB8AC3E}">
        <p14:creationId xmlns:p14="http://schemas.microsoft.com/office/powerpoint/2010/main" val="19643395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the future, the world’s assets will be managed by multiple tamper-proof distributed ledgers, often called blockchains.  There will never be one ledger to rule them all because different organizations will want to control their own blockchains.</a:t>
            </a:r>
          </a:p>
        </p:txBody>
      </p:sp>
      <p:sp>
        <p:nvSpPr>
          <p:cNvPr id="4" name="Slide Number Placeholder 3"/>
          <p:cNvSpPr>
            <a:spLocks noGrp="1"/>
          </p:cNvSpPr>
          <p:nvPr>
            <p:ph type="sldNum" sz="quarter" idx="5"/>
          </p:nvPr>
        </p:nvSpPr>
        <p:spPr/>
        <p:txBody>
          <a:bodyPr/>
          <a:lstStyle/>
          <a:p>
            <a:pPr>
              <a:defRPr/>
            </a:pPr>
            <a:fld id="{75E391CA-9E48-4B39-8E28-288B1B68A629}" type="slidenum">
              <a:rPr lang="x-none" smtClean="0"/>
              <a:pPr>
                <a:defRPr/>
              </a:pPr>
              <a:t>2</a:t>
            </a:fld>
            <a:endParaRPr lang="en-US" dirty="0"/>
          </a:p>
        </p:txBody>
      </p:sp>
    </p:spTree>
    <p:extLst>
      <p:ext uri="{BB962C8B-B14F-4D97-AF65-F5344CB8AC3E}">
        <p14:creationId xmlns:p14="http://schemas.microsoft.com/office/powerpoint/2010/main" val="3124316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said, the ability for blockchains to interoperate will become crucial. The art of conducting commerce and transferring value across multiple blockchains has come to be known as decentralized finance, or DeFi for short.</a:t>
            </a:r>
          </a:p>
        </p:txBody>
      </p:sp>
      <p:sp>
        <p:nvSpPr>
          <p:cNvPr id="4" name="Slide Number Placeholder 3"/>
          <p:cNvSpPr>
            <a:spLocks noGrp="1"/>
          </p:cNvSpPr>
          <p:nvPr>
            <p:ph type="sldNum" sz="quarter" idx="5"/>
          </p:nvPr>
        </p:nvSpPr>
        <p:spPr/>
        <p:txBody>
          <a:bodyPr/>
          <a:lstStyle/>
          <a:p>
            <a:pPr>
              <a:defRPr/>
            </a:pPr>
            <a:fld id="{75E391CA-9E48-4B39-8E28-288B1B68A629}" type="slidenum">
              <a:rPr lang="x-none" smtClean="0"/>
              <a:pPr>
                <a:defRPr/>
              </a:pPr>
              <a:t>3</a:t>
            </a:fld>
            <a:endParaRPr lang="en-US" dirty="0"/>
          </a:p>
        </p:txBody>
      </p:sp>
    </p:spTree>
    <p:extLst>
      <p:ext uri="{BB962C8B-B14F-4D97-AF65-F5344CB8AC3E}">
        <p14:creationId xmlns:p14="http://schemas.microsoft.com/office/powerpoint/2010/main" val="554460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51</a:t>
            </a:fld>
            <a:endParaRPr lang="en-US" dirty="0"/>
          </a:p>
        </p:txBody>
      </p:sp>
    </p:spTree>
    <p:extLst>
      <p:ext uri="{BB962C8B-B14F-4D97-AF65-F5344CB8AC3E}">
        <p14:creationId xmlns:p14="http://schemas.microsoft.com/office/powerpoint/2010/main" val="2909669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52</a:t>
            </a:fld>
            <a:endParaRPr lang="en-US" dirty="0"/>
          </a:p>
        </p:txBody>
      </p:sp>
    </p:spTree>
    <p:extLst>
      <p:ext uri="{BB962C8B-B14F-4D97-AF65-F5344CB8AC3E}">
        <p14:creationId xmlns:p14="http://schemas.microsoft.com/office/powerpoint/2010/main" val="2909669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53</a:t>
            </a:fld>
            <a:endParaRPr lang="en-US" dirty="0"/>
          </a:p>
        </p:txBody>
      </p:sp>
    </p:spTree>
    <p:extLst>
      <p:ext uri="{BB962C8B-B14F-4D97-AF65-F5344CB8AC3E}">
        <p14:creationId xmlns:p14="http://schemas.microsoft.com/office/powerpoint/2010/main" val="2909669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54</a:t>
            </a:fld>
            <a:endParaRPr lang="en-US" dirty="0"/>
          </a:p>
        </p:txBody>
      </p:sp>
    </p:spTree>
    <p:extLst>
      <p:ext uri="{BB962C8B-B14F-4D97-AF65-F5344CB8AC3E}">
        <p14:creationId xmlns:p14="http://schemas.microsoft.com/office/powerpoint/2010/main" val="2909669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55</a:t>
            </a:fld>
            <a:endParaRPr lang="en-US" dirty="0"/>
          </a:p>
        </p:txBody>
      </p:sp>
    </p:spTree>
    <p:extLst>
      <p:ext uri="{BB962C8B-B14F-4D97-AF65-F5344CB8AC3E}">
        <p14:creationId xmlns:p14="http://schemas.microsoft.com/office/powerpoint/2010/main" val="2909669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56</a:t>
            </a:fld>
            <a:endParaRPr lang="en-US" dirty="0"/>
          </a:p>
        </p:txBody>
      </p:sp>
    </p:spTree>
    <p:extLst>
      <p:ext uri="{BB962C8B-B14F-4D97-AF65-F5344CB8AC3E}">
        <p14:creationId xmlns:p14="http://schemas.microsoft.com/office/powerpoint/2010/main" val="2265296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itchFamily="34" charset="0"/>
                <a:cs typeface="Arial" pitchFamily="34" charset="0"/>
              </a:defRPr>
            </a:lvl1pPr>
          </a:lstStyle>
          <a:p>
            <a:pPr algn="ctr">
              <a:defRPr/>
            </a:pPr>
            <a:r>
              <a:rPr lang="en-US" dirty="0"/>
              <a:t>PODC 2017</a:t>
            </a:r>
          </a:p>
        </p:txBody>
      </p:sp>
      <p:sp>
        <p:nvSpPr>
          <p:cNvPr id="5" name="Rectangle 6"/>
          <p:cNvSpPr>
            <a:spLocks noGrp="1" noChangeArrowheads="1"/>
          </p:cNvSpPr>
          <p:nvPr>
            <p:ph type="sldNum" sz="quarter" idx="11"/>
          </p:nvPr>
        </p:nvSpPr>
        <p:spPr>
          <a:ln/>
        </p:spPr>
        <p:txBody>
          <a:bodyPr/>
          <a:lstStyle>
            <a:lvl1pPr>
              <a:defRPr>
                <a:latin typeface="Arial" pitchFamily="34" charset="0"/>
                <a:cs typeface="Arial" pitchFamily="34" charset="0"/>
              </a:defRPr>
            </a:lvl1pPr>
          </a:lstStyle>
          <a:p>
            <a:pPr>
              <a:defRPr/>
            </a:pPr>
            <a:fld id="{C7B52C5F-E2F2-4C8A-AFD1-9591801048AB}" type="slidenum">
              <a:rPr lang="x-none"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BF80FD05-A2A2-49C2-965F-F8B1EF26C2B8}" type="slidenum">
              <a:rPr lang="x-none"/>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157EACED-43FC-460F-AA91-0F85D2BFC560}" type="slidenum">
              <a:rPr lang="x-none"/>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vl1pPr>
          </a:lstStyle>
          <a:p>
            <a:pPr algn="ctr">
              <a:defRPr/>
            </a:pPr>
            <a:r>
              <a:rPr lang="en-US" dirty="0"/>
              <a:t>PODC 2017</a:t>
            </a:r>
          </a:p>
        </p:txBody>
      </p:sp>
      <p:sp>
        <p:nvSpPr>
          <p:cNvPr id="5" name="Rectangle 6"/>
          <p:cNvSpPr>
            <a:spLocks noGrp="1" noChangeArrowheads="1"/>
          </p:cNvSpPr>
          <p:nvPr>
            <p:ph type="sldNum" sz="quarter" idx="11"/>
          </p:nvPr>
        </p:nvSpPr>
        <p:spPr>
          <a:ln/>
        </p:spPr>
        <p:txBody>
          <a:bodyPr/>
          <a:lstStyle>
            <a:lvl1pPr>
              <a:defRPr/>
            </a:lvl1pPr>
          </a:lstStyle>
          <a:p>
            <a:pPr>
              <a:defRPr/>
            </a:pPr>
            <a:fld id="{FA8C595A-3CE5-48A7-A55E-633D7D1DD01A}" type="slidenum">
              <a:rPr lang="x-none"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F7A7703-53B5-460B-9677-4399C5E1B4B0}" type="slidenum">
              <a:rPr lang="x-none"/>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2832100" y="6248400"/>
            <a:ext cx="3429000"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28230822-17CC-4E98-B781-A8BB5709CDF3}" type="slidenum">
              <a:rPr lang="x-none"/>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xfrm>
            <a:off x="2832100" y="6248400"/>
            <a:ext cx="3429000" cy="457200"/>
          </a:xfrm>
          <a:prstGeom prst="rect">
            <a:avLst/>
          </a:prstGeom>
          <a:ln/>
        </p:spPr>
        <p:txBody>
          <a:bodyPr/>
          <a:lstStyle>
            <a:lvl1pPr>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BEDCFF82-CB55-4025-9EA7-48B41C50499F}" type="slidenum">
              <a:rPr lang="x-none"/>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6"/>
          <p:cNvSpPr>
            <a:spLocks noGrp="1" noChangeArrowheads="1"/>
          </p:cNvSpPr>
          <p:nvPr>
            <p:ph type="sldNum" sz="quarter" idx="11"/>
          </p:nvPr>
        </p:nvSpPr>
        <p:spPr>
          <a:ln/>
        </p:spPr>
        <p:txBody>
          <a:bodyPr/>
          <a:lstStyle>
            <a:lvl1pPr>
              <a:defRPr/>
            </a:lvl1pPr>
          </a:lstStyle>
          <a:p>
            <a:pPr>
              <a:defRPr/>
            </a:pPr>
            <a:fld id="{D65C4E5D-DA99-460E-9E68-E8A28959880C}" type="slidenum">
              <a:rPr lang="x-none"/>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11"/>
          </p:nvPr>
        </p:nvSpPr>
        <p:spPr>
          <a:ln/>
        </p:spPr>
        <p:txBody>
          <a:bodyPr/>
          <a:lstStyle>
            <a:lvl1pPr>
              <a:defRPr/>
            </a:lvl1pPr>
          </a:lstStyle>
          <a:p>
            <a:pPr>
              <a:defRPr/>
            </a:pPr>
            <a:fld id="{FE25F947-77F5-4CA6-8472-B4B2967773ED}" type="slidenum">
              <a:rPr lang="x-none"/>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xfrm>
            <a:off x="2832100" y="6248400"/>
            <a:ext cx="3429000"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B14E24EC-BF2A-41C3-A04C-BEBCAB3F3B52}" type="slidenum">
              <a:rPr lang="x-none"/>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xfrm>
            <a:off x="2832100" y="6248400"/>
            <a:ext cx="3429000"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7CF6DD7-D8BB-4A04-A265-F259B52B817E}" type="slidenum">
              <a:rPr lang="x-none"/>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Arial" pitchFamily="34" charset="0"/>
                <a:cs typeface="Arial" pitchFamily="34" charset="0"/>
              </a:defRPr>
            </a:lvl1pPr>
          </a:lstStyle>
          <a:p>
            <a:pPr>
              <a:defRPr/>
            </a:pPr>
            <a:fld id="{4DB96C79-D440-44D4-82C0-3C5F2204A7EA}" type="slidenum">
              <a:rPr lang="x-none"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800">
          <a:solidFill>
            <a:srgbClr val="0000FF"/>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400">
          <a:solidFill>
            <a:srgbClr val="0000FF"/>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rgbClr val="0000FF"/>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rgbClr val="0000FF"/>
          </a:solidFill>
          <a:latin typeface="Arial" pitchFamily="34" charset="0"/>
          <a:cs typeface="Arial" pitchFamily="34" charset="0"/>
        </a:defRPr>
      </a:lvl5pPr>
      <a:lvl6pPr marL="2514600" indent="-228600" algn="l" rtl="0" eaLnBrk="0" fontAlgn="base" hangingPunct="0">
        <a:spcBef>
          <a:spcPct val="20000"/>
        </a:spcBef>
        <a:spcAft>
          <a:spcPct val="0"/>
        </a:spcAft>
        <a:buChar char="»"/>
        <a:defRPr sz="2000">
          <a:solidFill>
            <a:srgbClr val="0000FF"/>
          </a:solidFill>
          <a:latin typeface="+mn-lt"/>
        </a:defRPr>
      </a:lvl6pPr>
      <a:lvl7pPr marL="2971800" indent="-228600" algn="l" rtl="0" eaLnBrk="0" fontAlgn="base" hangingPunct="0">
        <a:spcBef>
          <a:spcPct val="20000"/>
        </a:spcBef>
        <a:spcAft>
          <a:spcPct val="0"/>
        </a:spcAft>
        <a:buChar char="»"/>
        <a:defRPr sz="2000">
          <a:solidFill>
            <a:srgbClr val="0000FF"/>
          </a:solidFill>
          <a:latin typeface="+mn-lt"/>
        </a:defRPr>
      </a:lvl7pPr>
      <a:lvl8pPr marL="3429000" indent="-228600" algn="l" rtl="0" eaLnBrk="0" fontAlgn="base" hangingPunct="0">
        <a:spcBef>
          <a:spcPct val="20000"/>
        </a:spcBef>
        <a:spcAft>
          <a:spcPct val="0"/>
        </a:spcAft>
        <a:buChar char="»"/>
        <a:defRPr sz="2000">
          <a:solidFill>
            <a:srgbClr val="0000FF"/>
          </a:solidFill>
          <a:latin typeface="+mn-lt"/>
        </a:defRPr>
      </a:lvl8pPr>
      <a:lvl9pPr marL="3886200" indent="-228600" algn="l" rtl="0" eaLnBrk="0" fontAlgn="base" hangingPunct="0">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5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7" Type="http://schemas.openxmlformats.org/officeDocument/2006/relationships/image" Target="../media/image9.jpe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9.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8.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3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4.jpeg"/><Relationship Id="rId7" Type="http://schemas.openxmlformats.org/officeDocument/2006/relationships/image" Target="../media/image31.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1.wdp"/></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microsoft.com/office/2007/relationships/hdphoto" Target="../media/hdphoto1.wdp"/></Relationships>
</file>

<file path=ppt/slides/_rels/slide5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microsoft.com/office/2007/relationships/hdphoto" Target="../media/hdphoto1.wdp"/></Relationships>
</file>

<file path=ppt/slides/_rels/slide5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microsoft.com/office/2007/relationships/hdphoto" Target="../media/hdphoto1.wdp"/></Relationships>
</file>

<file path=ppt/slides/_rels/slide5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microsoft.com/office/2007/relationships/hdphoto" Target="../media/hdphoto1.wdp"/></Relationships>
</file>

<file path=ppt/slides/_rels/slide5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microsoft.com/office/2007/relationships/hdphoto" Target="../media/hdphoto1.wdp"/></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8.png"/></Relationships>
</file>

<file path=ppt/slides/_rels/slide7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8.png"/></Relationships>
</file>

<file path=ppt/slides/_rels/slide7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urning money">
            <a:extLst>
              <a:ext uri="{FF2B5EF4-FFF2-40B4-BE49-F238E27FC236}">
                <a16:creationId xmlns:a16="http://schemas.microsoft.com/office/drawing/2014/main" id="{E45B32AC-A55C-348B-2183-E9CAB96A9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262" y="-625072"/>
            <a:ext cx="12254523" cy="82922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926A21-2551-2572-066D-19855B6A5116}"/>
              </a:ext>
            </a:extLst>
          </p:cNvPr>
          <p:cNvSpPr txBox="1"/>
          <p:nvPr/>
        </p:nvSpPr>
        <p:spPr bwMode="auto">
          <a:xfrm>
            <a:off x="1672263" y="3167391"/>
            <a:ext cx="3501280" cy="954107"/>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anose="020B0604020202020204" pitchFamily="34" charset="0"/>
              </a:rPr>
              <a:t>Lecture 18</a:t>
            </a:r>
          </a:p>
          <a:p>
            <a:pPr algn="ctr"/>
            <a:r>
              <a:rPr lang="en-US" sz="2800" b="1" dirty="0">
                <a:solidFill>
                  <a:srgbClr val="FFFF00"/>
                </a:solidFill>
                <a:latin typeface="Arial" panose="020B0604020202020204" pitchFamily="34" charset="0"/>
              </a:rPr>
              <a:t>Cross-chain Swaps</a:t>
            </a:r>
          </a:p>
        </p:txBody>
      </p:sp>
      <p:sp>
        <p:nvSpPr>
          <p:cNvPr id="5" name="TextBox 4">
            <a:extLst>
              <a:ext uri="{FF2B5EF4-FFF2-40B4-BE49-F238E27FC236}">
                <a16:creationId xmlns:a16="http://schemas.microsoft.com/office/drawing/2014/main" id="{F3612789-B0DE-1CAF-E521-45765AE45BA4}"/>
              </a:ext>
            </a:extLst>
          </p:cNvPr>
          <p:cNvSpPr txBox="1"/>
          <p:nvPr/>
        </p:nvSpPr>
        <p:spPr bwMode="auto">
          <a:xfrm>
            <a:off x="552564" y="585632"/>
            <a:ext cx="5740674" cy="1384995"/>
          </a:xfrm>
          <a:prstGeom prst="rect">
            <a:avLst/>
          </a:prstGeom>
          <a:solidFill>
            <a:schemeClr val="bg1"/>
          </a:solidFill>
          <a:ln w="76200">
            <a:solidFill>
              <a:srgbClr val="00B0F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anose="020B0604020202020204" pitchFamily="34" charset="0"/>
              </a:rPr>
              <a:t>CS1951 L</a:t>
            </a:r>
          </a:p>
          <a:p>
            <a:pPr algn="ctr"/>
            <a:r>
              <a:rPr lang="en-US" sz="2800" b="1" dirty="0">
                <a:solidFill>
                  <a:srgbClr val="FFFF00"/>
                </a:solidFill>
                <a:latin typeface="Arial" panose="020B0604020202020204" pitchFamily="34" charset="0"/>
              </a:rPr>
              <a:t>Blockchains &amp; Cryptocurrencies</a:t>
            </a:r>
          </a:p>
          <a:p>
            <a:pPr algn="ctr"/>
            <a:r>
              <a:rPr lang="en-US" sz="2800" b="1" dirty="0">
                <a:solidFill>
                  <a:srgbClr val="FFFF00"/>
                </a:solidFill>
                <a:latin typeface="Arial" panose="020B0604020202020204" pitchFamily="34" charset="0"/>
              </a:rPr>
              <a:t>Spring 2024</a:t>
            </a:r>
          </a:p>
        </p:txBody>
      </p:sp>
      <p:sp>
        <p:nvSpPr>
          <p:cNvPr id="6" name="TextBox 5">
            <a:extLst>
              <a:ext uri="{FF2B5EF4-FFF2-40B4-BE49-F238E27FC236}">
                <a16:creationId xmlns:a16="http://schemas.microsoft.com/office/drawing/2014/main" id="{A584A7B7-D47C-7207-B575-5D55B0372351}"/>
              </a:ext>
            </a:extLst>
          </p:cNvPr>
          <p:cNvSpPr txBox="1"/>
          <p:nvPr/>
        </p:nvSpPr>
        <p:spPr bwMode="auto">
          <a:xfrm>
            <a:off x="1852600" y="5318261"/>
            <a:ext cx="3140603" cy="954107"/>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anose="020B0604020202020204" pitchFamily="34" charset="0"/>
              </a:rPr>
              <a:t>Maurice Herlihy</a:t>
            </a:r>
          </a:p>
          <a:p>
            <a:pPr algn="ctr"/>
            <a:r>
              <a:rPr lang="en-US" sz="2800" b="1" dirty="0">
                <a:solidFill>
                  <a:srgbClr val="FFFF00"/>
                </a:solidFill>
                <a:latin typeface="Arial" panose="020B0604020202020204" pitchFamily="34" charset="0"/>
              </a:rPr>
              <a:t>Brown University</a:t>
            </a:r>
          </a:p>
        </p:txBody>
      </p:sp>
    </p:spTree>
    <p:extLst>
      <p:ext uri="{BB962C8B-B14F-4D97-AF65-F5344CB8AC3E}">
        <p14:creationId xmlns:p14="http://schemas.microsoft.com/office/powerpoint/2010/main" val="2751006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8194D1F1-37FB-B1FD-895B-DBCECC3A330F}"/>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19" name="Freeform 5">
              <a:extLst>
                <a:ext uri="{FF2B5EF4-FFF2-40B4-BE49-F238E27FC236}">
                  <a16:creationId xmlns:a16="http://schemas.microsoft.com/office/drawing/2014/main" id="{E484F24F-9C32-39B9-3B51-F23783CA2023}"/>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 name="Freeform 6">
              <a:extLst>
                <a:ext uri="{FF2B5EF4-FFF2-40B4-BE49-F238E27FC236}">
                  <a16:creationId xmlns:a16="http://schemas.microsoft.com/office/drawing/2014/main" id="{A225ADB3-6659-58DE-5C57-E3E4EE8B87E7}"/>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1" name="Freeform 7">
              <a:extLst>
                <a:ext uri="{FF2B5EF4-FFF2-40B4-BE49-F238E27FC236}">
                  <a16:creationId xmlns:a16="http://schemas.microsoft.com/office/drawing/2014/main" id="{EE3B5581-EF53-89B7-D53C-D4A108E2953D}"/>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2" name="Freeform 8">
              <a:extLst>
                <a:ext uri="{FF2B5EF4-FFF2-40B4-BE49-F238E27FC236}">
                  <a16:creationId xmlns:a16="http://schemas.microsoft.com/office/drawing/2014/main" id="{7B370704-3FE2-CB83-C534-9C7E83FDB349}"/>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3" name="Freeform 10">
              <a:extLst>
                <a:ext uri="{FF2B5EF4-FFF2-40B4-BE49-F238E27FC236}">
                  <a16:creationId xmlns:a16="http://schemas.microsoft.com/office/drawing/2014/main" id="{FF66C4B8-B832-3D3B-0752-ADD628DB5364}"/>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4" name="Freeform 11">
              <a:extLst>
                <a:ext uri="{FF2B5EF4-FFF2-40B4-BE49-F238E27FC236}">
                  <a16:creationId xmlns:a16="http://schemas.microsoft.com/office/drawing/2014/main" id="{A222AE0A-2CBE-C7A8-7097-B80FEAF54747}"/>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5" name="Freeform 12">
              <a:extLst>
                <a:ext uri="{FF2B5EF4-FFF2-40B4-BE49-F238E27FC236}">
                  <a16:creationId xmlns:a16="http://schemas.microsoft.com/office/drawing/2014/main" id="{26686F0F-765B-F87B-0492-3E79F1658D93}"/>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6" name="Freeform 13">
              <a:extLst>
                <a:ext uri="{FF2B5EF4-FFF2-40B4-BE49-F238E27FC236}">
                  <a16:creationId xmlns:a16="http://schemas.microsoft.com/office/drawing/2014/main" id="{0E45F0A2-25F6-773D-2849-A1A952886B08}"/>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7" name="Freeform 14">
              <a:extLst>
                <a:ext uri="{FF2B5EF4-FFF2-40B4-BE49-F238E27FC236}">
                  <a16:creationId xmlns:a16="http://schemas.microsoft.com/office/drawing/2014/main" id="{06944254-F84E-3758-8C83-B20CC06332D9}"/>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8" name="Freeform 15">
              <a:extLst>
                <a:ext uri="{FF2B5EF4-FFF2-40B4-BE49-F238E27FC236}">
                  <a16:creationId xmlns:a16="http://schemas.microsoft.com/office/drawing/2014/main" id="{D0E5A384-3C03-8B5A-F9B2-716EA6F59E8F}"/>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9" name="Freeform 9">
              <a:extLst>
                <a:ext uri="{FF2B5EF4-FFF2-40B4-BE49-F238E27FC236}">
                  <a16:creationId xmlns:a16="http://schemas.microsoft.com/office/drawing/2014/main" id="{02A31752-584A-293B-1BD4-B397A17B985D}"/>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16" name="Group 4">
            <a:extLst>
              <a:ext uri="{FF2B5EF4-FFF2-40B4-BE49-F238E27FC236}">
                <a16:creationId xmlns:a16="http://schemas.microsoft.com/office/drawing/2014/main" id="{9254164D-0F3C-0020-B4E9-7D771DD8356D}"/>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7" name="Freeform 5">
              <a:extLst>
                <a:ext uri="{FF2B5EF4-FFF2-40B4-BE49-F238E27FC236}">
                  <a16:creationId xmlns:a16="http://schemas.microsoft.com/office/drawing/2014/main" id="{9E29DB92-7856-B0FD-8173-9E5340264A89}"/>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6">
              <a:extLst>
                <a:ext uri="{FF2B5EF4-FFF2-40B4-BE49-F238E27FC236}">
                  <a16:creationId xmlns:a16="http://schemas.microsoft.com/office/drawing/2014/main" id="{96623CDD-04E5-9B7B-E75A-2A1B9ED50E08}"/>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7">
              <a:extLst>
                <a:ext uri="{FF2B5EF4-FFF2-40B4-BE49-F238E27FC236}">
                  <a16:creationId xmlns:a16="http://schemas.microsoft.com/office/drawing/2014/main" id="{127382AE-EEC0-FFFD-F2B8-A5A8637CB762}"/>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8">
              <a:extLst>
                <a:ext uri="{FF2B5EF4-FFF2-40B4-BE49-F238E27FC236}">
                  <a16:creationId xmlns:a16="http://schemas.microsoft.com/office/drawing/2014/main" id="{B28E9587-2D01-42ED-85FB-41421DDEBFF1}"/>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49" name="Freeform 10">
              <a:extLst>
                <a:ext uri="{FF2B5EF4-FFF2-40B4-BE49-F238E27FC236}">
                  <a16:creationId xmlns:a16="http://schemas.microsoft.com/office/drawing/2014/main" id="{18B10A2B-8E60-A794-9807-92FEFC65BE52}"/>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50" name="Freeform 11">
              <a:extLst>
                <a:ext uri="{FF2B5EF4-FFF2-40B4-BE49-F238E27FC236}">
                  <a16:creationId xmlns:a16="http://schemas.microsoft.com/office/drawing/2014/main" id="{27E079BD-C8D4-D5BD-33E5-09393CC8B2B6}"/>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51" name="Freeform 12">
              <a:extLst>
                <a:ext uri="{FF2B5EF4-FFF2-40B4-BE49-F238E27FC236}">
                  <a16:creationId xmlns:a16="http://schemas.microsoft.com/office/drawing/2014/main" id="{61E93513-7BCD-A36F-8AFC-36BC4A91A6A1}"/>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53" name="Freeform 13">
              <a:extLst>
                <a:ext uri="{FF2B5EF4-FFF2-40B4-BE49-F238E27FC236}">
                  <a16:creationId xmlns:a16="http://schemas.microsoft.com/office/drawing/2014/main" id="{1C655627-3F47-19D2-2614-6C488F718BC2}"/>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54" name="Freeform 14">
              <a:extLst>
                <a:ext uri="{FF2B5EF4-FFF2-40B4-BE49-F238E27FC236}">
                  <a16:creationId xmlns:a16="http://schemas.microsoft.com/office/drawing/2014/main" id="{EFF9FA8B-AD21-C8C4-A8A5-02450392A812}"/>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55" name="Freeform 15">
              <a:extLst>
                <a:ext uri="{FF2B5EF4-FFF2-40B4-BE49-F238E27FC236}">
                  <a16:creationId xmlns:a16="http://schemas.microsoft.com/office/drawing/2014/main" id="{0F773BED-E0D1-AA16-3C1B-C97EF1B52E2E}"/>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56" name="Freeform 9">
              <a:extLst>
                <a:ext uri="{FF2B5EF4-FFF2-40B4-BE49-F238E27FC236}">
                  <a16:creationId xmlns:a16="http://schemas.microsoft.com/office/drawing/2014/main" id="{C6565613-B291-2027-5D27-63DF1934EC80}"/>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60" name="Picture 10" descr="Algorand Crypto PNG Transparent Images | PNG All">
            <a:extLst>
              <a:ext uri="{FF2B5EF4-FFF2-40B4-BE49-F238E27FC236}">
                <a16:creationId xmlns:a16="http://schemas.microsoft.com/office/drawing/2014/main" id="{12EEAFB7-65E8-41D6-91D4-4CAD478FD2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6675" y="1904899"/>
            <a:ext cx="703744" cy="70374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10</a:t>
            </a:fld>
            <a:endParaRPr lang="en-US" dirty="0"/>
          </a:p>
        </p:txBody>
      </p:sp>
      <p:pic>
        <p:nvPicPr>
          <p:cNvPr id="18" name="Picture 6" descr="https://bitcoin.org/img/icons/opengra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8124" y="1654904"/>
            <a:ext cx="1001773" cy="10017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old cadilla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7606" y="4536611"/>
            <a:ext cx="1508789" cy="875216"/>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bwMode="auto">
          <a:xfrm>
            <a:off x="885380" y="976955"/>
            <a:ext cx="3266728"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Three-Way Swap?</a:t>
            </a:r>
          </a:p>
        </p:txBody>
      </p:sp>
      <p:sp>
        <p:nvSpPr>
          <p:cNvPr id="56" name="TextBox 55"/>
          <p:cNvSpPr txBox="1"/>
          <p:nvPr/>
        </p:nvSpPr>
        <p:spPr bwMode="auto">
          <a:xfrm>
            <a:off x="885380" y="2125916"/>
            <a:ext cx="6054864" cy="523220"/>
          </a:xfrm>
          <a:prstGeom prst="rect">
            <a:avLst/>
          </a:prstGeom>
          <a:solidFill>
            <a:schemeClr val="bg1"/>
          </a:solidFill>
          <a:ln w="76200">
            <a:solidFill>
              <a:srgbClr val="66FF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If all parties conform to protocol…</a:t>
            </a:r>
          </a:p>
        </p:txBody>
      </p:sp>
      <p:sp>
        <p:nvSpPr>
          <p:cNvPr id="57" name="TextBox 56"/>
          <p:cNvSpPr txBox="1"/>
          <p:nvPr/>
        </p:nvSpPr>
        <p:spPr bwMode="auto">
          <a:xfrm>
            <a:off x="4823318" y="3274877"/>
            <a:ext cx="3220754"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All swaps happen</a:t>
            </a:r>
          </a:p>
        </p:txBody>
      </p:sp>
      <p:sp>
        <p:nvSpPr>
          <p:cNvPr id="58" name="TextBox 57"/>
          <p:cNvSpPr txBox="1"/>
          <p:nvPr/>
        </p:nvSpPr>
        <p:spPr bwMode="auto">
          <a:xfrm>
            <a:off x="885380" y="4423838"/>
            <a:ext cx="4421403" cy="523220"/>
          </a:xfrm>
          <a:prstGeom prst="rect">
            <a:avLst/>
          </a:prstGeom>
          <a:solidFill>
            <a:schemeClr val="bg1"/>
          </a:solidFill>
          <a:ln w="76200">
            <a:solidFill>
              <a:srgbClr val="66FF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If some parties deviate…</a:t>
            </a:r>
          </a:p>
        </p:txBody>
      </p:sp>
      <p:sp>
        <p:nvSpPr>
          <p:cNvPr id="59" name="TextBox 58"/>
          <p:cNvSpPr txBox="1"/>
          <p:nvPr/>
        </p:nvSpPr>
        <p:spPr bwMode="auto">
          <a:xfrm>
            <a:off x="1160677" y="5668356"/>
            <a:ext cx="6994222"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No conforming party ends up worse off.</a:t>
            </a:r>
          </a:p>
        </p:txBody>
      </p:sp>
      <p:grpSp>
        <p:nvGrpSpPr>
          <p:cNvPr id="3" name="Group 2">
            <a:extLst>
              <a:ext uri="{FF2B5EF4-FFF2-40B4-BE49-F238E27FC236}">
                <a16:creationId xmlns:a16="http://schemas.microsoft.com/office/drawing/2014/main" id="{69651649-A82B-2CD9-65DC-F70310A10945}"/>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5" name="Freeform 5">
              <a:extLst>
                <a:ext uri="{FF2B5EF4-FFF2-40B4-BE49-F238E27FC236}">
                  <a16:creationId xmlns:a16="http://schemas.microsoft.com/office/drawing/2014/main" id="{FAE45825-3FFA-3E60-34BB-54A087A1EBC3}"/>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 name="Freeform 6">
              <a:extLst>
                <a:ext uri="{FF2B5EF4-FFF2-40B4-BE49-F238E27FC236}">
                  <a16:creationId xmlns:a16="http://schemas.microsoft.com/office/drawing/2014/main" id="{49963BD2-1A7D-B93A-7693-C1969F8DCAEB}"/>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7">
              <a:extLst>
                <a:ext uri="{FF2B5EF4-FFF2-40B4-BE49-F238E27FC236}">
                  <a16:creationId xmlns:a16="http://schemas.microsoft.com/office/drawing/2014/main" id="{C3EF528E-F87F-D8E4-1441-026357946F80}"/>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8">
              <a:extLst>
                <a:ext uri="{FF2B5EF4-FFF2-40B4-BE49-F238E27FC236}">
                  <a16:creationId xmlns:a16="http://schemas.microsoft.com/office/drawing/2014/main" id="{F16EC769-DF4A-CB9B-192C-8DB0CB443ACB}"/>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10">
              <a:extLst>
                <a:ext uri="{FF2B5EF4-FFF2-40B4-BE49-F238E27FC236}">
                  <a16:creationId xmlns:a16="http://schemas.microsoft.com/office/drawing/2014/main" id="{F39C283B-326B-511C-6FAC-1DAEF2C8F870}"/>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1">
              <a:extLst>
                <a:ext uri="{FF2B5EF4-FFF2-40B4-BE49-F238E27FC236}">
                  <a16:creationId xmlns:a16="http://schemas.microsoft.com/office/drawing/2014/main" id="{8A260010-976F-A0E6-E555-E3807D954768}"/>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2">
              <a:extLst>
                <a:ext uri="{FF2B5EF4-FFF2-40B4-BE49-F238E27FC236}">
                  <a16:creationId xmlns:a16="http://schemas.microsoft.com/office/drawing/2014/main" id="{6B920400-0BE3-5012-83EA-E9C6CFAFC95E}"/>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3">
              <a:extLst>
                <a:ext uri="{FF2B5EF4-FFF2-40B4-BE49-F238E27FC236}">
                  <a16:creationId xmlns:a16="http://schemas.microsoft.com/office/drawing/2014/main" id="{4D540479-1338-239C-E25A-0C9279CDF8C7}"/>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4">
              <a:extLst>
                <a:ext uri="{FF2B5EF4-FFF2-40B4-BE49-F238E27FC236}">
                  <a16:creationId xmlns:a16="http://schemas.microsoft.com/office/drawing/2014/main" id="{BC9A8332-9C78-6509-60A1-2706C130255E}"/>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5">
              <a:extLst>
                <a:ext uri="{FF2B5EF4-FFF2-40B4-BE49-F238E27FC236}">
                  <a16:creationId xmlns:a16="http://schemas.microsoft.com/office/drawing/2014/main" id="{4774E10C-6FAF-CCCE-1D8F-0A82925BDD1C}"/>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9">
              <a:extLst>
                <a:ext uri="{FF2B5EF4-FFF2-40B4-BE49-F238E27FC236}">
                  <a16:creationId xmlns:a16="http://schemas.microsoft.com/office/drawing/2014/main" id="{E188FDBD-62A9-7DA6-6745-4B522B4F1157}"/>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91583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bwMode="auto">
          <a:xfrm>
            <a:off x="1089813" y="656202"/>
            <a:ext cx="298190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anose="020B0604020202020204" pitchFamily="34" charset="0"/>
              </a:rPr>
              <a:t>Smart Contracts</a:t>
            </a:r>
          </a:p>
        </p:txBody>
      </p:sp>
      <p:sp>
        <p:nvSpPr>
          <p:cNvPr id="4" name="Slide Number Placeholder 3">
            <a:extLst>
              <a:ext uri="{FF2B5EF4-FFF2-40B4-BE49-F238E27FC236}">
                <a16:creationId xmlns:a16="http://schemas.microsoft.com/office/drawing/2014/main" id="{E36DBA9A-3820-41A1-899D-0CA19BF1E817}"/>
              </a:ext>
            </a:extLst>
          </p:cNvPr>
          <p:cNvSpPr>
            <a:spLocks noGrp="1"/>
          </p:cNvSpPr>
          <p:nvPr>
            <p:ph type="sldNum" sz="quarter" idx="11"/>
          </p:nvPr>
        </p:nvSpPr>
        <p:spPr/>
        <p:txBody>
          <a:bodyPr/>
          <a:lstStyle/>
          <a:p>
            <a:pPr>
              <a:defRPr/>
            </a:pPr>
            <a:fld id="{FE25F947-77F5-4CA6-8472-B4B2967773ED}" type="slidenum">
              <a:rPr lang="x-none" smtClean="0"/>
              <a:pPr>
                <a:defRPr/>
              </a:pPr>
              <a:t>11</a:t>
            </a:fld>
            <a:endParaRPr lang="en-US" dirty="0"/>
          </a:p>
        </p:txBody>
      </p:sp>
      <p:pic>
        <p:nvPicPr>
          <p:cNvPr id="1030" name="Picture 6" descr="vintage soda mach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218" y="1524000"/>
            <a:ext cx="2333625" cy="3810000"/>
          </a:xfrm>
          <a:prstGeom prst="rect">
            <a:avLst/>
          </a:prstGeom>
          <a:noFill/>
          <a:extLst>
            <a:ext uri="{909E8E84-426E-40DD-AFC4-6F175D3DCCD1}">
              <a14:hiddenFill xmlns:a14="http://schemas.microsoft.com/office/drawing/2010/main">
                <a:solidFill>
                  <a:srgbClr val="FFFFFF"/>
                </a:solidFill>
              </a14:hiddenFill>
            </a:ext>
          </a:extLst>
        </p:spPr>
      </p:pic>
      <p:sp>
        <p:nvSpPr>
          <p:cNvPr id="8" name="Speech Bubble: Rectangle with Corners Rounded 7">
            <a:extLst>
              <a:ext uri="{FF2B5EF4-FFF2-40B4-BE49-F238E27FC236}">
                <a16:creationId xmlns:a16="http://schemas.microsoft.com/office/drawing/2014/main" id="{39A05E0D-DBBF-4D49-81C7-287A8B089B73}"/>
              </a:ext>
            </a:extLst>
          </p:cNvPr>
          <p:cNvSpPr/>
          <p:nvPr/>
        </p:nvSpPr>
        <p:spPr bwMode="auto">
          <a:xfrm>
            <a:off x="3440083" y="1762363"/>
            <a:ext cx="2247485" cy="578882"/>
          </a:xfrm>
          <a:prstGeom prst="wedgeRoundRectCallout">
            <a:avLst>
              <a:gd name="adj1" fmla="val -84831"/>
              <a:gd name="adj2" fmla="val 166259"/>
              <a:gd name="adj3" fmla="val 16667"/>
            </a:avLst>
          </a:prstGeom>
          <a:solidFill>
            <a:schemeClr val="bg1"/>
          </a:solidFill>
          <a:ln w="381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Not smart</a:t>
            </a:r>
          </a:p>
        </p:txBody>
      </p:sp>
      <p:sp>
        <p:nvSpPr>
          <p:cNvPr id="11" name="Speech Bubble: Rectangle with Corners Rounded 10">
            <a:extLst>
              <a:ext uri="{FF2B5EF4-FFF2-40B4-BE49-F238E27FC236}">
                <a16:creationId xmlns:a16="http://schemas.microsoft.com/office/drawing/2014/main" id="{1B8B0320-B7B1-4A13-8AD1-2ED0F5F589C1}"/>
              </a:ext>
            </a:extLst>
          </p:cNvPr>
          <p:cNvSpPr/>
          <p:nvPr/>
        </p:nvSpPr>
        <p:spPr bwMode="auto">
          <a:xfrm>
            <a:off x="4246833" y="2634745"/>
            <a:ext cx="2895600" cy="578882"/>
          </a:xfrm>
          <a:prstGeom prst="wedgeRoundRectCallout">
            <a:avLst>
              <a:gd name="adj1" fmla="val -108949"/>
              <a:gd name="adj2" fmla="val 57267"/>
              <a:gd name="adj3" fmla="val 16667"/>
            </a:avLst>
          </a:prstGeom>
          <a:solidFill>
            <a:schemeClr val="bg1"/>
          </a:solidFill>
          <a:ln w="381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Not contracts</a:t>
            </a:r>
          </a:p>
        </p:txBody>
      </p:sp>
      <p:sp>
        <p:nvSpPr>
          <p:cNvPr id="7" name="Speech Bubble: Rectangle with Corners Rounded 6">
            <a:extLst>
              <a:ext uri="{FF2B5EF4-FFF2-40B4-BE49-F238E27FC236}">
                <a16:creationId xmlns:a16="http://schemas.microsoft.com/office/drawing/2014/main" id="{3AB8348C-7064-4E14-9256-601E2C64333A}"/>
              </a:ext>
            </a:extLst>
          </p:cNvPr>
          <p:cNvSpPr/>
          <p:nvPr/>
        </p:nvSpPr>
        <p:spPr bwMode="auto">
          <a:xfrm>
            <a:off x="4419600" y="3596512"/>
            <a:ext cx="2895600" cy="578882"/>
          </a:xfrm>
          <a:prstGeom prst="wedgeRoundRectCallout">
            <a:avLst>
              <a:gd name="adj1" fmla="val -108949"/>
              <a:gd name="adj2" fmla="val -87406"/>
              <a:gd name="adj3" fmla="val 16667"/>
            </a:avLst>
          </a:prstGeom>
          <a:solidFill>
            <a:schemeClr val="bg1"/>
          </a:solidFill>
          <a:ln w="381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dirty="0">
                <a:solidFill>
                  <a:srgbClr val="FFFF00"/>
                </a:solidFill>
                <a:latin typeface="Arial" panose="020B0604020202020204" pitchFamily="34" charset="0"/>
                <a:cs typeface="Arial" panose="020B0604020202020204" pitchFamily="34" charset="0"/>
              </a:rPr>
              <a:t>Scripts on chain</a:t>
            </a:r>
            <a:endParaRPr kumimoji="0" lang="en-US" sz="28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6568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FF00"/>
                </a:solidFill>
              </a:rPr>
              <a:t>Cryptographic Hash Functions</a:t>
            </a:r>
          </a:p>
        </p:txBody>
      </p:sp>
      <p:sp>
        <p:nvSpPr>
          <p:cNvPr id="4" name="Slide Number Placeholder 3"/>
          <p:cNvSpPr>
            <a:spLocks noGrp="1"/>
          </p:cNvSpPr>
          <p:nvPr>
            <p:ph type="sldNum" sz="quarter" idx="11"/>
          </p:nvPr>
        </p:nvSpPr>
        <p:spPr/>
        <p:txBody>
          <a:bodyPr/>
          <a:lstStyle/>
          <a:p>
            <a:pPr>
              <a:defRPr/>
            </a:pPr>
            <a:fld id="{FA8C595A-3CE5-48A7-A55E-633D7D1DD01A}" type="slidenum">
              <a:rPr lang="x-none" smtClean="0"/>
              <a:pPr>
                <a:defRPr/>
              </a:pPr>
              <a:t>12</a:t>
            </a:fld>
            <a:endParaRPr lang="en-US" dirty="0"/>
          </a:p>
        </p:txBody>
      </p:sp>
      <p:sp>
        <p:nvSpPr>
          <p:cNvPr id="6" name="AutoShape 2" descr="Image result for scrambled eg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7" name="AutoShape 4" descr="Image result for scrambled egg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8" name="AutoShape 6" descr="Image result for scrambled egg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AutoShape 8" descr="Image result for scrambled egg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0" name="AutoShape 10" descr="https://toriavey.com/images/2014/06/How-to-Scramble-Eggs.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1" name="AutoShape 12" descr="https://toriavey.com/images/2014/06/How-to-Scramble-Eggs.jp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2" name="AutoShape 14" descr="https://toriavey.com/images/2014/06/How-to-Scramble-Eggs.jp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3" name="AutoShape 16" descr="https://toriavey.com/images/2014/06/How-to-Scramble-Eggs.jpg"/>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4" name="AutoShape 18" descr="https://toriavey.com/images/2014/06/How-to-Scramble-Eggs.jpg"/>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AutoShape 20" descr="https://toriavey.com/images/2014/06/How-to-Scramble-Eggs.jpg"/>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6" name="AutoShape 22" descr="https://toriavey.com/images/2014/06/How-to-Scramble-Eggs.jpg"/>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7" name="AutoShape 24" descr="https://toriavey.com/images/2014/06/How-to-Scramble-Eggs.jpg"/>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1050" name="Picture 26" descr="Image result for scrambled egg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0189" y="4268127"/>
            <a:ext cx="4032183" cy="226810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eg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1836738"/>
            <a:ext cx="3723751" cy="2268103"/>
          </a:xfrm>
          <a:prstGeom prst="rect">
            <a:avLst/>
          </a:prstGeom>
          <a:noFill/>
          <a:extLst>
            <a:ext uri="{909E8E84-426E-40DD-AFC4-6F175D3DCCD1}">
              <a14:hiddenFill xmlns:a14="http://schemas.microsoft.com/office/drawing/2010/main">
                <a:solidFill>
                  <a:srgbClr val="FFFFFF"/>
                </a:solidFill>
              </a14:hiddenFill>
            </a:ext>
          </a:extLst>
        </p:spPr>
      </p:pic>
      <p:sp>
        <p:nvSpPr>
          <p:cNvPr id="19" name="Curved Down Arrow 18"/>
          <p:cNvSpPr/>
          <p:nvPr/>
        </p:nvSpPr>
        <p:spPr bwMode="auto">
          <a:xfrm rot="2940195">
            <a:off x="4890565" y="2739955"/>
            <a:ext cx="1548662" cy="461665"/>
          </a:xfrm>
          <a:prstGeom prst="curvedDownArrow">
            <a:avLst>
              <a:gd name="adj1" fmla="val 25000"/>
              <a:gd name="adj2" fmla="val 68509"/>
              <a:gd name="adj3" fmla="val 34868"/>
            </a:avLst>
          </a:prstGeom>
          <a:solidFill>
            <a:srgbClr val="FFFFCC"/>
          </a:solidFill>
          <a:ln w="381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endParaRPr>
          </a:p>
        </p:txBody>
      </p:sp>
      <p:sp>
        <p:nvSpPr>
          <p:cNvPr id="21" name="TextBox 20"/>
          <p:cNvSpPr txBox="1"/>
          <p:nvPr/>
        </p:nvSpPr>
        <p:spPr bwMode="auto">
          <a:xfrm>
            <a:off x="1406024" y="5489384"/>
            <a:ext cx="965329"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Hard</a:t>
            </a:r>
          </a:p>
        </p:txBody>
      </p:sp>
      <p:sp>
        <p:nvSpPr>
          <p:cNvPr id="24" name="Curved Down Arrow 23"/>
          <p:cNvSpPr/>
          <p:nvPr/>
        </p:nvSpPr>
        <p:spPr bwMode="auto">
          <a:xfrm rot="13759450">
            <a:off x="1992132" y="4862948"/>
            <a:ext cx="1548662" cy="461665"/>
          </a:xfrm>
          <a:prstGeom prst="curvedDownArrow">
            <a:avLst>
              <a:gd name="adj1" fmla="val 25000"/>
              <a:gd name="adj2" fmla="val 68509"/>
              <a:gd name="adj3" fmla="val 34868"/>
            </a:avLst>
          </a:prstGeom>
          <a:solidFill>
            <a:srgbClr val="FFFFCC"/>
          </a:solidFill>
          <a:ln w="381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endParaRPr>
          </a:p>
        </p:txBody>
      </p:sp>
      <p:sp>
        <p:nvSpPr>
          <p:cNvPr id="25" name="TextBox 24"/>
          <p:cNvSpPr txBox="1"/>
          <p:nvPr/>
        </p:nvSpPr>
        <p:spPr bwMode="auto">
          <a:xfrm>
            <a:off x="6601326" y="2883568"/>
            <a:ext cx="982961"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Easy</a:t>
            </a:r>
          </a:p>
        </p:txBody>
      </p:sp>
      <p:sp>
        <p:nvSpPr>
          <p:cNvPr id="2" name="TextBox 1"/>
          <p:cNvSpPr txBox="1"/>
          <p:nvPr/>
        </p:nvSpPr>
        <p:spPr bwMode="auto">
          <a:xfrm>
            <a:off x="3616045" y="3406788"/>
            <a:ext cx="364202" cy="523220"/>
          </a:xfrm>
          <a:prstGeom prst="rect">
            <a:avLst/>
          </a:prstGeom>
          <a:solidFill>
            <a:schemeClr val="tx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i="1" dirty="0">
                <a:solidFill>
                  <a:schemeClr val="bg1"/>
                </a:solidFill>
                <a:latin typeface="Arial" panose="020B0604020202020204" pitchFamily="34" charset="0"/>
                <a:cs typeface="Arial" panose="020B0604020202020204" pitchFamily="34" charset="0"/>
              </a:rPr>
              <a:t>x</a:t>
            </a:r>
          </a:p>
        </p:txBody>
      </p:sp>
      <p:sp>
        <p:nvSpPr>
          <p:cNvPr id="23" name="TextBox 22"/>
          <p:cNvSpPr txBox="1"/>
          <p:nvPr/>
        </p:nvSpPr>
        <p:spPr bwMode="auto">
          <a:xfrm>
            <a:off x="7845145" y="5860493"/>
            <a:ext cx="864339" cy="523220"/>
          </a:xfrm>
          <a:prstGeom prst="rect">
            <a:avLst/>
          </a:prstGeom>
          <a:solidFill>
            <a:schemeClr val="tx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i="1" dirty="0">
                <a:solidFill>
                  <a:schemeClr val="bg1"/>
                </a:solidFill>
                <a:latin typeface="Arial" panose="020B0604020202020204" pitchFamily="34" charset="0"/>
                <a:cs typeface="Arial" panose="020B0604020202020204" pitchFamily="34" charset="0"/>
              </a:rPr>
              <a:t>H(x)</a:t>
            </a:r>
          </a:p>
        </p:txBody>
      </p:sp>
    </p:spTree>
    <p:extLst>
      <p:ext uri="{BB962C8B-B14F-4D97-AF65-F5344CB8AC3E}">
        <p14:creationId xmlns:p14="http://schemas.microsoft.com/office/powerpoint/2010/main" val="109414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658BF-C25E-4C82-91A8-A847B06B8FBC}"/>
              </a:ext>
            </a:extLst>
          </p:cNvPr>
          <p:cNvSpPr>
            <a:spLocks noGrp="1"/>
          </p:cNvSpPr>
          <p:nvPr>
            <p:ph type="title"/>
          </p:nvPr>
        </p:nvSpPr>
        <p:spPr/>
        <p:txBody>
          <a:bodyPr/>
          <a:lstStyle/>
          <a:p>
            <a:r>
              <a:rPr lang="en-US" dirty="0">
                <a:solidFill>
                  <a:srgbClr val="FFFF00"/>
                </a:solidFill>
              </a:rPr>
              <a:t>Two Approaches</a:t>
            </a:r>
          </a:p>
        </p:txBody>
      </p:sp>
      <p:sp>
        <p:nvSpPr>
          <p:cNvPr id="3" name="Slide Number Placeholder 2">
            <a:extLst>
              <a:ext uri="{FF2B5EF4-FFF2-40B4-BE49-F238E27FC236}">
                <a16:creationId xmlns:a16="http://schemas.microsoft.com/office/drawing/2014/main" id="{4A7CAFBC-B682-43D4-A156-40D4C2AB4BF0}"/>
              </a:ext>
            </a:extLst>
          </p:cNvPr>
          <p:cNvSpPr>
            <a:spLocks noGrp="1"/>
          </p:cNvSpPr>
          <p:nvPr>
            <p:ph type="sldNum" sz="quarter" idx="11"/>
          </p:nvPr>
        </p:nvSpPr>
        <p:spPr/>
        <p:txBody>
          <a:bodyPr/>
          <a:lstStyle/>
          <a:p>
            <a:pPr>
              <a:defRPr/>
            </a:pPr>
            <a:fld id="{D65C4E5D-DA99-460E-9E68-E8A28959880C}" type="slidenum">
              <a:rPr lang="x-none" smtClean="0"/>
              <a:pPr>
                <a:defRPr/>
              </a:pPr>
              <a:t>13</a:t>
            </a:fld>
            <a:endParaRPr lang="en-US" dirty="0"/>
          </a:p>
        </p:txBody>
      </p:sp>
      <p:sp>
        <p:nvSpPr>
          <p:cNvPr id="4" name="TextBox 3">
            <a:extLst>
              <a:ext uri="{FF2B5EF4-FFF2-40B4-BE49-F238E27FC236}">
                <a16:creationId xmlns:a16="http://schemas.microsoft.com/office/drawing/2014/main" id="{7BDC7DE8-79A4-44D9-9961-59707B8228C3}"/>
              </a:ext>
            </a:extLst>
          </p:cNvPr>
          <p:cNvSpPr txBox="1"/>
          <p:nvPr/>
        </p:nvSpPr>
        <p:spPr bwMode="auto">
          <a:xfrm>
            <a:off x="1881925" y="2641189"/>
            <a:ext cx="4915063"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Hashed Timelock Contracts</a:t>
            </a:r>
          </a:p>
        </p:txBody>
      </p:sp>
      <p:sp>
        <p:nvSpPr>
          <p:cNvPr id="5" name="TextBox 4">
            <a:extLst>
              <a:ext uri="{FF2B5EF4-FFF2-40B4-BE49-F238E27FC236}">
                <a16:creationId xmlns:a16="http://schemas.microsoft.com/office/drawing/2014/main" id="{6DAAB59E-1B80-41EB-9227-E7421889A9B5}"/>
              </a:ext>
            </a:extLst>
          </p:cNvPr>
          <p:cNvSpPr txBox="1"/>
          <p:nvPr/>
        </p:nvSpPr>
        <p:spPr bwMode="auto">
          <a:xfrm>
            <a:off x="1881925" y="3790150"/>
            <a:ext cx="2655472" cy="523220"/>
          </a:xfrm>
          <a:prstGeom prst="rect">
            <a:avLst/>
          </a:prstGeom>
          <a:solidFill>
            <a:schemeClr val="bg1"/>
          </a:solidFill>
          <a:ln w="76200">
            <a:solidFill>
              <a:srgbClr val="66FF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Token Bridges</a:t>
            </a:r>
          </a:p>
        </p:txBody>
      </p:sp>
    </p:spTree>
    <p:extLst>
      <p:ext uri="{BB962C8B-B14F-4D97-AF65-F5344CB8AC3E}">
        <p14:creationId xmlns:p14="http://schemas.microsoft.com/office/powerpoint/2010/main" val="329689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5ECA1-A966-4D26-9F77-2C46F2934E3F}"/>
              </a:ext>
            </a:extLst>
          </p:cNvPr>
          <p:cNvSpPr>
            <a:spLocks noGrp="1"/>
          </p:cNvSpPr>
          <p:nvPr>
            <p:ph type="title"/>
          </p:nvPr>
        </p:nvSpPr>
        <p:spPr>
          <a:xfrm>
            <a:off x="685800" y="2857500"/>
            <a:ext cx="7772400" cy="1143000"/>
          </a:xfrm>
        </p:spPr>
        <p:txBody>
          <a:bodyPr/>
          <a:lstStyle/>
          <a:p>
            <a:r>
              <a:rPr lang="en-US" dirty="0">
                <a:solidFill>
                  <a:srgbClr val="FFFF00"/>
                </a:solidFill>
              </a:rPr>
              <a:t>Hash Locks and Time Locks</a:t>
            </a:r>
          </a:p>
        </p:txBody>
      </p:sp>
      <p:sp>
        <p:nvSpPr>
          <p:cNvPr id="3" name="Slide Number Placeholder 2">
            <a:extLst>
              <a:ext uri="{FF2B5EF4-FFF2-40B4-BE49-F238E27FC236}">
                <a16:creationId xmlns:a16="http://schemas.microsoft.com/office/drawing/2014/main" id="{33BF6435-A8B0-45A3-9F53-BB9CC1711C25}"/>
              </a:ext>
            </a:extLst>
          </p:cNvPr>
          <p:cNvSpPr>
            <a:spLocks noGrp="1"/>
          </p:cNvSpPr>
          <p:nvPr>
            <p:ph type="sldNum" sz="quarter" idx="11"/>
          </p:nvPr>
        </p:nvSpPr>
        <p:spPr/>
        <p:txBody>
          <a:bodyPr/>
          <a:lstStyle/>
          <a:p>
            <a:pPr>
              <a:defRPr/>
            </a:pPr>
            <a:fld id="{D65C4E5D-DA99-460E-9E68-E8A28959880C}" type="slidenum">
              <a:rPr lang="x-none" smtClean="0"/>
              <a:pPr>
                <a:defRPr/>
              </a:pPr>
              <a:t>14</a:t>
            </a:fld>
            <a:endParaRPr lang="en-US" dirty="0"/>
          </a:p>
        </p:txBody>
      </p:sp>
    </p:spTree>
    <p:extLst>
      <p:ext uri="{BB962C8B-B14F-4D97-AF65-F5344CB8AC3E}">
        <p14:creationId xmlns:p14="http://schemas.microsoft.com/office/powerpoint/2010/main" val="1074669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Hashlock</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15</a:t>
            </a:fld>
            <a:endParaRPr lang="en-US" dirty="0"/>
          </a:p>
        </p:txBody>
      </p:sp>
      <p:grpSp>
        <p:nvGrpSpPr>
          <p:cNvPr id="13" name="Group 12"/>
          <p:cNvGrpSpPr/>
          <p:nvPr/>
        </p:nvGrpSpPr>
        <p:grpSpPr>
          <a:xfrm>
            <a:off x="-971899" y="1564478"/>
            <a:ext cx="10302874" cy="3236119"/>
            <a:chOff x="25052" y="1797840"/>
            <a:chExt cx="10302874" cy="3236119"/>
          </a:xfrm>
        </p:grpSpPr>
        <p:grpSp>
          <p:nvGrpSpPr>
            <p:cNvPr id="8" name="Group 7"/>
            <p:cNvGrpSpPr/>
            <p:nvPr/>
          </p:nvGrpSpPr>
          <p:grpSpPr>
            <a:xfrm>
              <a:off x="25052" y="1870071"/>
              <a:ext cx="3736975" cy="3091657"/>
              <a:chOff x="4914899" y="1785143"/>
              <a:chExt cx="3736975" cy="3091657"/>
            </a:xfrm>
          </p:grpSpPr>
          <p:pic>
            <p:nvPicPr>
              <p:cNvPr id="6" name="Picture 4" descr="https://assets.artbeads.com/_artbeads/9/10/8/000-mix-00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899" y="1860151"/>
                <a:ext cx="3736975" cy="28027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4914899" y="1785143"/>
                <a:ext cx="1993901" cy="3091657"/>
              </a:xfrm>
              <a:prstGeom prst="rect">
                <a:avLst/>
              </a:prstGeom>
              <a:solidFill>
                <a:schemeClr val="bg1"/>
              </a:solid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grpSp>
        <p:grpSp>
          <p:nvGrpSpPr>
            <p:cNvPr id="12" name="Group 11"/>
            <p:cNvGrpSpPr/>
            <p:nvPr/>
          </p:nvGrpSpPr>
          <p:grpSpPr>
            <a:xfrm>
              <a:off x="6048026" y="1797840"/>
              <a:ext cx="4279900" cy="3236119"/>
              <a:chOff x="280986" y="1571225"/>
              <a:chExt cx="4279900" cy="3236119"/>
            </a:xfrm>
          </p:grpSpPr>
          <p:pic>
            <p:nvPicPr>
              <p:cNvPr id="4100" name="Picture 4" descr="https://assets.artbeads.com/_artbeads/9/10/8/000-mix-00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99" y="1785143"/>
                <a:ext cx="3736975" cy="280273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bwMode="auto">
              <a:xfrm>
                <a:off x="2566985" y="1715687"/>
                <a:ext cx="1993901" cy="3091657"/>
              </a:xfrm>
              <a:prstGeom prst="rect">
                <a:avLst/>
              </a:prstGeom>
              <a:solidFill>
                <a:schemeClr val="bg1"/>
              </a:solid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14" name="Rectangle 13"/>
              <p:cNvSpPr/>
              <p:nvPr/>
            </p:nvSpPr>
            <p:spPr bwMode="auto">
              <a:xfrm>
                <a:off x="280986" y="1571225"/>
                <a:ext cx="844550" cy="3091657"/>
              </a:xfrm>
              <a:prstGeom prst="rect">
                <a:avLst/>
              </a:prstGeom>
              <a:solidFill>
                <a:schemeClr val="bg1"/>
              </a:solid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grpSp>
      </p:grpSp>
      <p:sp>
        <p:nvSpPr>
          <p:cNvPr id="16" name="TextBox 15"/>
          <p:cNvSpPr txBox="1"/>
          <p:nvPr/>
        </p:nvSpPr>
        <p:spPr bwMode="auto">
          <a:xfrm rot="20630081">
            <a:off x="780702" y="1450107"/>
            <a:ext cx="1584088"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Secret </a:t>
            </a:r>
            <a:r>
              <a:rPr lang="en-US" sz="2800" b="1" dirty="0">
                <a:solidFill>
                  <a:schemeClr val="tx1"/>
                </a:solidFill>
                <a:latin typeface="Arial" pitchFamily="34" charset="0"/>
              </a:rPr>
              <a:t>s</a:t>
            </a:r>
          </a:p>
        </p:txBody>
      </p:sp>
      <p:sp>
        <p:nvSpPr>
          <p:cNvPr id="18" name="TextBox 17"/>
          <p:cNvSpPr txBox="1"/>
          <p:nvPr/>
        </p:nvSpPr>
        <p:spPr bwMode="auto">
          <a:xfrm rot="20720407">
            <a:off x="5075216" y="1768616"/>
            <a:ext cx="258436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Hashlock </a:t>
            </a:r>
            <a:r>
              <a:rPr lang="en-US" sz="2800" b="1" dirty="0">
                <a:solidFill>
                  <a:schemeClr val="tx1"/>
                </a:solidFill>
                <a:latin typeface="Arial" pitchFamily="34" charset="0"/>
              </a:rPr>
              <a:t>H(s)</a:t>
            </a:r>
          </a:p>
        </p:txBody>
      </p:sp>
      <p:sp>
        <p:nvSpPr>
          <p:cNvPr id="19" name="TextBox 18"/>
          <p:cNvSpPr txBox="1"/>
          <p:nvPr/>
        </p:nvSpPr>
        <p:spPr bwMode="auto">
          <a:xfrm>
            <a:off x="1546754" y="5450903"/>
            <a:ext cx="6050492" cy="954107"/>
          </a:xfrm>
          <a:prstGeom prst="rect">
            <a:avLst/>
          </a:prstGeom>
          <a:solidFill>
            <a:schemeClr val="bg1"/>
          </a:solidFill>
          <a:ln w="76200">
            <a:solidFill>
              <a:srgbClr val="66FF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itchFamily="34" charset="0"/>
              </a:rPr>
              <a:t>I know </a:t>
            </a:r>
            <a:r>
              <a:rPr lang="en-US" sz="2800" b="1" dirty="0">
                <a:solidFill>
                  <a:schemeClr val="tx1"/>
                </a:solidFill>
                <a:latin typeface="Arial" pitchFamily="34" charset="0"/>
              </a:rPr>
              <a:t>H(s)</a:t>
            </a:r>
            <a:r>
              <a:rPr lang="en-US" sz="2800" b="1" dirty="0">
                <a:solidFill>
                  <a:srgbClr val="FFFF00"/>
                </a:solidFill>
                <a:latin typeface="Arial" pitchFamily="34" charset="0"/>
              </a:rPr>
              <a:t>, will pay $$$ if you provide </a:t>
            </a:r>
            <a:r>
              <a:rPr lang="en-US" sz="2800" b="1" dirty="0">
                <a:solidFill>
                  <a:schemeClr val="tx1"/>
                </a:solidFill>
                <a:latin typeface="Arial" pitchFamily="34" charset="0"/>
              </a:rPr>
              <a:t>s</a:t>
            </a:r>
          </a:p>
        </p:txBody>
      </p:sp>
      <p:sp>
        <p:nvSpPr>
          <p:cNvPr id="15" name="TextBox 14"/>
          <p:cNvSpPr txBox="1"/>
          <p:nvPr/>
        </p:nvSpPr>
        <p:spPr bwMode="auto">
          <a:xfrm>
            <a:off x="1022002" y="4981085"/>
            <a:ext cx="154401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Contract</a:t>
            </a:r>
          </a:p>
        </p:txBody>
      </p:sp>
    </p:spTree>
    <p:extLst>
      <p:ext uri="{BB962C8B-B14F-4D97-AF65-F5344CB8AC3E}">
        <p14:creationId xmlns:p14="http://schemas.microsoft.com/office/powerpoint/2010/main" val="314308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25365"/>
            <a:ext cx="7772400" cy="1143000"/>
          </a:xfrm>
        </p:spPr>
        <p:txBody>
          <a:bodyPr/>
          <a:lstStyle/>
          <a:p>
            <a:r>
              <a:rPr lang="en-US" dirty="0">
                <a:solidFill>
                  <a:srgbClr val="FFFF00"/>
                </a:solidFill>
              </a:rPr>
              <a:t>Time lock</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16</a:t>
            </a:fld>
            <a:endParaRPr lang="en-US" dirty="0"/>
          </a:p>
        </p:txBody>
      </p:sp>
      <p:pic>
        <p:nvPicPr>
          <p:cNvPr id="9218" name="Picture 2" descr="http://www.pngpix.com/wp-content/uploads/2016/10/PNGPIX-COM-Time-Bomb-PNG-Transparent-Image-500x3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895475"/>
            <a:ext cx="4762500" cy="2905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bwMode="auto">
          <a:xfrm>
            <a:off x="1286582" y="4828603"/>
            <a:ext cx="6570836" cy="954107"/>
          </a:xfrm>
          <a:prstGeom prst="rect">
            <a:avLst/>
          </a:prstGeom>
          <a:solidFill>
            <a:schemeClr val="bg1"/>
          </a:solidFill>
          <a:ln w="76200">
            <a:solidFill>
              <a:srgbClr val="66FF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itchFamily="34" charset="0"/>
              </a:rPr>
              <a:t>But if secret not provided before </a:t>
            </a:r>
            <a:r>
              <a:rPr lang="en-US" sz="2800" b="1" i="1" dirty="0">
                <a:solidFill>
                  <a:schemeClr val="tx1"/>
                </a:solidFill>
                <a:latin typeface="Arial" pitchFamily="34" charset="0"/>
              </a:rPr>
              <a:t>t</a:t>
            </a:r>
            <a:r>
              <a:rPr lang="en-US" sz="2800" b="1" dirty="0">
                <a:solidFill>
                  <a:srgbClr val="FFFF00"/>
                </a:solidFill>
                <a:latin typeface="Arial" pitchFamily="34" charset="0"/>
              </a:rPr>
              <a:t>, refunds for everyone!</a:t>
            </a:r>
          </a:p>
        </p:txBody>
      </p:sp>
      <p:sp>
        <p:nvSpPr>
          <p:cNvPr id="4" name="TextBox 3"/>
          <p:cNvSpPr txBox="1"/>
          <p:nvPr/>
        </p:nvSpPr>
        <p:spPr bwMode="auto">
          <a:xfrm>
            <a:off x="580063" y="4315893"/>
            <a:ext cx="154401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rPr>
              <a:t>Contract</a:t>
            </a:r>
          </a:p>
        </p:txBody>
      </p:sp>
      <mc:AlternateContent xmlns:mc="http://schemas.openxmlformats.org/markup-compatibility/2006" xmlns:a14="http://schemas.microsoft.com/office/drawing/2010/main">
        <mc:Choice Requires="a14">
          <p:sp>
            <p:nvSpPr>
              <p:cNvPr id="7" name="TextBox 6"/>
              <p:cNvSpPr txBox="1"/>
              <p:nvPr/>
            </p:nvSpPr>
            <p:spPr bwMode="auto">
              <a:xfrm>
                <a:off x="498911" y="5984348"/>
                <a:ext cx="7358507"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14:m>
                  <m:oMath xmlns:m="http://schemas.openxmlformats.org/officeDocument/2006/math">
                    <m:r>
                      <a:rPr lang="en-US" sz="2800" i="1" dirty="0" smtClean="0">
                        <a:solidFill>
                          <a:schemeClr val="tx1"/>
                        </a:solidFill>
                        <a:latin typeface="Cambria Math"/>
                        <a:sym typeface="Symbol"/>
                      </a:rPr>
                      <m:t></m:t>
                    </m:r>
                    <m:r>
                      <a:rPr lang="en-US" sz="2800" i="1" dirty="0">
                        <a:solidFill>
                          <a:srgbClr val="FFFF00"/>
                        </a:solidFill>
                        <a:latin typeface="Cambria Math"/>
                        <a:sym typeface="Symbol"/>
                      </a:rPr>
                      <m:t> </m:t>
                    </m:r>
                  </m:oMath>
                </a14:m>
                <a:r>
                  <a:rPr lang="en-US" sz="2800" dirty="0">
                    <a:solidFill>
                      <a:srgbClr val="FFFF00"/>
                    </a:solidFill>
                    <a:latin typeface="Arial" panose="020B0604020202020204" pitchFamily="34" charset="0"/>
                    <a:cs typeface="Arial" panose="020B0604020202020204" pitchFamily="34" charset="0"/>
                  </a:rPr>
                  <a:t>is enough time to publish &amp; notice contract</a:t>
                </a:r>
              </a:p>
            </p:txBody>
          </p:sp>
        </mc:Choice>
        <mc:Fallback xmlns="">
          <p:sp>
            <p:nvSpPr>
              <p:cNvPr id="7" name="TextBox 6"/>
              <p:cNvSpPr txBox="1">
                <a:spLocks noRot="1" noChangeAspect="1" noMove="1" noResize="1" noEditPoints="1" noAdjustHandles="1" noChangeArrowheads="1" noChangeShapeType="1" noTextEdit="1"/>
              </p:cNvSpPr>
              <p:nvPr/>
            </p:nvSpPr>
            <p:spPr bwMode="auto">
              <a:xfrm>
                <a:off x="498911" y="5984348"/>
                <a:ext cx="7358507" cy="523220"/>
              </a:xfrm>
              <a:prstGeom prst="rect">
                <a:avLst/>
              </a:prstGeom>
              <a:blipFill>
                <a:blip r:embed="rId3"/>
                <a:stretch>
                  <a:fillRect/>
                </a:stretch>
              </a:blipFill>
              <a:ln w="76200">
                <a:solidFill>
                  <a:srgbClr val="FF00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260538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Alice Has a Secret</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17</a:t>
            </a:fld>
            <a:endParaRPr lang="en-US" dirty="0"/>
          </a:p>
        </p:txBody>
      </p:sp>
      <p:sp>
        <p:nvSpPr>
          <p:cNvPr id="16" name="Cloud Callout 15"/>
          <p:cNvSpPr/>
          <p:nvPr/>
        </p:nvSpPr>
        <p:spPr bwMode="auto">
          <a:xfrm>
            <a:off x="4108450" y="2217713"/>
            <a:ext cx="1130300" cy="702766"/>
          </a:xfrm>
          <a:prstGeom prst="cloudCallout">
            <a:avLst>
              <a:gd name="adj1" fmla="val -171222"/>
              <a:gd name="adj2" fmla="val 42622"/>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s</a:t>
            </a:r>
          </a:p>
        </p:txBody>
      </p:sp>
      <p:sp>
        <p:nvSpPr>
          <p:cNvPr id="17" name="Rounded Rectangular Callout 16"/>
          <p:cNvSpPr/>
          <p:nvPr/>
        </p:nvSpPr>
        <p:spPr bwMode="auto">
          <a:xfrm>
            <a:off x="3778250" y="4729800"/>
            <a:ext cx="1460500" cy="1126734"/>
          </a:xfrm>
          <a:prstGeom prst="wedgeRoundRectCallout">
            <a:avLst>
              <a:gd name="adj1" fmla="val -133007"/>
              <a:gd name="adj2" fmla="val -113336"/>
              <a:gd name="adj3" fmla="val 16667"/>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H(s)</a:t>
            </a:r>
          </a:p>
        </p:txBody>
      </p:sp>
      <p:sp>
        <p:nvSpPr>
          <p:cNvPr id="19" name="TextBox 18">
            <a:extLst>
              <a:ext uri="{FF2B5EF4-FFF2-40B4-BE49-F238E27FC236}">
                <a16:creationId xmlns:a16="http://schemas.microsoft.com/office/drawing/2014/main" id="{0CF80B2A-6337-42C3-9C9C-69B4A8DE4100}"/>
              </a:ext>
            </a:extLst>
          </p:cNvPr>
          <p:cNvSpPr txBox="1"/>
          <p:nvPr/>
        </p:nvSpPr>
        <p:spPr bwMode="auto">
          <a:xfrm>
            <a:off x="7011750" y="6093276"/>
            <a:ext cx="135639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t</a:t>
            </a:r>
          </a:p>
        </p:txBody>
      </p:sp>
      <p:grpSp>
        <p:nvGrpSpPr>
          <p:cNvPr id="18" name="Group 4">
            <a:extLst>
              <a:ext uri="{FF2B5EF4-FFF2-40B4-BE49-F238E27FC236}">
                <a16:creationId xmlns:a16="http://schemas.microsoft.com/office/drawing/2014/main" id="{E0E270B7-7D6A-6712-6686-B8C5A539C2E4}"/>
              </a:ext>
            </a:extLst>
          </p:cNvPr>
          <p:cNvGrpSpPr>
            <a:grpSpLocks/>
          </p:cNvGrpSpPr>
          <p:nvPr/>
        </p:nvGrpSpPr>
        <p:grpSpPr bwMode="auto">
          <a:xfrm>
            <a:off x="1227820" y="2691427"/>
            <a:ext cx="1648691" cy="1475145"/>
            <a:chOff x="864" y="1968"/>
            <a:chExt cx="912" cy="816"/>
          </a:xfrm>
        </p:grpSpPr>
        <p:sp>
          <p:nvSpPr>
            <p:cNvPr id="20" name="Freeform 5">
              <a:extLst>
                <a:ext uri="{FF2B5EF4-FFF2-40B4-BE49-F238E27FC236}">
                  <a16:creationId xmlns:a16="http://schemas.microsoft.com/office/drawing/2014/main" id="{F152D38F-6192-85F3-312B-C0ADEE4995FA}"/>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1" name="Freeform 6">
              <a:extLst>
                <a:ext uri="{FF2B5EF4-FFF2-40B4-BE49-F238E27FC236}">
                  <a16:creationId xmlns:a16="http://schemas.microsoft.com/office/drawing/2014/main" id="{80764B7A-6201-393C-EB8B-33C0C56C0A1E}"/>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2" name="Freeform 7">
              <a:extLst>
                <a:ext uri="{FF2B5EF4-FFF2-40B4-BE49-F238E27FC236}">
                  <a16:creationId xmlns:a16="http://schemas.microsoft.com/office/drawing/2014/main" id="{C520508F-D55C-FBEA-4B01-EB57D3144BCC}"/>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3" name="Freeform 8">
              <a:extLst>
                <a:ext uri="{FF2B5EF4-FFF2-40B4-BE49-F238E27FC236}">
                  <a16:creationId xmlns:a16="http://schemas.microsoft.com/office/drawing/2014/main" id="{BBB99C69-63E1-CA48-2AC6-9C12D373BE6C}"/>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4" name="Freeform 10">
              <a:extLst>
                <a:ext uri="{FF2B5EF4-FFF2-40B4-BE49-F238E27FC236}">
                  <a16:creationId xmlns:a16="http://schemas.microsoft.com/office/drawing/2014/main" id="{8CFE6284-75F7-07F7-A561-7F23C01BABD3}"/>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5" name="Freeform 11">
              <a:extLst>
                <a:ext uri="{FF2B5EF4-FFF2-40B4-BE49-F238E27FC236}">
                  <a16:creationId xmlns:a16="http://schemas.microsoft.com/office/drawing/2014/main" id="{2910C771-5638-5EA8-B9AA-924D32C0D613}"/>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6" name="Freeform 12">
              <a:extLst>
                <a:ext uri="{FF2B5EF4-FFF2-40B4-BE49-F238E27FC236}">
                  <a16:creationId xmlns:a16="http://schemas.microsoft.com/office/drawing/2014/main" id="{8C625D06-C945-1E5B-FCDA-D2B3EF551184}"/>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7" name="Freeform 13">
              <a:extLst>
                <a:ext uri="{FF2B5EF4-FFF2-40B4-BE49-F238E27FC236}">
                  <a16:creationId xmlns:a16="http://schemas.microsoft.com/office/drawing/2014/main" id="{0A143539-0340-978A-8A4F-17DE14EC501A}"/>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8" name="Freeform 14">
              <a:extLst>
                <a:ext uri="{FF2B5EF4-FFF2-40B4-BE49-F238E27FC236}">
                  <a16:creationId xmlns:a16="http://schemas.microsoft.com/office/drawing/2014/main" id="{EDEBBD82-EE81-F189-0CD4-8107FD2D1214}"/>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9" name="Freeform 15">
              <a:extLst>
                <a:ext uri="{FF2B5EF4-FFF2-40B4-BE49-F238E27FC236}">
                  <a16:creationId xmlns:a16="http://schemas.microsoft.com/office/drawing/2014/main" id="{F27282FB-1199-F741-2207-CCB8A87E0125}"/>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30" name="Freeform 9">
              <a:extLst>
                <a:ext uri="{FF2B5EF4-FFF2-40B4-BE49-F238E27FC236}">
                  <a16:creationId xmlns:a16="http://schemas.microsoft.com/office/drawing/2014/main" id="{8F64D090-F1A0-D04E-A4DA-D4D18F2435F0}"/>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755005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rved Down Arrow 5"/>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Horizontal Scroll 54"/>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5" name="Title 4"/>
          <p:cNvSpPr>
            <a:spLocks noGrp="1"/>
          </p:cNvSpPr>
          <p:nvPr>
            <p:ph type="title"/>
          </p:nvPr>
        </p:nvSpPr>
        <p:spPr/>
        <p:txBody>
          <a:bodyPr/>
          <a:lstStyle/>
          <a:p>
            <a:r>
              <a:rPr lang="en-US" dirty="0">
                <a:solidFill>
                  <a:srgbClr val="FFFF00"/>
                </a:solidFill>
              </a:rPr>
              <a:t>Alice Publishes</a:t>
            </a:r>
            <a:br>
              <a:rPr lang="en-US" dirty="0">
                <a:solidFill>
                  <a:srgbClr val="FFFF00"/>
                </a:solidFill>
              </a:rPr>
            </a:br>
            <a:r>
              <a:rPr lang="en-US" dirty="0">
                <a:solidFill>
                  <a:srgbClr val="FFFF00"/>
                </a:solidFill>
              </a:rPr>
              <a:t> Contract with Bob</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18</a:t>
            </a:fld>
            <a:endParaRPr lang="en-US" dirty="0"/>
          </a:p>
        </p:txBody>
      </p:sp>
      <mc:AlternateContent xmlns:mc="http://schemas.openxmlformats.org/markup-compatibility/2006" xmlns:a14="http://schemas.microsoft.com/office/drawing/2010/main">
        <mc:Choice Requires="a14">
          <p:sp>
            <p:nvSpPr>
              <p:cNvPr id="57" name="Rounded Rectangular Callout 56"/>
              <p:cNvSpPr/>
              <p:nvPr/>
            </p:nvSpPr>
            <p:spPr>
              <a:xfrm>
                <a:off x="2900165" y="3455538"/>
                <a:ext cx="2844501" cy="1328023"/>
              </a:xfrm>
              <a:prstGeom prst="wedgeRoundRectCallout">
                <a:avLst>
                  <a:gd name="adj1" fmla="val 2014"/>
                  <a:gd name="adj2" fmla="val -141678"/>
                  <a:gd name="adj3" fmla="val 16667"/>
                </a:avLst>
              </a:prstGeom>
              <a:noFill/>
              <a:ln w="76200">
                <a:solidFill>
                  <a:srgbClr val="66FF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Pay algos to Bob</a:t>
                </a:r>
              </a:p>
              <a:p>
                <a:pPr algn="ctr"/>
                <a:r>
                  <a:rPr lang="en-US" dirty="0">
                    <a:solidFill>
                      <a:srgbClr val="FFFF00"/>
                    </a:solidFill>
                    <a:latin typeface="Arial" panose="020B0604020202020204" pitchFamily="34" charset="0"/>
                    <a:cs typeface="Arial" panose="020B0604020202020204" pitchFamily="34" charset="0"/>
                  </a:rPr>
                  <a:t>hashlock</a:t>
                </a:r>
                <a14:m>
                  <m:oMath xmlns:m="http://schemas.openxmlformats.org/officeDocument/2006/math">
                    <m:r>
                      <a:rPr lang="en-US" b="0" i="0" dirty="0" smtClean="0">
                        <a:solidFill>
                          <a:srgbClr val="FFFF00"/>
                        </a:solidFill>
                        <a:latin typeface="Cambria Math"/>
                      </a:rPr>
                      <m:t> </m:t>
                    </m:r>
                    <m:r>
                      <a:rPr lang="en-US" i="1" dirty="0">
                        <a:solidFill>
                          <a:srgbClr val="FFFF00"/>
                        </a:solidFill>
                        <a:latin typeface="Cambria Math"/>
                      </a:rPr>
                      <m:t>h</m:t>
                    </m:r>
                  </m:oMath>
                </a14:m>
                <a:endParaRPr lang="en-US" i="1" dirty="0">
                  <a:solidFill>
                    <a:srgbClr val="FFFF00"/>
                  </a:solidFill>
                  <a:latin typeface="Cambria Math"/>
                </a:endParaRPr>
              </a:p>
              <a:p>
                <a:pPr algn="ctr"/>
                <a14:m>
                  <m:oMathPara xmlns:m="http://schemas.openxmlformats.org/officeDocument/2006/math">
                    <m:oMathParaPr>
                      <m:jc m:val="centerGroup"/>
                    </m:oMathParaPr>
                    <m:oMath xmlns:m="http://schemas.openxmlformats.org/officeDocument/2006/math">
                      <m:r>
                        <m:rPr>
                          <m:nor/>
                        </m:rPr>
                        <a:rPr lang="en-US" b="0" i="0" dirty="0" smtClean="0">
                          <a:solidFill>
                            <a:srgbClr val="FFFF00"/>
                          </a:solidFill>
                          <a:latin typeface="Arial" panose="020B0604020202020204" pitchFamily="34" charset="0"/>
                          <a:cs typeface="Arial" panose="020B0604020202020204" pitchFamily="34" charset="0"/>
                        </a:rPr>
                        <m:t>time</m:t>
                      </m:r>
                      <m:r>
                        <m:rPr>
                          <m:nor/>
                        </m:rPr>
                        <a:rPr lang="en-US" dirty="0">
                          <a:solidFill>
                            <a:srgbClr val="FFFF00"/>
                          </a:solidFill>
                          <a:latin typeface="Arial" panose="020B0604020202020204" pitchFamily="34" charset="0"/>
                          <a:cs typeface="Arial" panose="020B0604020202020204" pitchFamily="34" charset="0"/>
                        </a:rPr>
                        <m:t>lock</m:t>
                      </m:r>
                      <m:r>
                        <m:rPr>
                          <m:nor/>
                        </m:rPr>
                        <a:rPr lang="en-US" b="0" i="0" dirty="0" smtClean="0">
                          <a:solidFill>
                            <a:srgbClr val="FFFF00"/>
                          </a:solidFill>
                          <a:latin typeface="Arial" panose="020B0604020202020204" pitchFamily="34" charset="0"/>
                          <a:cs typeface="Arial" panose="020B0604020202020204" pitchFamily="34" charset="0"/>
                        </a:rPr>
                        <m:t> </m:t>
                      </m:r>
                      <m:r>
                        <a:rPr lang="en-US" i="1" dirty="0">
                          <a:solidFill>
                            <a:srgbClr val="FFFF00"/>
                          </a:solidFill>
                          <a:latin typeface="Cambria Math"/>
                        </a:rPr>
                        <m:t>6</m:t>
                      </m:r>
                      <m:r>
                        <a:rPr lang="en-US" i="1" dirty="0" smtClean="0">
                          <a:solidFill>
                            <a:srgbClr val="FFFF00"/>
                          </a:solidFill>
                          <a:latin typeface="Cambria Math"/>
                          <a:sym typeface="Symbol"/>
                        </a:rPr>
                        <m:t></m:t>
                      </m:r>
                    </m:oMath>
                  </m:oMathPara>
                </a14:m>
                <a:endParaRPr lang="en-US" dirty="0">
                  <a:solidFill>
                    <a:srgbClr val="FFFF00"/>
                  </a:solidFill>
                </a:endParaRPr>
              </a:p>
            </p:txBody>
          </p:sp>
        </mc:Choice>
        <mc:Fallback xmlns="">
          <p:sp>
            <p:nvSpPr>
              <p:cNvPr id="57" name="Rounded Rectangular Callout 56"/>
              <p:cNvSpPr>
                <a:spLocks noRot="1" noChangeAspect="1" noMove="1" noResize="1" noEditPoints="1" noAdjustHandles="1" noChangeArrowheads="1" noChangeShapeType="1" noTextEdit="1"/>
              </p:cNvSpPr>
              <p:nvPr/>
            </p:nvSpPr>
            <p:spPr>
              <a:xfrm>
                <a:off x="2900165" y="3455538"/>
                <a:ext cx="2844501" cy="1328023"/>
              </a:xfrm>
              <a:prstGeom prst="wedgeRoundRectCallout">
                <a:avLst>
                  <a:gd name="adj1" fmla="val 2014"/>
                  <a:gd name="adj2" fmla="val -141678"/>
                  <a:gd name="adj3" fmla="val 16667"/>
                </a:avLst>
              </a:prstGeom>
              <a:blipFill>
                <a:blip r:embed="rId2"/>
                <a:stretch>
                  <a:fillRect/>
                </a:stretch>
              </a:blipFill>
              <a:ln w="76200">
                <a:solidFill>
                  <a:srgbClr val="66FFFF"/>
                </a:solidFill>
                <a:headEnd type="none" w="med" len="med"/>
                <a:tailEnd type="triangl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Cloud Callout 57"/>
              <p:cNvSpPr/>
              <p:nvPr/>
            </p:nvSpPr>
            <p:spPr>
              <a:xfrm>
                <a:off x="172400" y="4263935"/>
                <a:ext cx="2152233" cy="1264980"/>
              </a:xfrm>
              <a:prstGeom prst="cloudCallout">
                <a:avLst>
                  <a:gd name="adj1" fmla="val -1776"/>
                  <a:gd name="adj2" fmla="val -77498"/>
                </a:avLst>
              </a:prstGeom>
              <a:noFill/>
              <a:ln w="76200">
                <a:solidFill>
                  <a:srgbClr val="66FFF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14:m>
                  <m:oMathPara xmlns:m="http://schemas.openxmlformats.org/officeDocument/2006/math">
                    <m:oMathParaPr>
                      <m:jc m:val="centerGroup"/>
                    </m:oMathParaPr>
                    <m:oMath xmlns:m="http://schemas.openxmlformats.org/officeDocument/2006/math">
                      <m:r>
                        <m:rPr>
                          <m:nor/>
                        </m:rPr>
                        <a:rPr lang="en-US" smtClean="0">
                          <a:solidFill>
                            <a:srgbClr val="FFFF00"/>
                          </a:solidFill>
                          <a:latin typeface="Arial" panose="020B0604020202020204" pitchFamily="34" charset="0"/>
                          <a:cs typeface="Arial" panose="020B0604020202020204" pitchFamily="34" charset="0"/>
                        </a:rPr>
                        <m:t>secret</m:t>
                      </m:r>
                      <m:r>
                        <a:rPr lang="en-US" b="0" i="1" smtClean="0">
                          <a:solidFill>
                            <a:srgbClr val="FFFF00"/>
                          </a:solidFill>
                          <a:latin typeface="Cambria Math"/>
                          <a:cs typeface="Arial" panose="020B0604020202020204" pitchFamily="34" charset="0"/>
                        </a:rPr>
                        <m:t> </m:t>
                      </m:r>
                      <m:r>
                        <a:rPr lang="en-US" b="0" i="1" smtClean="0">
                          <a:solidFill>
                            <a:srgbClr val="FFFF00"/>
                          </a:solidFill>
                          <a:latin typeface="Cambria Math"/>
                        </a:rPr>
                        <m:t>𝑠</m:t>
                      </m:r>
                      <m:r>
                        <a:rPr lang="en-US" b="0" i="1" smtClean="0">
                          <a:solidFill>
                            <a:srgbClr val="FFFF00"/>
                          </a:solidFill>
                          <a:latin typeface="Cambria Math"/>
                        </a:rPr>
                        <m:t>,</m:t>
                      </m:r>
                    </m:oMath>
                  </m:oMathPara>
                </a14:m>
                <a:endParaRPr lang="en-US" b="0" i="1" dirty="0">
                  <a:solidFill>
                    <a:srgbClr val="FFFF00"/>
                  </a:solidFill>
                  <a:latin typeface="Cambria Math"/>
                </a:endParaRPr>
              </a:p>
              <a:p>
                <a:pPr algn="ctr"/>
                <a14:m>
                  <m:oMathPara xmlns:m="http://schemas.openxmlformats.org/officeDocument/2006/math">
                    <m:oMathParaPr>
                      <m:jc m:val="centerGroup"/>
                    </m:oMathParaPr>
                    <m:oMath xmlns:m="http://schemas.openxmlformats.org/officeDocument/2006/math">
                      <m:r>
                        <a:rPr lang="en-US" b="0" i="1" smtClean="0">
                          <a:solidFill>
                            <a:srgbClr val="FFFF00"/>
                          </a:solidFill>
                          <a:latin typeface="Cambria Math"/>
                        </a:rPr>
                        <m:t>h</m:t>
                      </m:r>
                      <m:r>
                        <a:rPr lang="en-US" b="0" i="1" smtClean="0">
                          <a:solidFill>
                            <a:srgbClr val="FFFF00"/>
                          </a:solidFill>
                          <a:latin typeface="Cambria Math"/>
                        </a:rPr>
                        <m:t>=</m:t>
                      </m:r>
                      <m:r>
                        <a:rPr lang="en-US" b="0" i="1" smtClean="0">
                          <a:solidFill>
                            <a:srgbClr val="FFFF00"/>
                          </a:solidFill>
                          <a:latin typeface="Cambria Math"/>
                        </a:rPr>
                        <m:t>𝐻</m:t>
                      </m:r>
                      <m:r>
                        <a:rPr lang="en-US" b="0" i="1" smtClean="0">
                          <a:solidFill>
                            <a:srgbClr val="FFFF00"/>
                          </a:solidFill>
                          <a:latin typeface="Cambria Math"/>
                        </a:rPr>
                        <m:t>(</m:t>
                      </m:r>
                      <m:r>
                        <a:rPr lang="en-US" b="0" i="1" smtClean="0">
                          <a:solidFill>
                            <a:srgbClr val="FFFF00"/>
                          </a:solidFill>
                          <a:latin typeface="Cambria Math"/>
                        </a:rPr>
                        <m:t>𝑠</m:t>
                      </m:r>
                      <m:r>
                        <a:rPr lang="en-US" b="0" i="1" smtClean="0">
                          <a:solidFill>
                            <a:srgbClr val="FFFF00"/>
                          </a:solidFill>
                          <a:latin typeface="Cambria Math"/>
                        </a:rPr>
                        <m:t>)</m:t>
                      </m:r>
                    </m:oMath>
                  </m:oMathPara>
                </a14:m>
                <a:endParaRPr lang="en-US" i="1" dirty="0">
                  <a:solidFill>
                    <a:srgbClr val="FFFF00"/>
                  </a:solidFill>
                  <a:latin typeface="cmr9" panose="020B0500000000000000" pitchFamily="34" charset="0"/>
                </a:endParaRPr>
              </a:p>
            </p:txBody>
          </p:sp>
        </mc:Choice>
        <mc:Fallback xmlns="">
          <p:sp>
            <p:nvSpPr>
              <p:cNvPr id="58" name="Cloud Callout 57"/>
              <p:cNvSpPr>
                <a:spLocks noRot="1" noChangeAspect="1" noMove="1" noResize="1" noEditPoints="1" noAdjustHandles="1" noChangeArrowheads="1" noChangeShapeType="1" noTextEdit="1"/>
              </p:cNvSpPr>
              <p:nvPr/>
            </p:nvSpPr>
            <p:spPr>
              <a:xfrm>
                <a:off x="172400" y="4263935"/>
                <a:ext cx="2152233" cy="1264980"/>
              </a:xfrm>
              <a:prstGeom prst="cloudCallout">
                <a:avLst>
                  <a:gd name="adj1" fmla="val -1776"/>
                  <a:gd name="adj2" fmla="val -77498"/>
                </a:avLst>
              </a:prstGeom>
              <a:blipFill rotWithShape="1">
                <a:blip r:embed="rId3"/>
                <a:stretch>
                  <a:fillRect/>
                </a:stretch>
              </a:blipFill>
              <a:ln w="76200">
                <a:solidFill>
                  <a:srgbClr val="66FFFF"/>
                </a:solidFill>
                <a:headEnd type="none" w="med" len="med"/>
                <a:tailEnd type="none" w="med" len="med"/>
              </a:ln>
            </p:spPr>
            <p:txBody>
              <a:bodyPr/>
              <a:lstStyle/>
              <a:p>
                <a:r>
                  <a:rPr lang="en-US">
                    <a:noFill/>
                  </a:rPr>
                  <a:t> </a:t>
                </a:r>
              </a:p>
            </p:txBody>
          </p:sp>
        </mc:Fallback>
      </mc:AlternateContent>
      <p:grpSp>
        <p:nvGrpSpPr>
          <p:cNvPr id="3" name="Group 2">
            <a:extLst>
              <a:ext uri="{FF2B5EF4-FFF2-40B4-BE49-F238E27FC236}">
                <a16:creationId xmlns:a16="http://schemas.microsoft.com/office/drawing/2014/main" id="{C294CAC9-19BB-44AE-CF90-AFBEA5EC7DE2}"/>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89A02B66-4447-E97D-3A2E-9B12FB22ED84}"/>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8F7F5811-C0B7-72D9-5552-6EB76A533D60}"/>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CA871899-AB2E-32D1-EA57-2782E18B5386}"/>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136E0941-E338-DA03-AB1C-ED5D778F1255}"/>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B621BF56-72DD-536F-4494-E06E70E90EA1}"/>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68B2388E-AE7C-DDB1-C869-278584BBA35D}"/>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63007648-CDBF-2C2D-912A-BACF39BAD6C0}"/>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1AB4DF0E-EEAB-1239-70C6-B0AE58F5C772}"/>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30BE8B34-413D-E8DD-ACFF-A2A0E49D2843}"/>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048431B9-8729-D42B-986C-6F5BCD30E2EA}"/>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D0D63169-024F-0C82-2D37-0CC6FC6E1F14}"/>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21DFD7E6-5B30-146D-29EB-2AD2AAE1B2A5}"/>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E4F9C24F-EEA4-F924-2BD9-F7D380E3A366}"/>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6" name="Freeform 6">
              <a:extLst>
                <a:ext uri="{FF2B5EF4-FFF2-40B4-BE49-F238E27FC236}">
                  <a16:creationId xmlns:a16="http://schemas.microsoft.com/office/drawing/2014/main" id="{A8685F9E-4496-D597-8B6D-745AA6C5F560}"/>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9" name="Freeform 7">
              <a:extLst>
                <a:ext uri="{FF2B5EF4-FFF2-40B4-BE49-F238E27FC236}">
                  <a16:creationId xmlns:a16="http://schemas.microsoft.com/office/drawing/2014/main" id="{601FBC69-DD42-D2C0-FA90-AB85E2FF34DD}"/>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0" name="Freeform 8">
              <a:extLst>
                <a:ext uri="{FF2B5EF4-FFF2-40B4-BE49-F238E27FC236}">
                  <a16:creationId xmlns:a16="http://schemas.microsoft.com/office/drawing/2014/main" id="{CD514D3B-7329-31EE-347C-523F88532617}"/>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10">
              <a:extLst>
                <a:ext uri="{FF2B5EF4-FFF2-40B4-BE49-F238E27FC236}">
                  <a16:creationId xmlns:a16="http://schemas.microsoft.com/office/drawing/2014/main" id="{40AC78CB-6F32-79DC-1F6A-6559D27455BC}"/>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11">
              <a:extLst>
                <a:ext uri="{FF2B5EF4-FFF2-40B4-BE49-F238E27FC236}">
                  <a16:creationId xmlns:a16="http://schemas.microsoft.com/office/drawing/2014/main" id="{910C91CA-DDE6-2A79-42F5-8895223CA304}"/>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12">
              <a:extLst>
                <a:ext uri="{FF2B5EF4-FFF2-40B4-BE49-F238E27FC236}">
                  <a16:creationId xmlns:a16="http://schemas.microsoft.com/office/drawing/2014/main" id="{9BE9E450-F0E1-DD87-0A5C-17AD1676A151}"/>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3">
              <a:extLst>
                <a:ext uri="{FF2B5EF4-FFF2-40B4-BE49-F238E27FC236}">
                  <a16:creationId xmlns:a16="http://schemas.microsoft.com/office/drawing/2014/main" id="{991144BE-3F16-B932-0BB5-A5ED93D7BBB5}"/>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4">
              <a:extLst>
                <a:ext uri="{FF2B5EF4-FFF2-40B4-BE49-F238E27FC236}">
                  <a16:creationId xmlns:a16="http://schemas.microsoft.com/office/drawing/2014/main" id="{6E887298-3355-A26F-5DF5-25F3EBD17E66}"/>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5">
              <a:extLst>
                <a:ext uri="{FF2B5EF4-FFF2-40B4-BE49-F238E27FC236}">
                  <a16:creationId xmlns:a16="http://schemas.microsoft.com/office/drawing/2014/main" id="{B46CDF2B-4228-3DB0-A39A-ACF4367F9F68}"/>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9">
              <a:extLst>
                <a:ext uri="{FF2B5EF4-FFF2-40B4-BE49-F238E27FC236}">
                  <a16:creationId xmlns:a16="http://schemas.microsoft.com/office/drawing/2014/main" id="{EDCA98BF-DE9E-1399-2A93-63850202D21E}"/>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80" name="Group 4">
            <a:extLst>
              <a:ext uri="{FF2B5EF4-FFF2-40B4-BE49-F238E27FC236}">
                <a16:creationId xmlns:a16="http://schemas.microsoft.com/office/drawing/2014/main" id="{519A89A3-161A-1CA4-B910-A1699F15F7EB}"/>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81" name="Freeform 5">
              <a:extLst>
                <a:ext uri="{FF2B5EF4-FFF2-40B4-BE49-F238E27FC236}">
                  <a16:creationId xmlns:a16="http://schemas.microsoft.com/office/drawing/2014/main" id="{3EBE8915-C6B9-3C73-CF79-24EB7C328F4E}"/>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6">
              <a:extLst>
                <a:ext uri="{FF2B5EF4-FFF2-40B4-BE49-F238E27FC236}">
                  <a16:creationId xmlns:a16="http://schemas.microsoft.com/office/drawing/2014/main" id="{41596511-8A6E-BC18-1F0B-BFBAA107BF06}"/>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7">
              <a:extLst>
                <a:ext uri="{FF2B5EF4-FFF2-40B4-BE49-F238E27FC236}">
                  <a16:creationId xmlns:a16="http://schemas.microsoft.com/office/drawing/2014/main" id="{A34C9350-1A90-AB5C-67EA-FDC1A43BAAEF}"/>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4" name="Freeform 8">
              <a:extLst>
                <a:ext uri="{FF2B5EF4-FFF2-40B4-BE49-F238E27FC236}">
                  <a16:creationId xmlns:a16="http://schemas.microsoft.com/office/drawing/2014/main" id="{6B1CC06D-CA7D-D488-F5AD-8FE5F7693E9F}"/>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5" name="Freeform 10">
              <a:extLst>
                <a:ext uri="{FF2B5EF4-FFF2-40B4-BE49-F238E27FC236}">
                  <a16:creationId xmlns:a16="http://schemas.microsoft.com/office/drawing/2014/main" id="{4E399878-B349-A1AF-1654-EFE132F9F69A}"/>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6" name="Freeform 11">
              <a:extLst>
                <a:ext uri="{FF2B5EF4-FFF2-40B4-BE49-F238E27FC236}">
                  <a16:creationId xmlns:a16="http://schemas.microsoft.com/office/drawing/2014/main" id="{ED80839A-2829-5856-FE2F-85685F64772C}"/>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7" name="Freeform 12">
              <a:extLst>
                <a:ext uri="{FF2B5EF4-FFF2-40B4-BE49-F238E27FC236}">
                  <a16:creationId xmlns:a16="http://schemas.microsoft.com/office/drawing/2014/main" id="{E5EEE5E3-43B7-DC8B-9932-93C885667796}"/>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8" name="Freeform 13">
              <a:extLst>
                <a:ext uri="{FF2B5EF4-FFF2-40B4-BE49-F238E27FC236}">
                  <a16:creationId xmlns:a16="http://schemas.microsoft.com/office/drawing/2014/main" id="{3B4615C8-6C60-D9E1-A15A-3BEA9AB2F1B2}"/>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9" name="Freeform 14">
              <a:extLst>
                <a:ext uri="{FF2B5EF4-FFF2-40B4-BE49-F238E27FC236}">
                  <a16:creationId xmlns:a16="http://schemas.microsoft.com/office/drawing/2014/main" id="{7E1B4A89-B1DB-80B3-B14F-620CD734E5EB}"/>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0" name="Freeform 15">
              <a:extLst>
                <a:ext uri="{FF2B5EF4-FFF2-40B4-BE49-F238E27FC236}">
                  <a16:creationId xmlns:a16="http://schemas.microsoft.com/office/drawing/2014/main" id="{31B19D65-D812-DE62-012A-84D2A674642C}"/>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1" name="Freeform 9">
              <a:extLst>
                <a:ext uri="{FF2B5EF4-FFF2-40B4-BE49-F238E27FC236}">
                  <a16:creationId xmlns:a16="http://schemas.microsoft.com/office/drawing/2014/main" id="{79F4A94B-33C3-E1B6-686C-B60444C3DC4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059220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FF00"/>
                </a:solidFill>
              </a:rPr>
              <a:t>Bob Publishes</a:t>
            </a:r>
            <a:br>
              <a:rPr lang="en-US" dirty="0">
                <a:solidFill>
                  <a:srgbClr val="FFFF00"/>
                </a:solidFill>
              </a:rPr>
            </a:br>
            <a:r>
              <a:rPr lang="en-US" dirty="0">
                <a:solidFill>
                  <a:srgbClr val="FFFF00"/>
                </a:solidFill>
              </a:rPr>
              <a:t> Contract with Carol</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19</a:t>
            </a:fld>
            <a:endParaRPr lang="en-US" dirty="0"/>
          </a:p>
        </p:txBody>
      </p:sp>
      <p:sp>
        <p:nvSpPr>
          <p:cNvPr id="6" name="Curved Down Arrow 5"/>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TextBox 56"/>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t</a:t>
                </a:r>
                <a14:m>
                  <m:oMath xmlns:m="http://schemas.openxmlformats.org/officeDocument/2006/math">
                    <m:r>
                      <a:rPr lang="en-US" sz="2800" b="0" i="0" dirty="0" smtClean="0">
                        <a:solidFill>
                          <a:srgbClr val="FFFF00"/>
                        </a:solidFill>
                        <a:latin typeface="Cambria Math"/>
                        <a:sym typeface="Symbol"/>
                      </a:rPr>
                      <m:t>+2</m:t>
                    </m:r>
                    <m:r>
                      <a:rPr lang="en-US" sz="2800" i="1" dirty="0">
                        <a:solidFill>
                          <a:srgbClr val="FFFF00"/>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57" name="TextBox 56"/>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rotWithShape="1">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6" name="Horizontal Scroll 55"/>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59" name="Horizontal Scroll 58"/>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8" name="Rounded Rectangular Callout 57"/>
              <p:cNvSpPr/>
              <p:nvPr/>
            </p:nvSpPr>
            <p:spPr>
              <a:xfrm>
                <a:off x="2796421" y="3455538"/>
                <a:ext cx="3260373" cy="1328023"/>
              </a:xfrm>
              <a:prstGeom prst="wedgeRoundRectCallout">
                <a:avLst>
                  <a:gd name="adj1" fmla="val 97704"/>
                  <a:gd name="adj2" fmla="val 50859"/>
                  <a:gd name="adj3" fmla="val 16667"/>
                </a:avLst>
              </a:prstGeom>
              <a:no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Pay bitcoins to Carol</a:t>
                </a:r>
              </a:p>
              <a:p>
                <a:pPr algn="ctr"/>
                <a:r>
                  <a:rPr lang="en-US" dirty="0">
                    <a:solidFill>
                      <a:srgbClr val="FFFF00"/>
                    </a:solidFill>
                    <a:latin typeface="Arial" panose="020B0604020202020204" pitchFamily="34" charset="0"/>
                    <a:cs typeface="Arial" panose="020B0604020202020204" pitchFamily="34" charset="0"/>
                  </a:rPr>
                  <a:t>hashlock</a:t>
                </a:r>
                <a14:m>
                  <m:oMath xmlns:m="http://schemas.openxmlformats.org/officeDocument/2006/math">
                    <m:r>
                      <a:rPr lang="en-US" b="0" i="0" dirty="0" smtClean="0">
                        <a:solidFill>
                          <a:srgbClr val="FFFF00"/>
                        </a:solidFill>
                        <a:latin typeface="Cambria Math"/>
                      </a:rPr>
                      <m:t> </m:t>
                    </m:r>
                    <m:r>
                      <a:rPr lang="en-US" i="1" dirty="0">
                        <a:solidFill>
                          <a:srgbClr val="FFFF00"/>
                        </a:solidFill>
                        <a:latin typeface="Cambria Math"/>
                      </a:rPr>
                      <m:t>h</m:t>
                    </m:r>
                  </m:oMath>
                </a14:m>
                <a:endParaRPr lang="en-US" i="1" dirty="0">
                  <a:solidFill>
                    <a:srgbClr val="FFFF00"/>
                  </a:solidFill>
                  <a:latin typeface="Cambria Math"/>
                </a:endParaRPr>
              </a:p>
              <a:p>
                <a:pPr algn="ctr"/>
                <a14:m>
                  <m:oMathPara xmlns:m="http://schemas.openxmlformats.org/officeDocument/2006/math">
                    <m:oMathParaPr>
                      <m:jc m:val="centerGroup"/>
                    </m:oMathParaPr>
                    <m:oMath xmlns:m="http://schemas.openxmlformats.org/officeDocument/2006/math">
                      <m:r>
                        <m:rPr>
                          <m:nor/>
                        </m:rPr>
                        <a:rPr lang="en-US" b="0" i="0" dirty="0" smtClean="0">
                          <a:solidFill>
                            <a:srgbClr val="FFFF00"/>
                          </a:solidFill>
                          <a:latin typeface="Arial" panose="020B0604020202020204" pitchFamily="34" charset="0"/>
                          <a:cs typeface="Arial" panose="020B0604020202020204" pitchFamily="34" charset="0"/>
                        </a:rPr>
                        <m:t>time</m:t>
                      </m:r>
                      <m:r>
                        <m:rPr>
                          <m:nor/>
                        </m:rPr>
                        <a:rPr lang="en-US" dirty="0">
                          <a:solidFill>
                            <a:srgbClr val="FFFF00"/>
                          </a:solidFill>
                          <a:latin typeface="Arial" panose="020B0604020202020204" pitchFamily="34" charset="0"/>
                          <a:cs typeface="Arial" panose="020B0604020202020204" pitchFamily="34" charset="0"/>
                        </a:rPr>
                        <m:t>lock</m:t>
                      </m:r>
                      <m:r>
                        <m:rPr>
                          <m:nor/>
                        </m:rPr>
                        <a:rPr lang="en-US" b="0" i="0" dirty="0" smtClean="0">
                          <a:solidFill>
                            <a:srgbClr val="FFFF00"/>
                          </a:solidFill>
                          <a:latin typeface="Arial" panose="020B0604020202020204" pitchFamily="34" charset="0"/>
                          <a:cs typeface="Arial" panose="020B0604020202020204" pitchFamily="34" charset="0"/>
                        </a:rPr>
                        <m:t> </m:t>
                      </m:r>
                      <m:r>
                        <a:rPr lang="en-US" b="0" i="1" dirty="0" smtClean="0">
                          <a:solidFill>
                            <a:srgbClr val="FFFF00"/>
                          </a:solidFill>
                          <a:latin typeface="Cambria Math"/>
                          <a:cs typeface="Arial" panose="020B0604020202020204" pitchFamily="34" charset="0"/>
                        </a:rPr>
                        <m:t>5</m:t>
                      </m:r>
                      <m:r>
                        <a:rPr lang="en-US" i="1" dirty="0" smtClean="0">
                          <a:solidFill>
                            <a:srgbClr val="FFFF00"/>
                          </a:solidFill>
                          <a:latin typeface="Cambria Math"/>
                          <a:sym typeface="Symbol"/>
                        </a:rPr>
                        <m:t></m:t>
                      </m:r>
                    </m:oMath>
                  </m:oMathPara>
                </a14:m>
                <a:endParaRPr lang="en-US" dirty="0">
                  <a:solidFill>
                    <a:srgbClr val="FFFF00"/>
                  </a:solidFill>
                </a:endParaRPr>
              </a:p>
            </p:txBody>
          </p:sp>
        </mc:Choice>
        <mc:Fallback xmlns="">
          <p:sp>
            <p:nvSpPr>
              <p:cNvPr id="58" name="Rounded Rectangular Callout 57"/>
              <p:cNvSpPr>
                <a:spLocks noRot="1" noChangeAspect="1" noMove="1" noResize="1" noEditPoints="1" noAdjustHandles="1" noChangeArrowheads="1" noChangeShapeType="1" noTextEdit="1"/>
              </p:cNvSpPr>
              <p:nvPr/>
            </p:nvSpPr>
            <p:spPr>
              <a:xfrm>
                <a:off x="2796421" y="3455538"/>
                <a:ext cx="3260373" cy="1328023"/>
              </a:xfrm>
              <a:prstGeom prst="wedgeRoundRectCallout">
                <a:avLst>
                  <a:gd name="adj1" fmla="val 97704"/>
                  <a:gd name="adj2" fmla="val 50859"/>
                  <a:gd name="adj3" fmla="val 16667"/>
                </a:avLst>
              </a:prstGeom>
              <a:blipFill>
                <a:blip r:embed="rId3"/>
                <a:stretch>
                  <a:fillRect/>
                </a:stretch>
              </a:blipFill>
              <a:ln w="76200">
                <a:solidFill>
                  <a:srgbClr val="FFFF00"/>
                </a:solidFill>
                <a:headEnd type="none" w="med" len="med"/>
                <a:tailEnd type="triangle" w="med" len="med"/>
              </a:ln>
            </p:spPr>
            <p:txBody>
              <a:bodyPr/>
              <a:lstStyle/>
              <a:p>
                <a:r>
                  <a:rPr lang="en-US">
                    <a:noFill/>
                  </a:rPr>
                  <a:t> </a:t>
                </a:r>
              </a:p>
            </p:txBody>
          </p:sp>
        </mc:Fallback>
      </mc:AlternateContent>
      <p:grpSp>
        <p:nvGrpSpPr>
          <p:cNvPr id="3" name="Group 2">
            <a:extLst>
              <a:ext uri="{FF2B5EF4-FFF2-40B4-BE49-F238E27FC236}">
                <a16:creationId xmlns:a16="http://schemas.microsoft.com/office/drawing/2014/main" id="{4F5A920A-8D62-2742-60B8-05C2C519BE6B}"/>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22650C79-6492-D181-6014-FBF91411340D}"/>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2A956841-D5DB-62DC-35E9-84BF3228BDEE}"/>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3980539E-36AC-8750-76D7-C63854D107EE}"/>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006859FB-25AF-8E7A-ACD0-6BE0412B1355}"/>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63CEED6E-072C-D7BE-0C6A-4EB2F6CD0E26}"/>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7B7E08A0-F5EB-0DFB-15CA-33C7C20787B5}"/>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8AED6D23-9FD2-B6DC-F051-6D5BF083434D}"/>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FA6C0EC4-BDD2-2AE0-84C0-D539C5657E5A}"/>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675C99DD-8407-02AB-6CDB-E909C4EA70CE}"/>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9213F9C9-BC9A-1573-74E3-225F28FA31A5}"/>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84C6DE8D-53AE-69EE-82F5-692522EAC963}"/>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80BF2335-B5E6-2B27-E645-6E97B88A8151}"/>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E4AB74ED-6586-1A1F-8811-872062A7F537}"/>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0" name="Freeform 6">
              <a:extLst>
                <a:ext uri="{FF2B5EF4-FFF2-40B4-BE49-F238E27FC236}">
                  <a16:creationId xmlns:a16="http://schemas.microsoft.com/office/drawing/2014/main" id="{D3A8BA0B-9FED-50AB-E8E7-DDBC14F1F0BF}"/>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7">
              <a:extLst>
                <a:ext uri="{FF2B5EF4-FFF2-40B4-BE49-F238E27FC236}">
                  <a16:creationId xmlns:a16="http://schemas.microsoft.com/office/drawing/2014/main" id="{036895FE-3843-F07E-7C5E-E015054CB7E3}"/>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8">
              <a:extLst>
                <a:ext uri="{FF2B5EF4-FFF2-40B4-BE49-F238E27FC236}">
                  <a16:creationId xmlns:a16="http://schemas.microsoft.com/office/drawing/2014/main" id="{F554834D-96EC-7792-53F0-932977BBE252}"/>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10">
              <a:extLst>
                <a:ext uri="{FF2B5EF4-FFF2-40B4-BE49-F238E27FC236}">
                  <a16:creationId xmlns:a16="http://schemas.microsoft.com/office/drawing/2014/main" id="{C401E771-A2E5-CE38-E867-8C3810F981F5}"/>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1">
              <a:extLst>
                <a:ext uri="{FF2B5EF4-FFF2-40B4-BE49-F238E27FC236}">
                  <a16:creationId xmlns:a16="http://schemas.microsoft.com/office/drawing/2014/main" id="{631F5BC7-79EA-A351-1C82-A7C89A72AD62}"/>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2">
              <a:extLst>
                <a:ext uri="{FF2B5EF4-FFF2-40B4-BE49-F238E27FC236}">
                  <a16:creationId xmlns:a16="http://schemas.microsoft.com/office/drawing/2014/main" id="{6D40FC97-3DED-762D-28A8-46A2A8F7520E}"/>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3">
              <a:extLst>
                <a:ext uri="{FF2B5EF4-FFF2-40B4-BE49-F238E27FC236}">
                  <a16:creationId xmlns:a16="http://schemas.microsoft.com/office/drawing/2014/main" id="{98025000-0074-C709-6C9C-66383835D767}"/>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4">
              <a:extLst>
                <a:ext uri="{FF2B5EF4-FFF2-40B4-BE49-F238E27FC236}">
                  <a16:creationId xmlns:a16="http://schemas.microsoft.com/office/drawing/2014/main" id="{972F7960-3EC1-3174-61F5-6996C6633B88}"/>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5">
              <a:extLst>
                <a:ext uri="{FF2B5EF4-FFF2-40B4-BE49-F238E27FC236}">
                  <a16:creationId xmlns:a16="http://schemas.microsoft.com/office/drawing/2014/main" id="{B0FE388A-ADF8-1E40-4A99-927723183E2F}"/>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9">
              <a:extLst>
                <a:ext uri="{FF2B5EF4-FFF2-40B4-BE49-F238E27FC236}">
                  <a16:creationId xmlns:a16="http://schemas.microsoft.com/office/drawing/2014/main" id="{18B5591D-5C8C-EAFB-6C9E-860DA4AE30D2}"/>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70" name="Group 4">
            <a:extLst>
              <a:ext uri="{FF2B5EF4-FFF2-40B4-BE49-F238E27FC236}">
                <a16:creationId xmlns:a16="http://schemas.microsoft.com/office/drawing/2014/main" id="{A1F588F6-20E1-6FB7-B9FB-3BA5446C328D}"/>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1" name="Freeform 5">
              <a:extLst>
                <a:ext uri="{FF2B5EF4-FFF2-40B4-BE49-F238E27FC236}">
                  <a16:creationId xmlns:a16="http://schemas.microsoft.com/office/drawing/2014/main" id="{60F15683-C177-3F67-92FB-7A736C8A7FD4}"/>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2" name="Freeform 6">
              <a:extLst>
                <a:ext uri="{FF2B5EF4-FFF2-40B4-BE49-F238E27FC236}">
                  <a16:creationId xmlns:a16="http://schemas.microsoft.com/office/drawing/2014/main" id="{6773F88E-6372-70C8-BFEA-568C2669AB91}"/>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3" name="Freeform 7">
              <a:extLst>
                <a:ext uri="{FF2B5EF4-FFF2-40B4-BE49-F238E27FC236}">
                  <a16:creationId xmlns:a16="http://schemas.microsoft.com/office/drawing/2014/main" id="{FAF2E9A0-6CD1-B72C-48FC-2E428BEF486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8">
              <a:extLst>
                <a:ext uri="{FF2B5EF4-FFF2-40B4-BE49-F238E27FC236}">
                  <a16:creationId xmlns:a16="http://schemas.microsoft.com/office/drawing/2014/main" id="{80CC54EA-3FA5-4AA2-5D9D-9CF2A0E2C11A}"/>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10">
              <a:extLst>
                <a:ext uri="{FF2B5EF4-FFF2-40B4-BE49-F238E27FC236}">
                  <a16:creationId xmlns:a16="http://schemas.microsoft.com/office/drawing/2014/main" id="{E54E38E4-0B73-0C72-5EBA-E08E90F9578A}"/>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11">
              <a:extLst>
                <a:ext uri="{FF2B5EF4-FFF2-40B4-BE49-F238E27FC236}">
                  <a16:creationId xmlns:a16="http://schemas.microsoft.com/office/drawing/2014/main" id="{D6C844EB-E702-0F7B-4D2F-D4B3C73B89AF}"/>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2">
              <a:extLst>
                <a:ext uri="{FF2B5EF4-FFF2-40B4-BE49-F238E27FC236}">
                  <a16:creationId xmlns:a16="http://schemas.microsoft.com/office/drawing/2014/main" id="{5C476AED-4C3D-364A-CF35-0CFEB783E30E}"/>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3">
              <a:extLst>
                <a:ext uri="{FF2B5EF4-FFF2-40B4-BE49-F238E27FC236}">
                  <a16:creationId xmlns:a16="http://schemas.microsoft.com/office/drawing/2014/main" id="{B1690C9A-DA04-5236-3EBD-E8FBEBFEDA16}"/>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4">
              <a:extLst>
                <a:ext uri="{FF2B5EF4-FFF2-40B4-BE49-F238E27FC236}">
                  <a16:creationId xmlns:a16="http://schemas.microsoft.com/office/drawing/2014/main" id="{8F78F685-A48C-7E19-7F9C-203BFD80B7C2}"/>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5">
              <a:extLst>
                <a:ext uri="{FF2B5EF4-FFF2-40B4-BE49-F238E27FC236}">
                  <a16:creationId xmlns:a16="http://schemas.microsoft.com/office/drawing/2014/main" id="{E026F42A-313E-9ADA-45F6-703939AECE1E}"/>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9">
              <a:extLst>
                <a:ext uri="{FF2B5EF4-FFF2-40B4-BE49-F238E27FC236}">
                  <a16:creationId xmlns:a16="http://schemas.microsoft.com/office/drawing/2014/main" id="{26E9CEA7-231D-2795-6AC4-4A331E4B679C}"/>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07866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728BB5-EA3B-4C7E-AB38-2E175DD49D5D}"/>
              </a:ext>
            </a:extLst>
          </p:cNvPr>
          <p:cNvSpPr>
            <a:spLocks noGrp="1"/>
          </p:cNvSpPr>
          <p:nvPr>
            <p:ph type="sldNum" sz="quarter" idx="11"/>
          </p:nvPr>
        </p:nvSpPr>
        <p:spPr/>
        <p:txBody>
          <a:bodyPr/>
          <a:lstStyle/>
          <a:p>
            <a:pPr>
              <a:defRPr/>
            </a:pPr>
            <a:fld id="{FE25F947-77F5-4CA6-8472-B4B2967773ED}" type="slidenum">
              <a:rPr lang="x-none" smtClean="0"/>
              <a:pPr>
                <a:defRPr/>
              </a:pPr>
              <a:t>2</a:t>
            </a:fld>
            <a:endParaRPr lang="en-US" dirty="0"/>
          </a:p>
        </p:txBody>
      </p:sp>
      <p:pic>
        <p:nvPicPr>
          <p:cNvPr id="1026" name="Picture 2" descr="Where Do Galaxies Come From?">
            <a:extLst>
              <a:ext uri="{FF2B5EF4-FFF2-40B4-BE49-F238E27FC236}">
                <a16:creationId xmlns:a16="http://schemas.microsoft.com/office/drawing/2014/main" id="{A6733805-9AAF-4E2B-9877-2D20DE8D1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988"/>
            <a:ext cx="9144000" cy="68040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9CFB81-9B60-4E92-BB88-AE665512030B}"/>
              </a:ext>
            </a:extLst>
          </p:cNvPr>
          <p:cNvSpPr txBox="1"/>
          <p:nvPr/>
        </p:nvSpPr>
        <p:spPr bwMode="auto">
          <a:xfrm>
            <a:off x="693921" y="555313"/>
            <a:ext cx="2682146" cy="523220"/>
          </a:xfrm>
          <a:prstGeom prst="rect">
            <a:avLst/>
          </a:prstGeom>
          <a:solidFill>
            <a:schemeClr val="bg1"/>
          </a:solidFill>
          <a:ln w="76200">
            <a:solidFill>
              <a:schemeClr val="tx1">
                <a:lumMod val="7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In the Future …</a:t>
            </a:r>
          </a:p>
        </p:txBody>
      </p:sp>
      <p:sp>
        <p:nvSpPr>
          <p:cNvPr id="5" name="TextBox 4">
            <a:extLst>
              <a:ext uri="{FF2B5EF4-FFF2-40B4-BE49-F238E27FC236}">
                <a16:creationId xmlns:a16="http://schemas.microsoft.com/office/drawing/2014/main" id="{07A0EA39-A946-4932-9736-DF843845BFBB}"/>
              </a:ext>
            </a:extLst>
          </p:cNvPr>
          <p:cNvSpPr txBox="1"/>
          <p:nvPr/>
        </p:nvSpPr>
        <p:spPr bwMode="auto">
          <a:xfrm>
            <a:off x="3796055" y="5704665"/>
            <a:ext cx="4344459" cy="523220"/>
          </a:xfrm>
          <a:prstGeom prst="rect">
            <a:avLst/>
          </a:prstGeom>
          <a:solidFill>
            <a:schemeClr val="bg1"/>
          </a:solidFill>
          <a:ln w="76200">
            <a:solidFill>
              <a:schemeClr val="tx1">
                <a:lumMod val="7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There will be many chains</a:t>
            </a:r>
          </a:p>
        </p:txBody>
      </p:sp>
      <p:sp>
        <p:nvSpPr>
          <p:cNvPr id="3" name="TextBox 2"/>
          <p:cNvSpPr txBox="1"/>
          <p:nvPr/>
        </p:nvSpPr>
        <p:spPr bwMode="auto">
          <a:xfrm>
            <a:off x="2979683" y="1406803"/>
            <a:ext cx="926857" cy="400110"/>
          </a:xfrm>
          <a:prstGeom prst="rect">
            <a:avLst/>
          </a:prstGeom>
          <a:no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000" dirty="0">
                <a:solidFill>
                  <a:schemeClr val="tx1"/>
                </a:solidFill>
                <a:latin typeface="Arial" panose="020B0604020202020204" pitchFamily="34" charset="0"/>
                <a:cs typeface="Arial" panose="020B0604020202020204" pitchFamily="34" charset="0"/>
              </a:rPr>
              <a:t>bitcoin</a:t>
            </a:r>
          </a:p>
        </p:txBody>
      </p:sp>
      <p:sp>
        <p:nvSpPr>
          <p:cNvPr id="7" name="TextBox 6"/>
          <p:cNvSpPr txBox="1"/>
          <p:nvPr/>
        </p:nvSpPr>
        <p:spPr bwMode="auto">
          <a:xfrm>
            <a:off x="4472152" y="4384725"/>
            <a:ext cx="1295547" cy="400110"/>
          </a:xfrm>
          <a:prstGeom prst="rect">
            <a:avLst/>
          </a:prstGeom>
          <a:no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000" dirty="0">
                <a:solidFill>
                  <a:schemeClr val="tx1"/>
                </a:solidFill>
                <a:latin typeface="Arial" panose="020B0604020202020204" pitchFamily="34" charset="0"/>
                <a:cs typeface="Arial" panose="020B0604020202020204" pitchFamily="34" charset="0"/>
              </a:rPr>
              <a:t>ethereum</a:t>
            </a:r>
          </a:p>
        </p:txBody>
      </p:sp>
      <p:sp>
        <p:nvSpPr>
          <p:cNvPr id="8" name="TextBox 7"/>
          <p:cNvSpPr txBox="1"/>
          <p:nvPr/>
        </p:nvSpPr>
        <p:spPr bwMode="auto">
          <a:xfrm>
            <a:off x="6553200" y="3429000"/>
            <a:ext cx="1183337" cy="400110"/>
          </a:xfrm>
          <a:prstGeom prst="rect">
            <a:avLst/>
          </a:prstGeom>
          <a:no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000" dirty="0">
                <a:solidFill>
                  <a:schemeClr val="tx1"/>
                </a:solidFill>
                <a:latin typeface="Arial" panose="020B0604020202020204" pitchFamily="34" charset="0"/>
                <a:cs typeface="Arial" panose="020B0604020202020204" pitchFamily="34" charset="0"/>
              </a:rPr>
              <a:t>algorand</a:t>
            </a:r>
          </a:p>
        </p:txBody>
      </p:sp>
      <p:sp>
        <p:nvSpPr>
          <p:cNvPr id="9" name="TextBox 8"/>
          <p:cNvSpPr txBox="1"/>
          <p:nvPr/>
        </p:nvSpPr>
        <p:spPr bwMode="auto">
          <a:xfrm>
            <a:off x="1849821" y="3271345"/>
            <a:ext cx="1111202" cy="400110"/>
          </a:xfrm>
          <a:prstGeom prst="rect">
            <a:avLst/>
          </a:prstGeom>
          <a:no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000" dirty="0">
                <a:solidFill>
                  <a:schemeClr val="tx1"/>
                </a:solidFill>
                <a:latin typeface="Arial" panose="020B0604020202020204" pitchFamily="34" charset="0"/>
                <a:cs typeface="Arial" panose="020B0604020202020204" pitchFamily="34" charset="0"/>
              </a:rPr>
              <a:t>cardano</a:t>
            </a:r>
          </a:p>
        </p:txBody>
      </p:sp>
      <p:sp>
        <p:nvSpPr>
          <p:cNvPr id="10" name="TextBox 9"/>
          <p:cNvSpPr txBox="1"/>
          <p:nvPr/>
        </p:nvSpPr>
        <p:spPr bwMode="auto">
          <a:xfrm>
            <a:off x="4987158" y="3659833"/>
            <a:ext cx="559769" cy="338554"/>
          </a:xfrm>
          <a:prstGeom prst="rect">
            <a:avLst/>
          </a:prstGeom>
          <a:no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1600" dirty="0">
                <a:solidFill>
                  <a:schemeClr val="tx1"/>
                </a:solidFill>
                <a:latin typeface="Arial" panose="020B0604020202020204" pitchFamily="34" charset="0"/>
                <a:cs typeface="Arial" panose="020B0604020202020204" pitchFamily="34" charset="0"/>
              </a:rPr>
              <a:t>celo</a:t>
            </a:r>
          </a:p>
        </p:txBody>
      </p:sp>
    </p:spTree>
    <p:extLst>
      <p:ext uri="{BB962C8B-B14F-4D97-AF65-F5344CB8AC3E}">
        <p14:creationId xmlns:p14="http://schemas.microsoft.com/office/powerpoint/2010/main" val="3084924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FF00"/>
                </a:solidFill>
              </a:rPr>
              <a:t>Carol Publishes</a:t>
            </a:r>
            <a:br>
              <a:rPr lang="en-US" dirty="0">
                <a:solidFill>
                  <a:srgbClr val="FFFF00"/>
                </a:solidFill>
              </a:rPr>
            </a:br>
            <a:r>
              <a:rPr lang="en-US" dirty="0">
                <a:solidFill>
                  <a:srgbClr val="FFFF00"/>
                </a:solidFill>
              </a:rPr>
              <a:t> Contract with Alice</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20</a:t>
            </a:fld>
            <a:endParaRPr lang="en-US" dirty="0"/>
          </a:p>
        </p:txBody>
      </p:sp>
      <p:sp>
        <p:nvSpPr>
          <p:cNvPr id="6" name="Curved Down Arrow 5"/>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TextBox 56"/>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t</a:t>
                </a:r>
                <a14:m>
                  <m:oMath xmlns:m="http://schemas.openxmlformats.org/officeDocument/2006/math">
                    <m:r>
                      <a:rPr lang="en-US" sz="2800" b="0" i="0" dirty="0" smtClean="0">
                        <a:solidFill>
                          <a:srgbClr val="FFFF00"/>
                        </a:solidFill>
                        <a:latin typeface="Cambria Math"/>
                        <a:sym typeface="Symbol"/>
                      </a:rPr>
                      <m:t>+</m:t>
                    </m:r>
                    <m:r>
                      <a:rPr lang="en-US" sz="2800" b="0" i="1" dirty="0" smtClean="0">
                        <a:solidFill>
                          <a:srgbClr val="FFFF00"/>
                        </a:solidFill>
                        <a:latin typeface="Cambria Math"/>
                        <a:sym typeface="Symbol"/>
                      </a:rPr>
                      <m:t>3</m:t>
                    </m:r>
                    <m:r>
                      <a:rPr lang="en-US" sz="2800" i="1" dirty="0">
                        <a:solidFill>
                          <a:srgbClr val="FFFF00"/>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57" name="TextBox 56"/>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rotWithShape="1">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6" name="Curved Down Arrow 55"/>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9" name="Horizontal Scroll 58"/>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0" name="Horizontal Scroll 59"/>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1" name="Horizontal Scroll 60"/>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8" name="Rounded Rectangular Callout 57"/>
              <p:cNvSpPr/>
              <p:nvPr/>
            </p:nvSpPr>
            <p:spPr>
              <a:xfrm>
                <a:off x="2900165" y="3251227"/>
                <a:ext cx="3186764" cy="1736646"/>
              </a:xfrm>
              <a:prstGeom prst="wedgeRoundRectCallout">
                <a:avLst>
                  <a:gd name="adj1" fmla="val -84971"/>
                  <a:gd name="adj2" fmla="val 72535"/>
                  <a:gd name="adj3" fmla="val 16667"/>
                </a:avLst>
              </a:prstGeom>
              <a:noFill/>
              <a:ln w="76200">
                <a:solidFill>
                  <a:srgbClr val="FF6699"/>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Transfer Cadillac title to Alice</a:t>
                </a:r>
              </a:p>
              <a:p>
                <a:pPr algn="ctr"/>
                <a:r>
                  <a:rPr lang="en-US" dirty="0">
                    <a:solidFill>
                      <a:srgbClr val="FFFF00"/>
                    </a:solidFill>
                    <a:latin typeface="Arial" panose="020B0604020202020204" pitchFamily="34" charset="0"/>
                    <a:cs typeface="Arial" panose="020B0604020202020204" pitchFamily="34" charset="0"/>
                  </a:rPr>
                  <a:t>hashlock</a:t>
                </a:r>
                <a14:m>
                  <m:oMath xmlns:m="http://schemas.openxmlformats.org/officeDocument/2006/math">
                    <m:r>
                      <a:rPr lang="en-US" b="0" i="0" dirty="0" smtClean="0">
                        <a:solidFill>
                          <a:srgbClr val="FFFF00"/>
                        </a:solidFill>
                        <a:latin typeface="Cambria Math"/>
                      </a:rPr>
                      <m:t> </m:t>
                    </m:r>
                    <m:r>
                      <a:rPr lang="en-US" i="1" dirty="0">
                        <a:solidFill>
                          <a:srgbClr val="FFFF00"/>
                        </a:solidFill>
                        <a:latin typeface="Cambria Math"/>
                      </a:rPr>
                      <m:t>h</m:t>
                    </m:r>
                  </m:oMath>
                </a14:m>
                <a:endParaRPr lang="en-US" i="1" dirty="0">
                  <a:solidFill>
                    <a:srgbClr val="FFFF00"/>
                  </a:solidFill>
                  <a:latin typeface="Cambria Math"/>
                </a:endParaRPr>
              </a:p>
              <a:p>
                <a:pPr algn="ctr"/>
                <a14:m>
                  <m:oMathPara xmlns:m="http://schemas.openxmlformats.org/officeDocument/2006/math">
                    <m:oMathParaPr>
                      <m:jc m:val="centerGroup"/>
                    </m:oMathParaPr>
                    <m:oMath xmlns:m="http://schemas.openxmlformats.org/officeDocument/2006/math">
                      <m:r>
                        <m:rPr>
                          <m:nor/>
                        </m:rPr>
                        <a:rPr lang="en-US" b="0" i="0" dirty="0" smtClean="0">
                          <a:solidFill>
                            <a:srgbClr val="FFFF00"/>
                          </a:solidFill>
                          <a:latin typeface="Arial" panose="020B0604020202020204" pitchFamily="34" charset="0"/>
                          <a:cs typeface="Arial" panose="020B0604020202020204" pitchFamily="34" charset="0"/>
                        </a:rPr>
                        <m:t>time</m:t>
                      </m:r>
                      <m:r>
                        <m:rPr>
                          <m:nor/>
                        </m:rPr>
                        <a:rPr lang="en-US" dirty="0">
                          <a:solidFill>
                            <a:srgbClr val="FFFF00"/>
                          </a:solidFill>
                          <a:latin typeface="Arial" panose="020B0604020202020204" pitchFamily="34" charset="0"/>
                          <a:cs typeface="Arial" panose="020B0604020202020204" pitchFamily="34" charset="0"/>
                        </a:rPr>
                        <m:t>lock</m:t>
                      </m:r>
                      <m:r>
                        <m:rPr>
                          <m:nor/>
                        </m:rPr>
                        <a:rPr lang="en-US" b="0" i="0" dirty="0" smtClean="0">
                          <a:solidFill>
                            <a:srgbClr val="FFFF00"/>
                          </a:solidFill>
                          <a:latin typeface="Arial" panose="020B0604020202020204" pitchFamily="34" charset="0"/>
                          <a:cs typeface="Arial" panose="020B0604020202020204" pitchFamily="34" charset="0"/>
                        </a:rPr>
                        <m:t> </m:t>
                      </m:r>
                      <m:r>
                        <a:rPr lang="en-US" b="0" i="1" dirty="0" smtClean="0">
                          <a:solidFill>
                            <a:srgbClr val="FFFF00"/>
                          </a:solidFill>
                          <a:latin typeface="Cambria Math"/>
                          <a:cs typeface="Arial" panose="020B0604020202020204" pitchFamily="34" charset="0"/>
                        </a:rPr>
                        <m:t>4</m:t>
                      </m:r>
                      <m:r>
                        <a:rPr lang="en-US" i="1" dirty="0" smtClean="0">
                          <a:solidFill>
                            <a:srgbClr val="FFFF00"/>
                          </a:solidFill>
                          <a:latin typeface="Cambria Math"/>
                          <a:sym typeface="Symbol"/>
                        </a:rPr>
                        <m:t></m:t>
                      </m:r>
                    </m:oMath>
                  </m:oMathPara>
                </a14:m>
                <a:endParaRPr lang="en-US" dirty="0">
                  <a:solidFill>
                    <a:srgbClr val="FFFF00"/>
                  </a:solidFill>
                </a:endParaRPr>
              </a:p>
            </p:txBody>
          </p:sp>
        </mc:Choice>
        <mc:Fallback xmlns="">
          <p:sp>
            <p:nvSpPr>
              <p:cNvPr id="58" name="Rounded Rectangular Callout 57"/>
              <p:cNvSpPr>
                <a:spLocks noRot="1" noChangeAspect="1" noMove="1" noResize="1" noEditPoints="1" noAdjustHandles="1" noChangeArrowheads="1" noChangeShapeType="1" noTextEdit="1"/>
              </p:cNvSpPr>
              <p:nvPr/>
            </p:nvSpPr>
            <p:spPr>
              <a:xfrm>
                <a:off x="2900165" y="3251227"/>
                <a:ext cx="3186764" cy="1736646"/>
              </a:xfrm>
              <a:prstGeom prst="wedgeRoundRectCallout">
                <a:avLst>
                  <a:gd name="adj1" fmla="val -84971"/>
                  <a:gd name="adj2" fmla="val 72535"/>
                  <a:gd name="adj3" fmla="val 16667"/>
                </a:avLst>
              </a:prstGeom>
              <a:blipFill>
                <a:blip r:embed="rId3"/>
                <a:stretch>
                  <a:fillRect/>
                </a:stretch>
              </a:blipFill>
              <a:ln w="76200">
                <a:solidFill>
                  <a:srgbClr val="FF6699"/>
                </a:solidFill>
                <a:headEnd type="none" w="med" len="med"/>
                <a:tailEnd type="triangle" w="med" len="med"/>
              </a:ln>
            </p:spPr>
            <p:txBody>
              <a:bodyPr/>
              <a:lstStyle/>
              <a:p>
                <a:r>
                  <a:rPr lang="en-US">
                    <a:noFill/>
                  </a:rPr>
                  <a:t> </a:t>
                </a:r>
              </a:p>
            </p:txBody>
          </p:sp>
        </mc:Fallback>
      </mc:AlternateContent>
      <p:grpSp>
        <p:nvGrpSpPr>
          <p:cNvPr id="3" name="Group 2">
            <a:extLst>
              <a:ext uri="{FF2B5EF4-FFF2-40B4-BE49-F238E27FC236}">
                <a16:creationId xmlns:a16="http://schemas.microsoft.com/office/drawing/2014/main" id="{2719143E-ED10-91B7-576D-5148BD60F8F8}"/>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4E0F17B2-FA04-31F4-0FA5-E2AB3FE6F6DA}"/>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882DE650-5C1E-4379-67CC-CAA57D536C62}"/>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DADF89EE-5868-D1DC-465A-38540679248E}"/>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9585465E-5317-D7C4-3B42-125DFC031BCF}"/>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6EAAA53B-4072-E915-94A4-24AF199A7388}"/>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9A6378C3-CEDC-0FBB-23AD-A9185AFD3D16}"/>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55F72B24-4C97-F3F1-8805-20BAC56B7CB4}"/>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5CE22834-275E-6105-A662-EC7D3D432B84}"/>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3FE3D1D3-2A0D-BEA8-C13F-0E9C249332B0}"/>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C2A3113F-10D8-ACA8-4B66-20AAED780B70}"/>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B49EEA63-6166-FF07-41FE-96DF141380AC}"/>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77C1CDA5-40E3-4E70-CC4F-4D6846680AB1}"/>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A6039D4F-E595-4ABA-4DC8-61445A11867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6">
              <a:extLst>
                <a:ext uri="{FF2B5EF4-FFF2-40B4-BE49-F238E27FC236}">
                  <a16:creationId xmlns:a16="http://schemas.microsoft.com/office/drawing/2014/main" id="{34986548-CCCA-5C7B-96CB-E729958B79FD}"/>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7">
              <a:extLst>
                <a:ext uri="{FF2B5EF4-FFF2-40B4-BE49-F238E27FC236}">
                  <a16:creationId xmlns:a16="http://schemas.microsoft.com/office/drawing/2014/main" id="{9FA48D1B-89CF-6452-CC96-C6555AEB54A9}"/>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8">
              <a:extLst>
                <a:ext uri="{FF2B5EF4-FFF2-40B4-BE49-F238E27FC236}">
                  <a16:creationId xmlns:a16="http://schemas.microsoft.com/office/drawing/2014/main" id="{8EE4667B-A132-B4F5-F4EF-1B5490FD50D1}"/>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0">
              <a:extLst>
                <a:ext uri="{FF2B5EF4-FFF2-40B4-BE49-F238E27FC236}">
                  <a16:creationId xmlns:a16="http://schemas.microsoft.com/office/drawing/2014/main" id="{02187148-38B1-FBE9-12C5-9CAB0BBBCD78}"/>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1">
              <a:extLst>
                <a:ext uri="{FF2B5EF4-FFF2-40B4-BE49-F238E27FC236}">
                  <a16:creationId xmlns:a16="http://schemas.microsoft.com/office/drawing/2014/main" id="{9A09236D-6262-0FB2-BE2A-726857316291}"/>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2">
              <a:extLst>
                <a:ext uri="{FF2B5EF4-FFF2-40B4-BE49-F238E27FC236}">
                  <a16:creationId xmlns:a16="http://schemas.microsoft.com/office/drawing/2014/main" id="{6632A3D1-53F5-3741-CBDC-89FE9AB9965C}"/>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3">
              <a:extLst>
                <a:ext uri="{FF2B5EF4-FFF2-40B4-BE49-F238E27FC236}">
                  <a16:creationId xmlns:a16="http://schemas.microsoft.com/office/drawing/2014/main" id="{D55F1EBA-8B78-2C5F-47D1-3E7ACF15C535}"/>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14">
              <a:extLst>
                <a:ext uri="{FF2B5EF4-FFF2-40B4-BE49-F238E27FC236}">
                  <a16:creationId xmlns:a16="http://schemas.microsoft.com/office/drawing/2014/main" id="{04CA0780-6121-4B2B-A65F-635FA7E2017E}"/>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15">
              <a:extLst>
                <a:ext uri="{FF2B5EF4-FFF2-40B4-BE49-F238E27FC236}">
                  <a16:creationId xmlns:a16="http://schemas.microsoft.com/office/drawing/2014/main" id="{5EA258C6-6323-EC61-8B2B-4BD8035E20D1}"/>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1" name="Freeform 9">
              <a:extLst>
                <a:ext uri="{FF2B5EF4-FFF2-40B4-BE49-F238E27FC236}">
                  <a16:creationId xmlns:a16="http://schemas.microsoft.com/office/drawing/2014/main" id="{223777D9-9EF0-8080-BB70-FDBDCBA253F5}"/>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72" name="Group 4">
            <a:extLst>
              <a:ext uri="{FF2B5EF4-FFF2-40B4-BE49-F238E27FC236}">
                <a16:creationId xmlns:a16="http://schemas.microsoft.com/office/drawing/2014/main" id="{6E165E97-EDA5-B476-BFE0-C8D188CA22C5}"/>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3" name="Freeform 5">
              <a:extLst>
                <a:ext uri="{FF2B5EF4-FFF2-40B4-BE49-F238E27FC236}">
                  <a16:creationId xmlns:a16="http://schemas.microsoft.com/office/drawing/2014/main" id="{F4B4A8E7-BCF6-A2E3-BB1F-D9C38A97A994}"/>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6">
              <a:extLst>
                <a:ext uri="{FF2B5EF4-FFF2-40B4-BE49-F238E27FC236}">
                  <a16:creationId xmlns:a16="http://schemas.microsoft.com/office/drawing/2014/main" id="{91B0A5D1-A62D-81D2-4692-06753E65EC60}"/>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7">
              <a:extLst>
                <a:ext uri="{FF2B5EF4-FFF2-40B4-BE49-F238E27FC236}">
                  <a16:creationId xmlns:a16="http://schemas.microsoft.com/office/drawing/2014/main" id="{2FCFD561-014B-513E-8209-A308836D92ED}"/>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8">
              <a:extLst>
                <a:ext uri="{FF2B5EF4-FFF2-40B4-BE49-F238E27FC236}">
                  <a16:creationId xmlns:a16="http://schemas.microsoft.com/office/drawing/2014/main" id="{2B020F8B-6CC4-7AEF-3D60-8C6921EF8007}"/>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0">
              <a:extLst>
                <a:ext uri="{FF2B5EF4-FFF2-40B4-BE49-F238E27FC236}">
                  <a16:creationId xmlns:a16="http://schemas.microsoft.com/office/drawing/2014/main" id="{D7972D70-079E-9E99-AAB6-E76D20E5CCCD}"/>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1">
              <a:extLst>
                <a:ext uri="{FF2B5EF4-FFF2-40B4-BE49-F238E27FC236}">
                  <a16:creationId xmlns:a16="http://schemas.microsoft.com/office/drawing/2014/main" id="{C680DD51-1A64-CE53-0294-F0051DAD1386}"/>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2">
              <a:extLst>
                <a:ext uri="{FF2B5EF4-FFF2-40B4-BE49-F238E27FC236}">
                  <a16:creationId xmlns:a16="http://schemas.microsoft.com/office/drawing/2014/main" id="{177D3DB1-E675-82A0-5C72-57BC36A2ED8A}"/>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3">
              <a:extLst>
                <a:ext uri="{FF2B5EF4-FFF2-40B4-BE49-F238E27FC236}">
                  <a16:creationId xmlns:a16="http://schemas.microsoft.com/office/drawing/2014/main" id="{68CD86FD-204A-DBAE-E2B0-EFB20863466C}"/>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4">
              <a:extLst>
                <a:ext uri="{FF2B5EF4-FFF2-40B4-BE49-F238E27FC236}">
                  <a16:creationId xmlns:a16="http://schemas.microsoft.com/office/drawing/2014/main" id="{A064A43F-D59A-DF5E-27E8-6F6863C6CF7A}"/>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5">
              <a:extLst>
                <a:ext uri="{FF2B5EF4-FFF2-40B4-BE49-F238E27FC236}">
                  <a16:creationId xmlns:a16="http://schemas.microsoft.com/office/drawing/2014/main" id="{623B7F5B-9599-C211-369E-65F8D1CAC1DA}"/>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9">
              <a:extLst>
                <a:ext uri="{FF2B5EF4-FFF2-40B4-BE49-F238E27FC236}">
                  <a16:creationId xmlns:a16="http://schemas.microsoft.com/office/drawing/2014/main" id="{E9A2C78B-19A4-7373-1A1A-A536209D6AF7}"/>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527095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9C922A9-3B04-B222-0A03-EFD677ED0BF1}"/>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2878C8C3-3EB0-6A60-24ED-6D3B0CC1A371}"/>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02012B2B-096C-79D8-6776-6707AA66A252}"/>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DA2F6968-3820-C0E6-F9B2-5D1194835A49}"/>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B409C483-BA59-1BE8-AEFE-96BB5EA1D429}"/>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ED48DC68-B968-4BFA-6E11-C178D22952FA}"/>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A8AB6E3D-7E83-40DF-64A1-672CF0D8A24C}"/>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D24B69C3-6FF1-38F1-D3B0-11986B339796}"/>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A86476AD-FB98-7614-BAA7-B1ADBC05BDFC}"/>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4E648C52-2440-016E-92E6-5AE82E7DF7A1}"/>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4A88C2FB-EE5B-D3D5-836A-41DBDAC57DAA}"/>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1FB3158E-1A7B-D18E-4D8E-A0832102620C}"/>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sp>
        <p:nvSpPr>
          <p:cNvPr id="5" name="Title 4"/>
          <p:cNvSpPr>
            <a:spLocks noGrp="1"/>
          </p:cNvSpPr>
          <p:nvPr>
            <p:ph type="title"/>
          </p:nvPr>
        </p:nvSpPr>
        <p:spPr>
          <a:xfrm>
            <a:off x="286988" y="338667"/>
            <a:ext cx="8737599" cy="1143000"/>
          </a:xfrm>
        </p:spPr>
        <p:txBody>
          <a:bodyPr/>
          <a:lstStyle/>
          <a:p>
            <a:r>
              <a:rPr lang="en-US" dirty="0">
                <a:solidFill>
                  <a:srgbClr val="FFFF00"/>
                </a:solidFill>
              </a:rPr>
              <a:t>Alice Triggers Contract with Carol</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21</a:t>
            </a:fld>
            <a:endParaRPr lang="en-US" dirty="0"/>
          </a:p>
        </p:txBody>
      </p:sp>
      <p:sp>
        <p:nvSpPr>
          <p:cNvPr id="6" name="Curved Down Arrow 5"/>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6" name="Curved Down Arrow 55"/>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Rounded Rectangular Callout 56"/>
              <p:cNvSpPr/>
              <p:nvPr/>
            </p:nvSpPr>
            <p:spPr>
              <a:xfrm>
                <a:off x="688158" y="1686771"/>
                <a:ext cx="1531785" cy="510778"/>
              </a:xfrm>
              <a:prstGeom prst="wedgeRoundRectCallout">
                <a:avLst>
                  <a:gd name="adj1" fmla="val -5467"/>
                  <a:gd name="adj2" fmla="val 126088"/>
                  <a:gd name="adj3" fmla="val 16667"/>
                </a:avLst>
              </a:pr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57" name="Rounded Rectangular Callout 56"/>
              <p:cNvSpPr>
                <a:spLocks noRot="1" noChangeAspect="1" noMove="1" noResize="1" noEditPoints="1" noAdjustHandles="1" noChangeArrowheads="1" noChangeShapeType="1" noTextEdit="1"/>
              </p:cNvSpPr>
              <p:nvPr/>
            </p:nvSpPr>
            <p:spPr>
              <a:xfrm>
                <a:off x="688158" y="1686771"/>
                <a:ext cx="1531785" cy="510778"/>
              </a:xfrm>
              <a:prstGeom prst="wedgeRoundRectCallout">
                <a:avLst>
                  <a:gd name="adj1" fmla="val -5467"/>
                  <a:gd name="adj2" fmla="val 126088"/>
                  <a:gd name="adj3" fmla="val 16667"/>
                </a:avLst>
              </a:prstGeom>
              <a:blipFill rotWithShape="1">
                <a:blip r:embed="rId2"/>
                <a:stretch>
                  <a:fillRect/>
                </a:stretch>
              </a:blipFill>
              <a:ln w="76200">
                <a:solidFill>
                  <a:srgbClr val="FF0000"/>
                </a:solidFill>
                <a:headEnd type="none" w="med" len="med"/>
                <a:tailEnd type="triangl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t</a:t>
                </a:r>
                <a14:m>
                  <m:oMath xmlns:m="http://schemas.openxmlformats.org/officeDocument/2006/math">
                    <m:r>
                      <a:rPr lang="en-US" sz="2800" b="0" i="0" dirty="0" smtClean="0">
                        <a:solidFill>
                          <a:srgbClr val="FFFF00"/>
                        </a:solidFill>
                        <a:latin typeface="Cambria Math"/>
                        <a:sym typeface="Symbol"/>
                      </a:rPr>
                      <m:t>+</m:t>
                    </m:r>
                    <m:r>
                      <a:rPr lang="en-US" sz="2800" b="0" i="1" dirty="0" smtClean="0">
                        <a:solidFill>
                          <a:srgbClr val="FFFF00"/>
                        </a:solidFill>
                        <a:latin typeface="Cambria Math"/>
                        <a:sym typeface="Symbol"/>
                      </a:rPr>
                      <m:t>4</m:t>
                    </m:r>
                    <m:r>
                      <a:rPr lang="en-US" sz="2800" i="1" dirty="0">
                        <a:solidFill>
                          <a:srgbClr val="FFFF00"/>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60" name="TextBox 59"/>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rotWithShape="1">
                <a:blip r:embed="rId5"/>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61" name="Horizontal Scroll 60"/>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2" name="Horizontal Scroll 61"/>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3" name="Horizontal Scroll 62"/>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9" name="Cloud Callout 58"/>
              <p:cNvSpPr/>
              <p:nvPr/>
            </p:nvSpPr>
            <p:spPr>
              <a:xfrm>
                <a:off x="1702281" y="4669098"/>
                <a:ext cx="1820654" cy="702766"/>
              </a:xfrm>
              <a:prstGeom prst="cloudCallout">
                <a:avLst>
                  <a:gd name="adj1" fmla="val 64051"/>
                  <a:gd name="adj2" fmla="val 79076"/>
                </a:avLst>
              </a:prstGeom>
              <a:solidFill>
                <a:schemeClr val="bg1"/>
              </a:solidFill>
              <a:ln w="762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14:m>
                  <m:oMathPara xmlns:m="http://schemas.openxmlformats.org/officeDocument/2006/math">
                    <m:oMathParaPr>
                      <m:jc m:val="centerGroup"/>
                    </m:oMathParaPr>
                    <m:oMath xmlns:m="http://schemas.openxmlformats.org/officeDocument/2006/math">
                      <m:r>
                        <m:rPr>
                          <m:nor/>
                        </m:rPr>
                        <a:rPr lang="en-US" b="0" i="0" dirty="0" smtClean="0">
                          <a:solidFill>
                            <a:srgbClr val="FFFF00"/>
                          </a:solidFill>
                          <a:latin typeface="Arial" panose="020B0604020202020204" pitchFamily="34" charset="0"/>
                          <a:cs typeface="Arial" panose="020B0604020202020204" pitchFamily="34" charset="0"/>
                        </a:rPr>
                        <m:t>learn</m:t>
                      </m:r>
                      <m:r>
                        <m:rPr>
                          <m:nor/>
                        </m:rPr>
                        <a:rPr lang="en-US" b="0" i="0" dirty="0" smtClean="0">
                          <a:solidFill>
                            <a:srgbClr val="FFFF00"/>
                          </a:solidFill>
                          <a:latin typeface="Arial" panose="020B0604020202020204" pitchFamily="34" charset="0"/>
                          <a:cs typeface="Arial" panose="020B0604020202020204" pitchFamily="34" charset="0"/>
                        </a:rPr>
                        <m:t> </m:t>
                      </m:r>
                      <m:r>
                        <a:rPr lang="en-US" i="1" dirty="0">
                          <a:solidFill>
                            <a:srgbClr val="FFFF00"/>
                          </a:solidFill>
                          <a:latin typeface="Cambria Math"/>
                        </a:rPr>
                        <m:t>𝑠</m:t>
                      </m:r>
                    </m:oMath>
                  </m:oMathPara>
                </a14:m>
                <a:endParaRPr lang="en-US" dirty="0">
                  <a:solidFill>
                    <a:srgbClr val="FFFF00"/>
                  </a:solidFill>
                </a:endParaRPr>
              </a:p>
            </p:txBody>
          </p:sp>
        </mc:Choice>
        <mc:Fallback xmlns="">
          <p:sp>
            <p:nvSpPr>
              <p:cNvPr id="59" name="Cloud Callout 58"/>
              <p:cNvSpPr>
                <a:spLocks noRot="1" noChangeAspect="1" noMove="1" noResize="1" noEditPoints="1" noAdjustHandles="1" noChangeArrowheads="1" noChangeShapeType="1" noTextEdit="1"/>
              </p:cNvSpPr>
              <p:nvPr/>
            </p:nvSpPr>
            <p:spPr>
              <a:xfrm>
                <a:off x="1702281" y="4669098"/>
                <a:ext cx="1820654" cy="702766"/>
              </a:xfrm>
              <a:prstGeom prst="cloudCallout">
                <a:avLst>
                  <a:gd name="adj1" fmla="val 64051"/>
                  <a:gd name="adj2" fmla="val 79076"/>
                </a:avLst>
              </a:prstGeom>
              <a:blipFill rotWithShape="1">
                <a:blip r:embed="rId6"/>
                <a:stretch>
                  <a:fillRect/>
                </a:stretch>
              </a:blipFill>
              <a:ln w="76200">
                <a:solidFill>
                  <a:srgbClr val="FF0000"/>
                </a:solidFill>
                <a:headEnd type="none" w="med" len="med"/>
                <a:tailEnd type="none" w="med" len="med"/>
              </a:ln>
            </p:spPr>
            <p:txBody>
              <a:bodyPr/>
              <a:lstStyle/>
              <a:p>
                <a:r>
                  <a:rPr lang="en-US">
                    <a:noFill/>
                  </a:rPr>
                  <a:t> </a:t>
                </a:r>
              </a:p>
            </p:txBody>
          </p:sp>
        </mc:Fallback>
      </mc:AlternateContent>
      <p:grpSp>
        <p:nvGrpSpPr>
          <p:cNvPr id="17" name="Group 4">
            <a:extLst>
              <a:ext uri="{FF2B5EF4-FFF2-40B4-BE49-F238E27FC236}">
                <a16:creationId xmlns:a16="http://schemas.microsoft.com/office/drawing/2014/main" id="{02B99812-B94D-579D-ACC2-B63AA1B51BE8}"/>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A2F72DC5-579B-F41F-C479-4BF6BF5AD4A8}"/>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6">
              <a:extLst>
                <a:ext uri="{FF2B5EF4-FFF2-40B4-BE49-F238E27FC236}">
                  <a16:creationId xmlns:a16="http://schemas.microsoft.com/office/drawing/2014/main" id="{A01E1D7C-102E-BDD9-6F61-CC1C8AA984ED}"/>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7">
              <a:extLst>
                <a:ext uri="{FF2B5EF4-FFF2-40B4-BE49-F238E27FC236}">
                  <a16:creationId xmlns:a16="http://schemas.microsoft.com/office/drawing/2014/main" id="{21CE1EE2-D031-5AF3-8C20-2CC68F053C07}"/>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8">
              <a:extLst>
                <a:ext uri="{FF2B5EF4-FFF2-40B4-BE49-F238E27FC236}">
                  <a16:creationId xmlns:a16="http://schemas.microsoft.com/office/drawing/2014/main" id="{84091220-765B-3365-F380-9F834817A25E}"/>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0">
              <a:extLst>
                <a:ext uri="{FF2B5EF4-FFF2-40B4-BE49-F238E27FC236}">
                  <a16:creationId xmlns:a16="http://schemas.microsoft.com/office/drawing/2014/main" id="{54C59C6D-E79B-6EE4-4948-C06FC3FFB61D}"/>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1">
              <a:extLst>
                <a:ext uri="{FF2B5EF4-FFF2-40B4-BE49-F238E27FC236}">
                  <a16:creationId xmlns:a16="http://schemas.microsoft.com/office/drawing/2014/main" id="{C673F873-DE14-5BD3-7BAA-07A9DC35350B}"/>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12">
              <a:extLst>
                <a:ext uri="{FF2B5EF4-FFF2-40B4-BE49-F238E27FC236}">
                  <a16:creationId xmlns:a16="http://schemas.microsoft.com/office/drawing/2014/main" id="{B58F61E2-AF62-A17C-B3FF-3BD56818A400}"/>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13">
              <a:extLst>
                <a:ext uri="{FF2B5EF4-FFF2-40B4-BE49-F238E27FC236}">
                  <a16:creationId xmlns:a16="http://schemas.microsoft.com/office/drawing/2014/main" id="{061F4DD3-DE89-FF53-B322-8A7CA97DB693}"/>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1" name="Freeform 14">
              <a:extLst>
                <a:ext uri="{FF2B5EF4-FFF2-40B4-BE49-F238E27FC236}">
                  <a16:creationId xmlns:a16="http://schemas.microsoft.com/office/drawing/2014/main" id="{F67D552C-A600-CBF0-F4DA-7C2284F50781}"/>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2" name="Freeform 15">
              <a:extLst>
                <a:ext uri="{FF2B5EF4-FFF2-40B4-BE49-F238E27FC236}">
                  <a16:creationId xmlns:a16="http://schemas.microsoft.com/office/drawing/2014/main" id="{C608E9F6-ACB5-1065-2600-214AFBB24BB4}"/>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3" name="Freeform 9">
              <a:extLst>
                <a:ext uri="{FF2B5EF4-FFF2-40B4-BE49-F238E27FC236}">
                  <a16:creationId xmlns:a16="http://schemas.microsoft.com/office/drawing/2014/main" id="{213896BC-D264-4FB4-03AB-DC35A2119E30}"/>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58" name="Picture 4" descr="Image result for old cadillac"/>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71345" y="5171229"/>
            <a:ext cx="1508789" cy="875216"/>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4">
            <a:extLst>
              <a:ext uri="{FF2B5EF4-FFF2-40B4-BE49-F238E27FC236}">
                <a16:creationId xmlns:a16="http://schemas.microsoft.com/office/drawing/2014/main" id="{EB8EB7B7-A072-62BB-12FB-D84AA2971C7E}"/>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20" name="Freeform 5">
              <a:extLst>
                <a:ext uri="{FF2B5EF4-FFF2-40B4-BE49-F238E27FC236}">
                  <a16:creationId xmlns:a16="http://schemas.microsoft.com/office/drawing/2014/main" id="{AA11282E-2E75-F046-5C62-38EDF22B55A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1" name="Freeform 6">
              <a:extLst>
                <a:ext uri="{FF2B5EF4-FFF2-40B4-BE49-F238E27FC236}">
                  <a16:creationId xmlns:a16="http://schemas.microsoft.com/office/drawing/2014/main" id="{937DC7F8-FC4C-75C0-DF72-F154EF1316B2}"/>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2" name="Freeform 7">
              <a:extLst>
                <a:ext uri="{FF2B5EF4-FFF2-40B4-BE49-F238E27FC236}">
                  <a16:creationId xmlns:a16="http://schemas.microsoft.com/office/drawing/2014/main" id="{5B3746A1-A85F-49BA-89AE-9EB4FAF830CE}"/>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3" name="Freeform 8">
              <a:extLst>
                <a:ext uri="{FF2B5EF4-FFF2-40B4-BE49-F238E27FC236}">
                  <a16:creationId xmlns:a16="http://schemas.microsoft.com/office/drawing/2014/main" id="{EA57F73F-D8E5-840B-E76A-47407670ACDD}"/>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4" name="Freeform 10">
              <a:extLst>
                <a:ext uri="{FF2B5EF4-FFF2-40B4-BE49-F238E27FC236}">
                  <a16:creationId xmlns:a16="http://schemas.microsoft.com/office/drawing/2014/main" id="{9B60F0F0-B202-ED75-9E84-1FCC3EBCE1B6}"/>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5" name="Freeform 11">
              <a:extLst>
                <a:ext uri="{FF2B5EF4-FFF2-40B4-BE49-F238E27FC236}">
                  <a16:creationId xmlns:a16="http://schemas.microsoft.com/office/drawing/2014/main" id="{F25567F7-2238-BDEE-C094-42BD3F946571}"/>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6" name="Freeform 12">
              <a:extLst>
                <a:ext uri="{FF2B5EF4-FFF2-40B4-BE49-F238E27FC236}">
                  <a16:creationId xmlns:a16="http://schemas.microsoft.com/office/drawing/2014/main" id="{68A18379-0B9E-E775-87DA-BBFA75D2943E}"/>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7" name="Freeform 13">
              <a:extLst>
                <a:ext uri="{FF2B5EF4-FFF2-40B4-BE49-F238E27FC236}">
                  <a16:creationId xmlns:a16="http://schemas.microsoft.com/office/drawing/2014/main" id="{CB81444E-3160-4C4D-0E56-DB7968BBB8F5}"/>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8" name="Freeform 14">
              <a:extLst>
                <a:ext uri="{FF2B5EF4-FFF2-40B4-BE49-F238E27FC236}">
                  <a16:creationId xmlns:a16="http://schemas.microsoft.com/office/drawing/2014/main" id="{3076A9C4-09B5-0E24-0B7D-750AE74C5AA3}"/>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9" name="Freeform 15">
              <a:extLst>
                <a:ext uri="{FF2B5EF4-FFF2-40B4-BE49-F238E27FC236}">
                  <a16:creationId xmlns:a16="http://schemas.microsoft.com/office/drawing/2014/main" id="{A00409A5-F93C-8723-1358-0D9F6F41AD52}"/>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0" name="Freeform 9">
              <a:extLst>
                <a:ext uri="{FF2B5EF4-FFF2-40B4-BE49-F238E27FC236}">
                  <a16:creationId xmlns:a16="http://schemas.microsoft.com/office/drawing/2014/main" id="{58CAEA2B-E274-82EC-D389-51B169C6D212}"/>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06503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2969 -0.01412 L -0.02969 -0.01412 C -0.0283 -0.01458 -0.02674 -0.01458 -0.02552 -0.01551 C -0.02518 -0.01574 -0.02535 -0.01666 -0.025 -0.01736 C -0.02483 -0.01805 -0.02448 -0.01898 -0.02413 -0.0199 C -0.02396 -0.0206 -0.02379 -0.02152 -0.02361 -0.02222 C -0.02344 -0.02453 -0.02327 -0.02685 -0.02275 -0.02916 C -0.02222 -0.03171 -0.02118 -0.03426 -0.02049 -0.03703 C -0.0165 -0.05324 -0.01997 -0.04328 -0.01632 -0.05324 C -0.0099 -0.08865 -0.01858 -0.04305 -0.01025 -0.07916 C -0.00903 -0.08472 -0.00851 -0.09074 -0.00695 -0.09629 C -0.00677 -0.09768 -0.00643 -0.09884 -0.00608 -0.1 C -0.00347 -0.11296 -0.00538 -0.10625 -0.0033 -0.11296 C -0.00278 -0.11666 -0.00261 -0.11967 -0.00139 -0.12291 C -0.00087 -0.12453 -0.00018 -0.12615 0.00035 -0.12777 C 0.00104 -0.12963 0.00156 -0.13148 0.00225 -0.13333 C 0.00243 -0.13472 0.00243 -0.13588 0.00278 -0.13703 C 0.00295 -0.13865 0.00347 -0.14027 0.00364 -0.14213 C 0.00503 -0.15208 0.0033 -0.14814 0.00555 -0.15254 C 0.0059 -0.15694 0.00607 -0.16041 0.00729 -0.16435 C 0.00746 -0.16504 0.00798 -0.16551 0.00833 -0.1662 C 0.0085 -0.16828 0.00885 -0.1706 0.0092 -0.17291 C 0.00937 -0.17523 0.00937 -0.17754 0.00972 -0.17963 C 0.01007 -0.18495 0.01059 -0.19051 0.01111 -0.19583 C 0.01094 -0.20347 0.01094 -0.21111 0.01059 -0.21851 C 0.01041 -0.22245 0.00955 -0.22615 0.00868 -0.22963 C 0.0085 -0.23148 0.0085 -0.23333 0.00833 -0.23518 C 0.00764 -0.24027 0.00642 -0.24328 0.00503 -0.24814 C 0.00469 -0.25115 0.00469 -0.25231 0.00364 -0.25509 C 0.00312 -0.25625 0.00225 -0.2574 0.00173 -0.25879 C -0.00052 -0.26412 0.00225 -0.25949 2.22222E-6 -0.26551 C -0.00035 -0.26643 -0.00104 -0.26713 -0.00139 -0.26805 C -0.00191 -0.26898 -0.00209 -0.27013 -0.00243 -0.27106 C -0.00295 -0.27245 -0.00417 -0.2743 -0.00469 -0.27546 C -0.00504 -0.27615 -0.00538 -0.27708 -0.00556 -0.27777 C -0.0066 -0.28263 -0.00538 -0.27824 -0.00747 -0.28217 C -0.00781 -0.28287 -0.00816 -0.28379 -0.00834 -0.28472 C -0.00868 -0.28541 -0.00903 -0.28588 -0.00938 -0.28657 C -0.0099 -0.2875 -0.01007 -0.28865 -0.01077 -0.28958 C -0.01111 -0.29027 -0.01163 -0.29027 -0.01215 -0.29074 C -0.01563 -0.29467 -0.01094 -0.29074 -0.0158 -0.29444 C -0.01597 -0.29537 -0.0158 -0.29652 -0.01632 -0.29699 C -0.01667 -0.29768 -0.01754 -0.29722 -0.01806 -0.29768 C -0.01858 -0.29791 -0.0191 -0.29838 -0.01945 -0.29884 C -0.01979 -0.29953 -0.02014 -0.30023 -0.02049 -0.30069 C -0.02118 -0.30162 -0.02292 -0.30254 -0.02361 -0.30324 C -0.02413 -0.30347 -0.02465 -0.30393 -0.025 -0.30439 C -0.02535 -0.30509 -0.0257 -0.30578 -0.02604 -0.30625 C -0.02709 -0.30763 -0.02778 -0.30763 -0.02917 -0.3081 C -0.02969 -0.30856 -0.03021 -0.30879 -0.03056 -0.30926 C -0.03125 -0.31018 -0.03177 -0.31111 -0.03247 -0.3118 C -0.03281 -0.31226 -0.03334 -0.31226 -0.03386 -0.3125 C -0.03438 -0.31296 -0.03472 -0.31388 -0.03525 -0.31435 C -0.03629 -0.31527 -0.03733 -0.31574 -0.03854 -0.3162 C -0.03889 -0.31666 -0.03941 -0.31713 -0.03993 -0.31736 C -0.04028 -0.31759 -0.0408 -0.31759 -0.04132 -0.31805 C -0.04653 -0.32268 -0.03941 -0.31782 -0.0441 -0.32037 C -0.04462 -0.32083 -0.04531 -0.32129 -0.04584 -0.32176 C -0.04636 -0.32199 -0.04722 -0.32222 -0.04722 -0.32222 L -0.04722 -0.32222 " pathEditMode="relative" ptsTypes="AAAAAAAAAAAAAAAAAAAAAAAAAAAAAAAAAAAAAAAAAAAAAAAAAAAAAAAAAAAA">
                                      <p:cBhvr>
                                        <p:cTn id="10" dur="2000" fill="hold"/>
                                        <p:tgtEl>
                                          <p:spTgt spid="58"/>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2F8AA3D-5ABE-8CF4-57DB-5335DC3A4A8A}"/>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69A9C70E-9E5A-04F4-3DB9-8AF1A5DE520D}"/>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49C6B19A-4BB2-3476-30E8-92F54C292C66}"/>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A245CE49-AD96-CBBD-49E6-45D5F8C0118C}"/>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30AB1B0E-EBA5-D862-9422-704259238206}"/>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74C57BB1-88DD-88B5-212A-9448E4CC77DE}"/>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DEEB7086-7C7D-307F-0DCA-E8B50D2CB5EF}"/>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20FDFB26-2277-CDE4-9E8C-87A065444376}"/>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C2A91473-FB24-378C-4064-DF5F7394EDE7}"/>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5A577FDB-B7D2-8E3C-6707-8939B95FE95B}"/>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7B7E52C5-3E99-EB23-3328-F92C7DA1587A}"/>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09508A8E-D156-4014-7762-BEE0873884D8}"/>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sp>
        <p:nvSpPr>
          <p:cNvPr id="5" name="Title 4"/>
          <p:cNvSpPr>
            <a:spLocks noGrp="1"/>
          </p:cNvSpPr>
          <p:nvPr>
            <p:ph type="title"/>
          </p:nvPr>
        </p:nvSpPr>
        <p:spPr>
          <a:xfrm>
            <a:off x="286988" y="338667"/>
            <a:ext cx="8737599" cy="1143000"/>
          </a:xfrm>
        </p:spPr>
        <p:txBody>
          <a:bodyPr/>
          <a:lstStyle/>
          <a:p>
            <a:r>
              <a:rPr lang="en-US" dirty="0">
                <a:solidFill>
                  <a:srgbClr val="FFFF00"/>
                </a:solidFill>
              </a:rPr>
              <a:t>Carol Triggers Contract with Bob</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22</a:t>
            </a:fld>
            <a:endParaRPr lang="en-US" dirty="0"/>
          </a:p>
        </p:txBody>
      </p:sp>
      <p:sp>
        <p:nvSpPr>
          <p:cNvPr id="6" name="Curved Down Arrow 5"/>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6" name="Curved Down Arrow 55"/>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Rounded Rectangular Callout 56"/>
              <p:cNvSpPr/>
              <p:nvPr/>
            </p:nvSpPr>
            <p:spPr>
              <a:xfrm>
                <a:off x="3599755" y="4158320"/>
                <a:ext cx="1531785" cy="510778"/>
              </a:xfrm>
              <a:prstGeom prst="wedgeRoundRectCallout">
                <a:avLst>
                  <a:gd name="adj1" fmla="val -5467"/>
                  <a:gd name="adj2" fmla="val 126088"/>
                  <a:gd name="adj3" fmla="val 16667"/>
                </a:avLst>
              </a:pr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57" name="Rounded Rectangular Callout 56"/>
              <p:cNvSpPr>
                <a:spLocks noRot="1" noChangeAspect="1" noMove="1" noResize="1" noEditPoints="1" noAdjustHandles="1" noChangeArrowheads="1" noChangeShapeType="1" noTextEdit="1"/>
              </p:cNvSpPr>
              <p:nvPr/>
            </p:nvSpPr>
            <p:spPr>
              <a:xfrm>
                <a:off x="3599755" y="4158320"/>
                <a:ext cx="1531785" cy="510778"/>
              </a:xfrm>
              <a:prstGeom prst="wedgeRoundRectCallout">
                <a:avLst>
                  <a:gd name="adj1" fmla="val -5467"/>
                  <a:gd name="adj2" fmla="val 126088"/>
                  <a:gd name="adj3" fmla="val 16667"/>
                </a:avLst>
              </a:prstGeom>
              <a:blipFill rotWithShape="1">
                <a:blip r:embed="rId2"/>
                <a:stretch>
                  <a:fillRect/>
                </a:stretch>
              </a:blipFill>
              <a:ln w="76200">
                <a:solidFill>
                  <a:srgbClr val="FF0000"/>
                </a:solidFill>
                <a:headEnd type="none" w="med" len="med"/>
                <a:tailEnd type="triangle" w="med" len="med"/>
              </a:ln>
            </p:spPr>
            <p:txBody>
              <a:bodyPr/>
              <a:lstStyle/>
              <a:p>
                <a:r>
                  <a:rPr lang="en-US">
                    <a:noFill/>
                  </a:rPr>
                  <a:t> </a:t>
                </a:r>
              </a:p>
            </p:txBody>
          </p:sp>
        </mc:Fallback>
      </mc:AlternateContent>
      <p:pic>
        <p:nvPicPr>
          <p:cNvPr id="58" name="Picture 4" descr="Image result for old cadilla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95" y="3360915"/>
            <a:ext cx="1508789" cy="87521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9" name="Cloud Callout 58"/>
              <p:cNvSpPr/>
              <p:nvPr/>
            </p:nvSpPr>
            <p:spPr>
              <a:xfrm>
                <a:off x="6245282" y="1451765"/>
                <a:ext cx="1820654" cy="702766"/>
              </a:xfrm>
              <a:prstGeom prst="cloudCallout">
                <a:avLst>
                  <a:gd name="adj1" fmla="val 23128"/>
                  <a:gd name="adj2" fmla="val 103171"/>
                </a:avLst>
              </a:prstGeom>
              <a:noFill/>
              <a:ln w="762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14:m>
                  <m:oMathPara xmlns:m="http://schemas.openxmlformats.org/officeDocument/2006/math">
                    <m:oMathParaPr>
                      <m:jc m:val="centerGroup"/>
                    </m:oMathParaPr>
                    <m:oMath xmlns:m="http://schemas.openxmlformats.org/officeDocument/2006/math">
                      <m:r>
                        <m:rPr>
                          <m:nor/>
                        </m:rPr>
                        <a:rPr lang="en-US" b="0" i="0" dirty="0" smtClean="0">
                          <a:solidFill>
                            <a:srgbClr val="FFFF00"/>
                          </a:solidFill>
                          <a:latin typeface="Arial" panose="020B0604020202020204" pitchFamily="34" charset="0"/>
                          <a:cs typeface="Arial" panose="020B0604020202020204" pitchFamily="34" charset="0"/>
                        </a:rPr>
                        <m:t>learn</m:t>
                      </m:r>
                      <m:r>
                        <m:rPr>
                          <m:nor/>
                        </m:rPr>
                        <a:rPr lang="en-US" b="0" i="0" dirty="0" smtClean="0">
                          <a:solidFill>
                            <a:srgbClr val="FFFF00"/>
                          </a:solidFill>
                          <a:latin typeface="Arial" panose="020B0604020202020204" pitchFamily="34" charset="0"/>
                          <a:cs typeface="Arial" panose="020B0604020202020204" pitchFamily="34" charset="0"/>
                        </a:rPr>
                        <m:t> </m:t>
                      </m:r>
                      <m:r>
                        <a:rPr lang="en-US" i="1" dirty="0">
                          <a:solidFill>
                            <a:srgbClr val="FFFF00"/>
                          </a:solidFill>
                          <a:latin typeface="Cambria Math"/>
                        </a:rPr>
                        <m:t>𝑠</m:t>
                      </m:r>
                    </m:oMath>
                  </m:oMathPara>
                </a14:m>
                <a:endParaRPr lang="en-US" dirty="0">
                  <a:solidFill>
                    <a:srgbClr val="FFFF00"/>
                  </a:solidFill>
                </a:endParaRPr>
              </a:p>
            </p:txBody>
          </p:sp>
        </mc:Choice>
        <mc:Fallback xmlns="">
          <p:sp>
            <p:nvSpPr>
              <p:cNvPr id="59" name="Cloud Callout 58"/>
              <p:cNvSpPr>
                <a:spLocks noRot="1" noChangeAspect="1" noMove="1" noResize="1" noEditPoints="1" noAdjustHandles="1" noChangeArrowheads="1" noChangeShapeType="1" noTextEdit="1"/>
              </p:cNvSpPr>
              <p:nvPr/>
            </p:nvSpPr>
            <p:spPr>
              <a:xfrm>
                <a:off x="6245282" y="1451765"/>
                <a:ext cx="1820654" cy="702766"/>
              </a:xfrm>
              <a:prstGeom prst="cloudCallout">
                <a:avLst>
                  <a:gd name="adj1" fmla="val 23128"/>
                  <a:gd name="adj2" fmla="val 103171"/>
                </a:avLst>
              </a:prstGeom>
              <a:blipFill rotWithShape="1">
                <a:blip r:embed="rId4"/>
                <a:stretch>
                  <a:fillRect/>
                </a:stretch>
              </a:blipFill>
              <a:ln w="76200">
                <a:solidFill>
                  <a:srgbClr val="FF0000"/>
                </a:solidFill>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t</a:t>
                </a:r>
                <a14:m>
                  <m:oMath xmlns:m="http://schemas.openxmlformats.org/officeDocument/2006/math">
                    <m:r>
                      <a:rPr lang="en-US" sz="2800" b="0" i="0" dirty="0" smtClean="0">
                        <a:solidFill>
                          <a:srgbClr val="FFFF00"/>
                        </a:solidFill>
                        <a:latin typeface="Cambria Math"/>
                        <a:sym typeface="Symbol"/>
                      </a:rPr>
                      <m:t>+</m:t>
                    </m:r>
                    <m:r>
                      <a:rPr lang="en-US" sz="2800" b="0" i="1" dirty="0" smtClean="0">
                        <a:solidFill>
                          <a:srgbClr val="FFFF00"/>
                        </a:solidFill>
                        <a:latin typeface="Cambria Math"/>
                        <a:sym typeface="Symbol"/>
                      </a:rPr>
                      <m:t>5</m:t>
                    </m:r>
                    <m:r>
                      <a:rPr lang="en-US" sz="2800" i="1" dirty="0">
                        <a:solidFill>
                          <a:srgbClr val="FFFF00"/>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61" name="TextBox 60"/>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rotWithShape="1">
                <a:blip r:embed="rId6"/>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62" name="Horizontal Scroll 61"/>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3" name="Horizontal Scroll 62"/>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4" name="Horizontal Scroll 63"/>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grpSp>
        <p:nvGrpSpPr>
          <p:cNvPr id="17" name="Group 4">
            <a:extLst>
              <a:ext uri="{FF2B5EF4-FFF2-40B4-BE49-F238E27FC236}">
                <a16:creationId xmlns:a16="http://schemas.microsoft.com/office/drawing/2014/main" id="{C0721FEF-2EEC-1020-1A7B-BBC2162AB060}"/>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EA23BB5F-889C-EFEC-C654-5D6619837E4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6">
              <a:extLst>
                <a:ext uri="{FF2B5EF4-FFF2-40B4-BE49-F238E27FC236}">
                  <a16:creationId xmlns:a16="http://schemas.microsoft.com/office/drawing/2014/main" id="{41924575-0AF9-5C92-53D6-B8F5FFAB9EE4}"/>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7">
              <a:extLst>
                <a:ext uri="{FF2B5EF4-FFF2-40B4-BE49-F238E27FC236}">
                  <a16:creationId xmlns:a16="http://schemas.microsoft.com/office/drawing/2014/main" id="{64DA7DF2-686D-D221-FDBE-3DF72C77AB8B}"/>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8">
              <a:extLst>
                <a:ext uri="{FF2B5EF4-FFF2-40B4-BE49-F238E27FC236}">
                  <a16:creationId xmlns:a16="http://schemas.microsoft.com/office/drawing/2014/main" id="{5565CAF2-D75E-1198-6638-0032349AE7E7}"/>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0">
              <a:extLst>
                <a:ext uri="{FF2B5EF4-FFF2-40B4-BE49-F238E27FC236}">
                  <a16:creationId xmlns:a16="http://schemas.microsoft.com/office/drawing/2014/main" id="{75CD4E3C-CBAA-7492-4414-9C723A0C0D18}"/>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11">
              <a:extLst>
                <a:ext uri="{FF2B5EF4-FFF2-40B4-BE49-F238E27FC236}">
                  <a16:creationId xmlns:a16="http://schemas.microsoft.com/office/drawing/2014/main" id="{97987BC7-877F-37CF-82DA-BA58E36A7C54}"/>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12">
              <a:extLst>
                <a:ext uri="{FF2B5EF4-FFF2-40B4-BE49-F238E27FC236}">
                  <a16:creationId xmlns:a16="http://schemas.microsoft.com/office/drawing/2014/main" id="{9146857F-6BF3-CC71-B77F-A017C8D8D0EB}"/>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1" name="Freeform 13">
              <a:extLst>
                <a:ext uri="{FF2B5EF4-FFF2-40B4-BE49-F238E27FC236}">
                  <a16:creationId xmlns:a16="http://schemas.microsoft.com/office/drawing/2014/main" id="{C681ACCB-6068-BCA3-8A68-559085A0FBB4}"/>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2" name="Freeform 14">
              <a:extLst>
                <a:ext uri="{FF2B5EF4-FFF2-40B4-BE49-F238E27FC236}">
                  <a16:creationId xmlns:a16="http://schemas.microsoft.com/office/drawing/2014/main" id="{DBC1CAD2-D740-6967-8CE3-97F929A2A7A4}"/>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3" name="Freeform 15">
              <a:extLst>
                <a:ext uri="{FF2B5EF4-FFF2-40B4-BE49-F238E27FC236}">
                  <a16:creationId xmlns:a16="http://schemas.microsoft.com/office/drawing/2014/main" id="{B7B3F3C4-2EA0-3714-EB5F-D07778077D5A}"/>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9">
              <a:extLst>
                <a:ext uri="{FF2B5EF4-FFF2-40B4-BE49-F238E27FC236}">
                  <a16:creationId xmlns:a16="http://schemas.microsoft.com/office/drawing/2014/main" id="{CECC18A8-824C-82A8-E720-B66E6C2A30F1}"/>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75" name="Group 4">
            <a:extLst>
              <a:ext uri="{FF2B5EF4-FFF2-40B4-BE49-F238E27FC236}">
                <a16:creationId xmlns:a16="http://schemas.microsoft.com/office/drawing/2014/main" id="{FCCAC0C2-8475-7836-0BBC-F40FFE68B2C7}"/>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6" name="Freeform 5">
              <a:extLst>
                <a:ext uri="{FF2B5EF4-FFF2-40B4-BE49-F238E27FC236}">
                  <a16:creationId xmlns:a16="http://schemas.microsoft.com/office/drawing/2014/main" id="{466E8BD1-B2B5-0638-2BA5-B48EFDCA79F3}"/>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6">
              <a:extLst>
                <a:ext uri="{FF2B5EF4-FFF2-40B4-BE49-F238E27FC236}">
                  <a16:creationId xmlns:a16="http://schemas.microsoft.com/office/drawing/2014/main" id="{92CDBE0D-BACB-60FA-305A-DF82931A6224}"/>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7">
              <a:extLst>
                <a:ext uri="{FF2B5EF4-FFF2-40B4-BE49-F238E27FC236}">
                  <a16:creationId xmlns:a16="http://schemas.microsoft.com/office/drawing/2014/main" id="{04925B69-65AE-73C2-683E-88C7BB01C8DA}"/>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8">
              <a:extLst>
                <a:ext uri="{FF2B5EF4-FFF2-40B4-BE49-F238E27FC236}">
                  <a16:creationId xmlns:a16="http://schemas.microsoft.com/office/drawing/2014/main" id="{5A932E09-45E8-BED7-8802-608B0471F98F}"/>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0">
              <a:extLst>
                <a:ext uri="{FF2B5EF4-FFF2-40B4-BE49-F238E27FC236}">
                  <a16:creationId xmlns:a16="http://schemas.microsoft.com/office/drawing/2014/main" id="{92B25699-AFB3-6FA4-78BF-FD0FA703C4CC}"/>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1">
              <a:extLst>
                <a:ext uri="{FF2B5EF4-FFF2-40B4-BE49-F238E27FC236}">
                  <a16:creationId xmlns:a16="http://schemas.microsoft.com/office/drawing/2014/main" id="{58A0D467-EDE6-341B-73BC-F2731D4D41C7}"/>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2">
              <a:extLst>
                <a:ext uri="{FF2B5EF4-FFF2-40B4-BE49-F238E27FC236}">
                  <a16:creationId xmlns:a16="http://schemas.microsoft.com/office/drawing/2014/main" id="{42A91188-1373-778B-F91E-25F9910AFBE2}"/>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13">
              <a:extLst>
                <a:ext uri="{FF2B5EF4-FFF2-40B4-BE49-F238E27FC236}">
                  <a16:creationId xmlns:a16="http://schemas.microsoft.com/office/drawing/2014/main" id="{F246EA15-FF8B-F2B1-06EC-131C508E3411}"/>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4" name="Freeform 14">
              <a:extLst>
                <a:ext uri="{FF2B5EF4-FFF2-40B4-BE49-F238E27FC236}">
                  <a16:creationId xmlns:a16="http://schemas.microsoft.com/office/drawing/2014/main" id="{43C438FC-BDB5-94C3-048E-D5EE48701D87}"/>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5" name="Freeform 15">
              <a:extLst>
                <a:ext uri="{FF2B5EF4-FFF2-40B4-BE49-F238E27FC236}">
                  <a16:creationId xmlns:a16="http://schemas.microsoft.com/office/drawing/2014/main" id="{502B78B2-5E61-FB5E-C04E-F026FA0EAB4F}"/>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6" name="Freeform 9">
              <a:extLst>
                <a:ext uri="{FF2B5EF4-FFF2-40B4-BE49-F238E27FC236}">
                  <a16:creationId xmlns:a16="http://schemas.microsoft.com/office/drawing/2014/main" id="{1F2994C6-1E40-FD10-DB4B-AD7D67A4AF3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60" name="Picture 6" descr="https://bitcoin.org/img/icons/opengraph.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35587" y="4234989"/>
            <a:ext cx="784902" cy="784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66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0937 0.03935 L -0.00937 0.03935 L -0.01545 0.04305 C -0.01632 0.04329 -0.01701 0.04375 -0.01771 0.04421 C -0.0191 0.04491 -0.02031 0.04583 -0.02153 0.04676 C -0.02239 0.04745 -0.02326 0.04861 -0.0243 0.04907 C -0.025 0.04954 -0.02587 0.04954 -0.02656 0.04977 C -0.02778 0.05046 -0.02899 0.05139 -0.03021 0.05231 C -0.03125 0.05278 -0.03212 0.05301 -0.03298 0.05347 C -0.03785 0.05625 -0.03715 0.05671 -0.04184 0.05903 C -0.04288 0.05949 -0.0441 0.05972 -0.04514 0.06018 C -0.05191 0.06366 -0.0467 0.06157 -0.05295 0.06528 C -0.05469 0.0662 -0.05642 0.06667 -0.05798 0.06759 C -0.06337 0.0706 -0.06007 0.06921 -0.06458 0.07268 C -0.0658 0.07361 -0.06701 0.0743 -0.06823 0.075 C -0.0691 0.07569 -0.07014 0.07569 -0.07101 0.07639 C -0.07708 0.07986 -0.07257 0.07778 -0.07708 0.08009 C -0.07951 0.08125 -0.07986 0.08102 -0.08212 0.08241 C -0.08316 0.0831 -0.08403 0.08379 -0.08489 0.08426 C -0.08576 0.08472 -0.08646 0.08518 -0.08715 0.08565 C -0.08785 0.08588 -0.08854 0.08657 -0.08906 0.0868 C -0.08958 0.08704 -0.0901 0.08727 -0.09045 0.0875 C -0.09132 0.08773 -0.09201 0.08819 -0.09271 0.08866 C -0.09375 0.08912 -0.09462 0.08958 -0.09548 0.08981 C -0.1026 0.09329 -0.09253 0.08889 -0.10069 0.09236 C -0.10104 0.09282 -0.10156 0.09352 -0.10208 0.09352 C -0.10868 0.09606 -0.10278 0.09213 -0.10937 0.09537 C -0.1158 0.09861 -0.11389 0.0993 -0.12101 0.10162 C -0.1243 0.10278 -0.12778 0.10324 -0.13125 0.10417 C -0.13333 0.10463 -0.13559 0.10532 -0.13767 0.10602 C -0.14531 0.10787 -0.13576 0.1044 -0.1493 0.10856 C -0.15191 0.10926 -0.15451 0.11065 -0.15712 0.11157 C -0.16007 0.1125 -0.16302 0.11296 -0.16597 0.11412 C -0.16667 0.11435 -0.16753 0.11504 -0.16823 0.11528 C -0.16979 0.11574 -0.17135 0.11597 -0.17292 0.11643 C -0.18107 0.11875 -0.17274 0.11667 -0.18212 0.11898 C -0.18264 0.11944 -0.18298 0.11991 -0.18351 0.12014 C -0.18576 0.12153 -0.1868 0.12153 -0.18906 0.12199 C -0.18976 0.12245 -0.19028 0.12292 -0.19097 0.12338 C -0.19357 0.12454 -0.19705 0.125 -0.19965 0.12569 C -0.20035 0.12592 -0.20104 0.12616 -0.20156 0.12639 C -0.20312 0.12685 -0.20469 0.12731 -0.20625 0.12754 C -0.20781 0.1287 -0.2092 0.12963 -0.21076 0.13009 C -0.21354 0.13079 -0.2191 0.13125 -0.2191 0.13125 C -0.22378 0.13333 -0.22101 0.13217 -0.22743 0.13449 C -0.22812 0.13472 -0.22882 0.13472 -0.22934 0.13495 C -0.2309 0.13588 -0.23246 0.13657 -0.23403 0.1375 C -0.23455 0.13796 -0.23524 0.13842 -0.23576 0.13866 C -0.2368 0.13935 -0.23819 0.13958 -0.23906 0.14004 C -0.23958 0.14028 -0.23993 0.14097 -0.24045 0.1412 C -0.24462 0.14398 -0.23802 0.13842 -0.2441 0.14305 C -0.24809 0.14583 -0.2441 0.14421 -0.24792 0.1456 C -0.24844 0.14606 -0.24913 0.14653 -0.24965 0.14676 C -0.25052 0.14722 -0.25139 0.14699 -0.25208 0.14745 C -0.25625 0.15 -0.25191 0.14861 -0.25521 0.15046 C -0.2559 0.15092 -0.2566 0.15092 -0.25712 0.15116 C -0.25781 0.15162 -0.25833 0.15185 -0.25903 0.15231 C -0.25955 0.15278 -0.25989 0.15324 -0.26042 0.15347 C -0.26111 0.15393 -0.26198 0.15393 -0.26267 0.15417 C -0.26354 0.15509 -0.26441 0.15648 -0.26545 0.15671 C -0.26684 0.15694 -0.26788 0.15717 -0.2691 0.15787 C -0.2717 0.15926 -0.27014 0.15903 -0.27187 0.15903 L -0.27187 0.15903 " pathEditMode="relative" ptsTypes="AAAAAAAAAAAAAAAAAAAAAAAAAAAAAAAAAAAAAAAAAAAAAAAAAAAAAAAAAAAAAAA">
                                      <p:cBhvr>
                                        <p:cTn id="10" dur="2000" fill="hold"/>
                                        <p:tgtEl>
                                          <p:spTgt spid="60"/>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A3BA50E-4C72-C607-6DB2-C5BACCE5468D}"/>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36B7FC0B-667F-FC0B-BEC6-1281720C734F}"/>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7E5DA719-497D-56D4-F279-71F2C8E2223C}"/>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B33B27F6-D20F-B9D6-87BA-A5A5A087DC94}"/>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2FCE22FA-366D-FCA3-9169-24CE4466441E}"/>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4D29A492-3635-4B40-D78E-68A15069AF9D}"/>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93373B89-1FFB-74B4-DA3E-9AEAB4B1CE23}"/>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B80639AE-2BBF-143A-94D6-F3F62600A6C3}"/>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B61AD0A8-6FEF-33A6-CD74-2B7057264F74}"/>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FB8C5BB6-4BB5-76CA-3250-AAF67090ED84}"/>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8D5E68F8-53F9-9223-E652-2D8C8060F625}"/>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422060D1-B667-8517-9565-CFB649375F1F}"/>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sp>
        <p:nvSpPr>
          <p:cNvPr id="5" name="Title 4"/>
          <p:cNvSpPr>
            <a:spLocks noGrp="1"/>
          </p:cNvSpPr>
          <p:nvPr>
            <p:ph type="title"/>
          </p:nvPr>
        </p:nvSpPr>
        <p:spPr>
          <a:xfrm>
            <a:off x="286988" y="338667"/>
            <a:ext cx="8737599" cy="1143000"/>
          </a:xfrm>
        </p:spPr>
        <p:txBody>
          <a:bodyPr/>
          <a:lstStyle/>
          <a:p>
            <a:r>
              <a:rPr lang="en-US" dirty="0">
                <a:solidFill>
                  <a:srgbClr val="FFFF00"/>
                </a:solidFill>
              </a:rPr>
              <a:t>Bob Triggers Contract with Alice</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23</a:t>
            </a:fld>
            <a:endParaRPr lang="en-US" dirty="0"/>
          </a:p>
        </p:txBody>
      </p:sp>
      <p:sp>
        <p:nvSpPr>
          <p:cNvPr id="6" name="Curved Down Arrow 5"/>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6" name="Curved Down Arrow 55"/>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Rounded Rectangular Callout 56"/>
              <p:cNvSpPr/>
              <p:nvPr/>
            </p:nvSpPr>
            <p:spPr>
              <a:xfrm>
                <a:off x="6834999" y="1567520"/>
                <a:ext cx="1531785" cy="510778"/>
              </a:xfrm>
              <a:prstGeom prst="wedgeRoundRectCallout">
                <a:avLst>
                  <a:gd name="adj1" fmla="val -18733"/>
                  <a:gd name="adj2" fmla="val 126088"/>
                  <a:gd name="adj3" fmla="val 16667"/>
                </a:avLst>
              </a:pr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57" name="Rounded Rectangular Callout 56"/>
              <p:cNvSpPr>
                <a:spLocks noRot="1" noChangeAspect="1" noMove="1" noResize="1" noEditPoints="1" noAdjustHandles="1" noChangeArrowheads="1" noChangeShapeType="1" noTextEdit="1"/>
              </p:cNvSpPr>
              <p:nvPr/>
            </p:nvSpPr>
            <p:spPr>
              <a:xfrm>
                <a:off x="6834999" y="1567520"/>
                <a:ext cx="1531785" cy="510778"/>
              </a:xfrm>
              <a:prstGeom prst="wedgeRoundRectCallout">
                <a:avLst>
                  <a:gd name="adj1" fmla="val -18733"/>
                  <a:gd name="adj2" fmla="val 126088"/>
                  <a:gd name="adj3" fmla="val 16667"/>
                </a:avLst>
              </a:prstGeom>
              <a:blipFill rotWithShape="1">
                <a:blip r:embed="rId2"/>
                <a:stretch>
                  <a:fillRect/>
                </a:stretch>
              </a:blipFill>
              <a:ln w="76200">
                <a:solidFill>
                  <a:srgbClr val="FF0000"/>
                </a:solidFill>
                <a:headEnd type="none" w="med" len="med"/>
                <a:tailEnd type="triangle" w="med" len="med"/>
              </a:ln>
            </p:spPr>
            <p:txBody>
              <a:bodyPr/>
              <a:lstStyle/>
              <a:p>
                <a:r>
                  <a:rPr lang="en-US">
                    <a:noFill/>
                  </a:rPr>
                  <a:t> </a:t>
                </a:r>
              </a:p>
            </p:txBody>
          </p:sp>
        </mc:Fallback>
      </mc:AlternateContent>
      <p:pic>
        <p:nvPicPr>
          <p:cNvPr id="58" name="Picture 4" descr="Image result for old cadilla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95" y="3360915"/>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https://bitcoin.org/img/icons/opengrap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2641" y="5321388"/>
            <a:ext cx="784902" cy="7849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1" name="TextBox 60"/>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t</a:t>
                </a:r>
                <a14:m>
                  <m:oMath xmlns:m="http://schemas.openxmlformats.org/officeDocument/2006/math">
                    <m:r>
                      <a:rPr lang="en-US" sz="2800" b="0" i="0" dirty="0" smtClean="0">
                        <a:solidFill>
                          <a:srgbClr val="FFFF00"/>
                        </a:solidFill>
                        <a:latin typeface="Cambria Math"/>
                        <a:sym typeface="Symbol"/>
                      </a:rPr>
                      <m:t>+</m:t>
                    </m:r>
                    <m:r>
                      <a:rPr lang="en-US" sz="2800" b="0" i="1" dirty="0" smtClean="0">
                        <a:solidFill>
                          <a:srgbClr val="FFFF00"/>
                        </a:solidFill>
                        <a:latin typeface="Cambria Math"/>
                        <a:sym typeface="Symbol"/>
                      </a:rPr>
                      <m:t>6</m:t>
                    </m:r>
                    <m:r>
                      <a:rPr lang="en-US" sz="2800" i="1" dirty="0">
                        <a:solidFill>
                          <a:srgbClr val="FFFF00"/>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61" name="TextBox 60"/>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rotWithShape="1">
                <a:blip r:embed="rId5"/>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9" name="Horizontal Scroll 58"/>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3" name="Horizontal Scroll 62"/>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4" name="Horizontal Scroll 63"/>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grpSp>
        <p:nvGrpSpPr>
          <p:cNvPr id="17" name="Group 4">
            <a:extLst>
              <a:ext uri="{FF2B5EF4-FFF2-40B4-BE49-F238E27FC236}">
                <a16:creationId xmlns:a16="http://schemas.microsoft.com/office/drawing/2014/main" id="{ADB02B25-3BA1-C935-F9A9-B4AC9F95C893}"/>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4DD1E147-CA43-901A-A73B-3A649A6D9939}"/>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6">
              <a:extLst>
                <a:ext uri="{FF2B5EF4-FFF2-40B4-BE49-F238E27FC236}">
                  <a16:creationId xmlns:a16="http://schemas.microsoft.com/office/drawing/2014/main" id="{27EC8708-C53B-EE12-4ECC-F4F93BD596D1}"/>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7">
              <a:extLst>
                <a:ext uri="{FF2B5EF4-FFF2-40B4-BE49-F238E27FC236}">
                  <a16:creationId xmlns:a16="http://schemas.microsoft.com/office/drawing/2014/main" id="{4E00FE89-417C-49BB-C518-1CCD296C6FD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8">
              <a:extLst>
                <a:ext uri="{FF2B5EF4-FFF2-40B4-BE49-F238E27FC236}">
                  <a16:creationId xmlns:a16="http://schemas.microsoft.com/office/drawing/2014/main" id="{DBC90171-9E2D-CFDE-D05B-461514263693}"/>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0">
              <a:extLst>
                <a:ext uri="{FF2B5EF4-FFF2-40B4-BE49-F238E27FC236}">
                  <a16:creationId xmlns:a16="http://schemas.microsoft.com/office/drawing/2014/main" id="{8BAD885E-2046-9632-95D7-DA371E455674}"/>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11">
              <a:extLst>
                <a:ext uri="{FF2B5EF4-FFF2-40B4-BE49-F238E27FC236}">
                  <a16:creationId xmlns:a16="http://schemas.microsoft.com/office/drawing/2014/main" id="{85919346-E333-A291-5179-EA6B3ECF6B8B}"/>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12">
              <a:extLst>
                <a:ext uri="{FF2B5EF4-FFF2-40B4-BE49-F238E27FC236}">
                  <a16:creationId xmlns:a16="http://schemas.microsoft.com/office/drawing/2014/main" id="{90DB7C6D-923D-DD70-CB45-4F9D45B48072}"/>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1" name="Freeform 13">
              <a:extLst>
                <a:ext uri="{FF2B5EF4-FFF2-40B4-BE49-F238E27FC236}">
                  <a16:creationId xmlns:a16="http://schemas.microsoft.com/office/drawing/2014/main" id="{F9DBA824-DE49-9BFB-195E-A936086E4BE5}"/>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2" name="Freeform 14">
              <a:extLst>
                <a:ext uri="{FF2B5EF4-FFF2-40B4-BE49-F238E27FC236}">
                  <a16:creationId xmlns:a16="http://schemas.microsoft.com/office/drawing/2014/main" id="{FAF9C5E5-96ED-06C3-8DAF-93D973ECA245}"/>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3" name="Freeform 15">
              <a:extLst>
                <a:ext uri="{FF2B5EF4-FFF2-40B4-BE49-F238E27FC236}">
                  <a16:creationId xmlns:a16="http://schemas.microsoft.com/office/drawing/2014/main" id="{23E3FAB1-5C38-341D-ADD2-0D6CC03C9F58}"/>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9">
              <a:extLst>
                <a:ext uri="{FF2B5EF4-FFF2-40B4-BE49-F238E27FC236}">
                  <a16:creationId xmlns:a16="http://schemas.microsoft.com/office/drawing/2014/main" id="{8C18AA6E-ABFF-F102-3FE9-C77A3931F16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75" name="Group 4">
            <a:extLst>
              <a:ext uri="{FF2B5EF4-FFF2-40B4-BE49-F238E27FC236}">
                <a16:creationId xmlns:a16="http://schemas.microsoft.com/office/drawing/2014/main" id="{F888DF8D-8AE6-F49D-C746-E8D96B83C6C7}"/>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6" name="Freeform 5">
              <a:extLst>
                <a:ext uri="{FF2B5EF4-FFF2-40B4-BE49-F238E27FC236}">
                  <a16:creationId xmlns:a16="http://schemas.microsoft.com/office/drawing/2014/main" id="{B277E7FA-6815-B2FD-9816-F60D8F0C35DB}"/>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6">
              <a:extLst>
                <a:ext uri="{FF2B5EF4-FFF2-40B4-BE49-F238E27FC236}">
                  <a16:creationId xmlns:a16="http://schemas.microsoft.com/office/drawing/2014/main" id="{E3D58E61-3FD5-EB78-53D7-65870C81C8D7}"/>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7">
              <a:extLst>
                <a:ext uri="{FF2B5EF4-FFF2-40B4-BE49-F238E27FC236}">
                  <a16:creationId xmlns:a16="http://schemas.microsoft.com/office/drawing/2014/main" id="{EF2E7272-F86C-D87E-1923-54961906FB2B}"/>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8">
              <a:extLst>
                <a:ext uri="{FF2B5EF4-FFF2-40B4-BE49-F238E27FC236}">
                  <a16:creationId xmlns:a16="http://schemas.microsoft.com/office/drawing/2014/main" id="{5C2FCF7B-2593-140A-02E8-80DC0D1CDAB4}"/>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0">
              <a:extLst>
                <a:ext uri="{FF2B5EF4-FFF2-40B4-BE49-F238E27FC236}">
                  <a16:creationId xmlns:a16="http://schemas.microsoft.com/office/drawing/2014/main" id="{3E909D2D-A360-68C1-6787-20011A880F94}"/>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1">
              <a:extLst>
                <a:ext uri="{FF2B5EF4-FFF2-40B4-BE49-F238E27FC236}">
                  <a16:creationId xmlns:a16="http://schemas.microsoft.com/office/drawing/2014/main" id="{5E05E9FD-340B-DC6C-2680-2FFE4C2F3D1A}"/>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2">
              <a:extLst>
                <a:ext uri="{FF2B5EF4-FFF2-40B4-BE49-F238E27FC236}">
                  <a16:creationId xmlns:a16="http://schemas.microsoft.com/office/drawing/2014/main" id="{5CB173CC-355F-D10D-B9C4-D96DFA91D306}"/>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13">
              <a:extLst>
                <a:ext uri="{FF2B5EF4-FFF2-40B4-BE49-F238E27FC236}">
                  <a16:creationId xmlns:a16="http://schemas.microsoft.com/office/drawing/2014/main" id="{772CF797-0024-C000-09E6-5395129545A6}"/>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4" name="Freeform 14">
              <a:extLst>
                <a:ext uri="{FF2B5EF4-FFF2-40B4-BE49-F238E27FC236}">
                  <a16:creationId xmlns:a16="http://schemas.microsoft.com/office/drawing/2014/main" id="{B3F780FA-0153-C31F-A687-4BE9C3540B5C}"/>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5" name="Freeform 15">
              <a:extLst>
                <a:ext uri="{FF2B5EF4-FFF2-40B4-BE49-F238E27FC236}">
                  <a16:creationId xmlns:a16="http://schemas.microsoft.com/office/drawing/2014/main" id="{234EC50E-10B1-E752-5A77-21DE414A224B}"/>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6" name="Freeform 9">
              <a:extLst>
                <a:ext uri="{FF2B5EF4-FFF2-40B4-BE49-F238E27FC236}">
                  <a16:creationId xmlns:a16="http://schemas.microsoft.com/office/drawing/2014/main" id="{1C42B714-5A9A-26FA-698F-63CAE14F77E1}"/>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66" name="Picture 10" descr="Algorand Crypto PNG Transparent Images | PNG All">
            <a:extLst>
              <a:ext uri="{FF2B5EF4-FFF2-40B4-BE49-F238E27FC236}">
                <a16:creationId xmlns:a16="http://schemas.microsoft.com/office/drawing/2014/main" id="{B2C3E514-106B-4C8F-ACB8-8551F639CB1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8880" y="1822909"/>
            <a:ext cx="703744" cy="703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13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007 0.03287 L 0.0007 0.03287 C 0.00417 0.03287 0.00764 0.03287 0.01129 0.03333 C 0.01215 0.03356 0.01285 0.03426 0.01354 0.03472 C 0.01649 0.03588 0.01667 0.03588 0.01962 0.03657 C 0.02344 0.03843 0.02656 0.04028 0.03073 0.04213 C 0.03143 0.04236 0.03229 0.04236 0.03299 0.04259 L 0.04879 0.05185 C 0.04948 0.05231 0.05035 0.05278 0.05104 0.05324 C 0.05452 0.05463 0.05799 0.05579 0.06129 0.05741 C 0.0625 0.0581 0.06372 0.05926 0.06493 0.05995 C 0.07136 0.06343 0.07761 0.06759 0.08438 0.06991 C 0.09202 0.07245 0.08438 0.06968 0.09653 0.07546 C 0.09757 0.07593 0.09861 0.07593 0.09965 0.07662 C 0.10382 0.07893 0.10747 0.08218 0.11181 0.08403 C 0.11268 0.08449 0.11354 0.08472 0.11458 0.08518 C 0.13143 0.09583 0.11476 0.08565 0.12101 0.09028 C 0.12431 0.09259 0.12361 0.09213 0.12604 0.09329 C 0.12726 0.09491 0.12778 0.0956 0.12934 0.09699 C 0.12986 0.09745 0.13056 0.09768 0.13125 0.09815 C 0.13333 0.1 0.13524 0.10255 0.13768 0.1037 C 0.14445 0.10741 0.13299 0.10116 0.14514 0.1088 C 0.14601 0.10926 0.14688 0.10949 0.14792 0.10995 C 0.14861 0.11042 0.14931 0.11065 0.15018 0.11111 C 0.15104 0.11181 0.15191 0.1125 0.15295 0.11296 C 0.15313 0.11319 0.16129 0.11759 0.16406 0.11852 C 0.16476 0.11898 0.16563 0.11898 0.16632 0.11921 C 0.16962 0.12153 0.16736 0.12014 0.17292 0.12176 C 0.17431 0.12199 0.1757 0.12245 0.17708 0.12292 C 0.17795 0.12338 0.17882 0.12384 0.17986 0.12407 C 0.18299 0.12523 0.18629 0.12569 0.18958 0.12662 C 0.19045 0.12685 0.19132 0.12755 0.19236 0.12778 C 0.19393 0.12847 0.19566 0.1287 0.1974 0.12917 C 0.19844 0.1294 0.19948 0.13009 0.2007 0.13032 C 0.2066 0.13218 0.20469 0.13125 0.21077 0.13218 C 0.21302 0.13264 0.21511 0.1331 0.21736 0.13356 L 0.2632 0.13287 C 0.26493 0.13264 0.26875 0.13102 0.26875 0.13102 C 0.27101 0.12893 0.26927 0.13009 0.27292 0.12917 C 0.27344 0.12893 0.27413 0.1287 0.27465 0.12847 C 0.2757 0.12824 0.27656 0.12731 0.27743 0.12731 C 0.28056 0.12685 0.28368 0.12731 0.28681 0.12731 L 0.28681 0.12731 " pathEditMode="relative" ptsTypes="AAAAAAAAAAAAAAAAAAAAAAAAAAAAAAAAAAAAAAAAAAA">
                                      <p:cBhvr>
                                        <p:cTn id="10" dur="2000" fill="hold"/>
                                        <p:tgtEl>
                                          <p:spTgt spid="6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FF00"/>
                </a:solidFill>
              </a:rPr>
              <a:t>Timeouts?</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24</a:t>
            </a:fld>
            <a:endParaRPr lang="en-US" dirty="0"/>
          </a:p>
        </p:txBody>
      </p:sp>
      <p:sp>
        <p:nvSpPr>
          <p:cNvPr id="6" name="Curved Down Arrow 5"/>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6" name="Curved Down Arrow 55"/>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E775598B-0B04-0B4B-2426-11A8A06BD59B}"/>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112A03F5-EC77-BF75-FD54-86E7E2A120E6}"/>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C2F3E80C-7B74-85CA-A60F-F4F3008D833F}"/>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1E7F998A-C4FA-9DB5-ECA8-6097649F442C}"/>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4A795D2B-BD7F-DFFD-0456-012E3262C53B}"/>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79F9EE72-8122-2BB2-9DBB-1B9002882A3B}"/>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85DFCE5A-7632-6DA2-66D6-2B1C4A1790CB}"/>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49924856-48F1-5548-D3D9-3A339634175F}"/>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21FAAB47-AD6B-1BB2-A257-025D4348A956}"/>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65AD16C4-8B37-F068-BE22-E2DA6C5C17C1}"/>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E542A19E-2419-1C3A-1C2F-84C8E3D4B9CF}"/>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D7D5547C-DA7A-5692-F650-C649E81AEC6A}"/>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AD7BBD73-8BDB-D1DE-D12B-BC85790E3861}"/>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BE421542-DA9D-8E8D-71A0-3A6B693FF76A}"/>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7" name="Freeform 6">
              <a:extLst>
                <a:ext uri="{FF2B5EF4-FFF2-40B4-BE49-F238E27FC236}">
                  <a16:creationId xmlns:a16="http://schemas.microsoft.com/office/drawing/2014/main" id="{006DA05C-9750-A5B4-DD4A-8E78B349E5B3}"/>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8" name="Freeform 7">
              <a:extLst>
                <a:ext uri="{FF2B5EF4-FFF2-40B4-BE49-F238E27FC236}">
                  <a16:creationId xmlns:a16="http://schemas.microsoft.com/office/drawing/2014/main" id="{44575D2C-E828-452D-66E6-70D6063F430B}"/>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9" name="Freeform 8">
              <a:extLst>
                <a:ext uri="{FF2B5EF4-FFF2-40B4-BE49-F238E27FC236}">
                  <a16:creationId xmlns:a16="http://schemas.microsoft.com/office/drawing/2014/main" id="{9F72D4BE-01D8-22C0-5CF5-1414DC93F273}"/>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0" name="Freeform 10">
              <a:extLst>
                <a:ext uri="{FF2B5EF4-FFF2-40B4-BE49-F238E27FC236}">
                  <a16:creationId xmlns:a16="http://schemas.microsoft.com/office/drawing/2014/main" id="{DA23EA71-26C9-9193-47EB-B2780BE2B296}"/>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11">
              <a:extLst>
                <a:ext uri="{FF2B5EF4-FFF2-40B4-BE49-F238E27FC236}">
                  <a16:creationId xmlns:a16="http://schemas.microsoft.com/office/drawing/2014/main" id="{84CE01A2-D8BC-C1B1-52A6-D7519DF2D1EC}"/>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12">
              <a:extLst>
                <a:ext uri="{FF2B5EF4-FFF2-40B4-BE49-F238E27FC236}">
                  <a16:creationId xmlns:a16="http://schemas.microsoft.com/office/drawing/2014/main" id="{BC45E07B-BA03-F453-523D-3B94A61D9417}"/>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13">
              <a:extLst>
                <a:ext uri="{FF2B5EF4-FFF2-40B4-BE49-F238E27FC236}">
                  <a16:creationId xmlns:a16="http://schemas.microsoft.com/office/drawing/2014/main" id="{E45CD07E-9637-7B7B-CA58-1EE40392304B}"/>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4">
              <a:extLst>
                <a:ext uri="{FF2B5EF4-FFF2-40B4-BE49-F238E27FC236}">
                  <a16:creationId xmlns:a16="http://schemas.microsoft.com/office/drawing/2014/main" id="{787CAD8A-7F62-5AEF-208A-A198F4830B49}"/>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5">
              <a:extLst>
                <a:ext uri="{FF2B5EF4-FFF2-40B4-BE49-F238E27FC236}">
                  <a16:creationId xmlns:a16="http://schemas.microsoft.com/office/drawing/2014/main" id="{23BBA88B-C482-952E-990E-B46606E59EA6}"/>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9">
              <a:extLst>
                <a:ext uri="{FF2B5EF4-FFF2-40B4-BE49-F238E27FC236}">
                  <a16:creationId xmlns:a16="http://schemas.microsoft.com/office/drawing/2014/main" id="{58FDA68A-8317-6D61-C8B5-019DC6C812F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67" name="Group 4">
            <a:extLst>
              <a:ext uri="{FF2B5EF4-FFF2-40B4-BE49-F238E27FC236}">
                <a16:creationId xmlns:a16="http://schemas.microsoft.com/office/drawing/2014/main" id="{B3CE546A-7FB6-6652-BCE2-B9B6A44DC7EC}"/>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68" name="Freeform 5">
              <a:extLst>
                <a:ext uri="{FF2B5EF4-FFF2-40B4-BE49-F238E27FC236}">
                  <a16:creationId xmlns:a16="http://schemas.microsoft.com/office/drawing/2014/main" id="{DB212839-78B7-1AB5-C816-3537D095B1F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6">
              <a:extLst>
                <a:ext uri="{FF2B5EF4-FFF2-40B4-BE49-F238E27FC236}">
                  <a16:creationId xmlns:a16="http://schemas.microsoft.com/office/drawing/2014/main" id="{186711C8-898B-55BD-3D4B-77036E8C6561}"/>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7">
              <a:extLst>
                <a:ext uri="{FF2B5EF4-FFF2-40B4-BE49-F238E27FC236}">
                  <a16:creationId xmlns:a16="http://schemas.microsoft.com/office/drawing/2014/main" id="{EFC9A548-E01C-F066-C51A-C9F45E08BBCD}"/>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1" name="Freeform 8">
              <a:extLst>
                <a:ext uri="{FF2B5EF4-FFF2-40B4-BE49-F238E27FC236}">
                  <a16:creationId xmlns:a16="http://schemas.microsoft.com/office/drawing/2014/main" id="{94882917-DB5C-A443-AD61-1DD7600E4BE6}"/>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2" name="Freeform 10">
              <a:extLst>
                <a:ext uri="{FF2B5EF4-FFF2-40B4-BE49-F238E27FC236}">
                  <a16:creationId xmlns:a16="http://schemas.microsoft.com/office/drawing/2014/main" id="{FA0C301B-9673-C0B3-4C7A-DF4A25E445D1}"/>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3" name="Freeform 11">
              <a:extLst>
                <a:ext uri="{FF2B5EF4-FFF2-40B4-BE49-F238E27FC236}">
                  <a16:creationId xmlns:a16="http://schemas.microsoft.com/office/drawing/2014/main" id="{DFFCE7D1-6AE8-7F8D-09FF-0D916A2E487B}"/>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12">
              <a:extLst>
                <a:ext uri="{FF2B5EF4-FFF2-40B4-BE49-F238E27FC236}">
                  <a16:creationId xmlns:a16="http://schemas.microsoft.com/office/drawing/2014/main" id="{F3A52BD5-45B7-AB6D-2516-8DF899CF35E5}"/>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13">
              <a:extLst>
                <a:ext uri="{FF2B5EF4-FFF2-40B4-BE49-F238E27FC236}">
                  <a16:creationId xmlns:a16="http://schemas.microsoft.com/office/drawing/2014/main" id="{0EF31807-724A-CFB4-00C2-B7A7CD324745}"/>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14">
              <a:extLst>
                <a:ext uri="{FF2B5EF4-FFF2-40B4-BE49-F238E27FC236}">
                  <a16:creationId xmlns:a16="http://schemas.microsoft.com/office/drawing/2014/main" id="{43FF7B5F-FCF4-2681-2001-4AF4C866CAC4}"/>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5">
              <a:extLst>
                <a:ext uri="{FF2B5EF4-FFF2-40B4-BE49-F238E27FC236}">
                  <a16:creationId xmlns:a16="http://schemas.microsoft.com/office/drawing/2014/main" id="{7476ED78-BD55-181C-8D8C-F1AFE5E9C355}"/>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9">
              <a:extLst>
                <a:ext uri="{FF2B5EF4-FFF2-40B4-BE49-F238E27FC236}">
                  <a16:creationId xmlns:a16="http://schemas.microsoft.com/office/drawing/2014/main" id="{FDB732A5-C431-A75B-C495-31337439E8EC}"/>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32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4">
            <a:extLst>
              <a:ext uri="{FF2B5EF4-FFF2-40B4-BE49-F238E27FC236}">
                <a16:creationId xmlns:a16="http://schemas.microsoft.com/office/drawing/2014/main" id="{8A0C8A37-52AA-BCA4-C989-7945CBADD492}"/>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83" name="Freeform 5">
              <a:extLst>
                <a:ext uri="{FF2B5EF4-FFF2-40B4-BE49-F238E27FC236}">
                  <a16:creationId xmlns:a16="http://schemas.microsoft.com/office/drawing/2014/main" id="{84662BD3-7D3E-540C-BE54-8212CDB8E160}"/>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4" name="Freeform 6">
              <a:extLst>
                <a:ext uri="{FF2B5EF4-FFF2-40B4-BE49-F238E27FC236}">
                  <a16:creationId xmlns:a16="http://schemas.microsoft.com/office/drawing/2014/main" id="{B7165172-3C8D-67B8-B0E5-39FA1ECCB440}"/>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5" name="Freeform 7">
              <a:extLst>
                <a:ext uri="{FF2B5EF4-FFF2-40B4-BE49-F238E27FC236}">
                  <a16:creationId xmlns:a16="http://schemas.microsoft.com/office/drawing/2014/main" id="{2079C3D9-E8AE-432B-23DF-79A295FB00DF}"/>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6" name="Freeform 8">
              <a:extLst>
                <a:ext uri="{FF2B5EF4-FFF2-40B4-BE49-F238E27FC236}">
                  <a16:creationId xmlns:a16="http://schemas.microsoft.com/office/drawing/2014/main" id="{0E6C82AB-F0E9-513A-8007-FAFEBF87CA78}"/>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7" name="Freeform 10">
              <a:extLst>
                <a:ext uri="{FF2B5EF4-FFF2-40B4-BE49-F238E27FC236}">
                  <a16:creationId xmlns:a16="http://schemas.microsoft.com/office/drawing/2014/main" id="{719E568D-7171-DA5D-2222-A0E43B4C2795}"/>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8" name="Freeform 11">
              <a:extLst>
                <a:ext uri="{FF2B5EF4-FFF2-40B4-BE49-F238E27FC236}">
                  <a16:creationId xmlns:a16="http://schemas.microsoft.com/office/drawing/2014/main" id="{424C83CC-C456-B8FF-9F55-1A5FB262320A}"/>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9" name="Freeform 12">
              <a:extLst>
                <a:ext uri="{FF2B5EF4-FFF2-40B4-BE49-F238E27FC236}">
                  <a16:creationId xmlns:a16="http://schemas.microsoft.com/office/drawing/2014/main" id="{D2C13F5C-F0CA-F51C-6699-771D27E5F23D}"/>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0" name="Freeform 13">
              <a:extLst>
                <a:ext uri="{FF2B5EF4-FFF2-40B4-BE49-F238E27FC236}">
                  <a16:creationId xmlns:a16="http://schemas.microsoft.com/office/drawing/2014/main" id="{89A112F3-F09B-A0E2-13DF-358C6A8430C8}"/>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1" name="Freeform 14">
              <a:extLst>
                <a:ext uri="{FF2B5EF4-FFF2-40B4-BE49-F238E27FC236}">
                  <a16:creationId xmlns:a16="http://schemas.microsoft.com/office/drawing/2014/main" id="{5BE0AB68-08FF-30B6-5904-9824FADC3D84}"/>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2" name="Freeform 15">
              <a:extLst>
                <a:ext uri="{FF2B5EF4-FFF2-40B4-BE49-F238E27FC236}">
                  <a16:creationId xmlns:a16="http://schemas.microsoft.com/office/drawing/2014/main" id="{8C9E1A82-A33E-2DD1-8065-0A9CE6EBF370}"/>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3" name="Freeform 9">
              <a:extLst>
                <a:ext uri="{FF2B5EF4-FFF2-40B4-BE49-F238E27FC236}">
                  <a16:creationId xmlns:a16="http://schemas.microsoft.com/office/drawing/2014/main" id="{954D66EB-F0B8-5D15-86FA-981A1B098922}"/>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r>
                <a:rPr lang="en-US" sz="4400" b="1" dirty="0">
                  <a:solidFill>
                    <a:srgbClr val="0000FF"/>
                  </a:solidFill>
                  <a:latin typeface="Arial" panose="020B0604020202020204" pitchFamily="34" charset="0"/>
                  <a:cs typeface="Arial" panose="020B0604020202020204" pitchFamily="34" charset="0"/>
                </a:rPr>
                <a:t>C</a:t>
              </a:r>
            </a:p>
          </p:txBody>
        </p:sp>
      </p:grpSp>
      <p:sp>
        <p:nvSpPr>
          <p:cNvPr id="5" name="Title 4"/>
          <p:cNvSpPr>
            <a:spLocks noGrp="1"/>
          </p:cNvSpPr>
          <p:nvPr>
            <p:ph type="title"/>
          </p:nvPr>
        </p:nvSpPr>
        <p:spPr/>
        <p:txBody>
          <a:bodyPr/>
          <a:lstStyle/>
          <a:p>
            <a:r>
              <a:rPr lang="en-US" dirty="0">
                <a:solidFill>
                  <a:srgbClr val="FFFF00"/>
                </a:solidFill>
              </a:rPr>
              <a:t>Timeouts? </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25</a:t>
            </a:fld>
            <a:endParaRPr lang="en-US" dirty="0"/>
          </a:p>
        </p:txBody>
      </p:sp>
      <p:sp>
        <p:nvSpPr>
          <p:cNvPr id="6" name="Curved Down Arrow 5"/>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6" name="Curved Down Arrow 55"/>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grpSp>
        <p:nvGrpSpPr>
          <p:cNvPr id="59" name="Group 38"/>
          <p:cNvGrpSpPr>
            <a:grpSpLocks/>
          </p:cNvGrpSpPr>
          <p:nvPr/>
        </p:nvGrpSpPr>
        <p:grpSpPr bwMode="auto">
          <a:xfrm>
            <a:off x="3719902" y="5515019"/>
            <a:ext cx="1509712" cy="908050"/>
            <a:chOff x="1295" y="669"/>
            <a:chExt cx="1115" cy="671"/>
          </a:xfrm>
        </p:grpSpPr>
        <p:sp>
          <p:nvSpPr>
            <p:cNvPr id="60" name="Freeform 39"/>
            <p:cNvSpPr>
              <a:spLocks/>
            </p:cNvSpPr>
            <p:nvPr/>
          </p:nvSpPr>
          <p:spPr bwMode="auto">
            <a:xfrm>
              <a:off x="1344" y="720"/>
              <a:ext cx="912" cy="480"/>
            </a:xfrm>
            <a:custGeom>
              <a:avLst/>
              <a:gdLst>
                <a:gd name="T0" fmla="*/ 0 w 912"/>
                <a:gd name="T1" fmla="*/ 0 h 624"/>
                <a:gd name="T2" fmla="*/ 384 w 912"/>
                <a:gd name="T3" fmla="*/ 369 h 624"/>
                <a:gd name="T4" fmla="*/ 912 w 912"/>
                <a:gd name="T5" fmla="*/ 369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endParaRPr lang="en-US" dirty="0">
                <a:latin typeface="Arial" pitchFamily="34" charset="0"/>
              </a:endParaRPr>
            </a:p>
          </p:txBody>
        </p:sp>
        <p:sp>
          <p:nvSpPr>
            <p:cNvPr id="61" name="Rectangle 40"/>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p:spPr>
          <p:txBody>
            <a:bodyPr wrap="none" anchor="ctr"/>
            <a:lstStyle/>
            <a:p>
              <a:endParaRPr lang="en-US" dirty="0">
                <a:latin typeface="Arial" pitchFamily="34" charset="0"/>
              </a:endParaRPr>
            </a:p>
          </p:txBody>
        </p:sp>
        <p:sp>
          <p:nvSpPr>
            <p:cNvPr id="62" name="Freeform 41"/>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endParaRPr lang="en-US" dirty="0">
                <a:latin typeface="Arial" pitchFamily="34" charset="0"/>
              </a:endParaRPr>
            </a:p>
          </p:txBody>
        </p:sp>
        <p:sp>
          <p:nvSpPr>
            <p:cNvPr id="63" name="Freeform 42"/>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64" name="Freeform 43"/>
            <p:cNvSpPr>
              <a:spLocks/>
            </p:cNvSpPr>
            <p:nvPr/>
          </p:nvSpPr>
          <p:spPr bwMode="auto">
            <a:xfrm>
              <a:off x="1309" y="789"/>
              <a:ext cx="419" cy="245"/>
            </a:xfrm>
            <a:custGeom>
              <a:avLst/>
              <a:gdLst>
                <a:gd name="T0" fmla="*/ 206 w 537"/>
                <a:gd name="T1" fmla="*/ 120 h 359"/>
                <a:gd name="T2" fmla="*/ 210 w 537"/>
                <a:gd name="T3" fmla="*/ 156 h 359"/>
                <a:gd name="T4" fmla="*/ 100 w 537"/>
                <a:gd name="T5" fmla="*/ 167 h 359"/>
                <a:gd name="T6" fmla="*/ 0 w 537"/>
                <a:gd name="T7" fmla="*/ 82 h 359"/>
                <a:gd name="T8" fmla="*/ 171 w 537"/>
                <a:gd name="T9" fmla="*/ 0 h 359"/>
                <a:gd name="T10" fmla="*/ 327 w 537"/>
                <a:gd name="T11" fmla="*/ 57 h 359"/>
                <a:gd name="T12" fmla="*/ 307 w 537"/>
                <a:gd name="T13" fmla="*/ 71 h 359"/>
                <a:gd name="T14" fmla="*/ 167 w 537"/>
                <a:gd name="T15" fmla="*/ 35 h 359"/>
                <a:gd name="T16" fmla="*/ 55 w 537"/>
                <a:gd name="T17" fmla="*/ 82 h 359"/>
                <a:gd name="T18" fmla="*/ 123 w 537"/>
                <a:gd name="T19" fmla="*/ 141 h 359"/>
                <a:gd name="T20" fmla="*/ 206 w 537"/>
                <a:gd name="T21" fmla="*/ 120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65" name="Freeform 44"/>
            <p:cNvSpPr>
              <a:spLocks/>
            </p:cNvSpPr>
            <p:nvPr/>
          </p:nvSpPr>
          <p:spPr bwMode="auto">
            <a:xfrm>
              <a:off x="1295" y="672"/>
              <a:ext cx="320" cy="240"/>
            </a:xfrm>
            <a:custGeom>
              <a:avLst/>
              <a:gdLst>
                <a:gd name="T0" fmla="*/ 120 w 537"/>
                <a:gd name="T1" fmla="*/ 115 h 359"/>
                <a:gd name="T2" fmla="*/ 123 w 537"/>
                <a:gd name="T3" fmla="*/ 150 h 359"/>
                <a:gd name="T4" fmla="*/ 58 w 537"/>
                <a:gd name="T5" fmla="*/ 160 h 359"/>
                <a:gd name="T6" fmla="*/ 0 w 537"/>
                <a:gd name="T7" fmla="*/ 79 h 359"/>
                <a:gd name="T8" fmla="*/ 100 w 537"/>
                <a:gd name="T9" fmla="*/ 0 h 359"/>
                <a:gd name="T10" fmla="*/ 191 w 537"/>
                <a:gd name="T11" fmla="*/ 55 h 359"/>
                <a:gd name="T12" fmla="*/ 179 w 537"/>
                <a:gd name="T13" fmla="*/ 68 h 359"/>
                <a:gd name="T14" fmla="*/ 97 w 537"/>
                <a:gd name="T15" fmla="*/ 33 h 359"/>
                <a:gd name="T16" fmla="*/ 32 w 537"/>
                <a:gd name="T17" fmla="*/ 79 h 359"/>
                <a:gd name="T18" fmla="*/ 72 w 537"/>
                <a:gd name="T19" fmla="*/ 136 h 359"/>
                <a:gd name="T20" fmla="*/ 120 w 537"/>
                <a:gd name="T21" fmla="*/ 115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66" name="Freeform 45"/>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67" name="Freeform 46"/>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68" name="Freeform 47"/>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70" name="TextBox 69"/>
          <p:cNvSpPr txBox="1"/>
          <p:nvPr/>
        </p:nvSpPr>
        <p:spPr bwMode="auto">
          <a:xfrm>
            <a:off x="3060484" y="4898141"/>
            <a:ext cx="250421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Refunds for all</a:t>
            </a:r>
          </a:p>
        </p:txBody>
      </p:sp>
      <p:sp>
        <p:nvSpPr>
          <p:cNvPr id="71" name="Horizontal Scroll 70"/>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72" name="Horizontal Scroll 71"/>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69" name="Rounded Rectangular Callout 68"/>
          <p:cNvSpPr/>
          <p:nvPr/>
        </p:nvSpPr>
        <p:spPr bwMode="auto">
          <a:xfrm>
            <a:off x="2698716" y="2802455"/>
            <a:ext cx="1376792" cy="612648"/>
          </a:xfrm>
          <a:prstGeom prst="wedgeRoundRectCallout">
            <a:avLst>
              <a:gd name="adj1" fmla="val 63837"/>
              <a:gd name="adj2" fmla="val -156471"/>
              <a:gd name="adj3" fmla="val 16667"/>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Refund!</a:t>
            </a:r>
          </a:p>
        </p:txBody>
      </p:sp>
      <p:sp>
        <p:nvSpPr>
          <p:cNvPr id="3" name="Rounded Rectangular Callout 2"/>
          <p:cNvSpPr/>
          <p:nvPr/>
        </p:nvSpPr>
        <p:spPr bwMode="auto">
          <a:xfrm>
            <a:off x="5416915" y="4127500"/>
            <a:ext cx="1376792" cy="612648"/>
          </a:xfrm>
          <a:prstGeom prst="wedgeRoundRectCallout">
            <a:avLst>
              <a:gd name="adj1" fmla="val 92626"/>
              <a:gd name="adj2" fmla="val 41770"/>
              <a:gd name="adj3" fmla="val 16667"/>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Refund!</a:t>
            </a:r>
          </a:p>
        </p:txBody>
      </p:sp>
      <p:grpSp>
        <p:nvGrpSpPr>
          <p:cNvPr id="4" name="Group 3">
            <a:extLst>
              <a:ext uri="{FF2B5EF4-FFF2-40B4-BE49-F238E27FC236}">
                <a16:creationId xmlns:a16="http://schemas.microsoft.com/office/drawing/2014/main" id="{B3EDE98A-6A45-44CB-BF6A-5997383645FD}"/>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7" name="Freeform 5">
              <a:extLst>
                <a:ext uri="{FF2B5EF4-FFF2-40B4-BE49-F238E27FC236}">
                  <a16:creationId xmlns:a16="http://schemas.microsoft.com/office/drawing/2014/main" id="{A2220A37-0BC9-487E-541D-D6BABB58E897}"/>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6">
              <a:extLst>
                <a:ext uri="{FF2B5EF4-FFF2-40B4-BE49-F238E27FC236}">
                  <a16:creationId xmlns:a16="http://schemas.microsoft.com/office/drawing/2014/main" id="{7B0409D3-EE31-61A7-1C0A-56F66E309F2B}"/>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7">
              <a:extLst>
                <a:ext uri="{FF2B5EF4-FFF2-40B4-BE49-F238E27FC236}">
                  <a16:creationId xmlns:a16="http://schemas.microsoft.com/office/drawing/2014/main" id="{A5B9F5BA-9747-1387-AE3C-04FA0492856B}"/>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8">
              <a:extLst>
                <a:ext uri="{FF2B5EF4-FFF2-40B4-BE49-F238E27FC236}">
                  <a16:creationId xmlns:a16="http://schemas.microsoft.com/office/drawing/2014/main" id="{22AF053F-B160-7F47-4E9A-F183DD9FBC0B}"/>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0">
              <a:extLst>
                <a:ext uri="{FF2B5EF4-FFF2-40B4-BE49-F238E27FC236}">
                  <a16:creationId xmlns:a16="http://schemas.microsoft.com/office/drawing/2014/main" id="{7F959DBA-6C92-B0C6-7C8C-9C033D091F91}"/>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1">
              <a:extLst>
                <a:ext uri="{FF2B5EF4-FFF2-40B4-BE49-F238E27FC236}">
                  <a16:creationId xmlns:a16="http://schemas.microsoft.com/office/drawing/2014/main" id="{5C5CB033-A96D-7CDB-3141-6EE694FC5F80}"/>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2">
              <a:extLst>
                <a:ext uri="{FF2B5EF4-FFF2-40B4-BE49-F238E27FC236}">
                  <a16:creationId xmlns:a16="http://schemas.microsoft.com/office/drawing/2014/main" id="{41F396B8-1D63-2BDE-92E3-D29BFCE8E4B7}"/>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3">
              <a:extLst>
                <a:ext uri="{FF2B5EF4-FFF2-40B4-BE49-F238E27FC236}">
                  <a16:creationId xmlns:a16="http://schemas.microsoft.com/office/drawing/2014/main" id="{F3F77578-2185-5BEA-E13A-53F3C16A8C8A}"/>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4">
              <a:extLst>
                <a:ext uri="{FF2B5EF4-FFF2-40B4-BE49-F238E27FC236}">
                  <a16:creationId xmlns:a16="http://schemas.microsoft.com/office/drawing/2014/main" id="{B4772DCD-6225-7A66-BEE9-785DA7E00938}"/>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15">
              <a:extLst>
                <a:ext uri="{FF2B5EF4-FFF2-40B4-BE49-F238E27FC236}">
                  <a16:creationId xmlns:a16="http://schemas.microsoft.com/office/drawing/2014/main" id="{03B85DB1-3BC4-876C-284F-1198500287AD}"/>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7" name="Freeform 9">
              <a:extLst>
                <a:ext uri="{FF2B5EF4-FFF2-40B4-BE49-F238E27FC236}">
                  <a16:creationId xmlns:a16="http://schemas.microsoft.com/office/drawing/2014/main" id="{41AA03FD-90F6-36B0-7293-A64277E55396}"/>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8" name="Group 4">
            <a:extLst>
              <a:ext uri="{FF2B5EF4-FFF2-40B4-BE49-F238E27FC236}">
                <a16:creationId xmlns:a16="http://schemas.microsoft.com/office/drawing/2014/main" id="{1B3E771B-1F5D-B397-3C53-E1D27323686F}"/>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57" name="Freeform 5">
              <a:extLst>
                <a:ext uri="{FF2B5EF4-FFF2-40B4-BE49-F238E27FC236}">
                  <a16:creationId xmlns:a16="http://schemas.microsoft.com/office/drawing/2014/main" id="{6A9F500D-AAF6-EC79-5938-191CE2E2B1D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8" name="Freeform 6">
              <a:extLst>
                <a:ext uri="{FF2B5EF4-FFF2-40B4-BE49-F238E27FC236}">
                  <a16:creationId xmlns:a16="http://schemas.microsoft.com/office/drawing/2014/main" id="{C7235051-0664-F233-12ED-18D685FF2BD2}"/>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3" name="Freeform 7">
              <a:extLst>
                <a:ext uri="{FF2B5EF4-FFF2-40B4-BE49-F238E27FC236}">
                  <a16:creationId xmlns:a16="http://schemas.microsoft.com/office/drawing/2014/main" id="{976E005D-345E-BF41-B4C3-6C1C4C08CE17}"/>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8">
              <a:extLst>
                <a:ext uri="{FF2B5EF4-FFF2-40B4-BE49-F238E27FC236}">
                  <a16:creationId xmlns:a16="http://schemas.microsoft.com/office/drawing/2014/main" id="{CFD0755B-6A7F-651B-BE30-D486AAEEE432}"/>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10">
              <a:extLst>
                <a:ext uri="{FF2B5EF4-FFF2-40B4-BE49-F238E27FC236}">
                  <a16:creationId xmlns:a16="http://schemas.microsoft.com/office/drawing/2014/main" id="{403EE3DF-37DA-26FC-8D86-CAB30DDCD3F7}"/>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11">
              <a:extLst>
                <a:ext uri="{FF2B5EF4-FFF2-40B4-BE49-F238E27FC236}">
                  <a16:creationId xmlns:a16="http://schemas.microsoft.com/office/drawing/2014/main" id="{4BF03770-BA0E-6327-FABD-0F7D7EBF7329}"/>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2">
              <a:extLst>
                <a:ext uri="{FF2B5EF4-FFF2-40B4-BE49-F238E27FC236}">
                  <a16:creationId xmlns:a16="http://schemas.microsoft.com/office/drawing/2014/main" id="{C2779903-E9ED-6981-905C-17AAA5066EA9}"/>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3">
              <a:extLst>
                <a:ext uri="{FF2B5EF4-FFF2-40B4-BE49-F238E27FC236}">
                  <a16:creationId xmlns:a16="http://schemas.microsoft.com/office/drawing/2014/main" id="{232FC3BD-F6FD-9B9A-DB1A-353C4CE43313}"/>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4">
              <a:extLst>
                <a:ext uri="{FF2B5EF4-FFF2-40B4-BE49-F238E27FC236}">
                  <a16:creationId xmlns:a16="http://schemas.microsoft.com/office/drawing/2014/main" id="{3482183C-7914-4420-D165-2E1125222A2A}"/>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5">
              <a:extLst>
                <a:ext uri="{FF2B5EF4-FFF2-40B4-BE49-F238E27FC236}">
                  <a16:creationId xmlns:a16="http://schemas.microsoft.com/office/drawing/2014/main" id="{7A91B2D2-49FF-4930-1A82-ED57E61D3FC2}"/>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9">
              <a:extLst>
                <a:ext uri="{FF2B5EF4-FFF2-40B4-BE49-F238E27FC236}">
                  <a16:creationId xmlns:a16="http://schemas.microsoft.com/office/drawing/2014/main" id="{039BCB73-C2EB-B4E8-2BE1-394B5BD68F7C}"/>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49606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69"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4">
            <a:extLst>
              <a:ext uri="{FF2B5EF4-FFF2-40B4-BE49-F238E27FC236}">
                <a16:creationId xmlns:a16="http://schemas.microsoft.com/office/drawing/2014/main" id="{1471EDCB-AD6E-CFBE-0D7D-35968CE0CA48}"/>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B6E35965-8AB5-7479-4664-471916D5E970}"/>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2" name="Freeform 6">
              <a:extLst>
                <a:ext uri="{FF2B5EF4-FFF2-40B4-BE49-F238E27FC236}">
                  <a16:creationId xmlns:a16="http://schemas.microsoft.com/office/drawing/2014/main" id="{284CA8F5-2136-47DF-B9D1-C68C6031E31A}"/>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7">
              <a:extLst>
                <a:ext uri="{FF2B5EF4-FFF2-40B4-BE49-F238E27FC236}">
                  <a16:creationId xmlns:a16="http://schemas.microsoft.com/office/drawing/2014/main" id="{D16316CD-762D-A870-B089-51B49C3E940A}"/>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8">
              <a:extLst>
                <a:ext uri="{FF2B5EF4-FFF2-40B4-BE49-F238E27FC236}">
                  <a16:creationId xmlns:a16="http://schemas.microsoft.com/office/drawing/2014/main" id="{A4A899F7-B83B-A13F-921D-4FDE47711349}"/>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0">
              <a:extLst>
                <a:ext uri="{FF2B5EF4-FFF2-40B4-BE49-F238E27FC236}">
                  <a16:creationId xmlns:a16="http://schemas.microsoft.com/office/drawing/2014/main" id="{335A4448-D1E5-4DD3-BA14-2857E3C036D5}"/>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1">
              <a:extLst>
                <a:ext uri="{FF2B5EF4-FFF2-40B4-BE49-F238E27FC236}">
                  <a16:creationId xmlns:a16="http://schemas.microsoft.com/office/drawing/2014/main" id="{EC92EE46-1741-49CE-C30E-8204F129C79E}"/>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2">
              <a:extLst>
                <a:ext uri="{FF2B5EF4-FFF2-40B4-BE49-F238E27FC236}">
                  <a16:creationId xmlns:a16="http://schemas.microsoft.com/office/drawing/2014/main" id="{29344C03-AA2B-8E20-DD3E-BC6058778A3D}"/>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3">
              <a:extLst>
                <a:ext uri="{FF2B5EF4-FFF2-40B4-BE49-F238E27FC236}">
                  <a16:creationId xmlns:a16="http://schemas.microsoft.com/office/drawing/2014/main" id="{E18C6F1E-8AA1-5C89-02BC-A674EF2A0249}"/>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4">
              <a:extLst>
                <a:ext uri="{FF2B5EF4-FFF2-40B4-BE49-F238E27FC236}">
                  <a16:creationId xmlns:a16="http://schemas.microsoft.com/office/drawing/2014/main" id="{F0A31957-A8E4-DDDF-8CF4-03FD8112FBE2}"/>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15">
              <a:extLst>
                <a:ext uri="{FF2B5EF4-FFF2-40B4-BE49-F238E27FC236}">
                  <a16:creationId xmlns:a16="http://schemas.microsoft.com/office/drawing/2014/main" id="{32BE666B-CB6A-67FD-5C89-24B78D25494A}"/>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4" name="Freeform 9">
              <a:extLst>
                <a:ext uri="{FF2B5EF4-FFF2-40B4-BE49-F238E27FC236}">
                  <a16:creationId xmlns:a16="http://schemas.microsoft.com/office/drawing/2014/main" id="{1AEBE3A3-D685-1B77-3AF8-AE2765B3809D}"/>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r>
                <a:rPr lang="en-US" sz="4400" b="1" dirty="0">
                  <a:solidFill>
                    <a:srgbClr val="0000FF"/>
                  </a:solidFill>
                  <a:latin typeface="Arial" panose="020B0604020202020204" pitchFamily="34" charset="0"/>
                  <a:cs typeface="Arial" panose="020B0604020202020204" pitchFamily="34" charset="0"/>
                </a:rPr>
                <a:t>B</a:t>
              </a:r>
            </a:p>
          </p:txBody>
        </p:sp>
      </p:grpSp>
      <p:sp>
        <p:nvSpPr>
          <p:cNvPr id="5" name="Title 4"/>
          <p:cNvSpPr>
            <a:spLocks noGrp="1"/>
          </p:cNvSpPr>
          <p:nvPr>
            <p:ph type="title"/>
          </p:nvPr>
        </p:nvSpPr>
        <p:spPr/>
        <p:txBody>
          <a:bodyPr/>
          <a:lstStyle/>
          <a:p>
            <a:r>
              <a:rPr lang="en-US" dirty="0">
                <a:solidFill>
                  <a:srgbClr val="FFFF00"/>
                </a:solidFill>
              </a:rPr>
              <a:t>Crashes?</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26</a:t>
            </a:fld>
            <a:endParaRPr lang="en-US" dirty="0"/>
          </a:p>
        </p:txBody>
      </p:sp>
      <p:sp>
        <p:nvSpPr>
          <p:cNvPr id="6" name="Curved Down Arrow 5"/>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6" name="Curved Down Arrow 55"/>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7" name="Horizontal Scroll 56"/>
          <p:cNvSpPr/>
          <p:nvPr/>
        </p:nvSpPr>
        <p:spPr bwMode="auto">
          <a:xfrm>
            <a:off x="4012248" y="1678310"/>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58" name="Horizontal Scroll 57"/>
          <p:cNvSpPr/>
          <p:nvPr/>
        </p:nvSpPr>
        <p:spPr bwMode="auto">
          <a:xfrm>
            <a:off x="7008751" y="4347421"/>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grpSp>
        <p:nvGrpSpPr>
          <p:cNvPr id="59" name="Group 38"/>
          <p:cNvGrpSpPr>
            <a:grpSpLocks/>
          </p:cNvGrpSpPr>
          <p:nvPr/>
        </p:nvGrpSpPr>
        <p:grpSpPr bwMode="auto">
          <a:xfrm>
            <a:off x="6667922" y="2585915"/>
            <a:ext cx="1509712" cy="908050"/>
            <a:chOff x="1295" y="669"/>
            <a:chExt cx="1115" cy="671"/>
          </a:xfrm>
        </p:grpSpPr>
        <p:sp>
          <p:nvSpPr>
            <p:cNvPr id="60" name="Freeform 39"/>
            <p:cNvSpPr>
              <a:spLocks/>
            </p:cNvSpPr>
            <p:nvPr/>
          </p:nvSpPr>
          <p:spPr bwMode="auto">
            <a:xfrm>
              <a:off x="1344" y="720"/>
              <a:ext cx="912" cy="480"/>
            </a:xfrm>
            <a:custGeom>
              <a:avLst/>
              <a:gdLst>
                <a:gd name="T0" fmla="*/ 0 w 912"/>
                <a:gd name="T1" fmla="*/ 0 h 624"/>
                <a:gd name="T2" fmla="*/ 384 w 912"/>
                <a:gd name="T3" fmla="*/ 369 h 624"/>
                <a:gd name="T4" fmla="*/ 912 w 912"/>
                <a:gd name="T5" fmla="*/ 369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endParaRPr lang="en-US" dirty="0">
                <a:latin typeface="Arial" pitchFamily="34" charset="0"/>
              </a:endParaRPr>
            </a:p>
          </p:txBody>
        </p:sp>
        <p:sp>
          <p:nvSpPr>
            <p:cNvPr id="61" name="Rectangle 40"/>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p:spPr>
          <p:txBody>
            <a:bodyPr wrap="none" anchor="ctr"/>
            <a:lstStyle/>
            <a:p>
              <a:endParaRPr lang="en-US" dirty="0">
                <a:latin typeface="Arial" pitchFamily="34" charset="0"/>
              </a:endParaRPr>
            </a:p>
          </p:txBody>
        </p:sp>
        <p:sp>
          <p:nvSpPr>
            <p:cNvPr id="62" name="Freeform 41"/>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endParaRPr lang="en-US" dirty="0">
                <a:latin typeface="Arial" pitchFamily="34" charset="0"/>
              </a:endParaRPr>
            </a:p>
          </p:txBody>
        </p:sp>
        <p:sp>
          <p:nvSpPr>
            <p:cNvPr id="63" name="Freeform 42"/>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64" name="Freeform 43"/>
            <p:cNvSpPr>
              <a:spLocks/>
            </p:cNvSpPr>
            <p:nvPr/>
          </p:nvSpPr>
          <p:spPr bwMode="auto">
            <a:xfrm>
              <a:off x="1309" y="789"/>
              <a:ext cx="419" cy="245"/>
            </a:xfrm>
            <a:custGeom>
              <a:avLst/>
              <a:gdLst>
                <a:gd name="T0" fmla="*/ 206 w 537"/>
                <a:gd name="T1" fmla="*/ 120 h 359"/>
                <a:gd name="T2" fmla="*/ 210 w 537"/>
                <a:gd name="T3" fmla="*/ 156 h 359"/>
                <a:gd name="T4" fmla="*/ 100 w 537"/>
                <a:gd name="T5" fmla="*/ 167 h 359"/>
                <a:gd name="T6" fmla="*/ 0 w 537"/>
                <a:gd name="T7" fmla="*/ 82 h 359"/>
                <a:gd name="T8" fmla="*/ 171 w 537"/>
                <a:gd name="T9" fmla="*/ 0 h 359"/>
                <a:gd name="T10" fmla="*/ 327 w 537"/>
                <a:gd name="T11" fmla="*/ 57 h 359"/>
                <a:gd name="T12" fmla="*/ 307 w 537"/>
                <a:gd name="T13" fmla="*/ 71 h 359"/>
                <a:gd name="T14" fmla="*/ 167 w 537"/>
                <a:gd name="T15" fmla="*/ 35 h 359"/>
                <a:gd name="T16" fmla="*/ 55 w 537"/>
                <a:gd name="T17" fmla="*/ 82 h 359"/>
                <a:gd name="T18" fmla="*/ 123 w 537"/>
                <a:gd name="T19" fmla="*/ 141 h 359"/>
                <a:gd name="T20" fmla="*/ 206 w 537"/>
                <a:gd name="T21" fmla="*/ 120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65" name="Freeform 44"/>
            <p:cNvSpPr>
              <a:spLocks/>
            </p:cNvSpPr>
            <p:nvPr/>
          </p:nvSpPr>
          <p:spPr bwMode="auto">
            <a:xfrm>
              <a:off x="1295" y="672"/>
              <a:ext cx="320" cy="240"/>
            </a:xfrm>
            <a:custGeom>
              <a:avLst/>
              <a:gdLst>
                <a:gd name="T0" fmla="*/ 120 w 537"/>
                <a:gd name="T1" fmla="*/ 115 h 359"/>
                <a:gd name="T2" fmla="*/ 123 w 537"/>
                <a:gd name="T3" fmla="*/ 150 h 359"/>
                <a:gd name="T4" fmla="*/ 58 w 537"/>
                <a:gd name="T5" fmla="*/ 160 h 359"/>
                <a:gd name="T6" fmla="*/ 0 w 537"/>
                <a:gd name="T7" fmla="*/ 79 h 359"/>
                <a:gd name="T8" fmla="*/ 100 w 537"/>
                <a:gd name="T9" fmla="*/ 0 h 359"/>
                <a:gd name="T10" fmla="*/ 191 w 537"/>
                <a:gd name="T11" fmla="*/ 55 h 359"/>
                <a:gd name="T12" fmla="*/ 179 w 537"/>
                <a:gd name="T13" fmla="*/ 68 h 359"/>
                <a:gd name="T14" fmla="*/ 97 w 537"/>
                <a:gd name="T15" fmla="*/ 33 h 359"/>
                <a:gd name="T16" fmla="*/ 32 w 537"/>
                <a:gd name="T17" fmla="*/ 79 h 359"/>
                <a:gd name="T18" fmla="*/ 72 w 537"/>
                <a:gd name="T19" fmla="*/ 136 h 359"/>
                <a:gd name="T20" fmla="*/ 120 w 537"/>
                <a:gd name="T21" fmla="*/ 115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66" name="Freeform 45"/>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67" name="Freeform 46"/>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68" name="Freeform 47"/>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70" name="Horizontal Scroll 69"/>
          <p:cNvSpPr/>
          <p:nvPr/>
        </p:nvSpPr>
        <p:spPr bwMode="auto">
          <a:xfrm>
            <a:off x="1545262" y="5069160"/>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pic>
        <p:nvPicPr>
          <p:cNvPr id="71" name="Picture 4" descr="Image result for old cadilla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16" y="4867502"/>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https://bitcoin.org/img/icons/opengra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3675" y="4407829"/>
            <a:ext cx="1001773" cy="1001773"/>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bwMode="auto">
          <a:xfrm>
            <a:off x="5162815" y="3721404"/>
            <a:ext cx="3720890"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Only faulty party loses</a:t>
            </a:r>
          </a:p>
        </p:txBody>
      </p:sp>
      <p:sp>
        <p:nvSpPr>
          <p:cNvPr id="69" name="Rounded Rectangular Callout 68"/>
          <p:cNvSpPr/>
          <p:nvPr/>
        </p:nvSpPr>
        <p:spPr bwMode="auto">
          <a:xfrm>
            <a:off x="2698715" y="3251449"/>
            <a:ext cx="1570219" cy="919401"/>
          </a:xfrm>
          <a:prstGeom prst="wedgeRoundRectCallout">
            <a:avLst>
              <a:gd name="adj1" fmla="val 61926"/>
              <a:gd name="adj2" fmla="val -178362"/>
              <a:gd name="adj3" fmla="val 16667"/>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Timeout,</a:t>
            </a:r>
            <a:r>
              <a:rPr kumimoji="0" lang="en-US" sz="2400" b="0" i="0" u="none" strike="noStrike" cap="none" normalizeH="0" dirty="0">
                <a:ln>
                  <a:noFill/>
                </a:ln>
                <a:solidFill>
                  <a:srgbClr val="FFFF00"/>
                </a:solidFill>
                <a:effectLst/>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r</a:t>
            </a: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efund!</a:t>
            </a: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a:t>
            </a:r>
          </a:p>
        </p:txBody>
      </p:sp>
      <p:pic>
        <p:nvPicPr>
          <p:cNvPr id="75" name="Picture 10" descr="Algorand Crypto PNG Transparent Images | PNG All">
            <a:extLst>
              <a:ext uri="{FF2B5EF4-FFF2-40B4-BE49-F238E27FC236}">
                <a16:creationId xmlns:a16="http://schemas.microsoft.com/office/drawing/2014/main" id="{AC1B7F81-4073-41F2-84BE-6E98995153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5481" y="1831626"/>
            <a:ext cx="703744" cy="703744"/>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5B3BE664-0186-2116-6BAB-4F9EFED3D06A}"/>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C19768C3-C9B0-3BB7-8E5D-4A5C7B96711F}"/>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F7663F8A-32C9-2CBE-BFA8-C1259D171D51}"/>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1A78EBFC-1B4E-C111-4212-88217792EEF7}"/>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57EE549B-4A85-011C-B5E7-41BA66432BEC}"/>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BF4DED9B-FC96-F17E-65FD-1960F49F72D2}"/>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0F447637-44A7-58E2-E8B6-D668DD1828CE}"/>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CD159AE4-E397-5EB6-70E8-7E574DEF92B5}"/>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3A76A848-7C7B-BBAD-3F20-93700D5B0DDA}"/>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5DBD1C0E-D9B6-07E9-84ED-B58C2AA82A1A}"/>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661DD578-9119-9C26-E6F8-3F71819068C9}"/>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91D16A8A-16DA-7E2F-C620-6893487738E1}"/>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85" name="Group 4">
            <a:extLst>
              <a:ext uri="{FF2B5EF4-FFF2-40B4-BE49-F238E27FC236}">
                <a16:creationId xmlns:a16="http://schemas.microsoft.com/office/drawing/2014/main" id="{6ADB22F8-AD64-FA37-79C5-A5A93F5FBFE1}"/>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86" name="Freeform 5">
              <a:extLst>
                <a:ext uri="{FF2B5EF4-FFF2-40B4-BE49-F238E27FC236}">
                  <a16:creationId xmlns:a16="http://schemas.microsoft.com/office/drawing/2014/main" id="{5A084909-0605-10D2-F8EC-8E33847E96C8}"/>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7" name="Freeform 6">
              <a:extLst>
                <a:ext uri="{FF2B5EF4-FFF2-40B4-BE49-F238E27FC236}">
                  <a16:creationId xmlns:a16="http://schemas.microsoft.com/office/drawing/2014/main" id="{0D8BB676-6F4E-8227-6746-8AC7FBFF54F1}"/>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8" name="Freeform 7">
              <a:extLst>
                <a:ext uri="{FF2B5EF4-FFF2-40B4-BE49-F238E27FC236}">
                  <a16:creationId xmlns:a16="http://schemas.microsoft.com/office/drawing/2014/main" id="{6DC0FE6F-E4B6-3407-5030-386F090852CC}"/>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9" name="Freeform 8">
              <a:extLst>
                <a:ext uri="{FF2B5EF4-FFF2-40B4-BE49-F238E27FC236}">
                  <a16:creationId xmlns:a16="http://schemas.microsoft.com/office/drawing/2014/main" id="{142572CD-3692-F4B8-8BC2-BFAD880B78A4}"/>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0" name="Freeform 10">
              <a:extLst>
                <a:ext uri="{FF2B5EF4-FFF2-40B4-BE49-F238E27FC236}">
                  <a16:creationId xmlns:a16="http://schemas.microsoft.com/office/drawing/2014/main" id="{C79A649E-1A53-CA5D-91D9-3D096A700D0F}"/>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1" name="Freeform 11">
              <a:extLst>
                <a:ext uri="{FF2B5EF4-FFF2-40B4-BE49-F238E27FC236}">
                  <a16:creationId xmlns:a16="http://schemas.microsoft.com/office/drawing/2014/main" id="{1AFCEEA0-D060-A7E2-E37D-C8ED2EA59090}"/>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2" name="Freeform 12">
              <a:extLst>
                <a:ext uri="{FF2B5EF4-FFF2-40B4-BE49-F238E27FC236}">
                  <a16:creationId xmlns:a16="http://schemas.microsoft.com/office/drawing/2014/main" id="{07C74EA2-D0D4-FBF3-3E88-1D84E7FCFC46}"/>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3" name="Freeform 13">
              <a:extLst>
                <a:ext uri="{FF2B5EF4-FFF2-40B4-BE49-F238E27FC236}">
                  <a16:creationId xmlns:a16="http://schemas.microsoft.com/office/drawing/2014/main" id="{AB047598-2703-D248-26CB-BC09A67B7E0A}"/>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4" name="Freeform 14">
              <a:extLst>
                <a:ext uri="{FF2B5EF4-FFF2-40B4-BE49-F238E27FC236}">
                  <a16:creationId xmlns:a16="http://schemas.microsoft.com/office/drawing/2014/main" id="{516EAD6C-2AF2-89F9-4168-CE0D1E8378A9}"/>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5" name="Freeform 15">
              <a:extLst>
                <a:ext uri="{FF2B5EF4-FFF2-40B4-BE49-F238E27FC236}">
                  <a16:creationId xmlns:a16="http://schemas.microsoft.com/office/drawing/2014/main" id="{A9EEC42A-017B-9BE6-F7AA-208FD54E5AF9}"/>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6" name="Freeform 9">
              <a:extLst>
                <a:ext uri="{FF2B5EF4-FFF2-40B4-BE49-F238E27FC236}">
                  <a16:creationId xmlns:a16="http://schemas.microsoft.com/office/drawing/2014/main" id="{2901E3E8-6174-0B5E-3F05-F35BD3A06E54}"/>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5118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77778E-6 -3.33333E-6 C 0.0026 -0.01736 0.00365 -0.03472 0.00694 -0.05185 C 0.00833 -0.07014 0.0092 -0.08958 0.0125 -0.1074 C 0.01389 -0.14074 0.01806 -0.1743 0.02222 -0.2074 C 0.02396 -0.26597 0.02361 -0.23819 0.02361 -0.29074 " pathEditMode="relative" ptsTypes="ffffA">
                                      <p:cBhvr>
                                        <p:cTn id="6" dur="2000" fill="hold"/>
                                        <p:tgtEl>
                                          <p:spTgt spid="71"/>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2.22222E-6 -7.40741E-7 C -0.00243 0.01296 -0.00764 0.02292 -0.01389 0.03333 C -0.01806 0.04028 -0.01945 0.04699 -0.025 0.05185 C -0.02934 0.06042 -0.0349 0.06574 -0.04028 0.07222 C -0.04705 0.08032 -0.0533 0.08958 -0.05972 0.09815 C -0.079 0.12384 -0.0566 0.09583 -0.06806 0.11296 C -0.07535 0.12384 -0.08386 0.13634 -0.09306 0.14445 C -0.10677 0.17199 -0.13038 0.18542 -0.15417 0.18889 C -0.16424 0.19329 -0.15955 0.19259 -0.16806 0.19259 " pathEditMode="relative" rAng="0" ptsTypes="AAAAAAAAA">
                                      <p:cBhvr>
                                        <p:cTn id="10" dur="2000" fill="hold"/>
                                        <p:tgtEl>
                                          <p:spTgt spid="73"/>
                                        </p:tgtEl>
                                        <p:attrNameLst>
                                          <p:attrName>ppt_x</p:attrName>
                                          <p:attrName>ppt_y</p:attrName>
                                        </p:attrNameLst>
                                      </p:cBhvr>
                                      <p:rCtr x="-8403" y="9630"/>
                                    </p:animMotion>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02725 0.02523 L -0.20191 -0.0088 L -0.36545 -0.0051 " pathEditMode="relative" rAng="0" ptsTypes="AAA">
                                      <p:cBhvr>
                                        <p:cTn id="20" dur="2000" fill="hold"/>
                                        <p:tgtEl>
                                          <p:spTgt spid="75"/>
                                        </p:tgtEl>
                                        <p:attrNameLst>
                                          <p:attrName>ppt_x</p:attrName>
                                          <p:attrName>ppt_y</p:attrName>
                                        </p:attrNameLst>
                                      </p:cBhvr>
                                      <p:rCtr x="-16910" y="-1713"/>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6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FF00"/>
                </a:solidFill>
              </a:rPr>
              <a:t>Contract Deployment Order?</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27</a:t>
            </a:fld>
            <a:endParaRPr lang="en-US" dirty="0"/>
          </a:p>
        </p:txBody>
      </p:sp>
      <p:sp>
        <p:nvSpPr>
          <p:cNvPr id="6" name="Curved Down Arrow 5"/>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6" name="Curved Down Arrow 55"/>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7" name="Horizontal Scroll 56"/>
          <p:cNvSpPr/>
          <p:nvPr/>
        </p:nvSpPr>
        <p:spPr bwMode="auto">
          <a:xfrm>
            <a:off x="4015023" y="1640167"/>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70" name="Horizontal Scroll 69"/>
          <p:cNvSpPr/>
          <p:nvPr/>
        </p:nvSpPr>
        <p:spPr bwMode="auto">
          <a:xfrm>
            <a:off x="1602478" y="527764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pic>
        <p:nvPicPr>
          <p:cNvPr id="71" name="Picture 4" descr="Image result for old cadilla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16" y="4867502"/>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Algorand Crypto PNG Transparent Images | PNG All">
            <a:extLst>
              <a:ext uri="{FF2B5EF4-FFF2-40B4-BE49-F238E27FC236}">
                <a16:creationId xmlns:a16="http://schemas.microsoft.com/office/drawing/2014/main" id="{48837A82-57C4-4DE1-B54E-D7E29FFB48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8897" y="2190254"/>
            <a:ext cx="703744" cy="703744"/>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9A0A5327-AD3F-3C26-BFC8-7FD389E94E1A}"/>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C7CA71BD-1B1D-E7EE-377A-BD61F0134A39}"/>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28EBE83D-BFCB-382A-F654-7DA47BA16508}"/>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6C1C9458-B08B-BB28-9961-A8A332E90F1B}"/>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5B8C3622-6C61-1BA0-AD81-3BF9C4CE5749}"/>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FA4B7612-D481-59A2-DECA-4A91053C4F2A}"/>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2518D616-1C1F-A5D1-0BA0-40DDD2B5DF8B}"/>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2905E605-0A84-BFEA-223A-2BE11D67FEA6}"/>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29A6A4F4-FDC9-A281-0392-64BA6AC7D43F}"/>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E17CF626-D457-0AEA-9108-2F0148033125}"/>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3A696DE2-FD71-ECFA-C5EA-7E66594A747A}"/>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7DC6A832-22FE-F479-322B-F1AECB3CE098}"/>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858BD51D-E70B-74F5-DC2C-AC591F0DC0EB}"/>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B87030A0-408D-E7D9-1782-8DFD08A43498}"/>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8" name="Freeform 6">
              <a:extLst>
                <a:ext uri="{FF2B5EF4-FFF2-40B4-BE49-F238E27FC236}">
                  <a16:creationId xmlns:a16="http://schemas.microsoft.com/office/drawing/2014/main" id="{E8097B47-C535-FC88-0130-69DD220A5D2E}"/>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0" name="Freeform 7">
              <a:extLst>
                <a:ext uri="{FF2B5EF4-FFF2-40B4-BE49-F238E27FC236}">
                  <a16:creationId xmlns:a16="http://schemas.microsoft.com/office/drawing/2014/main" id="{69073664-9D3B-928B-1E56-A4BCBDD23476}"/>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8">
              <a:extLst>
                <a:ext uri="{FF2B5EF4-FFF2-40B4-BE49-F238E27FC236}">
                  <a16:creationId xmlns:a16="http://schemas.microsoft.com/office/drawing/2014/main" id="{72E583C6-8A37-990C-642E-FC9013C20061}"/>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10">
              <a:extLst>
                <a:ext uri="{FF2B5EF4-FFF2-40B4-BE49-F238E27FC236}">
                  <a16:creationId xmlns:a16="http://schemas.microsoft.com/office/drawing/2014/main" id="{F7467BF6-6B1F-1C82-199F-CCE684F75EBE}"/>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11">
              <a:extLst>
                <a:ext uri="{FF2B5EF4-FFF2-40B4-BE49-F238E27FC236}">
                  <a16:creationId xmlns:a16="http://schemas.microsoft.com/office/drawing/2014/main" id="{9480E599-160B-DBE1-736F-73A2A0FC457C}"/>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2">
              <a:extLst>
                <a:ext uri="{FF2B5EF4-FFF2-40B4-BE49-F238E27FC236}">
                  <a16:creationId xmlns:a16="http://schemas.microsoft.com/office/drawing/2014/main" id="{744DC9ED-CC4F-9844-23CA-4FBF69F2897C}"/>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3">
              <a:extLst>
                <a:ext uri="{FF2B5EF4-FFF2-40B4-BE49-F238E27FC236}">
                  <a16:creationId xmlns:a16="http://schemas.microsoft.com/office/drawing/2014/main" id="{4B2C5528-AC36-9FA5-4E32-FC15F4CFF00B}"/>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4">
              <a:extLst>
                <a:ext uri="{FF2B5EF4-FFF2-40B4-BE49-F238E27FC236}">
                  <a16:creationId xmlns:a16="http://schemas.microsoft.com/office/drawing/2014/main" id="{B3BCC657-E058-71FE-1D19-7398F6B00F25}"/>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5">
              <a:extLst>
                <a:ext uri="{FF2B5EF4-FFF2-40B4-BE49-F238E27FC236}">
                  <a16:creationId xmlns:a16="http://schemas.microsoft.com/office/drawing/2014/main" id="{BC2D9464-CD64-B893-577A-B843A87099B4}"/>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9">
              <a:extLst>
                <a:ext uri="{FF2B5EF4-FFF2-40B4-BE49-F238E27FC236}">
                  <a16:creationId xmlns:a16="http://schemas.microsoft.com/office/drawing/2014/main" id="{F224D42C-64C3-9ACA-1C0A-B6511E7F55AB}"/>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69" name="Group 4">
            <a:extLst>
              <a:ext uri="{FF2B5EF4-FFF2-40B4-BE49-F238E27FC236}">
                <a16:creationId xmlns:a16="http://schemas.microsoft.com/office/drawing/2014/main" id="{3EBDE300-E624-D285-78B1-26DCDCC8B1A9}"/>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2" name="Freeform 5">
              <a:extLst>
                <a:ext uri="{FF2B5EF4-FFF2-40B4-BE49-F238E27FC236}">
                  <a16:creationId xmlns:a16="http://schemas.microsoft.com/office/drawing/2014/main" id="{AAB272B8-6B12-04D2-CE6F-59029E97074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3" name="Freeform 6">
              <a:extLst>
                <a:ext uri="{FF2B5EF4-FFF2-40B4-BE49-F238E27FC236}">
                  <a16:creationId xmlns:a16="http://schemas.microsoft.com/office/drawing/2014/main" id="{59168E59-29C8-4763-3907-E0F8B0C6590F}"/>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7">
              <a:extLst>
                <a:ext uri="{FF2B5EF4-FFF2-40B4-BE49-F238E27FC236}">
                  <a16:creationId xmlns:a16="http://schemas.microsoft.com/office/drawing/2014/main" id="{0CA97372-8778-8A6D-D048-A77DAAFAE7A1}"/>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8">
              <a:extLst>
                <a:ext uri="{FF2B5EF4-FFF2-40B4-BE49-F238E27FC236}">
                  <a16:creationId xmlns:a16="http://schemas.microsoft.com/office/drawing/2014/main" id="{F9CA0428-0C9F-2317-0A4E-D430DAB41C77}"/>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10">
              <a:extLst>
                <a:ext uri="{FF2B5EF4-FFF2-40B4-BE49-F238E27FC236}">
                  <a16:creationId xmlns:a16="http://schemas.microsoft.com/office/drawing/2014/main" id="{3EF38904-D5CF-C5EF-2C99-EA2307B0E41A}"/>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1">
              <a:extLst>
                <a:ext uri="{FF2B5EF4-FFF2-40B4-BE49-F238E27FC236}">
                  <a16:creationId xmlns:a16="http://schemas.microsoft.com/office/drawing/2014/main" id="{9D1F5016-11EE-71FF-B222-A4F7153CEB19}"/>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2">
              <a:extLst>
                <a:ext uri="{FF2B5EF4-FFF2-40B4-BE49-F238E27FC236}">
                  <a16:creationId xmlns:a16="http://schemas.microsoft.com/office/drawing/2014/main" id="{3BBCE6C2-9845-395A-DAEA-E0A2A1C4D686}"/>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3">
              <a:extLst>
                <a:ext uri="{FF2B5EF4-FFF2-40B4-BE49-F238E27FC236}">
                  <a16:creationId xmlns:a16="http://schemas.microsoft.com/office/drawing/2014/main" id="{8BFB0AF7-9C29-737F-A997-9B03D18FA643}"/>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4">
              <a:extLst>
                <a:ext uri="{FF2B5EF4-FFF2-40B4-BE49-F238E27FC236}">
                  <a16:creationId xmlns:a16="http://schemas.microsoft.com/office/drawing/2014/main" id="{38F9F54F-711D-3E48-D167-D5FC00C50A53}"/>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5">
              <a:extLst>
                <a:ext uri="{FF2B5EF4-FFF2-40B4-BE49-F238E27FC236}">
                  <a16:creationId xmlns:a16="http://schemas.microsoft.com/office/drawing/2014/main" id="{6D7F7FDE-D21E-6B84-146F-8A26B846B5DF}"/>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9">
              <a:extLst>
                <a:ext uri="{FF2B5EF4-FFF2-40B4-BE49-F238E27FC236}">
                  <a16:creationId xmlns:a16="http://schemas.microsoft.com/office/drawing/2014/main" id="{3E12719D-5105-4C46-3B99-0770C71608D7}"/>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0073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7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FF00"/>
                </a:solidFill>
              </a:rPr>
              <a:t>Contract Deployment Order?</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28</a:t>
            </a:fld>
            <a:endParaRPr lang="en-US" dirty="0"/>
          </a:p>
        </p:txBody>
      </p:sp>
      <p:sp>
        <p:nvSpPr>
          <p:cNvPr id="6" name="Curved Down Arrow 5"/>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6" name="Curved Down Arrow 55"/>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7" name="Horizontal Scroll 56"/>
          <p:cNvSpPr/>
          <p:nvPr/>
        </p:nvSpPr>
        <p:spPr bwMode="auto">
          <a:xfrm>
            <a:off x="4015023" y="1640167"/>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70" name="Horizontal Scroll 69"/>
          <p:cNvSpPr/>
          <p:nvPr/>
        </p:nvSpPr>
        <p:spPr bwMode="auto">
          <a:xfrm>
            <a:off x="1602478" y="527764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pic>
        <p:nvPicPr>
          <p:cNvPr id="71" name="Picture 4" descr="Image result for old cadilla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16" y="4867502"/>
            <a:ext cx="1508789" cy="87521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ular Callout 2"/>
          <p:cNvSpPr/>
          <p:nvPr/>
        </p:nvSpPr>
        <p:spPr bwMode="auto">
          <a:xfrm>
            <a:off x="4773992" y="4610100"/>
            <a:ext cx="1652208" cy="695010"/>
          </a:xfrm>
          <a:prstGeom prst="wedgeRoundRectCallout">
            <a:avLst>
              <a:gd name="adj1" fmla="val -62593"/>
              <a:gd name="adj2" fmla="val 84428"/>
              <a:gd name="adj3" fmla="val 16667"/>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a:t>
            </a:r>
          </a:p>
        </p:txBody>
      </p:sp>
      <p:pic>
        <p:nvPicPr>
          <p:cNvPr id="58" name="Picture 10" descr="Algorand Crypto PNG Transparent Images | PNG All">
            <a:extLst>
              <a:ext uri="{FF2B5EF4-FFF2-40B4-BE49-F238E27FC236}">
                <a16:creationId xmlns:a16="http://schemas.microsoft.com/office/drawing/2014/main" id="{74CE2DF8-0C8D-4F06-A05F-AE5B06CEE2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8897" y="2190254"/>
            <a:ext cx="703744" cy="703744"/>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1F5F2747-1259-11E9-FC0D-E177497A8FF4}"/>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7" name="Freeform 5">
              <a:extLst>
                <a:ext uri="{FF2B5EF4-FFF2-40B4-BE49-F238E27FC236}">
                  <a16:creationId xmlns:a16="http://schemas.microsoft.com/office/drawing/2014/main" id="{A7BB96B5-7532-4526-E670-F2063DAEA9A1}"/>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6">
              <a:extLst>
                <a:ext uri="{FF2B5EF4-FFF2-40B4-BE49-F238E27FC236}">
                  <a16:creationId xmlns:a16="http://schemas.microsoft.com/office/drawing/2014/main" id="{D0F4C41F-C05D-712A-B174-8F175A228464}"/>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7">
              <a:extLst>
                <a:ext uri="{FF2B5EF4-FFF2-40B4-BE49-F238E27FC236}">
                  <a16:creationId xmlns:a16="http://schemas.microsoft.com/office/drawing/2014/main" id="{5F9C628F-AA73-CA0B-1CCB-DC76395CB617}"/>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8">
              <a:extLst>
                <a:ext uri="{FF2B5EF4-FFF2-40B4-BE49-F238E27FC236}">
                  <a16:creationId xmlns:a16="http://schemas.microsoft.com/office/drawing/2014/main" id="{4B57BCB6-11AA-71BA-B5FD-D7A6395119D7}"/>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0">
              <a:extLst>
                <a:ext uri="{FF2B5EF4-FFF2-40B4-BE49-F238E27FC236}">
                  <a16:creationId xmlns:a16="http://schemas.microsoft.com/office/drawing/2014/main" id="{C5147818-E1A9-3262-5939-1B05ABC96583}"/>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1">
              <a:extLst>
                <a:ext uri="{FF2B5EF4-FFF2-40B4-BE49-F238E27FC236}">
                  <a16:creationId xmlns:a16="http://schemas.microsoft.com/office/drawing/2014/main" id="{E82E1AEE-D88A-D0B8-F299-264CFB45202E}"/>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2">
              <a:extLst>
                <a:ext uri="{FF2B5EF4-FFF2-40B4-BE49-F238E27FC236}">
                  <a16:creationId xmlns:a16="http://schemas.microsoft.com/office/drawing/2014/main" id="{B55C302C-F7C6-8E8C-03E7-F18EA0A18710}"/>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3">
              <a:extLst>
                <a:ext uri="{FF2B5EF4-FFF2-40B4-BE49-F238E27FC236}">
                  <a16:creationId xmlns:a16="http://schemas.microsoft.com/office/drawing/2014/main" id="{F5B428A7-E54E-87D3-2F22-A51312D62439}"/>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4">
              <a:extLst>
                <a:ext uri="{FF2B5EF4-FFF2-40B4-BE49-F238E27FC236}">
                  <a16:creationId xmlns:a16="http://schemas.microsoft.com/office/drawing/2014/main" id="{A783A564-DDE7-6E85-9AB3-C5C9F3103B46}"/>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15">
              <a:extLst>
                <a:ext uri="{FF2B5EF4-FFF2-40B4-BE49-F238E27FC236}">
                  <a16:creationId xmlns:a16="http://schemas.microsoft.com/office/drawing/2014/main" id="{20D326AC-8A7D-3252-D68E-217A29F42E61}"/>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7" name="Freeform 9">
              <a:extLst>
                <a:ext uri="{FF2B5EF4-FFF2-40B4-BE49-F238E27FC236}">
                  <a16:creationId xmlns:a16="http://schemas.microsoft.com/office/drawing/2014/main" id="{D31F729A-827D-3F9B-4076-425502FBC1C8}"/>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8" name="Group 4">
            <a:extLst>
              <a:ext uri="{FF2B5EF4-FFF2-40B4-BE49-F238E27FC236}">
                <a16:creationId xmlns:a16="http://schemas.microsoft.com/office/drawing/2014/main" id="{9E3909E0-CB91-F1F1-7AE6-2EBF6D841CB9}"/>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59" name="Freeform 5">
              <a:extLst>
                <a:ext uri="{FF2B5EF4-FFF2-40B4-BE49-F238E27FC236}">
                  <a16:creationId xmlns:a16="http://schemas.microsoft.com/office/drawing/2014/main" id="{35FA9D4E-0AA1-D1A5-7658-E9F76E225D01}"/>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0" name="Freeform 6">
              <a:extLst>
                <a:ext uri="{FF2B5EF4-FFF2-40B4-BE49-F238E27FC236}">
                  <a16:creationId xmlns:a16="http://schemas.microsoft.com/office/drawing/2014/main" id="{2D8D19FD-339C-ED69-6981-BBE978119086}"/>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7">
              <a:extLst>
                <a:ext uri="{FF2B5EF4-FFF2-40B4-BE49-F238E27FC236}">
                  <a16:creationId xmlns:a16="http://schemas.microsoft.com/office/drawing/2014/main" id="{4D804CD9-1906-2A9B-EF7A-036702F7494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8">
              <a:extLst>
                <a:ext uri="{FF2B5EF4-FFF2-40B4-BE49-F238E27FC236}">
                  <a16:creationId xmlns:a16="http://schemas.microsoft.com/office/drawing/2014/main" id="{8C48DC97-BF00-560D-2353-420EDFCF84A3}"/>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10">
              <a:extLst>
                <a:ext uri="{FF2B5EF4-FFF2-40B4-BE49-F238E27FC236}">
                  <a16:creationId xmlns:a16="http://schemas.microsoft.com/office/drawing/2014/main" id="{809FEC79-FF43-2892-663B-F8F549CEE864}"/>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1">
              <a:extLst>
                <a:ext uri="{FF2B5EF4-FFF2-40B4-BE49-F238E27FC236}">
                  <a16:creationId xmlns:a16="http://schemas.microsoft.com/office/drawing/2014/main" id="{FBF3E6BD-76B9-13F5-0F27-6C1DA7350914}"/>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2">
              <a:extLst>
                <a:ext uri="{FF2B5EF4-FFF2-40B4-BE49-F238E27FC236}">
                  <a16:creationId xmlns:a16="http://schemas.microsoft.com/office/drawing/2014/main" id="{922AFE83-D60A-5BB2-4C8A-16BD6AD13D70}"/>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3">
              <a:extLst>
                <a:ext uri="{FF2B5EF4-FFF2-40B4-BE49-F238E27FC236}">
                  <a16:creationId xmlns:a16="http://schemas.microsoft.com/office/drawing/2014/main" id="{975A5529-C9B4-0000-9F7E-2D66BA10E89E}"/>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4">
              <a:extLst>
                <a:ext uri="{FF2B5EF4-FFF2-40B4-BE49-F238E27FC236}">
                  <a16:creationId xmlns:a16="http://schemas.microsoft.com/office/drawing/2014/main" id="{69AA234E-C8D8-7968-5D7B-2D12DB6A6E6A}"/>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5">
              <a:extLst>
                <a:ext uri="{FF2B5EF4-FFF2-40B4-BE49-F238E27FC236}">
                  <a16:creationId xmlns:a16="http://schemas.microsoft.com/office/drawing/2014/main" id="{243F8537-8F8C-2537-2841-93D42D668617}"/>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9">
              <a:extLst>
                <a:ext uri="{FF2B5EF4-FFF2-40B4-BE49-F238E27FC236}">
                  <a16:creationId xmlns:a16="http://schemas.microsoft.com/office/drawing/2014/main" id="{7A8A6165-5936-3670-853E-D60596466AE1}"/>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72" name="Group 4">
            <a:extLst>
              <a:ext uri="{FF2B5EF4-FFF2-40B4-BE49-F238E27FC236}">
                <a16:creationId xmlns:a16="http://schemas.microsoft.com/office/drawing/2014/main" id="{BA1DC81F-F200-3F87-217E-91FEFB706A38}"/>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3" name="Freeform 5">
              <a:extLst>
                <a:ext uri="{FF2B5EF4-FFF2-40B4-BE49-F238E27FC236}">
                  <a16:creationId xmlns:a16="http://schemas.microsoft.com/office/drawing/2014/main" id="{8D716B76-A694-6975-F6B9-555691E2BE34}"/>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6">
              <a:extLst>
                <a:ext uri="{FF2B5EF4-FFF2-40B4-BE49-F238E27FC236}">
                  <a16:creationId xmlns:a16="http://schemas.microsoft.com/office/drawing/2014/main" id="{E35B65E6-273F-5BAC-3505-09E8835786B8}"/>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7">
              <a:extLst>
                <a:ext uri="{FF2B5EF4-FFF2-40B4-BE49-F238E27FC236}">
                  <a16:creationId xmlns:a16="http://schemas.microsoft.com/office/drawing/2014/main" id="{FEBB39C8-35AC-6506-E318-16DC899FCA0D}"/>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8">
              <a:extLst>
                <a:ext uri="{FF2B5EF4-FFF2-40B4-BE49-F238E27FC236}">
                  <a16:creationId xmlns:a16="http://schemas.microsoft.com/office/drawing/2014/main" id="{F37A1D75-6F0A-3572-DAED-71AD95D0CCA2}"/>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0">
              <a:extLst>
                <a:ext uri="{FF2B5EF4-FFF2-40B4-BE49-F238E27FC236}">
                  <a16:creationId xmlns:a16="http://schemas.microsoft.com/office/drawing/2014/main" id="{57E1B8D3-B466-BA29-80A4-FDA064211844}"/>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1">
              <a:extLst>
                <a:ext uri="{FF2B5EF4-FFF2-40B4-BE49-F238E27FC236}">
                  <a16:creationId xmlns:a16="http://schemas.microsoft.com/office/drawing/2014/main" id="{4354FC79-D031-C8D1-A57F-DB9A1B644E99}"/>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2">
              <a:extLst>
                <a:ext uri="{FF2B5EF4-FFF2-40B4-BE49-F238E27FC236}">
                  <a16:creationId xmlns:a16="http://schemas.microsoft.com/office/drawing/2014/main" id="{9143CB91-9852-C6CB-75FB-40B2EC340AB5}"/>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3">
              <a:extLst>
                <a:ext uri="{FF2B5EF4-FFF2-40B4-BE49-F238E27FC236}">
                  <a16:creationId xmlns:a16="http://schemas.microsoft.com/office/drawing/2014/main" id="{6CBBE78F-71CD-0714-C2D7-FD1C98C1FC43}"/>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4">
              <a:extLst>
                <a:ext uri="{FF2B5EF4-FFF2-40B4-BE49-F238E27FC236}">
                  <a16:creationId xmlns:a16="http://schemas.microsoft.com/office/drawing/2014/main" id="{8E394138-A06D-FF7A-3A01-F988E37CD72B}"/>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5">
              <a:extLst>
                <a:ext uri="{FF2B5EF4-FFF2-40B4-BE49-F238E27FC236}">
                  <a16:creationId xmlns:a16="http://schemas.microsoft.com/office/drawing/2014/main" id="{2FD91161-3ACB-2C25-B537-7A5561FEA625}"/>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9">
              <a:extLst>
                <a:ext uri="{FF2B5EF4-FFF2-40B4-BE49-F238E27FC236}">
                  <a16:creationId xmlns:a16="http://schemas.microsoft.com/office/drawing/2014/main" id="{ECD8A4C1-57ED-9F4D-5CBA-44DE9DCA79FB}"/>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00582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5E-6 -3.7037E-7 C 0.00868 -0.01088 0.00052 0.00069 0.00538 -0.03333 C 0.00712 -0.0456 0.01493 -0.05602 0.01719 -0.06829 C 0.02153 -0.09097 0.025 -0.12662 0.03559 -0.1456 C 0.03854 -0.16019 0.0349 -0.14421 0.0408 -0.16134 C 0.0441 -0.1706 0.04583 -0.18079 0.05 -0.18935 C 0.0526 -0.20208 0.05174 -0.19514 0.05 -0.21574 C 0.04965 -0.21921 0.04878 -0.22616 0.04878 -0.22616 " pathEditMode="relative" ptsTypes="fffffffA">
                                      <p:cBhvr>
                                        <p:cTn id="6" dur="2000" fill="hold"/>
                                        <p:tgtEl>
                                          <p:spTgt spid="71"/>
                                        </p:tgtEl>
                                        <p:attrNameLst>
                                          <p:attrName>ppt_x</p:attrName>
                                          <p:attrName>ppt_y</p:attrName>
                                        </p:attrNameLst>
                                      </p:cBhvr>
                                    </p:animMotion>
                                  </p:childTnLst>
                                </p:cTn>
                              </p:par>
                            </p:childTnLst>
                          </p:cTn>
                        </p:par>
                        <p:par>
                          <p:cTn id="7" fill="hold">
                            <p:stCondLst>
                              <p:cond delay="2000"/>
                            </p:stCondLst>
                            <p:childTnLst>
                              <p:par>
                                <p:cTn id="8" presetID="0" presetClass="path" presetSubtype="0" accel="50000" decel="50000" fill="hold" nodeType="afterEffect">
                                  <p:stCondLst>
                                    <p:cond delay="0"/>
                                  </p:stCondLst>
                                  <p:childTnLst>
                                    <p:animMotion origin="layout" path="M 0.02239 0.0294 L 0.2283 0.1169 " pathEditMode="relative" ptsTypes="AA">
                                      <p:cBhvr>
                                        <p:cTn id="9" dur="2000" fill="hold"/>
                                        <p:tgtEl>
                                          <p:spTgt spid="58"/>
                                        </p:tgtEl>
                                        <p:attrNameLst>
                                          <p:attrName>ppt_x</p:attrName>
                                          <p:attrName>ppt_y</p:attrName>
                                        </p:attrNameLst>
                                      </p:cBhvr>
                                    </p:animMotion>
                                  </p:childTnLst>
                                </p:cTn>
                              </p:par>
                            </p:childTnLst>
                          </p:cTn>
                        </p:par>
                        <p:par>
                          <p:cTn id="10" fill="hold">
                            <p:stCondLst>
                              <p:cond delay="4000"/>
                            </p:stCondLst>
                            <p:childTnLst>
                              <p:par>
                                <p:cTn id="11" presetID="1"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Horizontal Scroll 56"/>
          <p:cNvSpPr/>
          <p:nvPr/>
        </p:nvSpPr>
        <p:spPr bwMode="auto">
          <a:xfrm>
            <a:off x="3946557" y="2157524"/>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l"/>
            <a:r>
              <a:rPr lang="en-US" dirty="0">
                <a:solidFill>
                  <a:srgbClr val="FFFF00"/>
                </a:solidFill>
                <a:latin typeface="Arial" panose="020B0604020202020204" pitchFamily="34" charset="0"/>
                <a:cs typeface="Arial" panose="020B0604020202020204" pitchFamily="34" charset="0"/>
              </a:rPr>
              <a:t>5</a:t>
            </a:r>
            <a:r>
              <a:rPr lang="en-US" dirty="0">
                <a:solidFill>
                  <a:srgbClr val="FFFF00"/>
                </a:solidFill>
                <a:latin typeface="Arial" panose="020B0604020202020204" pitchFamily="34" charset="0"/>
                <a:cs typeface="Arial" panose="020B0604020202020204" pitchFamily="34" charset="0"/>
                <a:sym typeface="Symbol"/>
              </a:rPr>
              <a:t></a:t>
            </a:r>
            <a:endParaRPr lang="en-US" dirty="0">
              <a:solidFill>
                <a:srgbClr val="FFFF00"/>
              </a:solidFill>
              <a:latin typeface="Arial" panose="020B0604020202020204" pitchFamily="34" charset="0"/>
              <a:cs typeface="Arial" panose="020B0604020202020204" pitchFamily="34" charset="0"/>
            </a:endParaRPr>
          </a:p>
        </p:txBody>
      </p:sp>
      <p:pic>
        <p:nvPicPr>
          <p:cNvPr id="60" name="Picture 10" descr="Algorand Crypto PNG Transparent Images | PNG All">
            <a:extLst>
              <a:ext uri="{FF2B5EF4-FFF2-40B4-BE49-F238E27FC236}">
                <a16:creationId xmlns:a16="http://schemas.microsoft.com/office/drawing/2014/main" id="{F135F977-DCE3-4F83-88FC-B8F639B93C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7297" y="2671522"/>
            <a:ext cx="703744" cy="70374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a:solidFill>
                  <a:srgbClr val="FFFF00"/>
                </a:solidFill>
              </a:rPr>
              <a:t>Timelock Miscalculation</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29</a:t>
            </a:fld>
            <a:endParaRPr lang="en-US" dirty="0"/>
          </a:p>
        </p:txBody>
      </p:sp>
      <p:sp>
        <p:nvSpPr>
          <p:cNvPr id="6" name="Curved Down Arrow 5"/>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6" name="Curved Down Arrow 55"/>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8" name="Horizontal Scroll 57"/>
          <p:cNvSpPr/>
          <p:nvPr/>
        </p:nvSpPr>
        <p:spPr bwMode="auto">
          <a:xfrm>
            <a:off x="6286965" y="4303696"/>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rPr>
              <a:t>5</a:t>
            </a:r>
            <a:r>
              <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sym typeface="Symbol"/>
              </a:rPr>
              <a:t></a:t>
            </a:r>
            <a:endPar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70" name="Horizontal Scroll 69"/>
          <p:cNvSpPr/>
          <p:nvPr/>
        </p:nvSpPr>
        <p:spPr bwMode="auto">
          <a:xfrm>
            <a:off x="2231903" y="445609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pic>
        <p:nvPicPr>
          <p:cNvPr id="71" name="Picture 4" descr="Image result for old cadilla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16" y="4867502"/>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https://bitcoin.org/img/icons/opengrap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29167" y="4487818"/>
            <a:ext cx="1001773" cy="1001773"/>
          </a:xfrm>
          <a:prstGeom prst="rect">
            <a:avLst/>
          </a:prstGeom>
          <a:noFill/>
          <a:extLst>
            <a:ext uri="{909E8E84-426E-40DD-AFC4-6F175D3DCCD1}">
              <a14:hiddenFill xmlns:a14="http://schemas.microsoft.com/office/drawing/2010/main">
                <a:solidFill>
                  <a:srgbClr val="FFFFFF"/>
                </a:solidFill>
              </a14:hiddenFill>
            </a:ext>
          </a:extLst>
        </p:spPr>
      </p:pic>
      <p:sp>
        <p:nvSpPr>
          <p:cNvPr id="69" name="Rounded Rectangular Callout 68"/>
          <p:cNvSpPr/>
          <p:nvPr/>
        </p:nvSpPr>
        <p:spPr bwMode="auto">
          <a:xfrm>
            <a:off x="3743716" y="4036426"/>
            <a:ext cx="1652208" cy="695010"/>
          </a:xfrm>
          <a:prstGeom prst="wedgeRoundRectCallout">
            <a:avLst>
              <a:gd name="adj1" fmla="val -11861"/>
              <a:gd name="adj2" fmla="val 133765"/>
              <a:gd name="adj3" fmla="val 16667"/>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Reveal s</a:t>
            </a:r>
          </a:p>
        </p:txBody>
      </p:sp>
      <p:sp>
        <p:nvSpPr>
          <p:cNvPr id="3" name="Explosion 1 2"/>
          <p:cNvSpPr/>
          <p:nvPr/>
        </p:nvSpPr>
        <p:spPr bwMode="auto">
          <a:xfrm>
            <a:off x="3440190" y="2108234"/>
            <a:ext cx="2431196" cy="1296591"/>
          </a:xfrm>
          <a:prstGeom prst="irregularSeal1">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Timeout!</a:t>
            </a:r>
          </a:p>
        </p:txBody>
      </p:sp>
      <p:sp>
        <p:nvSpPr>
          <p:cNvPr id="76" name="Rounded Rectangular Callout 75"/>
          <p:cNvSpPr/>
          <p:nvPr/>
        </p:nvSpPr>
        <p:spPr bwMode="auto">
          <a:xfrm>
            <a:off x="6304911" y="1462514"/>
            <a:ext cx="1652208" cy="695010"/>
          </a:xfrm>
          <a:prstGeom prst="wedgeRoundRectCallout">
            <a:avLst>
              <a:gd name="adj1" fmla="val 14274"/>
              <a:gd name="adj2" fmla="val 102701"/>
              <a:gd name="adj3" fmla="val 16667"/>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a:t>
            </a:r>
          </a:p>
        </p:txBody>
      </p:sp>
      <p:grpSp>
        <p:nvGrpSpPr>
          <p:cNvPr id="4" name="Group 3">
            <a:extLst>
              <a:ext uri="{FF2B5EF4-FFF2-40B4-BE49-F238E27FC236}">
                <a16:creationId xmlns:a16="http://schemas.microsoft.com/office/drawing/2014/main" id="{2A471AE6-9256-3F71-C0C3-3E95B3D7A9FF}"/>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7" name="Freeform 5">
              <a:extLst>
                <a:ext uri="{FF2B5EF4-FFF2-40B4-BE49-F238E27FC236}">
                  <a16:creationId xmlns:a16="http://schemas.microsoft.com/office/drawing/2014/main" id="{2A02CE7C-2B25-A4CD-00E0-09738616BD79}"/>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6">
              <a:extLst>
                <a:ext uri="{FF2B5EF4-FFF2-40B4-BE49-F238E27FC236}">
                  <a16:creationId xmlns:a16="http://schemas.microsoft.com/office/drawing/2014/main" id="{8352B027-1450-400C-49CD-5274DC5D6C87}"/>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7">
              <a:extLst>
                <a:ext uri="{FF2B5EF4-FFF2-40B4-BE49-F238E27FC236}">
                  <a16:creationId xmlns:a16="http://schemas.microsoft.com/office/drawing/2014/main" id="{79A16629-08D9-6FEF-623A-491095D0F9BE}"/>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8">
              <a:extLst>
                <a:ext uri="{FF2B5EF4-FFF2-40B4-BE49-F238E27FC236}">
                  <a16:creationId xmlns:a16="http://schemas.microsoft.com/office/drawing/2014/main" id="{32AA83B4-EE86-0F82-5938-1A91B4AC7DE3}"/>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0">
              <a:extLst>
                <a:ext uri="{FF2B5EF4-FFF2-40B4-BE49-F238E27FC236}">
                  <a16:creationId xmlns:a16="http://schemas.microsoft.com/office/drawing/2014/main" id="{7AA5B8BC-80E5-10D4-98B3-99BA310F2D62}"/>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1">
              <a:extLst>
                <a:ext uri="{FF2B5EF4-FFF2-40B4-BE49-F238E27FC236}">
                  <a16:creationId xmlns:a16="http://schemas.microsoft.com/office/drawing/2014/main" id="{8B296E49-73A1-F5B8-74C1-062D256C6F94}"/>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2">
              <a:extLst>
                <a:ext uri="{FF2B5EF4-FFF2-40B4-BE49-F238E27FC236}">
                  <a16:creationId xmlns:a16="http://schemas.microsoft.com/office/drawing/2014/main" id="{99712926-F0BB-E8F9-C91C-7E6556014FEE}"/>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3">
              <a:extLst>
                <a:ext uri="{FF2B5EF4-FFF2-40B4-BE49-F238E27FC236}">
                  <a16:creationId xmlns:a16="http://schemas.microsoft.com/office/drawing/2014/main" id="{F44D4E95-C05E-2E89-FE36-FF705E294557}"/>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4">
              <a:extLst>
                <a:ext uri="{FF2B5EF4-FFF2-40B4-BE49-F238E27FC236}">
                  <a16:creationId xmlns:a16="http://schemas.microsoft.com/office/drawing/2014/main" id="{EA4F10CE-18EB-6067-41B6-3478654DF296}"/>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15">
              <a:extLst>
                <a:ext uri="{FF2B5EF4-FFF2-40B4-BE49-F238E27FC236}">
                  <a16:creationId xmlns:a16="http://schemas.microsoft.com/office/drawing/2014/main" id="{3BC67076-1217-24C4-EBA0-E1580D05FD10}"/>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7" name="Freeform 9">
              <a:extLst>
                <a:ext uri="{FF2B5EF4-FFF2-40B4-BE49-F238E27FC236}">
                  <a16:creationId xmlns:a16="http://schemas.microsoft.com/office/drawing/2014/main" id="{DAD3B505-F038-09EC-8811-C1663C2F01EB}"/>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8" name="Group 4">
            <a:extLst>
              <a:ext uri="{FF2B5EF4-FFF2-40B4-BE49-F238E27FC236}">
                <a16:creationId xmlns:a16="http://schemas.microsoft.com/office/drawing/2014/main" id="{403C108D-592B-5C8C-FAC2-994EEABACD8F}"/>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59" name="Freeform 5">
              <a:extLst>
                <a:ext uri="{FF2B5EF4-FFF2-40B4-BE49-F238E27FC236}">
                  <a16:creationId xmlns:a16="http://schemas.microsoft.com/office/drawing/2014/main" id="{D743EBFE-411E-263D-009A-72EBBA8512D7}"/>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6">
              <a:extLst>
                <a:ext uri="{FF2B5EF4-FFF2-40B4-BE49-F238E27FC236}">
                  <a16:creationId xmlns:a16="http://schemas.microsoft.com/office/drawing/2014/main" id="{02612AD0-5575-0762-9301-C185C4A583DC}"/>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7">
              <a:extLst>
                <a:ext uri="{FF2B5EF4-FFF2-40B4-BE49-F238E27FC236}">
                  <a16:creationId xmlns:a16="http://schemas.microsoft.com/office/drawing/2014/main" id="{12725CA2-52B8-9D87-14A6-49277C7991E6}"/>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8">
              <a:extLst>
                <a:ext uri="{FF2B5EF4-FFF2-40B4-BE49-F238E27FC236}">
                  <a16:creationId xmlns:a16="http://schemas.microsoft.com/office/drawing/2014/main" id="{35B15F99-F6DF-BF99-D980-2EAED78ABBED}"/>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0">
              <a:extLst>
                <a:ext uri="{FF2B5EF4-FFF2-40B4-BE49-F238E27FC236}">
                  <a16:creationId xmlns:a16="http://schemas.microsoft.com/office/drawing/2014/main" id="{F5076164-9CD0-31E5-F59E-08A1FA8E3CDC}"/>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1">
              <a:extLst>
                <a:ext uri="{FF2B5EF4-FFF2-40B4-BE49-F238E27FC236}">
                  <a16:creationId xmlns:a16="http://schemas.microsoft.com/office/drawing/2014/main" id="{1DB47DC6-93FF-C130-B61D-6F30F4CD4987}"/>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2">
              <a:extLst>
                <a:ext uri="{FF2B5EF4-FFF2-40B4-BE49-F238E27FC236}">
                  <a16:creationId xmlns:a16="http://schemas.microsoft.com/office/drawing/2014/main" id="{B327A40E-3DB2-9923-D2E1-1C8104FD42B3}"/>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3">
              <a:extLst>
                <a:ext uri="{FF2B5EF4-FFF2-40B4-BE49-F238E27FC236}">
                  <a16:creationId xmlns:a16="http://schemas.microsoft.com/office/drawing/2014/main" id="{E9904B31-50FF-0A43-1515-9386B4F9166D}"/>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4">
              <a:extLst>
                <a:ext uri="{FF2B5EF4-FFF2-40B4-BE49-F238E27FC236}">
                  <a16:creationId xmlns:a16="http://schemas.microsoft.com/office/drawing/2014/main" id="{D121B3C1-9B45-F7FE-95E9-1D5E23F27469}"/>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2" name="Freeform 15">
              <a:extLst>
                <a:ext uri="{FF2B5EF4-FFF2-40B4-BE49-F238E27FC236}">
                  <a16:creationId xmlns:a16="http://schemas.microsoft.com/office/drawing/2014/main" id="{DCA45198-ADD6-77B3-0864-941E377BB3A0}"/>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9">
              <a:extLst>
                <a:ext uri="{FF2B5EF4-FFF2-40B4-BE49-F238E27FC236}">
                  <a16:creationId xmlns:a16="http://schemas.microsoft.com/office/drawing/2014/main" id="{677A27C7-A927-7483-8274-34B2C5A8F145}"/>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19" name="Group 4">
            <a:extLst>
              <a:ext uri="{FF2B5EF4-FFF2-40B4-BE49-F238E27FC236}">
                <a16:creationId xmlns:a16="http://schemas.microsoft.com/office/drawing/2014/main" id="{87B38B69-AD92-9FFD-6912-EAE20CD7CCCA}"/>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20" name="Freeform 5">
              <a:extLst>
                <a:ext uri="{FF2B5EF4-FFF2-40B4-BE49-F238E27FC236}">
                  <a16:creationId xmlns:a16="http://schemas.microsoft.com/office/drawing/2014/main" id="{F129E894-4097-CA27-F1F9-D2E4F6E60867}"/>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1" name="Freeform 6">
              <a:extLst>
                <a:ext uri="{FF2B5EF4-FFF2-40B4-BE49-F238E27FC236}">
                  <a16:creationId xmlns:a16="http://schemas.microsoft.com/office/drawing/2014/main" id="{8906B04D-2C1A-C64D-8E01-A3EFEDA24656}"/>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2" name="Freeform 7">
              <a:extLst>
                <a:ext uri="{FF2B5EF4-FFF2-40B4-BE49-F238E27FC236}">
                  <a16:creationId xmlns:a16="http://schemas.microsoft.com/office/drawing/2014/main" id="{BD274D7D-F355-0272-EB32-BC5D7DFB643A}"/>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3" name="Freeform 8">
              <a:extLst>
                <a:ext uri="{FF2B5EF4-FFF2-40B4-BE49-F238E27FC236}">
                  <a16:creationId xmlns:a16="http://schemas.microsoft.com/office/drawing/2014/main" id="{FB8362F3-ED93-D22D-CD69-DA9239201F03}"/>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4" name="Freeform 10">
              <a:extLst>
                <a:ext uri="{FF2B5EF4-FFF2-40B4-BE49-F238E27FC236}">
                  <a16:creationId xmlns:a16="http://schemas.microsoft.com/office/drawing/2014/main" id="{C94BDE1F-851F-F616-4799-07238FC6E45B}"/>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5" name="Freeform 11">
              <a:extLst>
                <a:ext uri="{FF2B5EF4-FFF2-40B4-BE49-F238E27FC236}">
                  <a16:creationId xmlns:a16="http://schemas.microsoft.com/office/drawing/2014/main" id="{44531EF9-5046-A48C-4CFA-06516512C8FD}"/>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6" name="Freeform 12">
              <a:extLst>
                <a:ext uri="{FF2B5EF4-FFF2-40B4-BE49-F238E27FC236}">
                  <a16:creationId xmlns:a16="http://schemas.microsoft.com/office/drawing/2014/main" id="{36BC4690-DB15-5825-4DD9-B9DC47E8C110}"/>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7" name="Freeform 13">
              <a:extLst>
                <a:ext uri="{FF2B5EF4-FFF2-40B4-BE49-F238E27FC236}">
                  <a16:creationId xmlns:a16="http://schemas.microsoft.com/office/drawing/2014/main" id="{0EEEB4C0-0ED2-097D-3E1B-5A7AA6EC5978}"/>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8" name="Freeform 14">
              <a:extLst>
                <a:ext uri="{FF2B5EF4-FFF2-40B4-BE49-F238E27FC236}">
                  <a16:creationId xmlns:a16="http://schemas.microsoft.com/office/drawing/2014/main" id="{6E6F8337-0C86-69B7-7E90-C31EE869C1AA}"/>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9" name="Freeform 15">
              <a:extLst>
                <a:ext uri="{FF2B5EF4-FFF2-40B4-BE49-F238E27FC236}">
                  <a16:creationId xmlns:a16="http://schemas.microsoft.com/office/drawing/2014/main" id="{25725A40-8587-75F2-163A-0122B1BA015B}"/>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0" name="Freeform 9">
              <a:extLst>
                <a:ext uri="{FF2B5EF4-FFF2-40B4-BE49-F238E27FC236}">
                  <a16:creationId xmlns:a16="http://schemas.microsoft.com/office/drawing/2014/main" id="{D1AE308A-10BF-E3DD-ECD2-6F3A87B7650F}"/>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08222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2.77778E-7 8.88889E-6 L -0.10417 0.06482 L -0.20278 0.17038 " pathEditMode="relative" ptsTypes="AAA">
                                      <p:cBhvr>
                                        <p:cTn id="9" dur="2000" fill="hold"/>
                                        <p:tgtEl>
                                          <p:spTgt spid="73"/>
                                        </p:tgtEl>
                                        <p:attrNameLst>
                                          <p:attrName>ppt_x</p:attrName>
                                          <p:attrName>ppt_y</p:attrName>
                                        </p:attrNameLst>
                                      </p:cBhvr>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par>
                          <p:cTn id="13" fill="hold">
                            <p:stCondLst>
                              <p:cond delay="2000"/>
                            </p:stCondLst>
                            <p:childTnLst>
                              <p:par>
                                <p:cTn id="14" presetID="0" presetClass="path" presetSubtype="0" accel="50000" decel="50000" fill="hold" nodeType="afterEffect">
                                  <p:stCondLst>
                                    <p:cond delay="0"/>
                                  </p:stCondLst>
                                  <p:childTnLst>
                                    <p:animMotion origin="layout" path="M -0.02032 0.04167 L -0.16459 0.0625 L -0.2625 0.04421 " pathEditMode="relative" ptsTypes="AAA">
                                      <p:cBhvr>
                                        <p:cTn id="15" dur="2000" fill="hold"/>
                                        <p:tgtEl>
                                          <p:spTgt spid="60"/>
                                        </p:tgtEl>
                                        <p:attrNameLst>
                                          <p:attrName>ppt_x</p:attrName>
                                          <p:attrName>ppt_y</p:attrName>
                                        </p:attrNameLst>
                                      </p:cBhvr>
                                    </p:animMotion>
                                  </p:childTnLst>
                                </p:cTn>
                              </p:par>
                            </p:childTnLst>
                          </p:cTn>
                        </p:par>
                        <p:par>
                          <p:cTn id="16" fill="hold">
                            <p:stCondLst>
                              <p:cond delay="4000"/>
                            </p:stCondLst>
                            <p:childTnLst>
                              <p:par>
                                <p:cTn id="17" presetID="1" presetClass="entr" presetSubtype="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3" grpId="0" animBg="1"/>
      <p:bldP spid="7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ransportation of Silk Road: Horse, Camel, &amp;amp; Other Animals for Transport">
            <a:extLst>
              <a:ext uri="{FF2B5EF4-FFF2-40B4-BE49-F238E27FC236}">
                <a16:creationId xmlns:a16="http://schemas.microsoft.com/office/drawing/2014/main" id="{56CED6D4-2435-4E22-85F0-7006F2A3E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0677"/>
            <a:ext cx="9321018" cy="700629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1D11C44-5F25-4294-9CA7-572D1B812FDC}"/>
              </a:ext>
            </a:extLst>
          </p:cNvPr>
          <p:cNvSpPr>
            <a:spLocks noGrp="1"/>
          </p:cNvSpPr>
          <p:nvPr>
            <p:ph type="sldNum" sz="quarter" idx="11"/>
          </p:nvPr>
        </p:nvSpPr>
        <p:spPr/>
        <p:txBody>
          <a:bodyPr/>
          <a:lstStyle/>
          <a:p>
            <a:pPr>
              <a:defRPr/>
            </a:pPr>
            <a:fld id="{FE25F947-77F5-4CA6-8472-B4B2967773ED}" type="slidenum">
              <a:rPr lang="x-none" smtClean="0"/>
              <a:pPr>
                <a:defRPr/>
              </a:pPr>
              <a:t>3</a:t>
            </a:fld>
            <a:endParaRPr lang="en-US" dirty="0"/>
          </a:p>
        </p:txBody>
      </p:sp>
      <p:sp>
        <p:nvSpPr>
          <p:cNvPr id="5" name="TextBox 4">
            <a:extLst>
              <a:ext uri="{FF2B5EF4-FFF2-40B4-BE49-F238E27FC236}">
                <a16:creationId xmlns:a16="http://schemas.microsoft.com/office/drawing/2014/main" id="{1F8254AD-4FE6-446D-8733-A19809116A94}"/>
              </a:ext>
            </a:extLst>
          </p:cNvPr>
          <p:cNvSpPr txBox="1"/>
          <p:nvPr/>
        </p:nvSpPr>
        <p:spPr bwMode="auto">
          <a:xfrm>
            <a:off x="899007" y="696248"/>
            <a:ext cx="3884397" cy="523220"/>
          </a:xfrm>
          <a:prstGeom prst="rect">
            <a:avLst/>
          </a:prstGeom>
          <a:solidFill>
            <a:schemeClr val="bg1"/>
          </a:solidFill>
          <a:ln w="76200">
            <a:solidFill>
              <a:schemeClr val="tx1">
                <a:lumMod val="7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Cross-chain commerce</a:t>
            </a:r>
          </a:p>
        </p:txBody>
      </p:sp>
      <p:sp>
        <p:nvSpPr>
          <p:cNvPr id="6" name="TextBox 5">
            <a:extLst>
              <a:ext uri="{FF2B5EF4-FFF2-40B4-BE49-F238E27FC236}">
                <a16:creationId xmlns:a16="http://schemas.microsoft.com/office/drawing/2014/main" id="{3C8A4F61-423D-4448-B43B-77EBD920432B}"/>
              </a:ext>
            </a:extLst>
          </p:cNvPr>
          <p:cNvSpPr txBox="1"/>
          <p:nvPr/>
        </p:nvSpPr>
        <p:spPr bwMode="auto">
          <a:xfrm>
            <a:off x="4283142" y="1598593"/>
            <a:ext cx="4014240" cy="523220"/>
          </a:xfrm>
          <a:prstGeom prst="rect">
            <a:avLst/>
          </a:prstGeom>
          <a:solidFill>
            <a:schemeClr val="bg1"/>
          </a:solidFill>
          <a:ln w="76200">
            <a:solidFill>
              <a:schemeClr val="tx1">
                <a:lumMod val="7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i="1" dirty="0">
                <a:solidFill>
                  <a:srgbClr val="FFFF00"/>
                </a:solidFill>
                <a:latin typeface="Arial" panose="020B0604020202020204" pitchFamily="34" charset="0"/>
                <a:cs typeface="Arial" panose="020B0604020202020204" pitchFamily="34" charset="0"/>
              </a:rPr>
              <a:t>“Decentralized Finance”</a:t>
            </a:r>
            <a:endParaRPr lang="en-US" sz="2800" dirty="0">
              <a:solidFill>
                <a:srgbClr val="FFFF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3FB6442-5AA2-4B8D-BD49-47F802F85C90}"/>
              </a:ext>
            </a:extLst>
          </p:cNvPr>
          <p:cNvSpPr txBox="1"/>
          <p:nvPr/>
        </p:nvSpPr>
        <p:spPr bwMode="auto">
          <a:xfrm>
            <a:off x="1147637" y="4736188"/>
            <a:ext cx="6444393" cy="523220"/>
          </a:xfrm>
          <a:prstGeom prst="rect">
            <a:avLst/>
          </a:prstGeom>
          <a:solidFill>
            <a:schemeClr val="bg1"/>
          </a:solidFill>
          <a:ln w="76200">
            <a:solidFill>
              <a:schemeClr val="tx1">
                <a:lumMod val="7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This is a distributed computing problem</a:t>
            </a:r>
          </a:p>
        </p:txBody>
      </p:sp>
    </p:spTree>
    <p:extLst>
      <p:ext uri="{BB962C8B-B14F-4D97-AF65-F5344CB8AC3E}">
        <p14:creationId xmlns:p14="http://schemas.microsoft.com/office/powerpoint/2010/main" val="3844199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FF00"/>
                </a:solidFill>
              </a:rPr>
              <a:t>Irrational Behavior</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30</a:t>
            </a:fld>
            <a:endParaRPr lang="en-US" dirty="0"/>
          </a:p>
        </p:txBody>
      </p:sp>
      <p:sp>
        <p:nvSpPr>
          <p:cNvPr id="6" name="Curved Down Arrow 5"/>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6" name="Curved Down Arrow 55"/>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7" name="Horizontal Scroll 56"/>
          <p:cNvSpPr/>
          <p:nvPr/>
        </p:nvSpPr>
        <p:spPr bwMode="auto">
          <a:xfrm>
            <a:off x="3946557" y="2157524"/>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58" name="Horizontal Scroll 57"/>
          <p:cNvSpPr/>
          <p:nvPr/>
        </p:nvSpPr>
        <p:spPr bwMode="auto">
          <a:xfrm>
            <a:off x="6286965" y="4303696"/>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pic>
        <p:nvPicPr>
          <p:cNvPr id="73" name="Picture 6" descr="https://bitcoin.org/img/icons/opengraph.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29167" y="4487818"/>
            <a:ext cx="1001773" cy="1001773"/>
          </a:xfrm>
          <a:prstGeom prst="rect">
            <a:avLst/>
          </a:prstGeom>
          <a:noFill/>
          <a:extLst>
            <a:ext uri="{909E8E84-426E-40DD-AFC4-6F175D3DCCD1}">
              <a14:hiddenFill xmlns:a14="http://schemas.microsoft.com/office/drawing/2010/main">
                <a:solidFill>
                  <a:srgbClr val="FFFFFF"/>
                </a:solidFill>
              </a14:hiddenFill>
            </a:ext>
          </a:extLst>
        </p:spPr>
      </p:pic>
      <p:sp>
        <p:nvSpPr>
          <p:cNvPr id="69" name="Rounded Rectangular Callout 68"/>
          <p:cNvSpPr/>
          <p:nvPr/>
        </p:nvSpPr>
        <p:spPr bwMode="auto">
          <a:xfrm>
            <a:off x="273932" y="1134955"/>
            <a:ext cx="1899321" cy="919401"/>
          </a:xfrm>
          <a:prstGeom prst="wedgeRoundRectCallout">
            <a:avLst>
              <a:gd name="adj1" fmla="val 21572"/>
              <a:gd name="adj2" fmla="val 115808"/>
              <a:gd name="adj3" fmla="val 16667"/>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Reveal s</a:t>
            </a:r>
          </a:p>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rgbClr val="FFFF00"/>
                </a:solidFill>
                <a:latin typeface="Arial" panose="020B0604020202020204" pitchFamily="34" charset="0"/>
                <a:cs typeface="Arial" panose="020B0604020202020204" pitchFamily="34" charset="0"/>
              </a:rPr>
              <a:t>prematurely</a:t>
            </a: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75" name="Rounded Rectangular Callout 74"/>
          <p:cNvSpPr/>
          <p:nvPr/>
        </p:nvSpPr>
        <p:spPr bwMode="auto">
          <a:xfrm>
            <a:off x="2324259" y="4303696"/>
            <a:ext cx="2900687" cy="510778"/>
          </a:xfrm>
          <a:prstGeom prst="wedgeRoundRectCallout">
            <a:avLst>
              <a:gd name="adj1" fmla="val 10468"/>
              <a:gd name="adj2" fmla="val 166088"/>
              <a:gd name="adj3" fmla="val 16667"/>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No Cadillac for you!</a:t>
            </a:r>
          </a:p>
        </p:txBody>
      </p:sp>
      <p:pic>
        <p:nvPicPr>
          <p:cNvPr id="59" name="Picture 10" descr="Algorand Crypto PNG Transparent Images | PNG All">
            <a:extLst>
              <a:ext uri="{FF2B5EF4-FFF2-40B4-BE49-F238E27FC236}">
                <a16:creationId xmlns:a16="http://schemas.microsoft.com/office/drawing/2014/main" id="{190B8166-4A63-45C1-9725-F7A3039F04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7297" y="2745278"/>
            <a:ext cx="703744" cy="703744"/>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A4D211A6-7280-10A1-6A78-9A0FDE623987}"/>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472CD72F-D966-CC5A-144A-D670AD4A3D98}"/>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263D51F3-A128-83AF-E156-F2B696E7AED0}"/>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36EA640A-5878-7A9A-FEA3-BF7B88D9E57E}"/>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79FB704D-11AB-FF6A-08FA-2AC96C17393B}"/>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797D0C53-CB59-1DD5-3A7A-413ABCA807D1}"/>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9AFF8F60-7017-BE8F-216D-B6650D5E283F}"/>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A4CEC856-F1A7-F074-73AB-983A6F80CDAC}"/>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C1F4307F-C899-0675-17E6-E574AF365B9E}"/>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816888B1-47BC-87F8-6595-3B0865F8AEA1}"/>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01457FF5-9843-87F8-C9CE-05B60BDDC48C}"/>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32A0BD49-9239-9E7C-86E7-1DB664A4E0FE}"/>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7E1FFE69-81DD-2F23-143D-29092255FB47}"/>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CE190860-17CE-182C-697E-341590C8DDE8}"/>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0" name="Freeform 6">
              <a:extLst>
                <a:ext uri="{FF2B5EF4-FFF2-40B4-BE49-F238E27FC236}">
                  <a16:creationId xmlns:a16="http://schemas.microsoft.com/office/drawing/2014/main" id="{5BD8612F-9F26-EFBE-1072-4329359CF46B}"/>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7">
              <a:extLst>
                <a:ext uri="{FF2B5EF4-FFF2-40B4-BE49-F238E27FC236}">
                  <a16:creationId xmlns:a16="http://schemas.microsoft.com/office/drawing/2014/main" id="{620FA66D-8026-A55A-FEC5-5C0C8C4B80CF}"/>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8">
              <a:extLst>
                <a:ext uri="{FF2B5EF4-FFF2-40B4-BE49-F238E27FC236}">
                  <a16:creationId xmlns:a16="http://schemas.microsoft.com/office/drawing/2014/main" id="{F594D29C-3BC5-A474-7472-4F0D9469F5A0}"/>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10">
              <a:extLst>
                <a:ext uri="{FF2B5EF4-FFF2-40B4-BE49-F238E27FC236}">
                  <a16:creationId xmlns:a16="http://schemas.microsoft.com/office/drawing/2014/main" id="{CE2CFBF9-C1B4-FEBA-600E-4113459F989D}"/>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1">
              <a:extLst>
                <a:ext uri="{FF2B5EF4-FFF2-40B4-BE49-F238E27FC236}">
                  <a16:creationId xmlns:a16="http://schemas.microsoft.com/office/drawing/2014/main" id="{04881691-15AA-7D0B-85D1-8F8D0C181C42}"/>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2">
              <a:extLst>
                <a:ext uri="{FF2B5EF4-FFF2-40B4-BE49-F238E27FC236}">
                  <a16:creationId xmlns:a16="http://schemas.microsoft.com/office/drawing/2014/main" id="{234CD643-4AA5-CF62-90D7-266944199604}"/>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3">
              <a:extLst>
                <a:ext uri="{FF2B5EF4-FFF2-40B4-BE49-F238E27FC236}">
                  <a16:creationId xmlns:a16="http://schemas.microsoft.com/office/drawing/2014/main" id="{A612C0CC-91EE-CAAF-0FD7-1407E5815299}"/>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4">
              <a:extLst>
                <a:ext uri="{FF2B5EF4-FFF2-40B4-BE49-F238E27FC236}">
                  <a16:creationId xmlns:a16="http://schemas.microsoft.com/office/drawing/2014/main" id="{79A321D0-CC66-D47B-E2E4-5E8036DDBDD4}"/>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5">
              <a:extLst>
                <a:ext uri="{FF2B5EF4-FFF2-40B4-BE49-F238E27FC236}">
                  <a16:creationId xmlns:a16="http://schemas.microsoft.com/office/drawing/2014/main" id="{504FDBA8-45BA-AFBE-B4D9-977DF56B7B63}"/>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9">
              <a:extLst>
                <a:ext uri="{FF2B5EF4-FFF2-40B4-BE49-F238E27FC236}">
                  <a16:creationId xmlns:a16="http://schemas.microsoft.com/office/drawing/2014/main" id="{988FBCA9-1A79-EFD1-C332-181CC8FE25AB}"/>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71" name="Group 4">
            <a:extLst>
              <a:ext uri="{FF2B5EF4-FFF2-40B4-BE49-F238E27FC236}">
                <a16:creationId xmlns:a16="http://schemas.microsoft.com/office/drawing/2014/main" id="{D68939BA-14E5-2E08-7C5C-5E6E08331459}"/>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2" name="Freeform 5">
              <a:extLst>
                <a:ext uri="{FF2B5EF4-FFF2-40B4-BE49-F238E27FC236}">
                  <a16:creationId xmlns:a16="http://schemas.microsoft.com/office/drawing/2014/main" id="{B3576ED5-BF20-BF75-D7D5-C8D88214A03A}"/>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6">
              <a:extLst>
                <a:ext uri="{FF2B5EF4-FFF2-40B4-BE49-F238E27FC236}">
                  <a16:creationId xmlns:a16="http://schemas.microsoft.com/office/drawing/2014/main" id="{2A0B7690-C897-950F-5C44-A1FB8DC2737B}"/>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7">
              <a:extLst>
                <a:ext uri="{FF2B5EF4-FFF2-40B4-BE49-F238E27FC236}">
                  <a16:creationId xmlns:a16="http://schemas.microsoft.com/office/drawing/2014/main" id="{EDF5E1E9-6C0E-9B40-71B0-E9F64230582B}"/>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8">
              <a:extLst>
                <a:ext uri="{FF2B5EF4-FFF2-40B4-BE49-F238E27FC236}">
                  <a16:creationId xmlns:a16="http://schemas.microsoft.com/office/drawing/2014/main" id="{EB4B2261-6FCB-032A-393A-2DEA8258ECE1}"/>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0">
              <a:extLst>
                <a:ext uri="{FF2B5EF4-FFF2-40B4-BE49-F238E27FC236}">
                  <a16:creationId xmlns:a16="http://schemas.microsoft.com/office/drawing/2014/main" id="{4E9EF91A-0C05-1D5C-C643-965DDBA05CA7}"/>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1">
              <a:extLst>
                <a:ext uri="{FF2B5EF4-FFF2-40B4-BE49-F238E27FC236}">
                  <a16:creationId xmlns:a16="http://schemas.microsoft.com/office/drawing/2014/main" id="{98D40DD2-1B77-E7A2-8668-5CF6C704E4C7}"/>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2">
              <a:extLst>
                <a:ext uri="{FF2B5EF4-FFF2-40B4-BE49-F238E27FC236}">
                  <a16:creationId xmlns:a16="http://schemas.microsoft.com/office/drawing/2014/main" id="{648A06A4-26C0-8BF8-5903-6C56EB11A1E1}"/>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3">
              <a:extLst>
                <a:ext uri="{FF2B5EF4-FFF2-40B4-BE49-F238E27FC236}">
                  <a16:creationId xmlns:a16="http://schemas.microsoft.com/office/drawing/2014/main" id="{B2E2C762-534B-11A4-B992-BA00E07E0B0A}"/>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4">
              <a:extLst>
                <a:ext uri="{FF2B5EF4-FFF2-40B4-BE49-F238E27FC236}">
                  <a16:creationId xmlns:a16="http://schemas.microsoft.com/office/drawing/2014/main" id="{6EB71229-E93B-75FD-B858-0D1E28D11413}"/>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15">
              <a:extLst>
                <a:ext uri="{FF2B5EF4-FFF2-40B4-BE49-F238E27FC236}">
                  <a16:creationId xmlns:a16="http://schemas.microsoft.com/office/drawing/2014/main" id="{502E9FC1-0FF6-EBC2-1AD4-B0977FDB131F}"/>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4" name="Freeform 9">
              <a:extLst>
                <a:ext uri="{FF2B5EF4-FFF2-40B4-BE49-F238E27FC236}">
                  <a16:creationId xmlns:a16="http://schemas.microsoft.com/office/drawing/2014/main" id="{F805DD63-8772-5A0A-DCF0-3000B53A90F2}"/>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45714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1.94444E-6 2.22222E-6 L -0.08334 0.07593 L -0.25556 0.19815 " pathEditMode="relative" ptsTypes="AAA">
                                      <p:cBhvr>
                                        <p:cTn id="10" dur="2000" fill="hold"/>
                                        <p:tgtEl>
                                          <p:spTgt spid="73"/>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02239 0.0294 L 0.2283 0.1169 " pathEditMode="relative" rAng="0" ptsTypes="AA">
                                      <p:cBhvr>
                                        <p:cTn id="12" dur="2000" fill="hold"/>
                                        <p:tgtEl>
                                          <p:spTgt spid="59"/>
                                        </p:tgtEl>
                                        <p:attrNameLst>
                                          <p:attrName>ppt_x</p:attrName>
                                          <p:attrName>ppt_y</p:attrName>
                                        </p:attrNameLst>
                                      </p:cBhvr>
                                      <p:rCtr x="10295" y="4375"/>
                                    </p:animMotion>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20110"/>
            <a:ext cx="7772400" cy="1143000"/>
          </a:xfrm>
        </p:spPr>
        <p:txBody>
          <a:bodyPr/>
          <a:lstStyle/>
          <a:p>
            <a:r>
              <a:rPr lang="en-US" dirty="0">
                <a:solidFill>
                  <a:srgbClr val="FFFF00"/>
                </a:solidFill>
              </a:rPr>
              <a:t>Atomic Swap Protocol</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31</a:t>
            </a:fld>
            <a:endParaRPr lang="en-US" dirty="0"/>
          </a:p>
        </p:txBody>
      </p:sp>
      <p:sp>
        <p:nvSpPr>
          <p:cNvPr id="4" name="TextBox 3"/>
          <p:cNvSpPr txBox="1"/>
          <p:nvPr/>
        </p:nvSpPr>
        <p:spPr bwMode="auto">
          <a:xfrm>
            <a:off x="1065665" y="2303452"/>
            <a:ext cx="3947343" cy="954107"/>
          </a:xfrm>
          <a:prstGeom prst="rect">
            <a:avLst/>
          </a:prstGeom>
          <a:solidFill>
            <a:schemeClr val="bg1"/>
          </a:solidFill>
          <a:ln w="76200">
            <a:solidFill>
              <a:schemeClr val="accent1">
                <a:lumMod val="75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rPr>
              <a:t>If all parties conform, all swaps take place</a:t>
            </a:r>
          </a:p>
        </p:txBody>
      </p:sp>
      <p:sp>
        <p:nvSpPr>
          <p:cNvPr id="5" name="TextBox 4"/>
          <p:cNvSpPr txBox="1"/>
          <p:nvPr/>
        </p:nvSpPr>
        <p:spPr bwMode="auto">
          <a:xfrm>
            <a:off x="1065666" y="4909913"/>
            <a:ext cx="3434367"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rPr>
              <a:t>No coalition has an incentive to deviate</a:t>
            </a:r>
          </a:p>
        </p:txBody>
      </p:sp>
      <p:sp>
        <p:nvSpPr>
          <p:cNvPr id="6" name="TextBox 5"/>
          <p:cNvSpPr txBox="1"/>
          <p:nvPr/>
        </p:nvSpPr>
        <p:spPr bwMode="auto">
          <a:xfrm>
            <a:off x="1065666" y="3609310"/>
            <a:ext cx="4827134" cy="954107"/>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rPr>
              <a:t>If some parties deviate, no conforming party </a:t>
            </a:r>
            <a:r>
              <a:rPr lang="en-US" sz="2800" dirty="0">
                <a:solidFill>
                  <a:schemeClr val="tx1"/>
                </a:solidFill>
                <a:latin typeface="Arial" panose="020B0604020202020204" pitchFamily="34" charset="0"/>
              </a:rPr>
              <a:t>“</a:t>
            </a:r>
            <a:r>
              <a:rPr lang="en-US" sz="2800" i="1" dirty="0">
                <a:solidFill>
                  <a:schemeClr val="tx1"/>
                </a:solidFill>
                <a:latin typeface="Arial" panose="020B0604020202020204" pitchFamily="34" charset="0"/>
              </a:rPr>
              <a:t>worse off”</a:t>
            </a:r>
          </a:p>
        </p:txBody>
      </p:sp>
    </p:spTree>
    <p:extLst>
      <p:ext uri="{BB962C8B-B14F-4D97-AF65-F5344CB8AC3E}">
        <p14:creationId xmlns:p14="http://schemas.microsoft.com/office/powerpoint/2010/main" val="299590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Questions</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32</a:t>
            </a:fld>
            <a:endParaRPr lang="en-US" dirty="0"/>
          </a:p>
        </p:txBody>
      </p:sp>
      <p:sp>
        <p:nvSpPr>
          <p:cNvPr id="4" name="TextBox 3"/>
          <p:cNvSpPr txBox="1"/>
          <p:nvPr/>
        </p:nvSpPr>
        <p:spPr bwMode="auto">
          <a:xfrm>
            <a:off x="900565" y="2296007"/>
            <a:ext cx="4700135" cy="523220"/>
          </a:xfrm>
          <a:prstGeom prst="rect">
            <a:avLst/>
          </a:prstGeom>
          <a:solidFill>
            <a:schemeClr val="bg1"/>
          </a:solidFill>
          <a:ln w="76200">
            <a:solidFill>
              <a:schemeClr val="accent1">
                <a:lumMod val="75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rPr>
              <a:t>When is this even </a:t>
            </a:r>
            <a:r>
              <a:rPr lang="en-US" sz="2800" i="1" dirty="0">
                <a:solidFill>
                  <a:schemeClr val="tx1"/>
                </a:solidFill>
                <a:latin typeface="Arial" panose="020B0604020202020204" pitchFamily="34" charset="0"/>
              </a:rPr>
              <a:t>possible</a:t>
            </a:r>
            <a:r>
              <a:rPr lang="en-US" sz="2800" dirty="0">
                <a:solidFill>
                  <a:srgbClr val="FFFF00"/>
                </a:solidFill>
                <a:latin typeface="Arial" panose="020B0604020202020204" pitchFamily="34" charset="0"/>
              </a:rPr>
              <a:t>?</a:t>
            </a:r>
          </a:p>
        </p:txBody>
      </p:sp>
      <p:sp>
        <p:nvSpPr>
          <p:cNvPr id="5" name="TextBox 4"/>
          <p:cNvSpPr txBox="1"/>
          <p:nvPr/>
        </p:nvSpPr>
        <p:spPr bwMode="auto">
          <a:xfrm>
            <a:off x="900565" y="4897213"/>
            <a:ext cx="4065135"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rPr>
              <a:t>How much does it </a:t>
            </a:r>
            <a:r>
              <a:rPr lang="en-US" sz="2800" i="1" dirty="0">
                <a:solidFill>
                  <a:schemeClr val="tx1"/>
                </a:solidFill>
                <a:latin typeface="Arial" panose="020B0604020202020204" pitchFamily="34" charset="0"/>
              </a:rPr>
              <a:t>cost</a:t>
            </a:r>
            <a:r>
              <a:rPr lang="en-US" sz="2800" dirty="0">
                <a:solidFill>
                  <a:srgbClr val="FFFF00"/>
                </a:solidFill>
                <a:latin typeface="Arial" panose="020B0604020202020204" pitchFamily="34" charset="0"/>
              </a:rPr>
              <a:t>?</a:t>
            </a:r>
          </a:p>
        </p:txBody>
      </p:sp>
      <p:sp>
        <p:nvSpPr>
          <p:cNvPr id="6" name="TextBox 5"/>
          <p:cNvSpPr txBox="1"/>
          <p:nvPr/>
        </p:nvSpPr>
        <p:spPr bwMode="auto">
          <a:xfrm>
            <a:off x="900565" y="3596610"/>
            <a:ext cx="3557135"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i="1" dirty="0">
                <a:solidFill>
                  <a:schemeClr val="tx1"/>
                </a:solidFill>
                <a:latin typeface="Arial" panose="020B0604020202020204" pitchFamily="34" charset="0"/>
              </a:rPr>
              <a:t>How</a:t>
            </a:r>
            <a:r>
              <a:rPr lang="en-US" sz="2800" dirty="0">
                <a:solidFill>
                  <a:srgbClr val="FFFF00"/>
                </a:solidFill>
                <a:latin typeface="Arial" panose="020B0604020202020204" pitchFamily="34" charset="0"/>
              </a:rPr>
              <a:t> can we do this?</a:t>
            </a:r>
          </a:p>
        </p:txBody>
      </p:sp>
    </p:spTree>
    <p:extLst>
      <p:ext uri="{BB962C8B-B14F-4D97-AF65-F5344CB8AC3E}">
        <p14:creationId xmlns:p14="http://schemas.microsoft.com/office/powerpoint/2010/main" val="175683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Digraphs</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33</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1316175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Vertex</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34</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FF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667557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Arc</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35</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3305308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Path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36</a:t>
            </a:fld>
            <a:endParaRPr lang="en-US" dirty="0"/>
          </a:p>
        </p:txBody>
      </p:sp>
      <p:sp>
        <p:nvSpPr>
          <p:cNvPr id="4" name="Oval 3"/>
          <p:cNvSpPr/>
          <p:nvPr/>
        </p:nvSpPr>
        <p:spPr bwMode="auto">
          <a:xfrm>
            <a:off x="2476500" y="23114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4121432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Cycle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37</a:t>
            </a:fld>
            <a:endParaRPr lang="en-US" dirty="0"/>
          </a:p>
        </p:txBody>
      </p:sp>
      <p:sp>
        <p:nvSpPr>
          <p:cNvPr id="4" name="Oval 3"/>
          <p:cNvSpPr/>
          <p:nvPr/>
        </p:nvSpPr>
        <p:spPr bwMode="auto">
          <a:xfrm>
            <a:off x="2476500" y="23114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spTree>
    <p:extLst>
      <p:ext uri="{BB962C8B-B14F-4D97-AF65-F5344CB8AC3E}">
        <p14:creationId xmlns:p14="http://schemas.microsoft.com/office/powerpoint/2010/main" val="1462860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Reachable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38</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0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0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1677867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Strongly Connected</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39</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0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0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
        <p:nvSpPr>
          <p:cNvPr id="18" name="TextBox 17"/>
          <p:cNvSpPr txBox="1"/>
          <p:nvPr/>
        </p:nvSpPr>
        <p:spPr bwMode="auto">
          <a:xfrm>
            <a:off x="2825467" y="5442775"/>
            <a:ext cx="5118666" cy="954107"/>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Every vertex reachable from every other</a:t>
            </a:r>
          </a:p>
        </p:txBody>
      </p:sp>
    </p:spTree>
    <p:extLst>
      <p:ext uri="{BB962C8B-B14F-4D97-AF65-F5344CB8AC3E}">
        <p14:creationId xmlns:p14="http://schemas.microsoft.com/office/powerpoint/2010/main" val="2780021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890787-6EC2-499A-A80E-2F1C2D6FA41B}"/>
              </a:ext>
            </a:extLst>
          </p:cNvPr>
          <p:cNvSpPr>
            <a:spLocks noGrp="1"/>
          </p:cNvSpPr>
          <p:nvPr>
            <p:ph type="sldNum" sz="quarter" idx="11"/>
          </p:nvPr>
        </p:nvSpPr>
        <p:spPr/>
        <p:txBody>
          <a:bodyPr/>
          <a:lstStyle/>
          <a:p>
            <a:pPr>
              <a:defRPr/>
            </a:pPr>
            <a:fld id="{FE25F947-77F5-4CA6-8472-B4B2967773ED}" type="slidenum">
              <a:rPr lang="x-none" smtClean="0"/>
              <a:pPr>
                <a:defRPr/>
              </a:pPr>
              <a:t>4</a:t>
            </a:fld>
            <a:endParaRPr lang="en-US" dirty="0"/>
          </a:p>
        </p:txBody>
      </p:sp>
      <p:pic>
        <p:nvPicPr>
          <p:cNvPr id="1026" name="Picture 2" descr="A final session of Walter White's 'Bad' behavior – Press Telegram">
            <a:extLst>
              <a:ext uri="{FF2B5EF4-FFF2-40B4-BE49-F238E27FC236}">
                <a16:creationId xmlns:a16="http://schemas.microsoft.com/office/drawing/2014/main" id="{4F23F5D4-7E64-4D01-BFA1-7E0071164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851" y="369278"/>
            <a:ext cx="8320298" cy="611944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9">
            <a:extLst>
              <a:ext uri="{FF2B5EF4-FFF2-40B4-BE49-F238E27FC236}">
                <a16:creationId xmlns:a16="http://schemas.microsoft.com/office/drawing/2014/main" id="{F948FCC2-4FB6-4402-B267-545BB8FB06C8}"/>
              </a:ext>
            </a:extLst>
          </p:cNvPr>
          <p:cNvSpPr/>
          <p:nvPr/>
        </p:nvSpPr>
        <p:spPr bwMode="auto">
          <a:xfrm>
            <a:off x="2216454" y="502973"/>
            <a:ext cx="2443470" cy="919401"/>
          </a:xfrm>
          <a:prstGeom prst="wedgeRoundRectCallout">
            <a:avLst>
              <a:gd name="adj1" fmla="val -47161"/>
              <a:gd name="adj2" fmla="val 111261"/>
              <a:gd name="adj3" fmla="val 16667"/>
            </a:avLst>
          </a:prstGeom>
          <a:solidFill>
            <a:schemeClr val="bg1"/>
          </a:solidFill>
          <a:ln w="5715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algn="l"/>
            <a:r>
              <a:rPr lang="en-US" dirty="0">
                <a:solidFill>
                  <a:srgbClr val="FFFF00"/>
                </a:solidFill>
                <a:latin typeface="Arial" panose="020B0604020202020204" pitchFamily="34" charset="0"/>
                <a:cs typeface="Arial" panose="020B0604020202020204" pitchFamily="34" charset="0"/>
              </a:rPr>
              <a:t>Mutual benefit if we co-operate</a:t>
            </a: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5" name="Rounded Rectangular Callout 9">
            <a:extLst>
              <a:ext uri="{FF2B5EF4-FFF2-40B4-BE49-F238E27FC236}">
                <a16:creationId xmlns:a16="http://schemas.microsoft.com/office/drawing/2014/main" id="{7FF3C412-A5D9-4292-A94C-2AE43F29FED6}"/>
              </a:ext>
            </a:extLst>
          </p:cNvPr>
          <p:cNvSpPr/>
          <p:nvPr/>
        </p:nvSpPr>
        <p:spPr bwMode="auto">
          <a:xfrm>
            <a:off x="3334147" y="1736827"/>
            <a:ext cx="2651553" cy="919401"/>
          </a:xfrm>
          <a:prstGeom prst="wedgeRoundRectCallout">
            <a:avLst>
              <a:gd name="adj1" fmla="val 77517"/>
              <a:gd name="adj2" fmla="val 1286"/>
              <a:gd name="adj3" fmla="val 16667"/>
            </a:avLst>
          </a:prstGeom>
          <a:solidFill>
            <a:schemeClr val="bg1"/>
          </a:solidFill>
          <a:ln w="5715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algn="l"/>
            <a:r>
              <a:rPr lang="en-US" dirty="0">
                <a:solidFill>
                  <a:srgbClr val="FFFF00"/>
                </a:solidFill>
                <a:latin typeface="Arial" panose="020B0604020202020204" pitchFamily="34" charset="0"/>
                <a:cs typeface="Arial" panose="020B0604020202020204" pitchFamily="34" charset="0"/>
              </a:rPr>
              <a:t>But we don’t trust each other</a:t>
            </a: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F7328C0-D210-6285-65F5-1C5C4C7576D4}"/>
              </a:ext>
            </a:extLst>
          </p:cNvPr>
          <p:cNvSpPr txBox="1"/>
          <p:nvPr/>
        </p:nvSpPr>
        <p:spPr bwMode="auto">
          <a:xfrm>
            <a:off x="2330850" y="4650823"/>
            <a:ext cx="4482317" cy="461665"/>
          </a:xfrm>
          <a:prstGeom prst="rect">
            <a:avLst/>
          </a:prstGeom>
          <a:solidFill>
            <a:schemeClr val="bg1"/>
          </a:solidFill>
          <a:ln w="76200">
            <a:solidFill>
              <a:srgbClr val="00B0F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dirty="0">
                <a:solidFill>
                  <a:srgbClr val="FFFF00"/>
                </a:solidFill>
                <a:latin typeface="Arial" panose="020B0604020202020204" pitchFamily="34" charset="0"/>
                <a:cs typeface="Arial" panose="020B0604020202020204" pitchFamily="34" charset="0"/>
              </a:rPr>
              <a:t>The oldest economic problem?</a:t>
            </a:r>
          </a:p>
        </p:txBody>
      </p:sp>
      <p:sp>
        <p:nvSpPr>
          <p:cNvPr id="7" name="Rounded Rectangular Callout 9">
            <a:extLst>
              <a:ext uri="{FF2B5EF4-FFF2-40B4-BE49-F238E27FC236}">
                <a16:creationId xmlns:a16="http://schemas.microsoft.com/office/drawing/2014/main" id="{BC0A800F-745D-CFBC-FDFC-AF88D4F350B9}"/>
              </a:ext>
            </a:extLst>
          </p:cNvPr>
          <p:cNvSpPr/>
          <p:nvPr/>
        </p:nvSpPr>
        <p:spPr bwMode="auto">
          <a:xfrm>
            <a:off x="2655724" y="2878950"/>
            <a:ext cx="2443470" cy="919401"/>
          </a:xfrm>
          <a:prstGeom prst="wedgeRoundRectCallout">
            <a:avLst>
              <a:gd name="adj1" fmla="val -66239"/>
              <a:gd name="adj2" fmla="val -111052"/>
              <a:gd name="adj3" fmla="val 16667"/>
            </a:avLst>
          </a:prstGeom>
          <a:solidFill>
            <a:schemeClr val="bg1"/>
          </a:solidFill>
          <a:ln w="5715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algn="ctr"/>
            <a:r>
              <a:rPr lang="en-US" dirty="0">
                <a:solidFill>
                  <a:srgbClr val="FFFF00"/>
                </a:solidFill>
                <a:latin typeface="Arial" panose="020B0604020202020204" pitchFamily="34" charset="0"/>
                <a:cs typeface="Arial" panose="020B0604020202020204" pitchFamily="34" charset="0"/>
              </a:rPr>
              <a:t>No recourse to civil institutions</a:t>
            </a:r>
          </a:p>
        </p:txBody>
      </p:sp>
      <p:sp>
        <p:nvSpPr>
          <p:cNvPr id="8" name="TextBox 7">
            <a:extLst>
              <a:ext uri="{FF2B5EF4-FFF2-40B4-BE49-F238E27FC236}">
                <a16:creationId xmlns:a16="http://schemas.microsoft.com/office/drawing/2014/main" id="{50E599C3-59CB-B521-03A9-02EAB7DC165B}"/>
              </a:ext>
            </a:extLst>
          </p:cNvPr>
          <p:cNvSpPr txBox="1"/>
          <p:nvPr/>
        </p:nvSpPr>
        <p:spPr bwMode="auto">
          <a:xfrm>
            <a:off x="1253324" y="5627976"/>
            <a:ext cx="6942157" cy="461665"/>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dirty="0">
                <a:solidFill>
                  <a:srgbClr val="FFFF00"/>
                </a:solidFill>
                <a:latin typeface="Arial" panose="020B0604020202020204" pitchFamily="34" charset="0"/>
                <a:cs typeface="Arial" panose="020B0604020202020204" pitchFamily="34" charset="0"/>
              </a:rPr>
              <a:t>Distributed Computing’s most important problem?</a:t>
            </a:r>
          </a:p>
        </p:txBody>
      </p:sp>
    </p:spTree>
    <p:extLst>
      <p:ext uri="{BB962C8B-B14F-4D97-AF65-F5344CB8AC3E}">
        <p14:creationId xmlns:p14="http://schemas.microsoft.com/office/powerpoint/2010/main" val="47765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Feedback Vertex Set</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40</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
        <p:nvSpPr>
          <p:cNvPr id="18" name="TextBox 17"/>
          <p:cNvSpPr txBox="1"/>
          <p:nvPr/>
        </p:nvSpPr>
        <p:spPr bwMode="auto">
          <a:xfrm>
            <a:off x="3848100" y="5645975"/>
            <a:ext cx="5118666"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Removal breaks all cycles</a:t>
            </a:r>
          </a:p>
        </p:txBody>
      </p:sp>
    </p:spTree>
    <p:extLst>
      <p:ext uri="{BB962C8B-B14F-4D97-AF65-F5344CB8AC3E}">
        <p14:creationId xmlns:p14="http://schemas.microsoft.com/office/powerpoint/2010/main" val="3934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7"/>
                                        </p:tgtEl>
                                      </p:cBhvr>
                                    </p:animEffect>
                                    <p:set>
                                      <p:cBhvr>
                                        <p:cTn id="10" dur="1" fill="hold">
                                          <p:stCondLst>
                                            <p:cond delay="499"/>
                                          </p:stCondLst>
                                        </p:cTn>
                                        <p:tgtEl>
                                          <p:spTgt spid="3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4"/>
                                        </p:tgtEl>
                                      </p:cBhvr>
                                    </p:animEffect>
                                    <p:set>
                                      <p:cBhvr>
                                        <p:cTn id="13" dur="1" fill="hold">
                                          <p:stCondLst>
                                            <p:cond delay="499"/>
                                          </p:stCondLst>
                                        </p:cTn>
                                        <p:tgtEl>
                                          <p:spTgt spid="3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1"/>
                                        </p:tgtEl>
                                      </p:cBhvr>
                                    </p:animEffect>
                                    <p:set>
                                      <p:cBhvr>
                                        <p:cTn id="19" dur="1" fill="hold">
                                          <p:stCondLst>
                                            <p:cond delay="499"/>
                                          </p:stCondLst>
                                        </p:cTn>
                                        <p:tgtEl>
                                          <p:spTgt spid="31"/>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8"/>
                                        </p:tgtEl>
                                      </p:cBhvr>
                                    </p:animEffect>
                                    <p:set>
                                      <p:cBhvr>
                                        <p:cTn id="22" dur="1" fill="hold">
                                          <p:stCondLst>
                                            <p:cond delay="499"/>
                                          </p:stCondLst>
                                        </p:cTn>
                                        <p:tgtEl>
                                          <p:spTgt spid="28"/>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5"/>
                                        </p:tgtEl>
                                      </p:cBhvr>
                                    </p:animEffect>
                                    <p:set>
                                      <p:cBhvr>
                                        <p:cTn id="25" dur="1" fill="hold">
                                          <p:stCondLst>
                                            <p:cond delay="499"/>
                                          </p:stCondLst>
                                        </p:cTn>
                                        <p:tgtEl>
                                          <p:spTgt spid="25"/>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Blockchain</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41</a:t>
            </a:fld>
            <a:endParaRPr lang="en-US" dirty="0"/>
          </a:p>
        </p:txBody>
      </p:sp>
      <p:sp>
        <p:nvSpPr>
          <p:cNvPr id="4" name="TextBox 3"/>
          <p:cNvSpPr txBox="1"/>
          <p:nvPr/>
        </p:nvSpPr>
        <p:spPr bwMode="auto">
          <a:xfrm>
            <a:off x="786265" y="1757855"/>
            <a:ext cx="3381054" cy="523220"/>
          </a:xfrm>
          <a:prstGeom prst="rect">
            <a:avLst/>
          </a:prstGeom>
          <a:solidFill>
            <a:schemeClr val="bg1"/>
          </a:solidFill>
          <a:ln w="76200">
            <a:solidFill>
              <a:srgbClr val="00B0F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b="1" dirty="0">
                <a:solidFill>
                  <a:srgbClr val="FFFF00"/>
                </a:solidFill>
                <a:latin typeface="Arial" panose="020B0604020202020204" pitchFamily="34" charset="0"/>
              </a:rPr>
              <a:t>Distributed Ledger</a:t>
            </a:r>
          </a:p>
        </p:txBody>
      </p:sp>
      <p:sp>
        <p:nvSpPr>
          <p:cNvPr id="5" name="TextBox 4"/>
          <p:cNvSpPr txBox="1"/>
          <p:nvPr/>
        </p:nvSpPr>
        <p:spPr bwMode="auto">
          <a:xfrm>
            <a:off x="786265" y="4359061"/>
            <a:ext cx="2981907"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b="1" dirty="0">
                <a:solidFill>
                  <a:srgbClr val="FFFF00"/>
                </a:solidFill>
                <a:latin typeface="Arial" panose="020B0604020202020204" pitchFamily="34" charset="0"/>
              </a:rPr>
              <a:t>Smart Contracts</a:t>
            </a:r>
          </a:p>
        </p:txBody>
      </p:sp>
      <p:sp>
        <p:nvSpPr>
          <p:cNvPr id="6" name="TextBox 5"/>
          <p:cNvSpPr txBox="1"/>
          <p:nvPr/>
        </p:nvSpPr>
        <p:spPr bwMode="auto">
          <a:xfrm>
            <a:off x="786265" y="3058458"/>
            <a:ext cx="5000087"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b="1" dirty="0">
                <a:solidFill>
                  <a:srgbClr val="FFFF00"/>
                </a:solidFill>
                <a:latin typeface="Arial" panose="020B0604020202020204" pitchFamily="34" charset="0"/>
              </a:rPr>
              <a:t>Clients </a:t>
            </a:r>
            <a:r>
              <a:rPr lang="en-US" sz="2800" b="1" i="1" dirty="0">
                <a:solidFill>
                  <a:schemeClr val="tx1"/>
                </a:solidFill>
                <a:latin typeface="Arial" panose="020B0604020202020204" pitchFamily="34" charset="0"/>
              </a:rPr>
              <a:t>publish</a:t>
            </a:r>
            <a:r>
              <a:rPr lang="en-US" sz="2800" b="1" dirty="0">
                <a:solidFill>
                  <a:srgbClr val="FFFF00"/>
                </a:solidFill>
                <a:latin typeface="Arial" panose="020B0604020202020204" pitchFamily="34" charset="0"/>
              </a:rPr>
              <a:t> transactions</a:t>
            </a:r>
          </a:p>
        </p:txBody>
      </p:sp>
      <p:sp>
        <p:nvSpPr>
          <p:cNvPr id="7" name="TextBox 6"/>
          <p:cNvSpPr txBox="1"/>
          <p:nvPr/>
        </p:nvSpPr>
        <p:spPr bwMode="auto">
          <a:xfrm>
            <a:off x="786264" y="5659663"/>
            <a:ext cx="4496744"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b="1" dirty="0">
                <a:solidFill>
                  <a:srgbClr val="FFFF00"/>
                </a:solidFill>
                <a:latin typeface="Arial" panose="020B0604020202020204" pitchFamily="34" charset="0"/>
              </a:rPr>
              <a:t>Which chain unimportant</a:t>
            </a:r>
          </a:p>
        </p:txBody>
      </p:sp>
    </p:spTree>
    <p:extLst>
      <p:ext uri="{BB962C8B-B14F-4D97-AF65-F5344CB8AC3E}">
        <p14:creationId xmlns:p14="http://schemas.microsoft.com/office/powerpoint/2010/main" val="406438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bwMode="auto">
          <a:xfrm>
            <a:off x="4380983" y="3942090"/>
            <a:ext cx="1104790"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lumMod val="85000"/>
                  </a:schemeClr>
                </a:solidFill>
                <a:latin typeface="Arial" panose="020B0604020202020204" pitchFamily="34" charset="0"/>
                <a:cs typeface="Arial" panose="020B0604020202020204" pitchFamily="34" charset="0"/>
              </a:rPr>
              <a:t>David</a:t>
            </a:r>
          </a:p>
        </p:txBody>
      </p:sp>
      <p:sp>
        <p:nvSpPr>
          <p:cNvPr id="32" name="TextBox 31"/>
          <p:cNvSpPr txBox="1"/>
          <p:nvPr/>
        </p:nvSpPr>
        <p:spPr bwMode="auto">
          <a:xfrm>
            <a:off x="2235201" y="5613400"/>
            <a:ext cx="984565"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lumMod val="85000"/>
                  </a:schemeClr>
                </a:solidFill>
                <a:latin typeface="Arial" panose="020B0604020202020204" pitchFamily="34" charset="0"/>
                <a:cs typeface="Arial" panose="020B0604020202020204" pitchFamily="34" charset="0"/>
              </a:rPr>
              <a:t>Ellen</a:t>
            </a:r>
          </a:p>
        </p:txBody>
      </p:sp>
      <p:sp>
        <p:nvSpPr>
          <p:cNvPr id="29" name="TextBox 28"/>
          <p:cNvSpPr txBox="1"/>
          <p:nvPr/>
        </p:nvSpPr>
        <p:spPr bwMode="auto">
          <a:xfrm>
            <a:off x="6921500" y="4576233"/>
            <a:ext cx="1045479"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lumMod val="85000"/>
                  </a:schemeClr>
                </a:solidFill>
                <a:latin typeface="Arial" panose="020B0604020202020204" pitchFamily="34" charset="0"/>
                <a:cs typeface="Arial" panose="020B0604020202020204" pitchFamily="34" charset="0"/>
              </a:rPr>
              <a:t>Carol</a:t>
            </a:r>
          </a:p>
        </p:txBody>
      </p:sp>
      <p:sp>
        <p:nvSpPr>
          <p:cNvPr id="12" name="TextBox 11"/>
          <p:cNvSpPr txBox="1"/>
          <p:nvPr/>
        </p:nvSpPr>
        <p:spPr bwMode="auto">
          <a:xfrm>
            <a:off x="2037708" y="1736475"/>
            <a:ext cx="963725"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lumMod val="85000"/>
                  </a:schemeClr>
                </a:solidFill>
                <a:latin typeface="Arial" panose="020B0604020202020204" pitchFamily="34" charset="0"/>
                <a:cs typeface="Arial" panose="020B0604020202020204" pitchFamily="34" charset="0"/>
              </a:rPr>
              <a:t>Alice</a:t>
            </a:r>
          </a:p>
        </p:txBody>
      </p:sp>
      <p:sp>
        <p:nvSpPr>
          <p:cNvPr id="2" name="Title 1"/>
          <p:cNvSpPr>
            <a:spLocks noGrp="1"/>
          </p:cNvSpPr>
          <p:nvPr>
            <p:ph type="title"/>
          </p:nvPr>
        </p:nvSpPr>
        <p:spPr/>
        <p:txBody>
          <a:bodyPr/>
          <a:lstStyle/>
          <a:p>
            <a:r>
              <a:rPr lang="en-US" dirty="0">
                <a:solidFill>
                  <a:srgbClr val="FFFF00"/>
                </a:solidFill>
              </a:rPr>
              <a:t>Swap Digraph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42</a:t>
            </a:fld>
            <a:endParaRPr lang="en-US" dirty="0"/>
          </a:p>
        </p:txBody>
      </p:sp>
      <p:sp>
        <p:nvSpPr>
          <p:cNvPr id="4" name="Oval 3"/>
          <p:cNvSpPr/>
          <p:nvPr/>
        </p:nvSpPr>
        <p:spPr bwMode="auto">
          <a:xfrm>
            <a:off x="2476500" y="2311400"/>
            <a:ext cx="482600" cy="482600"/>
          </a:xfrm>
          <a:prstGeom prst="ellipse">
            <a:avLst/>
          </a:prstGeom>
          <a:solidFill>
            <a:srgbClr val="66FFFF"/>
          </a:solidFill>
          <a:ln w="762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rgbClr val="66FFFF"/>
          </a:solidFill>
          <a:ln w="762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66FFFF"/>
          </a:solidFill>
          <a:ln w="762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rgbClr val="66FFFF"/>
          </a:solidFill>
          <a:ln w="762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rgbClr val="66FFFF"/>
          </a:solidFill>
          <a:ln w="762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66FFFF"/>
          </a:solidFill>
          <a:ln w="762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rgbClr val="66FFFF"/>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rgbClr val="66FFFF"/>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rgbClr val="66FFFF"/>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66FFFF"/>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rgbClr val="66FFFF"/>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rgbClr val="66FFFF"/>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rgbClr val="66FFFF"/>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rgbClr val="66FFFF"/>
            </a:solidFill>
            <a:prstDash val="solid"/>
            <a:round/>
            <a:headEnd type="triangle" w="med" len="med"/>
            <a:tailEnd type="none" w="med" len="med"/>
          </a:ln>
          <a:effectLst/>
        </p:spPr>
      </p:cxnSp>
      <p:sp>
        <p:nvSpPr>
          <p:cNvPr id="27" name="TextBox 26"/>
          <p:cNvSpPr txBox="1"/>
          <p:nvPr/>
        </p:nvSpPr>
        <p:spPr bwMode="auto">
          <a:xfrm>
            <a:off x="5638801" y="2287664"/>
            <a:ext cx="824265"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lumMod val="85000"/>
                  </a:schemeClr>
                </a:solidFill>
                <a:latin typeface="Arial" panose="020B0604020202020204" pitchFamily="34" charset="0"/>
                <a:cs typeface="Arial" panose="020B0604020202020204" pitchFamily="34" charset="0"/>
              </a:rPr>
              <a:t>Bob</a:t>
            </a:r>
          </a:p>
        </p:txBody>
      </p:sp>
      <p:sp>
        <p:nvSpPr>
          <p:cNvPr id="33" name="TextBox 32"/>
          <p:cNvSpPr txBox="1"/>
          <p:nvPr/>
        </p:nvSpPr>
        <p:spPr bwMode="auto">
          <a:xfrm>
            <a:off x="1171888" y="3197878"/>
            <a:ext cx="944489"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lumMod val="85000"/>
                  </a:schemeClr>
                </a:solidFill>
                <a:latin typeface="Arial" panose="020B0604020202020204" pitchFamily="34" charset="0"/>
                <a:cs typeface="Arial" panose="020B0604020202020204" pitchFamily="34" charset="0"/>
              </a:rPr>
              <a:t>Felix</a:t>
            </a:r>
          </a:p>
        </p:txBody>
      </p:sp>
      <p:pic>
        <p:nvPicPr>
          <p:cNvPr id="1026" name="Picture 2" descr="Pre-Owned Full Sovereign Gold Coin - Mixed Dates (Imag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0770" y="3340468"/>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ustralia 1955 SG 288 First South Australian Postage Stamps Fine Mi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0700" y="4528969"/>
            <a:ext cx="548640" cy="686271"/>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10" descr="https://zfodsq-0497s6r6rnkm.cloudmaestro.com/V-u7Se6dz/wp-content/uploads/2016/07/aPre-21-Silver-Morgan-Dollar-VG-obv.jpg.pagespeed.ic.A4vm5Zg3Cd.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5" name="Picture 6" descr="https://bitcoin.org/img/icons/opengrap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3067" y="2331603"/>
            <a:ext cx="548640" cy="548640"/>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14" descr="Image result for marijuana leaf"/>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AutoShape 16" descr="Image result for marijuana lea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42" name="Picture 18" descr="Image result for marijuana lea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60025" y="3035128"/>
            <a:ext cx="548640" cy="58655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gu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53067" y="444500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ca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02619" y="3781317"/>
            <a:ext cx="943275"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wine bottle"/>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3509656" y="5284466"/>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Sheep Clip Art | Sheep Clip Art Page... | Sheep crafts, Sheep outline, Sheep  template">
            <a:extLst>
              <a:ext uri="{FF2B5EF4-FFF2-40B4-BE49-F238E27FC236}">
                <a16:creationId xmlns:a16="http://schemas.microsoft.com/office/drawing/2014/main" id="{AA33F61A-D6CC-3B27-67A5-2DA60FE0B36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49699" y="1992023"/>
            <a:ext cx="648305"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607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Swap</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43</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66FFFF"/>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
        <p:nvSpPr>
          <p:cNvPr id="10" name="TextBox 9"/>
          <p:cNvSpPr txBox="1"/>
          <p:nvPr/>
        </p:nvSpPr>
        <p:spPr bwMode="auto">
          <a:xfrm>
            <a:off x="5708335" y="2231177"/>
            <a:ext cx="984565"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party</a:t>
            </a:r>
          </a:p>
        </p:txBody>
      </p:sp>
      <p:sp>
        <p:nvSpPr>
          <p:cNvPr id="20" name="TextBox 19"/>
          <p:cNvSpPr txBox="1"/>
          <p:nvPr/>
        </p:nvSpPr>
        <p:spPr bwMode="auto">
          <a:xfrm>
            <a:off x="7168835" y="4666425"/>
            <a:ext cx="984565"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party</a:t>
            </a:r>
          </a:p>
        </p:txBody>
      </p:sp>
      <p:sp>
        <p:nvSpPr>
          <p:cNvPr id="21" name="TextBox 20"/>
          <p:cNvSpPr txBox="1"/>
          <p:nvPr/>
        </p:nvSpPr>
        <p:spPr bwMode="auto">
          <a:xfrm>
            <a:off x="6692900" y="2743764"/>
            <a:ext cx="2001509" cy="1384995"/>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66FFFF"/>
                </a:solidFill>
                <a:latin typeface="Arial" panose="020B0604020202020204" pitchFamily="34" charset="0"/>
                <a:cs typeface="Arial" panose="020B0604020202020204" pitchFamily="34" charset="0"/>
              </a:rPr>
              <a:t>Proposed asset transfer</a:t>
            </a:r>
          </a:p>
        </p:txBody>
      </p:sp>
      <p:pic>
        <p:nvPicPr>
          <p:cNvPr id="23" name="Picture 2" descr="Pre-Owned Full Sovereign Gold Coin - Mixed Dates (Image 1)">
            <a:extLst>
              <a:ext uri="{FF2B5EF4-FFF2-40B4-BE49-F238E27FC236}">
                <a16:creationId xmlns:a16="http://schemas.microsoft.com/office/drawing/2014/main" id="{03AA3A1B-9850-4A6C-AC5A-B5E584C37F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0770" y="3340468"/>
            <a:ext cx="548640"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898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44</a:t>
            </a:fld>
            <a:endParaRPr lang="en-US" dirty="0"/>
          </a:p>
        </p:txBody>
      </p:sp>
      <p:sp>
        <p:nvSpPr>
          <p:cNvPr id="4" name="AutoShape 2" descr="Image result for roulette whe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1026" name="Picture 2" descr="http://i.dailymail.co.uk/i/pix/2016/08/23/16/35D1604800000578-0-image-a-2_14719677855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34464" cy="67360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bwMode="auto">
          <a:xfrm>
            <a:off x="1110921" y="1237809"/>
            <a:ext cx="5500235" cy="523220"/>
          </a:xfrm>
          <a:prstGeom prst="rect">
            <a:avLst/>
          </a:prstGeom>
          <a:solidFill>
            <a:schemeClr val="bg1"/>
          </a:solidFill>
          <a:ln w="76200">
            <a:solidFill>
              <a:srgbClr val="FF6699"/>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A swap is a </a:t>
            </a:r>
            <a:r>
              <a:rPr lang="en-US" sz="2800" b="1" i="1" dirty="0">
                <a:solidFill>
                  <a:schemeClr val="tx1"/>
                </a:solidFill>
                <a:latin typeface="Arial" panose="020B0604020202020204" pitchFamily="34" charset="0"/>
              </a:rPr>
              <a:t>cooperative game</a:t>
            </a:r>
          </a:p>
        </p:txBody>
      </p:sp>
      <p:sp>
        <p:nvSpPr>
          <p:cNvPr id="16" name="TextBox 15"/>
          <p:cNvSpPr txBox="1"/>
          <p:nvPr/>
        </p:nvSpPr>
        <p:spPr bwMode="auto">
          <a:xfrm>
            <a:off x="1110921" y="3153215"/>
            <a:ext cx="5652636"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Parties can form </a:t>
            </a:r>
            <a:r>
              <a:rPr lang="en-US" sz="2800" b="1" i="1" dirty="0">
                <a:solidFill>
                  <a:schemeClr val="tx1"/>
                </a:solidFill>
                <a:latin typeface="Arial" panose="020B0604020202020204" pitchFamily="34" charset="0"/>
              </a:rPr>
              <a:t>coalitions</a:t>
            </a:r>
            <a:r>
              <a:rPr lang="en-US" sz="2800" b="1" dirty="0">
                <a:solidFill>
                  <a:srgbClr val="FFFF00"/>
                </a:solidFill>
                <a:latin typeface="Arial" panose="020B0604020202020204" pitchFamily="34" charset="0"/>
              </a:rPr>
              <a:t>, committing to common strategy</a:t>
            </a:r>
          </a:p>
        </p:txBody>
      </p:sp>
      <p:sp>
        <p:nvSpPr>
          <p:cNvPr id="17" name="TextBox 16"/>
          <p:cNvSpPr txBox="1"/>
          <p:nvPr/>
        </p:nvSpPr>
        <p:spPr bwMode="auto">
          <a:xfrm>
            <a:off x="1110921" y="2233612"/>
            <a:ext cx="6643235"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A protocol is a </a:t>
            </a:r>
            <a:r>
              <a:rPr lang="en-US" sz="2800" b="1" i="1" dirty="0">
                <a:solidFill>
                  <a:schemeClr val="tx1"/>
                </a:solidFill>
                <a:latin typeface="Arial" panose="020B0604020202020204" pitchFamily="34" charset="0"/>
              </a:rPr>
              <a:t>strategy</a:t>
            </a:r>
            <a:r>
              <a:rPr lang="en-US" sz="2800" b="1" dirty="0">
                <a:solidFill>
                  <a:srgbClr val="FFFF00"/>
                </a:solidFill>
                <a:latin typeface="Arial" panose="020B0604020202020204" pitchFamily="34" charset="0"/>
              </a:rPr>
              <a:t> for that game</a:t>
            </a:r>
          </a:p>
        </p:txBody>
      </p:sp>
      <p:sp>
        <p:nvSpPr>
          <p:cNvPr id="18" name="TextBox 17"/>
          <p:cNvSpPr txBox="1"/>
          <p:nvPr/>
        </p:nvSpPr>
        <p:spPr bwMode="auto">
          <a:xfrm>
            <a:off x="1110921" y="4453817"/>
            <a:ext cx="3856958"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Result is </a:t>
            </a:r>
            <a:r>
              <a:rPr lang="en-US" sz="2800" b="1" i="1" dirty="0">
                <a:solidFill>
                  <a:schemeClr val="tx1"/>
                </a:solidFill>
                <a:latin typeface="Arial" panose="020B0604020202020204" pitchFamily="34" charset="0"/>
              </a:rPr>
              <a:t>payoff</a:t>
            </a:r>
          </a:p>
        </p:txBody>
      </p:sp>
    </p:spTree>
    <p:extLst>
      <p:ext uri="{BB962C8B-B14F-4D97-AF65-F5344CB8AC3E}">
        <p14:creationId xmlns:p14="http://schemas.microsoft.com/office/powerpoint/2010/main" val="332355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7" grpId="0" animBg="1"/>
      <p:bldP spid="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C623-5850-4400-9C73-64C960BE3EC9}"/>
              </a:ext>
            </a:extLst>
          </p:cNvPr>
          <p:cNvSpPr>
            <a:spLocks noGrp="1"/>
          </p:cNvSpPr>
          <p:nvPr>
            <p:ph type="title"/>
          </p:nvPr>
        </p:nvSpPr>
        <p:spPr>
          <a:xfrm>
            <a:off x="685800" y="2857500"/>
            <a:ext cx="7772400" cy="1143000"/>
          </a:xfrm>
        </p:spPr>
        <p:txBody>
          <a:bodyPr/>
          <a:lstStyle/>
          <a:p>
            <a:r>
              <a:rPr lang="en-US" dirty="0">
                <a:solidFill>
                  <a:srgbClr val="FFFF00"/>
                </a:solidFill>
              </a:rPr>
              <a:t>What does “</a:t>
            </a:r>
            <a:r>
              <a:rPr lang="en-US" i="1" dirty="0">
                <a:solidFill>
                  <a:schemeClr val="tx1"/>
                </a:solidFill>
              </a:rPr>
              <a:t>worse off</a:t>
            </a:r>
            <a:r>
              <a:rPr lang="en-US" dirty="0">
                <a:solidFill>
                  <a:srgbClr val="FFFF00"/>
                </a:solidFill>
              </a:rPr>
              <a:t>” mean?</a:t>
            </a:r>
          </a:p>
        </p:txBody>
      </p:sp>
      <p:sp>
        <p:nvSpPr>
          <p:cNvPr id="3" name="Slide Number Placeholder 2">
            <a:extLst>
              <a:ext uri="{FF2B5EF4-FFF2-40B4-BE49-F238E27FC236}">
                <a16:creationId xmlns:a16="http://schemas.microsoft.com/office/drawing/2014/main" id="{FBA2ACF2-5B1B-4167-A38C-9BA829E7F6B5}"/>
              </a:ext>
            </a:extLst>
          </p:cNvPr>
          <p:cNvSpPr>
            <a:spLocks noGrp="1"/>
          </p:cNvSpPr>
          <p:nvPr>
            <p:ph type="sldNum" sz="quarter" idx="11"/>
          </p:nvPr>
        </p:nvSpPr>
        <p:spPr/>
        <p:txBody>
          <a:bodyPr/>
          <a:lstStyle/>
          <a:p>
            <a:pPr>
              <a:defRPr/>
            </a:pPr>
            <a:fld id="{D65C4E5D-DA99-460E-9E68-E8A28959880C}" type="slidenum">
              <a:rPr lang="x-none" smtClean="0"/>
              <a:pPr>
                <a:defRPr/>
              </a:pPr>
              <a:t>45</a:t>
            </a:fld>
            <a:endParaRPr lang="en-US" dirty="0"/>
          </a:p>
        </p:txBody>
      </p:sp>
    </p:spTree>
    <p:extLst>
      <p:ext uri="{BB962C8B-B14F-4D97-AF65-F5344CB8AC3E}">
        <p14:creationId xmlns:p14="http://schemas.microsoft.com/office/powerpoint/2010/main" val="18428993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a:solidFill>
                  <a:srgbClr val="FFFF00"/>
                </a:solidFill>
              </a:rPr>
              <a:t>FreeRide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46</a:t>
            </a:fld>
            <a:endParaRPr lang="en-US" dirty="0"/>
          </a:p>
        </p:txBody>
      </p:sp>
      <p:sp>
        <p:nvSpPr>
          <p:cNvPr id="4" name="Oval 3"/>
          <p:cNvSpPr/>
          <p:nvPr/>
        </p:nvSpPr>
        <p:spPr bwMode="auto">
          <a:xfrm>
            <a:off x="3365500" y="3175000"/>
            <a:ext cx="482600" cy="482600"/>
          </a:xfrm>
          <a:prstGeom prst="ellipse">
            <a:avLst/>
          </a:prstGeom>
          <a:solidFill>
            <a:srgbClr val="66FF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6" name="Curved Connector 5"/>
          <p:cNvCxnSpPr>
            <a:endCxn id="4" idx="4"/>
          </p:cNvCxnSpPr>
          <p:nvPr/>
        </p:nvCxnSpPr>
        <p:spPr bwMode="auto">
          <a:xfrm rot="10800000">
            <a:off x="36068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7" name="Curved Connector 6"/>
          <p:cNvCxnSpPr>
            <a:endCxn id="4" idx="4"/>
          </p:cNvCxnSpPr>
          <p:nvPr/>
        </p:nvCxnSpPr>
        <p:spPr bwMode="auto">
          <a:xfrm flipV="1">
            <a:off x="2159000" y="3657600"/>
            <a:ext cx="1447800" cy="12065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7" name="Curved Connector 16"/>
          <p:cNvCxnSpPr>
            <a:stCxn id="4" idx="0"/>
          </p:cNvCxnSpPr>
          <p:nvPr/>
        </p:nvCxnSpPr>
        <p:spPr bwMode="auto">
          <a:xfrm rot="16200000" flipV="1">
            <a:off x="2603500" y="2171700"/>
            <a:ext cx="952500" cy="1054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endCxn id="4" idx="4"/>
          </p:cNvCxnSpPr>
          <p:nvPr/>
        </p:nvCxnSpPr>
        <p:spPr bwMode="auto">
          <a:xfrm rot="5400000" flipH="1" flipV="1">
            <a:off x="2197100" y="4724400"/>
            <a:ext cx="2476500" cy="342900"/>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5" name="Curved Connector 4"/>
          <p:cNvCxnSpPr>
            <a:stCxn id="4" idx="0"/>
          </p:cNvCxnSpPr>
          <p:nvPr/>
        </p:nvCxnSpPr>
        <p:spPr bwMode="auto">
          <a:xfrm rot="5400000" flipH="1" flipV="1">
            <a:off x="3454400" y="2222500"/>
            <a:ext cx="1104900" cy="800100"/>
          </a:xfrm>
          <a:prstGeom prst="curvedConnector3">
            <a:avLst>
              <a:gd name="adj1" fmla="val 50000"/>
            </a:avLst>
          </a:prstGeom>
          <a:solidFill>
            <a:srgbClr val="FFFFCC"/>
          </a:solidFill>
          <a:ln w="76200" cap="flat" cmpd="sng" algn="ctr">
            <a:solidFill>
              <a:srgbClr val="FF0000"/>
            </a:solidFill>
            <a:prstDash val="solid"/>
            <a:round/>
            <a:headEnd type="triangle" w="med" len="med"/>
            <a:tailEnd type="none" w="med" len="med"/>
          </a:ln>
          <a:effectLst/>
        </p:spPr>
      </p:cxnSp>
      <p:sp>
        <p:nvSpPr>
          <p:cNvPr id="32" name="TextBox 31"/>
          <p:cNvSpPr txBox="1"/>
          <p:nvPr/>
        </p:nvSpPr>
        <p:spPr bwMode="auto">
          <a:xfrm>
            <a:off x="228600" y="210635"/>
            <a:ext cx="243896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Payoffs</a:t>
            </a:r>
          </a:p>
        </p:txBody>
      </p:sp>
      <p:sp>
        <p:nvSpPr>
          <p:cNvPr id="33" name="TextBox 32"/>
          <p:cNvSpPr txBox="1"/>
          <p:nvPr/>
        </p:nvSpPr>
        <p:spPr bwMode="auto">
          <a:xfrm>
            <a:off x="4673316" y="1790005"/>
            <a:ext cx="2438967" cy="1384995"/>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66FFFF"/>
                </a:solidFill>
                <a:latin typeface="Arial" panose="020B0604020202020204" pitchFamily="34" charset="0"/>
              </a:rPr>
              <a:t>At least one entering arc triggered</a:t>
            </a:r>
          </a:p>
        </p:txBody>
      </p:sp>
      <p:sp>
        <p:nvSpPr>
          <p:cNvPr id="34" name="TextBox 33"/>
          <p:cNvSpPr txBox="1"/>
          <p:nvPr/>
        </p:nvSpPr>
        <p:spPr bwMode="auto">
          <a:xfrm>
            <a:off x="3848100" y="4520505"/>
            <a:ext cx="2438967"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66FFFF"/>
                </a:solidFill>
                <a:latin typeface="Arial" panose="020B0604020202020204" pitchFamily="34" charset="0"/>
              </a:rPr>
              <a:t>No leaving arc triggered</a:t>
            </a:r>
          </a:p>
        </p:txBody>
      </p:sp>
      <p:sp>
        <p:nvSpPr>
          <p:cNvPr id="35" name="TextBox 34"/>
          <p:cNvSpPr txBox="1"/>
          <p:nvPr/>
        </p:nvSpPr>
        <p:spPr bwMode="auto">
          <a:xfrm>
            <a:off x="6287067" y="5610880"/>
            <a:ext cx="2438967"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Something for nothing</a:t>
            </a:r>
          </a:p>
        </p:txBody>
      </p:sp>
    </p:spTree>
    <p:extLst>
      <p:ext uri="{BB962C8B-B14F-4D97-AF65-F5344CB8AC3E}">
        <p14:creationId xmlns:p14="http://schemas.microsoft.com/office/powerpoint/2010/main" val="18864398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a:solidFill>
                  <a:srgbClr val="FFFF00"/>
                </a:solidFill>
              </a:rPr>
              <a:t>Discount</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47</a:t>
            </a:fld>
            <a:endParaRPr lang="en-US" dirty="0"/>
          </a:p>
        </p:txBody>
      </p:sp>
      <p:sp>
        <p:nvSpPr>
          <p:cNvPr id="4" name="Oval 3"/>
          <p:cNvSpPr/>
          <p:nvPr/>
        </p:nvSpPr>
        <p:spPr bwMode="auto">
          <a:xfrm>
            <a:off x="3365500" y="3175000"/>
            <a:ext cx="482600" cy="482600"/>
          </a:xfrm>
          <a:prstGeom prst="ellipse">
            <a:avLst/>
          </a:prstGeom>
          <a:solidFill>
            <a:srgbClr val="66FF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6" name="Curved Connector 5"/>
          <p:cNvCxnSpPr>
            <a:endCxn id="4" idx="4"/>
          </p:cNvCxnSpPr>
          <p:nvPr/>
        </p:nvCxnSpPr>
        <p:spPr bwMode="auto">
          <a:xfrm rot="10800000">
            <a:off x="3606800" y="3657600"/>
            <a:ext cx="2971800" cy="546100"/>
          </a:xfrm>
          <a:prstGeom prst="curvedConnector2">
            <a:avLst/>
          </a:prstGeom>
          <a:solidFill>
            <a:srgbClr val="FFFFCC"/>
          </a:solidFill>
          <a:ln w="76200" cap="flat" cmpd="sng" algn="ctr">
            <a:solidFill>
              <a:srgbClr val="FF0000"/>
            </a:solidFill>
            <a:prstDash val="solid"/>
            <a:round/>
            <a:headEnd type="triangle" w="med" len="med"/>
            <a:tailEnd type="none" w="med" len="med"/>
          </a:ln>
          <a:effectLst/>
        </p:spPr>
      </p:cxnSp>
      <p:cxnSp>
        <p:nvCxnSpPr>
          <p:cNvPr id="7" name="Curved Connector 6"/>
          <p:cNvCxnSpPr>
            <a:endCxn id="4" idx="4"/>
          </p:cNvCxnSpPr>
          <p:nvPr/>
        </p:nvCxnSpPr>
        <p:spPr bwMode="auto">
          <a:xfrm flipV="1">
            <a:off x="2159000" y="3657600"/>
            <a:ext cx="1447800" cy="12065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7" name="Curved Connector 16"/>
          <p:cNvCxnSpPr>
            <a:stCxn id="4" idx="0"/>
          </p:cNvCxnSpPr>
          <p:nvPr/>
        </p:nvCxnSpPr>
        <p:spPr bwMode="auto">
          <a:xfrm rot="16200000" flipV="1">
            <a:off x="2603500" y="2171700"/>
            <a:ext cx="952500" cy="1054100"/>
          </a:xfrm>
          <a:prstGeom prst="curvedConnector2">
            <a:avLst/>
          </a:prstGeom>
          <a:solidFill>
            <a:srgbClr val="FFFFCC"/>
          </a:solidFill>
          <a:ln w="76200" cap="flat" cmpd="sng" algn="ctr">
            <a:solidFill>
              <a:srgbClr val="FF0000"/>
            </a:solidFill>
            <a:prstDash val="solid"/>
            <a:round/>
            <a:headEnd type="triangle" w="med" len="med"/>
            <a:tailEnd type="none" w="med" len="med"/>
          </a:ln>
          <a:effectLst/>
        </p:spPr>
      </p:cxnSp>
      <p:cxnSp>
        <p:nvCxnSpPr>
          <p:cNvPr id="22" name="Curved Connector 21"/>
          <p:cNvCxnSpPr>
            <a:endCxn id="4" idx="4"/>
          </p:cNvCxnSpPr>
          <p:nvPr/>
        </p:nvCxnSpPr>
        <p:spPr bwMode="auto">
          <a:xfrm rot="5400000" flipH="1" flipV="1">
            <a:off x="2197100" y="4724400"/>
            <a:ext cx="2476500" cy="342900"/>
          </a:xfrm>
          <a:prstGeom prst="curvedConnector3">
            <a:avLst>
              <a:gd name="adj1" fmla="val 50000"/>
            </a:avLst>
          </a:prstGeom>
          <a:solidFill>
            <a:srgbClr val="FFFFCC"/>
          </a:solidFill>
          <a:ln w="76200" cap="flat" cmpd="sng" algn="ctr">
            <a:solidFill>
              <a:srgbClr val="FF0000"/>
            </a:solidFill>
            <a:prstDash val="solid"/>
            <a:round/>
            <a:headEnd type="triangle" w="med" len="med"/>
            <a:tailEnd type="none" w="med" len="med"/>
          </a:ln>
          <a:effectLst/>
        </p:spPr>
      </p:cxnSp>
      <p:cxnSp>
        <p:nvCxnSpPr>
          <p:cNvPr id="5" name="Curved Connector 4"/>
          <p:cNvCxnSpPr>
            <a:stCxn id="4" idx="0"/>
          </p:cNvCxnSpPr>
          <p:nvPr/>
        </p:nvCxnSpPr>
        <p:spPr bwMode="auto">
          <a:xfrm rot="5400000" flipH="1" flipV="1">
            <a:off x="3454400" y="2222500"/>
            <a:ext cx="1104900" cy="800100"/>
          </a:xfrm>
          <a:prstGeom prst="curvedConnector3">
            <a:avLst>
              <a:gd name="adj1" fmla="val 50000"/>
            </a:avLst>
          </a:prstGeom>
          <a:solidFill>
            <a:srgbClr val="FFFFCC"/>
          </a:solidFill>
          <a:ln w="76200" cap="flat" cmpd="sng" algn="ctr">
            <a:solidFill>
              <a:srgbClr val="FF0000"/>
            </a:solidFill>
            <a:prstDash val="solid"/>
            <a:round/>
            <a:headEnd type="triangle" w="med" len="med"/>
            <a:tailEnd type="none" w="med" len="med"/>
          </a:ln>
          <a:effectLst/>
        </p:spPr>
      </p:cxnSp>
      <p:sp>
        <p:nvSpPr>
          <p:cNvPr id="32" name="TextBox 31"/>
          <p:cNvSpPr txBox="1"/>
          <p:nvPr/>
        </p:nvSpPr>
        <p:spPr bwMode="auto">
          <a:xfrm>
            <a:off x="228600" y="210635"/>
            <a:ext cx="243896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Payoffs</a:t>
            </a:r>
          </a:p>
        </p:txBody>
      </p:sp>
      <p:sp>
        <p:nvSpPr>
          <p:cNvPr id="33" name="TextBox 32"/>
          <p:cNvSpPr txBox="1"/>
          <p:nvPr/>
        </p:nvSpPr>
        <p:spPr bwMode="auto">
          <a:xfrm>
            <a:off x="4673316" y="1790005"/>
            <a:ext cx="2933984"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66FFFF"/>
                </a:solidFill>
                <a:latin typeface="Arial" panose="020B0604020202020204" pitchFamily="34" charset="0"/>
              </a:rPr>
              <a:t>All entering arcs triggered</a:t>
            </a:r>
          </a:p>
        </p:txBody>
      </p:sp>
      <p:sp>
        <p:nvSpPr>
          <p:cNvPr id="34" name="TextBox 33"/>
          <p:cNvSpPr txBox="1"/>
          <p:nvPr/>
        </p:nvSpPr>
        <p:spPr bwMode="auto">
          <a:xfrm>
            <a:off x="3848100" y="4520505"/>
            <a:ext cx="3276600"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66FFFF"/>
                </a:solidFill>
                <a:latin typeface="Arial" panose="020B0604020202020204" pitchFamily="34" charset="0"/>
              </a:rPr>
              <a:t>Some leaving arc not triggered</a:t>
            </a:r>
          </a:p>
        </p:txBody>
      </p:sp>
      <p:sp>
        <p:nvSpPr>
          <p:cNvPr id="13" name="TextBox 12"/>
          <p:cNvSpPr txBox="1"/>
          <p:nvPr/>
        </p:nvSpPr>
        <p:spPr bwMode="auto">
          <a:xfrm>
            <a:off x="5854701" y="5610880"/>
            <a:ext cx="2871334"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Cheaper than expected</a:t>
            </a:r>
          </a:p>
        </p:txBody>
      </p:sp>
    </p:spTree>
    <p:extLst>
      <p:ext uri="{BB962C8B-B14F-4D97-AF65-F5344CB8AC3E}">
        <p14:creationId xmlns:p14="http://schemas.microsoft.com/office/powerpoint/2010/main" val="2475800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a:solidFill>
                  <a:srgbClr val="FFFF00"/>
                </a:solidFill>
              </a:rPr>
              <a:t>Deal</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48</a:t>
            </a:fld>
            <a:endParaRPr lang="en-US" dirty="0"/>
          </a:p>
        </p:txBody>
      </p:sp>
      <p:sp>
        <p:nvSpPr>
          <p:cNvPr id="4" name="Oval 3"/>
          <p:cNvSpPr/>
          <p:nvPr/>
        </p:nvSpPr>
        <p:spPr bwMode="auto">
          <a:xfrm>
            <a:off x="3365500" y="3175000"/>
            <a:ext cx="482600" cy="482600"/>
          </a:xfrm>
          <a:prstGeom prst="ellipse">
            <a:avLst/>
          </a:prstGeom>
          <a:solidFill>
            <a:srgbClr val="66FF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6" name="Curved Connector 5"/>
          <p:cNvCxnSpPr>
            <a:endCxn id="4" idx="4"/>
          </p:cNvCxnSpPr>
          <p:nvPr/>
        </p:nvCxnSpPr>
        <p:spPr bwMode="auto">
          <a:xfrm rot="10800000">
            <a:off x="3606800" y="3657600"/>
            <a:ext cx="2971800" cy="546100"/>
          </a:xfrm>
          <a:prstGeom prst="curvedConnector2">
            <a:avLst/>
          </a:prstGeom>
          <a:solidFill>
            <a:srgbClr val="FFFFCC"/>
          </a:solidFill>
          <a:ln w="76200" cap="flat" cmpd="sng" algn="ctr">
            <a:solidFill>
              <a:srgbClr val="FF0000"/>
            </a:solidFill>
            <a:prstDash val="solid"/>
            <a:round/>
            <a:headEnd type="triangle" w="med" len="med"/>
            <a:tailEnd type="none" w="med" len="med"/>
          </a:ln>
          <a:effectLst/>
        </p:spPr>
      </p:cxnSp>
      <p:cxnSp>
        <p:nvCxnSpPr>
          <p:cNvPr id="7" name="Curved Connector 6"/>
          <p:cNvCxnSpPr>
            <a:endCxn id="4" idx="4"/>
          </p:cNvCxnSpPr>
          <p:nvPr/>
        </p:nvCxnSpPr>
        <p:spPr bwMode="auto">
          <a:xfrm flipV="1">
            <a:off x="2159000" y="3657600"/>
            <a:ext cx="1447800" cy="1206500"/>
          </a:xfrm>
          <a:prstGeom prst="curvedConnector2">
            <a:avLst/>
          </a:prstGeom>
          <a:solidFill>
            <a:srgbClr val="FFFFCC"/>
          </a:solidFill>
          <a:ln w="76200" cap="flat" cmpd="sng" algn="ctr">
            <a:solidFill>
              <a:srgbClr val="FF0000"/>
            </a:solidFill>
            <a:prstDash val="solid"/>
            <a:round/>
            <a:headEnd type="triangle" w="med" len="med"/>
            <a:tailEnd type="none" w="med" len="med"/>
          </a:ln>
          <a:effectLst/>
        </p:spPr>
      </p:cxnSp>
      <p:cxnSp>
        <p:nvCxnSpPr>
          <p:cNvPr id="17" name="Curved Connector 16"/>
          <p:cNvCxnSpPr>
            <a:stCxn id="4" idx="0"/>
          </p:cNvCxnSpPr>
          <p:nvPr/>
        </p:nvCxnSpPr>
        <p:spPr bwMode="auto">
          <a:xfrm rot="16200000" flipV="1">
            <a:off x="2603500" y="2171700"/>
            <a:ext cx="952500" cy="1054100"/>
          </a:xfrm>
          <a:prstGeom prst="curvedConnector2">
            <a:avLst/>
          </a:prstGeom>
          <a:solidFill>
            <a:srgbClr val="FFFFCC"/>
          </a:solidFill>
          <a:ln w="76200" cap="flat" cmpd="sng" algn="ctr">
            <a:solidFill>
              <a:srgbClr val="FF0000"/>
            </a:solidFill>
            <a:prstDash val="solid"/>
            <a:round/>
            <a:headEnd type="triangle" w="med" len="med"/>
            <a:tailEnd type="none" w="med" len="med"/>
          </a:ln>
          <a:effectLst/>
        </p:spPr>
      </p:cxnSp>
      <p:cxnSp>
        <p:nvCxnSpPr>
          <p:cNvPr id="22" name="Curved Connector 21"/>
          <p:cNvCxnSpPr>
            <a:endCxn id="4" idx="4"/>
          </p:cNvCxnSpPr>
          <p:nvPr/>
        </p:nvCxnSpPr>
        <p:spPr bwMode="auto">
          <a:xfrm rot="5400000" flipH="1" flipV="1">
            <a:off x="2197100" y="4724400"/>
            <a:ext cx="2476500" cy="342900"/>
          </a:xfrm>
          <a:prstGeom prst="curvedConnector3">
            <a:avLst>
              <a:gd name="adj1" fmla="val 50000"/>
            </a:avLst>
          </a:prstGeom>
          <a:solidFill>
            <a:srgbClr val="FFFFCC"/>
          </a:solidFill>
          <a:ln w="76200" cap="flat" cmpd="sng" algn="ctr">
            <a:solidFill>
              <a:srgbClr val="FF0000"/>
            </a:solidFill>
            <a:prstDash val="solid"/>
            <a:round/>
            <a:headEnd type="triangle" w="med" len="med"/>
            <a:tailEnd type="none" w="med" len="med"/>
          </a:ln>
          <a:effectLst/>
        </p:spPr>
      </p:cxnSp>
      <p:cxnSp>
        <p:nvCxnSpPr>
          <p:cNvPr id="5" name="Curved Connector 4"/>
          <p:cNvCxnSpPr>
            <a:stCxn id="4" idx="0"/>
          </p:cNvCxnSpPr>
          <p:nvPr/>
        </p:nvCxnSpPr>
        <p:spPr bwMode="auto">
          <a:xfrm rot="5400000" flipH="1" flipV="1">
            <a:off x="3454400" y="2222500"/>
            <a:ext cx="1104900" cy="800100"/>
          </a:xfrm>
          <a:prstGeom prst="curvedConnector3">
            <a:avLst>
              <a:gd name="adj1" fmla="val 50000"/>
            </a:avLst>
          </a:prstGeom>
          <a:solidFill>
            <a:srgbClr val="FFFFCC"/>
          </a:solidFill>
          <a:ln w="76200" cap="flat" cmpd="sng" algn="ctr">
            <a:solidFill>
              <a:srgbClr val="FF0000"/>
            </a:solidFill>
            <a:prstDash val="solid"/>
            <a:round/>
            <a:headEnd type="triangle" w="med" len="med"/>
            <a:tailEnd type="none" w="med" len="med"/>
          </a:ln>
          <a:effectLst/>
        </p:spPr>
      </p:cxnSp>
      <p:sp>
        <p:nvSpPr>
          <p:cNvPr id="32" name="TextBox 31"/>
          <p:cNvSpPr txBox="1"/>
          <p:nvPr/>
        </p:nvSpPr>
        <p:spPr bwMode="auto">
          <a:xfrm>
            <a:off x="228600" y="210635"/>
            <a:ext cx="243896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Payoffs</a:t>
            </a:r>
          </a:p>
        </p:txBody>
      </p:sp>
      <p:sp>
        <p:nvSpPr>
          <p:cNvPr id="33" name="TextBox 32"/>
          <p:cNvSpPr txBox="1"/>
          <p:nvPr/>
        </p:nvSpPr>
        <p:spPr bwMode="auto">
          <a:xfrm>
            <a:off x="4673316" y="1790005"/>
            <a:ext cx="2933984"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66FFFF"/>
                </a:solidFill>
                <a:latin typeface="Arial" panose="020B0604020202020204" pitchFamily="34" charset="0"/>
              </a:rPr>
              <a:t>All entering arcs triggered</a:t>
            </a:r>
          </a:p>
        </p:txBody>
      </p:sp>
      <p:sp>
        <p:nvSpPr>
          <p:cNvPr id="34" name="TextBox 33"/>
          <p:cNvSpPr txBox="1"/>
          <p:nvPr/>
        </p:nvSpPr>
        <p:spPr bwMode="auto">
          <a:xfrm>
            <a:off x="3848100" y="4520505"/>
            <a:ext cx="3276600"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66FFFF"/>
                </a:solidFill>
                <a:latin typeface="Arial" panose="020B0604020202020204" pitchFamily="34" charset="0"/>
              </a:rPr>
              <a:t>All leaving arcs triggered</a:t>
            </a:r>
          </a:p>
        </p:txBody>
      </p:sp>
      <p:sp>
        <p:nvSpPr>
          <p:cNvPr id="13" name="TextBox 12"/>
          <p:cNvSpPr txBox="1"/>
          <p:nvPr/>
        </p:nvSpPr>
        <p:spPr bwMode="auto">
          <a:xfrm>
            <a:off x="5854701" y="5610880"/>
            <a:ext cx="2871334"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Successful Deal</a:t>
            </a:r>
          </a:p>
        </p:txBody>
      </p:sp>
    </p:spTree>
    <p:extLst>
      <p:ext uri="{BB962C8B-B14F-4D97-AF65-F5344CB8AC3E}">
        <p14:creationId xmlns:p14="http://schemas.microsoft.com/office/powerpoint/2010/main" val="7508940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a:solidFill>
                  <a:srgbClr val="FFFF00"/>
                </a:solidFill>
              </a:rPr>
              <a:t>NoDeal</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49</a:t>
            </a:fld>
            <a:endParaRPr lang="en-US" dirty="0"/>
          </a:p>
        </p:txBody>
      </p:sp>
      <p:sp>
        <p:nvSpPr>
          <p:cNvPr id="4" name="Oval 3"/>
          <p:cNvSpPr/>
          <p:nvPr/>
        </p:nvSpPr>
        <p:spPr bwMode="auto">
          <a:xfrm>
            <a:off x="3365500" y="3175000"/>
            <a:ext cx="482600" cy="482600"/>
          </a:xfrm>
          <a:prstGeom prst="ellipse">
            <a:avLst/>
          </a:prstGeom>
          <a:solidFill>
            <a:srgbClr val="66FF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6" name="Curved Connector 5"/>
          <p:cNvCxnSpPr>
            <a:endCxn id="4" idx="4"/>
          </p:cNvCxnSpPr>
          <p:nvPr/>
        </p:nvCxnSpPr>
        <p:spPr bwMode="auto">
          <a:xfrm rot="10800000">
            <a:off x="36068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7" name="Curved Connector 6"/>
          <p:cNvCxnSpPr>
            <a:endCxn id="4" idx="4"/>
          </p:cNvCxnSpPr>
          <p:nvPr/>
        </p:nvCxnSpPr>
        <p:spPr bwMode="auto">
          <a:xfrm flipV="1">
            <a:off x="2159000" y="3657600"/>
            <a:ext cx="1447800" cy="12065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7" name="Curved Connector 16"/>
          <p:cNvCxnSpPr>
            <a:stCxn id="4" idx="0"/>
          </p:cNvCxnSpPr>
          <p:nvPr/>
        </p:nvCxnSpPr>
        <p:spPr bwMode="auto">
          <a:xfrm rot="16200000" flipV="1">
            <a:off x="2603500" y="2171700"/>
            <a:ext cx="952500" cy="1054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endCxn id="4" idx="4"/>
          </p:cNvCxnSpPr>
          <p:nvPr/>
        </p:nvCxnSpPr>
        <p:spPr bwMode="auto">
          <a:xfrm rot="5400000" flipH="1" flipV="1">
            <a:off x="2197100" y="4724400"/>
            <a:ext cx="2476500" cy="342900"/>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5" name="Curved Connector 4"/>
          <p:cNvCxnSpPr>
            <a:stCxn id="4" idx="0"/>
          </p:cNvCxnSpPr>
          <p:nvPr/>
        </p:nvCxnSpPr>
        <p:spPr bwMode="auto">
          <a:xfrm rot="5400000" flipH="1" flipV="1">
            <a:off x="3454400" y="2222500"/>
            <a:ext cx="1104900" cy="800100"/>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
        <p:nvSpPr>
          <p:cNvPr id="32" name="TextBox 31"/>
          <p:cNvSpPr txBox="1"/>
          <p:nvPr/>
        </p:nvSpPr>
        <p:spPr bwMode="auto">
          <a:xfrm>
            <a:off x="228600" y="210635"/>
            <a:ext cx="243896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Payoffs</a:t>
            </a:r>
          </a:p>
        </p:txBody>
      </p:sp>
      <p:sp>
        <p:nvSpPr>
          <p:cNvPr id="33" name="TextBox 32"/>
          <p:cNvSpPr txBox="1"/>
          <p:nvPr/>
        </p:nvSpPr>
        <p:spPr bwMode="auto">
          <a:xfrm>
            <a:off x="4673316" y="1790005"/>
            <a:ext cx="2933984"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66FFFF"/>
                </a:solidFill>
                <a:latin typeface="Arial" panose="020B0604020202020204" pitchFamily="34" charset="0"/>
              </a:rPr>
              <a:t>No entering arcs triggered</a:t>
            </a:r>
          </a:p>
        </p:txBody>
      </p:sp>
      <p:sp>
        <p:nvSpPr>
          <p:cNvPr id="34" name="TextBox 33"/>
          <p:cNvSpPr txBox="1"/>
          <p:nvPr/>
        </p:nvSpPr>
        <p:spPr bwMode="auto">
          <a:xfrm>
            <a:off x="3848100" y="4520505"/>
            <a:ext cx="3276600"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66FFFF"/>
                </a:solidFill>
                <a:latin typeface="Arial" panose="020B0604020202020204" pitchFamily="34" charset="0"/>
              </a:rPr>
              <a:t>No leaving arcs triggered</a:t>
            </a:r>
          </a:p>
        </p:txBody>
      </p:sp>
      <p:sp>
        <p:nvSpPr>
          <p:cNvPr id="13" name="TextBox 12"/>
          <p:cNvSpPr txBox="1"/>
          <p:nvPr/>
        </p:nvSpPr>
        <p:spPr bwMode="auto">
          <a:xfrm>
            <a:off x="5854701" y="5610880"/>
            <a:ext cx="2871334"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Unsuccessful Deal</a:t>
            </a:r>
          </a:p>
        </p:txBody>
      </p:sp>
    </p:spTree>
    <p:extLst>
      <p:ext uri="{BB962C8B-B14F-4D97-AF65-F5344CB8AC3E}">
        <p14:creationId xmlns:p14="http://schemas.microsoft.com/office/powerpoint/2010/main" val="287291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6699"/>
                </a:solidFill>
              </a:rPr>
              <a:t>Carol</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5</a:t>
            </a:fld>
            <a:endParaRPr lang="en-US" dirty="0"/>
          </a:p>
        </p:txBody>
      </p:sp>
      <p:pic>
        <p:nvPicPr>
          <p:cNvPr id="2052" name="Picture 4" descr="Image result for old cadilla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7556" y="2519393"/>
            <a:ext cx="2323515" cy="13478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bitcoin.org/img/icons/opengra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1226" y="2197942"/>
            <a:ext cx="1990725" cy="19907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bwMode="auto">
          <a:xfrm>
            <a:off x="1124769" y="2126337"/>
            <a:ext cx="805029" cy="523220"/>
          </a:xfrm>
          <a:prstGeom prst="rect">
            <a:avLst/>
          </a:prstGeom>
          <a:solidFill>
            <a:schemeClr val="bg1"/>
          </a:solidFill>
          <a:ln w="76200">
            <a:solidFill>
              <a:srgbClr val="FF66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has</a:t>
            </a:r>
          </a:p>
        </p:txBody>
      </p:sp>
      <p:sp>
        <p:nvSpPr>
          <p:cNvPr id="9" name="TextBox 8"/>
          <p:cNvSpPr txBox="1"/>
          <p:nvPr/>
        </p:nvSpPr>
        <p:spPr bwMode="auto">
          <a:xfrm>
            <a:off x="5770054" y="2126337"/>
            <a:ext cx="1204177" cy="523220"/>
          </a:xfrm>
          <a:prstGeom prst="rect">
            <a:avLst/>
          </a:prstGeom>
          <a:solidFill>
            <a:schemeClr val="bg1"/>
          </a:solidFill>
          <a:ln w="76200">
            <a:solidFill>
              <a:srgbClr val="FF66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wants</a:t>
            </a:r>
          </a:p>
        </p:txBody>
      </p:sp>
      <p:grpSp>
        <p:nvGrpSpPr>
          <p:cNvPr id="23" name="Group 4"/>
          <p:cNvGrpSpPr>
            <a:grpSpLocks/>
          </p:cNvGrpSpPr>
          <p:nvPr/>
        </p:nvGrpSpPr>
        <p:grpSpPr bwMode="auto">
          <a:xfrm>
            <a:off x="3747655" y="4421206"/>
            <a:ext cx="1648691" cy="1475145"/>
            <a:chOff x="864" y="1968"/>
            <a:chExt cx="912" cy="816"/>
          </a:xfrm>
        </p:grpSpPr>
        <p:sp>
          <p:nvSpPr>
            <p:cNvPr id="24" name="Freeform 5"/>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5" name="Freeform 6"/>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6" name="Freeform 7"/>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7" name="Freeform 8"/>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9" name="Freeform 10"/>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0" name="Freeform 11"/>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1" name="Freeform 12"/>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32" name="Freeform 13"/>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33" name="Freeform 14"/>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34" name="Freeform 15"/>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8" name="Freeform 9"/>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92367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a:solidFill>
                  <a:srgbClr val="FFFF00"/>
                </a:solidFill>
              </a:rPr>
              <a:t>Underwater</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50</a:t>
            </a:fld>
            <a:endParaRPr lang="en-US" dirty="0"/>
          </a:p>
        </p:txBody>
      </p:sp>
      <p:sp>
        <p:nvSpPr>
          <p:cNvPr id="4" name="Oval 3"/>
          <p:cNvSpPr/>
          <p:nvPr/>
        </p:nvSpPr>
        <p:spPr bwMode="auto">
          <a:xfrm>
            <a:off x="3365500" y="3175000"/>
            <a:ext cx="482600" cy="482600"/>
          </a:xfrm>
          <a:prstGeom prst="ellipse">
            <a:avLst/>
          </a:prstGeom>
          <a:solidFill>
            <a:srgbClr val="66FF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6" name="Curved Connector 5"/>
          <p:cNvCxnSpPr>
            <a:endCxn id="4" idx="4"/>
          </p:cNvCxnSpPr>
          <p:nvPr/>
        </p:nvCxnSpPr>
        <p:spPr bwMode="auto">
          <a:xfrm rot="10800000">
            <a:off x="36068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7" name="Curved Connector 6"/>
          <p:cNvCxnSpPr>
            <a:endCxn id="4" idx="4"/>
          </p:cNvCxnSpPr>
          <p:nvPr/>
        </p:nvCxnSpPr>
        <p:spPr bwMode="auto">
          <a:xfrm flipV="1">
            <a:off x="2159000" y="3657600"/>
            <a:ext cx="1447800" cy="12065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7" name="Curved Connector 16"/>
          <p:cNvCxnSpPr>
            <a:stCxn id="4" idx="0"/>
          </p:cNvCxnSpPr>
          <p:nvPr/>
        </p:nvCxnSpPr>
        <p:spPr bwMode="auto">
          <a:xfrm rot="16200000" flipV="1">
            <a:off x="2603500" y="2171700"/>
            <a:ext cx="952500" cy="1054100"/>
          </a:xfrm>
          <a:prstGeom prst="curvedConnector2">
            <a:avLst/>
          </a:prstGeom>
          <a:solidFill>
            <a:srgbClr val="FFFFCC"/>
          </a:solidFill>
          <a:ln w="76200" cap="flat" cmpd="sng" algn="ctr">
            <a:solidFill>
              <a:srgbClr val="FF0000"/>
            </a:solidFill>
            <a:prstDash val="solid"/>
            <a:round/>
            <a:headEnd type="triangle" w="med" len="med"/>
            <a:tailEnd type="none" w="med" len="med"/>
          </a:ln>
          <a:effectLst/>
        </p:spPr>
      </p:cxnSp>
      <p:cxnSp>
        <p:nvCxnSpPr>
          <p:cNvPr id="22" name="Curved Connector 21"/>
          <p:cNvCxnSpPr>
            <a:endCxn id="4" idx="4"/>
          </p:cNvCxnSpPr>
          <p:nvPr/>
        </p:nvCxnSpPr>
        <p:spPr bwMode="auto">
          <a:xfrm rot="5400000" flipH="1" flipV="1">
            <a:off x="2197100" y="4724400"/>
            <a:ext cx="2476500" cy="342900"/>
          </a:xfrm>
          <a:prstGeom prst="curvedConnector3">
            <a:avLst>
              <a:gd name="adj1" fmla="val 50000"/>
            </a:avLst>
          </a:prstGeom>
          <a:solidFill>
            <a:srgbClr val="FFFFCC"/>
          </a:solidFill>
          <a:ln w="76200" cap="flat" cmpd="sng" algn="ctr">
            <a:solidFill>
              <a:srgbClr val="FF0000"/>
            </a:solidFill>
            <a:prstDash val="solid"/>
            <a:round/>
            <a:headEnd type="triangle" w="med" len="med"/>
            <a:tailEnd type="none" w="med" len="med"/>
          </a:ln>
          <a:effectLst/>
        </p:spPr>
      </p:cxnSp>
      <p:cxnSp>
        <p:nvCxnSpPr>
          <p:cNvPr id="5" name="Curved Connector 4"/>
          <p:cNvCxnSpPr>
            <a:stCxn id="4" idx="0"/>
          </p:cNvCxnSpPr>
          <p:nvPr/>
        </p:nvCxnSpPr>
        <p:spPr bwMode="auto">
          <a:xfrm rot="5400000" flipH="1" flipV="1">
            <a:off x="3454400" y="2222500"/>
            <a:ext cx="1104900" cy="800100"/>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
        <p:nvSpPr>
          <p:cNvPr id="32" name="TextBox 31"/>
          <p:cNvSpPr txBox="1"/>
          <p:nvPr/>
        </p:nvSpPr>
        <p:spPr bwMode="auto">
          <a:xfrm>
            <a:off x="228600" y="210635"/>
            <a:ext cx="243896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Payoffs</a:t>
            </a:r>
          </a:p>
        </p:txBody>
      </p:sp>
      <p:sp>
        <p:nvSpPr>
          <p:cNvPr id="33" name="TextBox 32"/>
          <p:cNvSpPr txBox="1"/>
          <p:nvPr/>
        </p:nvSpPr>
        <p:spPr bwMode="auto">
          <a:xfrm>
            <a:off x="4673316" y="1790005"/>
            <a:ext cx="3251484"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66FFFF"/>
                </a:solidFill>
                <a:latin typeface="Arial" panose="020B0604020202020204" pitchFamily="34" charset="0"/>
              </a:rPr>
              <a:t>Some entering arc not triggered</a:t>
            </a:r>
          </a:p>
        </p:txBody>
      </p:sp>
      <p:sp>
        <p:nvSpPr>
          <p:cNvPr id="34" name="TextBox 33"/>
          <p:cNvSpPr txBox="1"/>
          <p:nvPr/>
        </p:nvSpPr>
        <p:spPr bwMode="auto">
          <a:xfrm>
            <a:off x="3848100" y="4520505"/>
            <a:ext cx="3276600"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66FFFF"/>
                </a:solidFill>
                <a:latin typeface="Arial" panose="020B0604020202020204" pitchFamily="34" charset="0"/>
              </a:rPr>
              <a:t>Some leaving arc triggered</a:t>
            </a:r>
          </a:p>
        </p:txBody>
      </p:sp>
      <p:sp>
        <p:nvSpPr>
          <p:cNvPr id="13" name="TextBox 12"/>
          <p:cNvSpPr txBox="1"/>
          <p:nvPr/>
        </p:nvSpPr>
        <p:spPr bwMode="auto">
          <a:xfrm>
            <a:off x="5854701" y="5610880"/>
            <a:ext cx="2871334" cy="523220"/>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Chaos</a:t>
            </a:r>
          </a:p>
        </p:txBody>
      </p:sp>
    </p:spTree>
    <p:extLst>
      <p:ext uri="{BB962C8B-B14F-4D97-AF65-F5344CB8AC3E}">
        <p14:creationId xmlns:p14="http://schemas.microsoft.com/office/powerpoint/2010/main" val="7702920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Payoffs</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51</a:t>
            </a:fld>
            <a:endParaRPr lang="en-US" dirty="0"/>
          </a:p>
        </p:txBody>
      </p:sp>
      <p:pic>
        <p:nvPicPr>
          <p:cNvPr id="10242" name="Picture 2" descr="http://i.ebayimg.com/00/s/NTY2WDg0OQ==/z/pzoAAOSwBvNTnrly/$_32.JPG?set_id=880000500F"/>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56021" y="0"/>
            <a:ext cx="10256043" cy="6837363"/>
          </a:xfrm>
          <a:prstGeom prst="rect">
            <a:avLst/>
          </a:prstGeom>
          <a:noFill/>
          <a:ln>
            <a:solidFill>
              <a:srgbClr val="FFFF00"/>
            </a:solidFill>
          </a:ln>
          <a:extLst>
            <a:ext uri="{909E8E84-426E-40DD-AFC4-6F175D3DCCD1}">
              <a14:hiddenFill xmlns:a14="http://schemas.microsoft.com/office/drawing/2010/main">
                <a:solidFill>
                  <a:srgbClr val="FFFFFF"/>
                </a:solidFill>
              </a14:hiddenFill>
            </a:ext>
          </a:extLst>
        </p:spPr>
      </p:pic>
      <p:sp>
        <p:nvSpPr>
          <p:cNvPr id="11" name="TextBox 10"/>
          <p:cNvSpPr txBox="1"/>
          <p:nvPr/>
        </p:nvSpPr>
        <p:spPr bwMode="auto">
          <a:xfrm>
            <a:off x="228600" y="210635"/>
            <a:ext cx="243896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Payoffs</a:t>
            </a:r>
          </a:p>
        </p:txBody>
      </p:sp>
      <p:sp>
        <p:nvSpPr>
          <p:cNvPr id="4" name="Down Arrow 3"/>
          <p:cNvSpPr/>
          <p:nvPr/>
        </p:nvSpPr>
        <p:spPr bwMode="auto">
          <a:xfrm>
            <a:off x="1402379" y="1447800"/>
            <a:ext cx="609600" cy="4574070"/>
          </a:xfrm>
          <a:prstGeom prst="downArrow">
            <a:avLst/>
          </a:prstGeom>
          <a:solidFill>
            <a:schemeClr val="accent6">
              <a:lumMod val="60000"/>
              <a:lumOff val="40000"/>
            </a:schemeClr>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19" name="TextBox 18"/>
          <p:cNvSpPr txBox="1"/>
          <p:nvPr/>
        </p:nvSpPr>
        <p:spPr bwMode="auto">
          <a:xfrm>
            <a:off x="297589" y="1460275"/>
            <a:ext cx="1104790" cy="523220"/>
          </a:xfrm>
          <a:prstGeom prst="rect">
            <a:avLst/>
          </a:prstGeom>
          <a:noFill/>
          <a:ln w="76200">
            <a:noFill/>
            <a:miter lim="800000"/>
            <a:headEnd/>
            <a:tailEnd/>
          </a:ln>
          <a:effectLst/>
        </p:spPr>
        <p:txBody>
          <a:bodyPr wrap="none" rtlCol="0">
            <a:spAutoFit/>
          </a:bodyPr>
          <a:lstStyle/>
          <a:p>
            <a:pPr algn="l"/>
            <a:r>
              <a:rPr lang="en-US" sz="2800" dirty="0">
                <a:solidFill>
                  <a:schemeClr val="accent6">
                    <a:lumMod val="60000"/>
                    <a:lumOff val="40000"/>
                  </a:schemeClr>
                </a:solidFill>
                <a:latin typeface="Arial" panose="020B0604020202020204" pitchFamily="34" charset="0"/>
                <a:cs typeface="Arial" panose="020B0604020202020204" pitchFamily="34" charset="0"/>
              </a:rPr>
              <a:t>better</a:t>
            </a:r>
          </a:p>
        </p:txBody>
      </p:sp>
      <p:sp>
        <p:nvSpPr>
          <p:cNvPr id="21" name="TextBox 20"/>
          <p:cNvSpPr txBox="1"/>
          <p:nvPr/>
        </p:nvSpPr>
        <p:spPr bwMode="auto">
          <a:xfrm>
            <a:off x="297589" y="5475545"/>
            <a:ext cx="1144865" cy="523220"/>
          </a:xfrm>
          <a:prstGeom prst="rect">
            <a:avLst/>
          </a:prstGeom>
          <a:noFill/>
          <a:ln w="76200">
            <a:noFill/>
            <a:miter lim="800000"/>
            <a:headEnd/>
            <a:tailEnd/>
          </a:ln>
          <a:effectLst/>
        </p:spPr>
        <p:txBody>
          <a:bodyPr wrap="none" rtlCol="0">
            <a:spAutoFit/>
          </a:bodyPr>
          <a:lstStyle/>
          <a:p>
            <a:pPr algn="l"/>
            <a:r>
              <a:rPr lang="en-US" sz="2800" dirty="0">
                <a:solidFill>
                  <a:schemeClr val="accent6">
                    <a:lumMod val="60000"/>
                    <a:lumOff val="40000"/>
                  </a:schemeClr>
                </a:solidFill>
                <a:latin typeface="Arial" panose="020B0604020202020204" pitchFamily="34" charset="0"/>
                <a:cs typeface="Arial" panose="020B0604020202020204" pitchFamily="34" charset="0"/>
              </a:rPr>
              <a:t>worse</a:t>
            </a:r>
          </a:p>
        </p:txBody>
      </p:sp>
    </p:spTree>
    <p:extLst>
      <p:ext uri="{BB962C8B-B14F-4D97-AF65-F5344CB8AC3E}">
        <p14:creationId xmlns:p14="http://schemas.microsoft.com/office/powerpoint/2010/main" val="17088849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Payoffs</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52</a:t>
            </a:fld>
            <a:endParaRPr lang="en-US" dirty="0"/>
          </a:p>
        </p:txBody>
      </p:sp>
      <p:pic>
        <p:nvPicPr>
          <p:cNvPr id="10242" name="Picture 2" descr="http://i.ebayimg.com/00/s/NTY2WDg0OQ==/z/pzoAAOSwBvNTnrly/$_32.JPG?set_id=880000500F"/>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56021" y="20637"/>
            <a:ext cx="10256043" cy="6837363"/>
          </a:xfrm>
          <a:prstGeom prst="rect">
            <a:avLst/>
          </a:prstGeom>
          <a:noFill/>
          <a:ln>
            <a:solidFill>
              <a:srgbClr val="FFFF00"/>
            </a:solidFill>
          </a:ln>
          <a:extLst>
            <a:ext uri="{909E8E84-426E-40DD-AFC4-6F175D3DCCD1}">
              <a14:hiddenFill xmlns:a14="http://schemas.microsoft.com/office/drawing/2010/main">
                <a:solidFill>
                  <a:srgbClr val="FFFFFF"/>
                </a:solidFill>
              </a14:hiddenFill>
            </a:ext>
          </a:extLst>
        </p:spPr>
      </p:pic>
      <p:sp>
        <p:nvSpPr>
          <p:cNvPr id="11" name="TextBox 10"/>
          <p:cNvSpPr txBox="1"/>
          <p:nvPr/>
        </p:nvSpPr>
        <p:spPr bwMode="auto">
          <a:xfrm>
            <a:off x="228600" y="210635"/>
            <a:ext cx="243896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Payoffs</a:t>
            </a:r>
          </a:p>
        </p:txBody>
      </p:sp>
      <p:sp>
        <p:nvSpPr>
          <p:cNvPr id="18" name="TextBox 17"/>
          <p:cNvSpPr txBox="1"/>
          <p:nvPr/>
        </p:nvSpPr>
        <p:spPr bwMode="auto">
          <a:xfrm>
            <a:off x="5765800" y="5475545"/>
            <a:ext cx="2871334"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Otherwise, why join?</a:t>
            </a:r>
          </a:p>
        </p:txBody>
      </p:sp>
      <p:sp>
        <p:nvSpPr>
          <p:cNvPr id="4" name="Down Arrow 3"/>
          <p:cNvSpPr/>
          <p:nvPr/>
        </p:nvSpPr>
        <p:spPr bwMode="auto">
          <a:xfrm>
            <a:off x="1402379" y="1447800"/>
            <a:ext cx="609600" cy="4574070"/>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19" name="TextBox 18"/>
          <p:cNvSpPr txBox="1"/>
          <p:nvPr/>
        </p:nvSpPr>
        <p:spPr bwMode="auto">
          <a:xfrm>
            <a:off x="297589" y="1460275"/>
            <a:ext cx="1104790" cy="523220"/>
          </a:xfrm>
          <a:prstGeom prst="rect">
            <a:avLst/>
          </a:prstGeom>
          <a:noFill/>
          <a:ln w="76200">
            <a:noFill/>
            <a:miter lim="800000"/>
            <a:headEnd/>
            <a:tailEnd/>
          </a:ln>
          <a:effectLst/>
        </p:spPr>
        <p:txBody>
          <a:bodyPr wrap="none" rtlCol="0">
            <a:spAutoFit/>
          </a:bodyPr>
          <a:lstStyle/>
          <a:p>
            <a:pPr algn="l"/>
            <a:r>
              <a:rPr lang="en-US" sz="2800" dirty="0">
                <a:solidFill>
                  <a:schemeClr val="bg1"/>
                </a:solidFill>
                <a:latin typeface="Arial" panose="020B0604020202020204" pitchFamily="34" charset="0"/>
                <a:cs typeface="Arial" panose="020B0604020202020204" pitchFamily="34" charset="0"/>
              </a:rPr>
              <a:t>better</a:t>
            </a:r>
          </a:p>
        </p:txBody>
      </p:sp>
      <p:sp>
        <p:nvSpPr>
          <p:cNvPr id="21" name="TextBox 20"/>
          <p:cNvSpPr txBox="1"/>
          <p:nvPr/>
        </p:nvSpPr>
        <p:spPr bwMode="auto">
          <a:xfrm>
            <a:off x="297589" y="5475545"/>
            <a:ext cx="1144865" cy="523220"/>
          </a:xfrm>
          <a:prstGeom prst="rect">
            <a:avLst/>
          </a:prstGeom>
          <a:noFill/>
          <a:ln w="76200">
            <a:noFill/>
            <a:miter lim="800000"/>
            <a:headEnd/>
            <a:tailEnd/>
          </a:ln>
          <a:effectLst/>
        </p:spPr>
        <p:txBody>
          <a:bodyPr wrap="none" rtlCol="0">
            <a:spAutoFit/>
          </a:bodyPr>
          <a:lstStyle/>
          <a:p>
            <a:pPr algn="l"/>
            <a:r>
              <a:rPr lang="en-US" sz="2800" dirty="0">
                <a:solidFill>
                  <a:schemeClr val="bg1"/>
                </a:solidFill>
                <a:latin typeface="Arial" panose="020B0604020202020204" pitchFamily="34" charset="0"/>
                <a:cs typeface="Arial" panose="020B0604020202020204" pitchFamily="34" charset="0"/>
              </a:rPr>
              <a:t>worse</a:t>
            </a:r>
          </a:p>
        </p:txBody>
      </p:sp>
      <p:grpSp>
        <p:nvGrpSpPr>
          <p:cNvPr id="5" name="Group 4"/>
          <p:cNvGrpSpPr/>
          <p:nvPr/>
        </p:nvGrpSpPr>
        <p:grpSpPr>
          <a:xfrm>
            <a:off x="3821634" y="3443700"/>
            <a:ext cx="1500732" cy="1542547"/>
            <a:chOff x="2745692" y="3443700"/>
            <a:chExt cx="1500732" cy="1542547"/>
          </a:xfrm>
        </p:grpSpPr>
        <p:sp>
          <p:nvSpPr>
            <p:cNvPr id="14" name="TextBox 13"/>
            <p:cNvSpPr txBox="1"/>
            <p:nvPr/>
          </p:nvSpPr>
          <p:spPr bwMode="auto">
            <a:xfrm>
              <a:off x="2986945" y="3443700"/>
              <a:ext cx="1018227" cy="523220"/>
            </a:xfrm>
            <a:prstGeom prst="rect">
              <a:avLst/>
            </a:prstGeom>
            <a:solidFill>
              <a:schemeClr val="bg1"/>
            </a:solidFill>
            <a:ln w="76200">
              <a:solidFill>
                <a:srgbClr val="CCFFCC"/>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Deal</a:t>
              </a:r>
            </a:p>
          </p:txBody>
        </p:sp>
        <p:sp>
          <p:nvSpPr>
            <p:cNvPr id="15" name="TextBox 14"/>
            <p:cNvSpPr txBox="1"/>
            <p:nvPr/>
          </p:nvSpPr>
          <p:spPr bwMode="auto">
            <a:xfrm>
              <a:off x="2745692" y="4463027"/>
              <a:ext cx="1500732" cy="523220"/>
            </a:xfrm>
            <a:prstGeom prst="rect">
              <a:avLst/>
            </a:prstGeom>
            <a:solidFill>
              <a:schemeClr val="bg1"/>
            </a:solidFill>
            <a:ln w="76200">
              <a:solidFill>
                <a:srgbClr val="FF66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NoDeal</a:t>
              </a:r>
            </a:p>
          </p:txBody>
        </p:sp>
        <p:sp>
          <p:nvSpPr>
            <p:cNvPr id="17" name="Down Arrow 16"/>
            <p:cNvSpPr/>
            <p:nvPr/>
          </p:nvSpPr>
          <p:spPr bwMode="auto">
            <a:xfrm>
              <a:off x="3191258" y="3930274"/>
              <a:ext cx="609600" cy="57173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1382601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Payoffs</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53</a:t>
            </a:fld>
            <a:endParaRPr lang="en-US" dirty="0"/>
          </a:p>
        </p:txBody>
      </p:sp>
      <p:pic>
        <p:nvPicPr>
          <p:cNvPr id="10242" name="Picture 2" descr="http://i.ebayimg.com/00/s/NTY2WDg0OQ==/z/pzoAAOSwBvNTnrly/$_32.JPG?set_id=880000500F"/>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56021" y="20637"/>
            <a:ext cx="10256043" cy="6837363"/>
          </a:xfrm>
          <a:prstGeom prst="rect">
            <a:avLst/>
          </a:prstGeom>
          <a:noFill/>
          <a:ln>
            <a:solidFill>
              <a:srgbClr val="FFFF00"/>
            </a:solidFill>
          </a:ln>
          <a:extLst>
            <a:ext uri="{909E8E84-426E-40DD-AFC4-6F175D3DCCD1}">
              <a14:hiddenFill xmlns:a14="http://schemas.microsoft.com/office/drawing/2010/main">
                <a:solidFill>
                  <a:srgbClr val="FFFFFF"/>
                </a:solidFill>
              </a14:hiddenFill>
            </a:ext>
          </a:extLst>
        </p:spPr>
      </p:pic>
      <p:sp>
        <p:nvSpPr>
          <p:cNvPr id="11" name="TextBox 10"/>
          <p:cNvSpPr txBox="1"/>
          <p:nvPr/>
        </p:nvSpPr>
        <p:spPr bwMode="auto">
          <a:xfrm>
            <a:off x="228600" y="210635"/>
            <a:ext cx="243896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Payoffs</a:t>
            </a:r>
          </a:p>
        </p:txBody>
      </p:sp>
      <p:sp>
        <p:nvSpPr>
          <p:cNvPr id="18" name="TextBox 17"/>
          <p:cNvSpPr txBox="1"/>
          <p:nvPr/>
        </p:nvSpPr>
        <p:spPr bwMode="auto">
          <a:xfrm>
            <a:off x="5765800" y="5475545"/>
            <a:ext cx="2871334"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Cheaper than expected!</a:t>
            </a:r>
          </a:p>
        </p:txBody>
      </p:sp>
      <p:sp>
        <p:nvSpPr>
          <p:cNvPr id="4" name="Down Arrow 3"/>
          <p:cNvSpPr/>
          <p:nvPr/>
        </p:nvSpPr>
        <p:spPr bwMode="auto">
          <a:xfrm>
            <a:off x="1402379" y="1447800"/>
            <a:ext cx="609600" cy="4574070"/>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19" name="TextBox 18"/>
          <p:cNvSpPr txBox="1"/>
          <p:nvPr/>
        </p:nvSpPr>
        <p:spPr bwMode="auto">
          <a:xfrm>
            <a:off x="297589" y="1460275"/>
            <a:ext cx="1104790" cy="523220"/>
          </a:xfrm>
          <a:prstGeom prst="rect">
            <a:avLst/>
          </a:prstGeom>
          <a:noFill/>
          <a:ln w="76200">
            <a:noFill/>
            <a:miter lim="800000"/>
            <a:headEnd/>
            <a:tailEnd/>
          </a:ln>
          <a:effectLst/>
        </p:spPr>
        <p:txBody>
          <a:bodyPr wrap="none" rtlCol="0">
            <a:spAutoFit/>
          </a:bodyPr>
          <a:lstStyle/>
          <a:p>
            <a:pPr algn="l"/>
            <a:r>
              <a:rPr lang="en-US" sz="2800" dirty="0">
                <a:solidFill>
                  <a:schemeClr val="bg1"/>
                </a:solidFill>
                <a:latin typeface="Arial" panose="020B0604020202020204" pitchFamily="34" charset="0"/>
                <a:cs typeface="Arial" panose="020B0604020202020204" pitchFamily="34" charset="0"/>
              </a:rPr>
              <a:t>better</a:t>
            </a:r>
          </a:p>
        </p:txBody>
      </p:sp>
      <p:sp>
        <p:nvSpPr>
          <p:cNvPr id="21" name="TextBox 20"/>
          <p:cNvSpPr txBox="1"/>
          <p:nvPr/>
        </p:nvSpPr>
        <p:spPr bwMode="auto">
          <a:xfrm>
            <a:off x="297589" y="5475545"/>
            <a:ext cx="1144865" cy="523220"/>
          </a:xfrm>
          <a:prstGeom prst="rect">
            <a:avLst/>
          </a:prstGeom>
          <a:noFill/>
          <a:ln w="76200">
            <a:noFill/>
            <a:miter lim="800000"/>
            <a:headEnd/>
            <a:tailEnd/>
          </a:ln>
          <a:effectLst/>
        </p:spPr>
        <p:txBody>
          <a:bodyPr wrap="none" rtlCol="0">
            <a:spAutoFit/>
          </a:bodyPr>
          <a:lstStyle/>
          <a:p>
            <a:pPr algn="l"/>
            <a:r>
              <a:rPr lang="en-US" sz="2800" dirty="0">
                <a:solidFill>
                  <a:schemeClr val="bg1"/>
                </a:solidFill>
                <a:latin typeface="Arial" panose="020B0604020202020204" pitchFamily="34" charset="0"/>
                <a:cs typeface="Arial" panose="020B0604020202020204" pitchFamily="34" charset="0"/>
              </a:rPr>
              <a:t>worse</a:t>
            </a:r>
          </a:p>
        </p:txBody>
      </p:sp>
      <p:grpSp>
        <p:nvGrpSpPr>
          <p:cNvPr id="5" name="Group 4"/>
          <p:cNvGrpSpPr/>
          <p:nvPr/>
        </p:nvGrpSpPr>
        <p:grpSpPr>
          <a:xfrm>
            <a:off x="3821634" y="3443700"/>
            <a:ext cx="1500732" cy="1542547"/>
            <a:chOff x="2745692" y="3443700"/>
            <a:chExt cx="1500732" cy="1542547"/>
          </a:xfrm>
        </p:grpSpPr>
        <p:sp>
          <p:nvSpPr>
            <p:cNvPr id="14" name="TextBox 13"/>
            <p:cNvSpPr txBox="1"/>
            <p:nvPr/>
          </p:nvSpPr>
          <p:spPr bwMode="auto">
            <a:xfrm>
              <a:off x="2986945" y="3443700"/>
              <a:ext cx="1018227" cy="523220"/>
            </a:xfrm>
            <a:prstGeom prst="rect">
              <a:avLst/>
            </a:prstGeom>
            <a:solidFill>
              <a:schemeClr val="bg1"/>
            </a:solidFill>
            <a:ln w="76200">
              <a:solidFill>
                <a:srgbClr val="CCFFCC"/>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Deal</a:t>
              </a:r>
            </a:p>
          </p:txBody>
        </p:sp>
        <p:sp>
          <p:nvSpPr>
            <p:cNvPr id="15" name="TextBox 14"/>
            <p:cNvSpPr txBox="1"/>
            <p:nvPr/>
          </p:nvSpPr>
          <p:spPr bwMode="auto">
            <a:xfrm>
              <a:off x="2745692" y="4463027"/>
              <a:ext cx="1500732" cy="523220"/>
            </a:xfrm>
            <a:prstGeom prst="rect">
              <a:avLst/>
            </a:prstGeom>
            <a:solidFill>
              <a:schemeClr val="bg1"/>
            </a:solidFill>
            <a:ln w="76200">
              <a:solidFill>
                <a:srgbClr val="FF66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NoDeal</a:t>
              </a:r>
            </a:p>
          </p:txBody>
        </p:sp>
        <p:sp>
          <p:nvSpPr>
            <p:cNvPr id="17" name="Down Arrow 16"/>
            <p:cNvSpPr/>
            <p:nvPr/>
          </p:nvSpPr>
          <p:spPr bwMode="auto">
            <a:xfrm>
              <a:off x="3191258" y="3930274"/>
              <a:ext cx="609600" cy="57173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grpSp>
      <p:sp>
        <p:nvSpPr>
          <p:cNvPr id="13" name="TextBox 12"/>
          <p:cNvSpPr txBox="1"/>
          <p:nvPr/>
        </p:nvSpPr>
        <p:spPr bwMode="auto">
          <a:xfrm>
            <a:off x="3704615" y="2391779"/>
            <a:ext cx="1734770"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Discount</a:t>
            </a:r>
          </a:p>
        </p:txBody>
      </p:sp>
      <p:sp>
        <p:nvSpPr>
          <p:cNvPr id="16" name="Down Arrow 15"/>
          <p:cNvSpPr/>
          <p:nvPr/>
        </p:nvSpPr>
        <p:spPr bwMode="auto">
          <a:xfrm>
            <a:off x="4267200" y="2914999"/>
            <a:ext cx="609600" cy="57173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8508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Payoffs</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54</a:t>
            </a:fld>
            <a:endParaRPr lang="en-US" dirty="0"/>
          </a:p>
        </p:txBody>
      </p:sp>
      <p:pic>
        <p:nvPicPr>
          <p:cNvPr id="10242" name="Picture 2" descr="http://i.ebayimg.com/00/s/NTY2WDg0OQ==/z/pzoAAOSwBvNTnrly/$_32.JPG?set_id=880000500F"/>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56021" y="20637"/>
            <a:ext cx="10256043" cy="6837363"/>
          </a:xfrm>
          <a:prstGeom prst="rect">
            <a:avLst/>
          </a:prstGeom>
          <a:noFill/>
          <a:ln>
            <a:solidFill>
              <a:srgbClr val="FFFF00"/>
            </a:solidFill>
          </a:ln>
          <a:extLst>
            <a:ext uri="{909E8E84-426E-40DD-AFC4-6F175D3DCCD1}">
              <a14:hiddenFill xmlns:a14="http://schemas.microsoft.com/office/drawing/2010/main">
                <a:solidFill>
                  <a:srgbClr val="FFFFFF"/>
                </a:solidFill>
              </a14:hiddenFill>
            </a:ext>
          </a:extLst>
        </p:spPr>
      </p:pic>
      <p:sp>
        <p:nvSpPr>
          <p:cNvPr id="11" name="TextBox 10"/>
          <p:cNvSpPr txBox="1"/>
          <p:nvPr/>
        </p:nvSpPr>
        <p:spPr bwMode="auto">
          <a:xfrm>
            <a:off x="228600" y="210635"/>
            <a:ext cx="243896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Payoffs</a:t>
            </a:r>
          </a:p>
        </p:txBody>
      </p:sp>
      <p:sp>
        <p:nvSpPr>
          <p:cNvPr id="18" name="TextBox 17"/>
          <p:cNvSpPr txBox="1"/>
          <p:nvPr/>
        </p:nvSpPr>
        <p:spPr bwMode="auto">
          <a:xfrm>
            <a:off x="5765800" y="5475545"/>
            <a:ext cx="2871334"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Something for nothing!</a:t>
            </a:r>
          </a:p>
        </p:txBody>
      </p:sp>
      <p:sp>
        <p:nvSpPr>
          <p:cNvPr id="4" name="Down Arrow 3"/>
          <p:cNvSpPr/>
          <p:nvPr/>
        </p:nvSpPr>
        <p:spPr bwMode="auto">
          <a:xfrm>
            <a:off x="1402379" y="1447800"/>
            <a:ext cx="609600" cy="4574070"/>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19" name="TextBox 18"/>
          <p:cNvSpPr txBox="1"/>
          <p:nvPr/>
        </p:nvSpPr>
        <p:spPr bwMode="auto">
          <a:xfrm>
            <a:off x="297589" y="1460275"/>
            <a:ext cx="1104790" cy="523220"/>
          </a:xfrm>
          <a:prstGeom prst="rect">
            <a:avLst/>
          </a:prstGeom>
          <a:noFill/>
          <a:ln w="76200">
            <a:noFill/>
            <a:miter lim="800000"/>
            <a:headEnd/>
            <a:tailEnd/>
          </a:ln>
          <a:effectLst/>
        </p:spPr>
        <p:txBody>
          <a:bodyPr wrap="none" rtlCol="0">
            <a:spAutoFit/>
          </a:bodyPr>
          <a:lstStyle/>
          <a:p>
            <a:pPr algn="l"/>
            <a:r>
              <a:rPr lang="en-US" sz="2800" dirty="0">
                <a:solidFill>
                  <a:schemeClr val="bg1"/>
                </a:solidFill>
                <a:latin typeface="Arial" panose="020B0604020202020204" pitchFamily="34" charset="0"/>
                <a:cs typeface="Arial" panose="020B0604020202020204" pitchFamily="34" charset="0"/>
              </a:rPr>
              <a:t>better</a:t>
            </a:r>
          </a:p>
        </p:txBody>
      </p:sp>
      <p:sp>
        <p:nvSpPr>
          <p:cNvPr id="21" name="TextBox 20"/>
          <p:cNvSpPr txBox="1"/>
          <p:nvPr/>
        </p:nvSpPr>
        <p:spPr bwMode="auto">
          <a:xfrm>
            <a:off x="297589" y="5475545"/>
            <a:ext cx="1144865" cy="523220"/>
          </a:xfrm>
          <a:prstGeom prst="rect">
            <a:avLst/>
          </a:prstGeom>
          <a:noFill/>
          <a:ln w="76200">
            <a:noFill/>
            <a:miter lim="800000"/>
            <a:headEnd/>
            <a:tailEnd/>
          </a:ln>
          <a:effectLst/>
        </p:spPr>
        <p:txBody>
          <a:bodyPr wrap="none" rtlCol="0">
            <a:spAutoFit/>
          </a:bodyPr>
          <a:lstStyle/>
          <a:p>
            <a:pPr algn="l"/>
            <a:r>
              <a:rPr lang="en-US" sz="2800" dirty="0">
                <a:solidFill>
                  <a:schemeClr val="bg1"/>
                </a:solidFill>
                <a:latin typeface="Arial" panose="020B0604020202020204" pitchFamily="34" charset="0"/>
                <a:cs typeface="Arial" panose="020B0604020202020204" pitchFamily="34" charset="0"/>
              </a:rPr>
              <a:t>worse</a:t>
            </a:r>
          </a:p>
        </p:txBody>
      </p:sp>
      <p:grpSp>
        <p:nvGrpSpPr>
          <p:cNvPr id="5" name="Group 4"/>
          <p:cNvGrpSpPr/>
          <p:nvPr/>
        </p:nvGrpSpPr>
        <p:grpSpPr>
          <a:xfrm>
            <a:off x="3821634" y="3443700"/>
            <a:ext cx="2443710" cy="1542547"/>
            <a:chOff x="2745692" y="3443700"/>
            <a:chExt cx="2443710" cy="1542547"/>
          </a:xfrm>
        </p:grpSpPr>
        <p:sp>
          <p:nvSpPr>
            <p:cNvPr id="14" name="TextBox 13"/>
            <p:cNvSpPr txBox="1"/>
            <p:nvPr/>
          </p:nvSpPr>
          <p:spPr bwMode="auto">
            <a:xfrm>
              <a:off x="2986945" y="3443700"/>
              <a:ext cx="1018227" cy="523220"/>
            </a:xfrm>
            <a:prstGeom prst="rect">
              <a:avLst/>
            </a:prstGeom>
            <a:solidFill>
              <a:schemeClr val="bg1"/>
            </a:solidFill>
            <a:ln w="76200">
              <a:solidFill>
                <a:srgbClr val="CCFFCC"/>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Deal</a:t>
              </a:r>
            </a:p>
          </p:txBody>
        </p:sp>
        <p:sp>
          <p:nvSpPr>
            <p:cNvPr id="15" name="TextBox 14"/>
            <p:cNvSpPr txBox="1"/>
            <p:nvPr/>
          </p:nvSpPr>
          <p:spPr bwMode="auto">
            <a:xfrm>
              <a:off x="2745692" y="4463027"/>
              <a:ext cx="1500732" cy="523220"/>
            </a:xfrm>
            <a:prstGeom prst="rect">
              <a:avLst/>
            </a:prstGeom>
            <a:solidFill>
              <a:schemeClr val="bg1"/>
            </a:solidFill>
            <a:ln w="76200">
              <a:solidFill>
                <a:srgbClr val="FF66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NoDeal</a:t>
              </a:r>
            </a:p>
          </p:txBody>
        </p:sp>
        <p:sp>
          <p:nvSpPr>
            <p:cNvPr id="17" name="Down Arrow 16"/>
            <p:cNvSpPr/>
            <p:nvPr/>
          </p:nvSpPr>
          <p:spPr bwMode="auto">
            <a:xfrm>
              <a:off x="3191258" y="3930274"/>
              <a:ext cx="609600" cy="57173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22" name="Down Arrow 21"/>
            <p:cNvSpPr/>
            <p:nvPr/>
          </p:nvSpPr>
          <p:spPr bwMode="auto">
            <a:xfrm rot="3211658">
              <a:off x="4385058" y="3657097"/>
              <a:ext cx="609600" cy="99908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grpSp>
      <p:sp>
        <p:nvSpPr>
          <p:cNvPr id="13" name="TextBox 12"/>
          <p:cNvSpPr txBox="1"/>
          <p:nvPr/>
        </p:nvSpPr>
        <p:spPr bwMode="auto">
          <a:xfrm>
            <a:off x="3704615" y="2391779"/>
            <a:ext cx="1734770"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Discount</a:t>
            </a:r>
          </a:p>
        </p:txBody>
      </p:sp>
      <p:sp>
        <p:nvSpPr>
          <p:cNvPr id="16" name="Down Arrow 15"/>
          <p:cNvSpPr/>
          <p:nvPr/>
        </p:nvSpPr>
        <p:spPr bwMode="auto">
          <a:xfrm>
            <a:off x="4267200" y="2914999"/>
            <a:ext cx="609600" cy="57173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20" name="TextBox 19"/>
          <p:cNvSpPr txBox="1"/>
          <p:nvPr/>
        </p:nvSpPr>
        <p:spPr bwMode="auto">
          <a:xfrm>
            <a:off x="6174692" y="3014092"/>
            <a:ext cx="1723549"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FreeRide</a:t>
            </a:r>
          </a:p>
        </p:txBody>
      </p:sp>
    </p:spTree>
    <p:extLst>
      <p:ext uri="{BB962C8B-B14F-4D97-AF65-F5344CB8AC3E}">
        <p14:creationId xmlns:p14="http://schemas.microsoft.com/office/powerpoint/2010/main" val="32053505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Payoffs</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55</a:t>
            </a:fld>
            <a:endParaRPr lang="en-US" dirty="0"/>
          </a:p>
        </p:txBody>
      </p:sp>
      <p:pic>
        <p:nvPicPr>
          <p:cNvPr id="10242" name="Picture 2" descr="http://i.ebayimg.com/00/s/NTY2WDg0OQ==/z/pzoAAOSwBvNTnrly/$_32.JPG?set_id=880000500F"/>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56021" y="20637"/>
            <a:ext cx="10256043" cy="6837363"/>
          </a:xfrm>
          <a:prstGeom prst="rect">
            <a:avLst/>
          </a:prstGeom>
          <a:noFill/>
          <a:ln>
            <a:solidFill>
              <a:srgbClr val="FFFF00"/>
            </a:solidFill>
          </a:ln>
          <a:extLst>
            <a:ext uri="{909E8E84-426E-40DD-AFC4-6F175D3DCCD1}">
              <a14:hiddenFill xmlns:a14="http://schemas.microsoft.com/office/drawing/2010/main">
                <a:solidFill>
                  <a:srgbClr val="FFFFFF"/>
                </a:solidFill>
              </a14:hiddenFill>
            </a:ext>
          </a:extLst>
        </p:spPr>
      </p:pic>
      <p:sp>
        <p:nvSpPr>
          <p:cNvPr id="11" name="TextBox 10"/>
          <p:cNvSpPr txBox="1"/>
          <p:nvPr/>
        </p:nvSpPr>
        <p:spPr bwMode="auto">
          <a:xfrm>
            <a:off x="228600" y="210635"/>
            <a:ext cx="243896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Payoffs</a:t>
            </a:r>
          </a:p>
        </p:txBody>
      </p:sp>
      <p:sp>
        <p:nvSpPr>
          <p:cNvPr id="4" name="Down Arrow 3"/>
          <p:cNvSpPr/>
          <p:nvPr/>
        </p:nvSpPr>
        <p:spPr bwMode="auto">
          <a:xfrm>
            <a:off x="1402379" y="1447800"/>
            <a:ext cx="609600" cy="4574070"/>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19" name="TextBox 18"/>
          <p:cNvSpPr txBox="1"/>
          <p:nvPr/>
        </p:nvSpPr>
        <p:spPr bwMode="auto">
          <a:xfrm>
            <a:off x="297589" y="1460275"/>
            <a:ext cx="1104790" cy="523220"/>
          </a:xfrm>
          <a:prstGeom prst="rect">
            <a:avLst/>
          </a:prstGeom>
          <a:noFill/>
          <a:ln w="76200">
            <a:noFill/>
            <a:miter lim="800000"/>
            <a:headEnd/>
            <a:tailEnd/>
          </a:ln>
          <a:effectLst/>
        </p:spPr>
        <p:txBody>
          <a:bodyPr wrap="none" rtlCol="0">
            <a:spAutoFit/>
          </a:bodyPr>
          <a:lstStyle/>
          <a:p>
            <a:pPr algn="l"/>
            <a:r>
              <a:rPr lang="en-US" sz="2800" dirty="0">
                <a:solidFill>
                  <a:schemeClr val="bg1"/>
                </a:solidFill>
                <a:latin typeface="Arial" panose="020B0604020202020204" pitchFamily="34" charset="0"/>
                <a:cs typeface="Arial" panose="020B0604020202020204" pitchFamily="34" charset="0"/>
              </a:rPr>
              <a:t>better</a:t>
            </a:r>
          </a:p>
        </p:txBody>
      </p:sp>
      <p:sp>
        <p:nvSpPr>
          <p:cNvPr id="21" name="TextBox 20"/>
          <p:cNvSpPr txBox="1"/>
          <p:nvPr/>
        </p:nvSpPr>
        <p:spPr bwMode="auto">
          <a:xfrm>
            <a:off x="297589" y="5475545"/>
            <a:ext cx="1144865" cy="523220"/>
          </a:xfrm>
          <a:prstGeom prst="rect">
            <a:avLst/>
          </a:prstGeom>
          <a:noFill/>
          <a:ln w="76200">
            <a:noFill/>
            <a:miter lim="800000"/>
            <a:headEnd/>
            <a:tailEnd/>
          </a:ln>
          <a:effectLst/>
        </p:spPr>
        <p:txBody>
          <a:bodyPr wrap="none" rtlCol="0">
            <a:spAutoFit/>
          </a:bodyPr>
          <a:lstStyle/>
          <a:p>
            <a:pPr algn="l"/>
            <a:r>
              <a:rPr lang="en-US" sz="2800" dirty="0">
                <a:solidFill>
                  <a:schemeClr val="bg1"/>
                </a:solidFill>
                <a:latin typeface="Arial" panose="020B0604020202020204" pitchFamily="34" charset="0"/>
                <a:cs typeface="Arial" panose="020B0604020202020204" pitchFamily="34" charset="0"/>
              </a:rPr>
              <a:t>worse</a:t>
            </a:r>
          </a:p>
        </p:txBody>
      </p:sp>
      <p:grpSp>
        <p:nvGrpSpPr>
          <p:cNvPr id="5" name="Group 4"/>
          <p:cNvGrpSpPr/>
          <p:nvPr/>
        </p:nvGrpSpPr>
        <p:grpSpPr>
          <a:xfrm>
            <a:off x="3821634" y="3443700"/>
            <a:ext cx="2443710" cy="2031845"/>
            <a:chOff x="2745692" y="3443700"/>
            <a:chExt cx="2443710" cy="2031845"/>
          </a:xfrm>
        </p:grpSpPr>
        <p:sp>
          <p:nvSpPr>
            <p:cNvPr id="14" name="TextBox 13"/>
            <p:cNvSpPr txBox="1"/>
            <p:nvPr/>
          </p:nvSpPr>
          <p:spPr bwMode="auto">
            <a:xfrm>
              <a:off x="2986945" y="3443700"/>
              <a:ext cx="1018227" cy="523220"/>
            </a:xfrm>
            <a:prstGeom prst="rect">
              <a:avLst/>
            </a:prstGeom>
            <a:solidFill>
              <a:schemeClr val="bg1"/>
            </a:solidFill>
            <a:ln w="76200">
              <a:solidFill>
                <a:srgbClr val="CCFFCC"/>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Deal</a:t>
              </a:r>
            </a:p>
          </p:txBody>
        </p:sp>
        <p:sp>
          <p:nvSpPr>
            <p:cNvPr id="15" name="TextBox 14"/>
            <p:cNvSpPr txBox="1"/>
            <p:nvPr/>
          </p:nvSpPr>
          <p:spPr bwMode="auto">
            <a:xfrm>
              <a:off x="2745692" y="4463027"/>
              <a:ext cx="1500732" cy="523220"/>
            </a:xfrm>
            <a:prstGeom prst="rect">
              <a:avLst/>
            </a:prstGeom>
            <a:solidFill>
              <a:schemeClr val="bg1"/>
            </a:solidFill>
            <a:ln w="76200">
              <a:solidFill>
                <a:srgbClr val="FF66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NoDeal</a:t>
              </a:r>
            </a:p>
          </p:txBody>
        </p:sp>
        <p:sp>
          <p:nvSpPr>
            <p:cNvPr id="17" name="Down Arrow 16"/>
            <p:cNvSpPr/>
            <p:nvPr/>
          </p:nvSpPr>
          <p:spPr bwMode="auto">
            <a:xfrm>
              <a:off x="3191258" y="3930274"/>
              <a:ext cx="609600" cy="57173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22" name="Down Arrow 21"/>
            <p:cNvSpPr/>
            <p:nvPr/>
          </p:nvSpPr>
          <p:spPr bwMode="auto">
            <a:xfrm rot="3211658">
              <a:off x="4385058" y="3657097"/>
              <a:ext cx="609600" cy="99908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24" name="Down Arrow 23"/>
            <p:cNvSpPr/>
            <p:nvPr/>
          </p:nvSpPr>
          <p:spPr bwMode="auto">
            <a:xfrm>
              <a:off x="3191258" y="4903807"/>
              <a:ext cx="609600" cy="57173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grpSp>
      <p:sp>
        <p:nvSpPr>
          <p:cNvPr id="13" name="TextBox 12"/>
          <p:cNvSpPr txBox="1"/>
          <p:nvPr/>
        </p:nvSpPr>
        <p:spPr bwMode="auto">
          <a:xfrm>
            <a:off x="3704615" y="2391779"/>
            <a:ext cx="1734770"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Discount</a:t>
            </a:r>
          </a:p>
        </p:txBody>
      </p:sp>
      <p:sp>
        <p:nvSpPr>
          <p:cNvPr id="16" name="Down Arrow 15"/>
          <p:cNvSpPr/>
          <p:nvPr/>
        </p:nvSpPr>
        <p:spPr bwMode="auto">
          <a:xfrm>
            <a:off x="4267200" y="2914999"/>
            <a:ext cx="609600" cy="57173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20" name="TextBox 19"/>
          <p:cNvSpPr txBox="1"/>
          <p:nvPr/>
        </p:nvSpPr>
        <p:spPr bwMode="auto">
          <a:xfrm>
            <a:off x="6174692" y="3014092"/>
            <a:ext cx="1723549"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FreeRide</a:t>
            </a:r>
          </a:p>
        </p:txBody>
      </p:sp>
      <p:sp>
        <p:nvSpPr>
          <p:cNvPr id="23" name="TextBox 22"/>
          <p:cNvSpPr txBox="1"/>
          <p:nvPr/>
        </p:nvSpPr>
        <p:spPr bwMode="auto">
          <a:xfrm>
            <a:off x="3438869" y="5498651"/>
            <a:ext cx="2266262"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Underwater</a:t>
            </a:r>
          </a:p>
        </p:txBody>
      </p:sp>
    </p:spTree>
    <p:extLst>
      <p:ext uri="{BB962C8B-B14F-4D97-AF65-F5344CB8AC3E}">
        <p14:creationId xmlns:p14="http://schemas.microsoft.com/office/powerpoint/2010/main" val="25346979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Payoffs</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56</a:t>
            </a:fld>
            <a:endParaRPr lang="en-US" dirty="0"/>
          </a:p>
        </p:txBody>
      </p:sp>
      <p:pic>
        <p:nvPicPr>
          <p:cNvPr id="10242" name="Picture 2" descr="http://i.ebayimg.com/00/s/NTY2WDg0OQ==/z/pzoAAOSwBvNTnrly/$_32.JPG?set_id=880000500F"/>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56021" y="20637"/>
            <a:ext cx="10256043" cy="6837363"/>
          </a:xfrm>
          <a:prstGeom prst="rect">
            <a:avLst/>
          </a:prstGeom>
          <a:noFill/>
          <a:ln>
            <a:solidFill>
              <a:srgbClr val="FFFF00"/>
            </a:solidFill>
          </a:ln>
          <a:extLst>
            <a:ext uri="{909E8E84-426E-40DD-AFC4-6F175D3DCCD1}">
              <a14:hiddenFill xmlns:a14="http://schemas.microsoft.com/office/drawing/2010/main">
                <a:solidFill>
                  <a:srgbClr val="FFFFFF"/>
                </a:solidFill>
              </a14:hiddenFill>
            </a:ext>
          </a:extLst>
        </p:spPr>
      </p:pic>
      <p:sp>
        <p:nvSpPr>
          <p:cNvPr id="11" name="TextBox 10"/>
          <p:cNvSpPr txBox="1"/>
          <p:nvPr/>
        </p:nvSpPr>
        <p:spPr bwMode="auto">
          <a:xfrm>
            <a:off x="228600" y="210635"/>
            <a:ext cx="243896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Payoffs</a:t>
            </a:r>
          </a:p>
        </p:txBody>
      </p:sp>
      <p:sp>
        <p:nvSpPr>
          <p:cNvPr id="4" name="Down Arrow 3"/>
          <p:cNvSpPr/>
          <p:nvPr/>
        </p:nvSpPr>
        <p:spPr bwMode="auto">
          <a:xfrm>
            <a:off x="1402379" y="1447800"/>
            <a:ext cx="609600" cy="4574070"/>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19" name="TextBox 18"/>
          <p:cNvSpPr txBox="1"/>
          <p:nvPr/>
        </p:nvSpPr>
        <p:spPr bwMode="auto">
          <a:xfrm>
            <a:off x="297589" y="1460275"/>
            <a:ext cx="1104790" cy="523220"/>
          </a:xfrm>
          <a:prstGeom prst="rect">
            <a:avLst/>
          </a:prstGeom>
          <a:noFill/>
          <a:ln w="76200">
            <a:noFill/>
            <a:miter lim="800000"/>
            <a:headEnd/>
            <a:tailEnd/>
          </a:ln>
          <a:effectLst/>
        </p:spPr>
        <p:txBody>
          <a:bodyPr wrap="none" rtlCol="0">
            <a:spAutoFit/>
          </a:bodyPr>
          <a:lstStyle/>
          <a:p>
            <a:pPr algn="l"/>
            <a:r>
              <a:rPr lang="en-US" sz="2800" dirty="0">
                <a:solidFill>
                  <a:schemeClr val="bg1"/>
                </a:solidFill>
                <a:latin typeface="Arial" panose="020B0604020202020204" pitchFamily="34" charset="0"/>
                <a:cs typeface="Arial" panose="020B0604020202020204" pitchFamily="34" charset="0"/>
              </a:rPr>
              <a:t>better</a:t>
            </a:r>
          </a:p>
        </p:txBody>
      </p:sp>
      <p:sp>
        <p:nvSpPr>
          <p:cNvPr id="21" name="TextBox 20"/>
          <p:cNvSpPr txBox="1"/>
          <p:nvPr/>
        </p:nvSpPr>
        <p:spPr bwMode="auto">
          <a:xfrm>
            <a:off x="297589" y="5475545"/>
            <a:ext cx="1144865" cy="523220"/>
          </a:xfrm>
          <a:prstGeom prst="rect">
            <a:avLst/>
          </a:prstGeom>
          <a:noFill/>
          <a:ln w="76200">
            <a:noFill/>
            <a:miter lim="800000"/>
            <a:headEnd/>
            <a:tailEnd/>
          </a:ln>
          <a:effectLst/>
        </p:spPr>
        <p:txBody>
          <a:bodyPr wrap="none" rtlCol="0">
            <a:spAutoFit/>
          </a:bodyPr>
          <a:lstStyle/>
          <a:p>
            <a:pPr algn="l"/>
            <a:r>
              <a:rPr lang="en-US" sz="2800" dirty="0">
                <a:solidFill>
                  <a:schemeClr val="bg1"/>
                </a:solidFill>
                <a:latin typeface="Arial" panose="020B0604020202020204" pitchFamily="34" charset="0"/>
                <a:cs typeface="Arial" panose="020B0604020202020204" pitchFamily="34" charset="0"/>
              </a:rPr>
              <a:t>worse</a:t>
            </a:r>
          </a:p>
        </p:txBody>
      </p:sp>
      <p:grpSp>
        <p:nvGrpSpPr>
          <p:cNvPr id="5" name="Group 4"/>
          <p:cNvGrpSpPr/>
          <p:nvPr/>
        </p:nvGrpSpPr>
        <p:grpSpPr>
          <a:xfrm>
            <a:off x="3821634" y="3443700"/>
            <a:ext cx="2443710" cy="2031845"/>
            <a:chOff x="2745692" y="3443700"/>
            <a:chExt cx="2443710" cy="2031845"/>
          </a:xfrm>
        </p:grpSpPr>
        <p:sp>
          <p:nvSpPr>
            <p:cNvPr id="14" name="TextBox 13"/>
            <p:cNvSpPr txBox="1"/>
            <p:nvPr/>
          </p:nvSpPr>
          <p:spPr bwMode="auto">
            <a:xfrm>
              <a:off x="2986945" y="3443700"/>
              <a:ext cx="1018227" cy="523220"/>
            </a:xfrm>
            <a:prstGeom prst="rect">
              <a:avLst/>
            </a:prstGeom>
            <a:solidFill>
              <a:schemeClr val="bg1"/>
            </a:solidFill>
            <a:ln w="76200">
              <a:solidFill>
                <a:srgbClr val="CCFFCC"/>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Deal</a:t>
              </a:r>
            </a:p>
          </p:txBody>
        </p:sp>
        <p:sp>
          <p:nvSpPr>
            <p:cNvPr id="15" name="TextBox 14"/>
            <p:cNvSpPr txBox="1"/>
            <p:nvPr/>
          </p:nvSpPr>
          <p:spPr bwMode="auto">
            <a:xfrm>
              <a:off x="2745692" y="4463027"/>
              <a:ext cx="1500732" cy="523220"/>
            </a:xfrm>
            <a:prstGeom prst="rect">
              <a:avLst/>
            </a:prstGeom>
            <a:solidFill>
              <a:schemeClr val="bg1"/>
            </a:solidFill>
            <a:ln w="76200">
              <a:solidFill>
                <a:srgbClr val="FF66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NoDeal</a:t>
              </a:r>
            </a:p>
          </p:txBody>
        </p:sp>
        <p:sp>
          <p:nvSpPr>
            <p:cNvPr id="17" name="Down Arrow 16"/>
            <p:cNvSpPr/>
            <p:nvPr/>
          </p:nvSpPr>
          <p:spPr bwMode="auto">
            <a:xfrm>
              <a:off x="3191258" y="3930274"/>
              <a:ext cx="609600" cy="57173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22" name="Down Arrow 21"/>
            <p:cNvSpPr/>
            <p:nvPr/>
          </p:nvSpPr>
          <p:spPr bwMode="auto">
            <a:xfrm rot="3211658">
              <a:off x="4385058" y="3657097"/>
              <a:ext cx="609600" cy="99908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24" name="Down Arrow 23"/>
            <p:cNvSpPr/>
            <p:nvPr/>
          </p:nvSpPr>
          <p:spPr bwMode="auto">
            <a:xfrm>
              <a:off x="3191258" y="4903807"/>
              <a:ext cx="609600" cy="57173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grpSp>
      <p:sp>
        <p:nvSpPr>
          <p:cNvPr id="13" name="TextBox 12"/>
          <p:cNvSpPr txBox="1"/>
          <p:nvPr/>
        </p:nvSpPr>
        <p:spPr bwMode="auto">
          <a:xfrm>
            <a:off x="3704615" y="2391779"/>
            <a:ext cx="1734770"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Discount</a:t>
            </a:r>
          </a:p>
        </p:txBody>
      </p:sp>
      <p:sp>
        <p:nvSpPr>
          <p:cNvPr id="16" name="Down Arrow 15"/>
          <p:cNvSpPr/>
          <p:nvPr/>
        </p:nvSpPr>
        <p:spPr bwMode="auto">
          <a:xfrm>
            <a:off x="4267200" y="2914999"/>
            <a:ext cx="609600" cy="57173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20" name="TextBox 19"/>
          <p:cNvSpPr txBox="1"/>
          <p:nvPr/>
        </p:nvSpPr>
        <p:spPr bwMode="auto">
          <a:xfrm>
            <a:off x="6174692" y="3014092"/>
            <a:ext cx="1723549"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FreeRide</a:t>
            </a:r>
          </a:p>
        </p:txBody>
      </p:sp>
      <p:sp>
        <p:nvSpPr>
          <p:cNvPr id="23" name="TextBox 22"/>
          <p:cNvSpPr txBox="1"/>
          <p:nvPr/>
        </p:nvSpPr>
        <p:spPr bwMode="auto">
          <a:xfrm>
            <a:off x="3438869" y="5498651"/>
            <a:ext cx="2266262"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Underwater</a:t>
            </a:r>
          </a:p>
        </p:txBody>
      </p:sp>
      <p:cxnSp>
        <p:nvCxnSpPr>
          <p:cNvPr id="7" name="Straight Connector 6"/>
          <p:cNvCxnSpPr/>
          <p:nvPr/>
        </p:nvCxnSpPr>
        <p:spPr bwMode="auto">
          <a:xfrm>
            <a:off x="1707179" y="5193741"/>
            <a:ext cx="5751095" cy="0"/>
          </a:xfrm>
          <a:prstGeom prst="line">
            <a:avLst/>
          </a:prstGeom>
          <a:solidFill>
            <a:srgbClr val="FFFFCC"/>
          </a:solidFill>
          <a:ln w="76200" cap="flat" cmpd="sng" algn="ctr">
            <a:solidFill>
              <a:srgbClr val="FFC000"/>
            </a:solidFill>
            <a:prstDash val="sysDash"/>
            <a:round/>
            <a:headEnd type="none" w="med" len="med"/>
            <a:tailEnd type="none" w="med" len="med"/>
          </a:ln>
          <a:effectLst/>
        </p:spPr>
      </p:cxnSp>
      <p:sp>
        <p:nvSpPr>
          <p:cNvPr id="25" name="TextBox 24"/>
          <p:cNvSpPr txBox="1"/>
          <p:nvPr/>
        </p:nvSpPr>
        <p:spPr bwMode="auto">
          <a:xfrm>
            <a:off x="112498" y="4468200"/>
            <a:ext cx="2871334"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Acceptable</a:t>
            </a:r>
          </a:p>
        </p:txBody>
      </p:sp>
      <p:sp>
        <p:nvSpPr>
          <p:cNvPr id="18" name="TextBox 17"/>
          <p:cNvSpPr txBox="1"/>
          <p:nvPr/>
        </p:nvSpPr>
        <p:spPr bwMode="auto">
          <a:xfrm>
            <a:off x="228600" y="5475545"/>
            <a:ext cx="2871334"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Unacceptable</a:t>
            </a:r>
          </a:p>
        </p:txBody>
      </p:sp>
    </p:spTree>
    <p:extLst>
      <p:ext uri="{BB962C8B-B14F-4D97-AF65-F5344CB8AC3E}">
        <p14:creationId xmlns:p14="http://schemas.microsoft.com/office/powerpoint/2010/main" val="1148305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Uniform Swap Protocol</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57</a:t>
            </a:fld>
            <a:endParaRPr lang="en-US" dirty="0"/>
          </a:p>
        </p:txBody>
      </p:sp>
      <p:sp>
        <p:nvSpPr>
          <p:cNvPr id="4" name="TextBox 3"/>
          <p:cNvSpPr txBox="1"/>
          <p:nvPr/>
        </p:nvSpPr>
        <p:spPr bwMode="auto">
          <a:xfrm>
            <a:off x="550334" y="2905780"/>
            <a:ext cx="8132233" cy="523220"/>
          </a:xfrm>
          <a:prstGeom prst="rect">
            <a:avLst/>
          </a:prstGeom>
          <a:solidFill>
            <a:schemeClr val="bg1"/>
          </a:solidFill>
          <a:ln w="76200">
            <a:solidFill>
              <a:srgbClr val="FF6699"/>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rPr>
              <a:t>If all parties conform, they finish with payoff </a:t>
            </a:r>
            <a:r>
              <a:rPr lang="en-US" sz="2800" cap="small" dirty="0">
                <a:solidFill>
                  <a:schemeClr val="tx1"/>
                </a:solidFill>
                <a:latin typeface="Arial" panose="020B0604020202020204" pitchFamily="34" charset="0"/>
              </a:rPr>
              <a:t>Deal</a:t>
            </a:r>
          </a:p>
        </p:txBody>
      </p:sp>
      <p:sp>
        <p:nvSpPr>
          <p:cNvPr id="6" name="TextBox 5"/>
          <p:cNvSpPr txBox="1"/>
          <p:nvPr/>
        </p:nvSpPr>
        <p:spPr bwMode="auto">
          <a:xfrm>
            <a:off x="550334" y="3831527"/>
            <a:ext cx="7772400" cy="954107"/>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rPr>
              <a:t>If any coalition deviates, no conforming party finishes with payoff </a:t>
            </a:r>
            <a:r>
              <a:rPr lang="en-US" sz="2800" cap="small" dirty="0">
                <a:solidFill>
                  <a:schemeClr val="tx1"/>
                </a:solidFill>
                <a:latin typeface="Arial" panose="020B0604020202020204" pitchFamily="34" charset="0"/>
              </a:rPr>
              <a:t>Underwater</a:t>
            </a:r>
          </a:p>
        </p:txBody>
      </p:sp>
    </p:spTree>
    <p:extLst>
      <p:ext uri="{BB962C8B-B14F-4D97-AF65-F5344CB8AC3E}">
        <p14:creationId xmlns:p14="http://schemas.microsoft.com/office/powerpoint/2010/main" val="38290181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s://beingabeautifulmess.files.wordpress.com/2012/07/4283487050_c2d162a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91" y="-72606"/>
            <a:ext cx="11247582" cy="70032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85800" y="533400"/>
            <a:ext cx="7772400" cy="1143000"/>
          </a:xfrm>
        </p:spPr>
        <p:txBody>
          <a:bodyPr/>
          <a:lstStyle/>
          <a:p>
            <a:r>
              <a:rPr lang="en-US" dirty="0">
                <a:solidFill>
                  <a:srgbClr val="FFFF00"/>
                </a:solidFill>
              </a:rPr>
              <a:t>Strong Nash Equilibrium</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58</a:t>
            </a:fld>
            <a:endParaRPr lang="en-US" dirty="0"/>
          </a:p>
        </p:txBody>
      </p:sp>
      <p:sp>
        <p:nvSpPr>
          <p:cNvPr id="5" name="TextBox 4"/>
          <p:cNvSpPr txBox="1"/>
          <p:nvPr/>
        </p:nvSpPr>
        <p:spPr bwMode="auto">
          <a:xfrm>
            <a:off x="485768" y="2234076"/>
            <a:ext cx="5838458"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b="1" dirty="0">
                <a:solidFill>
                  <a:srgbClr val="FFFF00"/>
                </a:solidFill>
                <a:latin typeface="Arial" panose="020B0604020202020204" pitchFamily="34" charset="0"/>
              </a:rPr>
              <a:t>Everyone follows one strategy …</a:t>
            </a:r>
            <a:endParaRPr lang="en-US" sz="2800" b="1" cap="small" dirty="0">
              <a:solidFill>
                <a:srgbClr val="FF99FF"/>
              </a:solidFill>
              <a:latin typeface="Arial" panose="020B0604020202020204" pitchFamily="34" charset="0"/>
            </a:endParaRPr>
          </a:p>
        </p:txBody>
      </p:sp>
      <p:sp>
        <p:nvSpPr>
          <p:cNvPr id="6" name="TextBox 5"/>
          <p:cNvSpPr txBox="1"/>
          <p:nvPr/>
        </p:nvSpPr>
        <p:spPr bwMode="auto">
          <a:xfrm>
            <a:off x="465336" y="3435287"/>
            <a:ext cx="4879862"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b="1" dirty="0">
                <a:solidFill>
                  <a:srgbClr val="FFFF00"/>
                </a:solidFill>
                <a:latin typeface="Arial" panose="020B0604020202020204" pitchFamily="34" charset="0"/>
              </a:rPr>
              <a:t>But if a coalition deviates…</a:t>
            </a:r>
            <a:endParaRPr lang="en-US" sz="2800" b="1" cap="small" dirty="0">
              <a:solidFill>
                <a:srgbClr val="FFFF00"/>
              </a:solidFill>
              <a:latin typeface="Arial" panose="020B0604020202020204" pitchFamily="34" charset="0"/>
            </a:endParaRPr>
          </a:p>
        </p:txBody>
      </p:sp>
      <p:sp>
        <p:nvSpPr>
          <p:cNvPr id="7" name="TextBox 6"/>
          <p:cNvSpPr txBox="1"/>
          <p:nvPr/>
        </p:nvSpPr>
        <p:spPr bwMode="auto">
          <a:xfrm>
            <a:off x="465336" y="4624007"/>
            <a:ext cx="4637808" cy="523220"/>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b="1" dirty="0">
                <a:solidFill>
                  <a:srgbClr val="FFFF00"/>
                </a:solidFill>
                <a:latin typeface="Arial" panose="020B0604020202020204" pitchFamily="34" charset="0"/>
              </a:rPr>
              <a:t>It won’t improve its payoff</a:t>
            </a:r>
            <a:endParaRPr lang="en-US" sz="2800" b="1" cap="small" dirty="0">
              <a:solidFill>
                <a:srgbClr val="FFFF00"/>
              </a:solidFill>
              <a:latin typeface="Arial" panose="020B0604020202020204" pitchFamily="34" charset="0"/>
            </a:endParaRPr>
          </a:p>
        </p:txBody>
      </p:sp>
    </p:spTree>
    <p:extLst>
      <p:ext uri="{BB962C8B-B14F-4D97-AF65-F5344CB8AC3E}">
        <p14:creationId xmlns:p14="http://schemas.microsoft.com/office/powerpoint/2010/main" val="346219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Theorem</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59</a:t>
            </a:fld>
            <a:endParaRPr lang="en-US" dirty="0"/>
          </a:p>
        </p:txBody>
      </p:sp>
      <p:sp>
        <p:nvSpPr>
          <p:cNvPr id="4" name="TextBox 3"/>
          <p:cNvSpPr txBox="1"/>
          <p:nvPr/>
        </p:nvSpPr>
        <p:spPr bwMode="auto">
          <a:xfrm>
            <a:off x="986202" y="2239156"/>
            <a:ext cx="6626122"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If swap digraph is strongly connected, then parties have incentive to conform.</a:t>
            </a:r>
            <a:endParaRPr lang="en-US" sz="2800" cap="small" dirty="0">
              <a:solidFill>
                <a:srgbClr val="FFFF00"/>
              </a:solidFill>
              <a:latin typeface="Arial" panose="020B0604020202020204" pitchFamily="34" charset="0"/>
              <a:cs typeface="Arial" panose="020B0604020202020204" pitchFamily="34" charset="0"/>
            </a:endParaRPr>
          </a:p>
        </p:txBody>
      </p:sp>
      <p:sp>
        <p:nvSpPr>
          <p:cNvPr id="5" name="TextBox 4"/>
          <p:cNvSpPr txBox="1"/>
          <p:nvPr/>
        </p:nvSpPr>
        <p:spPr bwMode="auto">
          <a:xfrm>
            <a:off x="986202" y="3881161"/>
            <a:ext cx="7078464"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rPr>
              <a:t>More precisely: conforming to any uniform swap protocol is a strong Nash Equilibrium</a:t>
            </a:r>
            <a:endParaRPr lang="en-US" sz="2800" cap="small" dirty="0">
              <a:solidFill>
                <a:srgbClr val="FFFF00"/>
              </a:solidFill>
              <a:latin typeface="Arial" panose="020B0604020202020204" pitchFamily="34" charset="0"/>
            </a:endParaRPr>
          </a:p>
        </p:txBody>
      </p:sp>
    </p:spTree>
    <p:extLst>
      <p:ext uri="{BB962C8B-B14F-4D97-AF65-F5344CB8AC3E}">
        <p14:creationId xmlns:p14="http://schemas.microsoft.com/office/powerpoint/2010/main" val="273738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Algorand Crypto PNG Transparent Images | PNG All">
            <a:extLst>
              <a:ext uri="{FF2B5EF4-FFF2-40B4-BE49-F238E27FC236}">
                <a16:creationId xmlns:a16="http://schemas.microsoft.com/office/drawing/2014/main" id="{E53E5098-1F32-42D5-9417-C27038B2B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406" y="2224557"/>
            <a:ext cx="1557537" cy="15575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old cadilla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9431" y="2434273"/>
            <a:ext cx="2323515" cy="134782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solidFill>
                  <a:schemeClr val="accent1">
                    <a:lumMod val="60000"/>
                    <a:lumOff val="40000"/>
                  </a:schemeClr>
                </a:solidFill>
              </a:rPr>
              <a:t>Alice</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6</a:t>
            </a:fld>
            <a:endParaRPr lang="en-US" dirty="0"/>
          </a:p>
        </p:txBody>
      </p:sp>
      <p:sp>
        <p:nvSpPr>
          <p:cNvPr id="7" name="TextBox 6"/>
          <p:cNvSpPr txBox="1"/>
          <p:nvPr/>
        </p:nvSpPr>
        <p:spPr bwMode="auto">
          <a:xfrm>
            <a:off x="1124769" y="2126337"/>
            <a:ext cx="805029"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has</a:t>
            </a:r>
          </a:p>
        </p:txBody>
      </p:sp>
      <p:sp>
        <p:nvSpPr>
          <p:cNvPr id="9" name="TextBox 8"/>
          <p:cNvSpPr txBox="1"/>
          <p:nvPr/>
        </p:nvSpPr>
        <p:spPr bwMode="auto">
          <a:xfrm>
            <a:off x="5770054" y="2126337"/>
            <a:ext cx="120417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wants</a:t>
            </a:r>
          </a:p>
        </p:txBody>
      </p:sp>
      <p:grpSp>
        <p:nvGrpSpPr>
          <p:cNvPr id="4" name="Group 4">
            <a:extLst>
              <a:ext uri="{FF2B5EF4-FFF2-40B4-BE49-F238E27FC236}">
                <a16:creationId xmlns:a16="http://schemas.microsoft.com/office/drawing/2014/main" id="{EA3F2601-D7D8-1F66-5060-52DD3344C044}"/>
              </a:ext>
            </a:extLst>
          </p:cNvPr>
          <p:cNvGrpSpPr>
            <a:grpSpLocks/>
          </p:cNvGrpSpPr>
          <p:nvPr/>
        </p:nvGrpSpPr>
        <p:grpSpPr bwMode="auto">
          <a:xfrm>
            <a:off x="3747655" y="4421206"/>
            <a:ext cx="1648691" cy="1475145"/>
            <a:chOff x="864" y="1968"/>
            <a:chExt cx="912" cy="816"/>
          </a:xfrm>
        </p:grpSpPr>
        <p:sp>
          <p:nvSpPr>
            <p:cNvPr id="5" name="Freeform 5">
              <a:extLst>
                <a:ext uri="{FF2B5EF4-FFF2-40B4-BE49-F238E27FC236}">
                  <a16:creationId xmlns:a16="http://schemas.microsoft.com/office/drawing/2014/main" id="{BAD37CA8-62DC-B4FE-DD84-36344E24EE94}"/>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6" name="Freeform 6">
              <a:extLst>
                <a:ext uri="{FF2B5EF4-FFF2-40B4-BE49-F238E27FC236}">
                  <a16:creationId xmlns:a16="http://schemas.microsoft.com/office/drawing/2014/main" id="{385BBF04-1C97-0234-4C20-07E315B28475}"/>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FA729493-6905-A134-4430-63C4C3E36343}"/>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8">
              <a:extLst>
                <a:ext uri="{FF2B5EF4-FFF2-40B4-BE49-F238E27FC236}">
                  <a16:creationId xmlns:a16="http://schemas.microsoft.com/office/drawing/2014/main" id="{BFABC18B-2C00-A9C9-CB92-5DF2E6B473C6}"/>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0">
              <a:extLst>
                <a:ext uri="{FF2B5EF4-FFF2-40B4-BE49-F238E27FC236}">
                  <a16:creationId xmlns:a16="http://schemas.microsoft.com/office/drawing/2014/main" id="{2EF5DF49-3BA8-AE55-8242-3F9325664A5D}"/>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1">
              <a:extLst>
                <a:ext uri="{FF2B5EF4-FFF2-40B4-BE49-F238E27FC236}">
                  <a16:creationId xmlns:a16="http://schemas.microsoft.com/office/drawing/2014/main" id="{DE394F91-E159-DDBA-1DF5-8FA9A1BFAA9B}"/>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2">
              <a:extLst>
                <a:ext uri="{FF2B5EF4-FFF2-40B4-BE49-F238E27FC236}">
                  <a16:creationId xmlns:a16="http://schemas.microsoft.com/office/drawing/2014/main" id="{037AF49C-5569-F879-E1C0-CEA48DB1E0AD}"/>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3">
              <a:extLst>
                <a:ext uri="{FF2B5EF4-FFF2-40B4-BE49-F238E27FC236}">
                  <a16:creationId xmlns:a16="http://schemas.microsoft.com/office/drawing/2014/main" id="{EBFF010C-D3AE-FD7D-8D17-4E93617BC6BB}"/>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4">
              <a:extLst>
                <a:ext uri="{FF2B5EF4-FFF2-40B4-BE49-F238E27FC236}">
                  <a16:creationId xmlns:a16="http://schemas.microsoft.com/office/drawing/2014/main" id="{896A67E4-C750-5B50-52A9-5C8181EA8092}"/>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15">
              <a:extLst>
                <a:ext uri="{FF2B5EF4-FFF2-40B4-BE49-F238E27FC236}">
                  <a16:creationId xmlns:a16="http://schemas.microsoft.com/office/drawing/2014/main" id="{DB8EEBBA-02CE-0B5A-A39A-276BC55A825E}"/>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7" name="Freeform 9">
              <a:extLst>
                <a:ext uri="{FF2B5EF4-FFF2-40B4-BE49-F238E27FC236}">
                  <a16:creationId xmlns:a16="http://schemas.microsoft.com/office/drawing/2014/main" id="{46CE5DE3-46A1-30BD-AAB6-BA9B38EC4C9F}"/>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94851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Theorem</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60</a:t>
            </a:fld>
            <a:endParaRPr lang="en-US" dirty="0"/>
          </a:p>
        </p:txBody>
      </p:sp>
      <p:sp>
        <p:nvSpPr>
          <p:cNvPr id="4" name="TextBox 3"/>
          <p:cNvSpPr txBox="1"/>
          <p:nvPr/>
        </p:nvSpPr>
        <p:spPr bwMode="auto">
          <a:xfrm>
            <a:off x="986202" y="2239156"/>
            <a:ext cx="6849698"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If swap digraph is </a:t>
            </a:r>
            <a:r>
              <a:rPr lang="en-US" sz="2800" i="1" dirty="0">
                <a:solidFill>
                  <a:schemeClr val="tx1"/>
                </a:solidFill>
                <a:latin typeface="Arial" panose="020B0604020202020204" pitchFamily="34" charset="0"/>
                <a:cs typeface="Arial" panose="020B0604020202020204" pitchFamily="34" charset="0"/>
              </a:rPr>
              <a:t>not</a:t>
            </a:r>
            <a:r>
              <a:rPr lang="en-US" sz="2800" dirty="0">
                <a:solidFill>
                  <a:srgbClr val="FFFF00"/>
                </a:solidFill>
                <a:latin typeface="Arial" panose="020B0604020202020204" pitchFamily="34" charset="0"/>
                <a:cs typeface="Arial" panose="020B0604020202020204" pitchFamily="34" charset="0"/>
              </a:rPr>
              <a:t> strongly connected, then parties have </a:t>
            </a:r>
            <a:r>
              <a:rPr lang="en-US" sz="2800" i="1" dirty="0">
                <a:solidFill>
                  <a:schemeClr val="tx1"/>
                </a:solidFill>
                <a:latin typeface="Arial" panose="020B0604020202020204" pitchFamily="34" charset="0"/>
                <a:cs typeface="Arial" panose="020B0604020202020204" pitchFamily="34" charset="0"/>
              </a:rPr>
              <a:t>no</a:t>
            </a:r>
            <a:r>
              <a:rPr lang="en-US" sz="2800" dirty="0">
                <a:solidFill>
                  <a:srgbClr val="FFFF00"/>
                </a:solidFill>
                <a:latin typeface="Arial" panose="020B0604020202020204" pitchFamily="34" charset="0"/>
                <a:cs typeface="Arial" panose="020B0604020202020204" pitchFamily="34" charset="0"/>
              </a:rPr>
              <a:t> incentive to conform.</a:t>
            </a:r>
            <a:endParaRPr lang="en-US" sz="2800" cap="small" dirty="0">
              <a:solidFill>
                <a:srgbClr val="FFFF00"/>
              </a:solidFill>
              <a:latin typeface="Arial" panose="020B0604020202020204" pitchFamily="34" charset="0"/>
              <a:cs typeface="Arial" panose="020B0604020202020204" pitchFamily="34" charset="0"/>
            </a:endParaRPr>
          </a:p>
        </p:txBody>
      </p:sp>
      <p:sp>
        <p:nvSpPr>
          <p:cNvPr id="5" name="TextBox 4"/>
          <p:cNvSpPr txBox="1"/>
          <p:nvPr/>
        </p:nvSpPr>
        <p:spPr bwMode="auto">
          <a:xfrm>
            <a:off x="986202" y="3881161"/>
            <a:ext cx="7078464" cy="1384995"/>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rPr>
              <a:t>More precisely: conforming to any uniform swap protocol is never a strong </a:t>
            </a:r>
            <a:r>
              <a:rPr lang="en-US" sz="2800">
                <a:solidFill>
                  <a:srgbClr val="FFFF00"/>
                </a:solidFill>
                <a:latin typeface="Arial" panose="020B0604020202020204" pitchFamily="34" charset="0"/>
              </a:rPr>
              <a:t>Nash Equilbrium</a:t>
            </a:r>
            <a:endParaRPr lang="en-US" sz="2800" cap="small" dirty="0">
              <a:solidFill>
                <a:srgbClr val="FFFF00"/>
              </a:solidFill>
              <a:latin typeface="Arial" panose="020B0604020202020204" pitchFamily="34" charset="0"/>
            </a:endParaRPr>
          </a:p>
        </p:txBody>
      </p:sp>
    </p:spTree>
    <p:extLst>
      <p:ext uri="{BB962C8B-B14F-4D97-AF65-F5344CB8AC3E}">
        <p14:creationId xmlns:p14="http://schemas.microsoft.com/office/powerpoint/2010/main" val="136755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Weakly Connected Swap 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61</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28299772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Weakly Connected Swap 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62</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rgbClr val="FFFF00"/>
            </a:solidFill>
            <a:prstDash val="solid"/>
            <a:round/>
            <a:headEnd type="triangle" w="med" len="med"/>
            <a:tailEnd type="none" w="med" len="med"/>
          </a:ln>
          <a:effectLst/>
        </p:spPr>
      </p:cxnSp>
      <p:sp>
        <p:nvSpPr>
          <p:cNvPr id="10" name="TextBox 9"/>
          <p:cNvSpPr txBox="1"/>
          <p:nvPr/>
        </p:nvSpPr>
        <p:spPr bwMode="auto">
          <a:xfrm>
            <a:off x="5922308" y="5902960"/>
            <a:ext cx="2105063"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Subgraph </a:t>
            </a:r>
            <a:r>
              <a:rPr lang="en-US" sz="2800" i="1" dirty="0">
                <a:solidFill>
                  <a:srgbClr val="FFFF00"/>
                </a:solidFill>
                <a:latin typeface="Arial" panose="020B0604020202020204" pitchFamily="34" charset="0"/>
                <a:cs typeface="Arial" panose="020B0604020202020204" pitchFamily="34" charset="0"/>
              </a:rPr>
              <a:t>U</a:t>
            </a:r>
          </a:p>
        </p:txBody>
      </p:sp>
    </p:spTree>
    <p:extLst>
      <p:ext uri="{BB962C8B-B14F-4D97-AF65-F5344CB8AC3E}">
        <p14:creationId xmlns:p14="http://schemas.microsoft.com/office/powerpoint/2010/main" val="19147545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Weakly Connected Swap 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63</a:t>
            </a:fld>
            <a:endParaRPr lang="en-US" dirty="0"/>
          </a:p>
        </p:txBody>
      </p:sp>
      <p:sp>
        <p:nvSpPr>
          <p:cNvPr id="4" name="Oval 3"/>
          <p:cNvSpPr/>
          <p:nvPr/>
        </p:nvSpPr>
        <p:spPr bwMode="auto">
          <a:xfrm>
            <a:off x="2476500" y="23114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rgbClr val="FF99FF"/>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rgbClr val="FFFF00"/>
            </a:solidFill>
            <a:prstDash val="solid"/>
            <a:round/>
            <a:headEnd type="triangle" w="med" len="med"/>
            <a:tailEnd type="none" w="med" len="med"/>
          </a:ln>
          <a:effectLst/>
        </p:spPr>
      </p:cxnSp>
      <p:sp>
        <p:nvSpPr>
          <p:cNvPr id="10" name="TextBox 9"/>
          <p:cNvSpPr txBox="1"/>
          <p:nvPr/>
        </p:nvSpPr>
        <p:spPr bwMode="auto">
          <a:xfrm>
            <a:off x="5922308" y="5902960"/>
            <a:ext cx="2105063"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Subgraph </a:t>
            </a:r>
            <a:r>
              <a:rPr lang="en-US" sz="2800" i="1" dirty="0">
                <a:solidFill>
                  <a:srgbClr val="FFFF00"/>
                </a:solidFill>
                <a:latin typeface="Arial" panose="020B0604020202020204" pitchFamily="34" charset="0"/>
                <a:cs typeface="Arial" panose="020B0604020202020204" pitchFamily="34" charset="0"/>
              </a:rPr>
              <a:t>U</a:t>
            </a:r>
          </a:p>
        </p:txBody>
      </p:sp>
      <p:sp>
        <p:nvSpPr>
          <p:cNvPr id="17" name="TextBox 16"/>
          <p:cNvSpPr txBox="1"/>
          <p:nvPr/>
        </p:nvSpPr>
        <p:spPr bwMode="auto">
          <a:xfrm>
            <a:off x="687368" y="3840945"/>
            <a:ext cx="2105063"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99FF"/>
                </a:solidFill>
                <a:latin typeface="Arial" panose="020B0604020202020204" pitchFamily="34" charset="0"/>
                <a:cs typeface="Arial" panose="020B0604020202020204" pitchFamily="34" charset="0"/>
              </a:rPr>
              <a:t>Subgraph </a:t>
            </a:r>
            <a:r>
              <a:rPr lang="en-US" sz="2800" i="1" dirty="0">
                <a:solidFill>
                  <a:srgbClr val="FF99FF"/>
                </a:solidFill>
                <a:latin typeface="Arial" panose="020B0604020202020204" pitchFamily="34" charset="0"/>
                <a:cs typeface="Arial" panose="020B0604020202020204" pitchFamily="34" charset="0"/>
              </a:rPr>
              <a:t>V</a:t>
            </a:r>
          </a:p>
        </p:txBody>
      </p:sp>
    </p:spTree>
    <p:extLst>
      <p:ext uri="{BB962C8B-B14F-4D97-AF65-F5344CB8AC3E}">
        <p14:creationId xmlns:p14="http://schemas.microsoft.com/office/powerpoint/2010/main" val="16461523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Weakly Connected Swap 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64</a:t>
            </a:fld>
            <a:endParaRPr lang="en-US" dirty="0"/>
          </a:p>
        </p:txBody>
      </p:sp>
      <p:sp>
        <p:nvSpPr>
          <p:cNvPr id="4" name="Oval 3"/>
          <p:cNvSpPr/>
          <p:nvPr/>
        </p:nvSpPr>
        <p:spPr bwMode="auto">
          <a:xfrm>
            <a:off x="2476500" y="23114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rgbClr val="FF99FF"/>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rgbClr val="FFC000"/>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rgbClr val="FFFF00"/>
            </a:solidFill>
            <a:prstDash val="solid"/>
            <a:round/>
            <a:headEnd type="triangle" w="med" len="med"/>
            <a:tailEnd type="none" w="med" len="med"/>
          </a:ln>
          <a:effectLst/>
        </p:spPr>
      </p:cxnSp>
      <p:sp>
        <p:nvSpPr>
          <p:cNvPr id="10" name="TextBox 9"/>
          <p:cNvSpPr txBox="1"/>
          <p:nvPr/>
        </p:nvSpPr>
        <p:spPr bwMode="auto">
          <a:xfrm>
            <a:off x="5922308" y="5902960"/>
            <a:ext cx="2105063"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Subgraph </a:t>
            </a:r>
            <a:r>
              <a:rPr lang="en-US" sz="2800" i="1" dirty="0">
                <a:solidFill>
                  <a:srgbClr val="FFFF00"/>
                </a:solidFill>
                <a:latin typeface="Arial" panose="020B0604020202020204" pitchFamily="34" charset="0"/>
                <a:cs typeface="Arial" panose="020B0604020202020204" pitchFamily="34" charset="0"/>
              </a:rPr>
              <a:t>U</a:t>
            </a:r>
          </a:p>
        </p:txBody>
      </p:sp>
      <p:sp>
        <p:nvSpPr>
          <p:cNvPr id="17" name="TextBox 16"/>
          <p:cNvSpPr txBox="1"/>
          <p:nvPr/>
        </p:nvSpPr>
        <p:spPr bwMode="auto">
          <a:xfrm>
            <a:off x="687368" y="3840945"/>
            <a:ext cx="2105063"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99FF"/>
                </a:solidFill>
                <a:latin typeface="Arial" panose="020B0604020202020204" pitchFamily="34" charset="0"/>
                <a:cs typeface="Arial" panose="020B0604020202020204" pitchFamily="34" charset="0"/>
              </a:rPr>
              <a:t>Subgraph </a:t>
            </a:r>
            <a:r>
              <a:rPr lang="en-US" sz="2800" i="1" dirty="0">
                <a:solidFill>
                  <a:srgbClr val="FF99FF"/>
                </a:solidFill>
                <a:latin typeface="Arial" panose="020B0604020202020204" pitchFamily="34" charset="0"/>
                <a:cs typeface="Arial" panose="020B0604020202020204" pitchFamily="34" charset="0"/>
              </a:rPr>
              <a:t>V</a:t>
            </a:r>
          </a:p>
        </p:txBody>
      </p:sp>
      <p:sp>
        <p:nvSpPr>
          <p:cNvPr id="12" name="TextBox 11"/>
          <p:cNvSpPr txBox="1"/>
          <p:nvPr/>
        </p:nvSpPr>
        <p:spPr bwMode="auto">
          <a:xfrm>
            <a:off x="3984211" y="1247585"/>
            <a:ext cx="4145280"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Arcs go from </a:t>
            </a:r>
            <a:r>
              <a:rPr lang="en-US" sz="2800" i="1" dirty="0">
                <a:solidFill>
                  <a:srgbClr val="FFFF00"/>
                </a:solidFill>
                <a:latin typeface="Arial" panose="020B0604020202020204" pitchFamily="34" charset="0"/>
                <a:cs typeface="Arial" panose="020B0604020202020204" pitchFamily="34" charset="0"/>
              </a:rPr>
              <a:t>U</a:t>
            </a:r>
            <a:r>
              <a:rPr lang="en-US" sz="2800" dirty="0">
                <a:solidFill>
                  <a:srgbClr val="FFFF00"/>
                </a:solidFill>
                <a:latin typeface="Arial" panose="020B0604020202020204" pitchFamily="34" charset="0"/>
                <a:cs typeface="Arial" panose="020B0604020202020204" pitchFamily="34" charset="0"/>
              </a:rPr>
              <a:t> to </a:t>
            </a:r>
            <a:r>
              <a:rPr lang="en-US" sz="2800" i="1" dirty="0">
                <a:solidFill>
                  <a:srgbClr val="FFFF00"/>
                </a:solidFill>
                <a:latin typeface="Arial" panose="020B0604020202020204" pitchFamily="34" charset="0"/>
                <a:cs typeface="Arial" panose="020B0604020202020204" pitchFamily="34" charset="0"/>
              </a:rPr>
              <a:t>V</a:t>
            </a:r>
            <a:r>
              <a:rPr lang="en-US" sz="2800" dirty="0">
                <a:solidFill>
                  <a:srgbClr val="FFFF00"/>
                </a:solidFill>
                <a:latin typeface="Arial" panose="020B0604020202020204" pitchFamily="34" charset="0"/>
                <a:cs typeface="Arial" panose="020B0604020202020204" pitchFamily="34" charset="0"/>
              </a:rPr>
              <a:t>, but not vice-versa</a:t>
            </a:r>
          </a:p>
        </p:txBody>
      </p:sp>
    </p:spTree>
    <p:extLst>
      <p:ext uri="{BB962C8B-B14F-4D97-AF65-F5344CB8AC3E}">
        <p14:creationId xmlns:p14="http://schemas.microsoft.com/office/powerpoint/2010/main" val="38900387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Weakly Connected Swap 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65</a:t>
            </a:fld>
            <a:endParaRPr lang="en-US" dirty="0"/>
          </a:p>
        </p:txBody>
      </p:sp>
      <p:sp>
        <p:nvSpPr>
          <p:cNvPr id="4" name="Oval 3"/>
          <p:cNvSpPr/>
          <p:nvPr/>
        </p:nvSpPr>
        <p:spPr bwMode="auto">
          <a:xfrm>
            <a:off x="2476500" y="23114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rgbClr val="FF99FF"/>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rgbClr val="FFC000"/>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rgbClr val="FFFF00"/>
            </a:solidFill>
            <a:prstDash val="solid"/>
            <a:round/>
            <a:headEnd type="triangle" w="med" len="med"/>
            <a:tailEnd type="none" w="med" len="med"/>
          </a:ln>
          <a:effectLst/>
        </p:spPr>
      </p:cxnSp>
      <p:sp>
        <p:nvSpPr>
          <p:cNvPr id="10" name="TextBox 9"/>
          <p:cNvSpPr txBox="1"/>
          <p:nvPr/>
        </p:nvSpPr>
        <p:spPr bwMode="auto">
          <a:xfrm>
            <a:off x="5922308" y="5902960"/>
            <a:ext cx="2105063"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Subgraph </a:t>
            </a:r>
            <a:r>
              <a:rPr lang="en-US" sz="2800" i="1" dirty="0">
                <a:solidFill>
                  <a:srgbClr val="FFFF00"/>
                </a:solidFill>
                <a:latin typeface="Arial" panose="020B0604020202020204" pitchFamily="34" charset="0"/>
                <a:cs typeface="Arial" panose="020B0604020202020204" pitchFamily="34" charset="0"/>
              </a:rPr>
              <a:t>U</a:t>
            </a:r>
          </a:p>
        </p:txBody>
      </p:sp>
      <p:sp>
        <p:nvSpPr>
          <p:cNvPr id="17" name="TextBox 16"/>
          <p:cNvSpPr txBox="1"/>
          <p:nvPr/>
        </p:nvSpPr>
        <p:spPr bwMode="auto">
          <a:xfrm>
            <a:off x="687368" y="3840945"/>
            <a:ext cx="2105063"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99FF"/>
                </a:solidFill>
                <a:latin typeface="Arial" panose="020B0604020202020204" pitchFamily="34" charset="0"/>
                <a:cs typeface="Arial" panose="020B0604020202020204" pitchFamily="34" charset="0"/>
              </a:rPr>
              <a:t>Subgraph </a:t>
            </a:r>
            <a:r>
              <a:rPr lang="en-US" sz="2800" i="1" dirty="0">
                <a:solidFill>
                  <a:srgbClr val="FF99FF"/>
                </a:solidFill>
                <a:latin typeface="Arial" panose="020B0604020202020204" pitchFamily="34" charset="0"/>
                <a:cs typeface="Arial" panose="020B0604020202020204" pitchFamily="34" charset="0"/>
              </a:rPr>
              <a:t>V</a:t>
            </a:r>
          </a:p>
        </p:txBody>
      </p:sp>
      <p:sp>
        <p:nvSpPr>
          <p:cNvPr id="12" name="TextBox 11"/>
          <p:cNvSpPr txBox="1"/>
          <p:nvPr/>
        </p:nvSpPr>
        <p:spPr bwMode="auto">
          <a:xfrm>
            <a:off x="3984211" y="1247585"/>
            <a:ext cx="4145280"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Arcs go from </a:t>
            </a:r>
            <a:r>
              <a:rPr lang="en-US" sz="2800" i="1" dirty="0">
                <a:solidFill>
                  <a:srgbClr val="FFFF00"/>
                </a:solidFill>
                <a:latin typeface="Arial" panose="020B0604020202020204" pitchFamily="34" charset="0"/>
                <a:cs typeface="Arial" panose="020B0604020202020204" pitchFamily="34" charset="0"/>
              </a:rPr>
              <a:t>U</a:t>
            </a:r>
            <a:r>
              <a:rPr lang="en-US" sz="2800" dirty="0">
                <a:solidFill>
                  <a:srgbClr val="FFFF00"/>
                </a:solidFill>
                <a:latin typeface="Arial" panose="020B0604020202020204" pitchFamily="34" charset="0"/>
                <a:cs typeface="Arial" panose="020B0604020202020204" pitchFamily="34" charset="0"/>
              </a:rPr>
              <a:t> to </a:t>
            </a:r>
            <a:r>
              <a:rPr lang="en-US" sz="2800" i="1" dirty="0">
                <a:solidFill>
                  <a:srgbClr val="FFFF00"/>
                </a:solidFill>
                <a:latin typeface="Arial" panose="020B0604020202020204" pitchFamily="34" charset="0"/>
                <a:cs typeface="Arial" panose="020B0604020202020204" pitchFamily="34" charset="0"/>
              </a:rPr>
              <a:t>V</a:t>
            </a:r>
            <a:r>
              <a:rPr lang="en-US" sz="2800" dirty="0">
                <a:solidFill>
                  <a:srgbClr val="FFFF00"/>
                </a:solidFill>
                <a:latin typeface="Arial" panose="020B0604020202020204" pitchFamily="34" charset="0"/>
                <a:cs typeface="Arial" panose="020B0604020202020204" pitchFamily="34" charset="0"/>
              </a:rPr>
              <a:t>, but not vice-versa</a:t>
            </a:r>
          </a:p>
        </p:txBody>
      </p:sp>
      <p:sp>
        <p:nvSpPr>
          <p:cNvPr id="20" name="TextBox 19"/>
          <p:cNvSpPr txBox="1"/>
          <p:nvPr/>
        </p:nvSpPr>
        <p:spPr bwMode="auto">
          <a:xfrm>
            <a:off x="474758" y="4436892"/>
            <a:ext cx="2243042" cy="523220"/>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Free Riders!</a:t>
            </a:r>
          </a:p>
        </p:txBody>
      </p:sp>
    </p:spTree>
    <p:extLst>
      <p:ext uri="{BB962C8B-B14F-4D97-AF65-F5344CB8AC3E}">
        <p14:creationId xmlns:p14="http://schemas.microsoft.com/office/powerpoint/2010/main" val="13108741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Weakly Connected Swap 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66</a:t>
            </a:fld>
            <a:endParaRPr lang="en-US" dirty="0"/>
          </a:p>
        </p:txBody>
      </p:sp>
      <p:sp>
        <p:nvSpPr>
          <p:cNvPr id="4" name="Oval 3"/>
          <p:cNvSpPr/>
          <p:nvPr/>
        </p:nvSpPr>
        <p:spPr bwMode="auto">
          <a:xfrm>
            <a:off x="2476500" y="23114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rgbClr val="FF99FF"/>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rgbClr val="FFC000"/>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rgbClr val="FFFF00"/>
            </a:solidFill>
            <a:prstDash val="solid"/>
            <a:round/>
            <a:headEnd type="triangle" w="med" len="med"/>
            <a:tailEnd type="none" w="med" len="med"/>
          </a:ln>
          <a:effectLst/>
        </p:spPr>
      </p:cxnSp>
      <p:sp>
        <p:nvSpPr>
          <p:cNvPr id="10" name="TextBox 9"/>
          <p:cNvSpPr txBox="1"/>
          <p:nvPr/>
        </p:nvSpPr>
        <p:spPr bwMode="auto">
          <a:xfrm>
            <a:off x="5922308" y="5902960"/>
            <a:ext cx="2105063"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Subgraph </a:t>
            </a:r>
            <a:r>
              <a:rPr lang="en-US" sz="2800" i="1" dirty="0">
                <a:solidFill>
                  <a:srgbClr val="FFFF00"/>
                </a:solidFill>
                <a:latin typeface="Arial" panose="020B0604020202020204" pitchFamily="34" charset="0"/>
                <a:cs typeface="Arial" panose="020B0604020202020204" pitchFamily="34" charset="0"/>
              </a:rPr>
              <a:t>U</a:t>
            </a:r>
          </a:p>
        </p:txBody>
      </p:sp>
      <p:sp>
        <p:nvSpPr>
          <p:cNvPr id="17" name="TextBox 16"/>
          <p:cNvSpPr txBox="1"/>
          <p:nvPr/>
        </p:nvSpPr>
        <p:spPr bwMode="auto">
          <a:xfrm>
            <a:off x="687368" y="3840945"/>
            <a:ext cx="2105063"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99FF"/>
                </a:solidFill>
                <a:latin typeface="Arial" panose="020B0604020202020204" pitchFamily="34" charset="0"/>
                <a:cs typeface="Arial" panose="020B0604020202020204" pitchFamily="34" charset="0"/>
              </a:rPr>
              <a:t>Subgraph </a:t>
            </a:r>
            <a:r>
              <a:rPr lang="en-US" sz="2800" i="1" dirty="0">
                <a:solidFill>
                  <a:srgbClr val="FF99FF"/>
                </a:solidFill>
                <a:latin typeface="Arial" panose="020B0604020202020204" pitchFamily="34" charset="0"/>
                <a:cs typeface="Arial" panose="020B0604020202020204" pitchFamily="34" charset="0"/>
              </a:rPr>
              <a:t>V</a:t>
            </a:r>
          </a:p>
        </p:txBody>
      </p:sp>
      <p:sp>
        <p:nvSpPr>
          <p:cNvPr id="12" name="TextBox 11"/>
          <p:cNvSpPr txBox="1"/>
          <p:nvPr/>
        </p:nvSpPr>
        <p:spPr bwMode="auto">
          <a:xfrm>
            <a:off x="3984211" y="1247585"/>
            <a:ext cx="4145280"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Arcs go from </a:t>
            </a:r>
            <a:r>
              <a:rPr lang="en-US" sz="2800" i="1" dirty="0">
                <a:solidFill>
                  <a:srgbClr val="FFFF00"/>
                </a:solidFill>
                <a:latin typeface="Arial" panose="020B0604020202020204" pitchFamily="34" charset="0"/>
                <a:cs typeface="Arial" panose="020B0604020202020204" pitchFamily="34" charset="0"/>
              </a:rPr>
              <a:t>U</a:t>
            </a:r>
            <a:r>
              <a:rPr lang="en-US" sz="2800" dirty="0">
                <a:solidFill>
                  <a:srgbClr val="FFFF00"/>
                </a:solidFill>
                <a:latin typeface="Arial" panose="020B0604020202020204" pitchFamily="34" charset="0"/>
                <a:cs typeface="Arial" panose="020B0604020202020204" pitchFamily="34" charset="0"/>
              </a:rPr>
              <a:t> to </a:t>
            </a:r>
            <a:r>
              <a:rPr lang="en-US" sz="2800" i="1" dirty="0">
                <a:solidFill>
                  <a:srgbClr val="FFFF00"/>
                </a:solidFill>
                <a:latin typeface="Arial" panose="020B0604020202020204" pitchFamily="34" charset="0"/>
                <a:cs typeface="Arial" panose="020B0604020202020204" pitchFamily="34" charset="0"/>
              </a:rPr>
              <a:t>V</a:t>
            </a:r>
            <a:r>
              <a:rPr lang="en-US" sz="2800" dirty="0">
                <a:solidFill>
                  <a:srgbClr val="FFFF00"/>
                </a:solidFill>
                <a:latin typeface="Arial" panose="020B0604020202020204" pitchFamily="34" charset="0"/>
                <a:cs typeface="Arial" panose="020B0604020202020204" pitchFamily="34" charset="0"/>
              </a:rPr>
              <a:t>, but not vice-versa</a:t>
            </a:r>
          </a:p>
        </p:txBody>
      </p:sp>
      <p:sp>
        <p:nvSpPr>
          <p:cNvPr id="20" name="TextBox 19"/>
          <p:cNvSpPr txBox="1"/>
          <p:nvPr/>
        </p:nvSpPr>
        <p:spPr bwMode="auto">
          <a:xfrm>
            <a:off x="474758" y="4436892"/>
            <a:ext cx="2243042" cy="523220"/>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Free Riders!</a:t>
            </a:r>
          </a:p>
        </p:txBody>
      </p:sp>
      <p:sp>
        <p:nvSpPr>
          <p:cNvPr id="21" name="TextBox 20"/>
          <p:cNvSpPr txBox="1"/>
          <p:nvPr/>
        </p:nvSpPr>
        <p:spPr bwMode="auto">
          <a:xfrm>
            <a:off x="4813302" y="3440071"/>
            <a:ext cx="4038600" cy="954107"/>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Better payoff to </a:t>
            </a:r>
            <a:r>
              <a:rPr lang="en-US" sz="2800" i="1" dirty="0">
                <a:solidFill>
                  <a:srgbClr val="FFFF00"/>
                </a:solidFill>
                <a:latin typeface="Arial" panose="020B0604020202020204" pitchFamily="34" charset="0"/>
                <a:cs typeface="Arial" panose="020B0604020202020204" pitchFamily="34" charset="0"/>
              </a:rPr>
              <a:t>pretend</a:t>
            </a:r>
            <a:r>
              <a:rPr lang="en-US" sz="2800" dirty="0">
                <a:solidFill>
                  <a:srgbClr val="FFFF00"/>
                </a:solidFill>
                <a:latin typeface="Arial" panose="020B0604020202020204" pitchFamily="34" charset="0"/>
                <a:cs typeface="Arial" panose="020B0604020202020204" pitchFamily="34" charset="0"/>
              </a:rPr>
              <a:t> to pay parties in V</a:t>
            </a:r>
          </a:p>
        </p:txBody>
      </p:sp>
    </p:spTree>
    <p:extLst>
      <p:ext uri="{BB962C8B-B14F-4D97-AF65-F5344CB8AC3E}">
        <p14:creationId xmlns:p14="http://schemas.microsoft.com/office/powerpoint/2010/main" val="15908199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Next</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67</a:t>
            </a:fld>
            <a:endParaRPr lang="en-US" dirty="0"/>
          </a:p>
        </p:txBody>
      </p:sp>
      <p:sp>
        <p:nvSpPr>
          <p:cNvPr id="4" name="TextBox 3"/>
          <p:cNvSpPr txBox="1"/>
          <p:nvPr/>
        </p:nvSpPr>
        <p:spPr bwMode="auto">
          <a:xfrm>
            <a:off x="2049780" y="2736503"/>
            <a:ext cx="5044440"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F00"/>
                </a:solidFill>
                <a:latin typeface="Arial" panose="020B0604020202020204" pitchFamily="34" charset="0"/>
                <a:cs typeface="Arial" panose="020B0604020202020204" pitchFamily="34" charset="0"/>
              </a:rPr>
              <a:t>Let’s construct a protocol. </a:t>
            </a:r>
          </a:p>
        </p:txBody>
      </p:sp>
    </p:spTree>
    <p:extLst>
      <p:ext uri="{BB962C8B-B14F-4D97-AF65-F5344CB8AC3E}">
        <p14:creationId xmlns:p14="http://schemas.microsoft.com/office/powerpoint/2010/main" val="10200202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Hashlock vectors</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68</a:t>
            </a:fld>
            <a:endParaRPr lang="en-US" dirty="0"/>
          </a:p>
        </p:txBody>
      </p:sp>
      <mc:AlternateContent xmlns:mc="http://schemas.openxmlformats.org/markup-compatibility/2006" xmlns:a14="http://schemas.microsoft.com/office/drawing/2010/main">
        <mc:Choice Requires="a14">
          <p:sp>
            <p:nvSpPr>
              <p:cNvPr id="4" name="Horizontal Scroll 3"/>
              <p:cNvSpPr/>
              <p:nvPr/>
            </p:nvSpPr>
            <p:spPr bwMode="auto">
              <a:xfrm>
                <a:off x="2438400" y="1899153"/>
                <a:ext cx="3657600" cy="1885447"/>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l"/>
                <a:r>
                  <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rPr>
                  <a:t>Hashlocks: </a:t>
                </a:r>
                <a14:m>
                  <m:oMath xmlns:m="http://schemas.openxmlformats.org/officeDocument/2006/math">
                    <m:sSub>
                      <m:sSubPr>
                        <m:ctrlPr>
                          <a:rPr kumimoji="0" lang="en-US" b="0" i="1" u="none" strike="noStrike" cap="none" normalizeH="0" baseline="0" dirty="0" smtClean="0">
                            <a:ln>
                              <a:noFill/>
                            </a:ln>
                            <a:solidFill>
                              <a:srgbClr val="FFFF00"/>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FFFF00"/>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FFFF00"/>
                            </a:solidFill>
                            <a:effectLst/>
                            <a:latin typeface="Cambria Math"/>
                            <a:cs typeface="Arial" panose="020B0604020202020204" pitchFamily="34" charset="0"/>
                          </a:rPr>
                          <m:t>0</m:t>
                        </m:r>
                      </m:sub>
                    </m:sSub>
                    <m:r>
                      <a:rPr kumimoji="0" lang="en-US" b="0" i="1" u="none" strike="noStrike" cap="none" normalizeH="0" baseline="0" dirty="0" smtClean="0">
                        <a:ln>
                          <a:noFill/>
                        </a:ln>
                        <a:solidFill>
                          <a:srgbClr val="FFFF00"/>
                        </a:solidFill>
                        <a:effectLst/>
                        <a:latin typeface="Cambria Math"/>
                        <a:cs typeface="Arial" panose="020B0604020202020204" pitchFamily="34" charset="0"/>
                      </a:rPr>
                      <m:t>,</m:t>
                    </m:r>
                    <m:sSub>
                      <m:sSubPr>
                        <m:ctrlPr>
                          <a:rPr lang="en-US" i="1" dirty="0">
                            <a:solidFill>
                              <a:srgbClr val="FFFF00"/>
                            </a:solidFill>
                            <a:latin typeface="Cambria Math" panose="02040503050406030204" pitchFamily="18" charset="0"/>
                            <a:cs typeface="Arial" panose="020B0604020202020204" pitchFamily="34" charset="0"/>
                          </a:rPr>
                        </m:ctrlPr>
                      </m:sSubPr>
                      <m:e>
                        <m:r>
                          <a:rPr lang="en-US" i="1" dirty="0">
                            <a:solidFill>
                              <a:srgbClr val="FFFF00"/>
                            </a:solidFill>
                            <a:latin typeface="Cambria Math"/>
                            <a:cs typeface="Arial" panose="020B0604020202020204" pitchFamily="34" charset="0"/>
                          </a:rPr>
                          <m:t>h</m:t>
                        </m:r>
                      </m:e>
                      <m:sub>
                        <m:r>
                          <a:rPr lang="en-US" b="0" i="1" dirty="0" smtClean="0">
                            <a:solidFill>
                              <a:srgbClr val="FFFF00"/>
                            </a:solidFill>
                            <a:latin typeface="Cambria Math"/>
                            <a:cs typeface="Arial" panose="020B0604020202020204" pitchFamily="34" charset="0"/>
                          </a:rPr>
                          <m:t>1</m:t>
                        </m:r>
                      </m:sub>
                    </m:sSub>
                  </m:oMath>
                </a14:m>
                <a:r>
                  <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rPr>
                  <a:t> …</a:t>
                </a:r>
              </a:p>
            </p:txBody>
          </p:sp>
        </mc:Choice>
        <mc:Fallback xmlns="">
          <p:sp>
            <p:nvSpPr>
              <p:cNvPr id="4" name="Horizontal Scroll 3"/>
              <p:cNvSpPr>
                <a:spLocks noRot="1" noChangeAspect="1" noMove="1" noResize="1" noEditPoints="1" noAdjustHandles="1" noChangeArrowheads="1" noChangeShapeType="1" noTextEdit="1"/>
              </p:cNvSpPr>
              <p:nvPr/>
            </p:nvSpPr>
            <p:spPr bwMode="auto">
              <a:xfrm>
                <a:off x="2438400" y="1899153"/>
                <a:ext cx="3657600" cy="1885447"/>
              </a:xfrm>
              <a:prstGeom prst="horizontalScroll">
                <a:avLst/>
              </a:prstGeom>
              <a:blipFill>
                <a:blip r:embed="rId2"/>
                <a:stretch>
                  <a:fillRect/>
                </a:stretch>
              </a:blipFill>
              <a:ln w="38100" cap="flat" cmpd="sng" algn="ctr">
                <a:solidFill>
                  <a:srgbClr val="66FFFF"/>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bwMode="auto">
              <a:xfrm>
                <a:off x="1745682" y="4232522"/>
                <a:ext cx="5652636" cy="954107"/>
              </a:xfrm>
              <a:prstGeom prst="rect">
                <a:avLst/>
              </a:prstGeom>
              <a:solidFill>
                <a:schemeClr val="bg1"/>
              </a:solidFill>
              <a:ln w="76200">
                <a:solidFill>
                  <a:srgbClr val="66FF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Trigger if a</a:t>
                </a:r>
                <a14:m>
                  <m:oMath xmlns:m="http://schemas.openxmlformats.org/officeDocument/2006/math">
                    <m:r>
                      <a:rPr lang="en-US" sz="2800" b="1" i="0" dirty="0" smtClean="0">
                        <a:solidFill>
                          <a:srgbClr val="FFFF00"/>
                        </a:solidFill>
                        <a:latin typeface="Cambria Math"/>
                        <a:cs typeface="Arial" panose="020B0604020202020204" pitchFamily="34" charset="0"/>
                      </a:rPr>
                      <m:t>𝐥𝐥</m:t>
                    </m:r>
                    <m:r>
                      <a:rPr lang="en-US" sz="2800" b="1" i="0" dirty="0" smtClean="0">
                        <a:solidFill>
                          <a:srgbClr val="FFFF00"/>
                        </a:solidFill>
                        <a:latin typeface="Cambria Math"/>
                        <a:cs typeface="Arial" panose="020B0604020202020204" pitchFamily="34" charset="0"/>
                      </a:rPr>
                      <m:t> </m:t>
                    </m:r>
                    <m:sSub>
                      <m:sSubPr>
                        <m:ctrlPr>
                          <a:rPr lang="en-US" sz="2800" i="1" dirty="0">
                            <a:solidFill>
                              <a:srgbClr val="FFFF00"/>
                            </a:solidFill>
                            <a:latin typeface="Cambria Math" panose="02040503050406030204" pitchFamily="18" charset="0"/>
                            <a:cs typeface="Arial" panose="020B0604020202020204" pitchFamily="34" charset="0"/>
                          </a:rPr>
                        </m:ctrlPr>
                      </m:sSubPr>
                      <m:e>
                        <m:r>
                          <a:rPr lang="en-US" sz="2800" i="1" dirty="0">
                            <a:solidFill>
                              <a:srgbClr val="FFFF00"/>
                            </a:solidFill>
                            <a:latin typeface="Cambria Math"/>
                            <a:cs typeface="Arial" panose="020B0604020202020204" pitchFamily="34" charset="0"/>
                          </a:rPr>
                          <m:t>𝑠</m:t>
                        </m:r>
                      </m:e>
                      <m:sub>
                        <m:r>
                          <a:rPr lang="en-US" sz="2800" i="1" dirty="0">
                            <a:solidFill>
                              <a:srgbClr val="FFFF00"/>
                            </a:solidFill>
                            <a:latin typeface="Cambria Math"/>
                            <a:cs typeface="Arial" panose="020B0604020202020204" pitchFamily="34" charset="0"/>
                          </a:rPr>
                          <m:t>𝑖</m:t>
                        </m:r>
                      </m:sub>
                    </m:sSub>
                    <m:r>
                      <m:rPr>
                        <m:nor/>
                      </m:rPr>
                      <a:rPr lang="en-US" sz="2800" b="1" i="0" dirty="0" smtClean="0">
                        <a:solidFill>
                          <a:srgbClr val="FFFF00"/>
                        </a:solidFill>
                        <a:latin typeface="Cambria Math"/>
                        <a:cs typeface="Arial" panose="020B0604020202020204" pitchFamily="34" charset="0"/>
                      </a:rPr>
                      <m:t> </m:t>
                    </m:r>
                    <m:r>
                      <m:rPr>
                        <m:nor/>
                      </m:rPr>
                      <a:rPr lang="en-US" sz="2800" b="1" i="0" dirty="0" smtClean="0">
                        <a:solidFill>
                          <a:srgbClr val="FFFF00"/>
                        </a:solidFill>
                        <a:latin typeface="Arial" panose="020B0604020202020204" pitchFamily="34" charset="0"/>
                      </a:rPr>
                      <m:t>revealed</m:t>
                    </m:r>
                    <m:r>
                      <m:rPr>
                        <m:nor/>
                      </m:rPr>
                      <a:rPr lang="en-US" sz="2800" b="1" i="0" dirty="0" smtClean="0">
                        <a:solidFill>
                          <a:srgbClr val="FFFF00"/>
                        </a:solidFill>
                        <a:latin typeface="Arial" panose="020B0604020202020204" pitchFamily="34" charset="0"/>
                      </a:rPr>
                      <m:t> </m:t>
                    </m:r>
                    <m:r>
                      <m:rPr>
                        <m:nor/>
                      </m:rPr>
                      <a:rPr lang="en-US" sz="2800" b="1" i="0" dirty="0" smtClean="0">
                        <a:solidFill>
                          <a:srgbClr val="FFFF00"/>
                        </a:solidFill>
                        <a:latin typeface="Arial" panose="020B0604020202020204" pitchFamily="34" charset="0"/>
                      </a:rPr>
                      <m:t>before</m:t>
                    </m:r>
                    <m:r>
                      <m:rPr>
                        <m:nor/>
                      </m:rPr>
                      <a:rPr lang="en-US" sz="2800" b="1" i="0" dirty="0" smtClean="0">
                        <a:solidFill>
                          <a:srgbClr val="FFFF00"/>
                        </a:solidFill>
                        <a:latin typeface="Arial" panose="020B0604020202020204" pitchFamily="34" charset="0"/>
                      </a:rPr>
                      <m:t> </m:t>
                    </m:r>
                    <m:r>
                      <m:rPr>
                        <m:nor/>
                      </m:rPr>
                      <a:rPr lang="en-US" sz="2800" b="1" i="0" dirty="0" smtClean="0">
                        <a:solidFill>
                          <a:srgbClr val="FFFF00"/>
                        </a:solidFill>
                        <a:latin typeface="Arial" panose="020B0604020202020204" pitchFamily="34" charset="0"/>
                      </a:rPr>
                      <m:t>any</m:t>
                    </m:r>
                    <m:r>
                      <m:rPr>
                        <m:nor/>
                      </m:rPr>
                      <a:rPr lang="en-US" sz="2800" b="1" i="0" dirty="0" smtClean="0">
                        <a:solidFill>
                          <a:srgbClr val="FFFF00"/>
                        </a:solidFill>
                        <a:latin typeface="Arial" panose="020B0604020202020204" pitchFamily="34" charset="0"/>
                      </a:rPr>
                      <m:t> </m:t>
                    </m:r>
                    <m:r>
                      <m:rPr>
                        <m:nor/>
                      </m:rPr>
                      <a:rPr lang="en-US" sz="2800" b="1" i="0" dirty="0" smtClean="0">
                        <a:solidFill>
                          <a:srgbClr val="FFFF00"/>
                        </a:solidFill>
                        <a:latin typeface="Arial" panose="020B0604020202020204" pitchFamily="34" charset="0"/>
                      </a:rPr>
                      <m:t>one</m:t>
                    </m:r>
                    <m:r>
                      <m:rPr>
                        <m:nor/>
                      </m:rPr>
                      <a:rPr lang="en-US" sz="2800" b="1" i="0" dirty="0" smtClean="0">
                        <a:solidFill>
                          <a:srgbClr val="FFFF00"/>
                        </a:solidFill>
                        <a:latin typeface="Arial" panose="020B0604020202020204" pitchFamily="34" charset="0"/>
                      </a:rPr>
                      <m:t> </m:t>
                    </m:r>
                    <m:r>
                      <m:rPr>
                        <m:nor/>
                      </m:rPr>
                      <a:rPr lang="en-US" sz="2800" b="1" i="0" dirty="0" smtClean="0">
                        <a:solidFill>
                          <a:srgbClr val="FFFF00"/>
                        </a:solidFill>
                        <a:latin typeface="Arial" panose="020B0604020202020204" pitchFamily="34" charset="0"/>
                      </a:rPr>
                      <m:t>times</m:t>
                    </m:r>
                    <m:r>
                      <m:rPr>
                        <m:nor/>
                      </m:rPr>
                      <a:rPr lang="en-US" sz="2800" b="1" i="0" dirty="0" smtClean="0">
                        <a:solidFill>
                          <a:srgbClr val="FFFF00"/>
                        </a:solidFill>
                        <a:latin typeface="Arial" panose="020B0604020202020204" pitchFamily="34" charset="0"/>
                      </a:rPr>
                      <m:t> </m:t>
                    </m:r>
                    <m:r>
                      <m:rPr>
                        <m:nor/>
                      </m:rPr>
                      <a:rPr lang="en-US" sz="2800" b="1" i="0" dirty="0" smtClean="0">
                        <a:solidFill>
                          <a:srgbClr val="FFFF00"/>
                        </a:solidFill>
                        <a:latin typeface="Arial" panose="020B0604020202020204" pitchFamily="34" charset="0"/>
                      </a:rPr>
                      <m:t>out</m:t>
                    </m:r>
                  </m:oMath>
                </a14:m>
                <a:endParaRPr lang="en-US" sz="2800" b="1" dirty="0">
                  <a:solidFill>
                    <a:srgbClr val="FFFF00"/>
                  </a:solidFill>
                  <a:latin typeface="Arial" panose="020B0604020202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bwMode="auto">
              <a:xfrm>
                <a:off x="1745682" y="4232522"/>
                <a:ext cx="5652636" cy="954107"/>
              </a:xfrm>
              <a:prstGeom prst="rect">
                <a:avLst/>
              </a:prstGeom>
              <a:blipFill rotWithShape="1">
                <a:blip r:embed="rId3"/>
                <a:stretch>
                  <a:fillRect/>
                </a:stretch>
              </a:blipFill>
              <a:ln w="76200">
                <a:solidFill>
                  <a:srgbClr val="66FFFF"/>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7399473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Swap 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69</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3614637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0" descr="Algorand Crypto PNG Transparent Images | PNG All">
            <a:extLst>
              <a:ext uri="{FF2B5EF4-FFF2-40B4-BE49-F238E27FC236}">
                <a16:creationId xmlns:a16="http://schemas.microsoft.com/office/drawing/2014/main" id="{BCA696B2-678E-4DE5-9E71-C8A7AC4B5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694" y="2308134"/>
            <a:ext cx="1557537" cy="155753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https://bitcoin.org/img/icons/opengra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6851" y="2197942"/>
            <a:ext cx="1990725" cy="19907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solidFill>
                  <a:srgbClr val="FFFF00"/>
                </a:solidFill>
              </a:rPr>
              <a:t>Bob</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7</a:t>
            </a:fld>
            <a:endParaRPr lang="en-US" dirty="0"/>
          </a:p>
        </p:txBody>
      </p:sp>
      <p:sp>
        <p:nvSpPr>
          <p:cNvPr id="7" name="TextBox 6"/>
          <p:cNvSpPr txBox="1"/>
          <p:nvPr/>
        </p:nvSpPr>
        <p:spPr bwMode="auto">
          <a:xfrm>
            <a:off x="1124769" y="2126337"/>
            <a:ext cx="805029"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has</a:t>
            </a:r>
          </a:p>
        </p:txBody>
      </p:sp>
      <p:sp>
        <p:nvSpPr>
          <p:cNvPr id="9" name="TextBox 8"/>
          <p:cNvSpPr txBox="1"/>
          <p:nvPr/>
        </p:nvSpPr>
        <p:spPr bwMode="auto">
          <a:xfrm>
            <a:off x="5770054" y="2126337"/>
            <a:ext cx="120417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wants</a:t>
            </a:r>
          </a:p>
        </p:txBody>
      </p:sp>
      <p:grpSp>
        <p:nvGrpSpPr>
          <p:cNvPr id="4" name="Group 4">
            <a:extLst>
              <a:ext uri="{FF2B5EF4-FFF2-40B4-BE49-F238E27FC236}">
                <a16:creationId xmlns:a16="http://schemas.microsoft.com/office/drawing/2014/main" id="{FE7AB157-E68A-6553-B358-9E760D550DC2}"/>
              </a:ext>
            </a:extLst>
          </p:cNvPr>
          <p:cNvGrpSpPr>
            <a:grpSpLocks/>
          </p:cNvGrpSpPr>
          <p:nvPr/>
        </p:nvGrpSpPr>
        <p:grpSpPr bwMode="auto">
          <a:xfrm>
            <a:off x="3900055" y="4573606"/>
            <a:ext cx="1648691" cy="1475145"/>
            <a:chOff x="864" y="1968"/>
            <a:chExt cx="912" cy="816"/>
          </a:xfrm>
        </p:grpSpPr>
        <p:sp>
          <p:nvSpPr>
            <p:cNvPr id="5" name="Freeform 5">
              <a:extLst>
                <a:ext uri="{FF2B5EF4-FFF2-40B4-BE49-F238E27FC236}">
                  <a16:creationId xmlns:a16="http://schemas.microsoft.com/office/drawing/2014/main" id="{EE8A3E9F-3FDF-B456-A1FD-62AC8AD94973}"/>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6" name="Freeform 6">
              <a:extLst>
                <a:ext uri="{FF2B5EF4-FFF2-40B4-BE49-F238E27FC236}">
                  <a16:creationId xmlns:a16="http://schemas.microsoft.com/office/drawing/2014/main" id="{36850EE8-1AC9-EAED-5C08-030C03B69966}"/>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72DDF46E-D994-DF10-AAAD-F3CC5896FA06}"/>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8">
              <a:extLst>
                <a:ext uri="{FF2B5EF4-FFF2-40B4-BE49-F238E27FC236}">
                  <a16:creationId xmlns:a16="http://schemas.microsoft.com/office/drawing/2014/main" id="{7F61F8E2-C809-A482-3F6F-90033E0330C7}"/>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0">
              <a:extLst>
                <a:ext uri="{FF2B5EF4-FFF2-40B4-BE49-F238E27FC236}">
                  <a16:creationId xmlns:a16="http://schemas.microsoft.com/office/drawing/2014/main" id="{D5B0D1BB-890A-C614-EEB4-6A4BF003B388}"/>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1">
              <a:extLst>
                <a:ext uri="{FF2B5EF4-FFF2-40B4-BE49-F238E27FC236}">
                  <a16:creationId xmlns:a16="http://schemas.microsoft.com/office/drawing/2014/main" id="{8FC2D790-8341-ADFA-77F5-645FBB26BA01}"/>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2">
              <a:extLst>
                <a:ext uri="{FF2B5EF4-FFF2-40B4-BE49-F238E27FC236}">
                  <a16:creationId xmlns:a16="http://schemas.microsoft.com/office/drawing/2014/main" id="{CCD94087-02B5-29BE-C661-FDAAD6E7B263}"/>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3">
              <a:extLst>
                <a:ext uri="{FF2B5EF4-FFF2-40B4-BE49-F238E27FC236}">
                  <a16:creationId xmlns:a16="http://schemas.microsoft.com/office/drawing/2014/main" id="{B14813EC-EF85-1B93-1923-2AE48FFF73D5}"/>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4">
              <a:extLst>
                <a:ext uri="{FF2B5EF4-FFF2-40B4-BE49-F238E27FC236}">
                  <a16:creationId xmlns:a16="http://schemas.microsoft.com/office/drawing/2014/main" id="{54E3B628-D180-C9A3-D96F-F70510BAEB06}"/>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15">
              <a:extLst>
                <a:ext uri="{FF2B5EF4-FFF2-40B4-BE49-F238E27FC236}">
                  <a16:creationId xmlns:a16="http://schemas.microsoft.com/office/drawing/2014/main" id="{D30BE7B5-2ECB-7934-8103-84345674A890}"/>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7" name="Freeform 9">
              <a:extLst>
                <a:ext uri="{FF2B5EF4-FFF2-40B4-BE49-F238E27FC236}">
                  <a16:creationId xmlns:a16="http://schemas.microsoft.com/office/drawing/2014/main" id="{97D48EA9-F546-CC78-2A4F-5E38111D51C7}"/>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6921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p:cNvSpPr txBox="1"/>
              <p:nvPr/>
            </p:nvSpPr>
            <p:spPr bwMode="auto">
              <a:xfrm>
                <a:off x="6680200" y="3806770"/>
                <a:ext cx="2375330" cy="769441"/>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14:m>
                  <m:oMath xmlns:m="http://schemas.openxmlformats.org/officeDocument/2006/math">
                    <m:sSub>
                      <m:sSubPr>
                        <m:ctrlPr>
                          <a:rPr lang="en-US" sz="4400" i="1" smtClean="0">
                            <a:solidFill>
                              <a:srgbClr val="FF99FF"/>
                            </a:solidFill>
                            <a:latin typeface="Cambria Math" panose="02040503050406030204" pitchFamily="18" charset="0"/>
                            <a:cs typeface="Arial" panose="020B0604020202020204" pitchFamily="34" charset="0"/>
                          </a:rPr>
                        </m:ctrlPr>
                      </m:sSubPr>
                      <m:e>
                        <m:r>
                          <a:rPr lang="en-US" sz="4400" b="0" i="1" smtClean="0">
                            <a:solidFill>
                              <a:srgbClr val="FF99FF"/>
                            </a:solidFill>
                            <a:latin typeface="Cambria Math"/>
                            <a:cs typeface="Arial" panose="020B0604020202020204" pitchFamily="34" charset="0"/>
                          </a:rPr>
                          <m:t>h</m:t>
                        </m:r>
                      </m:e>
                      <m:sub>
                        <m:r>
                          <a:rPr lang="en-US" sz="4400" i="1">
                            <a:solidFill>
                              <a:srgbClr val="FF99FF"/>
                            </a:solidFill>
                            <a:latin typeface="Cambria Math"/>
                            <a:cs typeface="Arial" panose="020B0604020202020204" pitchFamily="34" charset="0"/>
                          </a:rPr>
                          <m:t>1</m:t>
                        </m:r>
                      </m:sub>
                    </m:sSub>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r>
                      <a:rPr lang="en-US" sz="4400" i="1" dirty="0" smtClean="0">
                        <a:solidFill>
                          <a:srgbClr val="FF99FF"/>
                        </a:solidFill>
                        <a:latin typeface="Cambria Math"/>
                        <a:cs typeface="Arial" panose="020B0604020202020204" pitchFamily="34" charset="0"/>
                      </a:rPr>
                      <m:t>𝐻</m:t>
                    </m:r>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sSub>
                      <m:sSubPr>
                        <m:ctrlPr>
                          <a:rPr lang="en-US" sz="4400" i="1">
                            <a:solidFill>
                              <a:srgbClr val="FF99FF"/>
                            </a:solidFill>
                            <a:latin typeface="Cambria Math" panose="02040503050406030204" pitchFamily="18" charset="0"/>
                            <a:cs typeface="Arial" panose="020B0604020202020204" pitchFamily="34" charset="0"/>
                          </a:rPr>
                        </m:ctrlPr>
                      </m:sSubPr>
                      <m:e>
                        <m:r>
                          <a:rPr lang="en-US" sz="4400" i="1">
                            <a:solidFill>
                              <a:srgbClr val="FF99FF"/>
                            </a:solidFill>
                            <a:latin typeface="Cambria Math"/>
                            <a:cs typeface="Arial" panose="020B0604020202020204" pitchFamily="34" charset="0"/>
                          </a:rPr>
                          <m:t>𝑠</m:t>
                        </m:r>
                      </m:e>
                      <m:sub>
                        <m:r>
                          <a:rPr lang="en-US" sz="4400" i="1">
                            <a:solidFill>
                              <a:srgbClr val="FF99FF"/>
                            </a:solidFill>
                            <a:latin typeface="Cambria Math"/>
                            <a:cs typeface="Arial" panose="020B0604020202020204" pitchFamily="34" charset="0"/>
                          </a:rPr>
                          <m:t>1</m:t>
                        </m:r>
                      </m:sub>
                    </m:sSub>
                  </m:oMath>
                </a14:m>
                <a:r>
                  <a:rPr lang="en-US" sz="4400" dirty="0">
                    <a:solidFill>
                      <a:srgbClr val="FF99FF"/>
                    </a:solidFill>
                    <a:latin typeface="Arial" panose="020B0604020202020204" pitchFamily="34" charset="0"/>
                    <a:cs typeface="Arial" panose="020B0604020202020204" pitchFamily="34" charset="0"/>
                  </a:rPr>
                  <a:t>)</a:t>
                </a:r>
              </a:p>
            </p:txBody>
          </p:sp>
        </mc:Choice>
        <mc:Fallback xmlns="">
          <p:sp>
            <p:nvSpPr>
              <p:cNvPr id="20" name="TextBox 19"/>
              <p:cNvSpPr txBox="1">
                <a:spLocks noRot="1" noChangeAspect="1" noMove="1" noResize="1" noEditPoints="1" noAdjustHandles="1" noChangeArrowheads="1" noChangeShapeType="1" noTextEdit="1"/>
              </p:cNvSpPr>
              <p:nvPr/>
            </p:nvSpPr>
            <p:spPr bwMode="auto">
              <a:xfrm>
                <a:off x="6680200" y="3806770"/>
                <a:ext cx="2375330" cy="769441"/>
              </a:xfrm>
              <a:prstGeom prst="rect">
                <a:avLst/>
              </a:prstGeom>
              <a:blipFill rotWithShape="1">
                <a:blip r:embed="rId2"/>
                <a:stretch>
                  <a:fillRect/>
                </a:stretch>
              </a:blipFill>
              <a:ln w="76200">
                <a:no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bwMode="auto">
              <a:xfrm>
                <a:off x="316308" y="1748746"/>
                <a:ext cx="2401491" cy="769441"/>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14:m>
                  <m:oMath xmlns:m="http://schemas.openxmlformats.org/officeDocument/2006/math">
                    <m:sSub>
                      <m:sSubPr>
                        <m:ctrlPr>
                          <a:rPr lang="en-US" sz="4400" i="1" smtClean="0">
                            <a:solidFill>
                              <a:srgbClr val="FF99FF"/>
                            </a:solidFill>
                            <a:latin typeface="Cambria Math" panose="02040503050406030204" pitchFamily="18" charset="0"/>
                            <a:cs typeface="Arial" panose="020B0604020202020204" pitchFamily="34" charset="0"/>
                          </a:rPr>
                        </m:ctrlPr>
                      </m:sSubPr>
                      <m:e>
                        <m:r>
                          <a:rPr lang="en-US" sz="4400" b="0" i="1" smtClean="0">
                            <a:solidFill>
                              <a:srgbClr val="FF99FF"/>
                            </a:solidFill>
                            <a:latin typeface="Cambria Math"/>
                            <a:cs typeface="Arial" panose="020B0604020202020204" pitchFamily="34" charset="0"/>
                          </a:rPr>
                          <m:t>h</m:t>
                        </m:r>
                      </m:e>
                      <m:sub>
                        <m:r>
                          <a:rPr lang="en-US" sz="4400" b="0" i="1" smtClean="0">
                            <a:solidFill>
                              <a:srgbClr val="FF99FF"/>
                            </a:solidFill>
                            <a:latin typeface="Cambria Math"/>
                            <a:cs typeface="Arial" panose="020B0604020202020204" pitchFamily="34" charset="0"/>
                          </a:rPr>
                          <m:t>0</m:t>
                        </m:r>
                      </m:sub>
                    </m:sSub>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r>
                      <a:rPr lang="en-US" sz="4400" i="1" dirty="0" smtClean="0">
                        <a:solidFill>
                          <a:srgbClr val="FF99FF"/>
                        </a:solidFill>
                        <a:latin typeface="Cambria Math"/>
                        <a:cs typeface="Arial" panose="020B0604020202020204" pitchFamily="34" charset="0"/>
                      </a:rPr>
                      <m:t>𝐻</m:t>
                    </m:r>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sSub>
                      <m:sSubPr>
                        <m:ctrlPr>
                          <a:rPr lang="en-US" sz="4400" i="1">
                            <a:solidFill>
                              <a:srgbClr val="FF99FF"/>
                            </a:solidFill>
                            <a:latin typeface="Cambria Math" panose="02040503050406030204" pitchFamily="18" charset="0"/>
                            <a:cs typeface="Arial" panose="020B0604020202020204" pitchFamily="34" charset="0"/>
                          </a:rPr>
                        </m:ctrlPr>
                      </m:sSubPr>
                      <m:e>
                        <m:r>
                          <a:rPr lang="en-US" sz="4400" i="1">
                            <a:solidFill>
                              <a:srgbClr val="FF99FF"/>
                            </a:solidFill>
                            <a:latin typeface="Cambria Math"/>
                            <a:cs typeface="Arial" panose="020B0604020202020204" pitchFamily="34" charset="0"/>
                          </a:rPr>
                          <m:t>𝑠</m:t>
                        </m:r>
                      </m:e>
                      <m:sub>
                        <m:r>
                          <a:rPr lang="en-US" sz="4400" b="0" i="1" smtClean="0">
                            <a:solidFill>
                              <a:srgbClr val="FF99FF"/>
                            </a:solidFill>
                            <a:latin typeface="Cambria Math"/>
                            <a:cs typeface="Arial" panose="020B0604020202020204" pitchFamily="34" charset="0"/>
                          </a:rPr>
                          <m:t>0</m:t>
                        </m:r>
                      </m:sub>
                    </m:sSub>
                  </m:oMath>
                </a14:m>
                <a:r>
                  <a:rPr lang="en-US" sz="4400" dirty="0">
                    <a:solidFill>
                      <a:srgbClr val="FF99FF"/>
                    </a:solidFill>
                    <a:latin typeface="Arial" panose="020B0604020202020204" pitchFamily="34" charset="0"/>
                    <a:cs typeface="Arial" panose="020B0604020202020204" pitchFamily="34" charset="0"/>
                  </a:rPr>
                  <a:t>)</a:t>
                </a:r>
              </a:p>
            </p:txBody>
          </p:sp>
        </mc:Choice>
        <mc:Fallback xmlns="">
          <p:sp>
            <p:nvSpPr>
              <p:cNvPr id="21" name="TextBox 20"/>
              <p:cNvSpPr txBox="1">
                <a:spLocks noRot="1" noChangeAspect="1" noMove="1" noResize="1" noEditPoints="1" noAdjustHandles="1" noChangeArrowheads="1" noChangeShapeType="1" noTextEdit="1"/>
              </p:cNvSpPr>
              <p:nvPr/>
            </p:nvSpPr>
            <p:spPr bwMode="auto">
              <a:xfrm>
                <a:off x="316308" y="1748746"/>
                <a:ext cx="2401491" cy="769441"/>
              </a:xfrm>
              <a:prstGeom prst="rect">
                <a:avLst/>
              </a:prstGeom>
              <a:blipFill rotWithShape="1">
                <a:blip r:embed="rId3"/>
                <a:stretch>
                  <a:fillRect/>
                </a:stretch>
              </a:blipFill>
              <a:ln w="76200">
                <a:no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solidFill>
                  <a:srgbClr val="FFFF00"/>
                </a:solidFill>
              </a:rPr>
              <a:t>Swap 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70</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
        <p:nvSpPr>
          <p:cNvPr id="10" name="TextBox 9"/>
          <p:cNvSpPr txBox="1"/>
          <p:nvPr/>
        </p:nvSpPr>
        <p:spPr bwMode="auto">
          <a:xfrm>
            <a:off x="3021140" y="5920402"/>
            <a:ext cx="3676840" cy="523220"/>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F00"/>
                </a:solidFill>
                <a:latin typeface="Arial" panose="020B0604020202020204" pitchFamily="34" charset="0"/>
                <a:cs typeface="Arial" panose="020B0604020202020204" pitchFamily="34" charset="0"/>
              </a:rPr>
              <a:t>Leaders know secrets</a:t>
            </a:r>
          </a:p>
        </p:txBody>
      </p:sp>
    </p:spTree>
    <p:extLst>
      <p:ext uri="{BB962C8B-B14F-4D97-AF65-F5344CB8AC3E}">
        <p14:creationId xmlns:p14="http://schemas.microsoft.com/office/powerpoint/2010/main" val="5073195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Swap 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71</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
        <p:nvSpPr>
          <p:cNvPr id="10" name="TextBox 9"/>
          <p:cNvSpPr txBox="1"/>
          <p:nvPr/>
        </p:nvSpPr>
        <p:spPr bwMode="auto">
          <a:xfrm>
            <a:off x="5150676" y="5592612"/>
            <a:ext cx="3676840"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i="1" dirty="0">
                <a:solidFill>
                  <a:srgbClr val="FFFF00"/>
                </a:solidFill>
                <a:latin typeface="Arial" panose="020B0604020202020204" pitchFamily="34" charset="0"/>
                <a:cs typeface="Arial" panose="020B0604020202020204" pitchFamily="34" charset="0"/>
              </a:rPr>
              <a:t>Leaders</a:t>
            </a:r>
            <a:r>
              <a:rPr lang="en-US" sz="2800" dirty="0">
                <a:solidFill>
                  <a:srgbClr val="FFFF00"/>
                </a:solidFill>
                <a:latin typeface="Arial" panose="020B0604020202020204" pitchFamily="34" charset="0"/>
                <a:cs typeface="Arial" panose="020B0604020202020204" pitchFamily="34" charset="0"/>
              </a:rPr>
              <a:t>  form feedback vertex set</a:t>
            </a:r>
          </a:p>
        </p:txBody>
      </p:sp>
    </p:spTree>
    <p:extLst>
      <p:ext uri="{BB962C8B-B14F-4D97-AF65-F5344CB8AC3E}">
        <p14:creationId xmlns:p14="http://schemas.microsoft.com/office/powerpoint/2010/main" val="26834406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Theorem</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72</a:t>
            </a:fld>
            <a:endParaRPr lang="en-US" dirty="0"/>
          </a:p>
        </p:txBody>
      </p:sp>
      <p:sp>
        <p:nvSpPr>
          <p:cNvPr id="4" name="TextBox 3"/>
          <p:cNvSpPr txBox="1"/>
          <p:nvPr/>
        </p:nvSpPr>
        <p:spPr bwMode="auto">
          <a:xfrm>
            <a:off x="925353" y="3167390"/>
            <a:ext cx="7293295" cy="523220"/>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b="1" dirty="0">
                <a:solidFill>
                  <a:srgbClr val="FFFF00"/>
                </a:solidFill>
                <a:latin typeface="Arial" panose="020B0604020202020204" pitchFamily="34" charset="0"/>
              </a:rPr>
              <a:t>Leaders </a:t>
            </a:r>
            <a:r>
              <a:rPr lang="en-US" sz="2800" b="1" i="1" dirty="0">
                <a:solidFill>
                  <a:schemeClr val="tx1"/>
                </a:solidFill>
                <a:latin typeface="Arial" panose="020B0604020202020204" pitchFamily="34" charset="0"/>
              </a:rPr>
              <a:t>must</a:t>
            </a:r>
            <a:r>
              <a:rPr lang="en-US" sz="2800" b="1" dirty="0">
                <a:solidFill>
                  <a:srgbClr val="FFFF00"/>
                </a:solidFill>
                <a:latin typeface="Arial" panose="020B0604020202020204" pitchFamily="34" charset="0"/>
              </a:rPr>
              <a:t> form a feedback vertex set</a:t>
            </a:r>
            <a:endParaRPr lang="en-US" sz="2800" b="1" cap="small" dirty="0">
              <a:solidFill>
                <a:srgbClr val="FFFF00"/>
              </a:solidFill>
              <a:latin typeface="Arial" panose="020B0604020202020204" pitchFamily="34" charset="0"/>
            </a:endParaRPr>
          </a:p>
        </p:txBody>
      </p:sp>
    </p:spTree>
    <p:extLst>
      <p:ext uri="{BB962C8B-B14F-4D97-AF65-F5344CB8AC3E}">
        <p14:creationId xmlns:p14="http://schemas.microsoft.com/office/powerpoint/2010/main" val="12641457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p:cNvSpPr txBox="1"/>
              <p:nvPr/>
            </p:nvSpPr>
            <p:spPr bwMode="auto">
              <a:xfrm>
                <a:off x="6680200" y="3806770"/>
                <a:ext cx="2375330" cy="769441"/>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14:m>
                  <m:oMath xmlns:m="http://schemas.openxmlformats.org/officeDocument/2006/math">
                    <m:sSub>
                      <m:sSubPr>
                        <m:ctrlPr>
                          <a:rPr lang="en-US" sz="4400" i="1" smtClean="0">
                            <a:solidFill>
                              <a:srgbClr val="FF99FF"/>
                            </a:solidFill>
                            <a:latin typeface="Cambria Math" panose="02040503050406030204" pitchFamily="18" charset="0"/>
                            <a:cs typeface="Arial" panose="020B0604020202020204" pitchFamily="34" charset="0"/>
                          </a:rPr>
                        </m:ctrlPr>
                      </m:sSubPr>
                      <m:e>
                        <m:r>
                          <a:rPr lang="en-US" sz="4400" b="0" i="1" smtClean="0">
                            <a:solidFill>
                              <a:srgbClr val="FF99FF"/>
                            </a:solidFill>
                            <a:latin typeface="Cambria Math"/>
                            <a:cs typeface="Arial" panose="020B0604020202020204" pitchFamily="34" charset="0"/>
                          </a:rPr>
                          <m:t>h</m:t>
                        </m:r>
                      </m:e>
                      <m:sub>
                        <m:r>
                          <a:rPr lang="en-US" sz="4400" i="1">
                            <a:solidFill>
                              <a:srgbClr val="FF99FF"/>
                            </a:solidFill>
                            <a:latin typeface="Cambria Math"/>
                            <a:cs typeface="Arial" panose="020B0604020202020204" pitchFamily="34" charset="0"/>
                          </a:rPr>
                          <m:t>1</m:t>
                        </m:r>
                      </m:sub>
                    </m:sSub>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r>
                      <a:rPr lang="en-US" sz="4400" i="1" dirty="0" smtClean="0">
                        <a:solidFill>
                          <a:srgbClr val="FF99FF"/>
                        </a:solidFill>
                        <a:latin typeface="Cambria Math"/>
                        <a:cs typeface="Arial" panose="020B0604020202020204" pitchFamily="34" charset="0"/>
                      </a:rPr>
                      <m:t>𝐻</m:t>
                    </m:r>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sSub>
                      <m:sSubPr>
                        <m:ctrlPr>
                          <a:rPr lang="en-US" sz="4400" i="1">
                            <a:solidFill>
                              <a:srgbClr val="FF99FF"/>
                            </a:solidFill>
                            <a:latin typeface="Cambria Math" panose="02040503050406030204" pitchFamily="18" charset="0"/>
                            <a:cs typeface="Arial" panose="020B0604020202020204" pitchFamily="34" charset="0"/>
                          </a:rPr>
                        </m:ctrlPr>
                      </m:sSubPr>
                      <m:e>
                        <m:r>
                          <a:rPr lang="en-US" sz="4400" i="1">
                            <a:solidFill>
                              <a:srgbClr val="FF99FF"/>
                            </a:solidFill>
                            <a:latin typeface="Cambria Math"/>
                            <a:cs typeface="Arial" panose="020B0604020202020204" pitchFamily="34" charset="0"/>
                          </a:rPr>
                          <m:t>𝑠</m:t>
                        </m:r>
                      </m:e>
                      <m:sub>
                        <m:r>
                          <a:rPr lang="en-US" sz="4400" i="1">
                            <a:solidFill>
                              <a:srgbClr val="FF99FF"/>
                            </a:solidFill>
                            <a:latin typeface="Cambria Math"/>
                            <a:cs typeface="Arial" panose="020B0604020202020204" pitchFamily="34" charset="0"/>
                          </a:rPr>
                          <m:t>1</m:t>
                        </m:r>
                      </m:sub>
                    </m:sSub>
                  </m:oMath>
                </a14:m>
                <a:r>
                  <a:rPr lang="en-US" sz="4400" dirty="0">
                    <a:solidFill>
                      <a:srgbClr val="FF99FF"/>
                    </a:solidFill>
                    <a:latin typeface="Arial" panose="020B0604020202020204" pitchFamily="34" charset="0"/>
                    <a:cs typeface="Arial" panose="020B0604020202020204" pitchFamily="34" charset="0"/>
                  </a:rPr>
                  <a:t>)</a:t>
                </a:r>
              </a:p>
            </p:txBody>
          </p:sp>
        </mc:Choice>
        <mc:Fallback xmlns="">
          <p:sp>
            <p:nvSpPr>
              <p:cNvPr id="20" name="TextBox 19"/>
              <p:cNvSpPr txBox="1">
                <a:spLocks noRot="1" noChangeAspect="1" noMove="1" noResize="1" noEditPoints="1" noAdjustHandles="1" noChangeArrowheads="1" noChangeShapeType="1" noTextEdit="1"/>
              </p:cNvSpPr>
              <p:nvPr/>
            </p:nvSpPr>
            <p:spPr bwMode="auto">
              <a:xfrm>
                <a:off x="6680200" y="3806770"/>
                <a:ext cx="2375330" cy="769441"/>
              </a:xfrm>
              <a:prstGeom prst="rect">
                <a:avLst/>
              </a:prstGeom>
              <a:blipFill rotWithShape="1">
                <a:blip r:embed="rId2"/>
                <a:stretch>
                  <a:fillRect/>
                </a:stretch>
              </a:blipFill>
              <a:ln w="76200">
                <a:no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bwMode="auto">
              <a:xfrm>
                <a:off x="316308" y="1748746"/>
                <a:ext cx="2401491" cy="769441"/>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14:m>
                  <m:oMath xmlns:m="http://schemas.openxmlformats.org/officeDocument/2006/math">
                    <m:sSub>
                      <m:sSubPr>
                        <m:ctrlPr>
                          <a:rPr lang="en-US" sz="4400" i="1" smtClean="0">
                            <a:solidFill>
                              <a:srgbClr val="FF99FF"/>
                            </a:solidFill>
                            <a:latin typeface="Cambria Math" panose="02040503050406030204" pitchFamily="18" charset="0"/>
                            <a:cs typeface="Arial" panose="020B0604020202020204" pitchFamily="34" charset="0"/>
                          </a:rPr>
                        </m:ctrlPr>
                      </m:sSubPr>
                      <m:e>
                        <m:r>
                          <a:rPr lang="en-US" sz="4400" b="0" i="1" smtClean="0">
                            <a:solidFill>
                              <a:srgbClr val="FF99FF"/>
                            </a:solidFill>
                            <a:latin typeface="Cambria Math"/>
                            <a:cs typeface="Arial" panose="020B0604020202020204" pitchFamily="34" charset="0"/>
                          </a:rPr>
                          <m:t>h</m:t>
                        </m:r>
                      </m:e>
                      <m:sub>
                        <m:r>
                          <a:rPr lang="en-US" sz="4400" b="0" i="1" smtClean="0">
                            <a:solidFill>
                              <a:srgbClr val="FF99FF"/>
                            </a:solidFill>
                            <a:latin typeface="Cambria Math"/>
                            <a:cs typeface="Arial" panose="020B0604020202020204" pitchFamily="34" charset="0"/>
                          </a:rPr>
                          <m:t>0</m:t>
                        </m:r>
                      </m:sub>
                    </m:sSub>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r>
                      <a:rPr lang="en-US" sz="4400" i="1" dirty="0" smtClean="0">
                        <a:solidFill>
                          <a:srgbClr val="FF99FF"/>
                        </a:solidFill>
                        <a:latin typeface="Cambria Math"/>
                        <a:cs typeface="Arial" panose="020B0604020202020204" pitchFamily="34" charset="0"/>
                      </a:rPr>
                      <m:t>𝐻</m:t>
                    </m:r>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sSub>
                      <m:sSubPr>
                        <m:ctrlPr>
                          <a:rPr lang="en-US" sz="4400" i="1">
                            <a:solidFill>
                              <a:srgbClr val="FF99FF"/>
                            </a:solidFill>
                            <a:latin typeface="Cambria Math" panose="02040503050406030204" pitchFamily="18" charset="0"/>
                            <a:cs typeface="Arial" panose="020B0604020202020204" pitchFamily="34" charset="0"/>
                          </a:rPr>
                        </m:ctrlPr>
                      </m:sSubPr>
                      <m:e>
                        <m:r>
                          <a:rPr lang="en-US" sz="4400" i="1">
                            <a:solidFill>
                              <a:srgbClr val="FF99FF"/>
                            </a:solidFill>
                            <a:latin typeface="Cambria Math"/>
                            <a:cs typeface="Arial" panose="020B0604020202020204" pitchFamily="34" charset="0"/>
                          </a:rPr>
                          <m:t>𝑠</m:t>
                        </m:r>
                      </m:e>
                      <m:sub>
                        <m:r>
                          <a:rPr lang="en-US" sz="4400" b="0" i="1" smtClean="0">
                            <a:solidFill>
                              <a:srgbClr val="FF99FF"/>
                            </a:solidFill>
                            <a:latin typeface="Cambria Math"/>
                            <a:cs typeface="Arial" panose="020B0604020202020204" pitchFamily="34" charset="0"/>
                          </a:rPr>
                          <m:t>0</m:t>
                        </m:r>
                      </m:sub>
                    </m:sSub>
                  </m:oMath>
                </a14:m>
                <a:r>
                  <a:rPr lang="en-US" sz="4400" dirty="0">
                    <a:solidFill>
                      <a:srgbClr val="FF99FF"/>
                    </a:solidFill>
                    <a:latin typeface="Arial" panose="020B0604020202020204" pitchFamily="34" charset="0"/>
                    <a:cs typeface="Arial" panose="020B0604020202020204" pitchFamily="34" charset="0"/>
                  </a:rPr>
                  <a:t>)</a:t>
                </a:r>
              </a:p>
            </p:txBody>
          </p:sp>
        </mc:Choice>
        <mc:Fallback xmlns="">
          <p:sp>
            <p:nvSpPr>
              <p:cNvPr id="21" name="TextBox 20"/>
              <p:cNvSpPr txBox="1">
                <a:spLocks noRot="1" noChangeAspect="1" noMove="1" noResize="1" noEditPoints="1" noAdjustHandles="1" noChangeArrowheads="1" noChangeShapeType="1" noTextEdit="1"/>
              </p:cNvSpPr>
              <p:nvPr/>
            </p:nvSpPr>
            <p:spPr bwMode="auto">
              <a:xfrm>
                <a:off x="316308" y="1748746"/>
                <a:ext cx="2401491" cy="769441"/>
              </a:xfrm>
              <a:prstGeom prst="rect">
                <a:avLst/>
              </a:prstGeom>
              <a:blipFill rotWithShape="1">
                <a:blip r:embed="rId3"/>
                <a:stretch>
                  <a:fillRect/>
                </a:stretch>
              </a:blipFill>
              <a:ln w="76200">
                <a:no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solidFill>
                  <a:srgbClr val="FFFF00"/>
                </a:solidFill>
              </a:rPr>
              <a:t>Swap 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73</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99FF"/>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rgbClr val="FF99FF"/>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rgbClr val="FF99FF"/>
            </a:solidFill>
            <a:prstDash val="solid"/>
            <a:round/>
            <a:headEnd type="triangle" w="med" len="med"/>
            <a:tailEnd type="none" w="med" len="med"/>
          </a:ln>
          <a:effectLst/>
        </p:spPr>
      </p:cxnSp>
      <p:sp>
        <p:nvSpPr>
          <p:cNvPr id="10" name="TextBox 9"/>
          <p:cNvSpPr txBox="1"/>
          <p:nvPr/>
        </p:nvSpPr>
        <p:spPr bwMode="auto">
          <a:xfrm>
            <a:off x="3733800" y="494962"/>
            <a:ext cx="4543520"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F00"/>
                </a:solidFill>
                <a:latin typeface="Arial" panose="020B0604020202020204" pitchFamily="34" charset="0"/>
                <a:cs typeface="Arial" panose="020B0604020202020204" pitchFamily="34" charset="0"/>
              </a:rPr>
              <a:t>Leader: publish contract on each outgoing arc</a:t>
            </a:r>
          </a:p>
        </p:txBody>
      </p:sp>
      <mc:AlternateContent xmlns:mc="http://schemas.openxmlformats.org/markup-compatibility/2006" xmlns:a14="http://schemas.microsoft.com/office/drawing/2010/main">
        <mc:Choice Requires="a14">
          <p:sp>
            <p:nvSpPr>
              <p:cNvPr id="23" name="Horizontal Scroll 22"/>
              <p:cNvSpPr/>
              <p:nvPr/>
            </p:nvSpPr>
            <p:spPr bwMode="auto">
              <a:xfrm>
                <a:off x="5688166" y="3261582"/>
                <a:ext cx="866467" cy="823045"/>
              </a:xfrm>
              <a:prstGeom prst="horizontalScroll">
                <a:avLst/>
              </a:prstGeom>
              <a:solidFill>
                <a:schemeClr val="bg1"/>
              </a:solidFill>
              <a:ln w="38100" cap="flat" cmpd="sng" algn="ctr">
                <a:solidFill>
                  <a:srgbClr val="FF99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b="0" i="1" u="none" strike="noStrike" cap="none" normalizeH="0" baseline="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smtClean="0">
                            <a:ln>
                              <a:noFill/>
                            </a:ln>
                            <a:solidFill>
                              <a:srgbClr val="FF99FF"/>
                            </a:solidFill>
                            <a:effectLst/>
                            <a:latin typeface="Cambria Math"/>
                            <a:cs typeface="Arial" panose="020B0604020202020204" pitchFamily="34" charset="0"/>
                          </a:rPr>
                          <m:t>0</m:t>
                        </m:r>
                      </m:sub>
                    </m:sSub>
                  </m:oMath>
                </a14:m>
                <a:r>
                  <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rPr>
                  <a:t>,</a:t>
                </a:r>
                <a14:m>
                  <m:oMath xmlns:m="http://schemas.openxmlformats.org/officeDocument/2006/math">
                    <m:sSub>
                      <m:sSubPr>
                        <m:ctrlPr>
                          <a:rPr kumimoji="0" lang="en-US" b="0" i="1" u="none" strike="noStrike" cap="none" normalizeH="0" baseline="0" dirty="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FF99FF"/>
                            </a:solidFill>
                            <a:effectLst/>
                            <a:latin typeface="Cambria Math"/>
                            <a:cs typeface="Arial" panose="020B0604020202020204" pitchFamily="34" charset="0"/>
                          </a:rPr>
                          <m:t>1</m:t>
                        </m:r>
                      </m:sub>
                    </m:sSub>
                  </m:oMath>
                </a14:m>
                <a:endPar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endParaRPr>
              </a:p>
            </p:txBody>
          </p:sp>
        </mc:Choice>
        <mc:Fallback xmlns="">
          <p:sp>
            <p:nvSpPr>
              <p:cNvPr id="23" name="Horizontal Scroll 22"/>
              <p:cNvSpPr>
                <a:spLocks noRot="1" noChangeAspect="1" noMove="1" noResize="1" noEditPoints="1" noAdjustHandles="1" noChangeArrowheads="1" noChangeShapeType="1" noTextEdit="1"/>
              </p:cNvSpPr>
              <p:nvPr/>
            </p:nvSpPr>
            <p:spPr bwMode="auto">
              <a:xfrm>
                <a:off x="5688166" y="3261582"/>
                <a:ext cx="866467" cy="823045"/>
              </a:xfrm>
              <a:prstGeom prst="horizontalScroll">
                <a:avLst/>
              </a:prstGeom>
              <a:blipFill>
                <a:blip r:embed="rId4"/>
                <a:stretch>
                  <a:fillRect/>
                </a:stretch>
              </a:blipFill>
              <a:ln w="38100" cap="flat" cmpd="sng" algn="ctr">
                <a:solidFill>
                  <a:srgbClr val="FF99FF"/>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Horizontal Scroll 23"/>
              <p:cNvSpPr/>
              <p:nvPr/>
            </p:nvSpPr>
            <p:spPr bwMode="auto">
              <a:xfrm>
                <a:off x="2115493" y="3621955"/>
                <a:ext cx="866467" cy="823045"/>
              </a:xfrm>
              <a:prstGeom prst="horizontalScroll">
                <a:avLst/>
              </a:prstGeom>
              <a:solidFill>
                <a:schemeClr val="bg1"/>
              </a:solidFill>
              <a:ln w="38100" cap="flat" cmpd="sng" algn="ctr">
                <a:solidFill>
                  <a:srgbClr val="FF99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b="0" i="1" u="none" strike="noStrike" cap="none" normalizeH="0" baseline="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smtClean="0">
                            <a:ln>
                              <a:noFill/>
                            </a:ln>
                            <a:solidFill>
                              <a:srgbClr val="FF99FF"/>
                            </a:solidFill>
                            <a:effectLst/>
                            <a:latin typeface="Cambria Math"/>
                            <a:cs typeface="Arial" panose="020B0604020202020204" pitchFamily="34" charset="0"/>
                          </a:rPr>
                          <m:t>0</m:t>
                        </m:r>
                      </m:sub>
                    </m:sSub>
                  </m:oMath>
                </a14:m>
                <a:r>
                  <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rPr>
                  <a:t>,</a:t>
                </a:r>
                <a14:m>
                  <m:oMath xmlns:m="http://schemas.openxmlformats.org/officeDocument/2006/math">
                    <m:sSub>
                      <m:sSubPr>
                        <m:ctrlPr>
                          <a:rPr kumimoji="0" lang="en-US" b="0" i="1" u="none" strike="noStrike" cap="none" normalizeH="0" baseline="0" dirty="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FF99FF"/>
                            </a:solidFill>
                            <a:effectLst/>
                            <a:latin typeface="Cambria Math"/>
                            <a:cs typeface="Arial" panose="020B0604020202020204" pitchFamily="34" charset="0"/>
                          </a:rPr>
                          <m:t>1</m:t>
                        </m:r>
                      </m:sub>
                    </m:sSub>
                  </m:oMath>
                </a14:m>
                <a:endPar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endParaRPr>
              </a:p>
            </p:txBody>
          </p:sp>
        </mc:Choice>
        <mc:Fallback xmlns="">
          <p:sp>
            <p:nvSpPr>
              <p:cNvPr id="24" name="Horizontal Scroll 23"/>
              <p:cNvSpPr>
                <a:spLocks noRot="1" noChangeAspect="1" noMove="1" noResize="1" noEditPoints="1" noAdjustHandles="1" noChangeArrowheads="1" noChangeShapeType="1" noTextEdit="1"/>
              </p:cNvSpPr>
              <p:nvPr/>
            </p:nvSpPr>
            <p:spPr bwMode="auto">
              <a:xfrm>
                <a:off x="2115493" y="3621955"/>
                <a:ext cx="866467" cy="823045"/>
              </a:xfrm>
              <a:prstGeom prst="horizontalScroll">
                <a:avLst/>
              </a:prstGeom>
              <a:blipFill>
                <a:blip r:embed="rId5"/>
                <a:stretch>
                  <a:fillRect/>
                </a:stretch>
              </a:blipFill>
              <a:ln w="38100" cap="flat" cmpd="sng" algn="ctr">
                <a:solidFill>
                  <a:srgbClr val="FF99FF"/>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Horizontal Scroll 25"/>
              <p:cNvSpPr/>
              <p:nvPr/>
            </p:nvSpPr>
            <p:spPr bwMode="auto">
              <a:xfrm>
                <a:off x="809933" y="4221395"/>
                <a:ext cx="866467" cy="823045"/>
              </a:xfrm>
              <a:prstGeom prst="horizontalScroll">
                <a:avLst/>
              </a:prstGeom>
              <a:solidFill>
                <a:schemeClr val="bg1"/>
              </a:solidFill>
              <a:ln w="38100" cap="flat" cmpd="sng" algn="ctr">
                <a:solidFill>
                  <a:srgbClr val="FF99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b="0" i="1" u="none" strike="noStrike" cap="none" normalizeH="0" baseline="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smtClean="0">
                            <a:ln>
                              <a:noFill/>
                            </a:ln>
                            <a:solidFill>
                              <a:srgbClr val="FF99FF"/>
                            </a:solidFill>
                            <a:effectLst/>
                            <a:latin typeface="Cambria Math"/>
                            <a:cs typeface="Arial" panose="020B0604020202020204" pitchFamily="34" charset="0"/>
                          </a:rPr>
                          <m:t>0</m:t>
                        </m:r>
                      </m:sub>
                    </m:sSub>
                  </m:oMath>
                </a14:m>
                <a:r>
                  <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rPr>
                  <a:t>,</a:t>
                </a:r>
                <a14:m>
                  <m:oMath xmlns:m="http://schemas.openxmlformats.org/officeDocument/2006/math">
                    <m:sSub>
                      <m:sSubPr>
                        <m:ctrlPr>
                          <a:rPr kumimoji="0" lang="en-US" b="0" i="1" u="none" strike="noStrike" cap="none" normalizeH="0" baseline="0" dirty="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FF99FF"/>
                            </a:solidFill>
                            <a:effectLst/>
                            <a:latin typeface="Cambria Math"/>
                            <a:cs typeface="Arial" panose="020B0604020202020204" pitchFamily="34" charset="0"/>
                          </a:rPr>
                          <m:t>1</m:t>
                        </m:r>
                      </m:sub>
                    </m:sSub>
                  </m:oMath>
                </a14:m>
                <a:endPar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endParaRPr>
              </a:p>
            </p:txBody>
          </p:sp>
        </mc:Choice>
        <mc:Fallback xmlns="">
          <p:sp>
            <p:nvSpPr>
              <p:cNvPr id="26" name="Horizontal Scroll 25"/>
              <p:cNvSpPr>
                <a:spLocks noRot="1" noChangeAspect="1" noMove="1" noResize="1" noEditPoints="1" noAdjustHandles="1" noChangeArrowheads="1" noChangeShapeType="1" noTextEdit="1"/>
              </p:cNvSpPr>
              <p:nvPr/>
            </p:nvSpPr>
            <p:spPr bwMode="auto">
              <a:xfrm>
                <a:off x="809933" y="4221395"/>
                <a:ext cx="866467" cy="823045"/>
              </a:xfrm>
              <a:prstGeom prst="horizontalScroll">
                <a:avLst/>
              </a:prstGeom>
              <a:blipFill>
                <a:blip r:embed="rId6"/>
                <a:stretch>
                  <a:fillRect/>
                </a:stretch>
              </a:blipFill>
              <a:ln w="38100" cap="flat" cmpd="sng" algn="ctr">
                <a:solidFill>
                  <a:srgbClr val="FF99FF"/>
                </a:solidFill>
                <a:prstDash val="solid"/>
                <a:round/>
                <a:headEnd type="none" w="med" len="med"/>
                <a:tailEnd type="none" w="med" len="med"/>
              </a:ln>
              <a:effectLst/>
            </p:spPr>
            <p:txBody>
              <a:bodyPr/>
              <a:lstStyle/>
              <a:p>
                <a:r>
                  <a:rPr lang="en-US">
                    <a:noFill/>
                  </a:rPr>
                  <a:t> </a:t>
                </a:r>
              </a:p>
            </p:txBody>
          </p:sp>
        </mc:Fallback>
      </mc:AlternateContent>
    </p:spTree>
    <p:extLst>
      <p:ext uri="{BB962C8B-B14F-4D97-AF65-F5344CB8AC3E}">
        <p14:creationId xmlns:p14="http://schemas.microsoft.com/office/powerpoint/2010/main" val="427550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3" grpId="0" animBg="1"/>
      <p:bldP spid="24" grpId="0" animBg="1"/>
      <p:bldP spid="2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p:cNvSpPr txBox="1"/>
              <p:nvPr/>
            </p:nvSpPr>
            <p:spPr bwMode="auto">
              <a:xfrm>
                <a:off x="6680200" y="3806770"/>
                <a:ext cx="2375330" cy="769441"/>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14:m>
                  <m:oMath xmlns:m="http://schemas.openxmlformats.org/officeDocument/2006/math">
                    <m:sSub>
                      <m:sSubPr>
                        <m:ctrlPr>
                          <a:rPr lang="en-US" sz="4400" i="1" smtClean="0">
                            <a:solidFill>
                              <a:srgbClr val="FF99FF"/>
                            </a:solidFill>
                            <a:latin typeface="Cambria Math" panose="02040503050406030204" pitchFamily="18" charset="0"/>
                            <a:cs typeface="Arial" panose="020B0604020202020204" pitchFamily="34" charset="0"/>
                          </a:rPr>
                        </m:ctrlPr>
                      </m:sSubPr>
                      <m:e>
                        <m:r>
                          <a:rPr lang="en-US" sz="4400" b="0" i="1" smtClean="0">
                            <a:solidFill>
                              <a:srgbClr val="FF99FF"/>
                            </a:solidFill>
                            <a:latin typeface="Cambria Math"/>
                            <a:cs typeface="Arial" panose="020B0604020202020204" pitchFamily="34" charset="0"/>
                          </a:rPr>
                          <m:t>h</m:t>
                        </m:r>
                      </m:e>
                      <m:sub>
                        <m:r>
                          <a:rPr lang="en-US" sz="4400" i="1">
                            <a:solidFill>
                              <a:srgbClr val="FF99FF"/>
                            </a:solidFill>
                            <a:latin typeface="Cambria Math"/>
                            <a:cs typeface="Arial" panose="020B0604020202020204" pitchFamily="34" charset="0"/>
                          </a:rPr>
                          <m:t>1</m:t>
                        </m:r>
                      </m:sub>
                    </m:sSub>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r>
                      <a:rPr lang="en-US" sz="4400" i="1" dirty="0" smtClean="0">
                        <a:solidFill>
                          <a:srgbClr val="FF99FF"/>
                        </a:solidFill>
                        <a:latin typeface="Cambria Math"/>
                        <a:cs typeface="Arial" panose="020B0604020202020204" pitchFamily="34" charset="0"/>
                      </a:rPr>
                      <m:t>𝐻</m:t>
                    </m:r>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sSub>
                      <m:sSubPr>
                        <m:ctrlPr>
                          <a:rPr lang="en-US" sz="4400" i="1">
                            <a:solidFill>
                              <a:srgbClr val="FF99FF"/>
                            </a:solidFill>
                            <a:latin typeface="Cambria Math" panose="02040503050406030204" pitchFamily="18" charset="0"/>
                            <a:cs typeface="Arial" panose="020B0604020202020204" pitchFamily="34" charset="0"/>
                          </a:rPr>
                        </m:ctrlPr>
                      </m:sSubPr>
                      <m:e>
                        <m:r>
                          <a:rPr lang="en-US" sz="4400" i="1">
                            <a:solidFill>
                              <a:srgbClr val="FF99FF"/>
                            </a:solidFill>
                            <a:latin typeface="Cambria Math"/>
                            <a:cs typeface="Arial" panose="020B0604020202020204" pitchFamily="34" charset="0"/>
                          </a:rPr>
                          <m:t>𝑠</m:t>
                        </m:r>
                      </m:e>
                      <m:sub>
                        <m:r>
                          <a:rPr lang="en-US" sz="4400" i="1">
                            <a:solidFill>
                              <a:srgbClr val="FF99FF"/>
                            </a:solidFill>
                            <a:latin typeface="Cambria Math"/>
                            <a:cs typeface="Arial" panose="020B0604020202020204" pitchFamily="34" charset="0"/>
                          </a:rPr>
                          <m:t>1</m:t>
                        </m:r>
                      </m:sub>
                    </m:sSub>
                  </m:oMath>
                </a14:m>
                <a:r>
                  <a:rPr lang="en-US" sz="4400" dirty="0">
                    <a:solidFill>
                      <a:srgbClr val="FF99FF"/>
                    </a:solidFill>
                    <a:latin typeface="Arial" panose="020B0604020202020204" pitchFamily="34" charset="0"/>
                    <a:cs typeface="Arial" panose="020B0604020202020204" pitchFamily="34" charset="0"/>
                  </a:rPr>
                  <a:t>)</a:t>
                </a:r>
              </a:p>
            </p:txBody>
          </p:sp>
        </mc:Choice>
        <mc:Fallback xmlns="">
          <p:sp>
            <p:nvSpPr>
              <p:cNvPr id="20" name="TextBox 19"/>
              <p:cNvSpPr txBox="1">
                <a:spLocks noRot="1" noChangeAspect="1" noMove="1" noResize="1" noEditPoints="1" noAdjustHandles="1" noChangeArrowheads="1" noChangeShapeType="1" noTextEdit="1"/>
              </p:cNvSpPr>
              <p:nvPr/>
            </p:nvSpPr>
            <p:spPr bwMode="auto">
              <a:xfrm>
                <a:off x="6680200" y="3806770"/>
                <a:ext cx="2375330" cy="769441"/>
              </a:xfrm>
              <a:prstGeom prst="rect">
                <a:avLst/>
              </a:prstGeom>
              <a:blipFill rotWithShape="1">
                <a:blip r:embed="rId2"/>
                <a:stretch>
                  <a:fillRect/>
                </a:stretch>
              </a:blipFill>
              <a:ln w="76200">
                <a:no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bwMode="auto">
              <a:xfrm>
                <a:off x="316308" y="1748746"/>
                <a:ext cx="2401491" cy="769441"/>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14:m>
                  <m:oMath xmlns:m="http://schemas.openxmlformats.org/officeDocument/2006/math">
                    <m:sSub>
                      <m:sSubPr>
                        <m:ctrlPr>
                          <a:rPr lang="en-US" sz="4400" i="1" smtClean="0">
                            <a:solidFill>
                              <a:srgbClr val="FF99FF"/>
                            </a:solidFill>
                            <a:latin typeface="Cambria Math" panose="02040503050406030204" pitchFamily="18" charset="0"/>
                            <a:cs typeface="Arial" panose="020B0604020202020204" pitchFamily="34" charset="0"/>
                          </a:rPr>
                        </m:ctrlPr>
                      </m:sSubPr>
                      <m:e>
                        <m:r>
                          <a:rPr lang="en-US" sz="4400" b="0" i="1" smtClean="0">
                            <a:solidFill>
                              <a:srgbClr val="FF99FF"/>
                            </a:solidFill>
                            <a:latin typeface="Cambria Math"/>
                            <a:cs typeface="Arial" panose="020B0604020202020204" pitchFamily="34" charset="0"/>
                          </a:rPr>
                          <m:t>h</m:t>
                        </m:r>
                      </m:e>
                      <m:sub>
                        <m:r>
                          <a:rPr lang="en-US" sz="4400" b="0" i="1" smtClean="0">
                            <a:solidFill>
                              <a:srgbClr val="FF99FF"/>
                            </a:solidFill>
                            <a:latin typeface="Cambria Math"/>
                            <a:cs typeface="Arial" panose="020B0604020202020204" pitchFamily="34" charset="0"/>
                          </a:rPr>
                          <m:t>0</m:t>
                        </m:r>
                      </m:sub>
                    </m:sSub>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r>
                      <a:rPr lang="en-US" sz="4400" i="1" dirty="0" smtClean="0">
                        <a:solidFill>
                          <a:srgbClr val="FF99FF"/>
                        </a:solidFill>
                        <a:latin typeface="Cambria Math"/>
                        <a:cs typeface="Arial" panose="020B0604020202020204" pitchFamily="34" charset="0"/>
                      </a:rPr>
                      <m:t>𝐻</m:t>
                    </m:r>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sSub>
                      <m:sSubPr>
                        <m:ctrlPr>
                          <a:rPr lang="en-US" sz="4400" i="1">
                            <a:solidFill>
                              <a:srgbClr val="FF99FF"/>
                            </a:solidFill>
                            <a:latin typeface="Cambria Math" panose="02040503050406030204" pitchFamily="18" charset="0"/>
                            <a:cs typeface="Arial" panose="020B0604020202020204" pitchFamily="34" charset="0"/>
                          </a:rPr>
                        </m:ctrlPr>
                      </m:sSubPr>
                      <m:e>
                        <m:r>
                          <a:rPr lang="en-US" sz="4400" i="1">
                            <a:solidFill>
                              <a:srgbClr val="FF99FF"/>
                            </a:solidFill>
                            <a:latin typeface="Cambria Math"/>
                            <a:cs typeface="Arial" panose="020B0604020202020204" pitchFamily="34" charset="0"/>
                          </a:rPr>
                          <m:t>𝑠</m:t>
                        </m:r>
                      </m:e>
                      <m:sub>
                        <m:r>
                          <a:rPr lang="en-US" sz="4400" b="0" i="1" smtClean="0">
                            <a:solidFill>
                              <a:srgbClr val="FF99FF"/>
                            </a:solidFill>
                            <a:latin typeface="Cambria Math"/>
                            <a:cs typeface="Arial" panose="020B0604020202020204" pitchFamily="34" charset="0"/>
                          </a:rPr>
                          <m:t>0</m:t>
                        </m:r>
                      </m:sub>
                    </m:sSub>
                  </m:oMath>
                </a14:m>
                <a:r>
                  <a:rPr lang="en-US" sz="4400" dirty="0">
                    <a:solidFill>
                      <a:srgbClr val="FF99FF"/>
                    </a:solidFill>
                    <a:latin typeface="Arial" panose="020B0604020202020204" pitchFamily="34" charset="0"/>
                    <a:cs typeface="Arial" panose="020B0604020202020204" pitchFamily="34" charset="0"/>
                  </a:rPr>
                  <a:t>)</a:t>
                </a:r>
              </a:p>
            </p:txBody>
          </p:sp>
        </mc:Choice>
        <mc:Fallback xmlns="">
          <p:sp>
            <p:nvSpPr>
              <p:cNvPr id="21" name="TextBox 20"/>
              <p:cNvSpPr txBox="1">
                <a:spLocks noRot="1" noChangeAspect="1" noMove="1" noResize="1" noEditPoints="1" noAdjustHandles="1" noChangeArrowheads="1" noChangeShapeType="1" noTextEdit="1"/>
              </p:cNvSpPr>
              <p:nvPr/>
            </p:nvSpPr>
            <p:spPr bwMode="auto">
              <a:xfrm>
                <a:off x="316308" y="1748746"/>
                <a:ext cx="2401491" cy="769441"/>
              </a:xfrm>
              <a:prstGeom prst="rect">
                <a:avLst/>
              </a:prstGeom>
              <a:blipFill rotWithShape="1">
                <a:blip r:embed="rId3"/>
                <a:stretch>
                  <a:fillRect/>
                </a:stretch>
              </a:blipFill>
              <a:ln w="76200">
                <a:no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solidFill>
                  <a:srgbClr val="FFFF00"/>
                </a:solidFill>
              </a:rPr>
              <a:t>Swap 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74</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99FF"/>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rgbClr val="FF99FF"/>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rgbClr val="FF99FF"/>
            </a:solidFill>
            <a:prstDash val="solid"/>
            <a:round/>
            <a:headEnd type="triangle" w="med" len="med"/>
            <a:tailEnd type="none" w="med" len="med"/>
          </a:ln>
          <a:effectLst/>
        </p:spPr>
      </p:cxnSp>
      <p:sp>
        <p:nvSpPr>
          <p:cNvPr id="10" name="TextBox 9"/>
          <p:cNvSpPr txBox="1"/>
          <p:nvPr/>
        </p:nvSpPr>
        <p:spPr bwMode="auto">
          <a:xfrm>
            <a:off x="3733800" y="494962"/>
            <a:ext cx="4543520"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F00"/>
                </a:solidFill>
                <a:latin typeface="Arial" panose="020B0604020202020204" pitchFamily="34" charset="0"/>
                <a:cs typeface="Arial" panose="020B0604020202020204" pitchFamily="34" charset="0"/>
              </a:rPr>
              <a:t>Leader: publish contract on each outgoing arc</a:t>
            </a:r>
          </a:p>
        </p:txBody>
      </p:sp>
      <mc:AlternateContent xmlns:mc="http://schemas.openxmlformats.org/markup-compatibility/2006" xmlns:a14="http://schemas.microsoft.com/office/drawing/2010/main">
        <mc:Choice Requires="a14">
          <p:sp>
            <p:nvSpPr>
              <p:cNvPr id="23" name="Horizontal Scroll 22"/>
              <p:cNvSpPr/>
              <p:nvPr/>
            </p:nvSpPr>
            <p:spPr bwMode="auto">
              <a:xfrm>
                <a:off x="5688166" y="3261582"/>
                <a:ext cx="866467" cy="823045"/>
              </a:xfrm>
              <a:prstGeom prst="horizontalScroll">
                <a:avLst/>
              </a:prstGeom>
              <a:solidFill>
                <a:schemeClr val="bg1"/>
              </a:solidFill>
              <a:ln w="38100" cap="flat" cmpd="sng" algn="ctr">
                <a:solidFill>
                  <a:srgbClr val="FF99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b="0" i="1" u="none" strike="noStrike" cap="none" normalizeH="0" baseline="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smtClean="0">
                            <a:ln>
                              <a:noFill/>
                            </a:ln>
                            <a:solidFill>
                              <a:srgbClr val="FF99FF"/>
                            </a:solidFill>
                            <a:effectLst/>
                            <a:latin typeface="Cambria Math"/>
                            <a:cs typeface="Arial" panose="020B0604020202020204" pitchFamily="34" charset="0"/>
                          </a:rPr>
                          <m:t>0</m:t>
                        </m:r>
                      </m:sub>
                    </m:sSub>
                  </m:oMath>
                </a14:m>
                <a:r>
                  <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rPr>
                  <a:t>,</a:t>
                </a:r>
                <a14:m>
                  <m:oMath xmlns:m="http://schemas.openxmlformats.org/officeDocument/2006/math">
                    <m:sSub>
                      <m:sSubPr>
                        <m:ctrlPr>
                          <a:rPr kumimoji="0" lang="en-US" b="0" i="1" u="none" strike="noStrike" cap="none" normalizeH="0" baseline="0" dirty="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FF99FF"/>
                            </a:solidFill>
                            <a:effectLst/>
                            <a:latin typeface="Cambria Math"/>
                            <a:cs typeface="Arial" panose="020B0604020202020204" pitchFamily="34" charset="0"/>
                          </a:rPr>
                          <m:t>1</m:t>
                        </m:r>
                      </m:sub>
                    </m:sSub>
                  </m:oMath>
                </a14:m>
                <a:endPar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endParaRPr>
              </a:p>
            </p:txBody>
          </p:sp>
        </mc:Choice>
        <mc:Fallback xmlns="">
          <p:sp>
            <p:nvSpPr>
              <p:cNvPr id="23" name="Horizontal Scroll 22"/>
              <p:cNvSpPr>
                <a:spLocks noRot="1" noChangeAspect="1" noMove="1" noResize="1" noEditPoints="1" noAdjustHandles="1" noChangeArrowheads="1" noChangeShapeType="1" noTextEdit="1"/>
              </p:cNvSpPr>
              <p:nvPr/>
            </p:nvSpPr>
            <p:spPr bwMode="auto">
              <a:xfrm>
                <a:off x="5688166" y="3261582"/>
                <a:ext cx="866467" cy="823045"/>
              </a:xfrm>
              <a:prstGeom prst="horizontalScroll">
                <a:avLst/>
              </a:prstGeom>
              <a:blipFill>
                <a:blip r:embed="rId4"/>
                <a:stretch>
                  <a:fillRect/>
                </a:stretch>
              </a:blipFill>
              <a:ln w="38100" cap="flat" cmpd="sng" algn="ctr">
                <a:solidFill>
                  <a:srgbClr val="FF99FF"/>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Horizontal Scroll 23"/>
              <p:cNvSpPr/>
              <p:nvPr/>
            </p:nvSpPr>
            <p:spPr bwMode="auto">
              <a:xfrm>
                <a:off x="2115493" y="3621955"/>
                <a:ext cx="866467" cy="823045"/>
              </a:xfrm>
              <a:prstGeom prst="horizontalScroll">
                <a:avLst/>
              </a:prstGeom>
              <a:solidFill>
                <a:schemeClr val="bg1"/>
              </a:solidFill>
              <a:ln w="38100" cap="flat" cmpd="sng" algn="ctr">
                <a:solidFill>
                  <a:srgbClr val="FF99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b="0" i="1" u="none" strike="noStrike" cap="none" normalizeH="0" baseline="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smtClean="0">
                            <a:ln>
                              <a:noFill/>
                            </a:ln>
                            <a:solidFill>
                              <a:srgbClr val="FF99FF"/>
                            </a:solidFill>
                            <a:effectLst/>
                            <a:latin typeface="Cambria Math"/>
                            <a:cs typeface="Arial" panose="020B0604020202020204" pitchFamily="34" charset="0"/>
                          </a:rPr>
                          <m:t>0</m:t>
                        </m:r>
                      </m:sub>
                    </m:sSub>
                  </m:oMath>
                </a14:m>
                <a:r>
                  <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rPr>
                  <a:t>,</a:t>
                </a:r>
                <a14:m>
                  <m:oMath xmlns:m="http://schemas.openxmlformats.org/officeDocument/2006/math">
                    <m:sSub>
                      <m:sSubPr>
                        <m:ctrlPr>
                          <a:rPr kumimoji="0" lang="en-US" b="0" i="1" u="none" strike="noStrike" cap="none" normalizeH="0" baseline="0" dirty="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FF99FF"/>
                            </a:solidFill>
                            <a:effectLst/>
                            <a:latin typeface="Cambria Math"/>
                            <a:cs typeface="Arial" panose="020B0604020202020204" pitchFamily="34" charset="0"/>
                          </a:rPr>
                          <m:t>1</m:t>
                        </m:r>
                      </m:sub>
                    </m:sSub>
                  </m:oMath>
                </a14:m>
                <a:endPar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endParaRPr>
              </a:p>
            </p:txBody>
          </p:sp>
        </mc:Choice>
        <mc:Fallback xmlns="">
          <p:sp>
            <p:nvSpPr>
              <p:cNvPr id="24" name="Horizontal Scroll 23"/>
              <p:cNvSpPr>
                <a:spLocks noRot="1" noChangeAspect="1" noMove="1" noResize="1" noEditPoints="1" noAdjustHandles="1" noChangeArrowheads="1" noChangeShapeType="1" noTextEdit="1"/>
              </p:cNvSpPr>
              <p:nvPr/>
            </p:nvSpPr>
            <p:spPr bwMode="auto">
              <a:xfrm>
                <a:off x="2115493" y="3621955"/>
                <a:ext cx="866467" cy="823045"/>
              </a:xfrm>
              <a:prstGeom prst="horizontalScroll">
                <a:avLst/>
              </a:prstGeom>
              <a:blipFill>
                <a:blip r:embed="rId5"/>
                <a:stretch>
                  <a:fillRect/>
                </a:stretch>
              </a:blipFill>
              <a:ln w="38100" cap="flat" cmpd="sng" algn="ctr">
                <a:solidFill>
                  <a:srgbClr val="FF99FF"/>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Horizontal Scroll 25"/>
              <p:cNvSpPr/>
              <p:nvPr/>
            </p:nvSpPr>
            <p:spPr bwMode="auto">
              <a:xfrm>
                <a:off x="809933" y="4221395"/>
                <a:ext cx="866467" cy="823045"/>
              </a:xfrm>
              <a:prstGeom prst="horizontalScroll">
                <a:avLst/>
              </a:prstGeom>
              <a:solidFill>
                <a:schemeClr val="bg1"/>
              </a:solidFill>
              <a:ln w="38100" cap="flat" cmpd="sng" algn="ctr">
                <a:solidFill>
                  <a:srgbClr val="FF99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b="0" i="1" u="none" strike="noStrike" cap="none" normalizeH="0" baseline="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smtClean="0">
                            <a:ln>
                              <a:noFill/>
                            </a:ln>
                            <a:solidFill>
                              <a:srgbClr val="FF99FF"/>
                            </a:solidFill>
                            <a:effectLst/>
                            <a:latin typeface="Cambria Math"/>
                            <a:cs typeface="Arial" panose="020B0604020202020204" pitchFamily="34" charset="0"/>
                          </a:rPr>
                          <m:t>0</m:t>
                        </m:r>
                      </m:sub>
                    </m:sSub>
                  </m:oMath>
                </a14:m>
                <a:r>
                  <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rPr>
                  <a:t>,</a:t>
                </a:r>
                <a14:m>
                  <m:oMath xmlns:m="http://schemas.openxmlformats.org/officeDocument/2006/math">
                    <m:sSub>
                      <m:sSubPr>
                        <m:ctrlPr>
                          <a:rPr kumimoji="0" lang="en-US" b="0" i="1" u="none" strike="noStrike" cap="none" normalizeH="0" baseline="0" dirty="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FF99FF"/>
                            </a:solidFill>
                            <a:effectLst/>
                            <a:latin typeface="Cambria Math"/>
                            <a:cs typeface="Arial" panose="020B0604020202020204" pitchFamily="34" charset="0"/>
                          </a:rPr>
                          <m:t>1</m:t>
                        </m:r>
                      </m:sub>
                    </m:sSub>
                  </m:oMath>
                </a14:m>
                <a:endPar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endParaRPr>
              </a:p>
            </p:txBody>
          </p:sp>
        </mc:Choice>
        <mc:Fallback xmlns="">
          <p:sp>
            <p:nvSpPr>
              <p:cNvPr id="26" name="Horizontal Scroll 25"/>
              <p:cNvSpPr>
                <a:spLocks noRot="1" noChangeAspect="1" noMove="1" noResize="1" noEditPoints="1" noAdjustHandles="1" noChangeArrowheads="1" noChangeShapeType="1" noTextEdit="1"/>
              </p:cNvSpPr>
              <p:nvPr/>
            </p:nvSpPr>
            <p:spPr bwMode="auto">
              <a:xfrm>
                <a:off x="809933" y="4221395"/>
                <a:ext cx="866467" cy="823045"/>
              </a:xfrm>
              <a:prstGeom prst="horizontalScroll">
                <a:avLst/>
              </a:prstGeom>
              <a:blipFill>
                <a:blip r:embed="rId6"/>
                <a:stretch>
                  <a:fillRect/>
                </a:stretch>
              </a:blipFill>
              <a:ln w="38100" cap="flat" cmpd="sng" algn="ctr">
                <a:solidFill>
                  <a:srgbClr val="FF99FF"/>
                </a:solidFill>
                <a:prstDash val="solid"/>
                <a:round/>
                <a:headEnd type="none" w="med" len="med"/>
                <a:tailEnd type="none" w="med" len="med"/>
              </a:ln>
              <a:effectLst/>
            </p:spPr>
            <p:txBody>
              <a:bodyPr/>
              <a:lstStyle/>
              <a:p>
                <a:r>
                  <a:rPr lang="en-US">
                    <a:noFill/>
                  </a:rPr>
                  <a:t> </a:t>
                </a:r>
              </a:p>
            </p:txBody>
          </p:sp>
        </mc:Fallback>
      </mc:AlternateContent>
      <p:sp>
        <p:nvSpPr>
          <p:cNvPr id="27" name="TextBox 26"/>
          <p:cNvSpPr txBox="1"/>
          <p:nvPr/>
        </p:nvSpPr>
        <p:spPr bwMode="auto">
          <a:xfrm>
            <a:off x="4512010" y="1271692"/>
            <a:ext cx="4543520"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F00"/>
                </a:solidFill>
                <a:latin typeface="Arial" panose="020B0604020202020204" pitchFamily="34" charset="0"/>
                <a:cs typeface="Arial" panose="020B0604020202020204" pitchFamily="34" charset="0"/>
              </a:rPr>
              <a:t>Wait for contracts on incoming arcs …</a:t>
            </a:r>
          </a:p>
        </p:txBody>
      </p:sp>
    </p:spTree>
    <p:extLst>
      <p:ext uri="{BB962C8B-B14F-4D97-AF65-F5344CB8AC3E}">
        <p14:creationId xmlns:p14="http://schemas.microsoft.com/office/powerpoint/2010/main" val="27220892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Non-Leaders</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75</a:t>
            </a:fld>
            <a:endParaRPr lang="en-US" dirty="0"/>
          </a:p>
        </p:txBody>
      </p:sp>
      <p:sp>
        <p:nvSpPr>
          <p:cNvPr id="4" name="Oval 3"/>
          <p:cNvSpPr/>
          <p:nvPr/>
        </p:nvSpPr>
        <p:spPr bwMode="auto">
          <a:xfrm>
            <a:off x="3365500" y="3175000"/>
            <a:ext cx="482600" cy="482600"/>
          </a:xfrm>
          <a:prstGeom prst="ellipse">
            <a:avLst/>
          </a:prstGeom>
          <a:solidFill>
            <a:srgbClr val="66FF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6" name="Curved Connector 5"/>
          <p:cNvCxnSpPr>
            <a:endCxn id="4" idx="4"/>
          </p:cNvCxnSpPr>
          <p:nvPr/>
        </p:nvCxnSpPr>
        <p:spPr bwMode="auto">
          <a:xfrm rot="10800000">
            <a:off x="36068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7" name="Curved Connector 6"/>
          <p:cNvCxnSpPr>
            <a:endCxn id="4" idx="4"/>
          </p:cNvCxnSpPr>
          <p:nvPr/>
        </p:nvCxnSpPr>
        <p:spPr bwMode="auto">
          <a:xfrm flipV="1">
            <a:off x="2159000" y="3657600"/>
            <a:ext cx="1447800" cy="12065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7" name="Curved Connector 16"/>
          <p:cNvCxnSpPr>
            <a:stCxn id="4" idx="0"/>
          </p:cNvCxnSpPr>
          <p:nvPr/>
        </p:nvCxnSpPr>
        <p:spPr bwMode="auto">
          <a:xfrm rot="16200000" flipV="1">
            <a:off x="2603500" y="2171700"/>
            <a:ext cx="952500" cy="1054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endCxn id="4" idx="4"/>
          </p:cNvCxnSpPr>
          <p:nvPr/>
        </p:nvCxnSpPr>
        <p:spPr bwMode="auto">
          <a:xfrm rot="5400000" flipH="1" flipV="1">
            <a:off x="2197100" y="4724400"/>
            <a:ext cx="2476500" cy="342900"/>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5" name="Curved Connector 4"/>
          <p:cNvCxnSpPr>
            <a:stCxn id="4" idx="0"/>
          </p:cNvCxnSpPr>
          <p:nvPr/>
        </p:nvCxnSpPr>
        <p:spPr bwMode="auto">
          <a:xfrm rot="5400000" flipH="1" flipV="1">
            <a:off x="3454400" y="2222500"/>
            <a:ext cx="1104900" cy="800100"/>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
        <p:nvSpPr>
          <p:cNvPr id="33" name="TextBox 32"/>
          <p:cNvSpPr txBox="1"/>
          <p:nvPr/>
        </p:nvSpPr>
        <p:spPr bwMode="auto">
          <a:xfrm>
            <a:off x="4406900" y="2533228"/>
            <a:ext cx="3739164"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Wait for Contracts on </a:t>
            </a:r>
            <a:r>
              <a:rPr lang="en-US" sz="2800" b="1" i="1" dirty="0">
                <a:solidFill>
                  <a:schemeClr val="tx1"/>
                </a:solidFill>
                <a:latin typeface="Arial" panose="020B0604020202020204" pitchFamily="34" charset="0"/>
              </a:rPr>
              <a:t>all</a:t>
            </a:r>
            <a:r>
              <a:rPr lang="en-US" sz="2800" b="1" dirty="0">
                <a:solidFill>
                  <a:srgbClr val="FFFF00"/>
                </a:solidFill>
                <a:latin typeface="Arial" panose="020B0604020202020204" pitchFamily="34" charset="0"/>
              </a:rPr>
              <a:t> incoming arcs</a:t>
            </a:r>
          </a:p>
        </p:txBody>
      </p:sp>
      <p:sp>
        <p:nvSpPr>
          <p:cNvPr id="34" name="TextBox 33"/>
          <p:cNvSpPr txBox="1"/>
          <p:nvPr/>
        </p:nvSpPr>
        <p:spPr bwMode="auto">
          <a:xfrm>
            <a:off x="3749367" y="4718625"/>
            <a:ext cx="4808220"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Before publishing on outgoing arcs</a:t>
            </a:r>
          </a:p>
        </p:txBody>
      </p:sp>
      <mc:AlternateContent xmlns:mc="http://schemas.openxmlformats.org/markup-compatibility/2006" xmlns:a14="http://schemas.microsoft.com/office/drawing/2010/main">
        <mc:Choice Requires="a14">
          <p:sp>
            <p:nvSpPr>
              <p:cNvPr id="14" name="Horizontal Scroll 13"/>
              <p:cNvSpPr/>
              <p:nvPr/>
            </p:nvSpPr>
            <p:spPr bwMode="auto">
              <a:xfrm>
                <a:off x="2595177" y="1986237"/>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b="0" i="1" u="none" strike="noStrike" cap="none" normalizeH="0" baseline="0" smtClean="0">
                            <a:ln>
                              <a:noFill/>
                            </a:ln>
                            <a:solidFill>
                              <a:srgbClr val="66FFFF"/>
                            </a:solidFill>
                            <a:effectLst/>
                            <a:latin typeface="Cambria Math" panose="02040503050406030204" pitchFamily="18" charset="0"/>
                            <a:cs typeface="Arial" panose="020B0604020202020204" pitchFamily="34" charset="0"/>
                          </a:rPr>
                        </m:ctrlPr>
                      </m:sSubPr>
                      <m:e>
                        <m:r>
                          <a:rPr kumimoji="0" lang="en-US" b="0" i="1" u="none" strike="noStrike" cap="none" normalizeH="0" baseline="0" smtClean="0">
                            <a:ln>
                              <a:noFill/>
                            </a:ln>
                            <a:solidFill>
                              <a:srgbClr val="66FFFF"/>
                            </a:solidFill>
                            <a:effectLst/>
                            <a:latin typeface="Cambria Math"/>
                            <a:cs typeface="Arial" panose="020B0604020202020204" pitchFamily="34" charset="0"/>
                          </a:rPr>
                          <m:t>h</m:t>
                        </m:r>
                      </m:e>
                      <m:sub>
                        <m:r>
                          <a:rPr kumimoji="0" lang="en-US" b="0" i="1" u="none" strike="noStrike" cap="none" normalizeH="0" baseline="0" smtClean="0">
                            <a:ln>
                              <a:noFill/>
                            </a:ln>
                            <a:solidFill>
                              <a:srgbClr val="66FFFF"/>
                            </a:solidFill>
                            <a:effectLst/>
                            <a:latin typeface="Cambria Math"/>
                            <a:cs typeface="Arial" panose="020B0604020202020204" pitchFamily="34" charset="0"/>
                          </a:rPr>
                          <m:t>0</m:t>
                        </m:r>
                      </m:sub>
                    </m:sSub>
                  </m:oMath>
                </a14:m>
                <a:r>
                  <a:rPr kumimoji="0" lang="en-US" b="0" i="0" u="none" strike="noStrike" cap="none" normalizeH="0" baseline="0" dirty="0">
                    <a:ln>
                      <a:noFill/>
                    </a:ln>
                    <a:solidFill>
                      <a:srgbClr val="66FFFF"/>
                    </a:solidFill>
                    <a:effectLst/>
                    <a:latin typeface="Arial" panose="020B0604020202020204" pitchFamily="34" charset="0"/>
                    <a:cs typeface="Arial" panose="020B0604020202020204" pitchFamily="34" charset="0"/>
                  </a:rPr>
                  <a:t>,</a:t>
                </a:r>
                <a14:m>
                  <m:oMath xmlns:m="http://schemas.openxmlformats.org/officeDocument/2006/math">
                    <m:sSub>
                      <m:sSubPr>
                        <m:ctrlPr>
                          <a:rPr kumimoji="0" lang="en-US" b="0" i="1" u="none" strike="noStrike" cap="none" normalizeH="0" baseline="0" dirty="0" smtClean="0">
                            <a:ln>
                              <a:noFill/>
                            </a:ln>
                            <a:solidFill>
                              <a:srgbClr val="66FFFF"/>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66FFFF"/>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66FFFF"/>
                            </a:solidFill>
                            <a:effectLst/>
                            <a:latin typeface="Cambria Math"/>
                            <a:cs typeface="Arial" panose="020B0604020202020204" pitchFamily="34" charset="0"/>
                          </a:rPr>
                          <m:t>1</m:t>
                        </m:r>
                      </m:sub>
                    </m:sSub>
                  </m:oMath>
                </a14:m>
                <a:endParaRPr kumimoji="0" lang="en-US" b="0" i="0" u="none" strike="noStrike" cap="none" normalizeH="0" baseline="0" dirty="0">
                  <a:ln>
                    <a:noFill/>
                  </a:ln>
                  <a:solidFill>
                    <a:srgbClr val="66FFFF"/>
                  </a:solidFill>
                  <a:effectLst/>
                  <a:latin typeface="Arial" panose="020B0604020202020204" pitchFamily="34" charset="0"/>
                  <a:cs typeface="Arial" panose="020B0604020202020204" pitchFamily="34" charset="0"/>
                </a:endParaRPr>
              </a:p>
            </p:txBody>
          </p:sp>
        </mc:Choice>
        <mc:Fallback xmlns="">
          <p:sp>
            <p:nvSpPr>
              <p:cNvPr id="14" name="Horizontal Scroll 13"/>
              <p:cNvSpPr>
                <a:spLocks noRot="1" noChangeAspect="1" noMove="1" noResize="1" noEditPoints="1" noAdjustHandles="1" noChangeArrowheads="1" noChangeShapeType="1" noTextEdit="1"/>
              </p:cNvSpPr>
              <p:nvPr/>
            </p:nvSpPr>
            <p:spPr bwMode="auto">
              <a:xfrm>
                <a:off x="2595177" y="1986237"/>
                <a:ext cx="866467" cy="823045"/>
              </a:xfrm>
              <a:prstGeom prst="horizontalScroll">
                <a:avLst/>
              </a:prstGeom>
              <a:blipFill>
                <a:blip r:embed="rId2"/>
                <a:stretch>
                  <a:fillRect/>
                </a:stretch>
              </a:blipFill>
              <a:ln w="38100" cap="flat" cmpd="sng" algn="ctr">
                <a:solidFill>
                  <a:srgbClr val="66FFFF"/>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Horizontal Scroll 14"/>
              <p:cNvSpPr/>
              <p:nvPr/>
            </p:nvSpPr>
            <p:spPr bwMode="auto">
              <a:xfrm>
                <a:off x="4036223" y="1668610"/>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b="0" i="1" u="none" strike="noStrike" cap="none" normalizeH="0" baseline="0" smtClean="0">
                            <a:ln>
                              <a:noFill/>
                            </a:ln>
                            <a:solidFill>
                              <a:srgbClr val="66FFFF"/>
                            </a:solidFill>
                            <a:effectLst/>
                            <a:latin typeface="Cambria Math" panose="02040503050406030204" pitchFamily="18" charset="0"/>
                            <a:cs typeface="Arial" panose="020B0604020202020204" pitchFamily="34" charset="0"/>
                          </a:rPr>
                        </m:ctrlPr>
                      </m:sSubPr>
                      <m:e>
                        <m:r>
                          <a:rPr kumimoji="0" lang="en-US" b="0" i="1" u="none" strike="noStrike" cap="none" normalizeH="0" baseline="0" smtClean="0">
                            <a:ln>
                              <a:noFill/>
                            </a:ln>
                            <a:solidFill>
                              <a:srgbClr val="66FFFF"/>
                            </a:solidFill>
                            <a:effectLst/>
                            <a:latin typeface="Cambria Math"/>
                            <a:cs typeface="Arial" panose="020B0604020202020204" pitchFamily="34" charset="0"/>
                          </a:rPr>
                          <m:t>h</m:t>
                        </m:r>
                      </m:e>
                      <m:sub>
                        <m:r>
                          <a:rPr kumimoji="0" lang="en-US" b="0" i="1" u="none" strike="noStrike" cap="none" normalizeH="0" baseline="0" smtClean="0">
                            <a:ln>
                              <a:noFill/>
                            </a:ln>
                            <a:solidFill>
                              <a:srgbClr val="66FFFF"/>
                            </a:solidFill>
                            <a:effectLst/>
                            <a:latin typeface="Cambria Math"/>
                            <a:cs typeface="Arial" panose="020B0604020202020204" pitchFamily="34" charset="0"/>
                          </a:rPr>
                          <m:t>0</m:t>
                        </m:r>
                      </m:sub>
                    </m:sSub>
                  </m:oMath>
                </a14:m>
                <a:r>
                  <a:rPr kumimoji="0" lang="en-US" b="0" i="0" u="none" strike="noStrike" cap="none" normalizeH="0" baseline="0" dirty="0">
                    <a:ln>
                      <a:noFill/>
                    </a:ln>
                    <a:solidFill>
                      <a:srgbClr val="66FFFF"/>
                    </a:solidFill>
                    <a:effectLst/>
                    <a:latin typeface="Arial" panose="020B0604020202020204" pitchFamily="34" charset="0"/>
                    <a:cs typeface="Arial" panose="020B0604020202020204" pitchFamily="34" charset="0"/>
                  </a:rPr>
                  <a:t>,</a:t>
                </a:r>
                <a14:m>
                  <m:oMath xmlns:m="http://schemas.openxmlformats.org/officeDocument/2006/math">
                    <m:sSub>
                      <m:sSubPr>
                        <m:ctrlPr>
                          <a:rPr kumimoji="0" lang="en-US" b="0" i="1" u="none" strike="noStrike" cap="none" normalizeH="0" baseline="0" dirty="0" smtClean="0">
                            <a:ln>
                              <a:noFill/>
                            </a:ln>
                            <a:solidFill>
                              <a:srgbClr val="66FFFF"/>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66FFFF"/>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66FFFF"/>
                            </a:solidFill>
                            <a:effectLst/>
                            <a:latin typeface="Cambria Math"/>
                            <a:cs typeface="Arial" panose="020B0604020202020204" pitchFamily="34" charset="0"/>
                          </a:rPr>
                          <m:t>1</m:t>
                        </m:r>
                      </m:sub>
                    </m:sSub>
                  </m:oMath>
                </a14:m>
                <a:endParaRPr kumimoji="0" lang="en-US" b="0" i="0" u="none" strike="noStrike" cap="none" normalizeH="0" baseline="0" dirty="0">
                  <a:ln>
                    <a:noFill/>
                  </a:ln>
                  <a:solidFill>
                    <a:srgbClr val="66FFFF"/>
                  </a:solidFill>
                  <a:effectLst/>
                  <a:latin typeface="Arial" panose="020B0604020202020204" pitchFamily="34" charset="0"/>
                  <a:cs typeface="Arial" panose="020B0604020202020204" pitchFamily="34" charset="0"/>
                </a:endParaRPr>
              </a:p>
            </p:txBody>
          </p:sp>
        </mc:Choice>
        <mc:Fallback xmlns="">
          <p:sp>
            <p:nvSpPr>
              <p:cNvPr id="15" name="Horizontal Scroll 14"/>
              <p:cNvSpPr>
                <a:spLocks noRot="1" noChangeAspect="1" noMove="1" noResize="1" noEditPoints="1" noAdjustHandles="1" noChangeArrowheads="1" noChangeShapeType="1" noTextEdit="1"/>
              </p:cNvSpPr>
              <p:nvPr/>
            </p:nvSpPr>
            <p:spPr bwMode="auto">
              <a:xfrm>
                <a:off x="4036223" y="1668610"/>
                <a:ext cx="866467" cy="823045"/>
              </a:xfrm>
              <a:prstGeom prst="horizontalScroll">
                <a:avLst/>
              </a:prstGeom>
              <a:blipFill>
                <a:blip r:embed="rId3"/>
                <a:stretch>
                  <a:fillRect/>
                </a:stretch>
              </a:blipFill>
              <a:ln w="38100" cap="flat" cmpd="sng" algn="ctr">
                <a:solidFill>
                  <a:srgbClr val="66FFFF"/>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Horizontal Scroll 15"/>
              <p:cNvSpPr/>
              <p:nvPr/>
            </p:nvSpPr>
            <p:spPr bwMode="auto">
              <a:xfrm>
                <a:off x="2339742" y="4108982"/>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b="0" i="1" u="none" strike="noStrike" cap="none" normalizeH="0" baseline="0" smtClean="0">
                            <a:ln>
                              <a:noFill/>
                            </a:ln>
                            <a:solidFill>
                              <a:srgbClr val="66FFFF"/>
                            </a:solidFill>
                            <a:effectLst/>
                            <a:latin typeface="Cambria Math" panose="02040503050406030204" pitchFamily="18" charset="0"/>
                            <a:cs typeface="Arial" panose="020B0604020202020204" pitchFamily="34" charset="0"/>
                          </a:rPr>
                        </m:ctrlPr>
                      </m:sSubPr>
                      <m:e>
                        <m:r>
                          <a:rPr kumimoji="0" lang="en-US" b="0" i="1" u="none" strike="noStrike" cap="none" normalizeH="0" baseline="0" smtClean="0">
                            <a:ln>
                              <a:noFill/>
                            </a:ln>
                            <a:solidFill>
                              <a:srgbClr val="66FFFF"/>
                            </a:solidFill>
                            <a:effectLst/>
                            <a:latin typeface="Cambria Math"/>
                            <a:cs typeface="Arial" panose="020B0604020202020204" pitchFamily="34" charset="0"/>
                          </a:rPr>
                          <m:t>h</m:t>
                        </m:r>
                      </m:e>
                      <m:sub>
                        <m:r>
                          <a:rPr kumimoji="0" lang="en-US" b="0" i="1" u="none" strike="noStrike" cap="none" normalizeH="0" baseline="0" smtClean="0">
                            <a:ln>
                              <a:noFill/>
                            </a:ln>
                            <a:solidFill>
                              <a:srgbClr val="66FFFF"/>
                            </a:solidFill>
                            <a:effectLst/>
                            <a:latin typeface="Cambria Math"/>
                            <a:cs typeface="Arial" panose="020B0604020202020204" pitchFamily="34" charset="0"/>
                          </a:rPr>
                          <m:t>0</m:t>
                        </m:r>
                      </m:sub>
                    </m:sSub>
                  </m:oMath>
                </a14:m>
                <a:r>
                  <a:rPr kumimoji="0" lang="en-US" b="0" i="0" u="none" strike="noStrike" cap="none" normalizeH="0" baseline="0" dirty="0">
                    <a:ln>
                      <a:noFill/>
                    </a:ln>
                    <a:solidFill>
                      <a:srgbClr val="66FFFF"/>
                    </a:solidFill>
                    <a:effectLst/>
                    <a:latin typeface="Arial" panose="020B0604020202020204" pitchFamily="34" charset="0"/>
                    <a:cs typeface="Arial" panose="020B0604020202020204" pitchFamily="34" charset="0"/>
                  </a:rPr>
                  <a:t>,</a:t>
                </a:r>
                <a14:m>
                  <m:oMath xmlns:m="http://schemas.openxmlformats.org/officeDocument/2006/math">
                    <m:sSub>
                      <m:sSubPr>
                        <m:ctrlPr>
                          <a:rPr kumimoji="0" lang="en-US" b="0" i="1" u="none" strike="noStrike" cap="none" normalizeH="0" baseline="0" dirty="0" smtClean="0">
                            <a:ln>
                              <a:noFill/>
                            </a:ln>
                            <a:solidFill>
                              <a:srgbClr val="66FFFF"/>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66FFFF"/>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66FFFF"/>
                            </a:solidFill>
                            <a:effectLst/>
                            <a:latin typeface="Cambria Math"/>
                            <a:cs typeface="Arial" panose="020B0604020202020204" pitchFamily="34" charset="0"/>
                          </a:rPr>
                          <m:t>1</m:t>
                        </m:r>
                      </m:sub>
                    </m:sSub>
                  </m:oMath>
                </a14:m>
                <a:endParaRPr kumimoji="0" lang="en-US" b="0" i="0" u="none" strike="noStrike" cap="none" normalizeH="0" baseline="0" dirty="0">
                  <a:ln>
                    <a:noFill/>
                  </a:ln>
                  <a:solidFill>
                    <a:srgbClr val="66FFFF"/>
                  </a:solidFill>
                  <a:effectLst/>
                  <a:latin typeface="Arial" panose="020B0604020202020204" pitchFamily="34" charset="0"/>
                  <a:cs typeface="Arial" panose="020B0604020202020204" pitchFamily="34" charset="0"/>
                </a:endParaRPr>
              </a:p>
            </p:txBody>
          </p:sp>
        </mc:Choice>
        <mc:Fallback xmlns="">
          <p:sp>
            <p:nvSpPr>
              <p:cNvPr id="16" name="Horizontal Scroll 15"/>
              <p:cNvSpPr>
                <a:spLocks noRot="1" noChangeAspect="1" noMove="1" noResize="1" noEditPoints="1" noAdjustHandles="1" noChangeArrowheads="1" noChangeShapeType="1" noTextEdit="1"/>
              </p:cNvSpPr>
              <p:nvPr/>
            </p:nvSpPr>
            <p:spPr bwMode="auto">
              <a:xfrm>
                <a:off x="2339742" y="4108982"/>
                <a:ext cx="866467" cy="823045"/>
              </a:xfrm>
              <a:prstGeom prst="horizontalScroll">
                <a:avLst/>
              </a:prstGeom>
              <a:blipFill>
                <a:blip r:embed="rId4"/>
                <a:stretch>
                  <a:fillRect/>
                </a:stretch>
              </a:blipFill>
              <a:ln w="38100" cap="flat" cmpd="sng" algn="ctr">
                <a:solidFill>
                  <a:srgbClr val="66FFFF"/>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Horizontal Scroll 17"/>
              <p:cNvSpPr/>
              <p:nvPr/>
            </p:nvSpPr>
            <p:spPr bwMode="auto">
              <a:xfrm>
                <a:off x="4198292" y="3697460"/>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b="0" i="1" u="none" strike="noStrike" cap="none" normalizeH="0" baseline="0" smtClean="0">
                            <a:ln>
                              <a:noFill/>
                            </a:ln>
                            <a:solidFill>
                              <a:srgbClr val="66FFFF"/>
                            </a:solidFill>
                            <a:effectLst/>
                            <a:latin typeface="Cambria Math" panose="02040503050406030204" pitchFamily="18" charset="0"/>
                            <a:cs typeface="Arial" panose="020B0604020202020204" pitchFamily="34" charset="0"/>
                          </a:rPr>
                        </m:ctrlPr>
                      </m:sSubPr>
                      <m:e>
                        <m:r>
                          <a:rPr kumimoji="0" lang="en-US" b="0" i="1" u="none" strike="noStrike" cap="none" normalizeH="0" baseline="0" smtClean="0">
                            <a:ln>
                              <a:noFill/>
                            </a:ln>
                            <a:solidFill>
                              <a:srgbClr val="66FFFF"/>
                            </a:solidFill>
                            <a:effectLst/>
                            <a:latin typeface="Cambria Math"/>
                            <a:cs typeface="Arial" panose="020B0604020202020204" pitchFamily="34" charset="0"/>
                          </a:rPr>
                          <m:t>h</m:t>
                        </m:r>
                      </m:e>
                      <m:sub>
                        <m:r>
                          <a:rPr kumimoji="0" lang="en-US" b="0" i="1" u="none" strike="noStrike" cap="none" normalizeH="0" baseline="0" smtClean="0">
                            <a:ln>
                              <a:noFill/>
                            </a:ln>
                            <a:solidFill>
                              <a:srgbClr val="66FFFF"/>
                            </a:solidFill>
                            <a:effectLst/>
                            <a:latin typeface="Cambria Math"/>
                            <a:cs typeface="Arial" panose="020B0604020202020204" pitchFamily="34" charset="0"/>
                          </a:rPr>
                          <m:t>0</m:t>
                        </m:r>
                      </m:sub>
                    </m:sSub>
                  </m:oMath>
                </a14:m>
                <a:r>
                  <a:rPr kumimoji="0" lang="en-US" b="0" i="0" u="none" strike="noStrike" cap="none" normalizeH="0" baseline="0" dirty="0">
                    <a:ln>
                      <a:noFill/>
                    </a:ln>
                    <a:solidFill>
                      <a:srgbClr val="66FFFF"/>
                    </a:solidFill>
                    <a:effectLst/>
                    <a:latin typeface="Arial" panose="020B0604020202020204" pitchFamily="34" charset="0"/>
                    <a:cs typeface="Arial" panose="020B0604020202020204" pitchFamily="34" charset="0"/>
                  </a:rPr>
                  <a:t>,</a:t>
                </a:r>
                <a14:m>
                  <m:oMath xmlns:m="http://schemas.openxmlformats.org/officeDocument/2006/math">
                    <m:sSub>
                      <m:sSubPr>
                        <m:ctrlPr>
                          <a:rPr kumimoji="0" lang="en-US" b="0" i="1" u="none" strike="noStrike" cap="none" normalizeH="0" baseline="0" dirty="0" smtClean="0">
                            <a:ln>
                              <a:noFill/>
                            </a:ln>
                            <a:solidFill>
                              <a:srgbClr val="66FFFF"/>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66FFFF"/>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66FFFF"/>
                            </a:solidFill>
                            <a:effectLst/>
                            <a:latin typeface="Cambria Math"/>
                            <a:cs typeface="Arial" panose="020B0604020202020204" pitchFamily="34" charset="0"/>
                          </a:rPr>
                          <m:t>1</m:t>
                        </m:r>
                      </m:sub>
                    </m:sSub>
                  </m:oMath>
                </a14:m>
                <a:endParaRPr kumimoji="0" lang="en-US" b="0" i="0" u="none" strike="noStrike" cap="none" normalizeH="0" baseline="0" dirty="0">
                  <a:ln>
                    <a:noFill/>
                  </a:ln>
                  <a:solidFill>
                    <a:srgbClr val="66FFFF"/>
                  </a:solidFill>
                  <a:effectLst/>
                  <a:latin typeface="Arial" panose="020B0604020202020204" pitchFamily="34" charset="0"/>
                  <a:cs typeface="Arial" panose="020B0604020202020204" pitchFamily="34" charset="0"/>
                </a:endParaRPr>
              </a:p>
            </p:txBody>
          </p:sp>
        </mc:Choice>
        <mc:Fallback xmlns="">
          <p:sp>
            <p:nvSpPr>
              <p:cNvPr id="18" name="Horizontal Scroll 17"/>
              <p:cNvSpPr>
                <a:spLocks noRot="1" noChangeAspect="1" noMove="1" noResize="1" noEditPoints="1" noAdjustHandles="1" noChangeArrowheads="1" noChangeShapeType="1" noTextEdit="1"/>
              </p:cNvSpPr>
              <p:nvPr/>
            </p:nvSpPr>
            <p:spPr bwMode="auto">
              <a:xfrm>
                <a:off x="4198292" y="3697460"/>
                <a:ext cx="866467" cy="823045"/>
              </a:xfrm>
              <a:prstGeom prst="horizontalScroll">
                <a:avLst/>
              </a:prstGeom>
              <a:blipFill>
                <a:blip r:embed="rId5"/>
                <a:stretch>
                  <a:fillRect/>
                </a:stretch>
              </a:blipFill>
              <a:ln w="38100" cap="flat" cmpd="sng" algn="ctr">
                <a:solidFill>
                  <a:srgbClr val="66FFFF"/>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Horizontal Scroll 18"/>
              <p:cNvSpPr/>
              <p:nvPr/>
            </p:nvSpPr>
            <p:spPr bwMode="auto">
              <a:xfrm>
                <a:off x="2882900" y="5063089"/>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b="0" i="1" u="none" strike="noStrike" cap="none" normalizeH="0" baseline="0" smtClean="0">
                            <a:ln>
                              <a:noFill/>
                            </a:ln>
                            <a:solidFill>
                              <a:srgbClr val="66FFFF"/>
                            </a:solidFill>
                            <a:effectLst/>
                            <a:latin typeface="Cambria Math" panose="02040503050406030204" pitchFamily="18" charset="0"/>
                            <a:cs typeface="Arial" panose="020B0604020202020204" pitchFamily="34" charset="0"/>
                          </a:rPr>
                        </m:ctrlPr>
                      </m:sSubPr>
                      <m:e>
                        <m:r>
                          <a:rPr kumimoji="0" lang="en-US" b="0" i="1" u="none" strike="noStrike" cap="none" normalizeH="0" baseline="0" smtClean="0">
                            <a:ln>
                              <a:noFill/>
                            </a:ln>
                            <a:solidFill>
                              <a:srgbClr val="66FFFF"/>
                            </a:solidFill>
                            <a:effectLst/>
                            <a:latin typeface="Cambria Math"/>
                            <a:cs typeface="Arial" panose="020B0604020202020204" pitchFamily="34" charset="0"/>
                          </a:rPr>
                          <m:t>h</m:t>
                        </m:r>
                      </m:e>
                      <m:sub>
                        <m:r>
                          <a:rPr kumimoji="0" lang="en-US" b="0" i="1" u="none" strike="noStrike" cap="none" normalizeH="0" baseline="0" smtClean="0">
                            <a:ln>
                              <a:noFill/>
                            </a:ln>
                            <a:solidFill>
                              <a:srgbClr val="66FFFF"/>
                            </a:solidFill>
                            <a:effectLst/>
                            <a:latin typeface="Cambria Math"/>
                            <a:cs typeface="Arial" panose="020B0604020202020204" pitchFamily="34" charset="0"/>
                          </a:rPr>
                          <m:t>0</m:t>
                        </m:r>
                      </m:sub>
                    </m:sSub>
                  </m:oMath>
                </a14:m>
                <a:r>
                  <a:rPr kumimoji="0" lang="en-US" b="0" i="0" u="none" strike="noStrike" cap="none" normalizeH="0" baseline="0" dirty="0">
                    <a:ln>
                      <a:noFill/>
                    </a:ln>
                    <a:solidFill>
                      <a:srgbClr val="66FFFF"/>
                    </a:solidFill>
                    <a:effectLst/>
                    <a:latin typeface="Arial" panose="020B0604020202020204" pitchFamily="34" charset="0"/>
                    <a:cs typeface="Arial" panose="020B0604020202020204" pitchFamily="34" charset="0"/>
                  </a:rPr>
                  <a:t>,</a:t>
                </a:r>
                <a14:m>
                  <m:oMath xmlns:m="http://schemas.openxmlformats.org/officeDocument/2006/math">
                    <m:sSub>
                      <m:sSubPr>
                        <m:ctrlPr>
                          <a:rPr kumimoji="0" lang="en-US" b="0" i="1" u="none" strike="noStrike" cap="none" normalizeH="0" baseline="0" dirty="0" smtClean="0">
                            <a:ln>
                              <a:noFill/>
                            </a:ln>
                            <a:solidFill>
                              <a:srgbClr val="66FFFF"/>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66FFFF"/>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66FFFF"/>
                            </a:solidFill>
                            <a:effectLst/>
                            <a:latin typeface="Cambria Math"/>
                            <a:cs typeface="Arial" panose="020B0604020202020204" pitchFamily="34" charset="0"/>
                          </a:rPr>
                          <m:t>1</m:t>
                        </m:r>
                      </m:sub>
                    </m:sSub>
                  </m:oMath>
                </a14:m>
                <a:endParaRPr kumimoji="0" lang="en-US" b="0" i="0" u="none" strike="noStrike" cap="none" normalizeH="0" baseline="0" dirty="0">
                  <a:ln>
                    <a:noFill/>
                  </a:ln>
                  <a:solidFill>
                    <a:srgbClr val="66FFFF"/>
                  </a:solidFill>
                  <a:effectLst/>
                  <a:latin typeface="Arial" panose="020B0604020202020204" pitchFamily="34" charset="0"/>
                  <a:cs typeface="Arial" panose="020B0604020202020204" pitchFamily="34" charset="0"/>
                </a:endParaRPr>
              </a:p>
            </p:txBody>
          </p:sp>
        </mc:Choice>
        <mc:Fallback xmlns="">
          <p:sp>
            <p:nvSpPr>
              <p:cNvPr id="19" name="Horizontal Scroll 18"/>
              <p:cNvSpPr>
                <a:spLocks noRot="1" noChangeAspect="1" noMove="1" noResize="1" noEditPoints="1" noAdjustHandles="1" noChangeArrowheads="1" noChangeShapeType="1" noTextEdit="1"/>
              </p:cNvSpPr>
              <p:nvPr/>
            </p:nvSpPr>
            <p:spPr bwMode="auto">
              <a:xfrm>
                <a:off x="2882900" y="5063089"/>
                <a:ext cx="866467" cy="823045"/>
              </a:xfrm>
              <a:prstGeom prst="horizontalScroll">
                <a:avLst/>
              </a:prstGeom>
              <a:blipFill>
                <a:blip r:embed="rId6"/>
                <a:stretch>
                  <a:fillRect/>
                </a:stretch>
              </a:blipFill>
              <a:ln w="38100" cap="flat" cmpd="sng" algn="ctr">
                <a:solidFill>
                  <a:srgbClr val="66FFFF"/>
                </a:solidFill>
                <a:prstDash val="solid"/>
                <a:round/>
                <a:headEnd type="none" w="med" len="med"/>
                <a:tailEnd type="none" w="med" len="med"/>
              </a:ln>
              <a:effectLst/>
            </p:spPr>
            <p:txBody>
              <a:bodyPr/>
              <a:lstStyle/>
              <a:p>
                <a:r>
                  <a:rPr lang="en-US">
                    <a:noFill/>
                  </a:rPr>
                  <a:t> </a:t>
                </a:r>
              </a:p>
            </p:txBody>
          </p:sp>
        </mc:Fallback>
      </mc:AlternateContent>
    </p:spTree>
    <p:extLst>
      <p:ext uri="{BB962C8B-B14F-4D97-AF65-F5344CB8AC3E}">
        <p14:creationId xmlns:p14="http://schemas.microsoft.com/office/powerpoint/2010/main" val="30777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4" grpId="0" animBg="1"/>
      <p:bldP spid="15" grpId="0" animBg="1"/>
      <p:bldP spid="16" grpId="0" animBg="1"/>
      <p:bldP spid="18" grpId="0" animBg="1"/>
      <p:bldP spid="1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Theorem</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76</a:t>
            </a:fld>
            <a:endParaRPr lang="en-US" dirty="0"/>
          </a:p>
        </p:txBody>
      </p:sp>
      <p:sp>
        <p:nvSpPr>
          <p:cNvPr id="4" name="TextBox 3"/>
          <p:cNvSpPr txBox="1"/>
          <p:nvPr/>
        </p:nvSpPr>
        <p:spPr bwMode="auto">
          <a:xfrm>
            <a:off x="2612970" y="3167390"/>
            <a:ext cx="3918060" cy="523220"/>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b="1" dirty="0">
                <a:solidFill>
                  <a:srgbClr val="FFFF00"/>
                </a:solidFill>
                <a:latin typeface="Arial" panose="020B0604020202020204" pitchFamily="34" charset="0"/>
              </a:rPr>
              <a:t>No other order works </a:t>
            </a:r>
            <a:endParaRPr lang="en-US" sz="2800" b="1" cap="small" dirty="0">
              <a:solidFill>
                <a:srgbClr val="FFFF00"/>
              </a:solidFill>
              <a:latin typeface="Arial" panose="020B0604020202020204" pitchFamily="34" charset="0"/>
            </a:endParaRPr>
          </a:p>
        </p:txBody>
      </p:sp>
    </p:spTree>
    <p:extLst>
      <p:ext uri="{BB962C8B-B14F-4D97-AF65-F5344CB8AC3E}">
        <p14:creationId xmlns:p14="http://schemas.microsoft.com/office/powerpoint/2010/main" val="30466110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Theorem</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77</a:t>
            </a:fld>
            <a:endParaRPr lang="en-US" dirty="0"/>
          </a:p>
        </p:txBody>
      </p:sp>
      <p:sp>
        <p:nvSpPr>
          <p:cNvPr id="4" name="TextBox 3"/>
          <p:cNvSpPr txBox="1"/>
          <p:nvPr/>
        </p:nvSpPr>
        <p:spPr bwMode="auto">
          <a:xfrm>
            <a:off x="2049780" y="2736503"/>
            <a:ext cx="5044440"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F00"/>
                </a:solidFill>
                <a:latin typeface="Arial" panose="020B0604020202020204" pitchFamily="34" charset="0"/>
                <a:cs typeface="Arial" panose="020B0604020202020204" pitchFamily="34" charset="0"/>
              </a:rPr>
              <a:t>Every arc receives a contract in time </a:t>
            </a:r>
            <a:r>
              <a:rPr lang="en-US" sz="2800" dirty="0">
                <a:solidFill>
                  <a:schemeClr val="tx1"/>
                </a:solidFill>
                <a:latin typeface="Arial" panose="020B0604020202020204" pitchFamily="34" charset="0"/>
                <a:cs typeface="Arial" panose="020B0604020202020204" pitchFamily="34" charset="0"/>
              </a:rPr>
              <a:t>O(diam(</a:t>
            </a:r>
            <a:r>
              <a:rPr lang="en-US" sz="2800" dirty="0">
                <a:solidFill>
                  <a:schemeClr val="tx1"/>
                </a:solidFill>
                <a:latin typeface="+mj-lt"/>
                <a:cs typeface="Arial" panose="020B0604020202020204" pitchFamily="34" charset="0"/>
              </a:rPr>
              <a:t>D</a:t>
            </a:r>
            <a:r>
              <a:rPr lang="en-US" sz="28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878310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5AEC-F61E-4551-A173-A22266D5B985}"/>
              </a:ext>
            </a:extLst>
          </p:cNvPr>
          <p:cNvSpPr>
            <a:spLocks noGrp="1"/>
          </p:cNvSpPr>
          <p:nvPr>
            <p:ph type="title"/>
          </p:nvPr>
        </p:nvSpPr>
        <p:spPr>
          <a:xfrm>
            <a:off x="685800" y="2857500"/>
            <a:ext cx="7772400" cy="1143000"/>
          </a:xfrm>
        </p:spPr>
        <p:txBody>
          <a:bodyPr/>
          <a:lstStyle/>
          <a:p>
            <a:r>
              <a:rPr lang="en-US" dirty="0">
                <a:solidFill>
                  <a:srgbClr val="FFFF00"/>
                </a:solidFill>
              </a:rPr>
              <a:t>We need to talk about Timeouts</a:t>
            </a:r>
          </a:p>
        </p:txBody>
      </p:sp>
      <p:sp>
        <p:nvSpPr>
          <p:cNvPr id="3" name="Slide Number Placeholder 2">
            <a:extLst>
              <a:ext uri="{FF2B5EF4-FFF2-40B4-BE49-F238E27FC236}">
                <a16:creationId xmlns:a16="http://schemas.microsoft.com/office/drawing/2014/main" id="{ED80DF5F-E599-4043-8203-0D0AD35EDF02}"/>
              </a:ext>
            </a:extLst>
          </p:cNvPr>
          <p:cNvSpPr>
            <a:spLocks noGrp="1"/>
          </p:cNvSpPr>
          <p:nvPr>
            <p:ph type="sldNum" sz="quarter" idx="11"/>
          </p:nvPr>
        </p:nvSpPr>
        <p:spPr/>
        <p:txBody>
          <a:bodyPr/>
          <a:lstStyle/>
          <a:p>
            <a:pPr>
              <a:defRPr/>
            </a:pPr>
            <a:fld id="{D65C4E5D-DA99-460E-9E68-E8A28959880C}" type="slidenum">
              <a:rPr lang="x-none" smtClean="0"/>
              <a:pPr>
                <a:defRPr/>
              </a:pPr>
              <a:t>78</a:t>
            </a:fld>
            <a:endParaRPr lang="en-US" dirty="0"/>
          </a:p>
        </p:txBody>
      </p:sp>
    </p:spTree>
    <p:extLst>
      <p:ext uri="{BB962C8B-B14F-4D97-AF65-F5344CB8AC3E}">
        <p14:creationId xmlns:p14="http://schemas.microsoft.com/office/powerpoint/2010/main" val="4503292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3971510" y="1116766"/>
            <a:ext cx="1280121" cy="1280121"/>
          </a:xfrm>
          <a:prstGeom prst="ellipse">
            <a:avLst/>
          </a:prstGeom>
          <a:solidFill>
            <a:srgbClr val="66FFFF"/>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A</a:t>
            </a:r>
          </a:p>
        </p:txBody>
      </p:sp>
      <p:sp>
        <p:nvSpPr>
          <p:cNvPr id="14" name="Oval 13"/>
          <p:cNvSpPr/>
          <p:nvPr/>
        </p:nvSpPr>
        <p:spPr>
          <a:xfrm>
            <a:off x="5904734" y="4256687"/>
            <a:ext cx="1280121" cy="1280121"/>
          </a:xfrm>
          <a:prstGeom prst="ellipse">
            <a:avLst/>
          </a:prstGeom>
          <a:solidFill>
            <a:srgbClr val="FFFF00"/>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B</a:t>
            </a:r>
          </a:p>
        </p:txBody>
      </p:sp>
      <p:sp>
        <p:nvSpPr>
          <p:cNvPr id="15" name="Oval 14"/>
          <p:cNvSpPr/>
          <p:nvPr/>
        </p:nvSpPr>
        <p:spPr>
          <a:xfrm>
            <a:off x="2038285" y="4256687"/>
            <a:ext cx="1280121" cy="1280121"/>
          </a:xfrm>
          <a:prstGeom prst="ellipse">
            <a:avLst/>
          </a:prstGeom>
          <a:solidFill>
            <a:srgbClr val="FF99FF"/>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C</a:t>
            </a:r>
          </a:p>
        </p:txBody>
      </p:sp>
      <p:cxnSp>
        <p:nvCxnSpPr>
          <p:cNvPr id="16" name="Curved Connector 15"/>
          <p:cNvCxnSpPr>
            <a:stCxn id="15" idx="0"/>
            <a:endCxn id="13" idx="2"/>
          </p:cNvCxnSpPr>
          <p:nvPr/>
        </p:nvCxnSpPr>
        <p:spPr>
          <a:xfrm rot="5400000" flipH="1" flipV="1">
            <a:off x="2074997" y="2360175"/>
            <a:ext cx="2499861" cy="1293164"/>
          </a:xfrm>
          <a:prstGeom prst="curvedConnector2">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13" idx="3"/>
            <a:endCxn id="15" idx="7"/>
          </p:cNvCxnSpPr>
          <p:nvPr/>
        </p:nvCxnSpPr>
        <p:spPr>
          <a:xfrm rot="5400000">
            <a:off x="2527588" y="2812765"/>
            <a:ext cx="2234740" cy="1028044"/>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3" idx="5"/>
            <a:endCxn id="14" idx="1"/>
          </p:cNvCxnSpPr>
          <p:nvPr/>
        </p:nvCxnSpPr>
        <p:spPr>
          <a:xfrm rot="16200000" flipH="1">
            <a:off x="4460812" y="2812765"/>
            <a:ext cx="2234740" cy="1028044"/>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14" idx="0"/>
            <a:endCxn id="13" idx="6"/>
          </p:cNvCxnSpPr>
          <p:nvPr/>
        </p:nvCxnSpPr>
        <p:spPr>
          <a:xfrm rot="16200000" flipV="1">
            <a:off x="4648282" y="2360175"/>
            <a:ext cx="2499861" cy="1293164"/>
          </a:xfrm>
          <a:prstGeom prst="curvedConnector2">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6"/>
            <a:endCxn id="14" idx="2"/>
          </p:cNvCxnSpPr>
          <p:nvPr/>
        </p:nvCxnSpPr>
        <p:spPr>
          <a:xfrm>
            <a:off x="3318406" y="4896748"/>
            <a:ext cx="2586329" cy="19457"/>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4" idx="3"/>
            <a:endCxn id="15" idx="5"/>
          </p:cNvCxnSpPr>
          <p:nvPr/>
        </p:nvCxnSpPr>
        <p:spPr>
          <a:xfrm rot="5400000">
            <a:off x="4611570" y="3868704"/>
            <a:ext cx="19457" cy="2961268"/>
          </a:xfrm>
          <a:prstGeom prst="curvedConnector3">
            <a:avLst>
              <a:gd name="adj1" fmla="val 276352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bwMode="auto">
          <a:xfrm>
            <a:off x="5898212" y="406400"/>
            <a:ext cx="2513830" cy="830997"/>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4800" dirty="0">
                <a:solidFill>
                  <a:srgbClr val="FFFF00"/>
                </a:solidFill>
                <a:latin typeface="Arial" panose="020B0604020202020204" pitchFamily="34" charset="0"/>
                <a:cs typeface="Arial" panose="020B0604020202020204" pitchFamily="34" charset="0"/>
              </a:rPr>
              <a:t>timeouts</a:t>
            </a:r>
          </a:p>
        </p:txBody>
      </p:sp>
      <p:sp>
        <p:nvSpPr>
          <p:cNvPr id="17" name="Rounded Rectangular Callout 11">
            <a:extLst>
              <a:ext uri="{FF2B5EF4-FFF2-40B4-BE49-F238E27FC236}">
                <a16:creationId xmlns:a16="http://schemas.microsoft.com/office/drawing/2014/main" id="{7C86B019-85B4-433B-9488-22CA166317F0}"/>
              </a:ext>
            </a:extLst>
          </p:cNvPr>
          <p:cNvSpPr/>
          <p:nvPr/>
        </p:nvSpPr>
        <p:spPr>
          <a:xfrm>
            <a:off x="2259451" y="397576"/>
            <a:ext cx="1531785" cy="510778"/>
          </a:xfrm>
          <a:prstGeom prst="wedgeRoundRectCallout">
            <a:avLst>
              <a:gd name="adj1" fmla="val 55334"/>
              <a:gd name="adj2" fmla="val 119457"/>
              <a:gd name="adj3" fmla="val 16667"/>
            </a:avLst>
          </a:pr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r>
              <a:rPr lang="en-US" i="1" dirty="0">
                <a:solidFill>
                  <a:srgbClr val="FFC000"/>
                </a:solidFill>
                <a:latin typeface="Arial" panose="020B0604020202020204" pitchFamily="34" charset="0"/>
                <a:cs typeface="Arial" panose="020B0604020202020204" pitchFamily="34" charset="0"/>
              </a:rPr>
              <a:t>s</a:t>
            </a:r>
            <a:r>
              <a:rPr lang="en-US" i="1" baseline="-25000" dirty="0">
                <a:solidFill>
                  <a:srgbClr val="FFC000"/>
                </a:solidFill>
                <a:latin typeface="Arial" panose="020B0604020202020204" pitchFamily="34" charset="0"/>
                <a:cs typeface="Arial" panose="020B0604020202020204" pitchFamily="34" charset="0"/>
              </a:rPr>
              <a:t>i</a:t>
            </a:r>
          </a:p>
        </p:txBody>
      </p:sp>
    </p:spTree>
    <p:extLst>
      <p:ext uri="{BB962C8B-B14F-4D97-AF65-F5344CB8AC3E}">
        <p14:creationId xmlns:p14="http://schemas.microsoft.com/office/powerpoint/2010/main" val="1723561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8</a:t>
            </a:fld>
            <a:endParaRPr lang="en-US" dirty="0"/>
          </a:p>
        </p:txBody>
      </p:sp>
      <p:grpSp>
        <p:nvGrpSpPr>
          <p:cNvPr id="3" name="Group 2">
            <a:extLst>
              <a:ext uri="{FF2B5EF4-FFF2-40B4-BE49-F238E27FC236}">
                <a16:creationId xmlns:a16="http://schemas.microsoft.com/office/drawing/2014/main" id="{743068BC-B87E-00A4-6D5A-062BB400A494}"/>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20" name="Freeform 5"/>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1" name="Freeform 6"/>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2" name="Freeform 7"/>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3" name="Freeform 8"/>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4" name="Freeform 10"/>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5" name="Freeform 11"/>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6" name="Freeform 12"/>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7" name="Freeform 13"/>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8" name="Freeform 14"/>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9" name="Freeform 15"/>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0" name="Freeform 9"/>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pic>
        <p:nvPicPr>
          <p:cNvPr id="18" name="Picture 6" descr="https://bitcoin.org/img/icons/opengraph.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8124" y="1654904"/>
            <a:ext cx="1001773" cy="1001773"/>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4"/>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32" name="Freeform 5"/>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3" name="Freeform 6"/>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4" name="Freeform 7"/>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5" name="Freeform 8"/>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6" name="Freeform 10"/>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7" name="Freeform 11"/>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8" name="Freeform 12"/>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9" name="Freeform 13"/>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40" name="Freeform 14"/>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41" name="Freeform 15"/>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42" name="Freeform 9"/>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2052" name="Picture 4" descr="Image result for old cadilla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7606" y="4536611"/>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Algorand Crypto PNG Transparent Images | PNG All">
            <a:extLst>
              <a:ext uri="{FF2B5EF4-FFF2-40B4-BE49-F238E27FC236}">
                <a16:creationId xmlns:a16="http://schemas.microsoft.com/office/drawing/2014/main" id="{BC4C8AE2-D542-4AAC-B1D2-DF068324A8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6675" y="1904899"/>
            <a:ext cx="703744" cy="703744"/>
          </a:xfrm>
          <a:prstGeom prst="rect">
            <a:avLst/>
          </a:prstGeom>
          <a:noFill/>
          <a:extLst>
            <a:ext uri="{909E8E84-426E-40DD-AFC4-6F175D3DCCD1}">
              <a14:hiddenFill xmlns:a14="http://schemas.microsoft.com/office/drawing/2010/main">
                <a:solidFill>
                  <a:srgbClr val="FFFFFF"/>
                </a:solidFill>
              </a14:hiddenFill>
            </a:ext>
          </a:extLst>
        </p:spPr>
      </p:pic>
      <p:grpSp>
        <p:nvGrpSpPr>
          <p:cNvPr id="56" name="Group 4">
            <a:extLst>
              <a:ext uri="{FF2B5EF4-FFF2-40B4-BE49-F238E27FC236}">
                <a16:creationId xmlns:a16="http://schemas.microsoft.com/office/drawing/2014/main" id="{08DFC515-6927-4AB2-BB02-F9E46942891D}"/>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57" name="Freeform 5">
              <a:extLst>
                <a:ext uri="{FF2B5EF4-FFF2-40B4-BE49-F238E27FC236}">
                  <a16:creationId xmlns:a16="http://schemas.microsoft.com/office/drawing/2014/main" id="{503FB01C-43A5-438D-BC89-A5F5FD316744}"/>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8" name="Freeform 6">
              <a:extLst>
                <a:ext uri="{FF2B5EF4-FFF2-40B4-BE49-F238E27FC236}">
                  <a16:creationId xmlns:a16="http://schemas.microsoft.com/office/drawing/2014/main" id="{D3018E0B-86CA-4B2E-B871-0B8BF9B21ACA}"/>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9" name="Freeform 7">
              <a:extLst>
                <a:ext uri="{FF2B5EF4-FFF2-40B4-BE49-F238E27FC236}">
                  <a16:creationId xmlns:a16="http://schemas.microsoft.com/office/drawing/2014/main" id="{B5D6653B-56FB-4BE5-B79B-6D0DB3F218A2}"/>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0" name="Freeform 8">
              <a:extLst>
                <a:ext uri="{FF2B5EF4-FFF2-40B4-BE49-F238E27FC236}">
                  <a16:creationId xmlns:a16="http://schemas.microsoft.com/office/drawing/2014/main" id="{66E8161A-E923-4080-A10E-1C16909B3013}"/>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10">
              <a:extLst>
                <a:ext uri="{FF2B5EF4-FFF2-40B4-BE49-F238E27FC236}">
                  <a16:creationId xmlns:a16="http://schemas.microsoft.com/office/drawing/2014/main" id="{B0516978-5A3F-490F-ACDE-C43A2328049E}"/>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11">
              <a:extLst>
                <a:ext uri="{FF2B5EF4-FFF2-40B4-BE49-F238E27FC236}">
                  <a16:creationId xmlns:a16="http://schemas.microsoft.com/office/drawing/2014/main" id="{A5E2CAB9-322C-4C3D-B54B-9B132A9E2D4A}"/>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12">
              <a:extLst>
                <a:ext uri="{FF2B5EF4-FFF2-40B4-BE49-F238E27FC236}">
                  <a16:creationId xmlns:a16="http://schemas.microsoft.com/office/drawing/2014/main" id="{FA01E839-9255-4660-9F38-AA6B375F79FF}"/>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3">
              <a:extLst>
                <a:ext uri="{FF2B5EF4-FFF2-40B4-BE49-F238E27FC236}">
                  <a16:creationId xmlns:a16="http://schemas.microsoft.com/office/drawing/2014/main" id="{491FFAE0-3C0C-45EB-8C18-05E0C8FABD54}"/>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4">
              <a:extLst>
                <a:ext uri="{FF2B5EF4-FFF2-40B4-BE49-F238E27FC236}">
                  <a16:creationId xmlns:a16="http://schemas.microsoft.com/office/drawing/2014/main" id="{2CB8E52E-A3B3-4E4C-AAAE-E37EC2F290DA}"/>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5">
              <a:extLst>
                <a:ext uri="{FF2B5EF4-FFF2-40B4-BE49-F238E27FC236}">
                  <a16:creationId xmlns:a16="http://schemas.microsoft.com/office/drawing/2014/main" id="{21BD79DB-A92B-4409-B5FB-5FCE0D7A5C91}"/>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9">
              <a:extLst>
                <a:ext uri="{FF2B5EF4-FFF2-40B4-BE49-F238E27FC236}">
                  <a16:creationId xmlns:a16="http://schemas.microsoft.com/office/drawing/2014/main" id="{03FABB00-B220-41CF-949B-D57449D7EFB0}"/>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4920668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3971510" y="1116766"/>
            <a:ext cx="1280121" cy="1280121"/>
          </a:xfrm>
          <a:prstGeom prst="ellipse">
            <a:avLst/>
          </a:prstGeom>
          <a:solidFill>
            <a:srgbClr val="66FFFF"/>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A</a:t>
            </a:r>
          </a:p>
        </p:txBody>
      </p:sp>
      <p:sp>
        <p:nvSpPr>
          <p:cNvPr id="14" name="Oval 13"/>
          <p:cNvSpPr/>
          <p:nvPr/>
        </p:nvSpPr>
        <p:spPr>
          <a:xfrm>
            <a:off x="5904734" y="4256687"/>
            <a:ext cx="1280121" cy="1280121"/>
          </a:xfrm>
          <a:prstGeom prst="ellipse">
            <a:avLst/>
          </a:prstGeom>
          <a:solidFill>
            <a:srgbClr val="FFFF00"/>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B</a:t>
            </a:r>
          </a:p>
        </p:txBody>
      </p:sp>
      <p:sp>
        <p:nvSpPr>
          <p:cNvPr id="15" name="Oval 14"/>
          <p:cNvSpPr/>
          <p:nvPr/>
        </p:nvSpPr>
        <p:spPr>
          <a:xfrm>
            <a:off x="2038285" y="4256687"/>
            <a:ext cx="1280121" cy="1280121"/>
          </a:xfrm>
          <a:prstGeom prst="ellipse">
            <a:avLst/>
          </a:prstGeom>
          <a:solidFill>
            <a:srgbClr val="FF99FF"/>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C</a:t>
            </a:r>
          </a:p>
        </p:txBody>
      </p:sp>
      <p:cxnSp>
        <p:nvCxnSpPr>
          <p:cNvPr id="16" name="Curved Connector 15"/>
          <p:cNvCxnSpPr>
            <a:stCxn id="15" idx="0"/>
            <a:endCxn id="13" idx="2"/>
          </p:cNvCxnSpPr>
          <p:nvPr/>
        </p:nvCxnSpPr>
        <p:spPr>
          <a:xfrm rot="5400000" flipH="1" flipV="1">
            <a:off x="2074997" y="2360175"/>
            <a:ext cx="2499861" cy="1293164"/>
          </a:xfrm>
          <a:prstGeom prst="curvedConnector2">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13" idx="3"/>
            <a:endCxn id="15" idx="7"/>
          </p:cNvCxnSpPr>
          <p:nvPr/>
        </p:nvCxnSpPr>
        <p:spPr>
          <a:xfrm rot="5400000">
            <a:off x="2527588" y="2812765"/>
            <a:ext cx="2234740" cy="1028044"/>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3" idx="5"/>
            <a:endCxn id="14" idx="1"/>
          </p:cNvCxnSpPr>
          <p:nvPr/>
        </p:nvCxnSpPr>
        <p:spPr>
          <a:xfrm rot="16200000" flipH="1">
            <a:off x="4460812" y="2812765"/>
            <a:ext cx="2234740" cy="1028044"/>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14" idx="0"/>
            <a:endCxn id="13" idx="6"/>
          </p:cNvCxnSpPr>
          <p:nvPr/>
        </p:nvCxnSpPr>
        <p:spPr>
          <a:xfrm rot="16200000" flipV="1">
            <a:off x="4648282" y="2360175"/>
            <a:ext cx="2499861" cy="1293164"/>
          </a:xfrm>
          <a:prstGeom prst="curvedConnector2">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6"/>
            <a:endCxn id="14" idx="2"/>
          </p:cNvCxnSpPr>
          <p:nvPr/>
        </p:nvCxnSpPr>
        <p:spPr>
          <a:xfrm>
            <a:off x="3318406" y="4896748"/>
            <a:ext cx="2586329" cy="19457"/>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4" idx="3"/>
            <a:endCxn id="15" idx="5"/>
          </p:cNvCxnSpPr>
          <p:nvPr/>
        </p:nvCxnSpPr>
        <p:spPr>
          <a:xfrm rot="5400000">
            <a:off x="4611570" y="3868704"/>
            <a:ext cx="19457" cy="2961268"/>
          </a:xfrm>
          <a:prstGeom prst="curvedConnector3">
            <a:avLst>
              <a:gd name="adj1" fmla="val 276352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ounded Rectangular Callout 11">
            <a:extLst>
              <a:ext uri="{FF2B5EF4-FFF2-40B4-BE49-F238E27FC236}">
                <a16:creationId xmlns:a16="http://schemas.microsoft.com/office/drawing/2014/main" id="{3DBC58A0-8FFA-4900-B68B-28629A7D0C06}"/>
              </a:ext>
            </a:extLst>
          </p:cNvPr>
          <p:cNvSpPr/>
          <p:nvPr/>
        </p:nvSpPr>
        <p:spPr>
          <a:xfrm>
            <a:off x="2259451" y="397576"/>
            <a:ext cx="1531785" cy="510778"/>
          </a:xfrm>
          <a:prstGeom prst="wedgeRoundRectCallout">
            <a:avLst>
              <a:gd name="adj1" fmla="val 55334"/>
              <a:gd name="adj2" fmla="val 119457"/>
              <a:gd name="adj3" fmla="val 16667"/>
            </a:avLst>
          </a:pr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r>
              <a:rPr lang="en-US" i="1" dirty="0">
                <a:solidFill>
                  <a:schemeClr val="tx1"/>
                </a:solidFill>
                <a:latin typeface="Arial" panose="020B0604020202020204" pitchFamily="34" charset="0"/>
                <a:cs typeface="Arial" panose="020B0604020202020204" pitchFamily="34" charset="0"/>
              </a:rPr>
              <a:t>s</a:t>
            </a:r>
            <a:r>
              <a:rPr lang="en-US" i="1" baseline="-25000" dirty="0">
                <a:solidFill>
                  <a:schemeClr val="tx1"/>
                </a:solidFill>
                <a:latin typeface="Arial" panose="020B0604020202020204" pitchFamily="34" charset="0"/>
                <a:cs typeface="Arial" panose="020B0604020202020204" pitchFamily="34" charset="0"/>
              </a:rPr>
              <a:t>i</a:t>
            </a:r>
          </a:p>
        </p:txBody>
      </p:sp>
      <p:sp>
        <p:nvSpPr>
          <p:cNvPr id="18" name="Rounded Rectangular Callout 37">
            <a:extLst>
              <a:ext uri="{FF2B5EF4-FFF2-40B4-BE49-F238E27FC236}">
                <a16:creationId xmlns:a16="http://schemas.microsoft.com/office/drawing/2014/main" id="{9BDEB4B7-C115-41E5-A802-3A15EAE5582C}"/>
              </a:ext>
            </a:extLst>
          </p:cNvPr>
          <p:cNvSpPr/>
          <p:nvPr/>
        </p:nvSpPr>
        <p:spPr>
          <a:xfrm>
            <a:off x="510212" y="1480810"/>
            <a:ext cx="1974141" cy="919401"/>
          </a:xfrm>
          <a:prstGeom prst="wedgeRoundRectCallout">
            <a:avLst>
              <a:gd name="adj1" fmla="val 55334"/>
              <a:gd name="adj2" fmla="val 119457"/>
              <a:gd name="adj3" fmla="val 16667"/>
            </a:avLst>
          </a:prstGeom>
          <a:no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unlock </a:t>
            </a:r>
            <a:r>
              <a:rPr lang="en-US" i="1" dirty="0">
                <a:solidFill>
                  <a:schemeClr val="tx1"/>
                </a:solidFill>
                <a:latin typeface="Arial" panose="020B0604020202020204" pitchFamily="34" charset="0"/>
                <a:cs typeface="Arial" panose="020B0604020202020204" pitchFamily="34" charset="0"/>
              </a:rPr>
              <a:t>h</a:t>
            </a:r>
            <a:r>
              <a:rPr lang="en-US" i="1" baseline="-25000" dirty="0">
                <a:solidFill>
                  <a:schemeClr val="tx1"/>
                </a:solidFill>
                <a:latin typeface="Arial" panose="020B0604020202020204" pitchFamily="34" charset="0"/>
                <a:cs typeface="Arial" panose="020B0604020202020204" pitchFamily="34" charset="0"/>
              </a:rPr>
              <a:t>i</a:t>
            </a:r>
            <a:r>
              <a:rPr lang="en-US" i="1" dirty="0">
                <a:solidFill>
                  <a:srgbClr val="FFC000"/>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within </a:t>
            </a:r>
            <a:r>
              <a:rPr lang="el-GR" dirty="0">
                <a:solidFill>
                  <a:schemeClr val="tx1"/>
                </a:solidFill>
                <a:latin typeface="Arial" panose="020B0604020202020204" pitchFamily="34" charset="0"/>
                <a:cs typeface="Arial" panose="020B0604020202020204" pitchFamily="34" charset="0"/>
              </a:rPr>
              <a:t>Δ</a:t>
            </a:r>
            <a:endParaRPr lang="en-US" dirty="0">
              <a:solidFill>
                <a:schemeClr val="tx1"/>
              </a:solidFill>
            </a:endParaRPr>
          </a:p>
        </p:txBody>
      </p:sp>
    </p:spTree>
    <p:extLst>
      <p:ext uri="{BB962C8B-B14F-4D97-AF65-F5344CB8AC3E}">
        <p14:creationId xmlns:p14="http://schemas.microsoft.com/office/powerpoint/2010/main" val="35781924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3971510" y="1116766"/>
            <a:ext cx="1280121" cy="1280121"/>
          </a:xfrm>
          <a:prstGeom prst="ellipse">
            <a:avLst/>
          </a:prstGeom>
          <a:solidFill>
            <a:srgbClr val="66FFFF"/>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A</a:t>
            </a:r>
          </a:p>
        </p:txBody>
      </p:sp>
      <p:sp>
        <p:nvSpPr>
          <p:cNvPr id="14" name="Oval 13"/>
          <p:cNvSpPr/>
          <p:nvPr/>
        </p:nvSpPr>
        <p:spPr>
          <a:xfrm>
            <a:off x="5904734" y="4256687"/>
            <a:ext cx="1280121" cy="1280121"/>
          </a:xfrm>
          <a:prstGeom prst="ellipse">
            <a:avLst/>
          </a:prstGeom>
          <a:solidFill>
            <a:srgbClr val="FFFF00"/>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B</a:t>
            </a:r>
          </a:p>
        </p:txBody>
      </p:sp>
      <p:sp>
        <p:nvSpPr>
          <p:cNvPr id="15" name="Oval 14"/>
          <p:cNvSpPr/>
          <p:nvPr/>
        </p:nvSpPr>
        <p:spPr>
          <a:xfrm>
            <a:off x="2038285" y="4256687"/>
            <a:ext cx="1280121" cy="1280121"/>
          </a:xfrm>
          <a:prstGeom prst="ellipse">
            <a:avLst/>
          </a:prstGeom>
          <a:solidFill>
            <a:srgbClr val="FF99FF"/>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C</a:t>
            </a:r>
          </a:p>
        </p:txBody>
      </p:sp>
      <p:cxnSp>
        <p:nvCxnSpPr>
          <p:cNvPr id="16" name="Curved Connector 15"/>
          <p:cNvCxnSpPr>
            <a:stCxn id="15" idx="0"/>
            <a:endCxn id="13" idx="2"/>
          </p:cNvCxnSpPr>
          <p:nvPr/>
        </p:nvCxnSpPr>
        <p:spPr>
          <a:xfrm rot="5400000" flipH="1" flipV="1">
            <a:off x="2074997" y="2360175"/>
            <a:ext cx="2499861" cy="1293164"/>
          </a:xfrm>
          <a:prstGeom prst="curvedConnector2">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13" idx="3"/>
            <a:endCxn id="15" idx="7"/>
          </p:cNvCxnSpPr>
          <p:nvPr/>
        </p:nvCxnSpPr>
        <p:spPr>
          <a:xfrm rot="5400000">
            <a:off x="2527588" y="2812765"/>
            <a:ext cx="2234740" cy="1028044"/>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3" idx="5"/>
            <a:endCxn id="14" idx="1"/>
          </p:cNvCxnSpPr>
          <p:nvPr/>
        </p:nvCxnSpPr>
        <p:spPr>
          <a:xfrm rot="16200000" flipH="1">
            <a:off x="4460812" y="2812765"/>
            <a:ext cx="2234740" cy="1028044"/>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14" idx="0"/>
            <a:endCxn id="13" idx="6"/>
          </p:cNvCxnSpPr>
          <p:nvPr/>
        </p:nvCxnSpPr>
        <p:spPr>
          <a:xfrm rot="16200000" flipV="1">
            <a:off x="4648282" y="2360175"/>
            <a:ext cx="2499861" cy="1293164"/>
          </a:xfrm>
          <a:prstGeom prst="curvedConnector2">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6"/>
            <a:endCxn id="14" idx="2"/>
          </p:cNvCxnSpPr>
          <p:nvPr/>
        </p:nvCxnSpPr>
        <p:spPr>
          <a:xfrm>
            <a:off x="3318406" y="4896748"/>
            <a:ext cx="2586329" cy="19457"/>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4" idx="3"/>
            <a:endCxn id="15" idx="5"/>
          </p:cNvCxnSpPr>
          <p:nvPr/>
        </p:nvCxnSpPr>
        <p:spPr>
          <a:xfrm rot="5400000">
            <a:off x="4611570" y="3868704"/>
            <a:ext cx="19457" cy="2961268"/>
          </a:xfrm>
          <a:prstGeom prst="curvedConnector3">
            <a:avLst>
              <a:gd name="adj1" fmla="val 2763520"/>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ounded Rectangular Callout 11">
            <a:extLst>
              <a:ext uri="{FF2B5EF4-FFF2-40B4-BE49-F238E27FC236}">
                <a16:creationId xmlns:a16="http://schemas.microsoft.com/office/drawing/2014/main" id="{5F05E1BE-3594-46B2-AF78-46BC0F23A0CE}"/>
              </a:ext>
            </a:extLst>
          </p:cNvPr>
          <p:cNvSpPr/>
          <p:nvPr/>
        </p:nvSpPr>
        <p:spPr>
          <a:xfrm>
            <a:off x="291797" y="4617407"/>
            <a:ext cx="1531785" cy="919401"/>
          </a:xfrm>
          <a:prstGeom prst="wedgeRoundRectCallout">
            <a:avLst>
              <a:gd name="adj1" fmla="val 85182"/>
              <a:gd name="adj2" fmla="val -19977"/>
              <a:gd name="adj3" fmla="val 16667"/>
            </a:avLst>
          </a:pr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r>
              <a:rPr lang="en-US" i="1" dirty="0">
                <a:solidFill>
                  <a:schemeClr val="tx1"/>
                </a:solidFill>
                <a:latin typeface="Arial" panose="020B0604020202020204" pitchFamily="34" charset="0"/>
                <a:cs typeface="Arial" panose="020B0604020202020204" pitchFamily="34" charset="0"/>
              </a:rPr>
              <a:t>sig(s</a:t>
            </a:r>
            <a:r>
              <a:rPr lang="en-US" i="1" baseline="-25000" dirty="0">
                <a:solidFill>
                  <a:schemeClr val="tx1"/>
                </a:solidFill>
                <a:latin typeface="Arial" panose="020B0604020202020204" pitchFamily="34" charset="0"/>
                <a:cs typeface="Arial" panose="020B0604020202020204" pitchFamily="34" charset="0"/>
              </a:rPr>
              <a:t>i</a:t>
            </a:r>
            <a:r>
              <a:rPr lang="en-US" i="1" dirty="0">
                <a:solidFill>
                  <a:schemeClr val="tx1"/>
                </a:solidFill>
                <a:latin typeface="Arial" panose="020B0604020202020204" pitchFamily="34" charset="0"/>
                <a:cs typeface="Arial" panose="020B0604020202020204" pitchFamily="34" charset="0"/>
              </a:rPr>
              <a:t> ,C)</a:t>
            </a:r>
            <a:endParaRPr lang="en-US" i="1" baseline="-25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85088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3971510" y="1116766"/>
            <a:ext cx="1280121" cy="1280121"/>
          </a:xfrm>
          <a:prstGeom prst="ellipse">
            <a:avLst/>
          </a:prstGeom>
          <a:solidFill>
            <a:srgbClr val="66FFFF"/>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A</a:t>
            </a:r>
          </a:p>
        </p:txBody>
      </p:sp>
      <p:sp>
        <p:nvSpPr>
          <p:cNvPr id="14" name="Oval 13"/>
          <p:cNvSpPr/>
          <p:nvPr/>
        </p:nvSpPr>
        <p:spPr>
          <a:xfrm>
            <a:off x="5904734" y="4256687"/>
            <a:ext cx="1280121" cy="1280121"/>
          </a:xfrm>
          <a:prstGeom prst="ellipse">
            <a:avLst/>
          </a:prstGeom>
          <a:solidFill>
            <a:srgbClr val="FFFF00"/>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B</a:t>
            </a:r>
          </a:p>
        </p:txBody>
      </p:sp>
      <p:sp>
        <p:nvSpPr>
          <p:cNvPr id="15" name="Oval 14"/>
          <p:cNvSpPr/>
          <p:nvPr/>
        </p:nvSpPr>
        <p:spPr>
          <a:xfrm>
            <a:off x="2038285" y="4256687"/>
            <a:ext cx="1280121" cy="1280121"/>
          </a:xfrm>
          <a:prstGeom prst="ellipse">
            <a:avLst/>
          </a:prstGeom>
          <a:solidFill>
            <a:srgbClr val="FF99FF"/>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C</a:t>
            </a:r>
          </a:p>
        </p:txBody>
      </p:sp>
      <p:cxnSp>
        <p:nvCxnSpPr>
          <p:cNvPr id="16" name="Curved Connector 15"/>
          <p:cNvCxnSpPr>
            <a:stCxn id="15" idx="0"/>
            <a:endCxn id="13" idx="2"/>
          </p:cNvCxnSpPr>
          <p:nvPr/>
        </p:nvCxnSpPr>
        <p:spPr>
          <a:xfrm rot="5400000" flipH="1" flipV="1">
            <a:off x="2074997" y="2360175"/>
            <a:ext cx="2499861" cy="1293164"/>
          </a:xfrm>
          <a:prstGeom prst="curvedConnector2">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13" idx="3"/>
            <a:endCxn id="15" idx="7"/>
          </p:cNvCxnSpPr>
          <p:nvPr/>
        </p:nvCxnSpPr>
        <p:spPr>
          <a:xfrm rot="5400000">
            <a:off x="2527588" y="2812765"/>
            <a:ext cx="2234740" cy="1028044"/>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3" idx="5"/>
            <a:endCxn id="14" idx="1"/>
          </p:cNvCxnSpPr>
          <p:nvPr/>
        </p:nvCxnSpPr>
        <p:spPr>
          <a:xfrm rot="16200000" flipH="1">
            <a:off x="4460812" y="2812765"/>
            <a:ext cx="2234740" cy="1028044"/>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14" idx="0"/>
            <a:endCxn id="13" idx="6"/>
          </p:cNvCxnSpPr>
          <p:nvPr/>
        </p:nvCxnSpPr>
        <p:spPr>
          <a:xfrm rot="16200000" flipV="1">
            <a:off x="4648282" y="2360175"/>
            <a:ext cx="2499861" cy="1293164"/>
          </a:xfrm>
          <a:prstGeom prst="curvedConnector2">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6"/>
            <a:endCxn id="14" idx="2"/>
          </p:cNvCxnSpPr>
          <p:nvPr/>
        </p:nvCxnSpPr>
        <p:spPr>
          <a:xfrm>
            <a:off x="3318406" y="4896748"/>
            <a:ext cx="2586329" cy="19457"/>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4" idx="3"/>
            <a:endCxn id="15" idx="5"/>
          </p:cNvCxnSpPr>
          <p:nvPr/>
        </p:nvCxnSpPr>
        <p:spPr>
          <a:xfrm rot="5400000">
            <a:off x="4611570" y="3868704"/>
            <a:ext cx="19457" cy="2961268"/>
          </a:xfrm>
          <a:prstGeom prst="curvedConnector3">
            <a:avLst>
              <a:gd name="adj1" fmla="val 2763520"/>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ounded Rectangular Callout 11">
            <a:extLst>
              <a:ext uri="{FF2B5EF4-FFF2-40B4-BE49-F238E27FC236}">
                <a16:creationId xmlns:a16="http://schemas.microsoft.com/office/drawing/2014/main" id="{9F8DE85E-2023-48AC-B652-55F2DF593C9F}"/>
              </a:ext>
            </a:extLst>
          </p:cNvPr>
          <p:cNvSpPr/>
          <p:nvPr/>
        </p:nvSpPr>
        <p:spPr>
          <a:xfrm>
            <a:off x="291797" y="4617407"/>
            <a:ext cx="1531785" cy="919401"/>
          </a:xfrm>
          <a:prstGeom prst="wedgeRoundRectCallout">
            <a:avLst>
              <a:gd name="adj1" fmla="val 85182"/>
              <a:gd name="adj2" fmla="val -19977"/>
              <a:gd name="adj3" fmla="val 16667"/>
            </a:avLst>
          </a:pr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r>
              <a:rPr lang="en-US" i="1" dirty="0">
                <a:solidFill>
                  <a:schemeClr val="tx1"/>
                </a:solidFill>
                <a:latin typeface="Arial" panose="020B0604020202020204" pitchFamily="34" charset="0"/>
                <a:cs typeface="Arial" panose="020B0604020202020204" pitchFamily="34" charset="0"/>
              </a:rPr>
              <a:t>sig(s</a:t>
            </a:r>
            <a:r>
              <a:rPr lang="en-US" i="1" baseline="-25000" dirty="0">
                <a:solidFill>
                  <a:schemeClr val="tx1"/>
                </a:solidFill>
                <a:latin typeface="Arial" panose="020B0604020202020204" pitchFamily="34" charset="0"/>
                <a:cs typeface="Arial" panose="020B0604020202020204" pitchFamily="34" charset="0"/>
              </a:rPr>
              <a:t>i</a:t>
            </a:r>
            <a:r>
              <a:rPr lang="en-US" i="1" dirty="0">
                <a:solidFill>
                  <a:schemeClr val="tx1"/>
                </a:solidFill>
                <a:latin typeface="Arial" panose="020B0604020202020204" pitchFamily="34" charset="0"/>
                <a:cs typeface="Arial" panose="020B0604020202020204" pitchFamily="34" charset="0"/>
              </a:rPr>
              <a:t> ,C)</a:t>
            </a:r>
            <a:endParaRPr lang="en-US" i="1" baseline="-25000" dirty="0">
              <a:solidFill>
                <a:schemeClr val="tx1"/>
              </a:solidFill>
              <a:latin typeface="Arial" panose="020B0604020202020204" pitchFamily="34" charset="0"/>
              <a:cs typeface="Arial" panose="020B0604020202020204" pitchFamily="34" charset="0"/>
            </a:endParaRPr>
          </a:p>
        </p:txBody>
      </p:sp>
      <p:sp>
        <p:nvSpPr>
          <p:cNvPr id="24" name="Rounded Rectangular Callout 37">
            <a:extLst>
              <a:ext uri="{FF2B5EF4-FFF2-40B4-BE49-F238E27FC236}">
                <a16:creationId xmlns:a16="http://schemas.microsoft.com/office/drawing/2014/main" id="{3473AE70-EAD1-4C82-8BFF-562E0EE67F81}"/>
              </a:ext>
            </a:extLst>
          </p:cNvPr>
          <p:cNvSpPr/>
          <p:nvPr/>
        </p:nvSpPr>
        <p:spPr>
          <a:xfrm>
            <a:off x="3478002" y="4112496"/>
            <a:ext cx="1974141" cy="919401"/>
          </a:xfrm>
          <a:prstGeom prst="wedgeRoundRectCallout">
            <a:avLst>
              <a:gd name="adj1" fmla="val 9923"/>
              <a:gd name="adj2" fmla="val 122382"/>
              <a:gd name="adj3" fmla="val 16667"/>
            </a:avLst>
          </a:prstGeom>
          <a:solidFill>
            <a:schemeClr val="bg1"/>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unlock </a:t>
            </a:r>
            <a:r>
              <a:rPr lang="en-US" i="1" dirty="0">
                <a:solidFill>
                  <a:schemeClr val="tx1"/>
                </a:solidFill>
                <a:latin typeface="Arial" panose="020B0604020202020204" pitchFamily="34" charset="0"/>
                <a:cs typeface="Arial" panose="020B0604020202020204" pitchFamily="34" charset="0"/>
              </a:rPr>
              <a:t>h</a:t>
            </a:r>
            <a:r>
              <a:rPr lang="en-US" i="1" baseline="-25000" dirty="0">
                <a:solidFill>
                  <a:schemeClr val="tx1"/>
                </a:solidFill>
                <a:latin typeface="Arial" panose="020B0604020202020204" pitchFamily="34" charset="0"/>
                <a:cs typeface="Arial" panose="020B0604020202020204" pitchFamily="34" charset="0"/>
              </a:rPr>
              <a:t>i</a:t>
            </a:r>
            <a:r>
              <a:rPr lang="en-US" i="1" dirty="0">
                <a:solidFill>
                  <a:srgbClr val="FFC000"/>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within </a:t>
            </a:r>
            <a:r>
              <a:rPr lang="en-US" dirty="0">
                <a:solidFill>
                  <a:schemeClr val="tx1"/>
                </a:solidFill>
                <a:latin typeface="Arial" panose="020B0604020202020204" pitchFamily="34" charset="0"/>
                <a:cs typeface="Arial" panose="020B0604020202020204" pitchFamily="34" charset="0"/>
              </a:rPr>
              <a:t>2</a:t>
            </a:r>
            <a:r>
              <a:rPr lang="el-GR" dirty="0">
                <a:solidFill>
                  <a:schemeClr val="tx1"/>
                </a:solidFill>
                <a:latin typeface="Arial" panose="020B0604020202020204" pitchFamily="34" charset="0"/>
                <a:cs typeface="Arial" panose="020B0604020202020204" pitchFamily="34" charset="0"/>
              </a:rPr>
              <a:t>Δ</a:t>
            </a:r>
            <a:endParaRPr lang="en-US" dirty="0">
              <a:solidFill>
                <a:schemeClr val="tx1"/>
              </a:solidFill>
            </a:endParaRPr>
          </a:p>
        </p:txBody>
      </p:sp>
    </p:spTree>
    <p:extLst>
      <p:ext uri="{BB962C8B-B14F-4D97-AF65-F5344CB8AC3E}">
        <p14:creationId xmlns:p14="http://schemas.microsoft.com/office/powerpoint/2010/main" val="22339266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3971510" y="1116766"/>
            <a:ext cx="1280121" cy="1280121"/>
          </a:xfrm>
          <a:prstGeom prst="ellipse">
            <a:avLst/>
          </a:prstGeom>
          <a:solidFill>
            <a:srgbClr val="66FFFF"/>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A</a:t>
            </a:r>
          </a:p>
        </p:txBody>
      </p:sp>
      <p:sp>
        <p:nvSpPr>
          <p:cNvPr id="14" name="Oval 13"/>
          <p:cNvSpPr/>
          <p:nvPr/>
        </p:nvSpPr>
        <p:spPr>
          <a:xfrm>
            <a:off x="5904734" y="4256687"/>
            <a:ext cx="1280121" cy="1280121"/>
          </a:xfrm>
          <a:prstGeom prst="ellipse">
            <a:avLst/>
          </a:prstGeom>
          <a:solidFill>
            <a:srgbClr val="FFFF00"/>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B</a:t>
            </a:r>
          </a:p>
        </p:txBody>
      </p:sp>
      <p:sp>
        <p:nvSpPr>
          <p:cNvPr id="15" name="Oval 14"/>
          <p:cNvSpPr/>
          <p:nvPr/>
        </p:nvSpPr>
        <p:spPr>
          <a:xfrm>
            <a:off x="2038285" y="4256687"/>
            <a:ext cx="1280121" cy="1280121"/>
          </a:xfrm>
          <a:prstGeom prst="ellipse">
            <a:avLst/>
          </a:prstGeom>
          <a:solidFill>
            <a:srgbClr val="FF99FF"/>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C</a:t>
            </a:r>
          </a:p>
        </p:txBody>
      </p:sp>
      <p:cxnSp>
        <p:nvCxnSpPr>
          <p:cNvPr id="16" name="Curved Connector 15"/>
          <p:cNvCxnSpPr>
            <a:stCxn id="15" idx="0"/>
            <a:endCxn id="13" idx="2"/>
          </p:cNvCxnSpPr>
          <p:nvPr/>
        </p:nvCxnSpPr>
        <p:spPr>
          <a:xfrm rot="5400000" flipH="1" flipV="1">
            <a:off x="2074997" y="2360175"/>
            <a:ext cx="2499861" cy="1293164"/>
          </a:xfrm>
          <a:prstGeom prst="curvedConnector2">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13" idx="3"/>
            <a:endCxn id="15" idx="7"/>
          </p:cNvCxnSpPr>
          <p:nvPr/>
        </p:nvCxnSpPr>
        <p:spPr>
          <a:xfrm rot="5400000">
            <a:off x="2527588" y="2812765"/>
            <a:ext cx="2234740" cy="1028044"/>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3" idx="5"/>
            <a:endCxn id="14" idx="1"/>
          </p:cNvCxnSpPr>
          <p:nvPr/>
        </p:nvCxnSpPr>
        <p:spPr>
          <a:xfrm rot="16200000" flipH="1">
            <a:off x="4460812" y="2812765"/>
            <a:ext cx="2234740" cy="1028044"/>
          </a:xfrm>
          <a:prstGeom prst="curvedConnector3">
            <a:avLst>
              <a:gd name="adj1" fmla="val 50000"/>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14" idx="0"/>
            <a:endCxn id="13" idx="6"/>
          </p:cNvCxnSpPr>
          <p:nvPr/>
        </p:nvCxnSpPr>
        <p:spPr>
          <a:xfrm rot="16200000" flipV="1">
            <a:off x="4648282" y="2360175"/>
            <a:ext cx="2499861" cy="1293164"/>
          </a:xfrm>
          <a:prstGeom prst="curvedConnector2">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6"/>
            <a:endCxn id="14" idx="2"/>
          </p:cNvCxnSpPr>
          <p:nvPr/>
        </p:nvCxnSpPr>
        <p:spPr>
          <a:xfrm>
            <a:off x="3318406" y="4896748"/>
            <a:ext cx="2586329" cy="19457"/>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4" idx="3"/>
            <a:endCxn id="15" idx="5"/>
          </p:cNvCxnSpPr>
          <p:nvPr/>
        </p:nvCxnSpPr>
        <p:spPr>
          <a:xfrm rot="5400000">
            <a:off x="4611570" y="3868704"/>
            <a:ext cx="19457" cy="2961268"/>
          </a:xfrm>
          <a:prstGeom prst="curvedConnector3">
            <a:avLst>
              <a:gd name="adj1" fmla="val 2763520"/>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ounded Rectangular Callout 11">
            <a:extLst>
              <a:ext uri="{FF2B5EF4-FFF2-40B4-BE49-F238E27FC236}">
                <a16:creationId xmlns:a16="http://schemas.microsoft.com/office/drawing/2014/main" id="{8D1F6D0F-39CB-4E66-B309-F1668245EBD1}"/>
              </a:ext>
            </a:extLst>
          </p:cNvPr>
          <p:cNvSpPr/>
          <p:nvPr/>
        </p:nvSpPr>
        <p:spPr>
          <a:xfrm>
            <a:off x="6432620" y="5656787"/>
            <a:ext cx="1832838" cy="919401"/>
          </a:xfrm>
          <a:prstGeom prst="wedgeRoundRectCallout">
            <a:avLst>
              <a:gd name="adj1" fmla="val -38564"/>
              <a:gd name="adj2" fmla="val -88231"/>
              <a:gd name="adj3" fmla="val 16667"/>
            </a:avLst>
          </a:prstGeom>
          <a:solidFill>
            <a:schemeClr val="bg1"/>
          </a:solid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r>
              <a:rPr lang="en-US" i="1" dirty="0">
                <a:solidFill>
                  <a:schemeClr val="tx1"/>
                </a:solidFill>
                <a:latin typeface="Arial" panose="020B0604020202020204" pitchFamily="34" charset="0"/>
                <a:cs typeface="Arial" panose="020B0604020202020204" pitchFamily="34" charset="0"/>
              </a:rPr>
              <a:t>sig(s</a:t>
            </a:r>
            <a:r>
              <a:rPr lang="en-US" i="1" baseline="-25000" dirty="0">
                <a:solidFill>
                  <a:schemeClr val="tx1"/>
                </a:solidFill>
                <a:latin typeface="Arial" panose="020B0604020202020204" pitchFamily="34" charset="0"/>
                <a:cs typeface="Arial" panose="020B0604020202020204" pitchFamily="34" charset="0"/>
              </a:rPr>
              <a:t>i</a:t>
            </a:r>
            <a:r>
              <a:rPr lang="en-US" i="1" dirty="0">
                <a:solidFill>
                  <a:schemeClr val="tx1"/>
                </a:solidFill>
                <a:latin typeface="Arial" panose="020B0604020202020204" pitchFamily="34" charset="0"/>
                <a:cs typeface="Arial" panose="020B0604020202020204" pitchFamily="34" charset="0"/>
              </a:rPr>
              <a:t> ,C,B)</a:t>
            </a:r>
            <a:endParaRPr lang="en-US" i="1" baseline="-25000" dirty="0">
              <a:solidFill>
                <a:schemeClr val="tx1"/>
              </a:solidFill>
              <a:latin typeface="Arial" panose="020B0604020202020204" pitchFamily="34" charset="0"/>
              <a:cs typeface="Arial" panose="020B0604020202020204" pitchFamily="34" charset="0"/>
            </a:endParaRPr>
          </a:p>
        </p:txBody>
      </p:sp>
      <p:sp>
        <p:nvSpPr>
          <p:cNvPr id="18" name="Rounded Rectangular Callout 37">
            <a:extLst>
              <a:ext uri="{FF2B5EF4-FFF2-40B4-BE49-F238E27FC236}">
                <a16:creationId xmlns:a16="http://schemas.microsoft.com/office/drawing/2014/main" id="{2DEFB717-B9DF-40E7-B12C-B0216806F1F7}"/>
              </a:ext>
            </a:extLst>
          </p:cNvPr>
          <p:cNvSpPr/>
          <p:nvPr/>
        </p:nvSpPr>
        <p:spPr>
          <a:xfrm>
            <a:off x="5745194" y="1739640"/>
            <a:ext cx="1974141" cy="919401"/>
          </a:xfrm>
          <a:prstGeom prst="wedgeRoundRectCallout">
            <a:avLst>
              <a:gd name="adj1" fmla="val -56831"/>
              <a:gd name="adj2" fmla="val 102881"/>
              <a:gd name="adj3" fmla="val 16667"/>
            </a:avLst>
          </a:prstGeom>
          <a:solidFill>
            <a:schemeClr val="bg1"/>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unlock </a:t>
            </a:r>
            <a:r>
              <a:rPr lang="en-US" i="1" dirty="0">
                <a:solidFill>
                  <a:schemeClr val="tx1"/>
                </a:solidFill>
                <a:latin typeface="Arial" panose="020B0604020202020204" pitchFamily="34" charset="0"/>
                <a:cs typeface="Arial" panose="020B0604020202020204" pitchFamily="34" charset="0"/>
              </a:rPr>
              <a:t>h</a:t>
            </a:r>
            <a:r>
              <a:rPr lang="en-US" i="1" baseline="-25000" dirty="0">
                <a:solidFill>
                  <a:schemeClr val="tx1"/>
                </a:solidFill>
                <a:latin typeface="Arial" panose="020B0604020202020204" pitchFamily="34" charset="0"/>
                <a:cs typeface="Arial" panose="020B0604020202020204" pitchFamily="34" charset="0"/>
              </a:rPr>
              <a:t>i</a:t>
            </a:r>
            <a:r>
              <a:rPr lang="en-US" i="1" dirty="0">
                <a:solidFill>
                  <a:schemeClr val="tx1"/>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within </a:t>
            </a:r>
            <a:r>
              <a:rPr lang="en-US" dirty="0">
                <a:solidFill>
                  <a:schemeClr val="tx1"/>
                </a:solidFill>
                <a:latin typeface="Arial" panose="020B0604020202020204" pitchFamily="34" charset="0"/>
                <a:cs typeface="Arial" panose="020B0604020202020204" pitchFamily="34" charset="0"/>
              </a:rPr>
              <a:t>3</a:t>
            </a:r>
            <a:r>
              <a:rPr lang="el-GR" dirty="0">
                <a:solidFill>
                  <a:schemeClr val="tx1"/>
                </a:solidFill>
                <a:latin typeface="Arial" panose="020B0604020202020204" pitchFamily="34" charset="0"/>
                <a:cs typeface="Arial" panose="020B0604020202020204" pitchFamily="34" charset="0"/>
              </a:rPr>
              <a:t>Δ</a:t>
            </a:r>
            <a:endParaRPr lang="en-US" dirty="0">
              <a:solidFill>
                <a:schemeClr val="tx1"/>
              </a:solidFill>
            </a:endParaRPr>
          </a:p>
        </p:txBody>
      </p:sp>
    </p:spTree>
    <p:extLst>
      <p:ext uri="{BB962C8B-B14F-4D97-AF65-F5344CB8AC3E}">
        <p14:creationId xmlns:p14="http://schemas.microsoft.com/office/powerpoint/2010/main" val="12848040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How Timeouts Work </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84</a:t>
            </a:fld>
            <a:endParaRPr lang="en-US" dirty="0"/>
          </a:p>
        </p:txBody>
      </p:sp>
      <p:sp>
        <p:nvSpPr>
          <p:cNvPr id="4" name="TextBox 3"/>
          <p:cNvSpPr txBox="1"/>
          <p:nvPr/>
        </p:nvSpPr>
        <p:spPr bwMode="auto">
          <a:xfrm>
            <a:off x="900564" y="2290752"/>
            <a:ext cx="7080785" cy="523220"/>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rPr>
              <a:t>Secret </a:t>
            </a:r>
            <a:r>
              <a:rPr lang="en-US" sz="2800" i="1" dirty="0">
                <a:solidFill>
                  <a:schemeClr val="tx1"/>
                </a:solidFill>
                <a:latin typeface="Arial" panose="020B0604020202020204" pitchFamily="34" charset="0"/>
              </a:rPr>
              <a:t>s</a:t>
            </a:r>
            <a:r>
              <a:rPr lang="en-US" sz="2800" i="1" baseline="-25000" dirty="0">
                <a:solidFill>
                  <a:schemeClr val="tx1"/>
                </a:solidFill>
                <a:latin typeface="Arial" panose="020B0604020202020204" pitchFamily="34" charset="0"/>
              </a:rPr>
              <a:t>i</a:t>
            </a:r>
            <a:r>
              <a:rPr lang="en-US" sz="2800" baseline="-25000" dirty="0">
                <a:solidFill>
                  <a:schemeClr val="tx1"/>
                </a:solidFill>
                <a:latin typeface="Arial" panose="020B0604020202020204" pitchFamily="34" charset="0"/>
              </a:rPr>
              <a:t> </a:t>
            </a:r>
            <a:r>
              <a:rPr lang="en-US" sz="2800" dirty="0">
                <a:solidFill>
                  <a:srgbClr val="FFFF00"/>
                </a:solidFill>
                <a:latin typeface="Arial" panose="020B0604020202020204" pitchFamily="34" charset="0"/>
              </a:rPr>
              <a:t>arrives along a path </a:t>
            </a:r>
            <a:r>
              <a:rPr lang="en-US" sz="2800" i="1" dirty="0">
                <a:solidFill>
                  <a:schemeClr val="tx1"/>
                </a:solidFill>
                <a:latin typeface="Arial" panose="020B0604020202020204" pitchFamily="34" charset="0"/>
              </a:rPr>
              <a:t>p</a:t>
            </a:r>
            <a:r>
              <a:rPr lang="en-US" sz="2800" dirty="0">
                <a:solidFill>
                  <a:srgbClr val="FFFF00"/>
                </a:solidFill>
                <a:latin typeface="Arial" panose="020B0604020202020204" pitchFamily="34" charset="0"/>
              </a:rPr>
              <a:t> from source</a:t>
            </a:r>
            <a:endParaRPr lang="en-US" sz="2800" baseline="-25000" dirty="0">
              <a:solidFill>
                <a:srgbClr val="FFFF00"/>
              </a:solidFill>
              <a:latin typeface="Arial" panose="020B0604020202020204" pitchFamily="34" charset="0"/>
            </a:endParaRPr>
          </a:p>
        </p:txBody>
      </p:sp>
      <p:sp>
        <p:nvSpPr>
          <p:cNvPr id="5" name="TextBox 4"/>
          <p:cNvSpPr txBox="1"/>
          <p:nvPr/>
        </p:nvSpPr>
        <p:spPr bwMode="auto">
          <a:xfrm>
            <a:off x="852119" y="4891958"/>
            <a:ext cx="6632414"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rPr>
              <a:t>Unlocks </a:t>
            </a:r>
            <a:r>
              <a:rPr lang="en-US" sz="2800" i="1" dirty="0">
                <a:solidFill>
                  <a:schemeClr val="tx1"/>
                </a:solidFill>
                <a:latin typeface="Arial" panose="020B0604020202020204" pitchFamily="34" charset="0"/>
              </a:rPr>
              <a:t>h</a:t>
            </a:r>
            <a:r>
              <a:rPr lang="en-US" sz="2800" baseline="-25000" dirty="0">
                <a:solidFill>
                  <a:schemeClr val="tx1"/>
                </a:solidFill>
                <a:latin typeface="Arial" panose="020B0604020202020204" pitchFamily="34" charset="0"/>
              </a:rPr>
              <a:t>i</a:t>
            </a:r>
            <a:r>
              <a:rPr lang="en-US" sz="2800" dirty="0">
                <a:solidFill>
                  <a:srgbClr val="FFFF00"/>
                </a:solidFill>
                <a:latin typeface="Arial" panose="020B0604020202020204" pitchFamily="34" charset="0"/>
              </a:rPr>
              <a:t> if </a:t>
            </a:r>
            <a:r>
              <a:rPr lang="en-US" sz="2800" i="1" dirty="0">
                <a:solidFill>
                  <a:schemeClr val="tx1"/>
                </a:solidFill>
                <a:latin typeface="Arial" panose="020B0604020202020204" pitchFamily="34" charset="0"/>
              </a:rPr>
              <a:t>p</a:t>
            </a:r>
            <a:r>
              <a:rPr lang="en-US" sz="2800" dirty="0">
                <a:solidFill>
                  <a:srgbClr val="FFFF00"/>
                </a:solidFill>
                <a:latin typeface="Arial" panose="020B0604020202020204" pitchFamily="34" charset="0"/>
              </a:rPr>
              <a:t> is path from source, and received within time </a:t>
            </a:r>
            <a:r>
              <a:rPr lang="en-US" sz="2800" i="1" dirty="0">
                <a:solidFill>
                  <a:schemeClr val="tx1"/>
                </a:solidFill>
                <a:latin typeface="Arial" panose="020B0604020202020204" pitchFamily="34" charset="0"/>
              </a:rPr>
              <a:t>|p</a:t>
            </a:r>
            <a:r>
              <a:rPr lang="en-US" sz="2800" dirty="0">
                <a:solidFill>
                  <a:schemeClr val="tx1"/>
                </a:solidFill>
                <a:latin typeface="Arial" panose="020B0604020202020204" pitchFamily="34" charset="0"/>
              </a:rPr>
              <a:t>|</a:t>
            </a:r>
            <a:r>
              <a:rPr lang="en-US" sz="2800" dirty="0">
                <a:solidFill>
                  <a:schemeClr val="tx1"/>
                </a:solidFill>
                <a:latin typeface="Arial" panose="020B0604020202020204" pitchFamily="34" charset="0"/>
                <a:sym typeface="Symbol"/>
              </a:rPr>
              <a:t></a:t>
            </a:r>
            <a:endParaRPr lang="en-US" sz="2800" dirty="0">
              <a:solidFill>
                <a:schemeClr val="tx1"/>
              </a:solidFill>
              <a:latin typeface="Arial" panose="020B0604020202020204" pitchFamily="34" charset="0"/>
            </a:endParaRPr>
          </a:p>
        </p:txBody>
      </p:sp>
      <p:sp>
        <p:nvSpPr>
          <p:cNvPr id="6" name="TextBox 5"/>
          <p:cNvSpPr txBox="1"/>
          <p:nvPr/>
        </p:nvSpPr>
        <p:spPr bwMode="auto">
          <a:xfrm>
            <a:off x="900564" y="3591355"/>
            <a:ext cx="3644587"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rPr>
              <a:t>Each link is signed</a:t>
            </a:r>
          </a:p>
        </p:txBody>
      </p:sp>
    </p:spTree>
    <p:extLst>
      <p:ext uri="{BB962C8B-B14F-4D97-AF65-F5344CB8AC3E}">
        <p14:creationId xmlns:p14="http://schemas.microsoft.com/office/powerpoint/2010/main" val="415299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Theorem</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85</a:t>
            </a:fld>
            <a:endParaRPr lang="en-US" dirty="0"/>
          </a:p>
        </p:txBody>
      </p:sp>
      <p:sp>
        <p:nvSpPr>
          <p:cNvPr id="4" name="TextBox 3"/>
          <p:cNvSpPr txBox="1"/>
          <p:nvPr/>
        </p:nvSpPr>
        <p:spPr bwMode="auto">
          <a:xfrm>
            <a:off x="2049780" y="2736503"/>
            <a:ext cx="5044440"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F00"/>
                </a:solidFill>
                <a:latin typeface="Arial" panose="020B0604020202020204" pitchFamily="34" charset="0"/>
                <a:cs typeface="Arial" panose="020B0604020202020204" pitchFamily="34" charset="0"/>
              </a:rPr>
              <a:t>No compliant party ends up </a:t>
            </a:r>
            <a:r>
              <a:rPr lang="en-US" sz="2800" cap="small" dirty="0">
                <a:solidFill>
                  <a:schemeClr val="tx1"/>
                </a:solidFill>
                <a:latin typeface="Arial" panose="020B0604020202020204" pitchFamily="34" charset="0"/>
                <a:cs typeface="Arial" panose="020B0604020202020204" pitchFamily="34" charset="0"/>
              </a:rPr>
              <a:t>Underwater</a:t>
            </a:r>
          </a:p>
        </p:txBody>
      </p:sp>
    </p:spTree>
    <p:extLst>
      <p:ext uri="{BB962C8B-B14F-4D97-AF65-F5344CB8AC3E}">
        <p14:creationId xmlns:p14="http://schemas.microsoft.com/office/powerpoint/2010/main" val="38150921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Theorem</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86</a:t>
            </a:fld>
            <a:endParaRPr lang="en-US" dirty="0"/>
          </a:p>
        </p:txBody>
      </p:sp>
      <p:sp>
        <p:nvSpPr>
          <p:cNvPr id="4" name="TextBox 3"/>
          <p:cNvSpPr txBox="1"/>
          <p:nvPr/>
        </p:nvSpPr>
        <p:spPr bwMode="auto">
          <a:xfrm>
            <a:off x="2049780" y="2736503"/>
            <a:ext cx="5044440"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F00"/>
                </a:solidFill>
                <a:latin typeface="Arial" panose="020B0604020202020204" pitchFamily="34" charset="0"/>
                <a:cs typeface="Arial" panose="020B0604020202020204" pitchFamily="34" charset="0"/>
              </a:rPr>
              <a:t>If all comply, swap finishes in time </a:t>
            </a:r>
            <a:r>
              <a:rPr lang="en-US" sz="2800" dirty="0">
                <a:solidFill>
                  <a:schemeClr val="tx1"/>
                </a:solidFill>
                <a:latin typeface="Arial" panose="020B0604020202020204" pitchFamily="34" charset="0"/>
                <a:cs typeface="Arial" panose="020B0604020202020204" pitchFamily="34" charset="0"/>
              </a:rPr>
              <a:t>&lt; O(diam </a:t>
            </a:r>
            <a:r>
              <a:rPr lang="en-US" sz="2800" dirty="0">
                <a:solidFill>
                  <a:schemeClr val="tx1"/>
                </a:solidFill>
                <a:latin typeface="+mj-lt"/>
                <a:cs typeface="Arial" panose="020B0604020202020204" pitchFamily="34" charset="0"/>
              </a:rPr>
              <a:t>D</a:t>
            </a:r>
            <a:r>
              <a:rPr lang="en-US" sz="2800" dirty="0">
                <a:solidFill>
                  <a:schemeClr val="tx1"/>
                </a:solidFill>
                <a:latin typeface="Arial" panose="020B0604020202020204" pitchFamily="34" charset="0"/>
                <a:cs typeface="Arial" panose="020B0604020202020204" pitchFamily="34" charset="0"/>
              </a:rPr>
              <a:t>)</a:t>
            </a:r>
            <a:endParaRPr lang="en-US" sz="2800" cap="small"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82869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Theorem</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87</a:t>
            </a:fld>
            <a:endParaRPr lang="en-US" dirty="0"/>
          </a:p>
        </p:txBody>
      </p:sp>
      <p:sp>
        <p:nvSpPr>
          <p:cNvPr id="4" name="TextBox 3"/>
          <p:cNvSpPr txBox="1"/>
          <p:nvPr/>
        </p:nvSpPr>
        <p:spPr bwMode="auto">
          <a:xfrm>
            <a:off x="1869651" y="2724392"/>
            <a:ext cx="5404699" cy="1384995"/>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F00"/>
                </a:solidFill>
                <a:latin typeface="Arial" panose="020B0604020202020204" pitchFamily="34" charset="0"/>
                <a:cs typeface="Arial" panose="020B0604020202020204" pitchFamily="34" charset="0"/>
              </a:rPr>
              <a:t>Bits on blockchain: </a:t>
            </a:r>
            <a:r>
              <a:rPr lang="en-US" sz="2800" dirty="0">
                <a:solidFill>
                  <a:schemeClr val="tx1"/>
                </a:solidFill>
                <a:latin typeface="Arial" panose="020B0604020202020204" pitchFamily="34" charset="0"/>
                <a:cs typeface="Arial" panose="020B0604020202020204" pitchFamily="34" charset="0"/>
              </a:rPr>
              <a:t>O(|L| × |A|), </a:t>
            </a:r>
            <a:r>
              <a:rPr lang="en-US" sz="2800" dirty="0">
                <a:solidFill>
                  <a:srgbClr val="FFFF00"/>
                </a:solidFill>
                <a:latin typeface="Arial" panose="020B0604020202020204" pitchFamily="34" charset="0"/>
                <a:cs typeface="Arial" panose="020B0604020202020204" pitchFamily="34" charset="0"/>
              </a:rPr>
              <a:t>where </a:t>
            </a:r>
            <a:r>
              <a:rPr lang="en-US" sz="2800" dirty="0">
                <a:solidFill>
                  <a:schemeClr val="tx1"/>
                </a:solidFill>
                <a:latin typeface="Arial" panose="020B0604020202020204" pitchFamily="34" charset="0"/>
                <a:cs typeface="Arial" panose="020B0604020202020204" pitchFamily="34" charset="0"/>
              </a:rPr>
              <a:t>L</a:t>
            </a:r>
            <a:r>
              <a:rPr lang="en-US" sz="2800" dirty="0">
                <a:solidFill>
                  <a:srgbClr val="FFFF00"/>
                </a:solidFill>
                <a:latin typeface="Arial" panose="020B0604020202020204" pitchFamily="34" charset="0"/>
                <a:cs typeface="Arial" panose="020B0604020202020204" pitchFamily="34" charset="0"/>
              </a:rPr>
              <a:t> = set of leaders,</a:t>
            </a:r>
          </a:p>
          <a:p>
            <a:pPr algn="ctr"/>
            <a:r>
              <a:rPr lang="en-US" sz="2800" dirty="0">
                <a:solidFill>
                  <a:srgbClr val="FFFF00"/>
                </a:solidFill>
                <a:latin typeface="Arial" panose="020B0604020202020204" pitchFamily="34" charset="0"/>
                <a:cs typeface="Arial" panose="020B0604020202020204" pitchFamily="34" charset="0"/>
              </a:rPr>
              <a:t> and </a:t>
            </a:r>
            <a:r>
              <a:rPr lang="en-US" sz="2800" dirty="0">
                <a:solidFill>
                  <a:schemeClr val="tx1"/>
                </a:solidFill>
                <a:latin typeface="Arial" panose="020B0604020202020204" pitchFamily="34" charset="0"/>
                <a:cs typeface="Arial" panose="020B0604020202020204" pitchFamily="34" charset="0"/>
              </a:rPr>
              <a:t>A</a:t>
            </a:r>
            <a:r>
              <a:rPr lang="en-US" sz="2800" dirty="0">
                <a:solidFill>
                  <a:srgbClr val="FFFF00"/>
                </a:solidFill>
                <a:latin typeface="Arial" panose="020B0604020202020204" pitchFamily="34" charset="0"/>
                <a:cs typeface="Arial" panose="020B0604020202020204" pitchFamily="34" charset="0"/>
              </a:rPr>
              <a:t> = set of arcs</a:t>
            </a:r>
          </a:p>
        </p:txBody>
      </p:sp>
    </p:spTree>
    <p:extLst>
      <p:ext uri="{BB962C8B-B14F-4D97-AF65-F5344CB8AC3E}">
        <p14:creationId xmlns:p14="http://schemas.microsoft.com/office/powerpoint/2010/main" val="24095828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19 Different Types of Tree Hedges">
            <a:extLst>
              <a:ext uri="{FF2B5EF4-FFF2-40B4-BE49-F238E27FC236}">
                <a16:creationId xmlns:a16="http://schemas.microsoft.com/office/drawing/2014/main" id="{CF3BCBB5-9485-484B-95CA-CF650965FB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8950"/>
            <a:ext cx="9144000" cy="5880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09F1435-7916-4E7E-AD08-B2BA52755BD7}"/>
              </a:ext>
            </a:extLst>
          </p:cNvPr>
          <p:cNvSpPr>
            <a:spLocks noGrp="1"/>
          </p:cNvSpPr>
          <p:nvPr>
            <p:ph type="title"/>
          </p:nvPr>
        </p:nvSpPr>
        <p:spPr>
          <a:solidFill>
            <a:schemeClr val="bg1"/>
          </a:solidFill>
        </p:spPr>
        <p:txBody>
          <a:bodyPr/>
          <a:lstStyle/>
          <a:p>
            <a:r>
              <a:rPr lang="en-US" dirty="0">
                <a:solidFill>
                  <a:srgbClr val="FFFF00"/>
                </a:solidFill>
              </a:rPr>
              <a:t>Hedged Deals</a:t>
            </a:r>
          </a:p>
        </p:txBody>
      </p:sp>
      <p:sp>
        <p:nvSpPr>
          <p:cNvPr id="3" name="Slide Number Placeholder 2">
            <a:extLst>
              <a:ext uri="{FF2B5EF4-FFF2-40B4-BE49-F238E27FC236}">
                <a16:creationId xmlns:a16="http://schemas.microsoft.com/office/drawing/2014/main" id="{2F556C30-8BEE-4514-8120-BBBF6358E54F}"/>
              </a:ext>
            </a:extLst>
          </p:cNvPr>
          <p:cNvSpPr>
            <a:spLocks noGrp="1"/>
          </p:cNvSpPr>
          <p:nvPr>
            <p:ph type="sldNum" sz="quarter" idx="11"/>
          </p:nvPr>
        </p:nvSpPr>
        <p:spPr/>
        <p:txBody>
          <a:bodyPr/>
          <a:lstStyle/>
          <a:p>
            <a:pPr>
              <a:defRPr/>
            </a:pPr>
            <a:fld id="{D65C4E5D-DA99-460E-9E68-E8A28959880C}" type="slidenum">
              <a:rPr lang="x-none" smtClean="0"/>
              <a:pPr>
                <a:defRPr/>
              </a:pPr>
              <a:t>88</a:t>
            </a:fld>
            <a:endParaRPr lang="en-US" dirty="0"/>
          </a:p>
        </p:txBody>
      </p:sp>
      <p:sp>
        <p:nvSpPr>
          <p:cNvPr id="5" name="TextBox 4">
            <a:extLst>
              <a:ext uri="{FF2B5EF4-FFF2-40B4-BE49-F238E27FC236}">
                <a16:creationId xmlns:a16="http://schemas.microsoft.com/office/drawing/2014/main" id="{BB3F7378-A04E-4D60-8F5F-4C655946F9F1}"/>
              </a:ext>
            </a:extLst>
          </p:cNvPr>
          <p:cNvSpPr txBox="1"/>
          <p:nvPr/>
        </p:nvSpPr>
        <p:spPr bwMode="auto">
          <a:xfrm>
            <a:off x="579119" y="2136813"/>
            <a:ext cx="7879081"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Party who walks away pays a </a:t>
            </a:r>
            <a:r>
              <a:rPr lang="en-US" sz="2800" i="1" dirty="0">
                <a:solidFill>
                  <a:schemeClr val="tx1"/>
                </a:solidFill>
                <a:latin typeface="Arial" panose="020B0604020202020204" pitchFamily="34" charset="0"/>
                <a:cs typeface="Arial" panose="020B0604020202020204" pitchFamily="34" charset="0"/>
              </a:rPr>
              <a:t>premium</a:t>
            </a:r>
            <a:r>
              <a:rPr lang="en-US" sz="2800" dirty="0">
                <a:solidFill>
                  <a:srgbClr val="FFFF00"/>
                </a:solidFill>
                <a:latin typeface="Arial" panose="020B0604020202020204" pitchFamily="34" charset="0"/>
                <a:cs typeface="Arial" panose="020B0604020202020204" pitchFamily="34" charset="0"/>
              </a:rPr>
              <a:t> to others</a:t>
            </a:r>
            <a:endParaRPr lang="en-US" sz="2800" i="1" dirty="0">
              <a:solidFill>
                <a:srgbClr val="FFFF0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A9EA7E3-4C84-4C0A-B790-6AD0962A6954}"/>
              </a:ext>
            </a:extLst>
          </p:cNvPr>
          <p:cNvSpPr txBox="1"/>
          <p:nvPr/>
        </p:nvSpPr>
        <p:spPr bwMode="auto">
          <a:xfrm>
            <a:off x="579119" y="4171755"/>
            <a:ext cx="6022804"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How to bootstrap escrow premiums?</a:t>
            </a:r>
          </a:p>
        </p:txBody>
      </p:sp>
      <p:sp>
        <p:nvSpPr>
          <p:cNvPr id="7" name="TextBox 3">
            <a:extLst>
              <a:ext uri="{FF2B5EF4-FFF2-40B4-BE49-F238E27FC236}">
                <a16:creationId xmlns:a16="http://schemas.microsoft.com/office/drawing/2014/main" id="{3FF7E4EC-314A-4A96-A92D-BE0E56869CF8}"/>
              </a:ext>
            </a:extLst>
          </p:cNvPr>
          <p:cNvSpPr txBox="1"/>
          <p:nvPr/>
        </p:nvSpPr>
        <p:spPr bwMode="auto">
          <a:xfrm>
            <a:off x="579119" y="3154284"/>
            <a:ext cx="4801314"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How to identify who is guilty?</a:t>
            </a:r>
          </a:p>
        </p:txBody>
      </p:sp>
      <p:sp>
        <p:nvSpPr>
          <p:cNvPr id="8" name="TextBox 7">
            <a:extLst>
              <a:ext uri="{FF2B5EF4-FFF2-40B4-BE49-F238E27FC236}">
                <a16:creationId xmlns:a16="http://schemas.microsoft.com/office/drawing/2014/main" id="{1B65CB6E-38A8-4627-8BF7-5FED6C65E4A6}"/>
              </a:ext>
            </a:extLst>
          </p:cNvPr>
          <p:cNvSpPr txBox="1"/>
          <p:nvPr/>
        </p:nvSpPr>
        <p:spPr bwMode="auto">
          <a:xfrm>
            <a:off x="579119" y="5189227"/>
            <a:ext cx="47275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Can hedging be automated?</a:t>
            </a:r>
          </a:p>
        </p:txBody>
      </p:sp>
    </p:spTree>
    <p:extLst>
      <p:ext uri="{BB962C8B-B14F-4D97-AF65-F5344CB8AC3E}">
        <p14:creationId xmlns:p14="http://schemas.microsoft.com/office/powerpoint/2010/main" val="195470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Other Applications?</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89</a:t>
            </a:fld>
            <a:endParaRPr lang="en-US" dirty="0"/>
          </a:p>
        </p:txBody>
      </p:sp>
      <p:sp>
        <p:nvSpPr>
          <p:cNvPr id="4" name="TextBox 3"/>
          <p:cNvSpPr txBox="1"/>
          <p:nvPr/>
        </p:nvSpPr>
        <p:spPr bwMode="auto">
          <a:xfrm>
            <a:off x="900564" y="2290752"/>
            <a:ext cx="5981125" cy="523220"/>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b="1" dirty="0">
                <a:solidFill>
                  <a:srgbClr val="FFFF00"/>
                </a:solidFill>
                <a:latin typeface="Arial" panose="020B0604020202020204" pitchFamily="34" charset="0"/>
              </a:rPr>
              <a:t>Cross-chain atomic transactions?</a:t>
            </a:r>
          </a:p>
        </p:txBody>
      </p:sp>
      <p:sp>
        <p:nvSpPr>
          <p:cNvPr id="5" name="TextBox 4"/>
          <p:cNvSpPr txBox="1"/>
          <p:nvPr/>
        </p:nvSpPr>
        <p:spPr bwMode="auto">
          <a:xfrm>
            <a:off x="852119" y="4891958"/>
            <a:ext cx="5701081"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b="1" dirty="0">
                <a:solidFill>
                  <a:srgbClr val="FFFF00"/>
                </a:solidFill>
                <a:latin typeface="Arial" panose="020B0604020202020204" pitchFamily="34" charset="0"/>
              </a:rPr>
              <a:t>Off-chain atomic transactions?</a:t>
            </a:r>
          </a:p>
        </p:txBody>
      </p:sp>
      <p:sp>
        <p:nvSpPr>
          <p:cNvPr id="6" name="TextBox 5"/>
          <p:cNvSpPr txBox="1"/>
          <p:nvPr/>
        </p:nvSpPr>
        <p:spPr bwMode="auto">
          <a:xfrm>
            <a:off x="900564" y="3591355"/>
            <a:ext cx="4386000"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b="1" dirty="0">
                <a:solidFill>
                  <a:srgbClr val="FFFF00"/>
                </a:solidFill>
                <a:latin typeface="Arial" panose="020B0604020202020204" pitchFamily="34" charset="0"/>
              </a:rPr>
              <a:t>Off-chain transactions?</a:t>
            </a:r>
          </a:p>
        </p:txBody>
      </p:sp>
    </p:spTree>
    <p:extLst>
      <p:ext uri="{BB962C8B-B14F-4D97-AF65-F5344CB8AC3E}">
        <p14:creationId xmlns:p14="http://schemas.microsoft.com/office/powerpoint/2010/main" val="41490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9</a:t>
            </a:fld>
            <a:endParaRPr lang="en-US" dirty="0"/>
          </a:p>
        </p:txBody>
      </p:sp>
      <p:pic>
        <p:nvPicPr>
          <p:cNvPr id="18" name="Picture 6" descr="https://bitcoin.org/img/icons/opengraph.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8124" y="1654904"/>
            <a:ext cx="1001773" cy="10017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old cadilla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7606" y="4536611"/>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Algorand Crypto PNG Transparent Images | PNG All">
            <a:extLst>
              <a:ext uri="{FF2B5EF4-FFF2-40B4-BE49-F238E27FC236}">
                <a16:creationId xmlns:a16="http://schemas.microsoft.com/office/drawing/2014/main" id="{5B21A399-1513-41A5-8A76-CC0FE2CE053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6675" y="1904899"/>
            <a:ext cx="703744" cy="703744"/>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97647743-346E-C9D0-5A4D-140DEA271586}"/>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16" name="Freeform 5">
              <a:extLst>
                <a:ext uri="{FF2B5EF4-FFF2-40B4-BE49-F238E27FC236}">
                  <a16:creationId xmlns:a16="http://schemas.microsoft.com/office/drawing/2014/main" id="{DB675AAC-9128-6A93-4FC0-06446C326BA1}"/>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7" name="Freeform 6">
              <a:extLst>
                <a:ext uri="{FF2B5EF4-FFF2-40B4-BE49-F238E27FC236}">
                  <a16:creationId xmlns:a16="http://schemas.microsoft.com/office/drawing/2014/main" id="{BC88B95A-A46F-BB93-9046-BAF5841DBA2C}"/>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6" name="Freeform 7">
              <a:extLst>
                <a:ext uri="{FF2B5EF4-FFF2-40B4-BE49-F238E27FC236}">
                  <a16:creationId xmlns:a16="http://schemas.microsoft.com/office/drawing/2014/main" id="{972CCDE9-CDE6-6E5A-1835-8234328A9E94}"/>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7" name="Freeform 8">
              <a:extLst>
                <a:ext uri="{FF2B5EF4-FFF2-40B4-BE49-F238E27FC236}">
                  <a16:creationId xmlns:a16="http://schemas.microsoft.com/office/drawing/2014/main" id="{CE3C2F98-1C63-E952-78D4-DECBF230AA64}"/>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8" name="Freeform 10">
              <a:extLst>
                <a:ext uri="{FF2B5EF4-FFF2-40B4-BE49-F238E27FC236}">
                  <a16:creationId xmlns:a16="http://schemas.microsoft.com/office/drawing/2014/main" id="{D2552DBC-7B32-077D-CB0C-E3A9B57B3C47}"/>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9" name="Freeform 11">
              <a:extLst>
                <a:ext uri="{FF2B5EF4-FFF2-40B4-BE49-F238E27FC236}">
                  <a16:creationId xmlns:a16="http://schemas.microsoft.com/office/drawing/2014/main" id="{E8E8C681-0A24-E16A-DC9C-F96618337734}"/>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0" name="Freeform 12">
              <a:extLst>
                <a:ext uri="{FF2B5EF4-FFF2-40B4-BE49-F238E27FC236}">
                  <a16:creationId xmlns:a16="http://schemas.microsoft.com/office/drawing/2014/main" id="{BFFDC415-F47A-D2F0-3364-7B5E03686ED7}"/>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13">
              <a:extLst>
                <a:ext uri="{FF2B5EF4-FFF2-40B4-BE49-F238E27FC236}">
                  <a16:creationId xmlns:a16="http://schemas.microsoft.com/office/drawing/2014/main" id="{68FB2889-E400-F378-2E40-FD0B5979FBAA}"/>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14">
              <a:extLst>
                <a:ext uri="{FF2B5EF4-FFF2-40B4-BE49-F238E27FC236}">
                  <a16:creationId xmlns:a16="http://schemas.microsoft.com/office/drawing/2014/main" id="{D4DC2A55-1D61-D8C3-26DA-DBDEC57260B8}"/>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15">
              <a:extLst>
                <a:ext uri="{FF2B5EF4-FFF2-40B4-BE49-F238E27FC236}">
                  <a16:creationId xmlns:a16="http://schemas.microsoft.com/office/drawing/2014/main" id="{D16CCA29-50E7-E179-4C96-88C0BC29C244}"/>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48" name="Freeform 9">
              <a:extLst>
                <a:ext uri="{FF2B5EF4-FFF2-40B4-BE49-F238E27FC236}">
                  <a16:creationId xmlns:a16="http://schemas.microsoft.com/office/drawing/2014/main" id="{162B0D75-236E-0A4E-F217-8174565646E7}"/>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solidFill>
                  <a:schemeClr val="bg1"/>
                </a:solidFill>
                <a:latin typeface="Arial" panose="020B0604020202020204" pitchFamily="34" charset="0"/>
                <a:cs typeface="Arial" panose="020B0604020202020204" pitchFamily="34" charset="0"/>
              </a:endParaRPr>
            </a:p>
          </p:txBody>
        </p:sp>
      </p:grpSp>
      <p:grpSp>
        <p:nvGrpSpPr>
          <p:cNvPr id="2049" name="Group 4">
            <a:extLst>
              <a:ext uri="{FF2B5EF4-FFF2-40B4-BE49-F238E27FC236}">
                <a16:creationId xmlns:a16="http://schemas.microsoft.com/office/drawing/2014/main" id="{34B0477E-8F73-8490-4604-F7B3EDA8A389}"/>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2050" name="Freeform 5">
              <a:extLst>
                <a:ext uri="{FF2B5EF4-FFF2-40B4-BE49-F238E27FC236}">
                  <a16:creationId xmlns:a16="http://schemas.microsoft.com/office/drawing/2014/main" id="{93B944AD-3B0F-5168-21C4-39DAFF6014E4}"/>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51" name="Freeform 6">
              <a:extLst>
                <a:ext uri="{FF2B5EF4-FFF2-40B4-BE49-F238E27FC236}">
                  <a16:creationId xmlns:a16="http://schemas.microsoft.com/office/drawing/2014/main" id="{41224335-E915-1FF5-21CC-517D88EFACC3}"/>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53" name="Freeform 7">
              <a:extLst>
                <a:ext uri="{FF2B5EF4-FFF2-40B4-BE49-F238E27FC236}">
                  <a16:creationId xmlns:a16="http://schemas.microsoft.com/office/drawing/2014/main" id="{682F4E03-FC8B-63F9-2A59-E71EB3D23F3D}"/>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54" name="Freeform 8">
              <a:extLst>
                <a:ext uri="{FF2B5EF4-FFF2-40B4-BE49-F238E27FC236}">
                  <a16:creationId xmlns:a16="http://schemas.microsoft.com/office/drawing/2014/main" id="{DD9A6CD1-4D06-F884-315B-CC6418E044CD}"/>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55" name="Freeform 10">
              <a:extLst>
                <a:ext uri="{FF2B5EF4-FFF2-40B4-BE49-F238E27FC236}">
                  <a16:creationId xmlns:a16="http://schemas.microsoft.com/office/drawing/2014/main" id="{20079BDE-CE9E-5020-2938-A886065CBC11}"/>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56" name="Freeform 11">
              <a:extLst>
                <a:ext uri="{FF2B5EF4-FFF2-40B4-BE49-F238E27FC236}">
                  <a16:creationId xmlns:a16="http://schemas.microsoft.com/office/drawing/2014/main" id="{765C361F-7E76-FAB7-9B7A-B6EBB57B1A12}"/>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57" name="Freeform 12">
              <a:extLst>
                <a:ext uri="{FF2B5EF4-FFF2-40B4-BE49-F238E27FC236}">
                  <a16:creationId xmlns:a16="http://schemas.microsoft.com/office/drawing/2014/main" id="{90D5F398-4F93-EA90-5157-C7FE8886C72B}"/>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58" name="Freeform 13">
              <a:extLst>
                <a:ext uri="{FF2B5EF4-FFF2-40B4-BE49-F238E27FC236}">
                  <a16:creationId xmlns:a16="http://schemas.microsoft.com/office/drawing/2014/main" id="{629AA322-53FE-DEB5-BA8A-4D79034D5907}"/>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59" name="Freeform 14">
              <a:extLst>
                <a:ext uri="{FF2B5EF4-FFF2-40B4-BE49-F238E27FC236}">
                  <a16:creationId xmlns:a16="http://schemas.microsoft.com/office/drawing/2014/main" id="{CBD11597-ED9F-CA4F-A5AE-5CA16CB2573E}"/>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60" name="Freeform 15">
              <a:extLst>
                <a:ext uri="{FF2B5EF4-FFF2-40B4-BE49-F238E27FC236}">
                  <a16:creationId xmlns:a16="http://schemas.microsoft.com/office/drawing/2014/main" id="{AA745698-961E-C647-57B6-F2D48C72B223}"/>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61" name="Freeform 9">
              <a:extLst>
                <a:ext uri="{FF2B5EF4-FFF2-40B4-BE49-F238E27FC236}">
                  <a16:creationId xmlns:a16="http://schemas.microsoft.com/office/drawing/2014/main" id="{FA95F244-BE10-2E6D-C16F-03F9CB716911}"/>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42" name="Group 4">
            <a:extLst>
              <a:ext uri="{FF2B5EF4-FFF2-40B4-BE49-F238E27FC236}">
                <a16:creationId xmlns:a16="http://schemas.microsoft.com/office/drawing/2014/main" id="{C8622007-FC80-48E3-8575-736E96EDF30A}"/>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64" name="Freeform 5">
              <a:extLst>
                <a:ext uri="{FF2B5EF4-FFF2-40B4-BE49-F238E27FC236}">
                  <a16:creationId xmlns:a16="http://schemas.microsoft.com/office/drawing/2014/main" id="{EF8AB76C-4986-4E51-8764-7DD3FB6E5CB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6">
              <a:extLst>
                <a:ext uri="{FF2B5EF4-FFF2-40B4-BE49-F238E27FC236}">
                  <a16:creationId xmlns:a16="http://schemas.microsoft.com/office/drawing/2014/main" id="{8EDFFE23-4D81-46F3-8EC2-BF6B69416099}"/>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7">
              <a:extLst>
                <a:ext uri="{FF2B5EF4-FFF2-40B4-BE49-F238E27FC236}">
                  <a16:creationId xmlns:a16="http://schemas.microsoft.com/office/drawing/2014/main" id="{44732BF4-0519-4CC3-A712-9520787CC12E}"/>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8">
              <a:extLst>
                <a:ext uri="{FF2B5EF4-FFF2-40B4-BE49-F238E27FC236}">
                  <a16:creationId xmlns:a16="http://schemas.microsoft.com/office/drawing/2014/main" id="{EFA9669D-6EAF-4A92-B76A-EB80A7F3E671}"/>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0">
              <a:extLst>
                <a:ext uri="{FF2B5EF4-FFF2-40B4-BE49-F238E27FC236}">
                  <a16:creationId xmlns:a16="http://schemas.microsoft.com/office/drawing/2014/main" id="{E53A0C73-83C0-447F-A0B7-030D4371421C}"/>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11">
              <a:extLst>
                <a:ext uri="{FF2B5EF4-FFF2-40B4-BE49-F238E27FC236}">
                  <a16:creationId xmlns:a16="http://schemas.microsoft.com/office/drawing/2014/main" id="{B410ED62-B161-4EEA-8B73-35721CEDD4D3}"/>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12">
              <a:extLst>
                <a:ext uri="{FF2B5EF4-FFF2-40B4-BE49-F238E27FC236}">
                  <a16:creationId xmlns:a16="http://schemas.microsoft.com/office/drawing/2014/main" id="{3AF1B232-141F-4C0C-9DD8-B0B03B8E70BD}"/>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1" name="Freeform 13">
              <a:extLst>
                <a:ext uri="{FF2B5EF4-FFF2-40B4-BE49-F238E27FC236}">
                  <a16:creationId xmlns:a16="http://schemas.microsoft.com/office/drawing/2014/main" id="{90D99D0A-ABB4-484B-8E17-D278AAC05A14}"/>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2" name="Freeform 14">
              <a:extLst>
                <a:ext uri="{FF2B5EF4-FFF2-40B4-BE49-F238E27FC236}">
                  <a16:creationId xmlns:a16="http://schemas.microsoft.com/office/drawing/2014/main" id="{1EC4F1A8-F76E-4254-B86C-374153525DB1}"/>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3" name="Freeform 15">
              <a:extLst>
                <a:ext uri="{FF2B5EF4-FFF2-40B4-BE49-F238E27FC236}">
                  <a16:creationId xmlns:a16="http://schemas.microsoft.com/office/drawing/2014/main" id="{4D58235E-665F-4F6E-9F84-CD1C484182B4}"/>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9">
              <a:extLst>
                <a:ext uri="{FF2B5EF4-FFF2-40B4-BE49-F238E27FC236}">
                  <a16:creationId xmlns:a16="http://schemas.microsoft.com/office/drawing/2014/main" id="{82F7BD98-957D-4A7A-8F66-4C981A446C3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82700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8.05556E-6 -1.48148E-6 C 0.00383 0.0206 0.00157 0.00486 -0.00138 0.04815 C -0.0026 0.06505 -0.00242 0.08542 -0.00972 0.1 C -0.01267 0.11921 -0.0144 0.13866 -0.01805 0.15741 C -0.02117 0.17269 -0.02065 0.18148 -0.02638 0.19445 C -0.02812 0.20556 -0.0309 0.21528 -0.03333 0.22593 C -0.03732 0.24398 -0.03801 0.26366 -0.0486 0.27778 C -0.05277 0.29954 -0.06301 0.3206 -0.07222 0.33889 C -0.07794 0.35023 -0.08367 0.36181 -0.09027 0.37222 C -0.09982 0.38704 -0.09166 0.37222 -0.10277 0.38704 C -0.10433 0.38912 -0.1052 0.39259 -0.10694 0.39445 C -0.12308 0.41204 -0.14218 0.41852 -0.1611 0.42778 C -0.17447 0.43426 -0.1809 0.43704 -0.19583 0.43889 C -0.21718 0.4382 -0.23836 0.4382 -0.25972 0.43704 C -0.27933 0.43611 -0.29079 0.41621 -0.30694 0.40556 C -0.30937 0.4007 -0.31058 0.39607 -0.31249 0.39074 " pathEditMode="relative" ptsTypes="fffffffffffffffA">
                                      <p:cBhvr>
                                        <p:cTn id="6" dur="2000" fill="hold"/>
                                        <p:tgtEl>
                                          <p:spTgt spid="18"/>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2.22222E-6 -2.22222E-6 C -0.01198 -0.01597 -0.03611 -0.01412 -0.05278 -0.01851 C -0.06284 -0.02847 -0.05347 -0.02106 -0.06805 -0.02592 C -0.07673 -0.02893 -0.0842 -0.03287 -0.09305 -0.03518 C -0.09496 -0.03634 -0.0967 -0.03819 -0.09861 -0.03889 C -0.10312 -0.04051 -0.1125 -0.04259 -0.1125 -0.04259 C -0.11962 -0.04745 -0.12951 -0.05023 -0.13611 -0.05555 C -0.14305 -0.06111 -0.14913 -0.06759 -0.15555 -0.07407 C -0.16215 -0.08078 -0.16441 -0.09351 -0.16944 -0.10185 C -0.17309 -0.10787 -0.17812 -0.10879 -0.18333 -0.11111 C -0.19219 -0.12291 -0.20069 -0.13657 -0.20833 -0.15 C -0.21059 -0.16226 -0.21719 -0.16828 -0.22222 -0.17777 C -0.22534 -0.18356 -0.22621 -0.19027 -0.22916 -0.19629 C -0.2309 -0.20578 -0.2342 -0.21527 -0.2375 -0.22407 C -0.23958 -0.23796 -0.24531 -0.25046 -0.25 -0.26296 C -0.25208 -0.27639 -0.25451 -0.29213 -0.25972 -0.3037 C -0.26198 -0.31527 -0.26389 -0.32754 -0.26666 -0.33889 C -0.26875 -0.36389 -0.27639 -0.38981 -0.27639 -0.41481 " pathEditMode="relative" ptsTypes="fffffffffffffffffA">
                                      <p:cBhvr>
                                        <p:cTn id="8" dur="2000" fill="hold"/>
                                        <p:tgtEl>
                                          <p:spTgt spid="2052"/>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01354 -0.00741 L 0.01354 -0.00741 L 0.09097 -0.05325 C 0.09948 -0.05834 0.10798 -0.0632 0.11632 -0.06899 C 0.12847 -0.07732 0.1401 -0.08704 0.1526 -0.09375 C 0.17673 -0.10672 0.20156 -0.1169 0.22621 -0.12778 C 0.2375 -0.13288 0.24913 -0.13727 0.26059 -0.14213 C 0.26441 -0.14399 0.26875 -0.14468 0.27222 -0.14746 C 0.27777 -0.15186 0.27552 -0.15024 0.27916 -0.15255 L 0.27916 -0.15255 L 0.56354 -0.02315 " pathEditMode="relative" ptsTypes="AAAAAAAAAAA">
                                      <p:cBhvr>
                                        <p:cTn id="10" dur="2000" fill="hold"/>
                                        <p:tgtEl>
                                          <p:spTgt spid="5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90</a:t>
            </a:fld>
            <a:endParaRPr lang="en-US" dirty="0"/>
          </a:p>
        </p:txBody>
      </p:sp>
      <p:pic>
        <p:nvPicPr>
          <p:cNvPr id="3" name="Picture 2" descr="“John Hughes posts ‘Why Functional Programming Matters’ ”&#10;Ferdinand Pauwels&#10;Oil on canvas&#10;1872&#10;(collaboration from Richard Carls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6931" y="-9078"/>
            <a:ext cx="5641974" cy="68761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bwMode="auto">
          <a:xfrm>
            <a:off x="368981" y="312546"/>
            <a:ext cx="5346019"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Ideas we covered in this lecture</a:t>
            </a:r>
          </a:p>
        </p:txBody>
      </p:sp>
      <p:sp>
        <p:nvSpPr>
          <p:cNvPr id="7" name="TextBox 6"/>
          <p:cNvSpPr txBox="1"/>
          <p:nvPr/>
        </p:nvSpPr>
        <p:spPr bwMode="auto">
          <a:xfrm>
            <a:off x="1213452" y="3029036"/>
            <a:ext cx="1625766"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Digraphs</a:t>
            </a:r>
          </a:p>
        </p:txBody>
      </p:sp>
      <p:sp>
        <p:nvSpPr>
          <p:cNvPr id="8" name="TextBox 7"/>
          <p:cNvSpPr txBox="1"/>
          <p:nvPr/>
        </p:nvSpPr>
        <p:spPr bwMode="auto">
          <a:xfrm>
            <a:off x="1213452" y="3903597"/>
            <a:ext cx="4424609"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Cross-chain swap protocol</a:t>
            </a:r>
          </a:p>
        </p:txBody>
      </p:sp>
      <p:sp>
        <p:nvSpPr>
          <p:cNvPr id="9" name="TextBox 8"/>
          <p:cNvSpPr txBox="1"/>
          <p:nvPr/>
        </p:nvSpPr>
        <p:spPr bwMode="auto">
          <a:xfrm>
            <a:off x="1213452" y="1279914"/>
            <a:ext cx="1263487" cy="523220"/>
          </a:xfrm>
          <a:prstGeom prst="rect">
            <a:avLst/>
          </a:prstGeom>
          <a:solidFill>
            <a:schemeClr val="bg1"/>
          </a:solidFill>
          <a:ln w="76200">
            <a:solidFill>
              <a:srgbClr val="92D05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Swaps</a:t>
            </a:r>
          </a:p>
        </p:txBody>
      </p:sp>
      <p:sp>
        <p:nvSpPr>
          <p:cNvPr id="11" name="TextBox 10"/>
          <p:cNvSpPr txBox="1"/>
          <p:nvPr/>
        </p:nvSpPr>
        <p:spPr bwMode="auto">
          <a:xfrm>
            <a:off x="1213452" y="2154475"/>
            <a:ext cx="4402167"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Hashed timelock contracts</a:t>
            </a:r>
          </a:p>
        </p:txBody>
      </p:sp>
    </p:spTree>
    <p:extLst>
      <p:ext uri="{BB962C8B-B14F-4D97-AF65-F5344CB8AC3E}">
        <p14:creationId xmlns:p14="http://schemas.microsoft.com/office/powerpoint/2010/main" val="104741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38100" cap="flat" cmpd="sng" algn="ctr">
          <a:solidFill>
            <a:srgbClr val="66FFFF"/>
          </a:solidFill>
          <a:prstDash val="solid"/>
          <a:round/>
          <a:headEnd type="none" w="med" len="med"/>
          <a:tailEnd type="none" w="med" len="med"/>
        </a:ln>
        <a:effectLst/>
      </a:spPr>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defPPr marL="0" marR="0" indent="0" algn="r"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smtClean="0">
            <a:ln>
              <a:noFill/>
            </a:ln>
            <a:solidFill>
              <a:srgbClr val="FF0066"/>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FFFFCC"/>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0000FF"/>
            </a:solidFill>
            <a:effectLst/>
            <a:latin typeface="Lucida Console" pitchFamily="49" charset="0"/>
          </a:defRPr>
        </a:defPPr>
      </a:lstStyle>
    </a:lnDef>
    <a:txDef>
      <a:spPr bwMode="auto">
        <a:solidFill>
          <a:schemeClr val="bg1"/>
        </a:solidFill>
        <a:ln w="76200">
          <a:solidFill>
            <a:srgbClr val="FF0000"/>
          </a:solidFill>
          <a:miter lim="800000"/>
          <a:headEnd/>
          <a:tailEnd/>
        </a:ln>
        <a:effectLst>
          <a:outerShdw blurRad="50800" dist="38100" dir="2700000" algn="tl" rotWithShape="0">
            <a:prstClr val="black">
              <a:alpha val="40000"/>
            </a:prstClr>
          </a:outerShdw>
        </a:effectLst>
      </a:spPr>
      <a:bodyPr wrap="none" rtlCol="0">
        <a:spAutoFit/>
      </a:bodyPr>
      <a:lstStyle>
        <a:defPPr algn="l">
          <a:defRPr sz="2800" dirty="0" smtClean="0">
            <a:solidFill>
              <a:srgbClr val="FFFF00"/>
            </a:solidFill>
            <a:latin typeface="Arial" panose="020B0604020202020204" pitchFamily="34" charset="0"/>
            <a:cs typeface="Arial" panose="020B0604020202020204" pitchFamily="34" charset="0"/>
          </a:defRPr>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52143</TotalTime>
  <Words>1351</Words>
  <Application>Microsoft Office PowerPoint</Application>
  <PresentationFormat>Overhead</PresentationFormat>
  <Paragraphs>443</Paragraphs>
  <Slides>90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90</vt:i4>
      </vt:variant>
    </vt:vector>
  </HeadingPairs>
  <TitlesOfParts>
    <vt:vector size="97" baseType="lpstr">
      <vt:lpstr>Comic Sans MS</vt:lpstr>
      <vt:lpstr>cmr9</vt:lpstr>
      <vt:lpstr>Cambria Math</vt:lpstr>
      <vt:lpstr>Lucida Console</vt:lpstr>
      <vt:lpstr>Marlett</vt:lpstr>
      <vt:lpstr>Arial</vt:lpstr>
      <vt:lpstr>Blank Presentation</vt:lpstr>
      <vt:lpstr>PowerPoint Presentation</vt:lpstr>
      <vt:lpstr>PowerPoint Presentation</vt:lpstr>
      <vt:lpstr>PowerPoint Presentation</vt:lpstr>
      <vt:lpstr>PowerPoint Presentation</vt:lpstr>
      <vt:lpstr>Carol</vt:lpstr>
      <vt:lpstr>Alice</vt:lpstr>
      <vt:lpstr>Bob</vt:lpstr>
      <vt:lpstr>PowerPoint Presentation</vt:lpstr>
      <vt:lpstr>PowerPoint Presentation</vt:lpstr>
      <vt:lpstr>PowerPoint Presentation</vt:lpstr>
      <vt:lpstr>PowerPoint Presentation</vt:lpstr>
      <vt:lpstr>Cryptographic Hash Functions</vt:lpstr>
      <vt:lpstr>Two Approaches</vt:lpstr>
      <vt:lpstr>Hash Locks and Time Locks</vt:lpstr>
      <vt:lpstr>Hashlock</vt:lpstr>
      <vt:lpstr>Time lock</vt:lpstr>
      <vt:lpstr>Alice Has a Secret</vt:lpstr>
      <vt:lpstr>Alice Publishes  Contract with Bob</vt:lpstr>
      <vt:lpstr>Bob Publishes  Contract with Carol</vt:lpstr>
      <vt:lpstr>Carol Publishes  Contract with Alice</vt:lpstr>
      <vt:lpstr>Alice Triggers Contract with Carol</vt:lpstr>
      <vt:lpstr>Carol Triggers Contract with Bob</vt:lpstr>
      <vt:lpstr>Bob Triggers Contract with Alice</vt:lpstr>
      <vt:lpstr>Timeouts?</vt:lpstr>
      <vt:lpstr>Timeouts? </vt:lpstr>
      <vt:lpstr>Crashes?</vt:lpstr>
      <vt:lpstr>Contract Deployment Order?</vt:lpstr>
      <vt:lpstr>Contract Deployment Order?</vt:lpstr>
      <vt:lpstr>Timelock Miscalculation</vt:lpstr>
      <vt:lpstr>Irrational Behavior</vt:lpstr>
      <vt:lpstr>Atomic Swap Protocol</vt:lpstr>
      <vt:lpstr>Questions</vt:lpstr>
      <vt:lpstr>Digraphs</vt:lpstr>
      <vt:lpstr>Vertex</vt:lpstr>
      <vt:lpstr>Arc</vt:lpstr>
      <vt:lpstr>Path</vt:lpstr>
      <vt:lpstr>Cycle</vt:lpstr>
      <vt:lpstr>Reachable</vt:lpstr>
      <vt:lpstr>Strongly Connected</vt:lpstr>
      <vt:lpstr>Feedback Vertex Set</vt:lpstr>
      <vt:lpstr>Blockchain</vt:lpstr>
      <vt:lpstr>Swap Digraph</vt:lpstr>
      <vt:lpstr>Swap</vt:lpstr>
      <vt:lpstr>PowerPoint Presentation</vt:lpstr>
      <vt:lpstr>What does “worse off” mean?</vt:lpstr>
      <vt:lpstr>FreeRide</vt:lpstr>
      <vt:lpstr>Discount</vt:lpstr>
      <vt:lpstr>Deal</vt:lpstr>
      <vt:lpstr>NoDeal</vt:lpstr>
      <vt:lpstr>Underwater</vt:lpstr>
      <vt:lpstr>Payoffs</vt:lpstr>
      <vt:lpstr>Payoffs</vt:lpstr>
      <vt:lpstr>Payoffs</vt:lpstr>
      <vt:lpstr>Payoffs</vt:lpstr>
      <vt:lpstr>Payoffs</vt:lpstr>
      <vt:lpstr>Payoffs</vt:lpstr>
      <vt:lpstr>Uniform Swap Protocol</vt:lpstr>
      <vt:lpstr>Strong Nash Equilibrium</vt:lpstr>
      <vt:lpstr>Theorem</vt:lpstr>
      <vt:lpstr>Theorem</vt:lpstr>
      <vt:lpstr>Weakly Connected Swap Graph</vt:lpstr>
      <vt:lpstr>Weakly Connected Swap Graph</vt:lpstr>
      <vt:lpstr>Weakly Connected Swap Graph</vt:lpstr>
      <vt:lpstr>Weakly Connected Swap Graph</vt:lpstr>
      <vt:lpstr>Weakly Connected Swap Graph</vt:lpstr>
      <vt:lpstr>Weakly Connected Swap Graph</vt:lpstr>
      <vt:lpstr>Next</vt:lpstr>
      <vt:lpstr>Hashlock vectors</vt:lpstr>
      <vt:lpstr>Swap Graph</vt:lpstr>
      <vt:lpstr>Swap Graph</vt:lpstr>
      <vt:lpstr>Swap Graph</vt:lpstr>
      <vt:lpstr>Theorem</vt:lpstr>
      <vt:lpstr>Swap Graph</vt:lpstr>
      <vt:lpstr>Swap Graph</vt:lpstr>
      <vt:lpstr>Non-Leaders</vt:lpstr>
      <vt:lpstr>Theorem</vt:lpstr>
      <vt:lpstr>Theorem</vt:lpstr>
      <vt:lpstr>We need to talk about Timeouts</vt:lpstr>
      <vt:lpstr>PowerPoint Presentation</vt:lpstr>
      <vt:lpstr>PowerPoint Presentation</vt:lpstr>
      <vt:lpstr>PowerPoint Presentation</vt:lpstr>
      <vt:lpstr>PowerPoint Presentation</vt:lpstr>
      <vt:lpstr>PowerPoint Presentation</vt:lpstr>
      <vt:lpstr>How Timeouts Work </vt:lpstr>
      <vt:lpstr>Theorem</vt:lpstr>
      <vt:lpstr>Theorem</vt:lpstr>
      <vt:lpstr>Theorem</vt:lpstr>
      <vt:lpstr>Hedged Deals</vt:lpstr>
      <vt:lpstr>Other Applications?</vt:lpstr>
      <vt:lpstr>PowerPoint Presentation</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Multiprocessor Programming</dc:title>
  <dc:creator>Maurice Herlihy</dc:creator>
  <cp:lastModifiedBy>Maurice Herlih</cp:lastModifiedBy>
  <cp:revision>1108</cp:revision>
  <cp:lastPrinted>2003-10-06T20:31:57Z</cp:lastPrinted>
  <dcterms:created xsi:type="dcterms:W3CDTF">1999-05-12T13:47:53Z</dcterms:created>
  <dcterms:modified xsi:type="dcterms:W3CDTF">2024-04-08T21:08:28Z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_Licensed">
    <vt:bool>true</vt:bool>
  </property>
  <property fmtid="{D5CDD505-2E9C-101B-9397-08002B2CF9AE}" pid="3" name="CreativeCommons_LicenseURL">
    <vt:lpwstr>http://creativecommons.org/licenses/by-sa/2.5/</vt:lpwstr>
  </property>
  <property fmtid="{D5CDD505-2E9C-101B-9397-08002B2CF9AE}" pid="4" name="CreativeCommons_Derivatives">
    <vt:lpwstr>Share Alike</vt:lpwstr>
  </property>
  <property fmtid="{D5CDD505-2E9C-101B-9397-08002B2CF9AE}" pid="5" name="CreativeCommons_CommercialUse">
    <vt:lpwstr>Yes</vt:lpwstr>
  </property>
  <property fmtid="{D5CDD505-2E9C-101B-9397-08002B2CF9AE}" pid="6" name="CreativeCommons_Jurisdiction">
    <vt:lpwstr/>
  </property>
</Properties>
</file>