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p:sldMasterIdLst>
    <p:sldMasterId id="2147483648" r:id="rId1"/>
  </p:sldMasterIdLst>
  <p:notesMasterIdLst>
    <p:notesMasterId r:id="rId110"/>
  </p:notesMasterIdLst>
  <p:handoutMasterIdLst>
    <p:handoutMasterId r:id="rId111"/>
  </p:handoutMasterIdLst>
  <p:sldIdLst>
    <p:sldId id="1877" r:id="rId2"/>
    <p:sldId id="1879" r:id="rId3"/>
    <p:sldId id="1887" r:id="rId4"/>
    <p:sldId id="1880" r:id="rId5"/>
    <p:sldId id="1881" r:id="rId6"/>
    <p:sldId id="1882" r:id="rId7"/>
    <p:sldId id="1883" r:id="rId8"/>
    <p:sldId id="1884" r:id="rId9"/>
    <p:sldId id="1885" r:id="rId10"/>
    <p:sldId id="1886" r:id="rId11"/>
    <p:sldId id="1890" r:id="rId12"/>
    <p:sldId id="1891" r:id="rId13"/>
    <p:sldId id="1892" r:id="rId14"/>
    <p:sldId id="1888" r:id="rId15"/>
    <p:sldId id="1895" r:id="rId16"/>
    <p:sldId id="1901" r:id="rId17"/>
    <p:sldId id="1896" r:id="rId18"/>
    <p:sldId id="1897" r:id="rId19"/>
    <p:sldId id="1898" r:id="rId20"/>
    <p:sldId id="1899" r:id="rId21"/>
    <p:sldId id="1900" r:id="rId22"/>
    <p:sldId id="1902" r:id="rId23"/>
    <p:sldId id="1903" r:id="rId24"/>
    <p:sldId id="1904" r:id="rId25"/>
    <p:sldId id="1905" r:id="rId26"/>
    <p:sldId id="1909" r:id="rId27"/>
    <p:sldId id="1910" r:id="rId28"/>
    <p:sldId id="1911" r:id="rId29"/>
    <p:sldId id="1908" r:id="rId30"/>
    <p:sldId id="1913" r:id="rId31"/>
    <p:sldId id="1907" r:id="rId32"/>
    <p:sldId id="1912" r:id="rId33"/>
    <p:sldId id="1914" r:id="rId34"/>
    <p:sldId id="1893" r:id="rId35"/>
    <p:sldId id="1894" r:id="rId36"/>
    <p:sldId id="1404" r:id="rId37"/>
    <p:sldId id="1402" r:id="rId38"/>
    <p:sldId id="1403" r:id="rId39"/>
    <p:sldId id="1405" r:id="rId40"/>
    <p:sldId id="1314" r:id="rId41"/>
    <p:sldId id="1315" r:id="rId42"/>
    <p:sldId id="1316" r:id="rId43"/>
    <p:sldId id="1317" r:id="rId44"/>
    <p:sldId id="1318" r:id="rId45"/>
    <p:sldId id="1320" r:id="rId46"/>
    <p:sldId id="1321" r:id="rId47"/>
    <p:sldId id="1322" r:id="rId48"/>
    <p:sldId id="1323" r:id="rId49"/>
    <p:sldId id="1324" r:id="rId50"/>
    <p:sldId id="1325" r:id="rId51"/>
    <p:sldId id="1349" r:id="rId52"/>
    <p:sldId id="1348" r:id="rId53"/>
    <p:sldId id="1313" r:id="rId54"/>
    <p:sldId id="1350" r:id="rId55"/>
    <p:sldId id="1351" r:id="rId56"/>
    <p:sldId id="1355" r:id="rId57"/>
    <p:sldId id="1352" r:id="rId58"/>
    <p:sldId id="1353" r:id="rId59"/>
    <p:sldId id="1354" r:id="rId60"/>
    <p:sldId id="1878" r:id="rId61"/>
    <p:sldId id="1356" r:id="rId62"/>
    <p:sldId id="1357" r:id="rId63"/>
    <p:sldId id="1409" r:id="rId64"/>
    <p:sldId id="1410" r:id="rId65"/>
    <p:sldId id="1415" r:id="rId66"/>
    <p:sldId id="1359" r:id="rId67"/>
    <p:sldId id="1361" r:id="rId68"/>
    <p:sldId id="1412" r:id="rId69"/>
    <p:sldId id="1417" r:id="rId70"/>
    <p:sldId id="1414" r:id="rId71"/>
    <p:sldId id="1366" r:id="rId72"/>
    <p:sldId id="1367" r:id="rId73"/>
    <p:sldId id="1368" r:id="rId74"/>
    <p:sldId id="1365" r:id="rId75"/>
    <p:sldId id="1370" r:id="rId76"/>
    <p:sldId id="1419" r:id="rId77"/>
    <p:sldId id="1371" r:id="rId78"/>
    <p:sldId id="1335" r:id="rId79"/>
    <p:sldId id="1344" r:id="rId80"/>
    <p:sldId id="1374" r:id="rId81"/>
    <p:sldId id="1337" r:id="rId82"/>
    <p:sldId id="1375" r:id="rId83"/>
    <p:sldId id="1376" r:id="rId84"/>
    <p:sldId id="1341" r:id="rId85"/>
    <p:sldId id="1343" r:id="rId86"/>
    <p:sldId id="1373" r:id="rId87"/>
    <p:sldId id="1379" r:id="rId88"/>
    <p:sldId id="1381" r:id="rId89"/>
    <p:sldId id="1383" r:id="rId90"/>
    <p:sldId id="1422" r:id="rId91"/>
    <p:sldId id="1385" r:id="rId92"/>
    <p:sldId id="1386" r:id="rId93"/>
    <p:sldId id="1387" r:id="rId94"/>
    <p:sldId id="1384" r:id="rId95"/>
    <p:sldId id="1388" r:id="rId96"/>
    <p:sldId id="1392" r:id="rId97"/>
    <p:sldId id="1389" r:id="rId98"/>
    <p:sldId id="1393" r:id="rId99"/>
    <p:sldId id="1394" r:id="rId100"/>
    <p:sldId id="1395" r:id="rId101"/>
    <p:sldId id="1396" r:id="rId102"/>
    <p:sldId id="1397" r:id="rId103"/>
    <p:sldId id="1390" r:id="rId104"/>
    <p:sldId id="1400" r:id="rId105"/>
    <p:sldId id="1398" r:id="rId106"/>
    <p:sldId id="1399" r:id="rId107"/>
    <p:sldId id="1407" r:id="rId108"/>
    <p:sldId id="1408" r:id="rId109"/>
  </p:sldIdLst>
  <p:sldSz cx="9144000" cy="6858000" type="overhead"/>
  <p:notesSz cx="6858000" cy="9144000"/>
  <p:embeddedFontLst>
    <p:embeddedFont>
      <p:font typeface="Comic Sans MS" panose="030F0702030302020204" pitchFamily="66" charset="0"/>
      <p:regular r:id="rId112"/>
      <p:bold r:id="rId113"/>
      <p:italic r:id="rId114"/>
      <p:boldItalic r:id="rId115"/>
    </p:embeddedFont>
    <p:embeddedFont>
      <p:font typeface="Consolas" panose="020B0609020204030204" pitchFamily="49" charset="0"/>
      <p:regular r:id="rId116"/>
      <p:bold r:id="rId117"/>
      <p:italic r:id="rId118"/>
      <p:boldItalic r:id="rId119"/>
    </p:embeddedFont>
    <p:embeddedFont>
      <p:font typeface="Lucida Console" panose="020B0609040504020204" pitchFamily="49" charset="0"/>
      <p:regular r:id="rId120"/>
    </p:embeddedFont>
    <p:embeddedFont>
      <p:font typeface="Marlett" pitchFamily="2" charset="2"/>
      <p:regular r:id="rId121"/>
    </p:embeddedFont>
  </p:embeddedFontLst>
  <p:defaultTextStyle>
    <a:defPPr>
      <a:defRPr lang="en-US"/>
    </a:defPPr>
    <a:lvl1pPr algn="r" rtl="0" eaLnBrk="0" fontAlgn="base" hangingPunct="0">
      <a:spcBef>
        <a:spcPct val="0"/>
      </a:spcBef>
      <a:spcAft>
        <a:spcPct val="0"/>
      </a:spcAft>
      <a:defRPr sz="2400" kern="1200">
        <a:solidFill>
          <a:srgbClr val="0000FF"/>
        </a:solidFill>
        <a:latin typeface="Lucida Console" pitchFamily="49" charset="0"/>
        <a:ea typeface="+mn-ea"/>
        <a:cs typeface="+mn-cs"/>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p:defaultTextStyle>
  <p:extLst>
    <p:ext uri="{EFAFB233-063F-42B5-8137-9DF3F51BA10A}">
      <p15:sldGuideLst xmlns:p15="http://schemas.microsoft.com/office/powerpoint/2012/main">
        <p15:guide id="1" orient="horz" pos="3890">
          <p15:clr>
            <a:srgbClr val="A4A3A4"/>
          </p15:clr>
        </p15:guide>
        <p15:guide id="2" pos="40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ECFF"/>
    <a:srgbClr val="FF66FF"/>
    <a:srgbClr val="00CC99"/>
    <a:srgbClr val="FFFF00"/>
    <a:srgbClr val="FFCCFF"/>
    <a:srgbClr val="FFFFCC"/>
    <a:srgbClr val="FF0066"/>
    <a:srgbClr val="3333CC"/>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1918" autoAdjust="0"/>
  </p:normalViewPr>
  <p:slideViewPr>
    <p:cSldViewPr snapToGrid="0">
      <p:cViewPr varScale="1">
        <p:scale>
          <a:sx n="99" d="100"/>
          <a:sy n="99" d="100"/>
        </p:scale>
        <p:origin x="1452" y="72"/>
      </p:cViewPr>
      <p:guideLst>
        <p:guide orient="horz" pos="3890"/>
        <p:guide pos="404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0" d="100"/>
        <a:sy n="6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fntdata"/><Relationship Id="rId118" Type="http://schemas.openxmlformats.org/officeDocument/2006/relationships/font" Target="fonts/font7.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3.fntdata"/><Relationship Id="rId119" Type="http://schemas.openxmlformats.org/officeDocument/2006/relationships/font" Target="fonts/font8.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9.fntdata"/><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notesMaster" Target="notesMasters/notesMaster1.xml"/><Relationship Id="rId115" Type="http://schemas.openxmlformats.org/officeDocument/2006/relationships/font" Target="fonts/font4.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0.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defRPr sz="1200">
                <a:latin typeface="Comic Sans MS" pitchFamily="66" charset="0"/>
              </a:defRPr>
            </a:lvl1pPr>
          </a:lstStyle>
          <a:p>
            <a:pPr>
              <a:defRPr/>
            </a:pPr>
            <a:endParaRPr lang="en-US" dirty="0">
              <a:latin typeface="Arial" pitchFamily="34" charset="0"/>
            </a:endParaRPr>
          </a:p>
        </p:txBody>
      </p:sp>
      <p:sp>
        <p:nvSpPr>
          <p:cNvPr id="409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lgn="l">
              <a:defRPr sz="1200">
                <a:latin typeface="Comic Sans MS" pitchFamily="66" charset="0"/>
              </a:defRPr>
            </a:lvl1pPr>
          </a:lstStyle>
          <a:p>
            <a:pPr>
              <a:defRPr/>
            </a:pPr>
            <a:endParaRPr lang="en-US" dirty="0">
              <a:latin typeface="Arial" pitchFamily="34" charset="0"/>
            </a:endParaRPr>
          </a:p>
        </p:txBody>
      </p:sp>
      <p:sp>
        <p:nvSpPr>
          <p:cNvPr id="409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1440" tIns="45720" rIns="91440" bIns="45720" numCol="1" anchor="b" anchorCtr="0" compatLnSpc="1">
            <a:prstTxWarp prst="textNoShape">
              <a:avLst/>
            </a:prstTxWarp>
          </a:bodyPr>
          <a:lstStyle>
            <a:lvl1pPr>
              <a:defRPr sz="1200">
                <a:latin typeface="Comic Sans MS" pitchFamily="66" charset="0"/>
              </a:defRPr>
            </a:lvl1pPr>
          </a:lstStyle>
          <a:p>
            <a:pPr>
              <a:defRPr/>
            </a:pPr>
            <a:fld id="{01C869E4-76B9-4B18-B2AA-2EEFB04FB015}" type="slidenum">
              <a:rPr lang="x-none">
                <a:latin typeface="Arial" pitchFamily="34" charset="0"/>
              </a:rPr>
              <a:pPr>
                <a:defRPr/>
              </a:pPr>
              <a:t>‹#›</a:t>
            </a:fld>
            <a:endParaRPr lang="en-US" dirty="0">
              <a:latin typeface="Arial" pitchFamily="34" charset="0"/>
            </a:endParaRPr>
          </a:p>
        </p:txBody>
      </p:sp>
    </p:spTree>
    <p:extLst>
      <p:ext uri="{BB962C8B-B14F-4D97-AF65-F5344CB8AC3E}">
        <p14:creationId xmlns:p14="http://schemas.microsoft.com/office/powerpoint/2010/main" val="3286324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atin typeface="Marlett" pitchFamily="2" charset="2"/>
              </a:defRPr>
            </a:lvl1pPr>
          </a:lstStyle>
          <a:p>
            <a:pPr>
              <a:defRPr/>
            </a:pPr>
            <a:endParaRPr 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Marlett" pitchFamily="2" charset="2"/>
              </a:defRPr>
            </a:lvl1pPr>
          </a:lstStyle>
          <a:p>
            <a:pPr>
              <a:defRPr/>
            </a:pPr>
            <a:endParaRPr lang="en-US" dirty="0"/>
          </a:p>
        </p:txBody>
      </p:sp>
      <p:sp>
        <p:nvSpPr>
          <p:cNvPr id="2857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atin typeface="Marlett" pitchFamily="2" charset="2"/>
              </a:defRPr>
            </a:lvl1pPr>
          </a:lstStyle>
          <a:p>
            <a:pPr>
              <a:defRPr/>
            </a:pPr>
            <a:endParaRPr 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Marlett" pitchFamily="2" charset="2"/>
              </a:defRPr>
            </a:lvl1pPr>
          </a:lstStyle>
          <a:p>
            <a:pPr>
              <a:defRPr/>
            </a:pPr>
            <a:fld id="{75E391CA-9E48-4B39-8E28-288B1B68A629}" type="slidenum">
              <a:rPr lang="x-none"/>
              <a:pPr>
                <a:defRPr/>
              </a:pPr>
              <a:t>‹#›</a:t>
            </a:fld>
            <a:endParaRPr lang="en-US" dirty="0"/>
          </a:p>
        </p:txBody>
      </p:sp>
    </p:spTree>
    <p:extLst>
      <p:ext uri="{BB962C8B-B14F-4D97-AF65-F5344CB8AC3E}">
        <p14:creationId xmlns:p14="http://schemas.microsoft.com/office/powerpoint/2010/main" val="19643395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Bitcoin, Ethereum, ICOs, blockchains, etc. are the result of a single paper (and running code) that appeared mysteriously in 2008. I am going to claim it’s all about distributed computing, but it did not come from the distributed computing research</a:t>
            </a:r>
            <a:r>
              <a:rPr lang="en-US" baseline="0" dirty="0"/>
              <a:t> community. I feel confident speculating that if this paper had been submitted to PODC in 2008, it would have been rejected for defining consensus weirdly, or not proving any lemmas, or not providing experiments. Yet here we are, looking at a new, vibrant, and active area of CS. What are we to make of it?</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77</a:t>
            </a:fld>
            <a:endParaRPr lang="en-US" dirty="0"/>
          </a:p>
        </p:txBody>
      </p:sp>
    </p:spTree>
    <p:extLst>
      <p:ext uri="{BB962C8B-B14F-4D97-AF65-F5344CB8AC3E}">
        <p14:creationId xmlns:p14="http://schemas.microsoft.com/office/powerpoint/2010/main" val="3221785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86</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87</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88</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89</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93</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94</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100</a:t>
            </a:fld>
            <a:endParaRPr lang="en-US" dirty="0"/>
          </a:p>
        </p:txBody>
      </p:sp>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p:txBody>
          <a:bodyPr/>
          <a:lstStyle/>
          <a:p>
            <a:r>
              <a:rPr lang="en-US" dirty="0"/>
              <a:t>One efficient way to do it is with a skip-list. </a:t>
            </a:r>
          </a:p>
          <a:p>
            <a:r>
              <a:rPr lang="en-US" dirty="0"/>
              <a:t>A skip list keeps the elements sorted in nodes that are linked in multiple layers, such that every layer is a sublist of the layer underneath it.</a:t>
            </a:r>
          </a:p>
          <a:p>
            <a:r>
              <a:rPr lang="en-US" dirty="0"/>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101</a:t>
            </a:fld>
            <a:endParaRPr lang="en-US" dirty="0"/>
          </a:p>
        </p:txBody>
      </p:sp>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p:txBody>
          <a:bodyPr/>
          <a:lstStyle/>
          <a:p>
            <a:r>
              <a:rPr lang="en-US" dirty="0"/>
              <a:t>One efficient way to do it is with a skip-list. </a:t>
            </a:r>
          </a:p>
          <a:p>
            <a:r>
              <a:rPr lang="en-US" dirty="0"/>
              <a:t>A skip list keeps the elements sorted in nodes that are linked in multiple layers, such that every layer is a sublist of the layer underneath it.</a:t>
            </a:r>
          </a:p>
          <a:p>
            <a:r>
              <a:rPr lang="en-US" dirty="0"/>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7A9BBF-A3EA-4D35-B48B-B74BD0432A25}" type="slidenum">
              <a:rPr lang="ar-SA"/>
              <a:pPr/>
              <a:t>102</a:t>
            </a:fld>
            <a:endParaRPr lang="en-US" dirty="0"/>
          </a:p>
        </p:txBody>
      </p:sp>
      <p:sp>
        <p:nvSpPr>
          <p:cNvPr id="113666" name="Rectangle 2"/>
          <p:cNvSpPr>
            <a:spLocks noGrp="1" noRot="1" noChangeAspect="1" noChangeArrowheads="1" noTextEdit="1"/>
          </p:cNvSpPr>
          <p:nvPr>
            <p:ph type="sldImg"/>
          </p:nvPr>
        </p:nvSpPr>
        <p:spPr>
          <a:xfrm>
            <a:off x="1143000" y="685800"/>
            <a:ext cx="4572000" cy="3429000"/>
          </a:xfrm>
          <a:ln/>
        </p:spPr>
      </p:sp>
      <p:sp>
        <p:nvSpPr>
          <p:cNvPr id="113667" name="Rectangle 3"/>
          <p:cNvSpPr>
            <a:spLocks noGrp="1" noChangeArrowheads="1"/>
          </p:cNvSpPr>
          <p:nvPr>
            <p:ph type="body" idx="1"/>
          </p:nvPr>
        </p:nvSpPr>
        <p:spPr/>
        <p:txBody>
          <a:bodyPr/>
          <a:lstStyle/>
          <a:p>
            <a:r>
              <a:rPr lang="en-US" dirty="0"/>
              <a:t>One efficient way to do it is with a skip-list. </a:t>
            </a:r>
          </a:p>
          <a:p>
            <a:r>
              <a:rPr lang="en-US" dirty="0"/>
              <a:t>A skip list keeps the elements sorted in nodes that are linked in multiple layers, such that every layer is a sublist of the layer underneath it.</a:t>
            </a:r>
          </a:p>
          <a:p>
            <a:r>
              <a:rPr lang="en-US" dirty="0"/>
              <a:t>So as you can see, the bottom layer contains all the elements, and in the next layer we skip 2, and so on, so that in the last layer we only have the 0 and 9 nodes. So now if we’re searching for 8, for example,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78</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79</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80</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81</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82</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83</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84</a:t>
            </a:fld>
            <a:endParaRPr lang="en-US" dirty="0"/>
          </a:p>
        </p:txBody>
      </p:sp>
    </p:spTree>
    <p:extLst>
      <p:ext uri="{BB962C8B-B14F-4D97-AF65-F5344CB8AC3E}">
        <p14:creationId xmlns:p14="http://schemas.microsoft.com/office/powerpoint/2010/main" val="2542690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Blockchain is just a list, where</a:t>
            </a:r>
            <a:r>
              <a:rPr lang="en-US" baseline="0" dirty="0"/>
              <a:t> each element contains a list of events to be recorded, and various cryptographic hashes and signatures. The technical details are not important here.</a:t>
            </a:r>
            <a:endParaRPr lang="en-US" dirty="0"/>
          </a:p>
        </p:txBody>
      </p:sp>
      <p:sp>
        <p:nvSpPr>
          <p:cNvPr id="4" name="Slide Number Placeholder 3"/>
          <p:cNvSpPr>
            <a:spLocks noGrp="1"/>
          </p:cNvSpPr>
          <p:nvPr>
            <p:ph type="sldNum" sz="quarter" idx="10"/>
          </p:nvPr>
        </p:nvSpPr>
        <p:spPr/>
        <p:txBody>
          <a:bodyPr/>
          <a:lstStyle/>
          <a:p>
            <a:pPr>
              <a:defRPr/>
            </a:pPr>
            <a:fld id="{75E391CA-9E48-4B39-8E28-288B1B68A629}" type="slidenum">
              <a:rPr lang="x-none" smtClean="0"/>
              <a:pPr>
                <a:defRPr/>
              </a:pPr>
              <a:t>85</a:t>
            </a:fld>
            <a:endParaRPr lang="en-US" dirty="0"/>
          </a:p>
        </p:txBody>
      </p:sp>
    </p:spTree>
    <p:extLst>
      <p:ext uri="{BB962C8B-B14F-4D97-AF65-F5344CB8AC3E}">
        <p14:creationId xmlns:p14="http://schemas.microsoft.com/office/powerpoint/2010/main" val="2542690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itchFamily="34" charset="0"/>
                <a:cs typeface="Arial" pitchFamily="34" charset="0"/>
              </a:defRPr>
            </a:lvl1pPr>
          </a:lstStyle>
          <a:p>
            <a:pPr algn="ctr">
              <a:defRPr/>
            </a:pPr>
            <a:endParaRPr lang="en-US" dirty="0"/>
          </a:p>
        </p:txBody>
      </p:sp>
      <p:sp>
        <p:nvSpPr>
          <p:cNvPr id="5"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Pr>
              <a:defRPr/>
            </a:pPr>
            <a:fld id="{C7B52C5F-E2F2-4C8A-AFD1-9591801048AB}" type="slidenum">
              <a:rPr lang="x-none" smtClean="0"/>
              <a:pPr>
                <a:defRPr/>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F80FD05-A2A2-49C2-965F-F8B1EF26C2B8}" type="slidenum">
              <a:rPr lang="x-none"/>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157EACED-43FC-460F-AA91-0F85D2BFC560}" type="slidenum">
              <a:rPr lang="x-none"/>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lgn="ct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FA8C595A-3CE5-48A7-A55E-633D7D1DD01A}" type="slidenum">
              <a:rPr lang="x-none"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9F7A7703-53B5-460B-9677-4399C5E1B4B0}" type="slidenum">
              <a:rPr lang="x-none"/>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28230822-17CC-4E98-B781-A8BB5709CDF3}" type="slidenum">
              <a:rPr lang="x-none"/>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BEDCFF82-CB55-4025-9EA7-48B41C50499F}" type="slidenum">
              <a:rPr lang="x-none"/>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6"/>
          <p:cNvSpPr>
            <a:spLocks noGrp="1" noChangeArrowheads="1"/>
          </p:cNvSpPr>
          <p:nvPr>
            <p:ph type="sldNum" sz="quarter" idx="11"/>
          </p:nvPr>
        </p:nvSpPr>
        <p:spPr>
          <a:ln/>
        </p:spPr>
        <p:txBody>
          <a:bodyPr/>
          <a:lstStyle>
            <a:lvl1pPr>
              <a:defRPr/>
            </a:lvl1pPr>
          </a:lstStyle>
          <a:p>
            <a:pPr>
              <a:defRPr/>
            </a:pPr>
            <a:fld id="{D65C4E5D-DA99-460E-9E68-E8A28959880C}" type="slidenum">
              <a:rPr lang="x-none"/>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Rectangle 6"/>
          <p:cNvSpPr>
            <a:spLocks noGrp="1" noChangeArrowheads="1"/>
          </p:cNvSpPr>
          <p:nvPr>
            <p:ph type="sldNum" sz="quarter" idx="11"/>
          </p:nvPr>
        </p:nvSpPr>
        <p:spPr>
          <a:ln/>
        </p:spPr>
        <p:txBody>
          <a:bodyPr/>
          <a:lstStyle>
            <a:lvl1pPr>
              <a:defRPr/>
            </a:lvl1pPr>
          </a:lstStyle>
          <a:p>
            <a:pPr>
              <a:defRPr/>
            </a:pPr>
            <a:fld id="{FE25F947-77F5-4CA6-8472-B4B2967773ED}" type="slidenum">
              <a:rPr lang="x-none"/>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B14E24EC-BF2A-41C3-A04C-BEBCAB3F3B52}" type="slidenum">
              <a:rPr lang="x-none"/>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xfrm>
            <a:off x="2832100" y="6248400"/>
            <a:ext cx="3429000" cy="457200"/>
          </a:xfrm>
          <a:prstGeom prst="rect">
            <a:avLst/>
          </a:prstGeom>
          <a:ln/>
        </p:spPr>
        <p:txBody>
          <a:bodyPr/>
          <a:lstStyle>
            <a:lvl1pPr>
              <a:defRPr>
                <a:latin typeface="Arial" panose="020B0604020202020204" pitchFamily="34" charset="0"/>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47CF6DD7-D8BB-4A04-A265-F259B52B817E}" type="slidenum">
              <a:rPr lang="x-none"/>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solidFill>
                  <a:schemeClr val="tx1"/>
                </a:solidFill>
                <a:latin typeface="Arial" pitchFamily="34" charset="0"/>
                <a:cs typeface="Arial" pitchFamily="34" charset="0"/>
              </a:defRPr>
            </a:lvl1pPr>
          </a:lstStyle>
          <a:p>
            <a:pPr>
              <a:defRPr/>
            </a:pPr>
            <a:fld id="{4DB96C79-D440-44D4-82C0-3C5F2204A7EA}" type="slidenum">
              <a:rPr lang="x-none" smtClean="0"/>
              <a:pPr>
                <a:defRPr/>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rtl="0" eaLnBrk="0" fontAlgn="base" hangingPunct="0">
        <a:spcBef>
          <a:spcPct val="0"/>
        </a:spcBef>
        <a:spcAft>
          <a:spcPct val="0"/>
        </a:spcAft>
        <a:defRPr sz="4400">
          <a:solidFill>
            <a:schemeClr val="tx2"/>
          </a:solidFill>
          <a:latin typeface="Arial" pitchFamily="34" charset="0"/>
          <a:ea typeface="+mj-ea"/>
          <a:cs typeface="Arial" pitchFamily="34" charset="0"/>
        </a:defRPr>
      </a:lvl1pPr>
      <a:lvl2pPr algn="ctr" rtl="0" eaLnBrk="0" fontAlgn="base" hangingPunct="0">
        <a:spcBef>
          <a:spcPct val="0"/>
        </a:spcBef>
        <a:spcAft>
          <a:spcPct val="0"/>
        </a:spcAft>
        <a:defRPr sz="4400">
          <a:solidFill>
            <a:schemeClr val="tx2"/>
          </a:solidFill>
          <a:latin typeface="Comic Sans MS" pitchFamily="66" charset="0"/>
        </a:defRPr>
      </a:lvl2pPr>
      <a:lvl3pPr algn="ctr" rtl="0" eaLnBrk="0" fontAlgn="base" hangingPunct="0">
        <a:spcBef>
          <a:spcPct val="0"/>
        </a:spcBef>
        <a:spcAft>
          <a:spcPct val="0"/>
        </a:spcAft>
        <a:defRPr sz="4400">
          <a:solidFill>
            <a:schemeClr val="tx2"/>
          </a:solidFill>
          <a:latin typeface="Comic Sans MS" pitchFamily="66" charset="0"/>
        </a:defRPr>
      </a:lvl3pPr>
      <a:lvl4pPr algn="ctr" rtl="0" eaLnBrk="0" fontAlgn="base" hangingPunct="0">
        <a:spcBef>
          <a:spcPct val="0"/>
        </a:spcBef>
        <a:spcAft>
          <a:spcPct val="0"/>
        </a:spcAft>
        <a:defRPr sz="4400">
          <a:solidFill>
            <a:schemeClr val="tx2"/>
          </a:solidFill>
          <a:latin typeface="Comic Sans MS" pitchFamily="66" charset="0"/>
        </a:defRPr>
      </a:lvl4pPr>
      <a:lvl5pPr algn="ctr" rtl="0" eaLnBrk="0" fontAlgn="base" hangingPunct="0">
        <a:spcBef>
          <a:spcPct val="0"/>
        </a:spcBef>
        <a:spcAft>
          <a:spcPct val="0"/>
        </a:spcAft>
        <a:defRPr sz="4400">
          <a:solidFill>
            <a:schemeClr val="tx2"/>
          </a:solidFill>
          <a:latin typeface="Comic Sans MS" pitchFamily="66" charset="0"/>
        </a:defRPr>
      </a:lvl5pPr>
      <a:lvl6pPr marL="457200" algn="ctr" rtl="0" eaLnBrk="0" fontAlgn="base" hangingPunct="0">
        <a:spcBef>
          <a:spcPct val="0"/>
        </a:spcBef>
        <a:spcAft>
          <a:spcPct val="0"/>
        </a:spcAft>
        <a:defRPr sz="4400">
          <a:solidFill>
            <a:schemeClr val="tx2"/>
          </a:solidFill>
          <a:latin typeface="Comic Sans MS" pitchFamily="66" charset="0"/>
        </a:defRPr>
      </a:lvl6pPr>
      <a:lvl7pPr marL="914400" algn="ctr" rtl="0" eaLnBrk="0" fontAlgn="base" hangingPunct="0">
        <a:spcBef>
          <a:spcPct val="0"/>
        </a:spcBef>
        <a:spcAft>
          <a:spcPct val="0"/>
        </a:spcAft>
        <a:defRPr sz="4400">
          <a:solidFill>
            <a:schemeClr val="tx2"/>
          </a:solidFill>
          <a:latin typeface="Comic Sans MS" pitchFamily="66" charset="0"/>
        </a:defRPr>
      </a:lvl7pPr>
      <a:lvl8pPr marL="1371600" algn="ctr" rtl="0" eaLnBrk="0" fontAlgn="base" hangingPunct="0">
        <a:spcBef>
          <a:spcPct val="0"/>
        </a:spcBef>
        <a:spcAft>
          <a:spcPct val="0"/>
        </a:spcAft>
        <a:defRPr sz="4400">
          <a:solidFill>
            <a:schemeClr val="tx2"/>
          </a:solidFill>
          <a:latin typeface="Comic Sans MS" pitchFamily="66" charset="0"/>
        </a:defRPr>
      </a:lvl8pPr>
      <a:lvl9pPr marL="1828800" algn="ctr" rtl="0" eaLnBrk="0" fontAlgn="base" hangingPunct="0">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800">
          <a:solidFill>
            <a:srgbClr val="0000FF"/>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400">
          <a:solidFill>
            <a:srgbClr val="0000FF"/>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rgbClr val="0000FF"/>
          </a:solidFill>
          <a:latin typeface="Arial" pitchFamily="34" charset="0"/>
          <a:cs typeface="Arial" pitchFamily="34" charset="0"/>
        </a:defRPr>
      </a:lvl5pPr>
      <a:lvl6pPr marL="2514600" indent="-228600" algn="l" rtl="0" eaLnBrk="0" fontAlgn="base" hangingPunct="0">
        <a:spcBef>
          <a:spcPct val="20000"/>
        </a:spcBef>
        <a:spcAft>
          <a:spcPct val="0"/>
        </a:spcAft>
        <a:buChar char="»"/>
        <a:defRPr sz="2000">
          <a:solidFill>
            <a:srgbClr val="0000FF"/>
          </a:solidFill>
          <a:latin typeface="+mn-lt"/>
        </a:defRPr>
      </a:lvl6pPr>
      <a:lvl7pPr marL="2971800" indent="-228600" algn="l" rtl="0" eaLnBrk="0" fontAlgn="base" hangingPunct="0">
        <a:spcBef>
          <a:spcPct val="20000"/>
        </a:spcBef>
        <a:spcAft>
          <a:spcPct val="0"/>
        </a:spcAft>
        <a:buChar char="»"/>
        <a:defRPr sz="2000">
          <a:solidFill>
            <a:srgbClr val="0000FF"/>
          </a:solidFill>
          <a:latin typeface="+mn-lt"/>
        </a:defRPr>
      </a:lvl7pPr>
      <a:lvl8pPr marL="3429000" indent="-228600" algn="l" rtl="0" eaLnBrk="0" fontAlgn="base" hangingPunct="0">
        <a:spcBef>
          <a:spcPct val="20000"/>
        </a:spcBef>
        <a:spcAft>
          <a:spcPct val="0"/>
        </a:spcAft>
        <a:buChar char="»"/>
        <a:defRPr sz="2000">
          <a:solidFill>
            <a:srgbClr val="0000FF"/>
          </a:solidFill>
          <a:latin typeface="+mn-lt"/>
        </a:defRPr>
      </a:lvl8pPr>
      <a:lvl9pPr marL="3886200" indent="-228600" algn="l" rtl="0" eaLnBrk="0" fontAlgn="base" hangingPunct="0">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jpeg"/><Relationship Id="rId1" Type="http://schemas.openxmlformats.org/officeDocument/2006/relationships/slideLayout" Target="../slideLayouts/slideLayout6.xml"/><Relationship Id="rId5" Type="http://schemas.microsoft.com/office/2007/relationships/hdphoto" Target="../media/hdphoto2.wdp"/><Relationship Id="rId4" Type="http://schemas.openxmlformats.org/officeDocument/2006/relationships/image" Target="../media/image8.jpeg"/></Relationships>
</file>

<file path=ppt/slides/_rels/slide4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0.jpeg"/><Relationship Id="rId5" Type="http://schemas.microsoft.com/office/2007/relationships/hdphoto" Target="../media/hdphoto2.wdp"/><Relationship Id="rId4" Type="http://schemas.openxmlformats.org/officeDocument/2006/relationships/image" Target="../media/image8.jpeg"/></Relationships>
</file>

<file path=ppt/slides/_rels/slide4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6.xml"/><Relationship Id="rId4" Type="http://schemas.openxmlformats.org/officeDocument/2006/relationships/image" Target="../media/image9.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jpeg"/><Relationship Id="rId1" Type="http://schemas.openxmlformats.org/officeDocument/2006/relationships/slideLayout" Target="../slideLayouts/slideLayout6.xml"/><Relationship Id="rId6" Type="http://schemas.openxmlformats.org/officeDocument/2006/relationships/image" Target="../media/image10.jpeg"/><Relationship Id="rId5" Type="http://schemas.microsoft.com/office/2007/relationships/hdphoto" Target="../media/hdphoto2.wdp"/><Relationship Id="rId4" Type="http://schemas.openxmlformats.org/officeDocument/2006/relationships/image" Target="../media/image8.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urning money">
            <a:extLst>
              <a:ext uri="{FF2B5EF4-FFF2-40B4-BE49-F238E27FC236}">
                <a16:creationId xmlns:a16="http://schemas.microsoft.com/office/drawing/2014/main" id="{E45B32AC-A55C-348B-2183-E9CAB96A9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262" y="-625072"/>
            <a:ext cx="12254523" cy="829223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9926A21-2551-2572-066D-19855B6A5116}"/>
              </a:ext>
            </a:extLst>
          </p:cNvPr>
          <p:cNvSpPr txBox="1"/>
          <p:nvPr/>
        </p:nvSpPr>
        <p:spPr bwMode="auto">
          <a:xfrm>
            <a:off x="1782876" y="3167391"/>
            <a:ext cx="3280065" cy="954107"/>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Lecture 4</a:t>
            </a:r>
          </a:p>
          <a:p>
            <a:pPr algn="ctr"/>
            <a:r>
              <a:rPr lang="en-US" sz="2800" b="1" dirty="0">
                <a:solidFill>
                  <a:srgbClr val="FFFF00"/>
                </a:solidFill>
                <a:latin typeface="Arial" panose="020B0604020202020204" pitchFamily="34" charset="0"/>
              </a:rPr>
              <a:t>Bitcoin Continued</a:t>
            </a:r>
          </a:p>
        </p:txBody>
      </p:sp>
      <p:sp>
        <p:nvSpPr>
          <p:cNvPr id="5" name="TextBox 4">
            <a:extLst>
              <a:ext uri="{FF2B5EF4-FFF2-40B4-BE49-F238E27FC236}">
                <a16:creationId xmlns:a16="http://schemas.microsoft.com/office/drawing/2014/main" id="{F3612789-B0DE-1CAF-E521-45765AE45BA4}"/>
              </a:ext>
            </a:extLst>
          </p:cNvPr>
          <p:cNvSpPr txBox="1"/>
          <p:nvPr/>
        </p:nvSpPr>
        <p:spPr bwMode="auto">
          <a:xfrm>
            <a:off x="552564" y="585632"/>
            <a:ext cx="5740674" cy="1384995"/>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CS1951 L</a:t>
            </a:r>
          </a:p>
          <a:p>
            <a:pPr algn="ctr"/>
            <a:r>
              <a:rPr lang="en-US" sz="2800" b="1" dirty="0">
                <a:solidFill>
                  <a:srgbClr val="FFFF00"/>
                </a:solidFill>
                <a:latin typeface="Arial" panose="020B0604020202020204" pitchFamily="34" charset="0"/>
              </a:rPr>
              <a:t>Blockchains &amp; Cryptocurrencies</a:t>
            </a:r>
          </a:p>
          <a:p>
            <a:pPr algn="ctr"/>
            <a:r>
              <a:rPr lang="en-US" sz="2800" b="1" dirty="0">
                <a:solidFill>
                  <a:srgbClr val="FFFF00"/>
                </a:solidFill>
                <a:latin typeface="Arial" panose="020B0604020202020204" pitchFamily="34" charset="0"/>
              </a:rPr>
              <a:t>Spring 2024</a:t>
            </a:r>
          </a:p>
        </p:txBody>
      </p:sp>
      <p:sp>
        <p:nvSpPr>
          <p:cNvPr id="6" name="TextBox 5">
            <a:extLst>
              <a:ext uri="{FF2B5EF4-FFF2-40B4-BE49-F238E27FC236}">
                <a16:creationId xmlns:a16="http://schemas.microsoft.com/office/drawing/2014/main" id="{A584A7B7-D47C-7207-B575-5D55B0372351}"/>
              </a:ext>
            </a:extLst>
          </p:cNvPr>
          <p:cNvSpPr txBox="1"/>
          <p:nvPr/>
        </p:nvSpPr>
        <p:spPr bwMode="auto">
          <a:xfrm>
            <a:off x="1852600" y="5318261"/>
            <a:ext cx="3140603" cy="954107"/>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b="1" dirty="0">
                <a:solidFill>
                  <a:srgbClr val="FFFF00"/>
                </a:solidFill>
                <a:latin typeface="Arial" panose="020B0604020202020204" pitchFamily="34" charset="0"/>
              </a:rPr>
              <a:t>Maurice Herlihy</a:t>
            </a:r>
          </a:p>
          <a:p>
            <a:pPr algn="ctr"/>
            <a:r>
              <a:rPr lang="en-US" sz="2800" b="1" dirty="0">
                <a:solidFill>
                  <a:srgbClr val="FFFF00"/>
                </a:solidFill>
                <a:latin typeface="Arial" panose="020B0604020202020204" pitchFamily="34" charset="0"/>
              </a:rPr>
              <a:t>Brown University</a:t>
            </a:r>
          </a:p>
        </p:txBody>
      </p:sp>
    </p:spTree>
    <p:extLst>
      <p:ext uri="{BB962C8B-B14F-4D97-AF65-F5344CB8AC3E}">
        <p14:creationId xmlns:p14="http://schemas.microsoft.com/office/powerpoint/2010/main" val="2751006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10</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rgbClr val="D4D4D4"/>
                </a:solidFill>
                <a:effectLst/>
                <a:latin typeface="Consolas" panose="020B0609020204030204" pitchFamily="49" charset="0"/>
              </a:rPr>
              <a:t>&lt;s&gt;</a:t>
            </a:r>
          </a:p>
          <a:p>
            <a:pPr algn="l"/>
            <a:r>
              <a:rPr lang="nl-NL" b="0" dirty="0">
                <a:solidFill>
                  <a:srgbClr val="DCDCAA"/>
                </a:solidFill>
                <a:effectLst/>
                <a:latin typeface="Consolas" panose="020B0609020204030204" pitchFamily="49" charset="0"/>
              </a:rPr>
              <a:t>OP_HASH256</a:t>
            </a:r>
            <a:endParaRPr lang="nl-NL" b="0" dirty="0">
              <a:solidFill>
                <a:srgbClr val="D4D4D4"/>
              </a:solidFill>
              <a:effectLst/>
              <a:latin typeface="Consolas" panose="020B0609020204030204" pitchFamily="49" charset="0"/>
            </a:endParaRPr>
          </a:p>
          <a:p>
            <a:pPr algn="l"/>
            <a:r>
              <a:rPr lang="nl-NL" b="0" dirty="0">
                <a:solidFill>
                  <a:srgbClr val="D4D4D4"/>
                </a:solidFill>
                <a:effectLst/>
                <a:latin typeface="Consolas" panose="020B0609020204030204" pitchFamily="49" charset="0"/>
              </a:rPr>
              <a:t>&lt;k&gt;</a:t>
            </a:r>
          </a:p>
          <a:p>
            <a:pPr algn="l"/>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 </a:t>
            </a:r>
          </a:p>
          <a:p>
            <a:pPr algn="ctr"/>
            <a:r>
              <a:rPr lang="nl-NL" b="0" dirty="0">
                <a:solidFill>
                  <a:srgbClr val="D4D4D4"/>
                </a:solidFill>
                <a:effectLst/>
                <a:latin typeface="Consolas" panose="020B0609020204030204" pitchFamily="49" charset="0"/>
              </a:rPr>
              <a:t>true</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66879" y="4601367"/>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3602268"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Evaluate equality test</a:t>
            </a:r>
          </a:p>
        </p:txBody>
      </p:sp>
    </p:spTree>
    <p:extLst>
      <p:ext uri="{BB962C8B-B14F-4D97-AF65-F5344CB8AC3E}">
        <p14:creationId xmlns:p14="http://schemas.microsoft.com/office/powerpoint/2010/main" val="156801379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Right Arrow 63"/>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32" name="Slide Number Placeholder 5"/>
          <p:cNvSpPr>
            <a:spLocks noGrp="1"/>
          </p:cNvSpPr>
          <p:nvPr>
            <p:ph type="sldNum" sz="quarter" idx="4294967295"/>
          </p:nvPr>
        </p:nvSpPr>
        <p:spPr>
          <a:xfrm>
            <a:off x="6553200" y="6245225"/>
            <a:ext cx="2133600" cy="476250"/>
          </a:xfrm>
          <a:prstGeom prst="rect">
            <a:avLst/>
          </a:prstGeom>
        </p:spPr>
        <p:txBody>
          <a:bodyPr/>
          <a:lstStyle/>
          <a:p>
            <a:fld id="{6A88977B-9530-455E-877E-2152369FBB67}" type="slidenum">
              <a:rPr lang="en-US"/>
              <a:pPr/>
              <a:t>100</a:t>
            </a:fld>
            <a:endParaRPr lang="en-US" dirty="0"/>
          </a:p>
        </p:txBody>
      </p:sp>
      <p:sp>
        <p:nvSpPr>
          <p:cNvPr id="112642" name="Rectangle 2"/>
          <p:cNvSpPr>
            <a:spLocks noGrp="1" noChangeArrowheads="1"/>
          </p:cNvSpPr>
          <p:nvPr>
            <p:ph type="title"/>
          </p:nvPr>
        </p:nvSpPr>
        <p:spPr>
          <a:xfrm>
            <a:off x="685800" y="333375"/>
            <a:ext cx="7772400" cy="1143000"/>
          </a:xfrm>
        </p:spPr>
        <p:txBody>
          <a:bodyPr/>
          <a:lstStyle/>
          <a:p>
            <a:r>
              <a:rPr lang="en-US" dirty="0">
                <a:solidFill>
                  <a:srgbClr val="FFFF00"/>
                </a:solidFill>
                <a:latin typeface="Arial" pitchFamily="34" charset="0"/>
              </a:rPr>
              <a:t>Merkleized Skip Lists?</a:t>
            </a:r>
          </a:p>
        </p:txBody>
      </p:sp>
      <p:cxnSp>
        <p:nvCxnSpPr>
          <p:cNvPr id="112645" name="AutoShape 5"/>
          <p:cNvCxnSpPr>
            <a:cxnSpLocks noChangeShapeType="1"/>
          </p:cNvCxnSpPr>
          <p:nvPr/>
        </p:nvCxnSpPr>
        <p:spPr bwMode="auto">
          <a:xfrm>
            <a:off x="2776538" y="5424488"/>
            <a:ext cx="0" cy="366712"/>
          </a:xfrm>
          <a:prstGeom prst="straightConnector1">
            <a:avLst/>
          </a:prstGeom>
          <a:noFill/>
          <a:ln w="38100">
            <a:solidFill>
              <a:schemeClr val="tx1"/>
            </a:solidFill>
            <a:round/>
            <a:headEnd/>
            <a:tailEnd/>
          </a:ln>
          <a:effectLst/>
        </p:spPr>
      </p:cxnSp>
      <p:cxnSp>
        <p:nvCxnSpPr>
          <p:cNvPr id="112648" name="AutoShape 8"/>
          <p:cNvCxnSpPr>
            <a:cxnSpLocks noChangeShapeType="1"/>
          </p:cNvCxnSpPr>
          <p:nvPr/>
        </p:nvCxnSpPr>
        <p:spPr bwMode="auto">
          <a:xfrm>
            <a:off x="4048125" y="4792663"/>
            <a:ext cx="0" cy="998537"/>
          </a:xfrm>
          <a:prstGeom prst="straightConnector1">
            <a:avLst/>
          </a:prstGeom>
          <a:noFill/>
          <a:ln w="38100">
            <a:solidFill>
              <a:schemeClr val="tx1"/>
            </a:solidFill>
            <a:round/>
            <a:headEnd/>
            <a:tailEnd/>
          </a:ln>
          <a:effectLst/>
        </p:spPr>
      </p:cxnSp>
      <p:cxnSp>
        <p:nvCxnSpPr>
          <p:cNvPr id="112651" name="AutoShape 11"/>
          <p:cNvCxnSpPr>
            <a:cxnSpLocks noChangeShapeType="1"/>
          </p:cNvCxnSpPr>
          <p:nvPr/>
        </p:nvCxnSpPr>
        <p:spPr bwMode="auto">
          <a:xfrm>
            <a:off x="6500813" y="5170488"/>
            <a:ext cx="0" cy="620712"/>
          </a:xfrm>
          <a:prstGeom prst="straightConnector1">
            <a:avLst/>
          </a:prstGeom>
          <a:noFill/>
          <a:ln w="38100">
            <a:solidFill>
              <a:schemeClr val="tx1"/>
            </a:solidFill>
            <a:round/>
            <a:headEnd/>
            <a:tailEnd/>
          </a:ln>
          <a:effectLst/>
        </p:spPr>
      </p:cxnSp>
      <p:cxnSp>
        <p:nvCxnSpPr>
          <p:cNvPr id="112654" name="AutoShape 14"/>
          <p:cNvCxnSpPr>
            <a:cxnSpLocks noChangeShapeType="1"/>
          </p:cNvCxnSpPr>
          <p:nvPr/>
        </p:nvCxnSpPr>
        <p:spPr bwMode="auto">
          <a:xfrm>
            <a:off x="5292725" y="4508500"/>
            <a:ext cx="0" cy="1282700"/>
          </a:xfrm>
          <a:prstGeom prst="straightConnector1">
            <a:avLst/>
          </a:prstGeom>
          <a:noFill/>
          <a:ln w="38100">
            <a:solidFill>
              <a:schemeClr val="tx1"/>
            </a:solidFill>
            <a:round/>
            <a:headEnd/>
            <a:tailEnd/>
          </a:ln>
          <a:effectLst/>
        </p:spPr>
      </p:cxnSp>
      <p:cxnSp>
        <p:nvCxnSpPr>
          <p:cNvPr id="112657" name="AutoShape 17"/>
          <p:cNvCxnSpPr>
            <a:cxnSpLocks noChangeShapeType="1"/>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4" name="Vertical Scroll 33"/>
          <p:cNvSpPr/>
          <p:nvPr/>
        </p:nvSpPr>
        <p:spPr>
          <a:xfrm>
            <a:off x="78687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Vertical Scroll 34"/>
          <p:cNvSpPr/>
          <p:nvPr/>
        </p:nvSpPr>
        <p:spPr>
          <a:xfrm>
            <a:off x="2097301"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Vertical Scroll 35"/>
          <p:cNvSpPr/>
          <p:nvPr/>
        </p:nvSpPr>
        <p:spPr>
          <a:xfrm>
            <a:off x="3407729" y="4665663"/>
            <a:ext cx="781577" cy="129063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Vertical Scroll 36"/>
          <p:cNvSpPr/>
          <p:nvPr/>
        </p:nvSpPr>
        <p:spPr>
          <a:xfrm>
            <a:off x="4718157" y="3982245"/>
            <a:ext cx="781577" cy="197405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Vertical Scroll 37"/>
          <p:cNvSpPr/>
          <p:nvPr/>
        </p:nvSpPr>
        <p:spPr>
          <a:xfrm>
            <a:off x="733901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Vertical Scroll 38"/>
          <p:cNvSpPr/>
          <p:nvPr/>
        </p:nvSpPr>
        <p:spPr>
          <a:xfrm>
            <a:off x="6028585"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Arrow Connector 2"/>
          <p:cNvCxnSpPr/>
          <p:nvPr/>
        </p:nvCxnSpPr>
        <p:spPr bwMode="auto">
          <a:xfrm flipH="1">
            <a:off x="1432560"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0" name="Straight Arrow Connector 39"/>
          <p:cNvCxnSpPr/>
          <p:nvPr/>
        </p:nvCxnSpPr>
        <p:spPr bwMode="auto">
          <a:xfrm flipH="1">
            <a:off x="2776538"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1" name="Straight Arrow Connector 40"/>
          <p:cNvCxnSpPr/>
          <p:nvPr/>
        </p:nvCxnSpPr>
        <p:spPr bwMode="auto">
          <a:xfrm flipH="1">
            <a:off x="4120516"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2" name="Straight Arrow Connector 41"/>
          <p:cNvCxnSpPr/>
          <p:nvPr/>
        </p:nvCxnSpPr>
        <p:spPr bwMode="auto">
          <a:xfrm flipH="1">
            <a:off x="5464494"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3" name="Straight Arrow Connector 42"/>
          <p:cNvCxnSpPr/>
          <p:nvPr/>
        </p:nvCxnSpPr>
        <p:spPr bwMode="auto">
          <a:xfrm flipH="1">
            <a:off x="6808472"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5" name="Straight Arrow Connector 44"/>
          <p:cNvCxnSpPr/>
          <p:nvPr/>
        </p:nvCxnSpPr>
        <p:spPr bwMode="auto">
          <a:xfrm flipH="1">
            <a:off x="1432560" y="5034665"/>
            <a:ext cx="2153412"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p:nvPr/>
        </p:nvCxnSpPr>
        <p:spPr bwMode="auto">
          <a:xfrm flipH="1">
            <a:off x="4120516" y="5034665"/>
            <a:ext cx="80943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p:nvPr/>
        </p:nvCxnSpPr>
        <p:spPr bwMode="auto">
          <a:xfrm flipH="1">
            <a:off x="5424107" y="5034665"/>
            <a:ext cx="215785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3" name="Straight Arrow Connector 52"/>
          <p:cNvCxnSpPr/>
          <p:nvPr/>
        </p:nvCxnSpPr>
        <p:spPr bwMode="auto">
          <a:xfrm flipH="1">
            <a:off x="5424107" y="4381210"/>
            <a:ext cx="2229039"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4" name="Straight Arrow Connector 53"/>
          <p:cNvCxnSpPr/>
          <p:nvPr/>
        </p:nvCxnSpPr>
        <p:spPr bwMode="auto">
          <a:xfrm flipH="1">
            <a:off x="1411383" y="3667206"/>
            <a:ext cx="5927630"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6" name="Straight Arrow Connector 55"/>
          <p:cNvCxnSpPr/>
          <p:nvPr/>
        </p:nvCxnSpPr>
        <p:spPr bwMode="auto">
          <a:xfrm flipH="1">
            <a:off x="1411383" y="4381210"/>
            <a:ext cx="344977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93256427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ight Arrow 28"/>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32" name="Slide Number Placeholder 5"/>
          <p:cNvSpPr>
            <a:spLocks noGrp="1"/>
          </p:cNvSpPr>
          <p:nvPr>
            <p:ph type="sldNum" sz="quarter" idx="4294967295"/>
          </p:nvPr>
        </p:nvSpPr>
        <p:spPr>
          <a:xfrm>
            <a:off x="6553200" y="6245225"/>
            <a:ext cx="2133600" cy="476250"/>
          </a:xfrm>
          <a:prstGeom prst="rect">
            <a:avLst/>
          </a:prstGeom>
        </p:spPr>
        <p:txBody>
          <a:bodyPr/>
          <a:lstStyle/>
          <a:p>
            <a:fld id="{6A88977B-9530-455E-877E-2152369FBB67}" type="slidenum">
              <a:rPr lang="en-US"/>
              <a:pPr/>
              <a:t>101</a:t>
            </a:fld>
            <a:endParaRPr lang="en-US" dirty="0"/>
          </a:p>
        </p:txBody>
      </p:sp>
      <p:sp>
        <p:nvSpPr>
          <p:cNvPr id="112642" name="Rectangle 2"/>
          <p:cNvSpPr>
            <a:spLocks noGrp="1" noChangeArrowheads="1"/>
          </p:cNvSpPr>
          <p:nvPr>
            <p:ph type="title"/>
          </p:nvPr>
        </p:nvSpPr>
        <p:spPr>
          <a:xfrm>
            <a:off x="685800" y="333375"/>
            <a:ext cx="7772400" cy="1143000"/>
          </a:xfrm>
        </p:spPr>
        <p:txBody>
          <a:bodyPr/>
          <a:lstStyle/>
          <a:p>
            <a:r>
              <a:rPr lang="en-US" dirty="0">
                <a:solidFill>
                  <a:srgbClr val="FFFF00"/>
                </a:solidFill>
                <a:latin typeface="Arial" pitchFamily="34" charset="0"/>
              </a:rPr>
              <a:t>Merkleized Skip Lists?</a:t>
            </a:r>
          </a:p>
        </p:txBody>
      </p:sp>
      <p:cxnSp>
        <p:nvCxnSpPr>
          <p:cNvPr id="112645" name="AutoShape 5"/>
          <p:cNvCxnSpPr>
            <a:cxnSpLocks noChangeShapeType="1"/>
          </p:cNvCxnSpPr>
          <p:nvPr/>
        </p:nvCxnSpPr>
        <p:spPr bwMode="auto">
          <a:xfrm>
            <a:off x="2776538" y="5424488"/>
            <a:ext cx="0" cy="366712"/>
          </a:xfrm>
          <a:prstGeom prst="straightConnector1">
            <a:avLst/>
          </a:prstGeom>
          <a:noFill/>
          <a:ln w="38100">
            <a:solidFill>
              <a:schemeClr val="tx1"/>
            </a:solidFill>
            <a:round/>
            <a:headEnd/>
            <a:tailEnd/>
          </a:ln>
          <a:effectLst/>
        </p:spPr>
      </p:cxnSp>
      <p:cxnSp>
        <p:nvCxnSpPr>
          <p:cNvPr id="112648" name="AutoShape 8"/>
          <p:cNvCxnSpPr>
            <a:cxnSpLocks noChangeShapeType="1"/>
          </p:cNvCxnSpPr>
          <p:nvPr/>
        </p:nvCxnSpPr>
        <p:spPr bwMode="auto">
          <a:xfrm>
            <a:off x="4048125" y="4792663"/>
            <a:ext cx="0" cy="998537"/>
          </a:xfrm>
          <a:prstGeom prst="straightConnector1">
            <a:avLst/>
          </a:prstGeom>
          <a:noFill/>
          <a:ln w="38100">
            <a:solidFill>
              <a:schemeClr val="tx1"/>
            </a:solidFill>
            <a:round/>
            <a:headEnd/>
            <a:tailEnd/>
          </a:ln>
          <a:effectLst/>
        </p:spPr>
      </p:cxnSp>
      <p:cxnSp>
        <p:nvCxnSpPr>
          <p:cNvPr id="112651" name="AutoShape 11"/>
          <p:cNvCxnSpPr>
            <a:cxnSpLocks noChangeShapeType="1"/>
          </p:cNvCxnSpPr>
          <p:nvPr/>
        </p:nvCxnSpPr>
        <p:spPr bwMode="auto">
          <a:xfrm>
            <a:off x="6500813" y="5170488"/>
            <a:ext cx="0" cy="620712"/>
          </a:xfrm>
          <a:prstGeom prst="straightConnector1">
            <a:avLst/>
          </a:prstGeom>
          <a:noFill/>
          <a:ln w="38100">
            <a:solidFill>
              <a:schemeClr val="tx1"/>
            </a:solidFill>
            <a:round/>
            <a:headEnd/>
            <a:tailEnd/>
          </a:ln>
          <a:effectLst/>
        </p:spPr>
      </p:cxnSp>
      <p:cxnSp>
        <p:nvCxnSpPr>
          <p:cNvPr id="112654" name="AutoShape 14"/>
          <p:cNvCxnSpPr>
            <a:cxnSpLocks noChangeShapeType="1"/>
          </p:cNvCxnSpPr>
          <p:nvPr/>
        </p:nvCxnSpPr>
        <p:spPr bwMode="auto">
          <a:xfrm>
            <a:off x="5292725" y="4508500"/>
            <a:ext cx="0" cy="1282700"/>
          </a:xfrm>
          <a:prstGeom prst="straightConnector1">
            <a:avLst/>
          </a:prstGeom>
          <a:noFill/>
          <a:ln w="38100">
            <a:solidFill>
              <a:schemeClr val="tx1"/>
            </a:solidFill>
            <a:round/>
            <a:headEnd/>
            <a:tailEnd/>
          </a:ln>
          <a:effectLst/>
        </p:spPr>
      </p:cxnSp>
      <p:cxnSp>
        <p:nvCxnSpPr>
          <p:cNvPr id="112657" name="AutoShape 17"/>
          <p:cNvCxnSpPr>
            <a:cxnSpLocks noChangeShapeType="1"/>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4" name="Vertical Scroll 33"/>
          <p:cNvSpPr/>
          <p:nvPr/>
        </p:nvSpPr>
        <p:spPr>
          <a:xfrm>
            <a:off x="78687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Vertical Scroll 34"/>
          <p:cNvSpPr/>
          <p:nvPr/>
        </p:nvSpPr>
        <p:spPr>
          <a:xfrm>
            <a:off x="2097301"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Vertical Scroll 35"/>
          <p:cNvSpPr/>
          <p:nvPr/>
        </p:nvSpPr>
        <p:spPr>
          <a:xfrm>
            <a:off x="3407729" y="4665663"/>
            <a:ext cx="781577" cy="129063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Vertical Scroll 36"/>
          <p:cNvSpPr/>
          <p:nvPr/>
        </p:nvSpPr>
        <p:spPr>
          <a:xfrm>
            <a:off x="4718157" y="3982245"/>
            <a:ext cx="781577" cy="197405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Vertical Scroll 37"/>
          <p:cNvSpPr/>
          <p:nvPr/>
        </p:nvSpPr>
        <p:spPr>
          <a:xfrm>
            <a:off x="7339013" y="3261361"/>
            <a:ext cx="781577" cy="26949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Vertical Scroll 38"/>
          <p:cNvSpPr/>
          <p:nvPr/>
        </p:nvSpPr>
        <p:spPr>
          <a:xfrm>
            <a:off x="6028585" y="5349081"/>
            <a:ext cx="781577" cy="60722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Arrow Connector 2"/>
          <p:cNvCxnSpPr/>
          <p:nvPr/>
        </p:nvCxnSpPr>
        <p:spPr bwMode="auto">
          <a:xfrm flipH="1">
            <a:off x="1432560"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0" name="Straight Arrow Connector 39"/>
          <p:cNvCxnSpPr/>
          <p:nvPr/>
        </p:nvCxnSpPr>
        <p:spPr bwMode="auto">
          <a:xfrm flipH="1">
            <a:off x="2776538"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1" name="Straight Arrow Connector 40"/>
          <p:cNvCxnSpPr/>
          <p:nvPr/>
        </p:nvCxnSpPr>
        <p:spPr bwMode="auto">
          <a:xfrm flipH="1">
            <a:off x="4120516"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2" name="Straight Arrow Connector 41"/>
          <p:cNvCxnSpPr/>
          <p:nvPr/>
        </p:nvCxnSpPr>
        <p:spPr bwMode="auto">
          <a:xfrm flipH="1">
            <a:off x="5464494"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3" name="Straight Arrow Connector 42"/>
          <p:cNvCxnSpPr/>
          <p:nvPr/>
        </p:nvCxnSpPr>
        <p:spPr bwMode="auto">
          <a:xfrm flipH="1">
            <a:off x="6808472"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5" name="Straight Arrow Connector 44"/>
          <p:cNvCxnSpPr/>
          <p:nvPr/>
        </p:nvCxnSpPr>
        <p:spPr bwMode="auto">
          <a:xfrm flipH="1">
            <a:off x="1432560" y="5034665"/>
            <a:ext cx="2153412"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p:nvPr/>
        </p:nvCxnSpPr>
        <p:spPr bwMode="auto">
          <a:xfrm flipH="1">
            <a:off x="4120516" y="5034665"/>
            <a:ext cx="80943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p:nvPr/>
        </p:nvCxnSpPr>
        <p:spPr bwMode="auto">
          <a:xfrm flipH="1">
            <a:off x="5424107" y="5034665"/>
            <a:ext cx="215785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3" name="Straight Arrow Connector 52"/>
          <p:cNvCxnSpPr/>
          <p:nvPr/>
        </p:nvCxnSpPr>
        <p:spPr bwMode="auto">
          <a:xfrm flipH="1">
            <a:off x="5424107" y="4381210"/>
            <a:ext cx="2229039"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4" name="Straight Arrow Connector 53"/>
          <p:cNvCxnSpPr/>
          <p:nvPr/>
        </p:nvCxnSpPr>
        <p:spPr bwMode="auto">
          <a:xfrm flipH="1">
            <a:off x="1411383" y="3667206"/>
            <a:ext cx="5927630"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56" name="Straight Arrow Connector 55"/>
          <p:cNvCxnSpPr/>
          <p:nvPr/>
        </p:nvCxnSpPr>
        <p:spPr bwMode="auto">
          <a:xfrm flipH="1">
            <a:off x="1411383" y="4381210"/>
            <a:ext cx="344977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2" name="TextBox 1"/>
          <p:cNvSpPr txBox="1"/>
          <p:nvPr/>
        </p:nvSpPr>
        <p:spPr bwMode="auto">
          <a:xfrm>
            <a:off x="982011" y="1512035"/>
            <a:ext cx="5046574" cy="461665"/>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dirty="0">
                <a:solidFill>
                  <a:srgbClr val="FFFF00"/>
                </a:solidFill>
                <a:latin typeface="Arial" panose="020B0604020202020204" pitchFamily="34" charset="0"/>
                <a:cs typeface="Arial" panose="020B0604020202020204" pitchFamily="34" charset="0"/>
              </a:rPr>
              <a:t>Each layer is sub-list of lower levels</a:t>
            </a:r>
            <a:endParaRPr lang="en-US"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27" name="TextBox 26"/>
          <p:cNvSpPr txBox="1"/>
          <p:nvPr/>
        </p:nvSpPr>
        <p:spPr bwMode="auto">
          <a:xfrm>
            <a:off x="982011" y="2064545"/>
            <a:ext cx="5044971" cy="461665"/>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dirty="0">
                <a:solidFill>
                  <a:srgbClr val="FFFF00"/>
                </a:solidFill>
                <a:latin typeface="Arial" panose="020B0604020202020204" pitchFamily="34" charset="0"/>
                <a:cs typeface="Arial" panose="020B0604020202020204" pitchFamily="34" charset="0"/>
              </a:rPr>
              <a:t>Each layer jumps about twice as far</a:t>
            </a:r>
            <a:endParaRPr lang="en-US"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28" name="TextBox 27"/>
          <p:cNvSpPr txBox="1"/>
          <p:nvPr/>
        </p:nvSpPr>
        <p:spPr bwMode="auto">
          <a:xfrm>
            <a:off x="982011" y="2617055"/>
            <a:ext cx="3454792" cy="461665"/>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dirty="0">
                <a:solidFill>
                  <a:srgbClr val="FFFF00"/>
                </a:solidFill>
                <a:latin typeface="Arial" panose="020B0604020202020204" pitchFamily="34" charset="0"/>
                <a:cs typeface="Arial" panose="020B0604020202020204" pitchFamily="34" charset="0"/>
              </a:rPr>
              <a:t>Logarithmic search time</a:t>
            </a:r>
            <a:endParaRPr lang="en-US"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2556851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ight Arrow 28"/>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cxnSp>
        <p:nvCxnSpPr>
          <p:cNvPr id="42" name="Straight Arrow Connector 41"/>
          <p:cNvCxnSpPr/>
          <p:nvPr/>
        </p:nvCxnSpPr>
        <p:spPr bwMode="auto">
          <a:xfrm flipH="1">
            <a:off x="5464494" y="5710953"/>
            <a:ext cx="740644"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Slide Number Placeholder 5"/>
          <p:cNvSpPr>
            <a:spLocks noGrp="1"/>
          </p:cNvSpPr>
          <p:nvPr>
            <p:ph type="sldNum" sz="quarter" idx="4294967295"/>
          </p:nvPr>
        </p:nvSpPr>
        <p:spPr>
          <a:xfrm>
            <a:off x="6553200" y="6245225"/>
            <a:ext cx="2133600" cy="476250"/>
          </a:xfrm>
          <a:prstGeom prst="rect">
            <a:avLst/>
          </a:prstGeom>
        </p:spPr>
        <p:txBody>
          <a:bodyPr/>
          <a:lstStyle/>
          <a:p>
            <a:fld id="{6A88977B-9530-455E-877E-2152369FBB67}" type="slidenum">
              <a:rPr lang="en-US"/>
              <a:pPr/>
              <a:t>102</a:t>
            </a:fld>
            <a:endParaRPr lang="en-US" dirty="0"/>
          </a:p>
        </p:txBody>
      </p:sp>
      <p:sp>
        <p:nvSpPr>
          <p:cNvPr id="112642" name="Rectangle 2"/>
          <p:cNvSpPr>
            <a:spLocks noGrp="1" noChangeArrowheads="1"/>
          </p:cNvSpPr>
          <p:nvPr>
            <p:ph type="title"/>
          </p:nvPr>
        </p:nvSpPr>
        <p:spPr>
          <a:xfrm>
            <a:off x="685800" y="333375"/>
            <a:ext cx="7772400" cy="1143000"/>
          </a:xfrm>
        </p:spPr>
        <p:txBody>
          <a:bodyPr/>
          <a:lstStyle/>
          <a:p>
            <a:r>
              <a:rPr lang="en-US" dirty="0">
                <a:solidFill>
                  <a:srgbClr val="FFFF00"/>
                </a:solidFill>
                <a:latin typeface="Arial" pitchFamily="34" charset="0"/>
              </a:rPr>
              <a:t>Merkleized Skip Lists?</a:t>
            </a:r>
          </a:p>
        </p:txBody>
      </p:sp>
      <p:cxnSp>
        <p:nvCxnSpPr>
          <p:cNvPr id="112645" name="AutoShape 5"/>
          <p:cNvCxnSpPr>
            <a:cxnSpLocks noChangeShapeType="1"/>
          </p:cNvCxnSpPr>
          <p:nvPr/>
        </p:nvCxnSpPr>
        <p:spPr bwMode="auto">
          <a:xfrm>
            <a:off x="2776538" y="5424488"/>
            <a:ext cx="0" cy="366712"/>
          </a:xfrm>
          <a:prstGeom prst="straightConnector1">
            <a:avLst/>
          </a:prstGeom>
          <a:noFill/>
          <a:ln w="38100">
            <a:solidFill>
              <a:schemeClr val="tx1"/>
            </a:solidFill>
            <a:round/>
            <a:headEnd/>
            <a:tailEnd/>
          </a:ln>
          <a:effectLst/>
        </p:spPr>
      </p:cxnSp>
      <p:cxnSp>
        <p:nvCxnSpPr>
          <p:cNvPr id="112648" name="AutoShape 8"/>
          <p:cNvCxnSpPr>
            <a:cxnSpLocks noChangeShapeType="1"/>
          </p:cNvCxnSpPr>
          <p:nvPr/>
        </p:nvCxnSpPr>
        <p:spPr bwMode="auto">
          <a:xfrm>
            <a:off x="4048125" y="4792663"/>
            <a:ext cx="0" cy="998537"/>
          </a:xfrm>
          <a:prstGeom prst="straightConnector1">
            <a:avLst/>
          </a:prstGeom>
          <a:noFill/>
          <a:ln w="38100">
            <a:solidFill>
              <a:schemeClr val="tx1"/>
            </a:solidFill>
            <a:round/>
            <a:headEnd/>
            <a:tailEnd/>
          </a:ln>
          <a:effectLst/>
        </p:spPr>
      </p:cxnSp>
      <p:cxnSp>
        <p:nvCxnSpPr>
          <p:cNvPr id="112651" name="AutoShape 11"/>
          <p:cNvCxnSpPr>
            <a:cxnSpLocks noChangeShapeType="1"/>
          </p:cNvCxnSpPr>
          <p:nvPr/>
        </p:nvCxnSpPr>
        <p:spPr bwMode="auto">
          <a:xfrm>
            <a:off x="6500813" y="5170488"/>
            <a:ext cx="0" cy="620712"/>
          </a:xfrm>
          <a:prstGeom prst="straightConnector1">
            <a:avLst/>
          </a:prstGeom>
          <a:noFill/>
          <a:ln w="38100">
            <a:solidFill>
              <a:schemeClr val="tx1"/>
            </a:solidFill>
            <a:round/>
            <a:headEnd/>
            <a:tailEnd/>
          </a:ln>
          <a:effectLst/>
        </p:spPr>
      </p:cxnSp>
      <p:cxnSp>
        <p:nvCxnSpPr>
          <p:cNvPr id="112654" name="AutoShape 14"/>
          <p:cNvCxnSpPr>
            <a:cxnSpLocks noChangeShapeType="1"/>
          </p:cNvCxnSpPr>
          <p:nvPr/>
        </p:nvCxnSpPr>
        <p:spPr bwMode="auto">
          <a:xfrm>
            <a:off x="5292725" y="4508500"/>
            <a:ext cx="0" cy="1282700"/>
          </a:xfrm>
          <a:prstGeom prst="straightConnector1">
            <a:avLst/>
          </a:prstGeom>
          <a:noFill/>
          <a:ln w="38100">
            <a:solidFill>
              <a:schemeClr val="tx1"/>
            </a:solidFill>
            <a:round/>
            <a:headEnd/>
            <a:tailEnd/>
          </a:ln>
          <a:effectLst/>
        </p:spPr>
      </p:cxnSp>
      <p:cxnSp>
        <p:nvCxnSpPr>
          <p:cNvPr id="112657" name="AutoShape 17"/>
          <p:cNvCxnSpPr>
            <a:cxnSpLocks noChangeShapeType="1"/>
          </p:cNvCxnSpPr>
          <p:nvPr/>
        </p:nvCxnSpPr>
        <p:spPr bwMode="auto">
          <a:xfrm>
            <a:off x="7720013" y="4149725"/>
            <a:ext cx="0" cy="1641475"/>
          </a:xfrm>
          <a:prstGeom prst="straightConnector1">
            <a:avLst/>
          </a:prstGeom>
          <a:noFill/>
          <a:ln w="38100">
            <a:solidFill>
              <a:schemeClr val="tx1"/>
            </a:solidFill>
            <a:round/>
            <a:headEnd/>
            <a:tailEnd/>
          </a:ln>
          <a:effectLst/>
        </p:spPr>
      </p:cxnSp>
      <p:sp>
        <p:nvSpPr>
          <p:cNvPr id="34" name="Vertical Scroll 33"/>
          <p:cNvSpPr/>
          <p:nvPr/>
        </p:nvSpPr>
        <p:spPr>
          <a:xfrm>
            <a:off x="786873" y="3261361"/>
            <a:ext cx="781577" cy="269494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Vertical Scroll 34"/>
          <p:cNvSpPr/>
          <p:nvPr/>
        </p:nvSpPr>
        <p:spPr>
          <a:xfrm>
            <a:off x="2097301" y="5349081"/>
            <a:ext cx="781577" cy="607220"/>
          </a:xfrm>
          <a:prstGeom prst="verticalScroll">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Vertical Scroll 35"/>
          <p:cNvSpPr/>
          <p:nvPr/>
        </p:nvSpPr>
        <p:spPr>
          <a:xfrm>
            <a:off x="3407729" y="4665663"/>
            <a:ext cx="781577" cy="1290638"/>
          </a:xfrm>
          <a:prstGeom prst="verticalScroll">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Vertical Scroll 36"/>
          <p:cNvSpPr/>
          <p:nvPr/>
        </p:nvSpPr>
        <p:spPr>
          <a:xfrm>
            <a:off x="4718157" y="3982245"/>
            <a:ext cx="781577" cy="197405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Vertical Scroll 37"/>
          <p:cNvSpPr/>
          <p:nvPr/>
        </p:nvSpPr>
        <p:spPr>
          <a:xfrm>
            <a:off x="7339013" y="3261361"/>
            <a:ext cx="781577" cy="2694940"/>
          </a:xfrm>
          <a:prstGeom prst="verticalScroll">
            <a:avLst/>
          </a:prstGeom>
          <a:solidFill>
            <a:schemeClr val="tx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Vertical Scroll 38"/>
          <p:cNvSpPr/>
          <p:nvPr/>
        </p:nvSpPr>
        <p:spPr>
          <a:xfrm>
            <a:off x="6028585" y="5349081"/>
            <a:ext cx="781577" cy="60722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Arrow Connector 2"/>
          <p:cNvCxnSpPr/>
          <p:nvPr/>
        </p:nvCxnSpPr>
        <p:spPr bwMode="auto">
          <a:xfrm flipH="1">
            <a:off x="1432560"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0" name="Straight Arrow Connector 39"/>
          <p:cNvCxnSpPr/>
          <p:nvPr/>
        </p:nvCxnSpPr>
        <p:spPr bwMode="auto">
          <a:xfrm flipH="1">
            <a:off x="2776538"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1" name="Straight Arrow Connector 40"/>
          <p:cNvCxnSpPr/>
          <p:nvPr/>
        </p:nvCxnSpPr>
        <p:spPr bwMode="auto">
          <a:xfrm flipH="1">
            <a:off x="4120516"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3" name="Straight Arrow Connector 42"/>
          <p:cNvCxnSpPr/>
          <p:nvPr/>
        </p:nvCxnSpPr>
        <p:spPr bwMode="auto">
          <a:xfrm flipH="1">
            <a:off x="6808472" y="5710953"/>
            <a:ext cx="74064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5" name="Straight Arrow Connector 44"/>
          <p:cNvCxnSpPr/>
          <p:nvPr/>
        </p:nvCxnSpPr>
        <p:spPr bwMode="auto">
          <a:xfrm flipH="1">
            <a:off x="1432560" y="5034665"/>
            <a:ext cx="2153412"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6" name="Straight Arrow Connector 45"/>
          <p:cNvCxnSpPr/>
          <p:nvPr/>
        </p:nvCxnSpPr>
        <p:spPr bwMode="auto">
          <a:xfrm flipH="1">
            <a:off x="4120516" y="5034665"/>
            <a:ext cx="809434"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48" name="Straight Arrow Connector 47"/>
          <p:cNvCxnSpPr/>
          <p:nvPr/>
        </p:nvCxnSpPr>
        <p:spPr bwMode="auto">
          <a:xfrm flipH="1">
            <a:off x="5424107" y="5034665"/>
            <a:ext cx="2157857"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53" name="Straight Arrow Connector 52"/>
          <p:cNvCxnSpPr/>
          <p:nvPr/>
        </p:nvCxnSpPr>
        <p:spPr bwMode="auto">
          <a:xfrm flipH="1">
            <a:off x="5424107" y="4381210"/>
            <a:ext cx="2229039"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54" name="Straight Arrow Connector 53"/>
          <p:cNvCxnSpPr/>
          <p:nvPr/>
        </p:nvCxnSpPr>
        <p:spPr bwMode="auto">
          <a:xfrm flipH="1">
            <a:off x="1411383" y="3667206"/>
            <a:ext cx="5927630" cy="0"/>
          </a:xfrm>
          <a:prstGeom prst="straightConnector1">
            <a:avLst/>
          </a:prstGeom>
          <a:solidFill>
            <a:srgbClr val="FFFFCC"/>
          </a:solidFill>
          <a:ln w="76200" cap="flat" cmpd="sng" algn="ctr">
            <a:solidFill>
              <a:schemeClr val="tx1">
                <a:lumMod val="85000"/>
              </a:schemeClr>
            </a:solidFill>
            <a:prstDash val="solid"/>
            <a:round/>
            <a:headEnd type="none" w="med" len="med"/>
            <a:tailEnd type="triangle" w="med" len="med"/>
          </a:ln>
          <a:effectLst/>
        </p:spPr>
      </p:cxnSp>
      <p:cxnSp>
        <p:nvCxnSpPr>
          <p:cNvPr id="56" name="Straight Arrow Connector 55"/>
          <p:cNvCxnSpPr/>
          <p:nvPr/>
        </p:nvCxnSpPr>
        <p:spPr bwMode="auto">
          <a:xfrm flipH="1">
            <a:off x="1411383" y="4381210"/>
            <a:ext cx="3449777" cy="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32460003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103</a:t>
            </a:fld>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1220575">
            <a:off x="1952624" y="530906"/>
            <a:ext cx="7077075" cy="65366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bwMode="auto">
          <a:xfrm>
            <a:off x="1407823" y="3045590"/>
            <a:ext cx="6123792"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Merkleized skip lists already invented</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5" name="TextBox 4"/>
          <p:cNvSpPr txBox="1"/>
          <p:nvPr/>
        </p:nvSpPr>
        <p:spPr bwMode="auto">
          <a:xfrm>
            <a:off x="1407822" y="3820290"/>
            <a:ext cx="2565126"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Pre-blockchain</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6" name="TextBox 5"/>
          <p:cNvSpPr txBox="1"/>
          <p:nvPr/>
        </p:nvSpPr>
        <p:spPr bwMode="auto">
          <a:xfrm>
            <a:off x="1407821" y="4594990"/>
            <a:ext cx="3805850"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Research opportunity?</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1743574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ight Arrow 44"/>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51" name="Title 50"/>
          <p:cNvSpPr>
            <a:spLocks noGrp="1"/>
          </p:cNvSpPr>
          <p:nvPr>
            <p:ph type="title"/>
          </p:nvPr>
        </p:nvSpPr>
        <p:spPr/>
        <p:txBody>
          <a:bodyPr/>
          <a:lstStyle/>
          <a:p>
            <a:r>
              <a:rPr lang="en-US" dirty="0">
                <a:solidFill>
                  <a:srgbClr val="FFFF00"/>
                </a:solidFill>
              </a:rPr>
              <a:t>Keep Blocks in Merkle Tree instead of Chain?</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104</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1" name="TextBox 10"/>
          <p:cNvSpPr txBox="1"/>
          <p:nvPr/>
        </p:nvSpPr>
        <p:spPr bwMode="auto">
          <a:xfrm>
            <a:off x="546674" y="4303826"/>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22" name="TextBox 21"/>
          <p:cNvSpPr txBox="1"/>
          <p:nvPr/>
        </p:nvSpPr>
        <p:spPr bwMode="auto">
          <a:xfrm>
            <a:off x="2614672" y="4303826"/>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4475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42" name="TextBox 41"/>
          <p:cNvSpPr txBox="1"/>
          <p:nvPr/>
        </p:nvSpPr>
        <p:spPr bwMode="auto">
          <a:xfrm>
            <a:off x="4782049" y="4303826"/>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5614970"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9" name="TextBox 38"/>
          <p:cNvSpPr txBox="1"/>
          <p:nvPr/>
        </p:nvSpPr>
        <p:spPr bwMode="auto">
          <a:xfrm>
            <a:off x="6873225" y="4303826"/>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7706146"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0" name="Vertical Scroll 29"/>
          <p:cNvSpPr/>
          <p:nvPr/>
        </p:nvSpPr>
        <p:spPr>
          <a:xfrm>
            <a:off x="1058536"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0</a:t>
            </a:r>
            <a:endParaRPr lang="en-US" dirty="0"/>
          </a:p>
        </p:txBody>
      </p:sp>
      <p:sp>
        <p:nvSpPr>
          <p:cNvPr id="31" name="Vertical Scroll 30"/>
          <p:cNvSpPr/>
          <p:nvPr/>
        </p:nvSpPr>
        <p:spPr>
          <a:xfrm>
            <a:off x="3093674"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1</a:t>
            </a:r>
            <a:endParaRPr lang="en-US" dirty="0"/>
          </a:p>
        </p:txBody>
      </p:sp>
      <p:sp>
        <p:nvSpPr>
          <p:cNvPr id="32" name="Vertical Scroll 31"/>
          <p:cNvSpPr/>
          <p:nvPr/>
        </p:nvSpPr>
        <p:spPr>
          <a:xfrm>
            <a:off x="5128812"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2</a:t>
            </a:r>
            <a:endParaRPr lang="en-US" dirty="0"/>
          </a:p>
        </p:txBody>
      </p:sp>
      <p:sp>
        <p:nvSpPr>
          <p:cNvPr id="34" name="Vertical Scroll 33"/>
          <p:cNvSpPr/>
          <p:nvPr/>
        </p:nvSpPr>
        <p:spPr>
          <a:xfrm>
            <a:off x="7163950" y="5463483"/>
            <a:ext cx="707838" cy="718898"/>
          </a:xfrm>
          <a:prstGeom prst="verticalScroll">
            <a:avLst/>
          </a:prstGeom>
          <a:solidFill>
            <a:schemeClr val="bg1"/>
          </a:solidFill>
          <a:ln w="38100">
            <a:solidFill>
              <a:srgbClr val="FF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66FF"/>
                </a:solidFill>
                <a:latin typeface="Arial" panose="020B0604020202020204" pitchFamily="34" charset="0"/>
                <a:cs typeface="Arial" panose="020B0604020202020204" pitchFamily="34" charset="0"/>
              </a:rPr>
              <a:t>d</a:t>
            </a:r>
            <a:r>
              <a:rPr lang="en-US" b="1" baseline="-25000" dirty="0">
                <a:solidFill>
                  <a:srgbClr val="FF66FF"/>
                </a:solidFill>
                <a:latin typeface="Arial" panose="020B0604020202020204" pitchFamily="34" charset="0"/>
                <a:cs typeface="Arial" panose="020B0604020202020204" pitchFamily="34" charset="0"/>
              </a:rPr>
              <a:t>3</a:t>
            </a:r>
            <a:endParaRPr lang="en-US" dirty="0"/>
          </a:p>
        </p:txBody>
      </p:sp>
    </p:spTree>
    <p:extLst>
      <p:ext uri="{BB962C8B-B14F-4D97-AF65-F5344CB8AC3E}">
        <p14:creationId xmlns:p14="http://schemas.microsoft.com/office/powerpoint/2010/main" val="339271963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Certificate Transparency</a:t>
            </a:r>
          </a:p>
        </p:txBody>
      </p:sp>
      <p:sp>
        <p:nvSpPr>
          <p:cNvPr id="4" name="Slide Number Placeholder 3"/>
          <p:cNvSpPr>
            <a:spLocks noGrp="1"/>
          </p:cNvSpPr>
          <p:nvPr>
            <p:ph type="sldNum" sz="quarter" idx="11"/>
          </p:nvPr>
        </p:nvSpPr>
        <p:spPr>
          <a:xfrm>
            <a:off x="6638581" y="6172200"/>
            <a:ext cx="1905000" cy="457200"/>
          </a:xfrm>
        </p:spPr>
        <p:txBody>
          <a:bodyPr/>
          <a:lstStyle/>
          <a:p>
            <a:pPr>
              <a:defRPr/>
            </a:pPr>
            <a:fld id="{FA8C595A-3CE5-48A7-A55E-633D7D1DD01A}" type="slidenum">
              <a:rPr lang="x-none" smtClean="0"/>
              <a:pPr>
                <a:defRPr/>
              </a:pPr>
              <a:t>105</a:t>
            </a:fld>
            <a:endParaRPr lang="en-US" dirty="0"/>
          </a:p>
        </p:txBody>
      </p:sp>
      <p:pic>
        <p:nvPicPr>
          <p:cNvPr id="10242" name="Picture 2" descr="Image result for certificate author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675" y="2349500"/>
            <a:ext cx="2857500" cy="24669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bwMode="auto">
          <a:xfrm>
            <a:off x="3693822" y="2527365"/>
            <a:ext cx="5308736" cy="83099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dirty="0">
                <a:solidFill>
                  <a:srgbClr val="FFFF00"/>
                </a:solidFill>
                <a:latin typeface="Arial" panose="020B0604020202020204" pitchFamily="34" charset="0"/>
                <a:cs typeface="Arial" panose="020B0604020202020204" pitchFamily="34" charset="0"/>
              </a:rPr>
              <a:t>Certificate authorities issue SSL certificates</a:t>
            </a:r>
            <a:endParaRPr lang="en-US" sz="100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8" name="TextBox 7"/>
          <p:cNvSpPr txBox="1"/>
          <p:nvPr/>
        </p:nvSpPr>
        <p:spPr bwMode="auto">
          <a:xfrm>
            <a:off x="3693822" y="3739447"/>
            <a:ext cx="4789777" cy="830997"/>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dirty="0">
                <a:solidFill>
                  <a:srgbClr val="FFFF00"/>
                </a:solidFill>
                <a:latin typeface="Arial" panose="020B0604020202020204" pitchFamily="34" charset="0"/>
                <a:cs typeface="Arial" panose="020B0604020202020204" pitchFamily="34" charset="0"/>
              </a:rPr>
              <a:t>So you can be sure you are talking to Amazon, Facebook, etc.</a:t>
            </a:r>
            <a:endParaRPr lang="en-US" sz="100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9" name="TextBox 8"/>
          <p:cNvSpPr txBox="1"/>
          <p:nvPr/>
        </p:nvSpPr>
        <p:spPr bwMode="auto">
          <a:xfrm>
            <a:off x="3693822" y="4951529"/>
            <a:ext cx="3811877" cy="461665"/>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dirty="0">
                <a:solidFill>
                  <a:srgbClr val="FFFF00"/>
                </a:solidFill>
                <a:latin typeface="Arial" panose="020B0604020202020204" pitchFamily="34" charset="0"/>
                <a:cs typeface="Arial" panose="020B0604020202020204" pitchFamily="34" charset="0"/>
                <a:sym typeface="Mathematica1" pitchFamily="2" charset="2"/>
              </a:rPr>
              <a:t>They sometimes mess up</a:t>
            </a:r>
            <a:endParaRPr lang="en-US" sz="1000"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601853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descr="https://www.certificate-transparency.org/_/rsrc/1472780088776/log-proofs-work/ct_hash_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3667" y="2005332"/>
            <a:ext cx="5356666" cy="4701536"/>
          </a:xfrm>
          <a:prstGeom prst="rect">
            <a:avLst/>
          </a:prstGeom>
          <a:solidFill>
            <a:schemeClr val="tx1"/>
          </a:solidFill>
        </p:spPr>
      </p:pic>
      <p:sp>
        <p:nvSpPr>
          <p:cNvPr id="2" name="Title 1"/>
          <p:cNvSpPr>
            <a:spLocks noGrp="1"/>
          </p:cNvSpPr>
          <p:nvPr>
            <p:ph type="title"/>
          </p:nvPr>
        </p:nvSpPr>
        <p:spPr/>
        <p:txBody>
          <a:bodyPr/>
          <a:lstStyle/>
          <a:p>
            <a:r>
              <a:rPr lang="en-US" dirty="0">
                <a:solidFill>
                  <a:srgbClr val="FFFF00"/>
                </a:solidFill>
              </a:rPr>
              <a:t>Google Certificate Transparency Project</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106</a:t>
            </a:fld>
            <a:endParaRPr lang="en-US" dirty="0"/>
          </a:p>
        </p:txBody>
      </p:sp>
      <p:sp>
        <p:nvSpPr>
          <p:cNvPr id="7" name="TextBox 6"/>
          <p:cNvSpPr txBox="1"/>
          <p:nvPr/>
        </p:nvSpPr>
        <p:spPr bwMode="auto">
          <a:xfrm>
            <a:off x="1522123" y="2813089"/>
            <a:ext cx="548259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Publish certificates on public logs</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8" name="TextBox 7"/>
          <p:cNvSpPr txBox="1"/>
          <p:nvPr/>
        </p:nvSpPr>
        <p:spPr bwMode="auto">
          <a:xfrm>
            <a:off x="1522123" y="3707671"/>
            <a:ext cx="472437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Replicate logs for availability</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9" name="TextBox 8"/>
          <p:cNvSpPr txBox="1"/>
          <p:nvPr/>
        </p:nvSpPr>
        <p:spPr bwMode="auto">
          <a:xfrm>
            <a:off x="1522123" y="4602253"/>
            <a:ext cx="414248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Each log is a Merkle tree</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10" name="TextBox 9"/>
          <p:cNvSpPr txBox="1"/>
          <p:nvPr/>
        </p:nvSpPr>
        <p:spPr bwMode="auto">
          <a:xfrm>
            <a:off x="1522122" y="5567453"/>
            <a:ext cx="6938118"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Not exactly a blockchain, but very close …</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1033355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6045200"/>
            <a:ext cx="1905000" cy="457200"/>
          </a:xfrm>
        </p:spPr>
        <p:txBody>
          <a:bodyPr/>
          <a:lstStyle/>
          <a:p>
            <a:pPr>
              <a:defRPr/>
            </a:pPr>
            <a:fld id="{FE25F947-77F5-4CA6-8472-B4B2967773ED}" type="slidenum">
              <a:rPr lang="x-none" smtClean="0"/>
              <a:pPr>
                <a:defRPr/>
              </a:pPr>
              <a:t>107</a:t>
            </a:fld>
            <a:endParaRPr lang="en-US" dirty="0"/>
          </a:p>
        </p:txBody>
      </p:sp>
      <p:pic>
        <p:nvPicPr>
          <p:cNvPr id="3" name="Picture 2" descr="“John Hughes posts ‘Why Functional Programming Matters’ ”&#10;Ferdinand Pauwels&#10;Oil on canvas&#10;1872&#10;(collaboration from Richard Carlss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6931" y="-9078"/>
            <a:ext cx="5641974" cy="68761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bwMode="auto">
          <a:xfrm>
            <a:off x="368981" y="312546"/>
            <a:ext cx="5346019"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Ideas we covered in this lecture</a:t>
            </a:r>
          </a:p>
        </p:txBody>
      </p:sp>
      <p:sp>
        <p:nvSpPr>
          <p:cNvPr id="6" name="TextBox 5"/>
          <p:cNvSpPr txBox="1"/>
          <p:nvPr/>
        </p:nvSpPr>
        <p:spPr bwMode="auto">
          <a:xfrm>
            <a:off x="728245" y="5119512"/>
            <a:ext cx="2901756" cy="523220"/>
          </a:xfrm>
          <a:prstGeom prst="rect">
            <a:avLst/>
          </a:prstGeom>
          <a:solidFill>
            <a:schemeClr val="bg1"/>
          </a:solidFill>
          <a:ln w="76200">
            <a:solidFill>
              <a:srgbClr val="00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Merkle Skip Lists</a:t>
            </a:r>
          </a:p>
        </p:txBody>
      </p:sp>
      <p:sp>
        <p:nvSpPr>
          <p:cNvPr id="7" name="TextBox 6"/>
          <p:cNvSpPr txBox="1"/>
          <p:nvPr/>
        </p:nvSpPr>
        <p:spPr bwMode="auto">
          <a:xfrm>
            <a:off x="728245" y="2726106"/>
            <a:ext cx="226478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Merkle Trees</a:t>
            </a:r>
          </a:p>
        </p:txBody>
      </p:sp>
      <p:sp>
        <p:nvSpPr>
          <p:cNvPr id="8" name="TextBox 7"/>
          <p:cNvSpPr txBox="1"/>
          <p:nvPr/>
        </p:nvSpPr>
        <p:spPr bwMode="auto">
          <a:xfrm>
            <a:off x="728245" y="3523908"/>
            <a:ext cx="462383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Merkle Tree of Transactions</a:t>
            </a:r>
          </a:p>
        </p:txBody>
      </p:sp>
      <p:sp>
        <p:nvSpPr>
          <p:cNvPr id="9" name="TextBox 8"/>
          <p:cNvSpPr txBox="1"/>
          <p:nvPr/>
        </p:nvSpPr>
        <p:spPr bwMode="auto">
          <a:xfrm>
            <a:off x="728245" y="1130502"/>
            <a:ext cx="4264308"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Bitcoin node data storage</a:t>
            </a:r>
          </a:p>
        </p:txBody>
      </p:sp>
      <p:sp>
        <p:nvSpPr>
          <p:cNvPr id="10" name="TextBox 9"/>
          <p:cNvSpPr txBox="1"/>
          <p:nvPr/>
        </p:nvSpPr>
        <p:spPr bwMode="auto">
          <a:xfrm>
            <a:off x="728245" y="4321710"/>
            <a:ext cx="3145413"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Lightweight Nodes</a:t>
            </a:r>
          </a:p>
        </p:txBody>
      </p:sp>
      <p:sp>
        <p:nvSpPr>
          <p:cNvPr id="11" name="TextBox 10"/>
          <p:cNvSpPr txBox="1"/>
          <p:nvPr/>
        </p:nvSpPr>
        <p:spPr bwMode="auto">
          <a:xfrm>
            <a:off x="728245" y="1928304"/>
            <a:ext cx="4844596"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Cryptographic hash functions</a:t>
            </a:r>
          </a:p>
        </p:txBody>
      </p:sp>
      <p:sp>
        <p:nvSpPr>
          <p:cNvPr id="12" name="TextBox 11"/>
          <p:cNvSpPr txBox="1"/>
          <p:nvPr/>
        </p:nvSpPr>
        <p:spPr bwMode="auto">
          <a:xfrm>
            <a:off x="732692" y="5917406"/>
            <a:ext cx="7553093"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Google Certificate Transparency = Merkle tree</a:t>
            </a:r>
          </a:p>
        </p:txBody>
      </p:sp>
    </p:spTree>
    <p:extLst>
      <p:ext uri="{BB962C8B-B14F-4D97-AF65-F5344CB8AC3E}">
        <p14:creationId xmlns:p14="http://schemas.microsoft.com/office/powerpoint/2010/main" val="1786025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108</a:t>
            </a:fld>
            <a:endParaRPr lang="en-US" dirty="0"/>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5725" y="225425"/>
            <a:ext cx="3892550" cy="6407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7797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Pay to Public Key Hash</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11</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807373" y="2274838"/>
            <a:ext cx="3011209" cy="2308324"/>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en-US" b="0" i="0" dirty="0">
                <a:solidFill>
                  <a:srgbClr val="FFFFFF"/>
                </a:solidFill>
                <a:effectLst/>
                <a:latin typeface="Arial" panose="020B0604020202020204" pitchFamily="34" charset="0"/>
              </a:rPr>
              <a:t>OP_DUP </a:t>
            </a:r>
          </a:p>
          <a:p>
            <a:pPr algn="l"/>
            <a:r>
              <a:rPr lang="en-US" b="0" i="0" dirty="0">
                <a:solidFill>
                  <a:srgbClr val="FFFFFF"/>
                </a:solidFill>
                <a:effectLst/>
                <a:latin typeface="Arial" panose="020B0604020202020204" pitchFamily="34" charset="0"/>
              </a:rPr>
              <a:t>OP_HASH160 </a:t>
            </a:r>
          </a:p>
          <a:p>
            <a:pPr algn="l"/>
            <a:r>
              <a:rPr lang="en-US" b="0" i="0" dirty="0">
                <a:solidFill>
                  <a:srgbClr val="FFFFFF"/>
                </a:solidFill>
                <a:effectLst/>
                <a:latin typeface="Arial" panose="020B0604020202020204" pitchFamily="34" charset="0"/>
              </a:rPr>
              <a:t>&lt;pubKeyHash&gt; </a:t>
            </a:r>
          </a:p>
          <a:p>
            <a:pPr algn="l"/>
            <a:r>
              <a:rPr lang="en-US" b="0" i="0" dirty="0">
                <a:solidFill>
                  <a:srgbClr val="FFFFFF"/>
                </a:solidFill>
                <a:effectLst/>
                <a:latin typeface="Arial" panose="020B0604020202020204" pitchFamily="34" charset="0"/>
              </a:rPr>
              <a:t>OP_EQUALVERIFY </a:t>
            </a:r>
          </a:p>
          <a:p>
            <a:pPr algn="l"/>
            <a:r>
              <a:rPr lang="en-US" b="0" i="0" dirty="0">
                <a:solidFill>
                  <a:srgbClr val="FFFFFF"/>
                </a:solidFill>
                <a:effectLst/>
                <a:latin typeface="Arial" panose="020B0604020202020204" pitchFamily="34" charset="0"/>
              </a:rPr>
              <a:t>OP_CHECKSIG</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538316" y="2644170"/>
            <a:ext cx="4173795" cy="1569660"/>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lang="en-US" b="0" i="0" dirty="0">
                <a:solidFill>
                  <a:srgbClr val="FFFF00"/>
                </a:solidFill>
                <a:effectLst/>
                <a:latin typeface="Arial" panose="020B0604020202020204" pitchFamily="34" charset="0"/>
                <a:cs typeface="Arial" panose="020B0604020202020204" pitchFamily="34" charset="0"/>
              </a:rPr>
              <a:t>“Was the transaction signature created using the public key that corresponds to the given pubkey hash?”</a:t>
            </a:r>
            <a:endParaRPr lang="nl-NL" b="0" dirty="0">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9517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Multi-Sigs</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12</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553521" y="2176998"/>
            <a:ext cx="3518912"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en-US" b="0" i="0" dirty="0">
                <a:solidFill>
                  <a:srgbClr val="FFFFFF"/>
                </a:solidFill>
                <a:effectLst/>
                <a:latin typeface="Arial" panose="020B0604020202020204" pitchFamily="34" charset="0"/>
              </a:rPr>
              <a:t>&lt;pubKeyA&gt; </a:t>
            </a:r>
          </a:p>
          <a:p>
            <a:pPr algn="l"/>
            <a:r>
              <a:rPr lang="en-US" b="0" i="0" dirty="0">
                <a:solidFill>
                  <a:srgbClr val="FFFFFF"/>
                </a:solidFill>
                <a:effectLst/>
                <a:latin typeface="Arial" panose="020B0604020202020204" pitchFamily="34" charset="0"/>
              </a:rPr>
              <a:t>OP_CHECKSIGVERIFY</a:t>
            </a:r>
          </a:p>
          <a:p>
            <a:pPr algn="l"/>
            <a:r>
              <a:rPr lang="en-US" b="0" i="0" dirty="0">
                <a:solidFill>
                  <a:srgbClr val="FFFFFF"/>
                </a:solidFill>
                <a:effectLst/>
                <a:latin typeface="Arial" panose="020B0604020202020204" pitchFamily="34" charset="0"/>
              </a:rPr>
              <a:t>&lt;pubKeyB&gt; </a:t>
            </a:r>
          </a:p>
          <a:p>
            <a:pPr algn="l"/>
            <a:r>
              <a:rPr lang="en-US" b="0" i="0" dirty="0">
                <a:solidFill>
                  <a:srgbClr val="FFFFFF"/>
                </a:solidFill>
                <a:effectLst/>
                <a:latin typeface="Arial" panose="020B0604020202020204" pitchFamily="34" charset="0"/>
              </a:rPr>
              <a:t>OP_CHECKSIG</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626808" y="2464591"/>
            <a:ext cx="3421626" cy="1200329"/>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lang="en-US" b="0" i="0" dirty="0">
                <a:solidFill>
                  <a:srgbClr val="FFFF00"/>
                </a:solidFill>
                <a:effectLst/>
                <a:latin typeface="Arial" panose="020B0604020202020204" pitchFamily="34" charset="0"/>
                <a:cs typeface="Arial" panose="020B0604020202020204" pitchFamily="34" charset="0"/>
              </a:rPr>
              <a:t>“Did at least 2 out of the 3 public keys provided sign the transaction?”</a:t>
            </a:r>
            <a:endParaRPr lang="nl-NL" b="0" dirty="0">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0061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Simple Escrow Contract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13</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513830" y="2176998"/>
            <a:ext cx="3598293"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en-US" b="0" i="0" dirty="0">
                <a:solidFill>
                  <a:srgbClr val="FFFFFF"/>
                </a:solidFill>
                <a:effectLst/>
                <a:latin typeface="Arial" panose="020B0604020202020204" pitchFamily="34" charset="0"/>
              </a:rPr>
              <a:t>&lt;pubKeyA&gt; </a:t>
            </a:r>
          </a:p>
          <a:p>
            <a:pPr algn="l"/>
            <a:r>
              <a:rPr lang="en-US" b="0" i="0" dirty="0">
                <a:solidFill>
                  <a:srgbClr val="FFFFFF"/>
                </a:solidFill>
                <a:effectLst/>
                <a:latin typeface="Arial" panose="020B0604020202020204" pitchFamily="34" charset="0"/>
              </a:rPr>
              <a:t>OP_CHECKSIGVERIFY </a:t>
            </a:r>
          </a:p>
          <a:p>
            <a:pPr algn="l"/>
            <a:r>
              <a:rPr lang="en-US" b="0" i="0" dirty="0">
                <a:solidFill>
                  <a:srgbClr val="FFFFFF"/>
                </a:solidFill>
                <a:effectLst/>
                <a:latin typeface="Arial" panose="020B0604020202020204" pitchFamily="34" charset="0"/>
              </a:rPr>
              <a:t>&lt;pubKeyB&gt; </a:t>
            </a:r>
          </a:p>
          <a:p>
            <a:pPr algn="l"/>
            <a:r>
              <a:rPr lang="en-US" b="0" i="0" dirty="0">
                <a:solidFill>
                  <a:srgbClr val="FFFFFF"/>
                </a:solidFill>
                <a:effectLst/>
                <a:latin typeface="Arial" panose="020B0604020202020204" pitchFamily="34" charset="0"/>
              </a:rPr>
              <a:t>OP_CHECKSIG</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626808" y="2649257"/>
            <a:ext cx="3421626" cy="830997"/>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lang="en-US" b="0" i="0" dirty="0">
                <a:solidFill>
                  <a:srgbClr val="FFFF00"/>
                </a:solidFill>
                <a:effectLst/>
                <a:latin typeface="Arial" panose="020B0604020202020204" pitchFamily="34" charset="0"/>
                <a:cs typeface="Arial" panose="020B0604020202020204" pitchFamily="34" charset="0"/>
              </a:rPr>
              <a:t>“Did both A and B sign the transaction?”</a:t>
            </a:r>
            <a:endParaRPr lang="nl-NL" b="0" dirty="0">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92890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14</a:t>
            </a:fld>
            <a:endParaRPr lang="en-US" dirty="0"/>
          </a:p>
        </p:txBody>
      </p:sp>
      <p:sp>
        <p:nvSpPr>
          <p:cNvPr id="16" name="TextBox 15">
            <a:extLst>
              <a:ext uri="{FF2B5EF4-FFF2-40B4-BE49-F238E27FC236}">
                <a16:creationId xmlns:a16="http://schemas.microsoft.com/office/drawing/2014/main" id="{A9C5F23B-8B8E-F2D3-08E7-BDC25A226EFB}"/>
              </a:ext>
            </a:extLst>
          </p:cNvPr>
          <p:cNvSpPr txBox="1"/>
          <p:nvPr/>
        </p:nvSpPr>
        <p:spPr bwMode="auto">
          <a:xfrm>
            <a:off x="1204519" y="5543444"/>
            <a:ext cx="5564344" cy="523220"/>
          </a:xfrm>
          <a:prstGeom prst="rect">
            <a:avLst/>
          </a:prstGeom>
          <a:solidFill>
            <a:schemeClr val="bg1"/>
          </a:solidFill>
          <a:ln w="76200">
            <a:solidFill>
              <a:srgbClr val="00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Limited amount of long-lived state</a:t>
            </a:r>
          </a:p>
        </p:txBody>
      </p:sp>
      <p:sp>
        <p:nvSpPr>
          <p:cNvPr id="17" name="TextBox 16">
            <a:extLst>
              <a:ext uri="{FF2B5EF4-FFF2-40B4-BE49-F238E27FC236}">
                <a16:creationId xmlns:a16="http://schemas.microsoft.com/office/drawing/2014/main" id="{2A88A040-5ABD-6AFD-353A-2ECBA3BC0C3B}"/>
              </a:ext>
            </a:extLst>
          </p:cNvPr>
          <p:cNvSpPr txBox="1"/>
          <p:nvPr/>
        </p:nvSpPr>
        <p:spPr bwMode="auto">
          <a:xfrm>
            <a:off x="1204519" y="3049958"/>
            <a:ext cx="564609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No recursion, unbounded loops …</a:t>
            </a:r>
          </a:p>
        </p:txBody>
      </p:sp>
      <p:sp>
        <p:nvSpPr>
          <p:cNvPr id="18" name="TextBox 17">
            <a:extLst>
              <a:ext uri="{FF2B5EF4-FFF2-40B4-BE49-F238E27FC236}">
                <a16:creationId xmlns:a16="http://schemas.microsoft.com/office/drawing/2014/main" id="{911FE610-FF77-CFF1-6341-1FD523B07687}"/>
              </a:ext>
            </a:extLst>
          </p:cNvPr>
          <p:cNvSpPr txBox="1"/>
          <p:nvPr/>
        </p:nvSpPr>
        <p:spPr bwMode="auto">
          <a:xfrm>
            <a:off x="1204519" y="3881120"/>
            <a:ext cx="4445448"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Limited expressive power?</a:t>
            </a:r>
          </a:p>
        </p:txBody>
      </p:sp>
      <p:sp>
        <p:nvSpPr>
          <p:cNvPr id="19" name="TextBox 18">
            <a:extLst>
              <a:ext uri="{FF2B5EF4-FFF2-40B4-BE49-F238E27FC236}">
                <a16:creationId xmlns:a16="http://schemas.microsoft.com/office/drawing/2014/main" id="{42EB6B41-91EB-92B7-0A0F-2C81429C5A30}"/>
              </a:ext>
            </a:extLst>
          </p:cNvPr>
          <p:cNvSpPr txBox="1"/>
          <p:nvPr/>
        </p:nvSpPr>
        <p:spPr bwMode="auto">
          <a:xfrm>
            <a:off x="1204519" y="2218796"/>
            <a:ext cx="3672287"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Not “Turing-complete”</a:t>
            </a:r>
          </a:p>
        </p:txBody>
      </p:sp>
      <p:sp>
        <p:nvSpPr>
          <p:cNvPr id="20" name="TextBox 19">
            <a:extLst>
              <a:ext uri="{FF2B5EF4-FFF2-40B4-BE49-F238E27FC236}">
                <a16:creationId xmlns:a16="http://schemas.microsoft.com/office/drawing/2014/main" id="{A6923195-675F-6ABA-964F-2C4E8993CB36}"/>
              </a:ext>
            </a:extLst>
          </p:cNvPr>
          <p:cNvSpPr txBox="1"/>
          <p:nvPr/>
        </p:nvSpPr>
        <p:spPr bwMode="auto">
          <a:xfrm>
            <a:off x="1204519" y="4712282"/>
            <a:ext cx="4564071"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Maybe, but no infinite loops</a:t>
            </a:r>
          </a:p>
        </p:txBody>
      </p:sp>
    </p:spTree>
    <p:extLst>
      <p:ext uri="{BB962C8B-B14F-4D97-AF65-F5344CB8AC3E}">
        <p14:creationId xmlns:p14="http://schemas.microsoft.com/office/powerpoint/2010/main" val="279739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F317-7B58-A340-CE70-D7DF9B5DD614}"/>
              </a:ext>
            </a:extLst>
          </p:cNvPr>
          <p:cNvSpPr>
            <a:spLocks noGrp="1"/>
          </p:cNvSpPr>
          <p:nvPr>
            <p:ph type="title"/>
          </p:nvPr>
        </p:nvSpPr>
        <p:spPr/>
        <p:txBody>
          <a:bodyPr/>
          <a:lstStyle/>
          <a:p>
            <a:r>
              <a:rPr lang="en-US" dirty="0">
                <a:solidFill>
                  <a:srgbClr val="FFFF00"/>
                </a:solidFill>
              </a:rPr>
              <a:t>Transaction Malleability</a:t>
            </a:r>
          </a:p>
        </p:txBody>
      </p:sp>
      <p:sp>
        <p:nvSpPr>
          <p:cNvPr id="3" name="Slide Number Placeholder 2">
            <a:extLst>
              <a:ext uri="{FF2B5EF4-FFF2-40B4-BE49-F238E27FC236}">
                <a16:creationId xmlns:a16="http://schemas.microsoft.com/office/drawing/2014/main" id="{AB3F786B-29A5-0383-4D4C-61752E034BDB}"/>
              </a:ext>
            </a:extLst>
          </p:cNvPr>
          <p:cNvSpPr>
            <a:spLocks noGrp="1"/>
          </p:cNvSpPr>
          <p:nvPr>
            <p:ph type="sldNum" sz="quarter" idx="11"/>
          </p:nvPr>
        </p:nvSpPr>
        <p:spPr/>
        <p:txBody>
          <a:bodyPr/>
          <a:lstStyle/>
          <a:p>
            <a:pPr>
              <a:defRPr/>
            </a:pPr>
            <a:fld id="{D65C4E5D-DA99-460E-9E68-E8A28959880C}" type="slidenum">
              <a:rPr lang="x-none" smtClean="0"/>
              <a:pPr>
                <a:defRPr/>
              </a:pPr>
              <a:t>15</a:t>
            </a:fld>
            <a:endParaRPr lang="en-US" dirty="0"/>
          </a:p>
        </p:txBody>
      </p:sp>
    </p:spTree>
    <p:extLst>
      <p:ext uri="{BB962C8B-B14F-4D97-AF65-F5344CB8AC3E}">
        <p14:creationId xmlns:p14="http://schemas.microsoft.com/office/powerpoint/2010/main" val="16289436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F317-7B58-A340-CE70-D7DF9B5DD614}"/>
              </a:ext>
            </a:extLst>
          </p:cNvPr>
          <p:cNvSpPr>
            <a:spLocks noGrp="1"/>
          </p:cNvSpPr>
          <p:nvPr>
            <p:ph type="title"/>
          </p:nvPr>
        </p:nvSpPr>
        <p:spPr/>
        <p:txBody>
          <a:bodyPr/>
          <a:lstStyle/>
          <a:p>
            <a:r>
              <a:rPr lang="en-US" dirty="0">
                <a:solidFill>
                  <a:srgbClr val="FFFF00"/>
                </a:solidFill>
              </a:rPr>
              <a:t>Transaction Hashes</a:t>
            </a:r>
          </a:p>
        </p:txBody>
      </p:sp>
      <p:sp>
        <p:nvSpPr>
          <p:cNvPr id="3" name="Slide Number Placeholder 2">
            <a:extLst>
              <a:ext uri="{FF2B5EF4-FFF2-40B4-BE49-F238E27FC236}">
                <a16:creationId xmlns:a16="http://schemas.microsoft.com/office/drawing/2014/main" id="{AB3F786B-29A5-0383-4D4C-61752E034BDB}"/>
              </a:ext>
            </a:extLst>
          </p:cNvPr>
          <p:cNvSpPr>
            <a:spLocks noGrp="1"/>
          </p:cNvSpPr>
          <p:nvPr>
            <p:ph type="sldNum" sz="quarter" idx="11"/>
          </p:nvPr>
        </p:nvSpPr>
        <p:spPr/>
        <p:txBody>
          <a:bodyPr/>
          <a:lstStyle/>
          <a:p>
            <a:pPr>
              <a:defRPr/>
            </a:pPr>
            <a:fld id="{D65C4E5D-DA99-460E-9E68-E8A28959880C}" type="slidenum">
              <a:rPr lang="x-none" smtClean="0"/>
              <a:pPr>
                <a:defRPr/>
              </a:pPr>
              <a:t>16</a:t>
            </a:fld>
            <a:endParaRPr lang="en-US" dirty="0"/>
          </a:p>
        </p:txBody>
      </p:sp>
      <p:sp>
        <p:nvSpPr>
          <p:cNvPr id="4" name="TextBox 3">
            <a:extLst>
              <a:ext uri="{FF2B5EF4-FFF2-40B4-BE49-F238E27FC236}">
                <a16:creationId xmlns:a16="http://schemas.microsoft.com/office/drawing/2014/main" id="{E6F2C9B8-682F-EC0B-741B-A76CA4849B89}"/>
              </a:ext>
            </a:extLst>
          </p:cNvPr>
          <p:cNvSpPr txBox="1"/>
          <p:nvPr/>
        </p:nvSpPr>
        <p:spPr bwMode="auto">
          <a:xfrm>
            <a:off x="4775290" y="3702019"/>
            <a:ext cx="109671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5" name="TextBox 4">
            <a:extLst>
              <a:ext uri="{FF2B5EF4-FFF2-40B4-BE49-F238E27FC236}">
                <a16:creationId xmlns:a16="http://schemas.microsoft.com/office/drawing/2014/main" id="{1150806A-78C4-332E-A268-0AC37D58F806}"/>
              </a:ext>
            </a:extLst>
          </p:cNvPr>
          <p:cNvSpPr txBox="1"/>
          <p:nvPr/>
        </p:nvSpPr>
        <p:spPr bwMode="auto">
          <a:xfrm>
            <a:off x="1085735" y="2204089"/>
            <a:ext cx="4485523"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sym typeface="Mathematica1" pitchFamily="2" charset="2"/>
              </a:rPr>
              <a:t>Hash(T)</a:t>
            </a:r>
            <a:r>
              <a:rPr lang="en-US" sz="2800" dirty="0">
                <a:solidFill>
                  <a:srgbClr val="FFFF00"/>
                </a:solidFill>
                <a:latin typeface="Arial" panose="020B0604020202020204" pitchFamily="34" charset="0"/>
                <a:cs typeface="Arial" panose="020B0604020202020204" pitchFamily="34" charset="0"/>
                <a:sym typeface="Mathematica1" pitchFamily="2" charset="2"/>
              </a:rPr>
              <a:t> is unique identifier</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6" name="Speech Bubble: Rectangle with Corners Rounded 5">
            <a:extLst>
              <a:ext uri="{FF2B5EF4-FFF2-40B4-BE49-F238E27FC236}">
                <a16:creationId xmlns:a16="http://schemas.microsoft.com/office/drawing/2014/main" id="{A81DFD31-B689-6857-F6B7-4437D3CFA9CD}"/>
              </a:ext>
            </a:extLst>
          </p:cNvPr>
          <p:cNvSpPr/>
          <p:nvPr/>
        </p:nvSpPr>
        <p:spPr bwMode="auto">
          <a:xfrm>
            <a:off x="4416619" y="3347884"/>
            <a:ext cx="1814052" cy="1231490"/>
          </a:xfrm>
          <a:prstGeom prst="wedgeRoundRectCallout">
            <a:avLst>
              <a:gd name="adj1" fmla="val -152540"/>
              <a:gd name="adj2" fmla="val -98578"/>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3354779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Hashes are Unique IDs</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17</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solidFill>
            <a:schemeClr val="bg2"/>
          </a:solidFill>
        </p:spPr>
      </p:pic>
      <p:sp>
        <p:nvSpPr>
          <p:cNvPr id="5" name="Speech Bubble: Rectangle with Corners Rounded 4">
            <a:extLst>
              <a:ext uri="{FF2B5EF4-FFF2-40B4-BE49-F238E27FC236}">
                <a16:creationId xmlns:a16="http://schemas.microsoft.com/office/drawing/2014/main" id="{F8A9E69B-22CA-A2B3-6AFA-1D75DB4D4B77}"/>
              </a:ext>
            </a:extLst>
          </p:cNvPr>
          <p:cNvSpPr/>
          <p:nvPr/>
        </p:nvSpPr>
        <p:spPr bwMode="auto">
          <a:xfrm>
            <a:off x="3003550" y="1991836"/>
            <a:ext cx="1451109" cy="510778"/>
          </a:xfrm>
          <a:prstGeom prst="wedgeRoundRectCallout">
            <a:avLst>
              <a:gd name="adj1" fmla="val -97255"/>
              <a:gd name="adj2" fmla="val 63697"/>
              <a:gd name="adj3" fmla="val 16667"/>
            </a:avLst>
          </a:prstGeom>
          <a:no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Submit T</a:t>
            </a:r>
          </a:p>
        </p:txBody>
      </p:sp>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598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Hashes are Useful</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18</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449519"/>
            <a:ext cx="2706062" cy="1264980"/>
          </a:xfrm>
          <a:prstGeom prst="cloudCallout">
            <a:avLst>
              <a:gd name="adj1" fmla="val -42988"/>
              <a:gd name="adj2" fmla="val 79872"/>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Looking for H(T)</a:t>
            </a:r>
          </a:p>
        </p:txBody>
      </p:sp>
    </p:spTree>
    <p:extLst>
      <p:ext uri="{BB962C8B-B14F-4D97-AF65-F5344CB8AC3E}">
        <p14:creationId xmlns:p14="http://schemas.microsoft.com/office/powerpoint/2010/main" val="3218394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Hashes are Useful</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19</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chemeClr val="bg2"/>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H(T)</a:t>
            </a: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730626"/>
            <a:ext cx="2706062" cy="702766"/>
          </a:xfrm>
          <a:prstGeom prst="cloudCallout">
            <a:avLst>
              <a:gd name="adj1" fmla="val -46258"/>
              <a:gd name="adj2" fmla="val 119746"/>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I’m good!!!</a:t>
            </a:r>
          </a:p>
        </p:txBody>
      </p:sp>
    </p:spTree>
    <p:extLst>
      <p:ext uri="{BB962C8B-B14F-4D97-AF65-F5344CB8AC3E}">
        <p14:creationId xmlns:p14="http://schemas.microsoft.com/office/powerpoint/2010/main" val="86109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2</a:t>
            </a:fld>
            <a:endParaRPr lang="en-US" dirty="0"/>
          </a:p>
        </p:txBody>
      </p:sp>
      <p:sp>
        <p:nvSpPr>
          <p:cNvPr id="17" name="TextBox 16">
            <a:extLst>
              <a:ext uri="{FF2B5EF4-FFF2-40B4-BE49-F238E27FC236}">
                <a16:creationId xmlns:a16="http://schemas.microsoft.com/office/drawing/2014/main" id="{2A88A040-5ABD-6AFD-353A-2ECBA3BC0C3B}"/>
              </a:ext>
            </a:extLst>
          </p:cNvPr>
          <p:cNvSpPr txBox="1"/>
          <p:nvPr/>
        </p:nvSpPr>
        <p:spPr bwMode="auto">
          <a:xfrm>
            <a:off x="464813" y="3347030"/>
            <a:ext cx="4043094"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i="1" dirty="0">
                <a:solidFill>
                  <a:srgbClr val="FFFF00"/>
                </a:solidFill>
                <a:latin typeface="Arial" panose="020B0604020202020204" pitchFamily="34" charset="0"/>
                <a:cs typeface="Arial" panose="020B0604020202020204" pitchFamily="34" charset="0"/>
              </a:rPr>
              <a:t>Encumbers</a:t>
            </a:r>
            <a:r>
              <a:rPr lang="en-US" sz="2800" dirty="0">
                <a:solidFill>
                  <a:srgbClr val="FFFF00"/>
                </a:solidFill>
                <a:latin typeface="Arial" panose="020B0604020202020204" pitchFamily="34" charset="0"/>
                <a:cs typeface="Arial" panose="020B0604020202020204" pitchFamily="34" charset="0"/>
              </a:rPr>
              <a:t> transactions</a:t>
            </a:r>
          </a:p>
        </p:txBody>
      </p:sp>
      <p:sp>
        <p:nvSpPr>
          <p:cNvPr id="18" name="TextBox 17">
            <a:extLst>
              <a:ext uri="{FF2B5EF4-FFF2-40B4-BE49-F238E27FC236}">
                <a16:creationId xmlns:a16="http://schemas.microsoft.com/office/drawing/2014/main" id="{911FE610-FF77-CFF1-6341-1FD523B07687}"/>
              </a:ext>
            </a:extLst>
          </p:cNvPr>
          <p:cNvSpPr txBox="1"/>
          <p:nvPr/>
        </p:nvSpPr>
        <p:spPr bwMode="auto">
          <a:xfrm>
            <a:off x="464813" y="4139747"/>
            <a:ext cx="6401111"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Must be satisfied for transfer to happen</a:t>
            </a:r>
          </a:p>
        </p:txBody>
      </p:sp>
      <p:sp>
        <p:nvSpPr>
          <p:cNvPr id="19" name="TextBox 18">
            <a:extLst>
              <a:ext uri="{FF2B5EF4-FFF2-40B4-BE49-F238E27FC236}">
                <a16:creationId xmlns:a16="http://schemas.microsoft.com/office/drawing/2014/main" id="{42EB6B41-91EB-92B7-0A0F-2C81429C5A30}"/>
              </a:ext>
            </a:extLst>
          </p:cNvPr>
          <p:cNvSpPr txBox="1"/>
          <p:nvPr/>
        </p:nvSpPr>
        <p:spPr bwMode="auto">
          <a:xfrm>
            <a:off x="464813" y="1761596"/>
            <a:ext cx="4305987"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Simple scripting language</a:t>
            </a:r>
          </a:p>
        </p:txBody>
      </p:sp>
      <p:sp>
        <p:nvSpPr>
          <p:cNvPr id="22" name="TextBox 21">
            <a:extLst>
              <a:ext uri="{FF2B5EF4-FFF2-40B4-BE49-F238E27FC236}">
                <a16:creationId xmlns:a16="http://schemas.microsoft.com/office/drawing/2014/main" id="{907B3F96-576C-603E-30BF-B028778ED8CA}"/>
              </a:ext>
            </a:extLst>
          </p:cNvPr>
          <p:cNvSpPr txBox="1"/>
          <p:nvPr/>
        </p:nvSpPr>
        <p:spPr bwMode="auto">
          <a:xfrm>
            <a:off x="464813" y="2554313"/>
            <a:ext cx="2542684"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Stack machine</a:t>
            </a:r>
          </a:p>
        </p:txBody>
      </p:sp>
    </p:spTree>
    <p:extLst>
      <p:ext uri="{BB962C8B-B14F-4D97-AF65-F5344CB8AC3E}">
        <p14:creationId xmlns:p14="http://schemas.microsoft.com/office/powerpoint/2010/main" val="3430483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C4B6-0D34-DB13-D8B0-1BC6A61204EC}"/>
              </a:ext>
            </a:extLst>
          </p:cNvPr>
          <p:cNvSpPr>
            <a:spLocks noGrp="1"/>
          </p:cNvSpPr>
          <p:nvPr>
            <p:ph type="title"/>
          </p:nvPr>
        </p:nvSpPr>
        <p:spPr/>
        <p:txBody>
          <a:bodyPr/>
          <a:lstStyle/>
          <a:p>
            <a:r>
              <a:rPr lang="en-US" dirty="0">
                <a:solidFill>
                  <a:srgbClr val="FFFF00"/>
                </a:solidFill>
              </a:rPr>
              <a:t>A Closer Look</a:t>
            </a:r>
          </a:p>
        </p:txBody>
      </p:sp>
      <p:sp>
        <p:nvSpPr>
          <p:cNvPr id="3" name="Slide Number Placeholder 2">
            <a:extLst>
              <a:ext uri="{FF2B5EF4-FFF2-40B4-BE49-F238E27FC236}">
                <a16:creationId xmlns:a16="http://schemas.microsoft.com/office/drawing/2014/main" id="{8B677FD5-805B-E0C5-0F22-F54FAF61400E}"/>
              </a:ext>
            </a:extLst>
          </p:cNvPr>
          <p:cNvSpPr>
            <a:spLocks noGrp="1"/>
          </p:cNvSpPr>
          <p:nvPr>
            <p:ph type="sldNum" sz="quarter" idx="11"/>
          </p:nvPr>
        </p:nvSpPr>
        <p:spPr/>
        <p:txBody>
          <a:bodyPr/>
          <a:lstStyle/>
          <a:p>
            <a:pPr>
              <a:defRPr/>
            </a:pPr>
            <a:fld id="{D65C4E5D-DA99-460E-9E68-E8A28959880C}" type="slidenum">
              <a:rPr lang="x-none" smtClean="0"/>
              <a:pPr>
                <a:defRPr/>
              </a:pPr>
              <a:t>20</a:t>
            </a:fld>
            <a:endParaRPr lang="en-US" dirty="0"/>
          </a:p>
        </p:txBody>
      </p:sp>
      <p:sp>
        <p:nvSpPr>
          <p:cNvPr id="4" name="TextBox 3">
            <a:extLst>
              <a:ext uri="{FF2B5EF4-FFF2-40B4-BE49-F238E27FC236}">
                <a16:creationId xmlns:a16="http://schemas.microsoft.com/office/drawing/2014/main" id="{F405EF96-495B-1472-76CB-42F039FB906D}"/>
              </a:ext>
            </a:extLst>
          </p:cNvPr>
          <p:cNvSpPr txBox="1"/>
          <p:nvPr/>
        </p:nvSpPr>
        <p:spPr bwMode="auto">
          <a:xfrm>
            <a:off x="3484806" y="3797884"/>
            <a:ext cx="3663054"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 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5" name="Speech Bubble: Rectangle with Corners Rounded 4">
            <a:extLst>
              <a:ext uri="{FF2B5EF4-FFF2-40B4-BE49-F238E27FC236}">
                <a16:creationId xmlns:a16="http://schemas.microsoft.com/office/drawing/2014/main" id="{E3714E5C-A6F5-234C-EE98-8ADFA641FF8E}"/>
              </a:ext>
            </a:extLst>
          </p:cNvPr>
          <p:cNvSpPr/>
          <p:nvPr/>
        </p:nvSpPr>
        <p:spPr bwMode="auto">
          <a:xfrm>
            <a:off x="4643283" y="3554361"/>
            <a:ext cx="2635046" cy="1231490"/>
          </a:xfrm>
          <a:prstGeom prst="wedgeRoundRectCallout">
            <a:avLst>
              <a:gd name="adj1" fmla="val -128193"/>
              <a:gd name="adj2" fmla="val 125374"/>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6" name="TextBox 5">
            <a:extLst>
              <a:ext uri="{FF2B5EF4-FFF2-40B4-BE49-F238E27FC236}">
                <a16:creationId xmlns:a16="http://schemas.microsoft.com/office/drawing/2014/main" id="{F330CC25-4205-D636-436F-5F5DD17AB882}"/>
              </a:ext>
            </a:extLst>
          </p:cNvPr>
          <p:cNvSpPr txBox="1"/>
          <p:nvPr/>
        </p:nvSpPr>
        <p:spPr bwMode="auto">
          <a:xfrm>
            <a:off x="960097" y="5843168"/>
            <a:ext cx="422263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sym typeface="Mathematica1" pitchFamily="2" charset="2"/>
              </a:rPr>
              <a:t>Ensures txn is authorized</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48001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F317-7B58-A340-CE70-D7DF9B5DD614}"/>
              </a:ext>
            </a:extLst>
          </p:cNvPr>
          <p:cNvSpPr>
            <a:spLocks noGrp="1"/>
          </p:cNvSpPr>
          <p:nvPr>
            <p:ph type="title"/>
          </p:nvPr>
        </p:nvSpPr>
        <p:spPr/>
        <p:txBody>
          <a:bodyPr/>
          <a:lstStyle/>
          <a:p>
            <a:r>
              <a:rPr lang="en-US" dirty="0">
                <a:solidFill>
                  <a:srgbClr val="FFFF00"/>
                </a:solidFill>
              </a:rPr>
              <a:t>Transaction Malleability</a:t>
            </a:r>
          </a:p>
        </p:txBody>
      </p:sp>
      <p:sp>
        <p:nvSpPr>
          <p:cNvPr id="3" name="Slide Number Placeholder 2">
            <a:extLst>
              <a:ext uri="{FF2B5EF4-FFF2-40B4-BE49-F238E27FC236}">
                <a16:creationId xmlns:a16="http://schemas.microsoft.com/office/drawing/2014/main" id="{AB3F786B-29A5-0383-4D4C-61752E034BDB}"/>
              </a:ext>
            </a:extLst>
          </p:cNvPr>
          <p:cNvSpPr>
            <a:spLocks noGrp="1"/>
          </p:cNvSpPr>
          <p:nvPr>
            <p:ph type="sldNum" sz="quarter" idx="11"/>
          </p:nvPr>
        </p:nvSpPr>
        <p:spPr/>
        <p:txBody>
          <a:bodyPr/>
          <a:lstStyle/>
          <a:p>
            <a:pPr>
              <a:defRPr/>
            </a:pPr>
            <a:fld id="{D65C4E5D-DA99-460E-9E68-E8A28959880C}" type="slidenum">
              <a:rPr lang="x-none" smtClean="0"/>
              <a:pPr>
                <a:defRPr/>
              </a:pPr>
              <a:t>21</a:t>
            </a:fld>
            <a:endParaRPr lang="en-US" dirty="0"/>
          </a:p>
        </p:txBody>
      </p:sp>
      <p:sp>
        <p:nvSpPr>
          <p:cNvPr id="5" name="TextBox 4">
            <a:extLst>
              <a:ext uri="{FF2B5EF4-FFF2-40B4-BE49-F238E27FC236}">
                <a16:creationId xmlns:a16="http://schemas.microsoft.com/office/drawing/2014/main" id="{1150806A-78C4-332E-A268-0AC37D58F806}"/>
              </a:ext>
            </a:extLst>
          </p:cNvPr>
          <p:cNvSpPr txBox="1"/>
          <p:nvPr/>
        </p:nvSpPr>
        <p:spPr bwMode="auto">
          <a:xfrm>
            <a:off x="1144729" y="1725546"/>
            <a:ext cx="4485523"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Hash(T)</a:t>
            </a:r>
            <a:r>
              <a:rPr lang="en-US" sz="2800" dirty="0">
                <a:solidFill>
                  <a:srgbClr val="FFFF00"/>
                </a:solidFill>
                <a:latin typeface="Arial" panose="020B0604020202020204" pitchFamily="34" charset="0"/>
                <a:cs typeface="Arial" panose="020B0604020202020204" pitchFamily="34" charset="0"/>
                <a:sym typeface="Mathematica1" pitchFamily="2" charset="2"/>
              </a:rPr>
              <a:t> is unique identifier</a:t>
            </a:r>
          </a:p>
          <a:p>
            <a:pPr algn="ctr"/>
            <a:r>
              <a:rPr lang="en-US" sz="2800" dirty="0">
                <a:solidFill>
                  <a:srgbClr val="FFFF00"/>
                </a:solidFill>
                <a:latin typeface="Arial" panose="020B0604020202020204" pitchFamily="34" charset="0"/>
                <a:cs typeface="Arial" panose="020B0604020202020204" pitchFamily="34" charset="0"/>
                <a:sym typeface="Mathematica1" pitchFamily="2" charset="2"/>
              </a:rPr>
              <a:t> (includes sigs)</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6" name="Speech Bubble: Rectangle with Corners Rounded 5">
            <a:extLst>
              <a:ext uri="{FF2B5EF4-FFF2-40B4-BE49-F238E27FC236}">
                <a16:creationId xmlns:a16="http://schemas.microsoft.com/office/drawing/2014/main" id="{A81DFD31-B689-6857-F6B7-4437D3CFA9CD}"/>
              </a:ext>
            </a:extLst>
          </p:cNvPr>
          <p:cNvSpPr/>
          <p:nvPr/>
        </p:nvSpPr>
        <p:spPr bwMode="auto">
          <a:xfrm>
            <a:off x="3087774" y="3347884"/>
            <a:ext cx="4485523" cy="1231490"/>
          </a:xfrm>
          <a:prstGeom prst="wedgeRoundRectCallout">
            <a:avLst>
              <a:gd name="adj1" fmla="val -46173"/>
              <a:gd name="adj2" fmla="val -100374"/>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7" name="TextBox 6">
            <a:extLst>
              <a:ext uri="{FF2B5EF4-FFF2-40B4-BE49-F238E27FC236}">
                <a16:creationId xmlns:a16="http://schemas.microsoft.com/office/drawing/2014/main" id="{65233383-027C-080B-64E8-D4D42E73D824}"/>
              </a:ext>
            </a:extLst>
          </p:cNvPr>
          <p:cNvSpPr txBox="1"/>
          <p:nvPr/>
        </p:nvSpPr>
        <p:spPr bwMode="auto">
          <a:xfrm>
            <a:off x="3484806" y="3797884"/>
            <a:ext cx="3663054"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 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Tree>
    <p:extLst>
      <p:ext uri="{BB962C8B-B14F-4D97-AF65-F5344CB8AC3E}">
        <p14:creationId xmlns:p14="http://schemas.microsoft.com/office/powerpoint/2010/main" val="3358721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C4B6-0D34-DB13-D8B0-1BC6A61204EC}"/>
              </a:ext>
            </a:extLst>
          </p:cNvPr>
          <p:cNvSpPr>
            <a:spLocks noGrp="1"/>
          </p:cNvSpPr>
          <p:nvPr>
            <p:ph type="title"/>
          </p:nvPr>
        </p:nvSpPr>
        <p:spPr/>
        <p:txBody>
          <a:bodyPr/>
          <a:lstStyle/>
          <a:p>
            <a:r>
              <a:rPr lang="en-US" dirty="0">
                <a:solidFill>
                  <a:srgbClr val="FFFF00"/>
                </a:solidFill>
              </a:rPr>
              <a:t>	Malleability</a:t>
            </a:r>
          </a:p>
        </p:txBody>
      </p:sp>
      <p:sp>
        <p:nvSpPr>
          <p:cNvPr id="3" name="Slide Number Placeholder 2">
            <a:extLst>
              <a:ext uri="{FF2B5EF4-FFF2-40B4-BE49-F238E27FC236}">
                <a16:creationId xmlns:a16="http://schemas.microsoft.com/office/drawing/2014/main" id="{8B677FD5-805B-E0C5-0F22-F54FAF61400E}"/>
              </a:ext>
            </a:extLst>
          </p:cNvPr>
          <p:cNvSpPr>
            <a:spLocks noGrp="1"/>
          </p:cNvSpPr>
          <p:nvPr>
            <p:ph type="sldNum" sz="quarter" idx="11"/>
          </p:nvPr>
        </p:nvSpPr>
        <p:spPr/>
        <p:txBody>
          <a:bodyPr/>
          <a:lstStyle/>
          <a:p>
            <a:pPr>
              <a:defRPr/>
            </a:pPr>
            <a:fld id="{D65C4E5D-DA99-460E-9E68-E8A28959880C}" type="slidenum">
              <a:rPr lang="x-none" smtClean="0"/>
              <a:pPr>
                <a:defRPr/>
              </a:pPr>
              <a:t>22</a:t>
            </a:fld>
            <a:endParaRPr lang="en-US" dirty="0"/>
          </a:p>
        </p:txBody>
      </p:sp>
      <p:grpSp>
        <p:nvGrpSpPr>
          <p:cNvPr id="12" name="Group 11">
            <a:extLst>
              <a:ext uri="{FF2B5EF4-FFF2-40B4-BE49-F238E27FC236}">
                <a16:creationId xmlns:a16="http://schemas.microsoft.com/office/drawing/2014/main" id="{E6B215A2-26BD-9AD0-A722-108943D79DF1}"/>
              </a:ext>
            </a:extLst>
          </p:cNvPr>
          <p:cNvGrpSpPr/>
          <p:nvPr/>
        </p:nvGrpSpPr>
        <p:grpSpPr>
          <a:xfrm>
            <a:off x="334297" y="2053523"/>
            <a:ext cx="8475406" cy="523220"/>
            <a:chOff x="334297" y="2053523"/>
            <a:chExt cx="8475406" cy="523220"/>
          </a:xfrm>
        </p:grpSpPr>
        <p:sp>
          <p:nvSpPr>
            <p:cNvPr id="4" name="TextBox 3">
              <a:extLst>
                <a:ext uri="{FF2B5EF4-FFF2-40B4-BE49-F238E27FC236}">
                  <a16:creationId xmlns:a16="http://schemas.microsoft.com/office/drawing/2014/main" id="{F405EF96-495B-1472-76CB-42F039FB906D}"/>
                </a:ext>
              </a:extLst>
            </p:cNvPr>
            <p:cNvSpPr txBox="1"/>
            <p:nvPr/>
          </p:nvSpPr>
          <p:spPr bwMode="auto">
            <a:xfrm>
              <a:off x="334297" y="2053523"/>
              <a:ext cx="3663054"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 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7" name="TextBox 6">
              <a:extLst>
                <a:ext uri="{FF2B5EF4-FFF2-40B4-BE49-F238E27FC236}">
                  <a16:creationId xmlns:a16="http://schemas.microsoft.com/office/drawing/2014/main" id="{3739D9E1-AEF5-660A-61EA-3445988D4F8F}"/>
                </a:ext>
              </a:extLst>
            </p:cNvPr>
            <p:cNvSpPr txBox="1"/>
            <p:nvPr/>
          </p:nvSpPr>
          <p:spPr bwMode="auto">
            <a:xfrm>
              <a:off x="5146649" y="2053523"/>
              <a:ext cx="3663054"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 </a:t>
              </a:r>
              <a:r>
                <a:rPr lang="en-US" sz="2800" dirty="0">
                  <a:solidFill>
                    <a:srgbClr val="FFC000"/>
                  </a:solidFill>
                  <a:latin typeface="Arial" panose="020B0604020202020204" pitchFamily="34" charset="0"/>
                  <a:cs typeface="Arial" panose="020B0604020202020204" pitchFamily="34" charset="0"/>
                  <a:sym typeface="Mathematica1" pitchFamily="2" charset="2"/>
                </a:rPr>
                <a:t>signature data</a:t>
              </a:r>
              <a:endParaRPr lang="en-US" sz="1050" dirty="0">
                <a:solidFill>
                  <a:srgbClr val="FFC000"/>
                </a:solidFill>
                <a:latin typeface="Arial" panose="020B0604020202020204" pitchFamily="34" charset="0"/>
                <a:cs typeface="Arial" panose="020B0604020202020204" pitchFamily="34" charset="0"/>
                <a:sym typeface="Mathematica1" pitchFamily="2" charset="2"/>
              </a:endParaRPr>
            </a:p>
          </p:txBody>
        </p:sp>
      </p:grpSp>
      <p:sp>
        <p:nvSpPr>
          <p:cNvPr id="8" name="TextBox 7">
            <a:extLst>
              <a:ext uri="{FF2B5EF4-FFF2-40B4-BE49-F238E27FC236}">
                <a16:creationId xmlns:a16="http://schemas.microsoft.com/office/drawing/2014/main" id="{5688CDE5-3AAB-FF06-C91A-D6374E2D64CE}"/>
              </a:ext>
            </a:extLst>
          </p:cNvPr>
          <p:cNvSpPr txBox="1"/>
          <p:nvPr/>
        </p:nvSpPr>
        <p:spPr bwMode="auto">
          <a:xfrm>
            <a:off x="2559269" y="4150961"/>
            <a:ext cx="3464411" cy="523220"/>
          </a:xfrm>
          <a:prstGeom prst="rect">
            <a:avLst/>
          </a:prstGeom>
          <a:solidFill>
            <a:schemeClr val="bg1"/>
          </a:solidFill>
          <a:ln w="76200">
            <a:solidFill>
              <a:srgbClr val="00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Still considered valid</a:t>
            </a:r>
          </a:p>
        </p:txBody>
      </p:sp>
      <p:sp>
        <p:nvSpPr>
          <p:cNvPr id="10" name="TextBox 9">
            <a:extLst>
              <a:ext uri="{FF2B5EF4-FFF2-40B4-BE49-F238E27FC236}">
                <a16:creationId xmlns:a16="http://schemas.microsoft.com/office/drawing/2014/main" id="{B7B695FA-AAA1-03C3-4E11-16FD3448FBD8}"/>
              </a:ext>
            </a:extLst>
          </p:cNvPr>
          <p:cNvSpPr txBox="1"/>
          <p:nvPr/>
        </p:nvSpPr>
        <p:spPr bwMode="auto">
          <a:xfrm>
            <a:off x="2559269" y="3353113"/>
            <a:ext cx="4025462"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Can alter signature data</a:t>
            </a:r>
          </a:p>
        </p:txBody>
      </p:sp>
      <p:sp>
        <p:nvSpPr>
          <p:cNvPr id="11" name="TextBox 10">
            <a:extLst>
              <a:ext uri="{FF2B5EF4-FFF2-40B4-BE49-F238E27FC236}">
                <a16:creationId xmlns:a16="http://schemas.microsoft.com/office/drawing/2014/main" id="{78BC8CDD-A778-6174-7312-DAD726EAE26E}"/>
              </a:ext>
            </a:extLst>
          </p:cNvPr>
          <p:cNvSpPr txBox="1"/>
          <p:nvPr/>
        </p:nvSpPr>
        <p:spPr bwMode="auto">
          <a:xfrm>
            <a:off x="2559269" y="4948809"/>
            <a:ext cx="4873385" cy="523220"/>
          </a:xfrm>
          <a:prstGeom prst="rect">
            <a:avLst/>
          </a:prstGeom>
          <a:solidFill>
            <a:schemeClr val="bg1"/>
          </a:solidFill>
          <a:ln w="76200">
            <a:solidFill>
              <a:srgbClr val="00CC99"/>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Same txn but different hash!!!</a:t>
            </a:r>
          </a:p>
        </p:txBody>
      </p:sp>
      <p:sp>
        <p:nvSpPr>
          <p:cNvPr id="13" name="Arrow: Left-Right 12">
            <a:extLst>
              <a:ext uri="{FF2B5EF4-FFF2-40B4-BE49-F238E27FC236}">
                <a16:creationId xmlns:a16="http://schemas.microsoft.com/office/drawing/2014/main" id="{256D0D34-F842-CD8C-79DD-23E1028743AD}"/>
              </a:ext>
            </a:extLst>
          </p:cNvPr>
          <p:cNvSpPr/>
          <p:nvPr/>
        </p:nvSpPr>
        <p:spPr bwMode="auto">
          <a:xfrm>
            <a:off x="3997351" y="1954658"/>
            <a:ext cx="1179871" cy="781665"/>
          </a:xfrm>
          <a:prstGeom prst="leftRightArrow">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28406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Malleability is Dangerous</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23</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solidFill>
            <a:schemeClr val="bg2"/>
          </a:solidFill>
        </p:spPr>
      </p:pic>
      <p:sp>
        <p:nvSpPr>
          <p:cNvPr id="5" name="Speech Bubble: Rectangle with Corners Rounded 4">
            <a:extLst>
              <a:ext uri="{FF2B5EF4-FFF2-40B4-BE49-F238E27FC236}">
                <a16:creationId xmlns:a16="http://schemas.microsoft.com/office/drawing/2014/main" id="{F8A9E69B-22CA-A2B3-6AFA-1D75DB4D4B77}"/>
              </a:ext>
            </a:extLst>
          </p:cNvPr>
          <p:cNvSpPr/>
          <p:nvPr/>
        </p:nvSpPr>
        <p:spPr bwMode="auto">
          <a:xfrm>
            <a:off x="2209138" y="1991836"/>
            <a:ext cx="2245521" cy="510778"/>
          </a:xfrm>
          <a:prstGeom prst="wedgeRoundRectCallout">
            <a:avLst>
              <a:gd name="adj1" fmla="val -44379"/>
              <a:gd name="adj2" fmla="val 131552"/>
              <a:gd name="adj3" fmla="val 16667"/>
            </a:avLst>
          </a:prstGeom>
          <a:no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Submit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 | sigs</a:t>
            </a:r>
          </a:p>
        </p:txBody>
      </p:sp>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641836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Malleability is Dangerous</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24</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449519"/>
            <a:ext cx="2706062" cy="1264980"/>
          </a:xfrm>
          <a:prstGeom prst="cloudCallout">
            <a:avLst>
              <a:gd name="adj1" fmla="val -42988"/>
              <a:gd name="adj2" fmla="val 79872"/>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Looking for </a:t>
            </a:r>
            <a:r>
              <a:rPr kumimoji="0" 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H(T | sigs)</a:t>
            </a:r>
          </a:p>
        </p:txBody>
      </p:sp>
      <p:sp>
        <p:nvSpPr>
          <p:cNvPr id="5" name="TextBox 4">
            <a:extLst>
              <a:ext uri="{FF2B5EF4-FFF2-40B4-BE49-F238E27FC236}">
                <a16:creationId xmlns:a16="http://schemas.microsoft.com/office/drawing/2014/main" id="{AEE8FAA7-D102-9A5A-8562-03700632C274}"/>
              </a:ext>
            </a:extLst>
          </p:cNvPr>
          <p:cNvSpPr txBox="1"/>
          <p:nvPr/>
        </p:nvSpPr>
        <p:spPr bwMode="auto">
          <a:xfrm>
            <a:off x="2165224" y="4582179"/>
            <a:ext cx="1329146" cy="523220"/>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sym typeface="Mathematica1" pitchFamily="2" charset="2"/>
              </a:rPr>
              <a:t>T | sigs</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10" name="TextBox 9">
            <a:extLst>
              <a:ext uri="{FF2B5EF4-FFF2-40B4-BE49-F238E27FC236}">
                <a16:creationId xmlns:a16="http://schemas.microsoft.com/office/drawing/2014/main" id="{30D7A886-72F5-4C52-DEB9-8008512B4001}"/>
              </a:ext>
            </a:extLst>
          </p:cNvPr>
          <p:cNvSpPr txBox="1"/>
          <p:nvPr/>
        </p:nvSpPr>
        <p:spPr bwMode="auto">
          <a:xfrm>
            <a:off x="2165224" y="5893336"/>
            <a:ext cx="1329146" cy="523220"/>
          </a:xfrm>
          <a:prstGeom prst="rect">
            <a:avLst/>
          </a:prstGeom>
          <a:solidFill>
            <a:schemeClr val="bg1"/>
          </a:solidFill>
          <a:ln w="76200">
            <a:solidFill>
              <a:srgbClr val="00B0F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sym typeface="Mathematica1" pitchFamily="2" charset="2"/>
              </a:rPr>
              <a:t>T | </a:t>
            </a:r>
            <a:r>
              <a:rPr lang="en-US" sz="2800" dirty="0">
                <a:solidFill>
                  <a:srgbClr val="FFC000"/>
                </a:solidFill>
                <a:latin typeface="Arial" panose="020B0604020202020204" pitchFamily="34" charset="0"/>
                <a:cs typeface="Arial" panose="020B0604020202020204" pitchFamily="34" charset="0"/>
                <a:sym typeface="Mathematica1" pitchFamily="2" charset="2"/>
              </a:rPr>
              <a:t>sigs</a:t>
            </a:r>
            <a:endParaRPr lang="en-US" sz="1050" dirty="0">
              <a:solidFill>
                <a:srgbClr val="FFC000"/>
              </a:solidFill>
              <a:latin typeface="Arial" panose="020B0604020202020204" pitchFamily="34" charset="0"/>
              <a:cs typeface="Arial" panose="020B0604020202020204" pitchFamily="34" charset="0"/>
              <a:sym typeface="Mathematica1" pitchFamily="2" charset="2"/>
            </a:endParaRPr>
          </a:p>
        </p:txBody>
      </p:sp>
      <p:sp>
        <p:nvSpPr>
          <p:cNvPr id="11" name="Arrow: Down 10">
            <a:extLst>
              <a:ext uri="{FF2B5EF4-FFF2-40B4-BE49-F238E27FC236}">
                <a16:creationId xmlns:a16="http://schemas.microsoft.com/office/drawing/2014/main" id="{1E885587-1F24-E4D9-17A9-6A2A6B184404}"/>
              </a:ext>
            </a:extLst>
          </p:cNvPr>
          <p:cNvSpPr/>
          <p:nvPr/>
        </p:nvSpPr>
        <p:spPr bwMode="auto">
          <a:xfrm>
            <a:off x="2406446" y="5359264"/>
            <a:ext cx="771831" cy="358138"/>
          </a:xfrm>
          <a:prstGeom prst="downArrow">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96807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Malleability is Dangerous</a:t>
            </a: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25</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671998" cy="2032153"/>
          </a:xfrm>
          <a:prstGeom prst="verticalScroll">
            <a:avLst/>
          </a:prstGeom>
          <a:solidFill>
            <a:schemeClr val="bg2"/>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Arial" panose="020B0604020202020204" pitchFamily="34" charset="0"/>
                <a:cs typeface="Arial" panose="020B0604020202020204" pitchFamily="34" charset="0"/>
              </a:rPr>
              <a:t>H(T | </a:t>
            </a:r>
            <a:r>
              <a:rPr lang="en-US" dirty="0">
                <a:solidFill>
                  <a:srgbClr val="FFC000"/>
                </a:solidFill>
                <a:latin typeface="Arial" panose="020B0604020202020204" pitchFamily="34" charset="0"/>
                <a:cs typeface="Arial" panose="020B0604020202020204" pitchFamily="34" charset="0"/>
              </a:rPr>
              <a:t>sigs</a:t>
            </a:r>
            <a:r>
              <a:rPr lang="en-US" dirty="0">
                <a:solidFill>
                  <a:schemeClr val="tx1"/>
                </a:solidFill>
                <a:latin typeface="Arial" panose="020B0604020202020204" pitchFamily="34" charset="0"/>
                <a:cs typeface="Arial" panose="020B0604020202020204" pitchFamily="34" charset="0"/>
              </a:rPr>
              <a:t>)</a:t>
            </a: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449519"/>
            <a:ext cx="2706062" cy="1264980"/>
          </a:xfrm>
          <a:prstGeom prst="cloudCallout">
            <a:avLst>
              <a:gd name="adj1" fmla="val -46258"/>
              <a:gd name="adj2" fmla="val 119746"/>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Where did it go?</a:t>
            </a:r>
          </a:p>
        </p:txBody>
      </p:sp>
      <p:sp>
        <p:nvSpPr>
          <p:cNvPr id="10" name="Thought Bubble: Cloud 9">
            <a:extLst>
              <a:ext uri="{FF2B5EF4-FFF2-40B4-BE49-F238E27FC236}">
                <a16:creationId xmlns:a16="http://schemas.microsoft.com/office/drawing/2014/main" id="{4E7E0C77-3BFD-E610-07ED-65B65B38952F}"/>
              </a:ext>
            </a:extLst>
          </p:cNvPr>
          <p:cNvSpPr/>
          <p:nvPr/>
        </p:nvSpPr>
        <p:spPr bwMode="auto">
          <a:xfrm>
            <a:off x="1868468" y="4828150"/>
            <a:ext cx="2706062" cy="1264980"/>
          </a:xfrm>
          <a:prstGeom prst="cloudCallout">
            <a:avLst>
              <a:gd name="adj1" fmla="val -29635"/>
              <a:gd name="adj2" fmla="val -90116"/>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Should I resubmit?</a:t>
            </a:r>
          </a:p>
        </p:txBody>
      </p:sp>
    </p:spTree>
    <p:extLst>
      <p:ext uri="{BB962C8B-B14F-4D97-AF65-F5344CB8AC3E}">
        <p14:creationId xmlns:p14="http://schemas.microsoft.com/office/powerpoint/2010/main" val="41516017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EC4B6-0D34-DB13-D8B0-1BC6A61204EC}"/>
              </a:ext>
            </a:extLst>
          </p:cNvPr>
          <p:cNvSpPr>
            <a:spLocks noGrp="1"/>
          </p:cNvSpPr>
          <p:nvPr>
            <p:ph type="title"/>
          </p:nvPr>
        </p:nvSpPr>
        <p:spPr/>
        <p:txBody>
          <a:bodyPr/>
          <a:lstStyle/>
          <a:p>
            <a:r>
              <a:rPr lang="en-US" dirty="0">
                <a:solidFill>
                  <a:srgbClr val="FFFF00"/>
                </a:solidFill>
              </a:rPr>
              <a:t>Segmented Witness (</a:t>
            </a:r>
            <a:r>
              <a:rPr lang="en-US" dirty="0" err="1">
                <a:solidFill>
                  <a:srgbClr val="FFFF00"/>
                </a:solidFill>
              </a:rPr>
              <a:t>SegWit</a:t>
            </a:r>
            <a:r>
              <a:rPr lang="en-US" dirty="0">
                <a:solidFill>
                  <a:srgbClr val="FFFF00"/>
                </a:solidFill>
              </a:rPr>
              <a:t>)</a:t>
            </a:r>
          </a:p>
        </p:txBody>
      </p:sp>
      <p:sp>
        <p:nvSpPr>
          <p:cNvPr id="3" name="Slide Number Placeholder 2">
            <a:extLst>
              <a:ext uri="{FF2B5EF4-FFF2-40B4-BE49-F238E27FC236}">
                <a16:creationId xmlns:a16="http://schemas.microsoft.com/office/drawing/2014/main" id="{8B677FD5-805B-E0C5-0F22-F54FAF61400E}"/>
              </a:ext>
            </a:extLst>
          </p:cNvPr>
          <p:cNvSpPr>
            <a:spLocks noGrp="1"/>
          </p:cNvSpPr>
          <p:nvPr>
            <p:ph type="sldNum" sz="quarter" idx="11"/>
          </p:nvPr>
        </p:nvSpPr>
        <p:spPr/>
        <p:txBody>
          <a:bodyPr/>
          <a:lstStyle/>
          <a:p>
            <a:pPr algn="ctr">
              <a:defRPr/>
            </a:pPr>
            <a:fld id="{D65C4E5D-DA99-460E-9E68-E8A28959880C}" type="slidenum">
              <a:rPr lang="x-none" smtClean="0"/>
              <a:pPr algn="ctr">
                <a:defRPr/>
              </a:pPr>
              <a:t>26</a:t>
            </a:fld>
            <a:endParaRPr lang="en-US" dirty="0"/>
          </a:p>
        </p:txBody>
      </p:sp>
      <p:sp>
        <p:nvSpPr>
          <p:cNvPr id="4" name="TextBox 3">
            <a:extLst>
              <a:ext uri="{FF2B5EF4-FFF2-40B4-BE49-F238E27FC236}">
                <a16:creationId xmlns:a16="http://schemas.microsoft.com/office/drawing/2014/main" id="{F405EF96-495B-1472-76CB-42F039FB906D}"/>
              </a:ext>
            </a:extLst>
          </p:cNvPr>
          <p:cNvSpPr txBox="1"/>
          <p:nvPr/>
        </p:nvSpPr>
        <p:spPr bwMode="auto">
          <a:xfrm>
            <a:off x="3484806" y="3797884"/>
            <a:ext cx="1189621"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5" name="Speech Bubble: Rectangle with Corners Rounded 4">
            <a:extLst>
              <a:ext uri="{FF2B5EF4-FFF2-40B4-BE49-F238E27FC236}">
                <a16:creationId xmlns:a16="http://schemas.microsoft.com/office/drawing/2014/main" id="{E3714E5C-A6F5-234C-EE98-8ADFA641FF8E}"/>
              </a:ext>
            </a:extLst>
          </p:cNvPr>
          <p:cNvSpPr/>
          <p:nvPr/>
        </p:nvSpPr>
        <p:spPr bwMode="auto">
          <a:xfrm>
            <a:off x="4107426" y="2005782"/>
            <a:ext cx="2815134" cy="1054334"/>
          </a:xfrm>
          <a:prstGeom prst="wedgeRoundRectCallout">
            <a:avLst>
              <a:gd name="adj1" fmla="val 54673"/>
              <a:gd name="adj2" fmla="val 160289"/>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6" name="TextBox 5">
            <a:extLst>
              <a:ext uri="{FF2B5EF4-FFF2-40B4-BE49-F238E27FC236}">
                <a16:creationId xmlns:a16="http://schemas.microsoft.com/office/drawing/2014/main" id="{F330CC25-4205-D636-436F-5F5DD17AB882}"/>
              </a:ext>
            </a:extLst>
          </p:cNvPr>
          <p:cNvSpPr txBox="1"/>
          <p:nvPr/>
        </p:nvSpPr>
        <p:spPr bwMode="auto">
          <a:xfrm>
            <a:off x="5533753" y="4223806"/>
            <a:ext cx="3308180"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Sigs kept in separate structure</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7" name="TextBox 6">
            <a:extLst>
              <a:ext uri="{FF2B5EF4-FFF2-40B4-BE49-F238E27FC236}">
                <a16:creationId xmlns:a16="http://schemas.microsoft.com/office/drawing/2014/main" id="{5B9BBDF3-F03B-AB7B-D470-2D22DFDF5A3A}"/>
              </a:ext>
            </a:extLst>
          </p:cNvPr>
          <p:cNvSpPr txBox="1"/>
          <p:nvPr/>
        </p:nvSpPr>
        <p:spPr bwMode="auto">
          <a:xfrm>
            <a:off x="4300883" y="2299867"/>
            <a:ext cx="246574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cxnSp>
        <p:nvCxnSpPr>
          <p:cNvPr id="9" name="Straight Arrow Connector 8">
            <a:extLst>
              <a:ext uri="{FF2B5EF4-FFF2-40B4-BE49-F238E27FC236}">
                <a16:creationId xmlns:a16="http://schemas.microsoft.com/office/drawing/2014/main" id="{C751AAFB-C340-FC0D-E18A-22C4BEE597A8}"/>
              </a:ext>
            </a:extLst>
          </p:cNvPr>
          <p:cNvCxnSpPr>
            <a:stCxn id="7" idx="2"/>
          </p:cNvCxnSpPr>
          <p:nvPr/>
        </p:nvCxnSpPr>
        <p:spPr bwMode="auto">
          <a:xfrm flipH="1">
            <a:off x="4240161" y="2823087"/>
            <a:ext cx="1293592" cy="974797"/>
          </a:xfrm>
          <a:prstGeom prst="straightConnector1">
            <a:avLst/>
          </a:prstGeom>
          <a:solidFill>
            <a:srgbClr val="FFFFCC"/>
          </a:solidFill>
          <a:ln w="762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854561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1F317-7B58-A340-CE70-D7DF9B5DD614}"/>
              </a:ext>
            </a:extLst>
          </p:cNvPr>
          <p:cNvSpPr>
            <a:spLocks noGrp="1"/>
          </p:cNvSpPr>
          <p:nvPr>
            <p:ph type="title"/>
          </p:nvPr>
        </p:nvSpPr>
        <p:spPr/>
        <p:txBody>
          <a:bodyPr/>
          <a:lstStyle/>
          <a:p>
            <a:r>
              <a:rPr lang="en-US" dirty="0">
                <a:solidFill>
                  <a:srgbClr val="FFFF00"/>
                </a:solidFill>
              </a:rPr>
              <a:t>Transaction Malleability</a:t>
            </a:r>
          </a:p>
        </p:txBody>
      </p:sp>
      <p:sp>
        <p:nvSpPr>
          <p:cNvPr id="3" name="Slide Number Placeholder 2">
            <a:extLst>
              <a:ext uri="{FF2B5EF4-FFF2-40B4-BE49-F238E27FC236}">
                <a16:creationId xmlns:a16="http://schemas.microsoft.com/office/drawing/2014/main" id="{AB3F786B-29A5-0383-4D4C-61752E034BDB}"/>
              </a:ext>
            </a:extLst>
          </p:cNvPr>
          <p:cNvSpPr>
            <a:spLocks noGrp="1"/>
          </p:cNvSpPr>
          <p:nvPr>
            <p:ph type="sldNum" sz="quarter" idx="11"/>
          </p:nvPr>
        </p:nvSpPr>
        <p:spPr/>
        <p:txBody>
          <a:bodyPr/>
          <a:lstStyle/>
          <a:p>
            <a:pPr>
              <a:defRPr/>
            </a:pPr>
            <a:fld id="{D65C4E5D-DA99-460E-9E68-E8A28959880C}" type="slidenum">
              <a:rPr lang="x-none" smtClean="0"/>
              <a:pPr>
                <a:defRPr/>
              </a:pPr>
              <a:t>27</a:t>
            </a:fld>
            <a:endParaRPr lang="en-US" dirty="0"/>
          </a:p>
        </p:txBody>
      </p:sp>
      <p:sp>
        <p:nvSpPr>
          <p:cNvPr id="5" name="TextBox 4">
            <a:extLst>
              <a:ext uri="{FF2B5EF4-FFF2-40B4-BE49-F238E27FC236}">
                <a16:creationId xmlns:a16="http://schemas.microsoft.com/office/drawing/2014/main" id="{1150806A-78C4-332E-A268-0AC37D58F806}"/>
              </a:ext>
            </a:extLst>
          </p:cNvPr>
          <p:cNvSpPr txBox="1"/>
          <p:nvPr/>
        </p:nvSpPr>
        <p:spPr bwMode="auto">
          <a:xfrm>
            <a:off x="188904" y="5317804"/>
            <a:ext cx="4485523" cy="954107"/>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Hash(T)</a:t>
            </a:r>
            <a:r>
              <a:rPr lang="en-US" sz="2800" dirty="0">
                <a:solidFill>
                  <a:srgbClr val="FFFF00"/>
                </a:solidFill>
                <a:latin typeface="Arial" panose="020B0604020202020204" pitchFamily="34" charset="0"/>
                <a:cs typeface="Arial" panose="020B0604020202020204" pitchFamily="34" charset="0"/>
                <a:sym typeface="Mathematica1" pitchFamily="2" charset="2"/>
              </a:rPr>
              <a:t> is unique identifier</a:t>
            </a:r>
          </a:p>
          <a:p>
            <a:pPr algn="ctr"/>
            <a:r>
              <a:rPr lang="en-US" sz="2800" dirty="0">
                <a:solidFill>
                  <a:srgbClr val="FFFF00"/>
                </a:solidFill>
                <a:latin typeface="Arial" panose="020B0604020202020204" pitchFamily="34" charset="0"/>
                <a:cs typeface="Arial" panose="020B0604020202020204" pitchFamily="34" charset="0"/>
                <a:sym typeface="Mathematica1" pitchFamily="2" charset="2"/>
              </a:rPr>
              <a:t> </a:t>
            </a:r>
            <a:r>
              <a:rPr lang="en-US" sz="2800">
                <a:solidFill>
                  <a:srgbClr val="FFFF00"/>
                </a:solidFill>
                <a:latin typeface="Arial" panose="020B0604020202020204" pitchFamily="34" charset="0"/>
                <a:cs typeface="Arial" panose="020B0604020202020204" pitchFamily="34" charset="0"/>
                <a:sym typeface="Mathematica1" pitchFamily="2" charset="2"/>
              </a:rPr>
              <a:t>(ignores </a:t>
            </a:r>
            <a:r>
              <a:rPr lang="en-US" sz="2800" dirty="0">
                <a:solidFill>
                  <a:srgbClr val="FFFF00"/>
                </a:solidFill>
                <a:latin typeface="Arial" panose="020B0604020202020204" pitchFamily="34" charset="0"/>
                <a:cs typeface="Arial" panose="020B0604020202020204" pitchFamily="34" charset="0"/>
                <a:sym typeface="Mathematica1" pitchFamily="2" charset="2"/>
              </a:rPr>
              <a:t>sigs)</a:t>
            </a:r>
            <a:endParaRPr lang="en-US" sz="1050" dirty="0">
              <a:solidFill>
                <a:srgbClr val="FFFF00"/>
              </a:solidFill>
              <a:latin typeface="Arial" panose="020B0604020202020204" pitchFamily="34" charset="0"/>
              <a:cs typeface="Arial" panose="020B0604020202020204" pitchFamily="34" charset="0"/>
              <a:sym typeface="Mathematica1" pitchFamily="2" charset="2"/>
            </a:endParaRPr>
          </a:p>
        </p:txBody>
      </p:sp>
      <p:sp>
        <p:nvSpPr>
          <p:cNvPr id="6" name="Speech Bubble: Rectangle with Corners Rounded 5">
            <a:extLst>
              <a:ext uri="{FF2B5EF4-FFF2-40B4-BE49-F238E27FC236}">
                <a16:creationId xmlns:a16="http://schemas.microsoft.com/office/drawing/2014/main" id="{A81DFD31-B689-6857-F6B7-4437D3CFA9CD}"/>
              </a:ext>
            </a:extLst>
          </p:cNvPr>
          <p:cNvSpPr/>
          <p:nvPr/>
        </p:nvSpPr>
        <p:spPr bwMode="auto">
          <a:xfrm>
            <a:off x="3087775" y="3347884"/>
            <a:ext cx="1934052" cy="1231490"/>
          </a:xfrm>
          <a:prstGeom prst="wedgeRoundRectCallout">
            <a:avLst>
              <a:gd name="adj1" fmla="val -49223"/>
              <a:gd name="adj2" fmla="val 99626"/>
              <a:gd name="adj3" fmla="val 16667"/>
            </a:avLst>
          </a:prstGeom>
          <a:noFill/>
          <a:ln w="76200"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4" name="TextBox 3">
            <a:extLst>
              <a:ext uri="{FF2B5EF4-FFF2-40B4-BE49-F238E27FC236}">
                <a16:creationId xmlns:a16="http://schemas.microsoft.com/office/drawing/2014/main" id="{C9EB9C20-8D5D-02E7-454A-CFFD590545A2}"/>
              </a:ext>
            </a:extLst>
          </p:cNvPr>
          <p:cNvSpPr txBox="1"/>
          <p:nvPr/>
        </p:nvSpPr>
        <p:spPr bwMode="auto">
          <a:xfrm>
            <a:off x="3484806" y="3797884"/>
            <a:ext cx="1189621"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sym typeface="Mathematica1" pitchFamily="2" charset="2"/>
              </a:rPr>
              <a:t>Txn </a:t>
            </a:r>
            <a:r>
              <a:rPr lang="en-US" sz="2800" dirty="0">
                <a:solidFill>
                  <a:schemeClr val="tx1"/>
                </a:solidFill>
                <a:latin typeface="Arial" panose="020B0604020202020204" pitchFamily="34" charset="0"/>
                <a:cs typeface="Arial" panose="020B0604020202020204" pitchFamily="34" charset="0"/>
                <a:sym typeface="Mathematica1" pitchFamily="2" charset="2"/>
              </a:rPr>
              <a:t>T </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sp>
        <p:nvSpPr>
          <p:cNvPr id="8" name="TextBox 7">
            <a:extLst>
              <a:ext uri="{FF2B5EF4-FFF2-40B4-BE49-F238E27FC236}">
                <a16:creationId xmlns:a16="http://schemas.microsoft.com/office/drawing/2014/main" id="{3761A3A9-329E-C0DE-1054-58D72E6D3725}"/>
              </a:ext>
            </a:extLst>
          </p:cNvPr>
          <p:cNvSpPr txBox="1"/>
          <p:nvPr/>
        </p:nvSpPr>
        <p:spPr bwMode="auto">
          <a:xfrm>
            <a:off x="4300883" y="2299867"/>
            <a:ext cx="246574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chemeClr val="tx1"/>
                </a:solidFill>
                <a:latin typeface="Arial" panose="020B0604020202020204" pitchFamily="34" charset="0"/>
                <a:cs typeface="Arial" panose="020B0604020202020204" pitchFamily="34" charset="0"/>
                <a:sym typeface="Mathematica1" pitchFamily="2" charset="2"/>
              </a:rPr>
              <a:t>signature data</a:t>
            </a:r>
            <a:endParaRPr lang="en-US" sz="1050" dirty="0">
              <a:solidFill>
                <a:schemeClr val="tx1"/>
              </a:solidFill>
              <a:latin typeface="Arial" panose="020B0604020202020204" pitchFamily="34" charset="0"/>
              <a:cs typeface="Arial" panose="020B0604020202020204" pitchFamily="34" charset="0"/>
              <a:sym typeface="Mathematica1" pitchFamily="2" charset="2"/>
            </a:endParaRPr>
          </a:p>
        </p:txBody>
      </p:sp>
      <p:cxnSp>
        <p:nvCxnSpPr>
          <p:cNvPr id="9" name="Straight Arrow Connector 8">
            <a:extLst>
              <a:ext uri="{FF2B5EF4-FFF2-40B4-BE49-F238E27FC236}">
                <a16:creationId xmlns:a16="http://schemas.microsoft.com/office/drawing/2014/main" id="{8F703283-45A3-BA51-633C-CB46470BD832}"/>
              </a:ext>
            </a:extLst>
          </p:cNvPr>
          <p:cNvCxnSpPr>
            <a:stCxn id="8" idx="2"/>
          </p:cNvCxnSpPr>
          <p:nvPr/>
        </p:nvCxnSpPr>
        <p:spPr bwMode="auto">
          <a:xfrm flipH="1">
            <a:off x="4240161" y="2823087"/>
            <a:ext cx="1293592" cy="974797"/>
          </a:xfrm>
          <a:prstGeom prst="straightConnector1">
            <a:avLst/>
          </a:prstGeom>
          <a:solidFill>
            <a:srgbClr val="FFFFCC"/>
          </a:solidFill>
          <a:ln w="762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121578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44BD3-D57D-9C6A-3F20-20D4D20F2549}"/>
              </a:ext>
            </a:extLst>
          </p:cNvPr>
          <p:cNvSpPr>
            <a:spLocks noGrp="1"/>
          </p:cNvSpPr>
          <p:nvPr>
            <p:ph type="title"/>
          </p:nvPr>
        </p:nvSpPr>
        <p:spPr/>
        <p:txBody>
          <a:bodyPr/>
          <a:lstStyle/>
          <a:p>
            <a:r>
              <a:rPr lang="en-US" dirty="0">
                <a:solidFill>
                  <a:srgbClr val="FFFF00"/>
                </a:solidFill>
              </a:rPr>
              <a:t>Hashes are </a:t>
            </a:r>
            <a:r>
              <a:rPr lang="en-US">
                <a:solidFill>
                  <a:srgbClr val="FFFF00"/>
                </a:solidFill>
              </a:rPr>
              <a:t>Useful Again</a:t>
            </a:r>
            <a:endParaRPr lang="en-US" dirty="0">
              <a:solidFill>
                <a:srgbClr val="FFFF00"/>
              </a:solidFill>
            </a:endParaRPr>
          </a:p>
        </p:txBody>
      </p:sp>
      <p:sp>
        <p:nvSpPr>
          <p:cNvPr id="3" name="Slide Number Placeholder 2">
            <a:extLst>
              <a:ext uri="{FF2B5EF4-FFF2-40B4-BE49-F238E27FC236}">
                <a16:creationId xmlns:a16="http://schemas.microsoft.com/office/drawing/2014/main" id="{0BB377B1-92DD-18AF-4201-D1316463C199}"/>
              </a:ext>
            </a:extLst>
          </p:cNvPr>
          <p:cNvSpPr>
            <a:spLocks noGrp="1"/>
          </p:cNvSpPr>
          <p:nvPr>
            <p:ph type="sldNum" sz="quarter" idx="11"/>
          </p:nvPr>
        </p:nvSpPr>
        <p:spPr/>
        <p:txBody>
          <a:bodyPr/>
          <a:lstStyle/>
          <a:p>
            <a:pPr>
              <a:defRPr/>
            </a:pPr>
            <a:fld id="{D65C4E5D-DA99-460E-9E68-E8A28959880C}" type="slidenum">
              <a:rPr lang="x-none" smtClean="0"/>
              <a:pPr>
                <a:defRPr/>
              </a:pPr>
              <a:t>28</a:t>
            </a:fld>
            <a:endParaRPr lang="en-US" dirty="0"/>
          </a:p>
        </p:txBody>
      </p:sp>
      <p:pic>
        <p:nvPicPr>
          <p:cNvPr id="4" name="Picture 28" descr="Image result for blue fedora clipart">
            <a:extLst>
              <a:ext uri="{FF2B5EF4-FFF2-40B4-BE49-F238E27FC236}">
                <a16:creationId xmlns:a16="http://schemas.microsoft.com/office/drawing/2014/main" id="{DC21DEF2-45D3-E1B8-E738-D2C20DFB1E2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2637101"/>
            <a:ext cx="2317750" cy="1583797"/>
          </a:xfrm>
          <a:prstGeom prst="rect">
            <a:avLst/>
          </a:prstGeom>
          <a:noFill/>
          <a:extLst>
            <a:ext uri="{909E8E84-426E-40DD-AFC4-6F175D3DCCD1}">
              <a14:hiddenFill xmlns:a14="http://schemas.microsoft.com/office/drawing/2010/main">
                <a:solidFill>
                  <a:srgbClr val="FFFFFF"/>
                </a:solidFill>
              </a14:hiddenFill>
            </a:ext>
          </a:extLst>
        </p:spPr>
      </p:pic>
      <p:sp>
        <p:nvSpPr>
          <p:cNvPr id="7" name="Vertical Scroll 25">
            <a:extLst>
              <a:ext uri="{FF2B5EF4-FFF2-40B4-BE49-F238E27FC236}">
                <a16:creationId xmlns:a16="http://schemas.microsoft.com/office/drawing/2014/main" id="{AA25D17F-B0B2-876E-183B-B499AD1145A4}"/>
              </a:ext>
            </a:extLst>
          </p:cNvPr>
          <p:cNvSpPr/>
          <p:nvPr/>
        </p:nvSpPr>
        <p:spPr>
          <a:xfrm>
            <a:off x="4425130" y="3156749"/>
            <a:ext cx="1388400" cy="203215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8" name="Vertical Scroll 24">
            <a:extLst>
              <a:ext uri="{FF2B5EF4-FFF2-40B4-BE49-F238E27FC236}">
                <a16:creationId xmlns:a16="http://schemas.microsoft.com/office/drawing/2014/main" id="{DF678C7F-D5D7-F868-228E-85D1BFF2E98E}"/>
              </a:ext>
            </a:extLst>
          </p:cNvPr>
          <p:cNvSpPr/>
          <p:nvPr/>
        </p:nvSpPr>
        <p:spPr>
          <a:xfrm>
            <a:off x="6014934" y="3156749"/>
            <a:ext cx="1388400" cy="2032153"/>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9" name="Vertical Scroll 26">
            <a:extLst>
              <a:ext uri="{FF2B5EF4-FFF2-40B4-BE49-F238E27FC236}">
                <a16:creationId xmlns:a16="http://schemas.microsoft.com/office/drawing/2014/main" id="{63F9BF86-E4F0-4E53-840C-399AA19EF5E3}"/>
              </a:ext>
            </a:extLst>
          </p:cNvPr>
          <p:cNvSpPr/>
          <p:nvPr/>
        </p:nvSpPr>
        <p:spPr>
          <a:xfrm>
            <a:off x="7604737" y="3156749"/>
            <a:ext cx="1388400" cy="2032153"/>
          </a:xfrm>
          <a:prstGeom prst="verticalScroll">
            <a:avLst/>
          </a:prstGeom>
          <a:solidFill>
            <a:schemeClr val="bg2"/>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latin typeface="Arial" panose="020B0604020202020204" pitchFamily="34" charset="0"/>
                <a:cs typeface="Arial" panose="020B0604020202020204" pitchFamily="34" charset="0"/>
              </a:rPr>
              <a:t>H(T)</a:t>
            </a:r>
          </a:p>
        </p:txBody>
      </p:sp>
      <p:sp>
        <p:nvSpPr>
          <p:cNvPr id="13" name="Right Arrow 34">
            <a:extLst>
              <a:ext uri="{FF2B5EF4-FFF2-40B4-BE49-F238E27FC236}">
                <a16:creationId xmlns:a16="http://schemas.microsoft.com/office/drawing/2014/main" id="{876306C5-92C5-6C98-CD66-EB87153E7B82}"/>
              </a:ext>
            </a:extLst>
          </p:cNvPr>
          <p:cNvSpPr/>
          <p:nvPr/>
        </p:nvSpPr>
        <p:spPr>
          <a:xfrm flipH="1">
            <a:off x="7281206" y="3954241"/>
            <a:ext cx="445659" cy="437169"/>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4" name="Right Arrow 35">
            <a:extLst>
              <a:ext uri="{FF2B5EF4-FFF2-40B4-BE49-F238E27FC236}">
                <a16:creationId xmlns:a16="http://schemas.microsoft.com/office/drawing/2014/main" id="{D64FF4BE-A976-C9B3-B54E-8E30B94E1D42}"/>
              </a:ext>
            </a:extLst>
          </p:cNvPr>
          <p:cNvSpPr/>
          <p:nvPr/>
        </p:nvSpPr>
        <p:spPr>
          <a:xfrm flipH="1">
            <a:off x="5706960" y="3954241"/>
            <a:ext cx="445659" cy="437169"/>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5" name="Right Arrow 36">
            <a:extLst>
              <a:ext uri="{FF2B5EF4-FFF2-40B4-BE49-F238E27FC236}">
                <a16:creationId xmlns:a16="http://schemas.microsoft.com/office/drawing/2014/main" id="{8A0C5F29-555C-FBC2-2AB6-186B492F3774}"/>
              </a:ext>
            </a:extLst>
          </p:cNvPr>
          <p:cNvSpPr/>
          <p:nvPr/>
        </p:nvSpPr>
        <p:spPr>
          <a:xfrm flipH="1">
            <a:off x="4113263" y="3954241"/>
            <a:ext cx="445659" cy="437169"/>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6" name="Thought Bubble: Cloud 5">
            <a:extLst>
              <a:ext uri="{FF2B5EF4-FFF2-40B4-BE49-F238E27FC236}">
                <a16:creationId xmlns:a16="http://schemas.microsoft.com/office/drawing/2014/main" id="{F73EDB7B-BF68-40AF-1D36-6A360A7FBF4E}"/>
              </a:ext>
            </a:extLst>
          </p:cNvPr>
          <p:cNvSpPr/>
          <p:nvPr/>
        </p:nvSpPr>
        <p:spPr bwMode="auto">
          <a:xfrm>
            <a:off x="2498583" y="1730626"/>
            <a:ext cx="2706062" cy="702766"/>
          </a:xfrm>
          <a:prstGeom prst="cloudCallout">
            <a:avLst>
              <a:gd name="adj1" fmla="val -46258"/>
              <a:gd name="adj2" fmla="val 119746"/>
            </a:avLst>
          </a:prstGeom>
          <a:solidFill>
            <a:schemeClr val="bg2"/>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I’m good!!!</a:t>
            </a:r>
          </a:p>
        </p:txBody>
      </p:sp>
    </p:spTree>
    <p:extLst>
      <p:ext uri="{BB962C8B-B14F-4D97-AF65-F5344CB8AC3E}">
        <p14:creationId xmlns:p14="http://schemas.microsoft.com/office/powerpoint/2010/main" val="3873243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C01A-7B06-A46D-1CC2-8230DDF709A9}"/>
              </a:ext>
            </a:extLst>
          </p:cNvPr>
          <p:cNvSpPr>
            <a:spLocks noGrp="1"/>
          </p:cNvSpPr>
          <p:nvPr>
            <p:ph type="title"/>
          </p:nvPr>
        </p:nvSpPr>
        <p:spPr/>
        <p:txBody>
          <a:bodyPr/>
          <a:lstStyle/>
          <a:p>
            <a:r>
              <a:rPr lang="en-US" dirty="0" err="1">
                <a:solidFill>
                  <a:srgbClr val="FFFF00"/>
                </a:solidFill>
              </a:rPr>
              <a:t>SegWit</a:t>
            </a:r>
            <a:r>
              <a:rPr lang="en-US" dirty="0">
                <a:solidFill>
                  <a:srgbClr val="FFFF00"/>
                </a:solidFill>
              </a:rPr>
              <a:t> Adopted 2017</a:t>
            </a:r>
          </a:p>
        </p:txBody>
      </p:sp>
      <p:sp>
        <p:nvSpPr>
          <p:cNvPr id="3" name="Slide Number Placeholder 2">
            <a:extLst>
              <a:ext uri="{FF2B5EF4-FFF2-40B4-BE49-F238E27FC236}">
                <a16:creationId xmlns:a16="http://schemas.microsoft.com/office/drawing/2014/main" id="{67690BC9-87F7-A176-4462-CC00BC078F36}"/>
              </a:ext>
            </a:extLst>
          </p:cNvPr>
          <p:cNvSpPr>
            <a:spLocks noGrp="1"/>
          </p:cNvSpPr>
          <p:nvPr>
            <p:ph type="sldNum" sz="quarter" idx="11"/>
          </p:nvPr>
        </p:nvSpPr>
        <p:spPr/>
        <p:txBody>
          <a:bodyPr/>
          <a:lstStyle/>
          <a:p>
            <a:pPr>
              <a:defRPr/>
            </a:pPr>
            <a:fld id="{D65C4E5D-DA99-460E-9E68-E8A28959880C}" type="slidenum">
              <a:rPr lang="x-none" smtClean="0"/>
              <a:pPr>
                <a:defRPr/>
              </a:pPr>
              <a:t>29</a:t>
            </a:fld>
            <a:endParaRPr lang="en-US" dirty="0"/>
          </a:p>
        </p:txBody>
      </p:sp>
      <p:pic>
        <p:nvPicPr>
          <p:cNvPr id="5" name="Picture 4">
            <a:extLst>
              <a:ext uri="{FF2B5EF4-FFF2-40B4-BE49-F238E27FC236}">
                <a16:creationId xmlns:a16="http://schemas.microsoft.com/office/drawing/2014/main" id="{A0BCF021-D646-C391-8430-AC4C6120B91B}"/>
              </a:ext>
            </a:extLst>
          </p:cNvPr>
          <p:cNvPicPr>
            <a:picLocks noChangeAspect="1"/>
          </p:cNvPicPr>
          <p:nvPr/>
        </p:nvPicPr>
        <p:blipFill>
          <a:blip r:embed="rId2"/>
          <a:stretch>
            <a:fillRect/>
          </a:stretch>
        </p:blipFill>
        <p:spPr>
          <a:xfrm rot="20986406">
            <a:off x="867390" y="2195051"/>
            <a:ext cx="8058150" cy="6553200"/>
          </a:xfrm>
          <a:prstGeom prst="rect">
            <a:avLst/>
          </a:prstGeom>
        </p:spPr>
      </p:pic>
    </p:spTree>
    <p:extLst>
      <p:ext uri="{BB962C8B-B14F-4D97-AF65-F5344CB8AC3E}">
        <p14:creationId xmlns:p14="http://schemas.microsoft.com/office/powerpoint/2010/main" val="2950225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028AF-5779-7EE9-D3F4-CDA7C09F14B9}"/>
              </a:ext>
            </a:extLst>
          </p:cNvPr>
          <p:cNvSpPr>
            <a:spLocks noGrp="1"/>
          </p:cNvSpPr>
          <p:nvPr>
            <p:ph type="title"/>
          </p:nvPr>
        </p:nvSpPr>
        <p:spPr/>
        <p:txBody>
          <a:bodyPr/>
          <a:lstStyle/>
          <a:p>
            <a:r>
              <a:rPr lang="en-US" dirty="0">
                <a:solidFill>
                  <a:srgbClr val="FFFF00"/>
                </a:solidFill>
              </a:rPr>
              <a:t>Hashlocks</a:t>
            </a:r>
          </a:p>
        </p:txBody>
      </p:sp>
      <p:sp>
        <p:nvSpPr>
          <p:cNvPr id="3" name="Slide Number Placeholder 2">
            <a:extLst>
              <a:ext uri="{FF2B5EF4-FFF2-40B4-BE49-F238E27FC236}">
                <a16:creationId xmlns:a16="http://schemas.microsoft.com/office/drawing/2014/main" id="{651C5AC5-CD20-68F7-A2DE-B8BFB98EA223}"/>
              </a:ext>
            </a:extLst>
          </p:cNvPr>
          <p:cNvSpPr>
            <a:spLocks noGrp="1"/>
          </p:cNvSpPr>
          <p:nvPr>
            <p:ph type="sldNum" sz="quarter" idx="11"/>
          </p:nvPr>
        </p:nvSpPr>
        <p:spPr/>
        <p:txBody>
          <a:bodyPr/>
          <a:lstStyle/>
          <a:p>
            <a:pPr>
              <a:defRPr/>
            </a:pPr>
            <a:fld id="{D65C4E5D-DA99-460E-9E68-E8A28959880C}" type="slidenum">
              <a:rPr lang="x-none" smtClean="0"/>
              <a:pPr>
                <a:defRPr/>
              </a:pPr>
              <a:t>3</a:t>
            </a:fld>
            <a:endParaRPr lang="en-US" dirty="0"/>
          </a:p>
        </p:txBody>
      </p:sp>
      <p:sp>
        <p:nvSpPr>
          <p:cNvPr id="4" name="TextBox 3">
            <a:extLst>
              <a:ext uri="{FF2B5EF4-FFF2-40B4-BE49-F238E27FC236}">
                <a16:creationId xmlns:a16="http://schemas.microsoft.com/office/drawing/2014/main" id="{E10F11DE-888F-AFAD-8F37-9B2FC1E6025C}"/>
              </a:ext>
            </a:extLst>
          </p:cNvPr>
          <p:cNvSpPr txBox="1"/>
          <p:nvPr/>
        </p:nvSpPr>
        <p:spPr bwMode="auto">
          <a:xfrm>
            <a:off x="1644446" y="2736503"/>
            <a:ext cx="5855108" cy="138499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“Here is constant </a:t>
            </a:r>
            <a:r>
              <a:rPr lang="en-US" sz="2800" i="1" dirty="0">
                <a:solidFill>
                  <a:schemeClr val="tx1"/>
                </a:solidFill>
                <a:latin typeface="Arial" panose="020B0604020202020204" pitchFamily="34" charset="0"/>
                <a:cs typeface="Arial" panose="020B0604020202020204" pitchFamily="34" charset="0"/>
              </a:rPr>
              <a:t>k</a:t>
            </a:r>
            <a:r>
              <a:rPr lang="en-US" sz="2800" dirty="0">
                <a:solidFill>
                  <a:srgbClr val="FFFF00"/>
                </a:solidFill>
                <a:latin typeface="Arial" panose="020B0604020202020204" pitchFamily="34" charset="0"/>
                <a:cs typeface="Arial" panose="020B0604020202020204" pitchFamily="34" charset="0"/>
              </a:rPr>
              <a:t>. </a:t>
            </a:r>
          </a:p>
          <a:p>
            <a:pPr algn="l"/>
            <a:r>
              <a:rPr lang="en-US" sz="2800" dirty="0">
                <a:solidFill>
                  <a:srgbClr val="FFFF00"/>
                </a:solidFill>
                <a:latin typeface="Arial" panose="020B0604020202020204" pitchFamily="34" charset="0"/>
                <a:cs typeface="Arial" panose="020B0604020202020204" pitchFamily="34" charset="0"/>
              </a:rPr>
              <a:t>Pay this UTXO to anyone who can produce </a:t>
            </a:r>
            <a:r>
              <a:rPr lang="en-US" sz="2800" i="1" dirty="0">
                <a:solidFill>
                  <a:schemeClr val="tx1"/>
                </a:solidFill>
                <a:latin typeface="Arial" panose="020B0604020202020204" pitchFamily="34" charset="0"/>
                <a:cs typeface="Arial" panose="020B0604020202020204" pitchFamily="34" charset="0"/>
              </a:rPr>
              <a:t>s</a:t>
            </a:r>
            <a:r>
              <a:rPr lang="en-US" sz="2800" dirty="0">
                <a:solidFill>
                  <a:srgbClr val="FFFF00"/>
                </a:solidFill>
                <a:latin typeface="Arial" panose="020B0604020202020204" pitchFamily="34" charset="0"/>
                <a:cs typeface="Arial" panose="020B0604020202020204" pitchFamily="34" charset="0"/>
              </a:rPr>
              <a:t> such that </a:t>
            </a:r>
            <a:r>
              <a:rPr lang="en-US" sz="2800" i="1" dirty="0">
                <a:solidFill>
                  <a:schemeClr val="tx1"/>
                </a:solidFill>
                <a:latin typeface="Arial" panose="020B0604020202020204" pitchFamily="34" charset="0"/>
                <a:cs typeface="Arial" panose="020B0604020202020204" pitchFamily="34" charset="0"/>
              </a:rPr>
              <a:t>k = sha256(s)</a:t>
            </a:r>
            <a:r>
              <a:rPr lang="en-US" sz="2800" dirty="0">
                <a:solidFill>
                  <a:srgbClr val="FFFF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5681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92FA-ED08-19BE-EE53-243408A70B66}"/>
              </a:ext>
            </a:extLst>
          </p:cNvPr>
          <p:cNvSpPr>
            <a:spLocks noGrp="1"/>
          </p:cNvSpPr>
          <p:nvPr>
            <p:ph type="title"/>
          </p:nvPr>
        </p:nvSpPr>
        <p:spPr/>
        <p:txBody>
          <a:bodyPr/>
          <a:lstStyle/>
          <a:p>
            <a:r>
              <a:rPr lang="en-US" dirty="0">
                <a:solidFill>
                  <a:srgbClr val="FFFF00"/>
                </a:solidFill>
              </a:rPr>
              <a:t>Controversy</a:t>
            </a:r>
          </a:p>
        </p:txBody>
      </p:sp>
      <p:sp>
        <p:nvSpPr>
          <p:cNvPr id="3" name="Slide Number Placeholder 2">
            <a:extLst>
              <a:ext uri="{FF2B5EF4-FFF2-40B4-BE49-F238E27FC236}">
                <a16:creationId xmlns:a16="http://schemas.microsoft.com/office/drawing/2014/main" id="{9AC8ECDF-C0F3-B383-F709-1BD4F44D7A75}"/>
              </a:ext>
            </a:extLst>
          </p:cNvPr>
          <p:cNvSpPr>
            <a:spLocks noGrp="1"/>
          </p:cNvSpPr>
          <p:nvPr>
            <p:ph type="sldNum" sz="quarter" idx="11"/>
          </p:nvPr>
        </p:nvSpPr>
        <p:spPr/>
        <p:txBody>
          <a:bodyPr/>
          <a:lstStyle/>
          <a:p>
            <a:pPr>
              <a:defRPr/>
            </a:pPr>
            <a:fld id="{D65C4E5D-DA99-460E-9E68-E8A28959880C}" type="slidenum">
              <a:rPr lang="x-none" smtClean="0"/>
              <a:pPr>
                <a:defRPr/>
              </a:pPr>
              <a:t>30</a:t>
            </a:fld>
            <a:endParaRPr lang="en-US" dirty="0"/>
          </a:p>
        </p:txBody>
      </p:sp>
      <p:sp>
        <p:nvSpPr>
          <p:cNvPr id="5" name="Slide Number Placeholder 1">
            <a:extLst>
              <a:ext uri="{FF2B5EF4-FFF2-40B4-BE49-F238E27FC236}">
                <a16:creationId xmlns:a16="http://schemas.microsoft.com/office/drawing/2014/main" id="{1A626623-416C-E563-B5FC-5260AECC14BA}"/>
              </a:ext>
            </a:extLst>
          </p:cNvPr>
          <p:cNvSpPr txBox="1">
            <a:spLocks/>
          </p:cNvSpPr>
          <p:nvPr/>
        </p:nvSpPr>
        <p:spPr bwMode="auto">
          <a:xfrm>
            <a:off x="6553200" y="6045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30</a:t>
            </a:fld>
            <a:endParaRPr lang="en-US" dirty="0"/>
          </a:p>
        </p:txBody>
      </p:sp>
      <p:sp>
        <p:nvSpPr>
          <p:cNvPr id="7" name="TextBox 6">
            <a:extLst>
              <a:ext uri="{FF2B5EF4-FFF2-40B4-BE49-F238E27FC236}">
                <a16:creationId xmlns:a16="http://schemas.microsoft.com/office/drawing/2014/main" id="{EF285B91-E89D-B4CC-0DE5-A1DD6E6AADEC}"/>
              </a:ext>
            </a:extLst>
          </p:cNvPr>
          <p:cNvSpPr txBox="1"/>
          <p:nvPr/>
        </p:nvSpPr>
        <p:spPr bwMode="auto">
          <a:xfrm>
            <a:off x="1120574" y="2979003"/>
            <a:ext cx="2866490"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Radical overhaul</a:t>
            </a:r>
          </a:p>
        </p:txBody>
      </p:sp>
      <p:sp>
        <p:nvSpPr>
          <p:cNvPr id="8" name="TextBox 7">
            <a:extLst>
              <a:ext uri="{FF2B5EF4-FFF2-40B4-BE49-F238E27FC236}">
                <a16:creationId xmlns:a16="http://schemas.microsoft.com/office/drawing/2014/main" id="{2B32C95C-93E6-4B42-465D-B4D0E5A4A97C}"/>
              </a:ext>
            </a:extLst>
          </p:cNvPr>
          <p:cNvSpPr txBox="1"/>
          <p:nvPr/>
        </p:nvSpPr>
        <p:spPr bwMode="auto">
          <a:xfrm>
            <a:off x="1120574" y="3805577"/>
            <a:ext cx="4604146"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Might be rejected by miners</a:t>
            </a:r>
          </a:p>
        </p:txBody>
      </p:sp>
      <p:sp>
        <p:nvSpPr>
          <p:cNvPr id="9" name="TextBox 8">
            <a:extLst>
              <a:ext uri="{FF2B5EF4-FFF2-40B4-BE49-F238E27FC236}">
                <a16:creationId xmlns:a16="http://schemas.microsoft.com/office/drawing/2014/main" id="{3FAAE2E8-2C4C-34B9-046C-DDCB57601184}"/>
              </a:ext>
            </a:extLst>
          </p:cNvPr>
          <p:cNvSpPr txBox="1"/>
          <p:nvPr/>
        </p:nvSpPr>
        <p:spPr bwMode="auto">
          <a:xfrm>
            <a:off x="1120574" y="2152429"/>
            <a:ext cx="6902852"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Incompatible change to Bitcoin consensus</a:t>
            </a:r>
          </a:p>
        </p:txBody>
      </p:sp>
      <p:sp>
        <p:nvSpPr>
          <p:cNvPr id="10" name="TextBox 9">
            <a:extLst>
              <a:ext uri="{FF2B5EF4-FFF2-40B4-BE49-F238E27FC236}">
                <a16:creationId xmlns:a16="http://schemas.microsoft.com/office/drawing/2014/main" id="{E55B493A-7576-D718-AFC0-AA7BE7E0F77D}"/>
              </a:ext>
            </a:extLst>
          </p:cNvPr>
          <p:cNvSpPr txBox="1"/>
          <p:nvPr/>
        </p:nvSpPr>
        <p:spPr bwMode="auto">
          <a:xfrm>
            <a:off x="1120574" y="4632151"/>
            <a:ext cx="2904962"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Leading to a split</a:t>
            </a:r>
          </a:p>
        </p:txBody>
      </p:sp>
    </p:spTree>
    <p:extLst>
      <p:ext uri="{BB962C8B-B14F-4D97-AF65-F5344CB8AC3E}">
        <p14:creationId xmlns:p14="http://schemas.microsoft.com/office/powerpoint/2010/main" val="359559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92FA-ED08-19BE-EE53-243408A70B66}"/>
              </a:ext>
            </a:extLst>
          </p:cNvPr>
          <p:cNvSpPr>
            <a:spLocks noGrp="1"/>
          </p:cNvSpPr>
          <p:nvPr>
            <p:ph type="title"/>
          </p:nvPr>
        </p:nvSpPr>
        <p:spPr/>
        <p:txBody>
          <a:bodyPr/>
          <a:lstStyle/>
          <a:p>
            <a:r>
              <a:rPr lang="en-US" dirty="0">
                <a:solidFill>
                  <a:srgbClr val="FFFF00"/>
                </a:solidFill>
              </a:rPr>
              <a:t>Controversy</a:t>
            </a:r>
          </a:p>
        </p:txBody>
      </p:sp>
      <p:sp>
        <p:nvSpPr>
          <p:cNvPr id="3" name="Slide Number Placeholder 2">
            <a:extLst>
              <a:ext uri="{FF2B5EF4-FFF2-40B4-BE49-F238E27FC236}">
                <a16:creationId xmlns:a16="http://schemas.microsoft.com/office/drawing/2014/main" id="{9AC8ECDF-C0F3-B383-F709-1BD4F44D7A75}"/>
              </a:ext>
            </a:extLst>
          </p:cNvPr>
          <p:cNvSpPr>
            <a:spLocks noGrp="1"/>
          </p:cNvSpPr>
          <p:nvPr>
            <p:ph type="sldNum" sz="quarter" idx="11"/>
          </p:nvPr>
        </p:nvSpPr>
        <p:spPr/>
        <p:txBody>
          <a:bodyPr/>
          <a:lstStyle/>
          <a:p>
            <a:pPr>
              <a:defRPr/>
            </a:pPr>
            <a:fld id="{D65C4E5D-DA99-460E-9E68-E8A28959880C}" type="slidenum">
              <a:rPr lang="x-none" smtClean="0"/>
              <a:pPr>
                <a:defRPr/>
              </a:pPr>
              <a:t>31</a:t>
            </a:fld>
            <a:endParaRPr lang="en-US" dirty="0"/>
          </a:p>
        </p:txBody>
      </p:sp>
      <p:sp>
        <p:nvSpPr>
          <p:cNvPr id="5" name="Slide Number Placeholder 1">
            <a:extLst>
              <a:ext uri="{FF2B5EF4-FFF2-40B4-BE49-F238E27FC236}">
                <a16:creationId xmlns:a16="http://schemas.microsoft.com/office/drawing/2014/main" id="{1A626623-416C-E563-B5FC-5260AECC14BA}"/>
              </a:ext>
            </a:extLst>
          </p:cNvPr>
          <p:cNvSpPr txBox="1">
            <a:spLocks/>
          </p:cNvSpPr>
          <p:nvPr/>
        </p:nvSpPr>
        <p:spPr bwMode="auto">
          <a:xfrm>
            <a:off x="6553200" y="6045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31</a:t>
            </a:fld>
            <a:endParaRPr lang="en-US" dirty="0"/>
          </a:p>
        </p:txBody>
      </p:sp>
      <p:sp>
        <p:nvSpPr>
          <p:cNvPr id="7" name="TextBox 6">
            <a:extLst>
              <a:ext uri="{FF2B5EF4-FFF2-40B4-BE49-F238E27FC236}">
                <a16:creationId xmlns:a16="http://schemas.microsoft.com/office/drawing/2014/main" id="{EF285B91-E89D-B4CC-0DE5-A1DD6E6AADEC}"/>
              </a:ext>
            </a:extLst>
          </p:cNvPr>
          <p:cNvSpPr txBox="1"/>
          <p:nvPr/>
        </p:nvSpPr>
        <p:spPr bwMode="auto">
          <a:xfrm>
            <a:off x="1507859" y="3219208"/>
            <a:ext cx="6006773"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Older mining hardware less valuable</a:t>
            </a:r>
          </a:p>
        </p:txBody>
      </p:sp>
      <p:sp>
        <p:nvSpPr>
          <p:cNvPr id="8" name="TextBox 7">
            <a:extLst>
              <a:ext uri="{FF2B5EF4-FFF2-40B4-BE49-F238E27FC236}">
                <a16:creationId xmlns:a16="http://schemas.microsoft.com/office/drawing/2014/main" id="{2B32C95C-93E6-4B42-465D-B4D0E5A4A97C}"/>
              </a:ext>
            </a:extLst>
          </p:cNvPr>
          <p:cNvSpPr txBox="1"/>
          <p:nvPr/>
        </p:nvSpPr>
        <p:spPr bwMode="auto">
          <a:xfrm>
            <a:off x="1507859" y="4055373"/>
            <a:ext cx="646362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Some miners worried about their profits</a:t>
            </a:r>
          </a:p>
        </p:txBody>
      </p:sp>
      <p:sp>
        <p:nvSpPr>
          <p:cNvPr id="9" name="TextBox 8">
            <a:extLst>
              <a:ext uri="{FF2B5EF4-FFF2-40B4-BE49-F238E27FC236}">
                <a16:creationId xmlns:a16="http://schemas.microsoft.com/office/drawing/2014/main" id="{3FAAE2E8-2C4C-34B9-046C-DDCB57601184}"/>
              </a:ext>
            </a:extLst>
          </p:cNvPr>
          <p:cNvSpPr txBox="1"/>
          <p:nvPr/>
        </p:nvSpPr>
        <p:spPr bwMode="auto">
          <a:xfrm>
            <a:off x="1507859" y="2383043"/>
            <a:ext cx="5404044"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Changes to economics of mining</a:t>
            </a:r>
          </a:p>
        </p:txBody>
      </p:sp>
    </p:spTree>
    <p:extLst>
      <p:ext uri="{BB962C8B-B14F-4D97-AF65-F5344CB8AC3E}">
        <p14:creationId xmlns:p14="http://schemas.microsoft.com/office/powerpoint/2010/main" val="292466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92FA-ED08-19BE-EE53-243408A70B66}"/>
              </a:ext>
            </a:extLst>
          </p:cNvPr>
          <p:cNvSpPr>
            <a:spLocks noGrp="1"/>
          </p:cNvSpPr>
          <p:nvPr>
            <p:ph type="title"/>
          </p:nvPr>
        </p:nvSpPr>
        <p:spPr/>
        <p:txBody>
          <a:bodyPr/>
          <a:lstStyle/>
          <a:p>
            <a:r>
              <a:rPr lang="en-US" dirty="0">
                <a:solidFill>
                  <a:srgbClr val="FFFF00"/>
                </a:solidFill>
              </a:rPr>
              <a:t>Controversy</a:t>
            </a:r>
          </a:p>
        </p:txBody>
      </p:sp>
      <p:sp>
        <p:nvSpPr>
          <p:cNvPr id="3" name="Slide Number Placeholder 2">
            <a:extLst>
              <a:ext uri="{FF2B5EF4-FFF2-40B4-BE49-F238E27FC236}">
                <a16:creationId xmlns:a16="http://schemas.microsoft.com/office/drawing/2014/main" id="{9AC8ECDF-C0F3-B383-F709-1BD4F44D7A75}"/>
              </a:ext>
            </a:extLst>
          </p:cNvPr>
          <p:cNvSpPr>
            <a:spLocks noGrp="1"/>
          </p:cNvSpPr>
          <p:nvPr>
            <p:ph type="sldNum" sz="quarter" idx="11"/>
          </p:nvPr>
        </p:nvSpPr>
        <p:spPr/>
        <p:txBody>
          <a:bodyPr/>
          <a:lstStyle/>
          <a:p>
            <a:pPr>
              <a:defRPr/>
            </a:pPr>
            <a:fld id="{D65C4E5D-DA99-460E-9E68-E8A28959880C}" type="slidenum">
              <a:rPr lang="x-none" smtClean="0"/>
              <a:pPr>
                <a:defRPr/>
              </a:pPr>
              <a:t>32</a:t>
            </a:fld>
            <a:endParaRPr lang="en-US" dirty="0"/>
          </a:p>
        </p:txBody>
      </p:sp>
      <p:sp>
        <p:nvSpPr>
          <p:cNvPr id="5" name="Slide Number Placeholder 1">
            <a:extLst>
              <a:ext uri="{FF2B5EF4-FFF2-40B4-BE49-F238E27FC236}">
                <a16:creationId xmlns:a16="http://schemas.microsoft.com/office/drawing/2014/main" id="{1A626623-416C-E563-B5FC-5260AECC14BA}"/>
              </a:ext>
            </a:extLst>
          </p:cNvPr>
          <p:cNvSpPr txBox="1">
            <a:spLocks/>
          </p:cNvSpPr>
          <p:nvPr/>
        </p:nvSpPr>
        <p:spPr bwMode="auto">
          <a:xfrm>
            <a:off x="6553200" y="6045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32</a:t>
            </a:fld>
            <a:endParaRPr lang="en-US" dirty="0"/>
          </a:p>
        </p:txBody>
      </p:sp>
      <p:sp>
        <p:nvSpPr>
          <p:cNvPr id="6" name="TextBox 5">
            <a:extLst>
              <a:ext uri="{FF2B5EF4-FFF2-40B4-BE49-F238E27FC236}">
                <a16:creationId xmlns:a16="http://schemas.microsoft.com/office/drawing/2014/main" id="{5B667782-B58A-FD0A-888F-C577C8310915}"/>
              </a:ext>
            </a:extLst>
          </p:cNvPr>
          <p:cNvSpPr txBox="1"/>
          <p:nvPr/>
        </p:nvSpPr>
        <p:spPr bwMode="auto">
          <a:xfrm>
            <a:off x="1282233" y="5392038"/>
            <a:ext cx="5736442" cy="523220"/>
          </a:xfrm>
          <a:prstGeom prst="rect">
            <a:avLst/>
          </a:prstGeom>
          <a:solidFill>
            <a:schemeClr val="bg1"/>
          </a:solidFill>
          <a:ln w="76200">
            <a:solidFill>
              <a:srgbClr val="00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Scalability, but not everyone happy</a:t>
            </a:r>
          </a:p>
        </p:txBody>
      </p:sp>
      <p:sp>
        <p:nvSpPr>
          <p:cNvPr id="7" name="TextBox 6">
            <a:extLst>
              <a:ext uri="{FF2B5EF4-FFF2-40B4-BE49-F238E27FC236}">
                <a16:creationId xmlns:a16="http://schemas.microsoft.com/office/drawing/2014/main" id="{EF285B91-E89D-B4CC-0DE5-A1DD6E6AADEC}"/>
              </a:ext>
            </a:extLst>
          </p:cNvPr>
          <p:cNvSpPr txBox="1"/>
          <p:nvPr/>
        </p:nvSpPr>
        <p:spPr bwMode="auto">
          <a:xfrm>
            <a:off x="1282233" y="2912316"/>
            <a:ext cx="344357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Some clients: bigger</a:t>
            </a:r>
          </a:p>
        </p:txBody>
      </p:sp>
      <p:sp>
        <p:nvSpPr>
          <p:cNvPr id="8" name="TextBox 7">
            <a:extLst>
              <a:ext uri="{FF2B5EF4-FFF2-40B4-BE49-F238E27FC236}">
                <a16:creationId xmlns:a16="http://schemas.microsoft.com/office/drawing/2014/main" id="{2B32C95C-93E6-4B42-465D-B4D0E5A4A97C}"/>
              </a:ext>
            </a:extLst>
          </p:cNvPr>
          <p:cNvSpPr txBox="1"/>
          <p:nvPr/>
        </p:nvSpPr>
        <p:spPr bwMode="auto">
          <a:xfrm>
            <a:off x="1282233" y="3738890"/>
            <a:ext cx="4104009"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Some miners: not bigger</a:t>
            </a:r>
          </a:p>
        </p:txBody>
      </p:sp>
      <p:sp>
        <p:nvSpPr>
          <p:cNvPr id="9" name="TextBox 8">
            <a:extLst>
              <a:ext uri="{FF2B5EF4-FFF2-40B4-BE49-F238E27FC236}">
                <a16:creationId xmlns:a16="http://schemas.microsoft.com/office/drawing/2014/main" id="{3FAAE2E8-2C4C-34B9-046C-DDCB57601184}"/>
              </a:ext>
            </a:extLst>
          </p:cNvPr>
          <p:cNvSpPr txBox="1"/>
          <p:nvPr/>
        </p:nvSpPr>
        <p:spPr bwMode="auto">
          <a:xfrm>
            <a:off x="1282233" y="2085742"/>
            <a:ext cx="4363695"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How bit should blocks be?</a:t>
            </a:r>
          </a:p>
        </p:txBody>
      </p:sp>
      <p:sp>
        <p:nvSpPr>
          <p:cNvPr id="10" name="TextBox 9">
            <a:extLst>
              <a:ext uri="{FF2B5EF4-FFF2-40B4-BE49-F238E27FC236}">
                <a16:creationId xmlns:a16="http://schemas.microsoft.com/office/drawing/2014/main" id="{E55B493A-7576-D718-AFC0-AA7BE7E0F77D}"/>
              </a:ext>
            </a:extLst>
          </p:cNvPr>
          <p:cNvSpPr txBox="1"/>
          <p:nvPr/>
        </p:nvSpPr>
        <p:spPr bwMode="auto">
          <a:xfrm>
            <a:off x="1282233" y="4565464"/>
            <a:ext cx="6314486"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err="1">
                <a:solidFill>
                  <a:srgbClr val="FFFF00"/>
                </a:solidFill>
                <a:latin typeface="Arial" panose="020B0604020202020204" pitchFamily="34" charset="0"/>
                <a:cs typeface="Arial" panose="020B0604020202020204" pitchFamily="34" charset="0"/>
              </a:rPr>
              <a:t>SegWit</a:t>
            </a:r>
            <a:r>
              <a:rPr lang="en-US" sz="2800" dirty="0">
                <a:solidFill>
                  <a:srgbClr val="FFFF00"/>
                </a:solidFill>
                <a:latin typeface="Arial" panose="020B0604020202020204" pitchFamily="34" charset="0"/>
                <a:cs typeface="Arial" panose="020B0604020202020204" pitchFamily="34" charset="0"/>
              </a:rPr>
              <a:t>: effectively bigger (more room)</a:t>
            </a:r>
          </a:p>
        </p:txBody>
      </p:sp>
    </p:spTree>
    <p:extLst>
      <p:ext uri="{BB962C8B-B14F-4D97-AF65-F5344CB8AC3E}">
        <p14:creationId xmlns:p14="http://schemas.microsoft.com/office/powerpoint/2010/main" val="207953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992FA-ED08-19BE-EE53-243408A70B66}"/>
              </a:ext>
            </a:extLst>
          </p:cNvPr>
          <p:cNvSpPr>
            <a:spLocks noGrp="1"/>
          </p:cNvSpPr>
          <p:nvPr>
            <p:ph type="title"/>
          </p:nvPr>
        </p:nvSpPr>
        <p:spPr/>
        <p:txBody>
          <a:bodyPr/>
          <a:lstStyle/>
          <a:p>
            <a:r>
              <a:rPr lang="en-US" dirty="0">
                <a:solidFill>
                  <a:srgbClr val="FFFF00"/>
                </a:solidFill>
              </a:rPr>
              <a:t>Happy Ending?</a:t>
            </a:r>
          </a:p>
        </p:txBody>
      </p:sp>
      <p:sp>
        <p:nvSpPr>
          <p:cNvPr id="3" name="Slide Number Placeholder 2">
            <a:extLst>
              <a:ext uri="{FF2B5EF4-FFF2-40B4-BE49-F238E27FC236}">
                <a16:creationId xmlns:a16="http://schemas.microsoft.com/office/drawing/2014/main" id="{9AC8ECDF-C0F3-B383-F709-1BD4F44D7A75}"/>
              </a:ext>
            </a:extLst>
          </p:cNvPr>
          <p:cNvSpPr>
            <a:spLocks noGrp="1"/>
          </p:cNvSpPr>
          <p:nvPr>
            <p:ph type="sldNum" sz="quarter" idx="11"/>
          </p:nvPr>
        </p:nvSpPr>
        <p:spPr/>
        <p:txBody>
          <a:bodyPr/>
          <a:lstStyle/>
          <a:p>
            <a:pPr>
              <a:defRPr/>
            </a:pPr>
            <a:fld id="{D65C4E5D-DA99-460E-9E68-E8A28959880C}" type="slidenum">
              <a:rPr lang="x-none" smtClean="0"/>
              <a:pPr>
                <a:defRPr/>
              </a:pPr>
              <a:t>33</a:t>
            </a:fld>
            <a:endParaRPr lang="en-US" dirty="0"/>
          </a:p>
        </p:txBody>
      </p:sp>
      <p:sp>
        <p:nvSpPr>
          <p:cNvPr id="5" name="Slide Number Placeholder 1">
            <a:extLst>
              <a:ext uri="{FF2B5EF4-FFF2-40B4-BE49-F238E27FC236}">
                <a16:creationId xmlns:a16="http://schemas.microsoft.com/office/drawing/2014/main" id="{1A626623-416C-E563-B5FC-5260AECC14BA}"/>
              </a:ext>
            </a:extLst>
          </p:cNvPr>
          <p:cNvSpPr txBox="1">
            <a:spLocks/>
          </p:cNvSpPr>
          <p:nvPr/>
        </p:nvSpPr>
        <p:spPr bwMode="auto">
          <a:xfrm>
            <a:off x="6553200" y="60452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eaLnBrk="0" fontAlgn="base" hangingPunct="0">
              <a:spcBef>
                <a:spcPct val="0"/>
              </a:spcBef>
              <a:spcAft>
                <a:spcPct val="0"/>
              </a:spcAft>
              <a:defRPr sz="1400" kern="1200">
                <a:solidFill>
                  <a:schemeClr val="tx1"/>
                </a:solidFill>
                <a:latin typeface="Arial" pitchFamily="34" charset="0"/>
                <a:ea typeface="+mn-ea"/>
                <a:cs typeface="Arial" pitchFamily="34" charset="0"/>
              </a:defRPr>
            </a:lvl1pPr>
            <a:lvl2pPr marL="457200" algn="r" rtl="0" eaLnBrk="0" fontAlgn="base" hangingPunct="0">
              <a:spcBef>
                <a:spcPct val="0"/>
              </a:spcBef>
              <a:spcAft>
                <a:spcPct val="0"/>
              </a:spcAft>
              <a:defRPr sz="2400" kern="1200">
                <a:solidFill>
                  <a:srgbClr val="0000FF"/>
                </a:solidFill>
                <a:latin typeface="Lucida Console" pitchFamily="49" charset="0"/>
                <a:ea typeface="+mn-ea"/>
                <a:cs typeface="+mn-cs"/>
              </a:defRPr>
            </a:lvl2pPr>
            <a:lvl3pPr marL="914400" algn="r" rtl="0" eaLnBrk="0" fontAlgn="base" hangingPunct="0">
              <a:spcBef>
                <a:spcPct val="0"/>
              </a:spcBef>
              <a:spcAft>
                <a:spcPct val="0"/>
              </a:spcAft>
              <a:defRPr sz="2400" kern="1200">
                <a:solidFill>
                  <a:srgbClr val="0000FF"/>
                </a:solidFill>
                <a:latin typeface="Lucida Console" pitchFamily="49" charset="0"/>
                <a:ea typeface="+mn-ea"/>
                <a:cs typeface="+mn-cs"/>
              </a:defRPr>
            </a:lvl3pPr>
            <a:lvl4pPr marL="1371600" algn="r" rtl="0" eaLnBrk="0" fontAlgn="base" hangingPunct="0">
              <a:spcBef>
                <a:spcPct val="0"/>
              </a:spcBef>
              <a:spcAft>
                <a:spcPct val="0"/>
              </a:spcAft>
              <a:defRPr sz="2400" kern="1200">
                <a:solidFill>
                  <a:srgbClr val="0000FF"/>
                </a:solidFill>
                <a:latin typeface="Lucida Console" pitchFamily="49" charset="0"/>
                <a:ea typeface="+mn-ea"/>
                <a:cs typeface="+mn-cs"/>
              </a:defRPr>
            </a:lvl4pPr>
            <a:lvl5pPr marL="1828800" algn="r" rtl="0" eaLnBrk="0" fontAlgn="base" hangingPunct="0">
              <a:spcBef>
                <a:spcPct val="0"/>
              </a:spcBef>
              <a:spcAft>
                <a:spcPct val="0"/>
              </a:spcAft>
              <a:defRPr sz="2400" kern="1200">
                <a:solidFill>
                  <a:srgbClr val="0000FF"/>
                </a:solidFill>
                <a:latin typeface="Lucida Console" pitchFamily="49" charset="0"/>
                <a:ea typeface="+mn-ea"/>
                <a:cs typeface="+mn-cs"/>
              </a:defRPr>
            </a:lvl5pPr>
            <a:lvl6pPr marL="2286000" algn="l" defTabSz="914400" rtl="0" eaLnBrk="1" latinLnBrk="0" hangingPunct="1">
              <a:defRPr sz="2400" kern="1200">
                <a:solidFill>
                  <a:srgbClr val="0000FF"/>
                </a:solidFill>
                <a:latin typeface="Lucida Console" pitchFamily="49" charset="0"/>
                <a:ea typeface="+mn-ea"/>
                <a:cs typeface="+mn-cs"/>
              </a:defRPr>
            </a:lvl6pPr>
            <a:lvl7pPr marL="2743200" algn="l" defTabSz="914400" rtl="0" eaLnBrk="1" latinLnBrk="0" hangingPunct="1">
              <a:defRPr sz="2400" kern="1200">
                <a:solidFill>
                  <a:srgbClr val="0000FF"/>
                </a:solidFill>
                <a:latin typeface="Lucida Console" pitchFamily="49" charset="0"/>
                <a:ea typeface="+mn-ea"/>
                <a:cs typeface="+mn-cs"/>
              </a:defRPr>
            </a:lvl7pPr>
            <a:lvl8pPr marL="3200400" algn="l" defTabSz="914400" rtl="0" eaLnBrk="1" latinLnBrk="0" hangingPunct="1">
              <a:defRPr sz="2400" kern="1200">
                <a:solidFill>
                  <a:srgbClr val="0000FF"/>
                </a:solidFill>
                <a:latin typeface="Lucida Console" pitchFamily="49" charset="0"/>
                <a:ea typeface="+mn-ea"/>
                <a:cs typeface="+mn-cs"/>
              </a:defRPr>
            </a:lvl8pPr>
            <a:lvl9pPr marL="3657600" algn="l" defTabSz="914400" rtl="0" eaLnBrk="1" latinLnBrk="0" hangingPunct="1">
              <a:defRPr sz="2400" kern="1200">
                <a:solidFill>
                  <a:srgbClr val="0000FF"/>
                </a:solidFill>
                <a:latin typeface="Lucida Console" pitchFamily="49" charset="0"/>
                <a:ea typeface="+mn-ea"/>
                <a:cs typeface="+mn-cs"/>
              </a:defRPr>
            </a:lvl9pPr>
          </a:lstStyle>
          <a:p>
            <a:pPr>
              <a:defRPr/>
            </a:pPr>
            <a:fld id="{FE25F947-77F5-4CA6-8472-B4B2967773ED}" type="slidenum">
              <a:rPr lang="x-none" smtClean="0"/>
              <a:pPr>
                <a:defRPr/>
              </a:pPr>
              <a:t>33</a:t>
            </a:fld>
            <a:endParaRPr lang="en-US" dirty="0"/>
          </a:p>
        </p:txBody>
      </p:sp>
      <p:sp>
        <p:nvSpPr>
          <p:cNvPr id="7" name="TextBox 6">
            <a:extLst>
              <a:ext uri="{FF2B5EF4-FFF2-40B4-BE49-F238E27FC236}">
                <a16:creationId xmlns:a16="http://schemas.microsoft.com/office/drawing/2014/main" id="{EF285B91-E89D-B4CC-0DE5-A1DD6E6AADEC}"/>
              </a:ext>
            </a:extLst>
          </p:cNvPr>
          <p:cNvSpPr txBox="1"/>
          <p:nvPr/>
        </p:nvSpPr>
        <p:spPr bwMode="auto">
          <a:xfrm>
            <a:off x="1702562" y="3320808"/>
            <a:ext cx="4561120"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Took some time to catch on</a:t>
            </a:r>
          </a:p>
        </p:txBody>
      </p:sp>
      <p:sp>
        <p:nvSpPr>
          <p:cNvPr id="8" name="TextBox 7">
            <a:extLst>
              <a:ext uri="{FF2B5EF4-FFF2-40B4-BE49-F238E27FC236}">
                <a16:creationId xmlns:a16="http://schemas.microsoft.com/office/drawing/2014/main" id="{2B32C95C-93E6-4B42-465D-B4D0E5A4A97C}"/>
              </a:ext>
            </a:extLst>
          </p:cNvPr>
          <p:cNvSpPr txBox="1"/>
          <p:nvPr/>
        </p:nvSpPr>
        <p:spPr bwMode="auto">
          <a:xfrm>
            <a:off x="1702562" y="4156973"/>
            <a:ext cx="5065810"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Made other advances possible</a:t>
            </a:r>
          </a:p>
        </p:txBody>
      </p:sp>
      <p:sp>
        <p:nvSpPr>
          <p:cNvPr id="9" name="TextBox 8">
            <a:extLst>
              <a:ext uri="{FF2B5EF4-FFF2-40B4-BE49-F238E27FC236}">
                <a16:creationId xmlns:a16="http://schemas.microsoft.com/office/drawing/2014/main" id="{3FAAE2E8-2C4C-34B9-046C-DDCB57601184}"/>
              </a:ext>
            </a:extLst>
          </p:cNvPr>
          <p:cNvSpPr txBox="1"/>
          <p:nvPr/>
        </p:nvSpPr>
        <p:spPr bwMode="auto">
          <a:xfrm>
            <a:off x="1702562" y="2484643"/>
            <a:ext cx="2943434"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Activated in 2017</a:t>
            </a:r>
          </a:p>
        </p:txBody>
      </p:sp>
      <p:sp>
        <p:nvSpPr>
          <p:cNvPr id="10" name="TextBox 9">
            <a:extLst>
              <a:ext uri="{FF2B5EF4-FFF2-40B4-BE49-F238E27FC236}">
                <a16:creationId xmlns:a16="http://schemas.microsoft.com/office/drawing/2014/main" id="{E55B493A-7576-D718-AFC0-AA7BE7E0F77D}"/>
              </a:ext>
            </a:extLst>
          </p:cNvPr>
          <p:cNvSpPr txBox="1"/>
          <p:nvPr/>
        </p:nvSpPr>
        <p:spPr bwMode="auto">
          <a:xfrm>
            <a:off x="1702562" y="4993137"/>
            <a:ext cx="6423554"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Like Lightning Network, discussed later</a:t>
            </a:r>
          </a:p>
        </p:txBody>
      </p:sp>
    </p:spTree>
    <p:extLst>
      <p:ext uri="{BB962C8B-B14F-4D97-AF65-F5344CB8AC3E}">
        <p14:creationId xmlns:p14="http://schemas.microsoft.com/office/powerpoint/2010/main" val="1407605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Questions?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34</a:t>
            </a:fld>
            <a:endParaRPr lang="en-US" dirty="0"/>
          </a:p>
        </p:txBody>
      </p:sp>
    </p:spTree>
    <p:extLst>
      <p:ext uri="{BB962C8B-B14F-4D97-AF65-F5344CB8AC3E}">
        <p14:creationId xmlns:p14="http://schemas.microsoft.com/office/powerpoint/2010/main" val="31919072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Bitcoin Nodes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35</a:t>
            </a:fld>
            <a:endParaRPr lang="en-US" dirty="0"/>
          </a:p>
        </p:txBody>
      </p:sp>
      <p:sp>
        <p:nvSpPr>
          <p:cNvPr id="5" name="TextBox 4">
            <a:extLst>
              <a:ext uri="{FF2B5EF4-FFF2-40B4-BE49-F238E27FC236}">
                <a16:creationId xmlns:a16="http://schemas.microsoft.com/office/drawing/2014/main" id="{C79379BC-D1F0-F48D-F0FD-6BEEF5345BAF}"/>
              </a:ext>
            </a:extLst>
          </p:cNvPr>
          <p:cNvSpPr txBox="1"/>
          <p:nvPr/>
        </p:nvSpPr>
        <p:spPr bwMode="auto">
          <a:xfrm>
            <a:off x="967510" y="4260162"/>
            <a:ext cx="4203395"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Except highly specialized</a:t>
            </a:r>
          </a:p>
        </p:txBody>
      </p:sp>
      <p:sp>
        <p:nvSpPr>
          <p:cNvPr id="7" name="TextBox 6">
            <a:extLst>
              <a:ext uri="{FF2B5EF4-FFF2-40B4-BE49-F238E27FC236}">
                <a16:creationId xmlns:a16="http://schemas.microsoft.com/office/drawing/2014/main" id="{4E3CD52D-16A1-EE93-C9C8-5B235AA33565}"/>
              </a:ext>
            </a:extLst>
          </p:cNvPr>
          <p:cNvSpPr txBox="1"/>
          <p:nvPr/>
        </p:nvSpPr>
        <p:spPr bwMode="auto">
          <a:xfrm>
            <a:off x="967510" y="3429000"/>
            <a:ext cx="5562165" cy="523220"/>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none" rtlCol="0">
            <a:spAutoFit/>
          </a:bodyPr>
          <a:lstStyle/>
          <a:p>
            <a:pPr algn="ctr"/>
            <a:r>
              <a:rPr lang="en-US" sz="2800" dirty="0">
                <a:solidFill>
                  <a:srgbClr val="FFFF00"/>
                </a:solidFill>
                <a:latin typeface="Arial" panose="020B0604020202020204" pitchFamily="34" charset="0"/>
                <a:cs typeface="Arial" panose="020B0604020202020204" pitchFamily="34" charset="0"/>
              </a:rPr>
              <a:t>A node is a mini operating system</a:t>
            </a:r>
          </a:p>
        </p:txBody>
      </p:sp>
    </p:spTree>
    <p:extLst>
      <p:ext uri="{BB962C8B-B14F-4D97-AF65-F5344CB8AC3E}">
        <p14:creationId xmlns:p14="http://schemas.microsoft.com/office/powerpoint/2010/main" val="2603932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FFFF00"/>
                </a:solidFill>
              </a:rPr>
              <a:t>Bitcoin Node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36</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File System</a:t>
            </a:r>
          </a:p>
        </p:txBody>
      </p:sp>
      <p:sp>
        <p:nvSpPr>
          <p:cNvPr id="5" name="TextBox 4"/>
          <p:cNvSpPr txBox="1"/>
          <p:nvPr/>
        </p:nvSpPr>
        <p:spPr bwMode="auto">
          <a:xfrm>
            <a:off x="5184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LevelDB</a:t>
            </a: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3" name="Flowchart: Magnetic Disk 12"/>
          <p:cNvSpPr/>
          <p:nvPr/>
        </p:nvSpPr>
        <p:spPr bwMode="auto">
          <a:xfrm>
            <a:off x="5700240" y="3548106"/>
            <a:ext cx="2289408"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 Inde</a:t>
            </a:r>
            <a:r>
              <a:rPr lang="en-US" dirty="0">
                <a:solidFill>
                  <a:srgbClr val="FFFF00"/>
                </a:solidFill>
                <a:latin typeface="Arial" panose="020B0604020202020204" pitchFamily="34" charset="0"/>
                <a:cs typeface="Arial" panose="020B0604020202020204" pitchFamily="34" charset="0"/>
              </a:rPr>
              <a:t>x DB</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14" name="Flowchart: Magnetic Disk 13"/>
          <p:cNvSpPr/>
          <p:nvPr/>
        </p:nvSpPr>
        <p:spPr bwMode="auto">
          <a:xfrm>
            <a:off x="5759551" y="4980729"/>
            <a:ext cx="2170787"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Chainstate </a:t>
            </a:r>
            <a:r>
              <a:rPr lang="en-US" dirty="0">
                <a:solidFill>
                  <a:srgbClr val="FFFF00"/>
                </a:solidFill>
                <a:latin typeface="Arial" panose="020B0604020202020204" pitchFamily="34" charset="0"/>
                <a:cs typeface="Arial" panose="020B0604020202020204" pitchFamily="34" charset="0"/>
              </a:rPr>
              <a:t>DB</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16225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lowchart: Magnetic Disk 15"/>
          <p:cNvSpPr/>
          <p:nvPr/>
        </p:nvSpPr>
        <p:spPr bwMode="auto">
          <a:xfrm>
            <a:off x="5700240" y="3548106"/>
            <a:ext cx="2289408"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 Inde</a:t>
            </a:r>
            <a:r>
              <a:rPr lang="en-US" dirty="0">
                <a:solidFill>
                  <a:schemeClr val="tx1">
                    <a:lumMod val="50000"/>
                  </a:schemeClr>
                </a:solidFill>
                <a:latin typeface="Arial" panose="020B0604020202020204" pitchFamily="34" charset="0"/>
                <a:cs typeface="Arial" panose="020B0604020202020204" pitchFamily="34" charset="0"/>
              </a:rPr>
              <a:t>x DB</a:t>
            </a:r>
            <a:endPar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17" name="Flowchart: Magnetic Disk 16"/>
          <p:cNvSpPr/>
          <p:nvPr/>
        </p:nvSpPr>
        <p:spPr bwMode="auto">
          <a:xfrm>
            <a:off x="5759551" y="4980729"/>
            <a:ext cx="2170787"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Chainstate </a:t>
            </a:r>
            <a:r>
              <a:rPr lang="en-US" dirty="0">
                <a:solidFill>
                  <a:schemeClr val="tx1">
                    <a:lumMod val="50000"/>
                  </a:schemeClr>
                </a:solidFill>
                <a:latin typeface="Arial" panose="020B0604020202020204" pitchFamily="34" charset="0"/>
                <a:cs typeface="Arial" panose="020B0604020202020204" pitchFamily="34" charset="0"/>
              </a:rPr>
              <a:t>DB</a:t>
            </a:r>
            <a:endPar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6" name="Title 5"/>
          <p:cNvSpPr>
            <a:spLocks noGrp="1"/>
          </p:cNvSpPr>
          <p:nvPr>
            <p:ph type="title"/>
          </p:nvPr>
        </p:nvSpPr>
        <p:spPr/>
        <p:txBody>
          <a:bodyPr/>
          <a:lstStyle/>
          <a:p>
            <a:r>
              <a:rPr lang="en-US" dirty="0">
                <a:solidFill>
                  <a:srgbClr val="FFFF00"/>
                </a:solidFill>
              </a:rPr>
              <a:t>Bitcoin Node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37</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File System</a:t>
            </a:r>
          </a:p>
        </p:txBody>
      </p:sp>
      <p:sp>
        <p:nvSpPr>
          <p:cNvPr id="5" name="TextBox 4"/>
          <p:cNvSpPr txBox="1"/>
          <p:nvPr/>
        </p:nvSpPr>
        <p:spPr bwMode="auto">
          <a:xfrm>
            <a:off x="5413186" y="4105127"/>
            <a:ext cx="3320716"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FF00"/>
                </a:solidFill>
                <a:latin typeface="Arial" panose="020B0604020202020204" pitchFamily="34" charset="0"/>
              </a:rPr>
              <a:t>Each block lives in a file</a:t>
            </a: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a:t>
            </a:r>
          </a:p>
        </p:txBody>
      </p:sp>
      <p:sp>
        <p:nvSpPr>
          <p:cNvPr id="13" name="Right Brace 12"/>
          <p:cNvSpPr/>
          <p:nvPr/>
        </p:nvSpPr>
        <p:spPr bwMode="auto">
          <a:xfrm>
            <a:off x="4368800" y="3354084"/>
            <a:ext cx="815786" cy="2360666"/>
          </a:xfrm>
          <a:prstGeom prst="rightBrace">
            <a:avLst/>
          </a:prstGeom>
          <a:noFill/>
          <a:ln w="76200" cap="flat" cmpd="sng" algn="ctr">
            <a:solidFill>
              <a:srgbClr val="FFFF00"/>
            </a:solidFill>
            <a:prstDash val="solid"/>
            <a:round/>
            <a:headEnd type="none" w="med" len="med"/>
            <a:tailEnd type="none" w="med" len="med"/>
          </a:ln>
          <a:effectLst/>
        </p:spPr>
        <p:txBody>
          <a:bodyPr rtlCol="0" anchor="ctr"/>
          <a:lstStyle/>
          <a:p>
            <a:pPr algn="ctr"/>
            <a:endParaRPr lang="en-US" dirty="0"/>
          </a:p>
        </p:txBody>
      </p:sp>
      <p:sp>
        <p:nvSpPr>
          <p:cNvPr id="18" name="TextBox 17"/>
          <p:cNvSpPr txBox="1"/>
          <p:nvPr/>
        </p:nvSpPr>
        <p:spPr bwMode="auto">
          <a:xfrm>
            <a:off x="5184586" y="2427839"/>
            <a:ext cx="3320716"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chemeClr val="tx1">
                    <a:lumMod val="50000"/>
                  </a:schemeClr>
                </a:solidFill>
                <a:latin typeface="Arial" panose="020B0604020202020204" pitchFamily="34" charset="0"/>
              </a:rPr>
              <a:t>LevelDB</a:t>
            </a:r>
          </a:p>
        </p:txBody>
      </p:sp>
    </p:spTree>
    <p:extLst>
      <p:ext uri="{BB962C8B-B14F-4D97-AF65-F5344CB8AC3E}">
        <p14:creationId xmlns:p14="http://schemas.microsoft.com/office/powerpoint/2010/main" val="9975358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FFFF00"/>
                </a:solidFill>
              </a:rPr>
              <a:t>Bitcoin Node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38</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chemeClr val="tx1">
                    <a:lumMod val="50000"/>
                  </a:schemeClr>
                </a:solidFill>
                <a:latin typeface="Arial" panose="020B0604020202020204" pitchFamily="34" charset="0"/>
              </a:rPr>
              <a:t>File System</a:t>
            </a: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3" name="Flowchart: Magnetic Disk 12"/>
          <p:cNvSpPr/>
          <p:nvPr/>
        </p:nvSpPr>
        <p:spPr bwMode="auto">
          <a:xfrm>
            <a:off x="5700240" y="3548106"/>
            <a:ext cx="2289408"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Block Inde</a:t>
            </a:r>
            <a:r>
              <a:rPr lang="en-US" dirty="0">
                <a:solidFill>
                  <a:srgbClr val="FFFF00"/>
                </a:solidFill>
                <a:latin typeface="Arial" panose="020B0604020202020204" pitchFamily="34" charset="0"/>
                <a:cs typeface="Arial" panose="020B0604020202020204" pitchFamily="34" charset="0"/>
              </a:rPr>
              <a:t>x DB</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14" name="Flowchart: Magnetic Disk 13"/>
          <p:cNvSpPr/>
          <p:nvPr/>
        </p:nvSpPr>
        <p:spPr bwMode="auto">
          <a:xfrm>
            <a:off x="5759551" y="4980729"/>
            <a:ext cx="2170787"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Chainstate </a:t>
            </a:r>
            <a:r>
              <a:rPr lang="en-US" dirty="0">
                <a:solidFill>
                  <a:schemeClr val="tx1">
                    <a:lumMod val="50000"/>
                  </a:schemeClr>
                </a:solidFill>
                <a:latin typeface="Arial" panose="020B0604020202020204" pitchFamily="34" charset="0"/>
                <a:cs typeface="Arial" panose="020B0604020202020204" pitchFamily="34" charset="0"/>
              </a:rPr>
              <a:t>DB</a:t>
            </a:r>
            <a:endPar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15" name="TextBox 14"/>
          <p:cNvSpPr txBox="1"/>
          <p:nvPr/>
        </p:nvSpPr>
        <p:spPr bwMode="auto">
          <a:xfrm>
            <a:off x="305678" y="3655284"/>
            <a:ext cx="403860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rPr>
              <a:t>Block hash </a:t>
            </a:r>
            <a:r>
              <a:rPr lang="en-US" sz="2800" dirty="0">
                <a:solidFill>
                  <a:srgbClr val="FFFF00"/>
                </a:solidFill>
                <a:latin typeface="Arial" panose="020B0604020202020204" pitchFamily="34" charset="0"/>
                <a:sym typeface="Symbol"/>
              </a:rPr>
              <a:t> block info</a:t>
            </a:r>
            <a:endParaRPr lang="en-US" sz="2800" dirty="0">
              <a:solidFill>
                <a:srgbClr val="FFFF00"/>
              </a:solidFill>
              <a:latin typeface="Arial" panose="020B0604020202020204" pitchFamily="34" charset="0"/>
            </a:endParaRPr>
          </a:p>
        </p:txBody>
      </p:sp>
      <p:sp>
        <p:nvSpPr>
          <p:cNvPr id="16" name="Right Brace 15"/>
          <p:cNvSpPr/>
          <p:nvPr/>
        </p:nvSpPr>
        <p:spPr bwMode="auto">
          <a:xfrm flipH="1">
            <a:off x="4776693" y="3448744"/>
            <a:ext cx="815786" cy="1080647"/>
          </a:xfrm>
          <a:prstGeom prst="rightBrace">
            <a:avLst/>
          </a:prstGeom>
          <a:noFill/>
          <a:ln w="76200" cap="flat" cmpd="sng" algn="ctr">
            <a:solidFill>
              <a:srgbClr val="FFFF00"/>
            </a:solidFill>
            <a:prstDash val="solid"/>
            <a:round/>
            <a:headEnd type="none" w="med" len="med"/>
            <a:tailEnd type="none" w="med" len="med"/>
          </a:ln>
          <a:effectLst/>
        </p:spPr>
        <p:txBody>
          <a:bodyPr rtlCol="0" anchor="ctr"/>
          <a:lstStyle/>
          <a:p>
            <a:pPr algn="ctr"/>
            <a:endParaRPr lang="en-US" dirty="0"/>
          </a:p>
        </p:txBody>
      </p:sp>
      <p:sp>
        <p:nvSpPr>
          <p:cNvPr id="18" name="TextBox 17"/>
          <p:cNvSpPr txBox="1"/>
          <p:nvPr/>
        </p:nvSpPr>
        <p:spPr bwMode="auto">
          <a:xfrm>
            <a:off x="5184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LevelDB</a:t>
            </a:r>
          </a:p>
        </p:txBody>
      </p:sp>
    </p:spTree>
    <p:extLst>
      <p:ext uri="{BB962C8B-B14F-4D97-AF65-F5344CB8AC3E}">
        <p14:creationId xmlns:p14="http://schemas.microsoft.com/office/powerpoint/2010/main" val="20658835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solidFill>
                  <a:srgbClr val="FFFF00"/>
                </a:solidFill>
              </a:rPr>
              <a:t>Bitcoin Node</a:t>
            </a:r>
          </a:p>
        </p:txBody>
      </p:sp>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39</a:t>
            </a:fld>
            <a:endParaRPr lang="en-US" dirty="0"/>
          </a:p>
        </p:txBody>
      </p:sp>
      <p:sp>
        <p:nvSpPr>
          <p:cNvPr id="3" name="Folded Corner 2"/>
          <p:cNvSpPr/>
          <p:nvPr/>
        </p:nvSpPr>
        <p:spPr bwMode="auto">
          <a:xfrm rot="20480182">
            <a:off x="1356186" y="357896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4" name="TextBox 3"/>
          <p:cNvSpPr txBox="1"/>
          <p:nvPr/>
        </p:nvSpPr>
        <p:spPr bwMode="auto">
          <a:xfrm>
            <a:off x="739586" y="2427839"/>
            <a:ext cx="3320716"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chemeClr val="tx1">
                    <a:lumMod val="50000"/>
                  </a:schemeClr>
                </a:solidFill>
                <a:latin typeface="Arial" panose="020B0604020202020204" pitchFamily="34" charset="0"/>
              </a:rPr>
              <a:t>File System</a:t>
            </a:r>
          </a:p>
        </p:txBody>
      </p:sp>
      <p:sp>
        <p:nvSpPr>
          <p:cNvPr id="7" name="Folded Corner 6"/>
          <p:cNvSpPr/>
          <p:nvPr/>
        </p:nvSpPr>
        <p:spPr bwMode="auto">
          <a:xfrm>
            <a:off x="2105486" y="516378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8" name="Folded Corner 7"/>
          <p:cNvSpPr/>
          <p:nvPr/>
        </p:nvSpPr>
        <p:spPr bwMode="auto">
          <a:xfrm>
            <a:off x="1653279" y="4434731"/>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9" name="Folded Corner 8"/>
          <p:cNvSpPr/>
          <p:nvPr/>
        </p:nvSpPr>
        <p:spPr bwMode="auto">
          <a:xfrm rot="20976132">
            <a:off x="2399944" y="4182219"/>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0" name="Folded Corner 9"/>
          <p:cNvSpPr/>
          <p:nvPr/>
        </p:nvSpPr>
        <p:spPr bwMode="auto">
          <a:xfrm rot="1286644">
            <a:off x="2717800" y="3500338"/>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1" name="Folded Corner 10"/>
          <p:cNvSpPr/>
          <p:nvPr/>
        </p:nvSpPr>
        <p:spPr bwMode="auto">
          <a:xfrm rot="2110432">
            <a:off x="2724514" y="4878583"/>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2" name="Folded Corner 11"/>
          <p:cNvSpPr/>
          <p:nvPr/>
        </p:nvSpPr>
        <p:spPr bwMode="auto">
          <a:xfrm rot="2071266">
            <a:off x="952065" y="5193456"/>
            <a:ext cx="904414" cy="550962"/>
          </a:xfrm>
          <a:prstGeom prst="foldedCorner">
            <a:avLst/>
          </a:prstGeom>
          <a:solidFill>
            <a:schemeClr val="bg1"/>
          </a:solidFill>
          <a:ln w="381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a:t>
            </a:r>
          </a:p>
        </p:txBody>
      </p:sp>
      <p:sp>
        <p:nvSpPr>
          <p:cNvPr id="13" name="Flowchart: Magnetic Disk 12"/>
          <p:cNvSpPr/>
          <p:nvPr/>
        </p:nvSpPr>
        <p:spPr bwMode="auto">
          <a:xfrm>
            <a:off x="5700240" y="3548106"/>
            <a:ext cx="2289408" cy="917079"/>
          </a:xfrm>
          <a:prstGeom prst="flowChartMagneticDisk">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rPr>
              <a:t>Block Inde</a:t>
            </a:r>
            <a:r>
              <a:rPr lang="en-US" dirty="0">
                <a:solidFill>
                  <a:schemeClr val="tx1">
                    <a:lumMod val="50000"/>
                  </a:schemeClr>
                </a:solidFill>
                <a:latin typeface="Arial" panose="020B0604020202020204" pitchFamily="34" charset="0"/>
                <a:cs typeface="Arial" panose="020B0604020202020204" pitchFamily="34" charset="0"/>
              </a:rPr>
              <a:t>x DB</a:t>
            </a:r>
            <a:endParaRPr kumimoji="0" lang="en-US" sz="2400" b="0" i="0" u="none" strike="noStrike" cap="none" normalizeH="0" baseline="0" dirty="0">
              <a:ln>
                <a:noFill/>
              </a:ln>
              <a:solidFill>
                <a:schemeClr val="tx1">
                  <a:lumMod val="50000"/>
                </a:schemeClr>
              </a:solidFill>
              <a:effectLst/>
              <a:latin typeface="Arial" panose="020B0604020202020204" pitchFamily="34" charset="0"/>
              <a:cs typeface="Arial" panose="020B0604020202020204" pitchFamily="34" charset="0"/>
            </a:endParaRPr>
          </a:p>
        </p:txBody>
      </p:sp>
      <p:sp>
        <p:nvSpPr>
          <p:cNvPr id="14" name="Flowchart: Magnetic Disk 13"/>
          <p:cNvSpPr/>
          <p:nvPr/>
        </p:nvSpPr>
        <p:spPr bwMode="auto">
          <a:xfrm>
            <a:off x="5759551" y="4980729"/>
            <a:ext cx="2170787" cy="917079"/>
          </a:xfrm>
          <a:prstGeom prst="flowChartMagneticDisk">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Chainstate </a:t>
            </a:r>
            <a:r>
              <a:rPr lang="en-US" dirty="0">
                <a:solidFill>
                  <a:srgbClr val="FFFF00"/>
                </a:solidFill>
                <a:latin typeface="Arial" panose="020B0604020202020204" pitchFamily="34" charset="0"/>
                <a:cs typeface="Arial" panose="020B0604020202020204" pitchFamily="34" charset="0"/>
              </a:rPr>
              <a:t>DB</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
        <p:nvSpPr>
          <p:cNvPr id="15" name="TextBox 14"/>
          <p:cNvSpPr txBox="1"/>
          <p:nvPr/>
        </p:nvSpPr>
        <p:spPr bwMode="auto">
          <a:xfrm>
            <a:off x="305678" y="5077684"/>
            <a:ext cx="4038600"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rgbClr val="FFFF00"/>
                </a:solidFill>
                <a:latin typeface="Arial" panose="020B0604020202020204" pitchFamily="34" charset="0"/>
              </a:rPr>
              <a:t>Txn hash </a:t>
            </a:r>
            <a:r>
              <a:rPr lang="en-US" sz="2800" dirty="0">
                <a:solidFill>
                  <a:srgbClr val="FFFF00"/>
                </a:solidFill>
                <a:latin typeface="Arial" panose="020B0604020202020204" pitchFamily="34" charset="0"/>
                <a:sym typeface="Symbol"/>
              </a:rPr>
              <a:t> txn info</a:t>
            </a:r>
            <a:endParaRPr lang="en-US" sz="2800" dirty="0">
              <a:solidFill>
                <a:srgbClr val="FFFF00"/>
              </a:solidFill>
              <a:latin typeface="Arial" panose="020B0604020202020204" pitchFamily="34" charset="0"/>
            </a:endParaRPr>
          </a:p>
        </p:txBody>
      </p:sp>
      <p:sp>
        <p:nvSpPr>
          <p:cNvPr id="16" name="Right Brace 15"/>
          <p:cNvSpPr/>
          <p:nvPr/>
        </p:nvSpPr>
        <p:spPr bwMode="auto">
          <a:xfrm flipH="1">
            <a:off x="4776693" y="4871144"/>
            <a:ext cx="815786" cy="1080647"/>
          </a:xfrm>
          <a:prstGeom prst="rightBrace">
            <a:avLst/>
          </a:prstGeom>
          <a:noFill/>
          <a:ln w="76200" cap="flat" cmpd="sng" algn="ctr">
            <a:solidFill>
              <a:srgbClr val="FFFF00"/>
            </a:solidFill>
            <a:prstDash val="solid"/>
            <a:round/>
            <a:headEnd type="none" w="med" len="med"/>
            <a:tailEnd type="none" w="med" len="med"/>
          </a:ln>
          <a:effectLst/>
        </p:spPr>
        <p:txBody>
          <a:bodyPr rtlCol="0" anchor="ctr"/>
          <a:lstStyle/>
          <a:p>
            <a:pPr algn="ctr"/>
            <a:endParaRPr lang="en-US" dirty="0"/>
          </a:p>
        </p:txBody>
      </p:sp>
      <p:sp>
        <p:nvSpPr>
          <p:cNvPr id="17" name="TextBox 16"/>
          <p:cNvSpPr txBox="1"/>
          <p:nvPr/>
        </p:nvSpPr>
        <p:spPr bwMode="auto">
          <a:xfrm>
            <a:off x="5184586" y="2427839"/>
            <a:ext cx="332071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b="1" dirty="0">
                <a:solidFill>
                  <a:srgbClr val="FFCCFF"/>
                </a:solidFill>
                <a:latin typeface="Arial" panose="020B0604020202020204" pitchFamily="34" charset="0"/>
              </a:rPr>
              <a:t>LevelDB</a:t>
            </a:r>
          </a:p>
        </p:txBody>
      </p:sp>
    </p:spTree>
    <p:extLst>
      <p:ext uri="{BB962C8B-B14F-4D97-AF65-F5344CB8AC3E}">
        <p14:creationId xmlns:p14="http://schemas.microsoft.com/office/powerpoint/2010/main" val="3320168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4</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chemeClr val="tx1"/>
                </a:solidFill>
                <a:effectLst/>
                <a:latin typeface="Consolas" panose="020B0609020204030204" pitchFamily="49" charset="0"/>
              </a:rPr>
              <a:t>&lt;s&gt;</a:t>
            </a:r>
          </a:p>
          <a:p>
            <a:pPr algn="l"/>
            <a:r>
              <a:rPr lang="nl-NL" b="0" dirty="0">
                <a:solidFill>
                  <a:schemeClr val="tx1"/>
                </a:solidFill>
                <a:effectLst/>
                <a:latin typeface="Consolas" panose="020B0609020204030204" pitchFamily="49" charset="0"/>
              </a:rPr>
              <a:t>OP_HASH256</a:t>
            </a:r>
          </a:p>
          <a:p>
            <a:pPr algn="l"/>
            <a:r>
              <a:rPr lang="nl-NL" b="0" dirty="0">
                <a:solidFill>
                  <a:schemeClr val="tx1"/>
                </a:solidFill>
                <a:effectLst/>
                <a:latin typeface="Consolas" panose="020B0609020204030204" pitchFamily="49" charset="0"/>
              </a:rPr>
              <a:t>&lt;k&gt;</a:t>
            </a:r>
          </a:p>
          <a:p>
            <a:pPr algn="l"/>
            <a:r>
              <a:rPr lang="nl-NL" b="0" dirty="0">
                <a:solidFill>
                  <a:schemeClr val="tx1"/>
                </a:solidFill>
                <a:effectLst/>
                <a:latin typeface="Consolas" panose="020B0609020204030204" pitchFamily="49" charset="0"/>
              </a:rPr>
              <a:t>OP_EQUAL</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52131" y="2970460"/>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Tree>
    <p:extLst>
      <p:ext uri="{BB962C8B-B14F-4D97-AF65-F5344CB8AC3E}">
        <p14:creationId xmlns:p14="http://schemas.microsoft.com/office/powerpoint/2010/main" val="2634496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40</a:t>
            </a:fld>
            <a:endParaRPr lang="en-US" dirty="0"/>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Merkle Tree</a:t>
            </a:r>
            <a:endParaRPr lang="en-US" sz="28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60851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41</a:t>
            </a:fld>
            <a:endParaRPr lang="en-US" dirty="0"/>
          </a:p>
        </p:txBody>
      </p:sp>
      <p:sp>
        <p:nvSpPr>
          <p:cNvPr id="5" name="TextBox 4"/>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Merkle Tree</a:t>
            </a:r>
            <a:endParaRPr lang="en-US" sz="2800" b="1" i="1" dirty="0">
              <a:solidFill>
                <a:schemeClr val="tx1"/>
              </a:solidFill>
              <a:latin typeface="Arial" panose="020B0604020202020204" pitchFamily="34" charset="0"/>
              <a:cs typeface="Arial" panose="020B0604020202020204" pitchFamily="34" charset="0"/>
            </a:endParaRPr>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Fundamental data structure</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53657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42</a:t>
            </a:fld>
            <a:endParaRPr lang="en-US" dirty="0"/>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Fundamental data structure</a:t>
            </a:r>
            <a:endParaRPr lang="en-US" sz="2800" b="1" i="1" dirty="0">
              <a:solidFill>
                <a:srgbClr val="FFFF00"/>
              </a:solidFill>
              <a:latin typeface="Arial" panose="020B0604020202020204" pitchFamily="34" charset="0"/>
              <a:cs typeface="Arial" panose="020B0604020202020204" pitchFamily="34" charset="0"/>
            </a:endParaRPr>
          </a:p>
        </p:txBody>
      </p:sp>
      <p:sp>
        <p:nvSpPr>
          <p:cNvPr id="7" name="TextBox 6"/>
          <p:cNvSpPr txBox="1"/>
          <p:nvPr/>
        </p:nvSpPr>
        <p:spPr bwMode="auto">
          <a:xfrm>
            <a:off x="5145104" y="3460351"/>
            <a:ext cx="358083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Many variations</a:t>
            </a:r>
            <a:endParaRPr lang="en-US" sz="2800" b="1" i="1" dirty="0">
              <a:solidFill>
                <a:srgbClr val="FFFF00"/>
              </a:solidFill>
              <a:latin typeface="Arial" panose="020B0604020202020204" pitchFamily="34" charset="0"/>
              <a:cs typeface="Arial" panose="020B0604020202020204" pitchFamily="34" charset="0"/>
            </a:endParaRPr>
          </a:p>
        </p:txBody>
      </p:sp>
      <p:sp>
        <p:nvSpPr>
          <p:cNvPr id="8" name="TextBox 7"/>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Merkle Tree</a:t>
            </a:r>
            <a:endParaRPr lang="en-US" sz="28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9715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43</a:t>
            </a:fld>
            <a:endParaRPr lang="en-US" dirty="0"/>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Fundamental data structure</a:t>
            </a:r>
            <a:endParaRPr lang="en-US" sz="2800" b="1" i="1" dirty="0">
              <a:solidFill>
                <a:srgbClr val="FFFF00"/>
              </a:solidFill>
              <a:latin typeface="Arial" panose="020B0604020202020204" pitchFamily="34" charset="0"/>
              <a:cs typeface="Arial" panose="020B0604020202020204" pitchFamily="34" charset="0"/>
            </a:endParaRPr>
          </a:p>
        </p:txBody>
      </p:sp>
      <p:sp>
        <p:nvSpPr>
          <p:cNvPr id="7" name="TextBox 6"/>
          <p:cNvSpPr txBox="1"/>
          <p:nvPr/>
        </p:nvSpPr>
        <p:spPr bwMode="auto">
          <a:xfrm>
            <a:off x="5145104" y="3460351"/>
            <a:ext cx="3580831"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Many variations</a:t>
            </a:r>
            <a:endParaRPr lang="en-US" sz="2800" b="1" i="1" dirty="0">
              <a:solidFill>
                <a:srgbClr val="FFFF00"/>
              </a:solidFill>
              <a:latin typeface="Arial" panose="020B0604020202020204" pitchFamily="34" charset="0"/>
              <a:cs typeface="Arial" panose="020B0604020202020204" pitchFamily="34" charset="0"/>
            </a:endParaRPr>
          </a:p>
        </p:txBody>
      </p:sp>
      <p:sp>
        <p:nvSpPr>
          <p:cNvPr id="8" name="TextBox 7"/>
          <p:cNvSpPr txBox="1"/>
          <p:nvPr/>
        </p:nvSpPr>
        <p:spPr bwMode="auto">
          <a:xfrm>
            <a:off x="5145104" y="4396222"/>
            <a:ext cx="3580831" cy="1384995"/>
          </a:xfrm>
          <a:prstGeom prst="rect">
            <a:avLst/>
          </a:prstGeom>
          <a:solidFill>
            <a:schemeClr val="bg1"/>
          </a:solidFill>
          <a:ln w="76200">
            <a:solidFill>
              <a:srgbClr val="92D05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Blockchain itself is a degenerate</a:t>
            </a:r>
          </a:p>
          <a:p>
            <a:pPr algn="l"/>
            <a:r>
              <a:rPr lang="en-US" sz="2800" b="1" dirty="0">
                <a:solidFill>
                  <a:srgbClr val="FFFF00"/>
                </a:solidFill>
                <a:latin typeface="Arial" panose="020B0604020202020204" pitchFamily="34" charset="0"/>
                <a:cs typeface="Arial" panose="020B0604020202020204" pitchFamily="34" charset="0"/>
              </a:rPr>
              <a:t>Merkle tree</a:t>
            </a:r>
            <a:endParaRPr lang="en-US" sz="2800" b="1" i="1" dirty="0">
              <a:solidFill>
                <a:srgbClr val="FFFF00"/>
              </a:solidFill>
              <a:latin typeface="Arial" panose="020B0604020202020204" pitchFamily="34" charset="0"/>
              <a:cs typeface="Arial" panose="020B0604020202020204" pitchFamily="34" charset="0"/>
            </a:endParaRPr>
          </a:p>
        </p:txBody>
      </p:sp>
      <p:sp>
        <p:nvSpPr>
          <p:cNvPr id="9" name="TextBox 8"/>
          <p:cNvSpPr txBox="1"/>
          <p:nvPr/>
        </p:nvSpPr>
        <p:spPr bwMode="auto">
          <a:xfrm>
            <a:off x="5145104" y="1157722"/>
            <a:ext cx="216379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Merkle Tree</a:t>
            </a:r>
            <a:endParaRPr lang="en-US" sz="2800" b="1" i="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122796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44</a:t>
            </a:fld>
            <a:endParaRPr lang="en-US" dirty="0"/>
          </a:p>
        </p:txBody>
      </p:sp>
      <p:sp>
        <p:nvSpPr>
          <p:cNvPr id="5" name="TextBox 4"/>
          <p:cNvSpPr txBox="1"/>
          <p:nvPr/>
        </p:nvSpPr>
        <p:spPr bwMode="auto">
          <a:xfrm>
            <a:off x="5145104" y="1157722"/>
            <a:ext cx="216379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Merkle Tree</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pic>
        <p:nvPicPr>
          <p:cNvPr id="1026" name="Picture 2" descr="Image result for angela merkel tre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648200" cy="742643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5145104" y="2093593"/>
            <a:ext cx="3580831" cy="954107"/>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chemeClr val="tx1">
                    <a:lumMod val="50000"/>
                  </a:schemeClr>
                </a:solidFill>
                <a:latin typeface="Arial" panose="020B0604020202020204" pitchFamily="34" charset="0"/>
                <a:cs typeface="Arial" panose="020B0604020202020204" pitchFamily="34" charset="0"/>
              </a:rPr>
              <a:t>Fundamental data structure</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7" name="TextBox 6"/>
          <p:cNvSpPr txBox="1"/>
          <p:nvPr/>
        </p:nvSpPr>
        <p:spPr bwMode="auto">
          <a:xfrm>
            <a:off x="5145104" y="3460351"/>
            <a:ext cx="358083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chemeClr val="tx1">
                    <a:lumMod val="50000"/>
                  </a:schemeClr>
                </a:solidFill>
                <a:latin typeface="Arial" panose="020B0604020202020204" pitchFamily="34" charset="0"/>
                <a:cs typeface="Arial" panose="020B0604020202020204" pitchFamily="34" charset="0"/>
              </a:rPr>
              <a:t>Many variations</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8" name="TextBox 7"/>
          <p:cNvSpPr txBox="1"/>
          <p:nvPr/>
        </p:nvSpPr>
        <p:spPr bwMode="auto">
          <a:xfrm>
            <a:off x="5145104" y="4396222"/>
            <a:ext cx="3580831" cy="1384995"/>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chemeClr val="tx1">
                    <a:lumMod val="50000"/>
                  </a:schemeClr>
                </a:solidFill>
                <a:latin typeface="Arial" panose="020B0604020202020204" pitchFamily="34" charset="0"/>
                <a:cs typeface="Arial" panose="020B0604020202020204" pitchFamily="34" charset="0"/>
              </a:rPr>
              <a:t>Blockchain itself is a degenerate</a:t>
            </a:r>
          </a:p>
          <a:p>
            <a:pPr algn="l"/>
            <a:r>
              <a:rPr lang="en-US" sz="2800" b="1" dirty="0">
                <a:solidFill>
                  <a:schemeClr val="tx1">
                    <a:lumMod val="50000"/>
                  </a:schemeClr>
                </a:solidFill>
                <a:latin typeface="Arial" panose="020B0604020202020204" pitchFamily="34" charset="0"/>
                <a:cs typeface="Arial" panose="020B0604020202020204" pitchFamily="34" charset="0"/>
              </a:rPr>
              <a:t>Merkle tree</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2" name="Rounded Rectangular Callout 1"/>
          <p:cNvSpPr/>
          <p:nvPr/>
        </p:nvSpPr>
        <p:spPr bwMode="auto">
          <a:xfrm>
            <a:off x="3378200" y="1429581"/>
            <a:ext cx="3930702" cy="1328023"/>
          </a:xfrm>
          <a:prstGeom prst="wedgeRoundRectCallout">
            <a:avLst>
              <a:gd name="adj1" fmla="val -77943"/>
              <a:gd name="adj2" fmla="val 177724"/>
              <a:gd name="adj3" fmla="val 16667"/>
            </a:avLst>
          </a:prstGeom>
          <a:solidFill>
            <a:schemeClr val="bg1"/>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BTW, I’m </a:t>
            </a:r>
            <a:r>
              <a:rPr kumimoji="0" lang="en-US" sz="2400" b="0" i="0" u="none" strike="noStrike" cap="none" normalizeH="0" baseline="0" dirty="0">
                <a:ln>
                  <a:noFill/>
                </a:ln>
                <a:solidFill>
                  <a:srgbClr val="FFC000"/>
                </a:solidFill>
                <a:effectLst/>
                <a:latin typeface="Arial" panose="020B0604020202020204" pitchFamily="34" charset="0"/>
                <a:cs typeface="Arial" panose="020B0604020202020204" pitchFamily="34" charset="0"/>
              </a:rPr>
              <a:t>Angela Merkel</a:t>
            </a: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 not </a:t>
            </a:r>
            <a:r>
              <a:rPr kumimoji="0" lang="en-US" sz="2400" b="0" i="0" u="none" strike="noStrike" cap="none" normalizeH="0" baseline="0" dirty="0">
                <a:ln>
                  <a:noFill/>
                </a:ln>
                <a:solidFill>
                  <a:srgbClr val="FFC000"/>
                </a:solidFill>
                <a:effectLst/>
                <a:latin typeface="Arial" panose="020B0604020202020204" pitchFamily="34" charset="0"/>
                <a:cs typeface="Arial" panose="020B0604020202020204" pitchFamily="34" charset="0"/>
              </a:rPr>
              <a:t>Ralf Merkle</a:t>
            </a: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 and I did not invent</a:t>
            </a:r>
            <a:r>
              <a:rPr kumimoji="0" lang="en-US" sz="2400" b="0" i="0" u="none" strike="noStrike" cap="none" normalizeH="0" dirty="0">
                <a:ln>
                  <a:noFill/>
                </a:ln>
                <a:solidFill>
                  <a:srgbClr val="FFFF00"/>
                </a:solidFill>
                <a:effectLst/>
                <a:latin typeface="Arial" panose="020B0604020202020204" pitchFamily="34" charset="0"/>
                <a:cs typeface="Arial" panose="020B0604020202020204" pitchFamily="34" charset="0"/>
              </a:rPr>
              <a:t> this tree!</a:t>
            </a:r>
            <a:endPar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71973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45</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10189" y="4268127"/>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1836738"/>
            <a:ext cx="3723751" cy="2268103"/>
          </a:xfrm>
          <a:prstGeom prst="rect">
            <a:avLst/>
          </a:prstGeom>
          <a:noFill/>
          <a:extLst>
            <a:ext uri="{909E8E84-426E-40DD-AFC4-6F175D3DCCD1}">
              <a14:hiddenFill xmlns:a14="http://schemas.microsoft.com/office/drawing/2010/main">
                <a:solidFill>
                  <a:srgbClr val="FFFFFF"/>
                </a:solidFill>
              </a14:hiddenFill>
            </a:ext>
          </a:extLst>
        </p:spPr>
      </p:pic>
      <p:sp>
        <p:nvSpPr>
          <p:cNvPr id="19" name="Curved Down Arrow 18"/>
          <p:cNvSpPr/>
          <p:nvPr/>
        </p:nvSpPr>
        <p:spPr bwMode="auto">
          <a:xfrm rot="2940195">
            <a:off x="4890565" y="2739955"/>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1" name="TextBox 20"/>
          <p:cNvSpPr txBox="1"/>
          <p:nvPr/>
        </p:nvSpPr>
        <p:spPr bwMode="auto">
          <a:xfrm>
            <a:off x="1406024" y="5489384"/>
            <a:ext cx="96532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Hard</a:t>
            </a:r>
          </a:p>
        </p:txBody>
      </p:sp>
      <p:sp>
        <p:nvSpPr>
          <p:cNvPr id="24" name="Curved Down Arrow 23"/>
          <p:cNvSpPr/>
          <p:nvPr/>
        </p:nvSpPr>
        <p:spPr bwMode="auto">
          <a:xfrm rot="13759450">
            <a:off x="1992132" y="4862948"/>
            <a:ext cx="1548662" cy="461665"/>
          </a:xfrm>
          <a:prstGeom prst="curvedDownArrow">
            <a:avLst>
              <a:gd name="adj1" fmla="val 25000"/>
              <a:gd name="adj2" fmla="val 68509"/>
              <a:gd name="adj3" fmla="val 34868"/>
            </a:avLst>
          </a:prstGeom>
          <a:solidFill>
            <a:srgbClr val="FFFFCC"/>
          </a:solidFill>
          <a:ln w="381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5" name="TextBox 24"/>
          <p:cNvSpPr txBox="1"/>
          <p:nvPr/>
        </p:nvSpPr>
        <p:spPr bwMode="auto">
          <a:xfrm>
            <a:off x="6601326" y="2883568"/>
            <a:ext cx="98296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Easy</a:t>
            </a:r>
          </a:p>
        </p:txBody>
      </p:sp>
    </p:spTree>
    <p:extLst>
      <p:ext uri="{BB962C8B-B14F-4D97-AF65-F5344CB8AC3E}">
        <p14:creationId xmlns:p14="http://schemas.microsoft.com/office/powerpoint/2010/main" val="2573752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dirty="0">
                <a:solidFill>
                  <a:schemeClr val="tx1">
                    <a:lumMod val="75000"/>
                  </a:schemeClr>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46</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1679575" y="1379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10189" y="4268127"/>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612775" y="1836738"/>
            <a:ext cx="3723751" cy="2268103"/>
          </a:xfrm>
          <a:prstGeom prst="rect">
            <a:avLst/>
          </a:prstGeom>
          <a:noFill/>
          <a:extLst>
            <a:ext uri="{909E8E84-426E-40DD-AFC4-6F175D3DCCD1}">
              <a14:hiddenFill xmlns:a14="http://schemas.microsoft.com/office/drawing/2010/main">
                <a:solidFill>
                  <a:srgbClr val="FFFFFF"/>
                </a:solidFill>
              </a14:hiddenFill>
            </a:ext>
          </a:extLst>
        </p:spPr>
      </p:pic>
      <p:sp>
        <p:nvSpPr>
          <p:cNvPr id="19" name="Curved Down Arrow 18"/>
          <p:cNvSpPr/>
          <p:nvPr/>
        </p:nvSpPr>
        <p:spPr bwMode="auto">
          <a:xfrm rot="2940195">
            <a:off x="4890565" y="2739955"/>
            <a:ext cx="1548662" cy="461665"/>
          </a:xfrm>
          <a:prstGeom prst="curvedDownArrow">
            <a:avLst>
              <a:gd name="adj1" fmla="val 25000"/>
              <a:gd name="adj2" fmla="val 68509"/>
              <a:gd name="adj3" fmla="val 34868"/>
            </a:avLst>
          </a:prstGeom>
          <a:solidFill>
            <a:srgbClr val="FFFFCC"/>
          </a:solidFill>
          <a:ln w="38100"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1" name="TextBox 20"/>
          <p:cNvSpPr txBox="1"/>
          <p:nvPr/>
        </p:nvSpPr>
        <p:spPr bwMode="auto">
          <a:xfrm>
            <a:off x="1406024" y="5489384"/>
            <a:ext cx="965329"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75000"/>
                  </a:schemeClr>
                </a:solidFill>
                <a:latin typeface="Arial" panose="020B0604020202020204" pitchFamily="34" charset="0"/>
                <a:cs typeface="Arial" panose="020B0604020202020204" pitchFamily="34" charset="0"/>
              </a:rPr>
              <a:t>Hard</a:t>
            </a:r>
          </a:p>
        </p:txBody>
      </p:sp>
      <p:sp>
        <p:nvSpPr>
          <p:cNvPr id="24" name="Curved Down Arrow 23"/>
          <p:cNvSpPr/>
          <p:nvPr/>
        </p:nvSpPr>
        <p:spPr bwMode="auto">
          <a:xfrm rot="13759450">
            <a:off x="1992132" y="4862948"/>
            <a:ext cx="1548662" cy="461665"/>
          </a:xfrm>
          <a:prstGeom prst="curvedDownArrow">
            <a:avLst>
              <a:gd name="adj1" fmla="val 25000"/>
              <a:gd name="adj2" fmla="val 68509"/>
              <a:gd name="adj3" fmla="val 34868"/>
            </a:avLst>
          </a:prstGeom>
          <a:solidFill>
            <a:srgbClr val="FFFFCC"/>
          </a:solidFill>
          <a:ln w="38100" cap="flat" cmpd="sng" algn="ctr">
            <a:solidFill>
              <a:schemeClr val="tx1">
                <a:lumMod val="7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5" name="TextBox 24"/>
          <p:cNvSpPr txBox="1"/>
          <p:nvPr/>
        </p:nvSpPr>
        <p:spPr bwMode="auto">
          <a:xfrm>
            <a:off x="6601326" y="2883568"/>
            <a:ext cx="982961"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lumMod val="75000"/>
                  </a:schemeClr>
                </a:solidFill>
                <a:latin typeface="Arial" panose="020B0604020202020204" pitchFamily="34" charset="0"/>
                <a:cs typeface="Arial" panose="020B0604020202020204" pitchFamily="34" charset="0"/>
              </a:rPr>
              <a:t>Easy</a:t>
            </a:r>
          </a:p>
        </p:txBody>
      </p:sp>
      <p:sp>
        <p:nvSpPr>
          <p:cNvPr id="22" name="TextBox 21"/>
          <p:cNvSpPr txBox="1"/>
          <p:nvPr/>
        </p:nvSpPr>
        <p:spPr bwMode="auto">
          <a:xfrm>
            <a:off x="3749041" y="4440414"/>
            <a:ext cx="4415636"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“preimage resistance”</a:t>
            </a:r>
            <a:endParaRPr lang="en-US" sz="2800" b="1" i="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bwMode="auto">
          <a:xfrm>
            <a:off x="1984375" y="2465510"/>
            <a:ext cx="380524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reconstruct </a:t>
            </a:r>
            <a:r>
              <a:rPr lang="en-US" sz="2800" b="1" i="1" dirty="0">
                <a:solidFill>
                  <a:srgbClr val="FFC000"/>
                </a:solidFill>
                <a:latin typeface="Arial" panose="020B0604020202020204" pitchFamily="34" charset="0"/>
                <a:cs typeface="Arial" panose="020B0604020202020204" pitchFamily="34" charset="0"/>
              </a:rPr>
              <a:t>x</a:t>
            </a:r>
            <a:r>
              <a:rPr lang="en-US" sz="2800" b="1" dirty="0">
                <a:solidFill>
                  <a:srgbClr val="FFFF00"/>
                </a:solidFill>
                <a:latin typeface="Arial" panose="020B0604020202020204" pitchFamily="34" charset="0"/>
                <a:cs typeface="Arial" panose="020B0604020202020204" pitchFamily="34" charset="0"/>
              </a:rPr>
              <a:t> from </a:t>
            </a:r>
            <a:r>
              <a:rPr lang="en-US" sz="2800" b="1" dirty="0">
                <a:solidFill>
                  <a:srgbClr val="FFC000"/>
                </a:solidFill>
                <a:latin typeface="Arial" panose="020B0604020202020204" pitchFamily="34" charset="0"/>
                <a:cs typeface="Arial" panose="020B0604020202020204" pitchFamily="34" charset="0"/>
              </a:rPr>
              <a:t>H(</a:t>
            </a:r>
            <a:r>
              <a:rPr lang="en-US" sz="2800" b="1" i="1" dirty="0">
                <a:solidFill>
                  <a:srgbClr val="FFC000"/>
                </a:solidFill>
                <a:latin typeface="Arial" panose="020B0604020202020204" pitchFamily="34" charset="0"/>
                <a:cs typeface="Arial" panose="020B0604020202020204" pitchFamily="34" charset="0"/>
              </a:rPr>
              <a:t>x</a:t>
            </a:r>
            <a:r>
              <a:rPr lang="en-US" sz="2800" b="1" dirty="0">
                <a:solidFill>
                  <a:srgbClr val="FFC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5353893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47</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2517775" y="14227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7" name="TextBox 26"/>
          <p:cNvSpPr txBox="1"/>
          <p:nvPr/>
        </p:nvSpPr>
        <p:spPr bwMode="auto">
          <a:xfrm>
            <a:off x="700493" y="3956842"/>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find</a:t>
            </a:r>
            <a:endParaRPr lang="en-US" sz="2800" b="1" i="1" dirty="0">
              <a:solidFill>
                <a:srgbClr val="FFFF00"/>
              </a:solidFill>
              <a:latin typeface="Arial" panose="020B0604020202020204" pitchFamily="34" charset="0"/>
              <a:cs typeface="Arial" panose="020B0604020202020204" pitchFamily="34" charset="0"/>
            </a:endParaRPr>
          </a:p>
        </p:txBody>
      </p:sp>
      <p:sp>
        <p:nvSpPr>
          <p:cNvPr id="28" name="TextBox 27"/>
          <p:cNvSpPr txBox="1"/>
          <p:nvPr/>
        </p:nvSpPr>
        <p:spPr bwMode="auto">
          <a:xfrm>
            <a:off x="1283228" y="1674505"/>
            <a:ext cx="1539347"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Given</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902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dirty="0">
                <a:solidFill>
                  <a:schemeClr val="tx1">
                    <a:lumMod val="75000"/>
                  </a:schemeClr>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48</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7" name="TextBox 26"/>
          <p:cNvSpPr txBox="1"/>
          <p:nvPr/>
        </p:nvSpPr>
        <p:spPr bwMode="auto">
          <a:xfrm>
            <a:off x="700493" y="3956842"/>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75000"/>
                  </a:schemeClr>
                </a:solidFill>
                <a:latin typeface="Arial" panose="020B0604020202020204" pitchFamily="34" charset="0"/>
                <a:cs typeface="Arial" panose="020B0604020202020204" pitchFamily="34" charset="0"/>
              </a:rPr>
              <a:t>Hard to find</a:t>
            </a:r>
            <a:endParaRPr lang="en-US" sz="2800" b="1" i="1" dirty="0">
              <a:solidFill>
                <a:schemeClr val="tx1">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bwMode="auto">
          <a:xfrm>
            <a:off x="2895600" y="4440414"/>
            <a:ext cx="52690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“2</a:t>
            </a:r>
            <a:r>
              <a:rPr lang="en-US" sz="2800" b="1" baseline="30000" dirty="0">
                <a:solidFill>
                  <a:srgbClr val="FFFF00"/>
                </a:solidFill>
                <a:latin typeface="Arial" panose="020B0604020202020204" pitchFamily="34" charset="0"/>
                <a:cs typeface="Arial" panose="020B0604020202020204" pitchFamily="34" charset="0"/>
              </a:rPr>
              <a:t>nd</a:t>
            </a:r>
            <a:r>
              <a:rPr lang="en-US" sz="2800" b="1" dirty="0">
                <a:solidFill>
                  <a:srgbClr val="FFFF00"/>
                </a:solidFill>
                <a:latin typeface="Arial" panose="020B0604020202020204" pitchFamily="34" charset="0"/>
                <a:cs typeface="Arial" panose="020B0604020202020204" pitchFamily="34" charset="0"/>
              </a:rPr>
              <a:t> preimage resistance”</a:t>
            </a:r>
            <a:endParaRPr lang="en-US" sz="2800" b="1" i="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bwMode="auto">
          <a:xfrm>
            <a:off x="1984375" y="2465510"/>
            <a:ext cx="380524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find </a:t>
            </a:r>
            <a:r>
              <a:rPr lang="en-US" sz="2800" b="1" i="1" dirty="0">
                <a:solidFill>
                  <a:srgbClr val="FFC000"/>
                </a:solidFill>
                <a:latin typeface="Arial" panose="020B0604020202020204" pitchFamily="34" charset="0"/>
                <a:cs typeface="Arial" panose="020B0604020202020204" pitchFamily="34" charset="0"/>
              </a:rPr>
              <a:t>x’</a:t>
            </a:r>
            <a:r>
              <a:rPr lang="en-US" sz="2800" b="1" dirty="0">
                <a:solidFill>
                  <a:srgbClr val="FFFF00"/>
                </a:solidFill>
                <a:latin typeface="Arial" panose="020B0604020202020204" pitchFamily="34" charset="0"/>
                <a:cs typeface="Arial" panose="020B0604020202020204" pitchFamily="34" charset="0"/>
              </a:rPr>
              <a:t> such that </a:t>
            </a:r>
            <a:r>
              <a:rPr lang="en-US" sz="2800" b="1" dirty="0">
                <a:solidFill>
                  <a:srgbClr val="FFC000"/>
                </a:solidFill>
                <a:latin typeface="Arial" panose="020B0604020202020204" pitchFamily="34" charset="0"/>
                <a:cs typeface="Arial" panose="020B0604020202020204" pitchFamily="34" charset="0"/>
              </a:rPr>
              <a:t>H(</a:t>
            </a:r>
            <a:r>
              <a:rPr lang="en-US" sz="2800" b="1" i="1" dirty="0">
                <a:solidFill>
                  <a:srgbClr val="FFC000"/>
                </a:solidFill>
                <a:latin typeface="Arial" panose="020B0604020202020204" pitchFamily="34" charset="0"/>
                <a:cs typeface="Arial" panose="020B0604020202020204" pitchFamily="34" charset="0"/>
              </a:rPr>
              <a:t>x</a:t>
            </a:r>
            <a:r>
              <a:rPr lang="en-US" sz="2800" b="1" dirty="0">
                <a:solidFill>
                  <a:srgbClr val="FFC000"/>
                </a:solidFill>
                <a:latin typeface="Arial" panose="020B0604020202020204" pitchFamily="34" charset="0"/>
                <a:cs typeface="Arial" panose="020B0604020202020204" pitchFamily="34" charset="0"/>
              </a:rPr>
              <a:t>’) = H(</a:t>
            </a:r>
            <a:r>
              <a:rPr lang="en-US" sz="2800" b="1" i="1" dirty="0">
                <a:solidFill>
                  <a:srgbClr val="FFC000"/>
                </a:solidFill>
                <a:latin typeface="Arial" panose="020B0604020202020204" pitchFamily="34" charset="0"/>
                <a:cs typeface="Arial" panose="020B0604020202020204" pitchFamily="34" charset="0"/>
              </a:rPr>
              <a:t>x</a:t>
            </a:r>
            <a:r>
              <a:rPr lang="en-US" sz="2800" b="1" dirty="0">
                <a:solidFill>
                  <a:srgbClr val="FFC000"/>
                </a:solidFill>
                <a:latin typeface="Arial" panose="020B0604020202020204" pitchFamily="34" charset="0"/>
                <a:cs typeface="Arial" panose="020B0604020202020204" pitchFamily="34" charset="0"/>
              </a:rPr>
              <a:t>)</a:t>
            </a:r>
          </a:p>
        </p:txBody>
      </p:sp>
      <p:sp>
        <p:nvSpPr>
          <p:cNvPr id="24" name="TextBox 23"/>
          <p:cNvSpPr txBox="1"/>
          <p:nvPr/>
        </p:nvSpPr>
        <p:spPr bwMode="auto">
          <a:xfrm>
            <a:off x="1283228" y="1674505"/>
            <a:ext cx="1539347"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75000"/>
                  </a:schemeClr>
                </a:solidFill>
                <a:latin typeface="Arial" panose="020B0604020202020204" pitchFamily="34" charset="0"/>
                <a:cs typeface="Arial" panose="020B0604020202020204" pitchFamily="34" charset="0"/>
              </a:rPr>
              <a:t>Given</a:t>
            </a:r>
            <a:endParaRPr lang="en-US" sz="2800" b="1" i="1" dirty="0">
              <a:solidFill>
                <a:schemeClr val="tx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63058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solidFill>
                  <a:srgbClr val="FFFF00"/>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49</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7" name="AutoShape 4" descr="Image result for scrambled egg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8" name="AutoShape 6" descr="Image result for scrambled eggs"/>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9" name="AutoShape 8" descr="Image result for scrambled eggs"/>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0" name="AutoShape 10" descr="https://toriavey.com/images/2014/06/How-to-Scramble-Eggs.jpg"/>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1" name="AutoShape 12" descr="https://toriavey.com/images/2014/06/How-to-Scramble-Eggs.jpg"/>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2" name="AutoShape 14" descr="https://toriavey.com/images/2014/06/How-to-Scramble-Eggs.jp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3" name="AutoShape 16" descr="https://toriavey.com/images/2014/06/How-to-Scramble-Eggs.jpg"/>
          <p:cNvSpPr>
            <a:spLocks noChangeAspect="1" noChangeArrowheads="1"/>
          </p:cNvSpPr>
          <p:nvPr/>
        </p:nvSpPr>
        <p:spPr bwMode="auto">
          <a:xfrm>
            <a:off x="1222375" y="922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4" name="AutoShape 18" descr="https://toriavey.com/images/2014/06/How-to-Scramble-Eggs.jpg"/>
          <p:cNvSpPr>
            <a:spLocks noChangeAspect="1" noChangeArrowheads="1"/>
          </p:cNvSpPr>
          <p:nvPr/>
        </p:nvSpPr>
        <p:spPr bwMode="auto">
          <a:xfrm>
            <a:off x="1374775" y="1074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5" name="AutoShape 20" descr="https://toriavey.com/images/2014/06/How-to-Scramble-Eggs.jpg"/>
          <p:cNvSpPr>
            <a:spLocks noChangeAspect="1" noChangeArrowheads="1"/>
          </p:cNvSpPr>
          <p:nvPr/>
        </p:nvSpPr>
        <p:spPr bwMode="auto">
          <a:xfrm>
            <a:off x="1527175" y="1227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6" name="AutoShape 22" descr="https://toriavey.com/images/2014/06/How-to-Scramble-Eggs.jpg"/>
          <p:cNvSpPr>
            <a:spLocks noChangeAspect="1" noChangeArrowheads="1"/>
          </p:cNvSpPr>
          <p:nvPr/>
        </p:nvSpPr>
        <p:spPr bwMode="auto">
          <a:xfrm>
            <a:off x="2517775" y="142272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sp>
        <p:nvSpPr>
          <p:cNvPr id="17" name="AutoShape 24" descr="https://toriavey.com/images/2014/06/How-to-Scramble-Eggs.jpg"/>
          <p:cNvSpPr>
            <a:spLocks noChangeAspect="1" noChangeArrowheads="1"/>
          </p:cNvSpPr>
          <p:nvPr/>
        </p:nvSpPr>
        <p:spPr bwMode="auto">
          <a:xfrm>
            <a:off x="1831975" y="1531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Arial" panose="020B0604020202020204" pitchFamily="34" charset="0"/>
            </a:endParaRPr>
          </a:p>
        </p:txBody>
      </p:sp>
      <p:sp>
        <p:nvSpPr>
          <p:cNvPr id="27" name="TextBox 26"/>
          <p:cNvSpPr txBox="1"/>
          <p:nvPr/>
        </p:nvSpPr>
        <p:spPr bwMode="auto">
          <a:xfrm>
            <a:off x="377297" y="3870229"/>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find</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3528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5</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chemeClr val="tx1"/>
                </a:solidFill>
                <a:effectLst/>
                <a:latin typeface="Consolas" panose="020B0609020204030204" pitchFamily="49" charset="0"/>
              </a:rPr>
              <a:t>&lt;s&gt;</a:t>
            </a:r>
          </a:p>
          <a:p>
            <a:pPr algn="l"/>
            <a:r>
              <a:rPr lang="nl-NL" b="0" dirty="0">
                <a:solidFill>
                  <a:schemeClr val="tx1"/>
                </a:solidFill>
                <a:effectLst/>
                <a:latin typeface="Consolas" panose="020B0609020204030204" pitchFamily="49" charset="0"/>
              </a:rPr>
              <a:t>OP_HASH256</a:t>
            </a:r>
          </a:p>
          <a:p>
            <a:pPr algn="l"/>
            <a:r>
              <a:rPr lang="nl-NL" b="0" dirty="0">
                <a:solidFill>
                  <a:schemeClr val="tx1"/>
                </a:solidFill>
                <a:effectLst/>
                <a:latin typeface="Consolas" panose="020B0609020204030204" pitchFamily="49" charset="0"/>
              </a:rPr>
              <a:t>&lt;k&gt;</a:t>
            </a:r>
          </a:p>
          <a:p>
            <a:pPr algn="l"/>
            <a:r>
              <a:rPr lang="nl-NL" b="0" dirty="0">
                <a:solidFill>
                  <a:schemeClr val="tx1"/>
                </a:solidFill>
                <a:effectLst/>
                <a:latin typeface="Consolas" panose="020B0609020204030204" pitchFamily="49" charset="0"/>
              </a:rPr>
              <a:t>OP_EQUAL</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 </a:t>
            </a:r>
          </a:p>
          <a:p>
            <a:pPr algn="ctr"/>
            <a:r>
              <a:rPr lang="nl-NL" b="0" dirty="0">
                <a:solidFill>
                  <a:schemeClr val="tx1"/>
                </a:solidFill>
                <a:effectLst/>
                <a:latin typeface="Consolas" panose="020B0609020204030204" pitchFamily="49" charset="0"/>
              </a:rPr>
              <a:t>&lt;s&gt;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81628" y="3284256"/>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3820277"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Push secret onto stack</a:t>
            </a:r>
          </a:p>
        </p:txBody>
      </p:sp>
    </p:spTree>
    <p:extLst>
      <p:ext uri="{BB962C8B-B14F-4D97-AF65-F5344CB8AC3E}">
        <p14:creationId xmlns:p14="http://schemas.microsoft.com/office/powerpoint/2010/main" val="9434322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ln>
            <a:noFill/>
          </a:ln>
        </p:spPr>
        <p:txBody>
          <a:bodyPr/>
          <a:lstStyle/>
          <a:p>
            <a:r>
              <a:rPr lang="en-US" dirty="0">
                <a:solidFill>
                  <a:schemeClr val="tx1">
                    <a:lumMod val="75000"/>
                  </a:schemeClr>
                </a:solidFill>
              </a:rPr>
              <a:t>Cryptographic Hash Functions</a:t>
            </a:r>
          </a:p>
        </p:txBody>
      </p:sp>
      <p:sp>
        <p:nvSpPr>
          <p:cNvPr id="4" name="Slide Number Placeholder 3"/>
          <p:cNvSpPr>
            <a:spLocks noGrp="1"/>
          </p:cNvSpPr>
          <p:nvPr>
            <p:ph type="sldNum" sz="quarter" idx="11"/>
          </p:nvPr>
        </p:nvSpPr>
        <p:spPr/>
        <p:txBody>
          <a:bodyPr/>
          <a:lstStyle/>
          <a:p>
            <a:pPr>
              <a:defRPr/>
            </a:pPr>
            <a:fld id="{FA8C595A-3CE5-48A7-A55E-633D7D1DD01A}" type="slidenum">
              <a:rPr lang="x-none" smtClean="0"/>
              <a:pPr>
                <a:defRPr/>
              </a:pPr>
              <a:t>50</a:t>
            </a:fld>
            <a:endParaRPr lang="en-US" dirty="0"/>
          </a:p>
        </p:txBody>
      </p:sp>
      <p:sp>
        <p:nvSpPr>
          <p:cNvPr id="6" name="AutoShape 2" descr="Image result for scrambled egg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latin typeface="Arial" panose="020B0604020202020204" pitchFamily="34" charset="0"/>
            </a:endParaRPr>
          </a:p>
        </p:txBody>
      </p:sp>
      <p:pic>
        <p:nvPicPr>
          <p:cNvPr id="1050" name="Picture 26" descr="Image result for scrambled eggs"/>
          <p:cNvPicPr>
            <a:picLocks noChangeAspect="1" noChangeArrowheads="1"/>
          </p:cNvPicPr>
          <p:nvPr/>
        </p:nvPicPr>
        <p:blipFill>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4880866" y="2922342"/>
            <a:ext cx="4032183" cy="2268103"/>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Image result for eggs"/>
          <p:cNvPicPr>
            <a:picLocks noChangeAspect="1" noChangeArrowheads="1"/>
          </p:cNvPicPr>
          <p:nvPr/>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3647" y="1836738"/>
            <a:ext cx="2961751" cy="1803976"/>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eggs"/>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25235" y="4187816"/>
            <a:ext cx="2958575" cy="2005257"/>
          </a:xfrm>
          <a:prstGeom prst="rect">
            <a:avLst/>
          </a:prstGeom>
          <a:noFill/>
          <a:extLst>
            <a:ext uri="{909E8E84-426E-40DD-AFC4-6F175D3DCCD1}">
              <a14:hiddenFill xmlns:a14="http://schemas.microsoft.com/office/drawing/2010/main">
                <a:solidFill>
                  <a:srgbClr val="FFFFFF"/>
                </a:solidFill>
              </a14:hiddenFill>
            </a:ext>
          </a:extLst>
        </p:spPr>
      </p:pic>
      <p:sp>
        <p:nvSpPr>
          <p:cNvPr id="2" name="Right Arrow 1"/>
          <p:cNvSpPr/>
          <p:nvPr/>
        </p:nvSpPr>
        <p:spPr bwMode="auto">
          <a:xfrm rot="1522927">
            <a:off x="3749040" y="2867389"/>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6" name="Right Arrow 25"/>
          <p:cNvSpPr/>
          <p:nvPr/>
        </p:nvSpPr>
        <p:spPr bwMode="auto">
          <a:xfrm rot="20077073" flipV="1">
            <a:off x="3749039" y="4001441"/>
            <a:ext cx="1066800" cy="917079"/>
          </a:xfrm>
          <a:prstGeom prst="rightArrow">
            <a:avLst/>
          </a:prstGeom>
          <a:solidFill>
            <a:schemeClr val="bg2"/>
          </a:solidFill>
          <a:ln w="38100" cap="flat" cmpd="sng" algn="ctr">
            <a:solidFill>
              <a:schemeClr val="tx1">
                <a:lumMod val="85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lumMod val="75000"/>
                </a:schemeClr>
              </a:solidFill>
              <a:effectLst/>
              <a:latin typeface="Arial" panose="020B0604020202020204" pitchFamily="34" charset="0"/>
            </a:endParaRPr>
          </a:p>
        </p:txBody>
      </p:sp>
      <p:sp>
        <p:nvSpPr>
          <p:cNvPr id="27" name="TextBox 26"/>
          <p:cNvSpPr txBox="1"/>
          <p:nvPr/>
        </p:nvSpPr>
        <p:spPr bwMode="auto">
          <a:xfrm>
            <a:off x="700492" y="1575128"/>
            <a:ext cx="2861945" cy="523220"/>
          </a:xfrm>
          <a:prstGeom prst="rect">
            <a:avLst/>
          </a:prstGeom>
          <a:solidFill>
            <a:schemeClr val="bg1"/>
          </a:solidFill>
          <a:ln w="76200">
            <a:no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75000"/>
                  </a:schemeClr>
                </a:solidFill>
                <a:latin typeface="Arial" panose="020B0604020202020204" pitchFamily="34" charset="0"/>
                <a:cs typeface="Arial" panose="020B0604020202020204" pitchFamily="34" charset="0"/>
              </a:rPr>
              <a:t>Hard to find</a:t>
            </a:r>
            <a:endParaRPr lang="en-US" sz="2800" b="1" i="1" dirty="0">
              <a:solidFill>
                <a:schemeClr val="tx1">
                  <a:lumMod val="75000"/>
                </a:schemeClr>
              </a:solidFill>
              <a:latin typeface="Arial" panose="020B0604020202020204" pitchFamily="34" charset="0"/>
              <a:cs typeface="Arial" panose="020B0604020202020204" pitchFamily="34" charset="0"/>
            </a:endParaRPr>
          </a:p>
        </p:txBody>
      </p:sp>
      <p:sp>
        <p:nvSpPr>
          <p:cNvPr id="22" name="TextBox 21"/>
          <p:cNvSpPr txBox="1"/>
          <p:nvPr/>
        </p:nvSpPr>
        <p:spPr bwMode="auto">
          <a:xfrm>
            <a:off x="2895600" y="4440414"/>
            <a:ext cx="52690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“collision resistance”</a:t>
            </a:r>
            <a:endParaRPr lang="en-US" sz="2800" b="1" i="1" dirty="0">
              <a:solidFill>
                <a:srgbClr val="FFFF00"/>
              </a:solidFill>
              <a:latin typeface="Arial" panose="020B0604020202020204" pitchFamily="34" charset="0"/>
              <a:cs typeface="Arial" panose="020B0604020202020204" pitchFamily="34" charset="0"/>
            </a:endParaRPr>
          </a:p>
        </p:txBody>
      </p:sp>
      <p:sp>
        <p:nvSpPr>
          <p:cNvPr id="23" name="TextBox 22"/>
          <p:cNvSpPr txBox="1"/>
          <p:nvPr/>
        </p:nvSpPr>
        <p:spPr bwMode="auto">
          <a:xfrm>
            <a:off x="1984375" y="2465510"/>
            <a:ext cx="380524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Hard to find any </a:t>
            </a:r>
            <a:r>
              <a:rPr lang="en-US" sz="2800" b="1" i="1" dirty="0">
                <a:solidFill>
                  <a:srgbClr val="FFC000"/>
                </a:solidFill>
                <a:latin typeface="Arial" panose="020B0604020202020204" pitchFamily="34" charset="0"/>
                <a:cs typeface="Arial" panose="020B0604020202020204" pitchFamily="34" charset="0"/>
              </a:rPr>
              <a:t>x,</a:t>
            </a:r>
            <a:r>
              <a:rPr lang="en-US" sz="2800" b="1" dirty="0">
                <a:solidFill>
                  <a:srgbClr val="FFC000"/>
                </a:solidFill>
                <a:latin typeface="Arial" panose="020B0604020202020204" pitchFamily="34" charset="0"/>
                <a:cs typeface="Arial" panose="020B0604020202020204" pitchFamily="34" charset="0"/>
              </a:rPr>
              <a:t> </a:t>
            </a:r>
            <a:r>
              <a:rPr lang="en-US" sz="2800" b="1" i="1" dirty="0">
                <a:solidFill>
                  <a:srgbClr val="FFC000"/>
                </a:solidFill>
                <a:latin typeface="Arial" panose="020B0604020202020204" pitchFamily="34" charset="0"/>
                <a:cs typeface="Arial" panose="020B0604020202020204" pitchFamily="34" charset="0"/>
              </a:rPr>
              <a:t>x’</a:t>
            </a:r>
            <a:r>
              <a:rPr lang="en-US" sz="2800" b="1" dirty="0">
                <a:solidFill>
                  <a:srgbClr val="FFC000"/>
                </a:solidFill>
                <a:latin typeface="Arial" panose="020B0604020202020204" pitchFamily="34" charset="0"/>
                <a:cs typeface="Arial" panose="020B0604020202020204" pitchFamily="34" charset="0"/>
              </a:rPr>
              <a:t> </a:t>
            </a:r>
            <a:r>
              <a:rPr lang="en-US" sz="2800" b="1" dirty="0">
                <a:solidFill>
                  <a:srgbClr val="FFFF00"/>
                </a:solidFill>
                <a:latin typeface="Arial" panose="020B0604020202020204" pitchFamily="34" charset="0"/>
                <a:cs typeface="Arial" panose="020B0604020202020204" pitchFamily="34" charset="0"/>
              </a:rPr>
              <a:t>such that </a:t>
            </a:r>
            <a:r>
              <a:rPr lang="en-US" sz="2800" b="1" dirty="0">
                <a:solidFill>
                  <a:srgbClr val="FFC000"/>
                </a:solidFill>
                <a:latin typeface="Arial" panose="020B0604020202020204" pitchFamily="34" charset="0"/>
                <a:cs typeface="Arial" panose="020B0604020202020204" pitchFamily="34" charset="0"/>
              </a:rPr>
              <a:t>H(</a:t>
            </a:r>
            <a:r>
              <a:rPr lang="en-US" sz="2800" b="1" i="1" dirty="0">
                <a:solidFill>
                  <a:srgbClr val="FFC000"/>
                </a:solidFill>
                <a:latin typeface="Arial" panose="020B0604020202020204" pitchFamily="34" charset="0"/>
                <a:cs typeface="Arial" panose="020B0604020202020204" pitchFamily="34" charset="0"/>
              </a:rPr>
              <a:t>x</a:t>
            </a:r>
            <a:r>
              <a:rPr lang="en-US" sz="2800" b="1" dirty="0">
                <a:solidFill>
                  <a:srgbClr val="FFC000"/>
                </a:solidFill>
                <a:latin typeface="Arial" panose="020B0604020202020204" pitchFamily="34" charset="0"/>
                <a:cs typeface="Arial" panose="020B0604020202020204" pitchFamily="34" charset="0"/>
              </a:rPr>
              <a:t>’) = H(</a:t>
            </a:r>
            <a:r>
              <a:rPr lang="en-US" sz="2800" b="1" i="1" dirty="0">
                <a:solidFill>
                  <a:srgbClr val="FFC000"/>
                </a:solidFill>
                <a:latin typeface="Arial" panose="020B0604020202020204" pitchFamily="34" charset="0"/>
                <a:cs typeface="Arial" panose="020B0604020202020204" pitchFamily="34" charset="0"/>
              </a:rPr>
              <a:t>x</a:t>
            </a:r>
            <a:r>
              <a:rPr lang="en-US" sz="2800" b="1" dirty="0">
                <a:solidFill>
                  <a:srgbClr val="FFC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9015628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51</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spTree>
    <p:extLst>
      <p:ext uri="{BB962C8B-B14F-4D97-AF65-F5344CB8AC3E}">
        <p14:creationId xmlns:p14="http://schemas.microsoft.com/office/powerpoint/2010/main" val="977069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52</a:t>
            </a:fld>
            <a:endParaRPr lang="en-US" dirty="0"/>
          </a:p>
        </p:txBody>
      </p:sp>
      <p:sp>
        <p:nvSpPr>
          <p:cNvPr id="5" name="TextBox 4"/>
          <p:cNvSpPr txBox="1"/>
          <p:nvPr/>
        </p:nvSpPr>
        <p:spPr bwMode="auto">
          <a:xfrm>
            <a:off x="4027620" y="1947453"/>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6" name="TextBox 5"/>
          <p:cNvSpPr txBox="1"/>
          <p:nvPr/>
        </p:nvSpPr>
        <p:spPr bwMode="auto">
          <a:xfrm>
            <a:off x="2590782" y="3128553"/>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11" name="TextBox 10"/>
          <p:cNvSpPr txBox="1"/>
          <p:nvPr/>
        </p:nvSpPr>
        <p:spPr bwMode="auto">
          <a:xfrm>
            <a:off x="1896775"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1724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441155"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22" name="TextBox 21"/>
          <p:cNvSpPr txBox="1"/>
          <p:nvPr/>
        </p:nvSpPr>
        <p:spPr bwMode="auto">
          <a:xfrm>
            <a:off x="3284789"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3560506"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829169"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2441155" y="3651773"/>
            <a:ext cx="694007"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694007" cy="652053"/>
          </a:xfrm>
          <a:prstGeom prst="straightConnector1">
            <a:avLst/>
          </a:prstGeom>
          <a:solidFill>
            <a:srgbClr val="FFFFCC"/>
          </a:solidFill>
          <a:ln w="76200" cap="flat" cmpd="sng" algn="ctr">
            <a:solidFill>
              <a:srgbClr val="FFFF00"/>
            </a:solidFill>
            <a:prstDash val="solid"/>
            <a:round/>
            <a:headEnd type="none" w="med" len="med"/>
            <a:tailEnd type="triangle" w="med" len="med"/>
          </a:ln>
          <a:effectLst/>
        </p:spPr>
      </p:cxnSp>
      <p:sp>
        <p:nvSpPr>
          <p:cNvPr id="33" name="TextBox 32"/>
          <p:cNvSpPr txBox="1"/>
          <p:nvPr/>
        </p:nvSpPr>
        <p:spPr bwMode="auto">
          <a:xfrm>
            <a:off x="5464459" y="3128553"/>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4770452"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5046169"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5314832"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39" name="TextBox 38"/>
          <p:cNvSpPr txBox="1"/>
          <p:nvPr/>
        </p:nvSpPr>
        <p:spPr bwMode="auto">
          <a:xfrm>
            <a:off x="6158466" y="4303826"/>
            <a:ext cx="1088760"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i="1" dirty="0">
                <a:solidFill>
                  <a:schemeClr val="tx1">
                    <a:lumMod val="50000"/>
                  </a:schemeClr>
                </a:solidFill>
                <a:latin typeface="Arial" panose="020B0604020202020204" pitchFamily="34" charset="0"/>
                <a:cs typeface="Arial" panose="020B0604020202020204" pitchFamily="34" charset="0"/>
              </a:rPr>
              <a:t>,</a:t>
            </a:r>
            <a:r>
              <a:rPr lang="en-US" sz="2800" b="1" dirty="0">
                <a:solidFill>
                  <a:schemeClr val="tx1">
                    <a:lumMod val="50000"/>
                  </a:schemeClr>
                </a:solidFill>
                <a:latin typeface="Arial" panose="020B0604020202020204" pitchFamily="34" charset="0"/>
                <a:cs typeface="Arial" panose="020B0604020202020204" pitchFamily="34" charset="0"/>
              </a:rPr>
              <a:t> 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6434183"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6702846"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5" name="Straight Arrow Connector 34"/>
          <p:cNvCxnSpPr>
            <a:stCxn id="33" idx="2"/>
            <a:endCxn id="42" idx="0"/>
          </p:cNvCxnSpPr>
          <p:nvPr/>
        </p:nvCxnSpPr>
        <p:spPr bwMode="auto">
          <a:xfrm flipH="1">
            <a:off x="5314832" y="3651773"/>
            <a:ext cx="694007"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9" y="3651773"/>
            <a:ext cx="694007"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5" y="2470673"/>
            <a:ext cx="1425775"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51107" y="2470673"/>
            <a:ext cx="1657732"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2" name="TextBox 1"/>
          <p:cNvSpPr txBox="1"/>
          <p:nvPr/>
        </p:nvSpPr>
        <p:spPr bwMode="auto">
          <a:xfrm>
            <a:off x="698499" y="2799613"/>
            <a:ext cx="2582758"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Data at leaves </a:t>
            </a:r>
          </a:p>
        </p:txBody>
      </p:sp>
      <p:sp>
        <p:nvSpPr>
          <p:cNvPr id="4" name="Rounded Rectangular Callout 3"/>
          <p:cNvSpPr/>
          <p:nvPr/>
        </p:nvSpPr>
        <p:spPr bwMode="auto">
          <a:xfrm>
            <a:off x="1727200" y="5219700"/>
            <a:ext cx="1258335" cy="952500"/>
          </a:xfrm>
          <a:prstGeom prst="wedgeRoundRectCallout">
            <a:avLst>
              <a:gd name="adj1" fmla="val -87445"/>
              <a:gd name="adj2" fmla="val -220167"/>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47" name="Rounded Rectangular Callout 46"/>
          <p:cNvSpPr/>
          <p:nvPr/>
        </p:nvSpPr>
        <p:spPr bwMode="auto">
          <a:xfrm>
            <a:off x="3200001" y="5219700"/>
            <a:ext cx="1258335" cy="952500"/>
          </a:xfrm>
          <a:prstGeom prst="wedgeRoundRectCallout">
            <a:avLst>
              <a:gd name="adj1" fmla="val -156075"/>
              <a:gd name="adj2" fmla="val -21883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49" name="Rounded Rectangular Callout 48"/>
          <p:cNvSpPr/>
          <p:nvPr/>
        </p:nvSpPr>
        <p:spPr bwMode="auto">
          <a:xfrm>
            <a:off x="4672802" y="5219700"/>
            <a:ext cx="1258335" cy="952500"/>
          </a:xfrm>
          <a:prstGeom prst="wedgeRoundRectCallout">
            <a:avLst>
              <a:gd name="adj1" fmla="val -238835"/>
              <a:gd name="adj2" fmla="val -228166"/>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50" name="Rounded Rectangular Callout 49"/>
          <p:cNvSpPr/>
          <p:nvPr/>
        </p:nvSpPr>
        <p:spPr bwMode="auto">
          <a:xfrm>
            <a:off x="6145603" y="5219700"/>
            <a:ext cx="1258335" cy="952500"/>
          </a:xfrm>
          <a:prstGeom prst="wedgeRoundRectCallout">
            <a:avLst>
              <a:gd name="adj1" fmla="val -304437"/>
              <a:gd name="adj2" fmla="val -225500"/>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3551398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53</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sp>
        <p:nvSpPr>
          <p:cNvPr id="53" name="TextBox 52"/>
          <p:cNvSpPr txBox="1"/>
          <p:nvPr/>
        </p:nvSpPr>
        <p:spPr bwMode="auto">
          <a:xfrm>
            <a:off x="777372" y="627913"/>
            <a:ext cx="4806124"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Navigation via internal nodes</a:t>
            </a:r>
          </a:p>
        </p:txBody>
      </p:sp>
      <p:sp>
        <p:nvSpPr>
          <p:cNvPr id="54" name="Rounded Rectangular Callout 53"/>
          <p:cNvSpPr/>
          <p:nvPr/>
        </p:nvSpPr>
        <p:spPr bwMode="auto">
          <a:xfrm>
            <a:off x="1555750" y="1816101"/>
            <a:ext cx="6032500" cy="3285510"/>
          </a:xfrm>
          <a:prstGeom prst="wedgeRoundRectCallout">
            <a:avLst>
              <a:gd name="adj1" fmla="val -33129"/>
              <a:gd name="adj2" fmla="val -66198"/>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Tree>
    <p:extLst>
      <p:ext uri="{BB962C8B-B14F-4D97-AF65-F5344CB8AC3E}">
        <p14:creationId xmlns:p14="http://schemas.microsoft.com/office/powerpoint/2010/main" val="32246417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54</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47" name="Group 46"/>
          <p:cNvGrpSpPr/>
          <p:nvPr/>
        </p:nvGrpSpPr>
        <p:grpSpPr>
          <a:xfrm>
            <a:off x="1005020" y="4827046"/>
            <a:ext cx="3022600" cy="1955800"/>
            <a:chOff x="2068441" y="4762500"/>
            <a:chExt cx="3022600" cy="1955800"/>
          </a:xfrm>
        </p:grpSpPr>
        <p:sp>
          <p:nvSpPr>
            <p:cNvPr id="4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5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26534054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55</a:t>
            </a:fld>
            <a:endParaRPr lang="en-US" dirty="0"/>
          </a:p>
        </p:txBody>
      </p:sp>
      <p:grpSp>
        <p:nvGrpSpPr>
          <p:cNvPr id="52" name="Group 51"/>
          <p:cNvGrpSpPr/>
          <p:nvPr/>
        </p:nvGrpSpPr>
        <p:grpSpPr>
          <a:xfrm>
            <a:off x="1896775" y="1947453"/>
            <a:ext cx="5350451" cy="4009893"/>
            <a:chOff x="1675242" y="1947453"/>
            <a:chExt cx="5350451" cy="4009893"/>
          </a:xfrm>
        </p:grpSpPr>
        <p:sp>
          <p:nvSpPr>
            <p:cNvPr id="5" name="TextBox 4"/>
            <p:cNvSpPr txBox="1"/>
            <p:nvPr/>
          </p:nvSpPr>
          <p:spPr bwMode="auto">
            <a:xfrm>
              <a:off x="3806087" y="19474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45" name="Group 44"/>
            <p:cNvGrpSpPr/>
            <p:nvPr/>
          </p:nvGrpSpPr>
          <p:grpSpPr>
            <a:xfrm>
              <a:off x="1675242" y="3128553"/>
              <a:ext cx="5350451" cy="2828793"/>
              <a:chOff x="1675242" y="2722153"/>
              <a:chExt cx="5350451" cy="2828793"/>
            </a:xfrm>
          </p:grpSpPr>
          <p:grpSp>
            <p:nvGrpSpPr>
              <p:cNvPr id="31" name="Group 30"/>
              <p:cNvGrpSpPr/>
              <p:nvPr/>
            </p:nvGrpSpPr>
            <p:grpSpPr>
              <a:xfrm>
                <a:off x="1675242" y="2722153"/>
                <a:ext cx="2476774" cy="2828793"/>
                <a:chOff x="1675242" y="2722153"/>
                <a:chExt cx="2476774" cy="2828793"/>
              </a:xfrm>
            </p:grpSpPr>
            <p:sp>
              <p:nvSpPr>
                <p:cNvPr id="6" name="TextBox 5"/>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5" name="Group 24"/>
                <p:cNvGrpSpPr/>
                <p:nvPr/>
              </p:nvGrpSpPr>
              <p:grpSpPr>
                <a:xfrm>
                  <a:off x="1675242" y="3897426"/>
                  <a:ext cx="2476774" cy="1653520"/>
                  <a:chOff x="2196944" y="3903253"/>
                  <a:chExt cx="2476774" cy="1653520"/>
                </a:xfrm>
              </p:grpSpPr>
              <p:grpSp>
                <p:nvGrpSpPr>
                  <p:cNvPr id="20" name="Group 19"/>
                  <p:cNvGrpSpPr/>
                  <p:nvPr/>
                </p:nvGrpSpPr>
                <p:grpSpPr>
                  <a:xfrm>
                    <a:off x="2196944" y="3903253"/>
                    <a:ext cx="1088760" cy="1653520"/>
                    <a:chOff x="2019144" y="3903253"/>
                    <a:chExt cx="1088760" cy="1653520"/>
                  </a:xfrm>
                </p:grpSpPr>
                <p:sp>
                  <p:nvSpPr>
                    <p:cNvPr id="11" name="TextBox 10"/>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3584958" y="3903253"/>
                    <a:ext cx="1088760" cy="1653520"/>
                    <a:chOff x="2019144" y="3903253"/>
                    <a:chExt cx="1088760" cy="1653520"/>
                  </a:xfrm>
                </p:grpSpPr>
                <p:sp>
                  <p:nvSpPr>
                    <p:cNvPr id="22" name="TextBox 2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2" name="Group 31"/>
              <p:cNvGrpSpPr/>
              <p:nvPr/>
            </p:nvGrpSpPr>
            <p:grpSpPr>
              <a:xfrm>
                <a:off x="4548919" y="2722153"/>
                <a:ext cx="2476774" cy="2828793"/>
                <a:chOff x="1675242" y="2722153"/>
                <a:chExt cx="2476774" cy="2828793"/>
              </a:xfrm>
            </p:grpSpPr>
            <p:sp>
              <p:nvSpPr>
                <p:cNvPr id="33" name="TextBox 32"/>
                <p:cNvSpPr txBox="1"/>
                <p:nvPr/>
              </p:nvSpPr>
              <p:spPr bwMode="auto">
                <a:xfrm>
                  <a:off x="2369249" y="27221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34" name="Group 33"/>
                <p:cNvGrpSpPr/>
                <p:nvPr/>
              </p:nvGrpSpPr>
              <p:grpSpPr>
                <a:xfrm>
                  <a:off x="1675242" y="3897426"/>
                  <a:ext cx="2476774" cy="1653520"/>
                  <a:chOff x="2196944" y="3903253"/>
                  <a:chExt cx="2476774" cy="1653520"/>
                </a:xfrm>
              </p:grpSpPr>
              <p:grpSp>
                <p:nvGrpSpPr>
                  <p:cNvPr id="37" name="Group 36"/>
                  <p:cNvGrpSpPr/>
                  <p:nvPr/>
                </p:nvGrpSpPr>
                <p:grpSpPr>
                  <a:xfrm>
                    <a:off x="2196944" y="3903253"/>
                    <a:ext cx="1088760" cy="1653520"/>
                    <a:chOff x="2019144" y="3903253"/>
                    <a:chExt cx="1088760" cy="1653520"/>
                  </a:xfrm>
                </p:grpSpPr>
                <p:sp>
                  <p:nvSpPr>
                    <p:cNvPr id="42" name="TextBox 41"/>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3584958" y="3903253"/>
                    <a:ext cx="1088760" cy="1653520"/>
                    <a:chOff x="2019144" y="3903253"/>
                    <a:chExt cx="1088760" cy="1653520"/>
                  </a:xfrm>
                </p:grpSpPr>
                <p:sp>
                  <p:nvSpPr>
                    <p:cNvPr id="39" name="TextBox 38"/>
                    <p:cNvSpPr txBox="1"/>
                    <p:nvPr/>
                  </p:nvSpPr>
                  <p:spPr bwMode="auto">
                    <a:xfrm>
                      <a:off x="2019144" y="3903253"/>
                      <a:ext cx="1088760"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i="1" dirty="0">
                          <a:solidFill>
                            <a:schemeClr val="accent1">
                              <a:lumMod val="60000"/>
                              <a:lumOff val="40000"/>
                            </a:schemeClr>
                          </a:solidFill>
                          <a:latin typeface="Arial" panose="020B0604020202020204" pitchFamily="34" charset="0"/>
                          <a:cs typeface="Arial" panose="020B0604020202020204" pitchFamily="34" charset="0"/>
                        </a:rPr>
                        <a:t>,</a:t>
                      </a:r>
                      <a:r>
                        <a:rPr lang="en-US" sz="2800" b="1" dirty="0">
                          <a:solidFill>
                            <a:schemeClr val="accent1">
                              <a:lumMod val="60000"/>
                              <a:lumOff val="40000"/>
                            </a:schemeClr>
                          </a:solidFill>
                          <a:latin typeface="Arial" panose="020B0604020202020204" pitchFamily="34" charset="0"/>
                          <a:cs typeface="Arial" panose="020B0604020202020204" pitchFamily="34" charset="0"/>
                        </a:rPr>
                        <a:t> 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35" name="Straight Arrow Connector 34"/>
                <p:cNvCxnSpPr>
                  <a:stCxn id="33" idx="2"/>
                  <a:endCxn id="42" idx="0"/>
                </p:cNvCxnSpPr>
                <p:nvPr/>
              </p:nvCxnSpPr>
              <p:spPr bwMode="auto">
                <a:xfrm flipH="1">
                  <a:off x="2219622"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2913629" y="3245373"/>
                  <a:ext cx="694007"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46" name="Straight Arrow Connector 45"/>
            <p:cNvCxnSpPr>
              <a:stCxn id="5" idx="2"/>
            </p:cNvCxnSpPr>
            <p:nvPr/>
          </p:nvCxnSpPr>
          <p:spPr bwMode="auto">
            <a:xfrm flipH="1">
              <a:off x="2924692" y="2470673"/>
              <a:ext cx="1425775"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129574" y="2470673"/>
              <a:ext cx="1657732"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47" name="Group 46"/>
          <p:cNvGrpSpPr/>
          <p:nvPr/>
        </p:nvGrpSpPr>
        <p:grpSpPr>
          <a:xfrm>
            <a:off x="1005020" y="4827046"/>
            <a:ext cx="3022600" cy="1955800"/>
            <a:chOff x="2068441" y="4762500"/>
            <a:chExt cx="3022600" cy="1955800"/>
          </a:xfrm>
        </p:grpSpPr>
        <p:sp>
          <p:nvSpPr>
            <p:cNvPr id="4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5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4" name="Cloud Callout 3"/>
          <p:cNvSpPr/>
          <p:nvPr/>
        </p:nvSpPr>
        <p:spPr bwMode="auto">
          <a:xfrm>
            <a:off x="5147715" y="1286967"/>
            <a:ext cx="2130749" cy="702766"/>
          </a:xfrm>
          <a:prstGeom prst="cloudCallout">
            <a:avLst>
              <a:gd name="adj1" fmla="val -56595"/>
              <a:gd name="adj2" fmla="val 87800"/>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shrug …</a:t>
            </a:r>
          </a:p>
        </p:txBody>
      </p:sp>
    </p:spTree>
    <p:extLst>
      <p:ext uri="{BB962C8B-B14F-4D97-AF65-F5344CB8AC3E}">
        <p14:creationId xmlns:p14="http://schemas.microsoft.com/office/powerpoint/2010/main" val="25230907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56</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3911442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57</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1" name="TextBox 10"/>
          <p:cNvSpPr txBox="1"/>
          <p:nvPr/>
        </p:nvSpPr>
        <p:spPr bwMode="auto">
          <a:xfrm>
            <a:off x="546674" y="4303826"/>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22" name="TextBox 21"/>
          <p:cNvSpPr txBox="1"/>
          <p:nvPr/>
        </p:nvSpPr>
        <p:spPr bwMode="auto">
          <a:xfrm>
            <a:off x="2614672" y="4303826"/>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31789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447593"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42" name="TextBox 41"/>
          <p:cNvSpPr txBox="1"/>
          <p:nvPr/>
        </p:nvSpPr>
        <p:spPr bwMode="auto">
          <a:xfrm>
            <a:off x="4782049" y="4303826"/>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5346307"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5614970"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39" name="TextBox 38"/>
          <p:cNvSpPr txBox="1"/>
          <p:nvPr/>
        </p:nvSpPr>
        <p:spPr bwMode="auto">
          <a:xfrm>
            <a:off x="6873225" y="4303826"/>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7437483"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7706146"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47" name="TextBox 46"/>
          <p:cNvSpPr txBox="1"/>
          <p:nvPr/>
        </p:nvSpPr>
        <p:spPr bwMode="auto">
          <a:xfrm>
            <a:off x="698499" y="2799613"/>
            <a:ext cx="428194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Data at leaves, as before </a:t>
            </a:r>
          </a:p>
        </p:txBody>
      </p:sp>
      <p:sp>
        <p:nvSpPr>
          <p:cNvPr id="49" name="Rounded Rectangular Callout 48"/>
          <p:cNvSpPr/>
          <p:nvPr/>
        </p:nvSpPr>
        <p:spPr bwMode="auto">
          <a:xfrm>
            <a:off x="783288" y="5283200"/>
            <a:ext cx="1258335" cy="952500"/>
          </a:xfrm>
          <a:prstGeom prst="wedgeRoundRectCallout">
            <a:avLst>
              <a:gd name="adj1" fmla="val -16796"/>
              <a:gd name="adj2" fmla="val -236167"/>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50" name="Rounded Rectangular Callout 49"/>
          <p:cNvSpPr/>
          <p:nvPr/>
        </p:nvSpPr>
        <p:spPr bwMode="auto">
          <a:xfrm>
            <a:off x="2701146" y="5283200"/>
            <a:ext cx="1258335" cy="952500"/>
          </a:xfrm>
          <a:prstGeom prst="wedgeRoundRectCallout">
            <a:avLst>
              <a:gd name="adj1" fmla="val -125797"/>
              <a:gd name="adj2" fmla="val -236167"/>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53" name="Rounded Rectangular Callout 52"/>
          <p:cNvSpPr/>
          <p:nvPr/>
        </p:nvSpPr>
        <p:spPr bwMode="auto">
          <a:xfrm>
            <a:off x="4985803" y="5283200"/>
            <a:ext cx="1258335" cy="952500"/>
          </a:xfrm>
          <a:prstGeom prst="wedgeRoundRectCallout">
            <a:avLst>
              <a:gd name="adj1" fmla="val -269113"/>
              <a:gd name="adj2" fmla="val -23883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54" name="Rounded Rectangular Callout 53"/>
          <p:cNvSpPr/>
          <p:nvPr/>
        </p:nvSpPr>
        <p:spPr bwMode="auto">
          <a:xfrm>
            <a:off x="7076977" y="5283200"/>
            <a:ext cx="1258335" cy="952500"/>
          </a:xfrm>
          <a:prstGeom prst="wedgeRoundRectCallout">
            <a:avLst>
              <a:gd name="adj1" fmla="val -385179"/>
              <a:gd name="adj2" fmla="val -23083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Tree>
    <p:extLst>
      <p:ext uri="{BB962C8B-B14F-4D97-AF65-F5344CB8AC3E}">
        <p14:creationId xmlns:p14="http://schemas.microsoft.com/office/powerpoint/2010/main" val="33555841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58</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30" name="TextBox 29"/>
          <p:cNvSpPr txBox="1"/>
          <p:nvPr/>
        </p:nvSpPr>
        <p:spPr bwMode="auto">
          <a:xfrm>
            <a:off x="337997" y="1567713"/>
            <a:ext cx="512512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Nodes have hashes of children</a:t>
            </a:r>
          </a:p>
        </p:txBody>
      </p:sp>
      <p:sp>
        <p:nvSpPr>
          <p:cNvPr id="31" name="Rounded Rectangular Callout 30"/>
          <p:cNvSpPr/>
          <p:nvPr/>
        </p:nvSpPr>
        <p:spPr bwMode="auto">
          <a:xfrm>
            <a:off x="422786" y="4051300"/>
            <a:ext cx="1990214" cy="2082800"/>
          </a:xfrm>
          <a:prstGeom prst="wedgeRoundRectCallout">
            <a:avLst>
              <a:gd name="adj1" fmla="val 13196"/>
              <a:gd name="adj2" fmla="val -138493"/>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2" name="Rounded Rectangular Callout 31"/>
          <p:cNvSpPr/>
          <p:nvPr/>
        </p:nvSpPr>
        <p:spPr bwMode="auto">
          <a:xfrm>
            <a:off x="2520646" y="4051300"/>
            <a:ext cx="1949754" cy="2082800"/>
          </a:xfrm>
          <a:prstGeom prst="wedgeRoundRectCallout">
            <a:avLst>
              <a:gd name="adj1" fmla="val -44946"/>
              <a:gd name="adj2" fmla="val -140395"/>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4" name="Rounded Rectangular Callout 33"/>
          <p:cNvSpPr/>
          <p:nvPr/>
        </p:nvSpPr>
        <p:spPr bwMode="auto">
          <a:xfrm>
            <a:off x="4625300" y="4051300"/>
            <a:ext cx="1953299" cy="2082800"/>
          </a:xfrm>
          <a:prstGeom prst="wedgeRoundRectCallout">
            <a:avLst>
              <a:gd name="adj1" fmla="val -115670"/>
              <a:gd name="adj2" fmla="val -136962"/>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45" name="Rounded Rectangular Callout 44"/>
          <p:cNvSpPr/>
          <p:nvPr/>
        </p:nvSpPr>
        <p:spPr bwMode="auto">
          <a:xfrm>
            <a:off x="6716475" y="4051300"/>
            <a:ext cx="2097325" cy="2082800"/>
          </a:xfrm>
          <a:prstGeom prst="wedgeRoundRectCallout">
            <a:avLst>
              <a:gd name="adj1" fmla="val -175059"/>
              <a:gd name="adj2" fmla="val -139020"/>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Tree>
    <p:extLst>
      <p:ext uri="{BB962C8B-B14F-4D97-AF65-F5344CB8AC3E}">
        <p14:creationId xmlns:p14="http://schemas.microsoft.com/office/powerpoint/2010/main" val="31218199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59</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0" name="TextBox 29"/>
          <p:cNvSpPr txBox="1"/>
          <p:nvPr/>
        </p:nvSpPr>
        <p:spPr bwMode="auto">
          <a:xfrm>
            <a:off x="3135162" y="5619013"/>
            <a:ext cx="512512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rgbClr val="FFFF00"/>
                </a:solidFill>
                <a:latin typeface="Arial" panose="020B0604020202020204" pitchFamily="34" charset="0"/>
                <a:cs typeface="Arial" panose="020B0604020202020204" pitchFamily="34" charset="0"/>
              </a:rPr>
              <a:t>Nodes have hashes of children</a:t>
            </a:r>
          </a:p>
        </p:txBody>
      </p:sp>
      <p:sp>
        <p:nvSpPr>
          <p:cNvPr id="32" name="Rounded Rectangular Callout 31"/>
          <p:cNvSpPr/>
          <p:nvPr/>
        </p:nvSpPr>
        <p:spPr bwMode="auto">
          <a:xfrm>
            <a:off x="1681119" y="1758213"/>
            <a:ext cx="5875381" cy="2082800"/>
          </a:xfrm>
          <a:prstGeom prst="wedgeRoundRectCallout">
            <a:avLst>
              <a:gd name="adj1" fmla="val 8910"/>
              <a:gd name="adj2" fmla="val 124849"/>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Tree>
    <p:extLst>
      <p:ext uri="{BB962C8B-B14F-4D97-AF65-F5344CB8AC3E}">
        <p14:creationId xmlns:p14="http://schemas.microsoft.com/office/powerpoint/2010/main" val="2751338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6</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chemeClr val="tx1"/>
                </a:solidFill>
                <a:effectLst/>
                <a:latin typeface="Consolas" panose="020B0609020204030204" pitchFamily="49" charset="0"/>
              </a:rPr>
              <a:t>&lt;s&gt;</a:t>
            </a:r>
          </a:p>
          <a:p>
            <a:pPr algn="l"/>
            <a:r>
              <a:rPr lang="nl-NL" b="0" dirty="0">
                <a:solidFill>
                  <a:schemeClr val="tx1"/>
                </a:solidFill>
                <a:effectLst/>
                <a:latin typeface="Consolas" panose="020B0609020204030204" pitchFamily="49" charset="0"/>
              </a:rPr>
              <a:t>OP_HASH256</a:t>
            </a:r>
          </a:p>
          <a:p>
            <a:pPr algn="l"/>
            <a:r>
              <a:rPr lang="nl-NL" b="0" dirty="0">
                <a:solidFill>
                  <a:schemeClr val="tx1"/>
                </a:solidFill>
                <a:effectLst/>
                <a:latin typeface="Consolas" panose="020B0609020204030204" pitchFamily="49" charset="0"/>
              </a:rPr>
              <a:t>&lt;k&gt;</a:t>
            </a:r>
          </a:p>
          <a:p>
            <a:pPr algn="l"/>
            <a:r>
              <a:rPr lang="nl-NL" b="0" dirty="0">
                <a:solidFill>
                  <a:schemeClr val="tx1"/>
                </a:solidFill>
                <a:effectLst/>
                <a:latin typeface="Consolas" panose="020B0609020204030204" pitchFamily="49" charset="0"/>
              </a:rPr>
              <a:t>OP_EQUAL</a:t>
            </a: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l"/>
            <a:r>
              <a:rPr lang="nl-NL" b="0" dirty="0">
                <a:solidFill>
                  <a:schemeClr val="tx1"/>
                </a:solidFill>
                <a:effectLst/>
                <a:latin typeface="Consolas" panose="020B0609020204030204" pitchFamily="49" charset="0"/>
              </a:rPr>
              <a:t>OP_HASH256</a:t>
            </a:r>
          </a:p>
          <a:p>
            <a:pPr algn="ctr"/>
            <a:r>
              <a:rPr lang="nl-NL" b="0" dirty="0">
                <a:solidFill>
                  <a:srgbClr val="D4D4D4"/>
                </a:solidFill>
                <a:effectLst/>
                <a:latin typeface="Consolas" panose="020B0609020204030204" pitchFamily="49" charset="0"/>
              </a:rPr>
              <a:t>&lt;s&gt;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7003750" y="3652966"/>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5222905"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Push hash operation onto stack</a:t>
            </a:r>
          </a:p>
        </p:txBody>
      </p:sp>
    </p:spTree>
    <p:extLst>
      <p:ext uri="{BB962C8B-B14F-4D97-AF65-F5344CB8AC3E}">
        <p14:creationId xmlns:p14="http://schemas.microsoft.com/office/powerpoint/2010/main" val="946493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Questions?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60</a:t>
            </a:fld>
            <a:endParaRPr lang="en-US" dirty="0"/>
          </a:p>
        </p:txBody>
      </p:sp>
    </p:spTree>
    <p:extLst>
      <p:ext uri="{BB962C8B-B14F-4D97-AF65-F5344CB8AC3E}">
        <p14:creationId xmlns:p14="http://schemas.microsoft.com/office/powerpoint/2010/main" val="14210372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Don’t Mess with</a:t>
            </a:r>
            <a:br>
              <a:rPr lang="en-US" dirty="0">
                <a:solidFill>
                  <a:srgbClr val="FFFF00"/>
                </a:solidFill>
              </a:rPr>
            </a:br>
            <a:r>
              <a:rPr lang="en-US" dirty="0">
                <a:solidFill>
                  <a:srgbClr val="FFFF00"/>
                </a:solidFill>
              </a:rPr>
              <a:t>the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61</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30" name="Group 29"/>
          <p:cNvGrpSpPr/>
          <p:nvPr/>
        </p:nvGrpSpPr>
        <p:grpSpPr>
          <a:xfrm>
            <a:off x="112562" y="4902200"/>
            <a:ext cx="3022600" cy="1955800"/>
            <a:chOff x="2068441" y="4762500"/>
            <a:chExt cx="3022600" cy="1955800"/>
          </a:xfrm>
        </p:grpSpPr>
        <p:sp>
          <p:nvSpPr>
            <p:cNvPr id="3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2"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4848129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Don’t Mess with</a:t>
            </a:r>
            <a:br>
              <a:rPr lang="en-US" dirty="0">
                <a:solidFill>
                  <a:srgbClr val="FFFF00"/>
                </a:solidFill>
              </a:rPr>
            </a:br>
            <a:r>
              <a:rPr lang="en-US" dirty="0">
                <a:solidFill>
                  <a:srgbClr val="FFFF00"/>
                </a:solidFill>
              </a:rPr>
              <a:t>the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62</a:t>
            </a:fld>
            <a:endParaRPr lang="en-US" dirty="0"/>
          </a:p>
        </p:txBody>
      </p:sp>
      <p:sp>
        <p:nvSpPr>
          <p:cNvPr id="5" name="TextBox 4"/>
          <p:cNvSpPr txBox="1"/>
          <p:nvPr/>
        </p:nvSpPr>
        <p:spPr bwMode="auto">
          <a:xfrm>
            <a:off x="3355161" y="1947453"/>
            <a:ext cx="2433679"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t>
            </a:r>
            <a:r>
              <a:rPr lang="en-US" sz="2800" b="1" baseline="-25000" dirty="0">
                <a:solidFill>
                  <a:srgbClr val="FFFF00"/>
                </a:solidFill>
                <a:latin typeface="Arial" panose="020B0604020202020204" pitchFamily="34" charset="0"/>
                <a:cs typeface="Arial" panose="020B0604020202020204" pitchFamily="34" charset="0"/>
              </a:rPr>
              <a:t>03</a:t>
            </a:r>
            <a:r>
              <a:rPr lang="en-US" sz="3200" b="1" dirty="0">
                <a:solidFill>
                  <a:srgbClr val="FFFF00"/>
                </a:solidFill>
                <a:latin typeface="Arial" panose="020B0604020202020204" pitchFamily="34" charset="0"/>
                <a:cs typeface="Arial" panose="020B0604020202020204" pitchFamily="34" charset="0"/>
                <a:sym typeface="Symbol"/>
              </a:rPr>
              <a:t></a:t>
            </a:r>
            <a:r>
              <a:rPr lang="en-US" sz="2800" b="1" dirty="0">
                <a:solidFill>
                  <a:srgbClr val="FFFF00"/>
                </a:solidFill>
                <a:latin typeface="Arial" panose="020B0604020202020204" pitchFamily="34" charset="0"/>
                <a:cs typeface="Arial" panose="020B0604020202020204" pitchFamily="34" charset="0"/>
              </a:rPr>
              <a:t>H(h</a:t>
            </a:r>
            <a:r>
              <a:rPr lang="en-US" sz="2800" b="1" baseline="-25000" dirty="0">
                <a:solidFill>
                  <a:srgbClr val="FFFF00"/>
                </a:solidFill>
                <a:latin typeface="Arial" panose="020B0604020202020204" pitchFamily="34" charset="0"/>
                <a:cs typeface="Arial" panose="020B0604020202020204" pitchFamily="34" charset="0"/>
              </a:rPr>
              <a:t>01,</a:t>
            </a:r>
            <a:r>
              <a:rPr lang="en-US" sz="2800" b="1" dirty="0">
                <a:solidFill>
                  <a:srgbClr val="FFFF00"/>
                </a:solidFill>
                <a:latin typeface="Arial" panose="020B0604020202020204" pitchFamily="34" charset="0"/>
                <a:cs typeface="Arial" panose="020B0604020202020204" pitchFamily="34" charset="0"/>
              </a:rPr>
              <a:t>h</a:t>
            </a:r>
            <a:r>
              <a:rPr lang="en-US" sz="2800" b="1" baseline="-25000" dirty="0">
                <a:solidFill>
                  <a:srgbClr val="FFFF00"/>
                </a:solidFill>
                <a:latin typeface="Arial" panose="020B0604020202020204" pitchFamily="34" charset="0"/>
                <a:cs typeface="Arial" panose="020B0604020202020204" pitchFamily="34" charset="0"/>
              </a:rPr>
              <a:t>23</a:t>
            </a:r>
            <a:r>
              <a:rPr lang="en-US" sz="2800" b="1" dirty="0">
                <a:solidFill>
                  <a:srgbClr val="FFFF00"/>
                </a:solidFill>
                <a:latin typeface="Arial" panose="020B0604020202020204" pitchFamily="34" charset="0"/>
                <a:cs typeface="Arial" panose="020B0604020202020204" pitchFamily="34" charset="0"/>
              </a:rPr>
              <a:t>)</a:t>
            </a:r>
            <a:endParaRPr lang="en-US" sz="2800" b="1" baseline="-25000" dirty="0">
              <a:solidFill>
                <a:srgbClr val="FFFF00"/>
              </a:solidFill>
              <a:latin typeface="Arial" panose="020B0604020202020204" pitchFamily="34" charset="0"/>
              <a:cs typeface="Arial" panose="020B0604020202020204" pitchFamily="34" charset="0"/>
            </a:endParaRPr>
          </a:p>
        </p:txBody>
      </p:sp>
      <p:grpSp>
        <p:nvGrpSpPr>
          <p:cNvPr id="20" name="Group 19"/>
          <p:cNvGrpSpPr/>
          <p:nvPr/>
        </p:nvGrpSpPr>
        <p:grpSpPr>
          <a:xfrm>
            <a:off x="623617" y="4303826"/>
            <a:ext cx="1577675" cy="1653520"/>
            <a:chOff x="1774686" y="3903253"/>
            <a:chExt cx="1577675" cy="1653520"/>
          </a:xfrm>
        </p:grpSpPr>
        <p:sp>
          <p:nvSpPr>
            <p:cNvPr id="11" name="TextBox 10"/>
            <p:cNvSpPr txBox="1"/>
            <p:nvPr/>
          </p:nvSpPr>
          <p:spPr bwMode="auto">
            <a:xfrm>
              <a:off x="1774686" y="3903253"/>
              <a:ext cx="1577675"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FF00"/>
                  </a:solidFill>
                  <a:latin typeface="Arial" panose="020B0604020202020204" pitchFamily="34" charset="0"/>
                  <a:cs typeface="Arial" panose="020B0604020202020204" pitchFamily="34" charset="0"/>
                </a:rPr>
                <a:t>h</a:t>
              </a:r>
              <a:r>
                <a:rPr lang="en-US" sz="2800" baseline="-25000" dirty="0">
                  <a:solidFill>
                    <a:srgbClr val="FFFF00"/>
                  </a:solidFill>
                  <a:latin typeface="Arial" panose="020B0604020202020204" pitchFamily="34" charset="0"/>
                  <a:cs typeface="Arial" panose="020B0604020202020204" pitchFamily="34" charset="0"/>
                </a:rPr>
                <a:t>0</a:t>
              </a:r>
              <a:r>
                <a:rPr lang="en-US" sz="3200" b="1" dirty="0">
                  <a:solidFill>
                    <a:srgbClr val="FFFF00"/>
                  </a:solidFill>
                  <a:latin typeface="Arial" panose="020B0604020202020204" pitchFamily="34" charset="0"/>
                  <a:cs typeface="Arial" panose="020B0604020202020204" pitchFamily="34" charset="0"/>
                  <a:sym typeface="Symbol"/>
                </a:rPr>
                <a:t></a:t>
              </a:r>
              <a:r>
                <a:rPr lang="en-US" sz="2800" dirty="0">
                  <a:solidFill>
                    <a:srgbClr val="FFFF00"/>
                  </a:solidFill>
                  <a:latin typeface="Arial" panose="020B0604020202020204" pitchFamily="34" charset="0"/>
                  <a:cs typeface="Arial" panose="020B0604020202020204" pitchFamily="34" charset="0"/>
                </a:rPr>
                <a:t>H(d</a:t>
              </a:r>
              <a:r>
                <a:rPr lang="en-US" sz="2800" baseline="-25000" dirty="0">
                  <a:solidFill>
                    <a:srgbClr val="FFFF00"/>
                  </a:solidFill>
                  <a:latin typeface="Arial" panose="020B0604020202020204" pitchFamily="34" charset="0"/>
                  <a:cs typeface="Arial" panose="020B0604020202020204" pitchFamily="34" charset="0"/>
                </a:rPr>
                <a:t>0</a:t>
              </a:r>
              <a:r>
                <a:rPr lang="en-US" sz="2800" dirty="0">
                  <a:solidFill>
                    <a:srgbClr val="FFFF00"/>
                  </a:solidFill>
                  <a:latin typeface="Arial" panose="020B0604020202020204" pitchFamily="34" charset="0"/>
                  <a:cs typeface="Arial" panose="020B0604020202020204" pitchFamily="34" charset="0"/>
                </a:rPr>
                <a:t>)</a:t>
              </a:r>
              <a:endParaRPr lang="en-US" sz="2800" baseline="-25000" dirty="0">
                <a:solidFill>
                  <a:srgbClr val="FFFF00"/>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d</a:t>
              </a:r>
              <a:r>
                <a:rPr lang="en-US" sz="2800" baseline="-25000" dirty="0">
                  <a:solidFill>
                    <a:srgbClr val="FF66FF"/>
                  </a:solidFill>
                  <a:latin typeface="Arial" panose="020B0604020202020204" pitchFamily="34" charset="0"/>
                  <a:cs typeface="Arial" panose="020B0604020202020204" pitchFamily="34" charset="0"/>
                </a:rPr>
                <a:t>0</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rgbClr val="FF0000"/>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1</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5" y="3713328"/>
            <a:ext cx="1722707" cy="590498"/>
          </a:xfrm>
          <a:prstGeom prst="straightConnector1">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713328"/>
            <a:ext cx="312431" cy="590498"/>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18510" y="3128553"/>
            <a:ext cx="5098965" cy="584775"/>
            <a:chOff x="2043018" y="3128553"/>
            <a:chExt cx="5098965" cy="584775"/>
          </a:xfrm>
        </p:grpSpPr>
        <p:sp>
          <p:nvSpPr>
            <p:cNvPr id="6" name="TextBox 5"/>
            <p:cNvSpPr txBox="1"/>
            <p:nvPr/>
          </p:nvSpPr>
          <p:spPr bwMode="auto">
            <a:xfrm>
              <a:off x="2043018" y="3128553"/>
              <a:ext cx="2233304" cy="584775"/>
            </a:xfrm>
            <a:prstGeom prst="rect">
              <a:avLst/>
            </a:prstGeom>
            <a:solidFill>
              <a:schemeClr val="bg1"/>
            </a:solidFill>
            <a:ln w="76200">
              <a:solidFill>
                <a:srgbClr val="FF0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h</a:t>
              </a:r>
              <a:r>
                <a:rPr lang="en-US" sz="2800" b="1" baseline="-25000" dirty="0">
                  <a:solidFill>
                    <a:srgbClr val="FFFF00"/>
                  </a:solidFill>
                  <a:latin typeface="Arial" panose="020B0604020202020204" pitchFamily="34" charset="0"/>
                  <a:cs typeface="Arial" panose="020B0604020202020204" pitchFamily="34" charset="0"/>
                </a:rPr>
                <a:t>01</a:t>
              </a:r>
              <a:r>
                <a:rPr lang="en-US" sz="3200" b="1" dirty="0">
                  <a:solidFill>
                    <a:srgbClr val="FFFF00"/>
                  </a:solidFill>
                  <a:latin typeface="Arial" panose="020B0604020202020204" pitchFamily="34" charset="0"/>
                  <a:cs typeface="Arial" panose="020B0604020202020204" pitchFamily="34" charset="0"/>
                  <a:sym typeface="Symbol"/>
                </a:rPr>
                <a:t></a:t>
              </a:r>
              <a:r>
                <a:rPr lang="en-US" sz="2800" b="1" dirty="0">
                  <a:solidFill>
                    <a:srgbClr val="FFFF00"/>
                  </a:solidFill>
                  <a:latin typeface="Arial" panose="020B0604020202020204" pitchFamily="34" charset="0"/>
                  <a:cs typeface="Arial" panose="020B0604020202020204" pitchFamily="34" charset="0"/>
                </a:rPr>
                <a:t>H(h</a:t>
              </a:r>
              <a:r>
                <a:rPr lang="en-US" sz="2800" b="1" baseline="-25000" dirty="0">
                  <a:solidFill>
                    <a:srgbClr val="FFFF00"/>
                  </a:solidFill>
                  <a:latin typeface="Arial" panose="020B0604020202020204" pitchFamily="34" charset="0"/>
                  <a:cs typeface="Arial" panose="020B0604020202020204" pitchFamily="34" charset="0"/>
                </a:rPr>
                <a:t>0,</a:t>
              </a:r>
              <a:r>
                <a:rPr lang="en-US" sz="2800" b="1" dirty="0">
                  <a:solidFill>
                    <a:srgbClr val="FFFF00"/>
                  </a:solidFill>
                  <a:latin typeface="Arial" panose="020B0604020202020204" pitchFamily="34" charset="0"/>
                  <a:cs typeface="Arial" panose="020B0604020202020204" pitchFamily="34" charset="0"/>
                </a:rPr>
                <a:t>h</a:t>
              </a:r>
              <a:r>
                <a:rPr lang="en-US" sz="2800" b="1" baseline="-25000" dirty="0">
                  <a:solidFill>
                    <a:srgbClr val="FFFF00"/>
                  </a:solidFill>
                  <a:latin typeface="Arial" panose="020B0604020202020204" pitchFamily="34" charset="0"/>
                  <a:cs typeface="Arial" panose="020B0604020202020204" pitchFamily="34" charset="0"/>
                </a:rPr>
                <a:t>1</a:t>
              </a:r>
              <a:r>
                <a:rPr lang="en-US" sz="2800" b="1" dirty="0">
                  <a:solidFill>
                    <a:srgbClr val="FFFF00"/>
                  </a:solidFill>
                  <a:latin typeface="Arial" panose="020B0604020202020204" pitchFamily="34" charset="0"/>
                  <a:cs typeface="Arial" panose="020B0604020202020204" pitchFamily="34" charset="0"/>
                </a:rPr>
                <a:t>)</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7" y="2532228"/>
            <a:ext cx="1425774" cy="596325"/>
          </a:xfrm>
          <a:prstGeom prst="straightConnector1">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1" y="2532228"/>
            <a:ext cx="1436837" cy="596325"/>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30" name="Group 29"/>
          <p:cNvGrpSpPr/>
          <p:nvPr/>
        </p:nvGrpSpPr>
        <p:grpSpPr>
          <a:xfrm>
            <a:off x="112562" y="4902200"/>
            <a:ext cx="3022600" cy="1955800"/>
            <a:chOff x="2068441" y="4762500"/>
            <a:chExt cx="3022600" cy="1955800"/>
          </a:xfrm>
        </p:grpSpPr>
        <p:sp>
          <p:nvSpPr>
            <p:cNvPr id="3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2"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7" name="Rounded Rectangular Callout 6"/>
          <p:cNvSpPr/>
          <p:nvPr/>
        </p:nvSpPr>
        <p:spPr bwMode="auto">
          <a:xfrm>
            <a:off x="373164" y="3398616"/>
            <a:ext cx="486303" cy="506313"/>
          </a:xfrm>
          <a:prstGeom prst="wedgeRoundRectCallout">
            <a:avLst>
              <a:gd name="adj1" fmla="val 86240"/>
              <a:gd name="adj2" fmla="val 105142"/>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a:t>
            </a:r>
          </a:p>
        </p:txBody>
      </p:sp>
      <p:sp>
        <p:nvSpPr>
          <p:cNvPr id="45" name="Rounded Rectangular Callout 44"/>
          <p:cNvSpPr/>
          <p:nvPr/>
        </p:nvSpPr>
        <p:spPr bwMode="auto">
          <a:xfrm>
            <a:off x="1657829" y="2245869"/>
            <a:ext cx="486303" cy="506313"/>
          </a:xfrm>
          <a:prstGeom prst="wedgeRoundRectCallout">
            <a:avLst>
              <a:gd name="adj1" fmla="val 86240"/>
              <a:gd name="adj2" fmla="val 105142"/>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a:t>
            </a:r>
          </a:p>
        </p:txBody>
      </p:sp>
      <p:sp>
        <p:nvSpPr>
          <p:cNvPr id="47" name="Rounded Rectangular Callout 46"/>
          <p:cNvSpPr/>
          <p:nvPr/>
        </p:nvSpPr>
        <p:spPr bwMode="auto">
          <a:xfrm>
            <a:off x="2942494" y="1093122"/>
            <a:ext cx="486303" cy="506313"/>
          </a:xfrm>
          <a:prstGeom prst="wedgeRoundRectCallout">
            <a:avLst>
              <a:gd name="adj1" fmla="val 86240"/>
              <a:gd name="adj2" fmla="val 105142"/>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750502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Short Proof of Membership</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63</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 name="Rounded Rectangular Callout 3"/>
          <p:cNvSpPr/>
          <p:nvPr/>
        </p:nvSpPr>
        <p:spPr bwMode="auto">
          <a:xfrm>
            <a:off x="2614672" y="992566"/>
            <a:ext cx="1872178" cy="919401"/>
          </a:xfrm>
          <a:prstGeom prst="wedgeRoundRectCallout">
            <a:avLst>
              <a:gd name="adj1" fmla="val -79166"/>
              <a:gd name="adj2" fmla="val 120543"/>
              <a:gd name="adj3" fmla="val 16667"/>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 know root hash </a:t>
            </a:r>
            <a:r>
              <a:rPr kumimoji="0" lang="en-US" sz="2400" b="0" i="0" u="none" strike="noStrike" cap="none" normalizeH="0" baseline="0" dirty="0">
                <a:ln>
                  <a:noFill/>
                </a:ln>
                <a:solidFill>
                  <a:schemeClr val="accent1">
                    <a:lumMod val="60000"/>
                    <a:lumOff val="40000"/>
                  </a:schemeClr>
                </a:solidFill>
                <a:effectLst/>
                <a:latin typeface="Arial" panose="020B0604020202020204" pitchFamily="34" charset="0"/>
                <a:cs typeface="Arial" panose="020B0604020202020204" pitchFamily="34" charset="0"/>
              </a:rPr>
              <a:t>h</a:t>
            </a:r>
            <a:r>
              <a:rPr kumimoji="0" lang="en-US" sz="2400" b="0" i="0" u="none" strike="noStrike" cap="none" normalizeH="0" baseline="-25000" dirty="0">
                <a:ln>
                  <a:noFill/>
                </a:ln>
                <a:solidFill>
                  <a:schemeClr val="accent1">
                    <a:lumMod val="60000"/>
                    <a:lumOff val="40000"/>
                  </a:schemeClr>
                </a:solidFill>
                <a:effectLst/>
                <a:latin typeface="Arial" panose="020B0604020202020204" pitchFamily="34" charset="0"/>
                <a:cs typeface="Arial" panose="020B0604020202020204" pitchFamily="34" charset="0"/>
              </a:rPr>
              <a:t>03</a:t>
            </a:r>
          </a:p>
        </p:txBody>
      </p:sp>
      <p:pic>
        <p:nvPicPr>
          <p:cNvPr id="74" name="Picture 28" descr="Image result for blue fedora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1316" y="1940366"/>
            <a:ext cx="2317750" cy="158379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ttp://www.clker.com/cliparts/J/H/a/O/Z/2/pink-hat-red-2-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48" y="2067101"/>
            <a:ext cx="2317750" cy="1581342"/>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ular Callout 75"/>
          <p:cNvSpPr/>
          <p:nvPr/>
        </p:nvSpPr>
        <p:spPr bwMode="auto">
          <a:xfrm>
            <a:off x="2946401" y="2323750"/>
            <a:ext cx="2668570" cy="1328023"/>
          </a:xfrm>
          <a:prstGeom prst="wedgeRoundRectCallout">
            <a:avLst>
              <a:gd name="adj1" fmla="val 71914"/>
              <a:gd name="adj2" fmla="val 13436"/>
              <a:gd name="adj3" fmla="val 16667"/>
            </a:avLst>
          </a:prstGeom>
          <a:solidFill>
            <a:schemeClr val="bg1"/>
          </a:solidFill>
          <a:ln w="762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Here is a short proof that </a:t>
            </a:r>
            <a:r>
              <a:rPr kumimoji="0" lang="en-US" sz="2400" b="0" i="0" u="none" strike="noStrike" cap="none" normalizeH="0" baseline="0" dirty="0">
                <a:ln>
                  <a:noFill/>
                </a:ln>
                <a:solidFill>
                  <a:srgbClr val="FF66FF"/>
                </a:solidFill>
                <a:effectLst/>
                <a:latin typeface="Arial" panose="020B0604020202020204" pitchFamily="34" charset="0"/>
                <a:cs typeface="Arial" panose="020B0604020202020204" pitchFamily="34" charset="0"/>
              </a:rPr>
              <a:t>d</a:t>
            </a:r>
            <a:r>
              <a:rPr lang="en-US" baseline="-25000" dirty="0">
                <a:solidFill>
                  <a:srgbClr val="FF66FF"/>
                </a:solidFill>
                <a:latin typeface="Arial" panose="020B0604020202020204" pitchFamily="34" charset="0"/>
                <a:cs typeface="Arial" panose="020B0604020202020204" pitchFamily="34" charset="0"/>
              </a:rPr>
              <a:t>1</a:t>
            </a:r>
            <a:r>
              <a:rPr lang="en-US" dirty="0">
                <a:solidFill>
                  <a:srgbClr val="FFFF00"/>
                </a:solidFill>
                <a:latin typeface="Arial" panose="020B0604020202020204" pitchFamily="34" charset="0"/>
                <a:cs typeface="Arial" panose="020B0604020202020204" pitchFamily="34" charset="0"/>
              </a:rPr>
              <a:t> is in the tree</a:t>
            </a:r>
            <a:endParaRPr kumimoji="0" lang="en-US" sz="2400" b="0" i="0" u="none" strike="noStrike" cap="none" normalizeH="0" baseline="-25000" dirty="0">
              <a:ln>
                <a:noFill/>
              </a:ln>
              <a:solidFill>
                <a:srgbClr val="FFC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270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6"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64</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sp>
        <p:nvSpPr>
          <p:cNvPr id="22" name="TextBox 21"/>
          <p:cNvSpPr txBox="1"/>
          <p:nvPr/>
        </p:nvSpPr>
        <p:spPr bwMode="auto">
          <a:xfrm>
            <a:off x="2614672" y="4303826"/>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3178930" y="54341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3447593" y="4827046"/>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sp>
        <p:nvSpPr>
          <p:cNvPr id="6" name="TextBox 5"/>
          <p:cNvSpPr txBox="1"/>
          <p:nvPr/>
        </p:nvSpPr>
        <p:spPr bwMode="auto">
          <a:xfrm>
            <a:off x="2026525"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00201"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87556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65</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3516135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66</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 </a:t>
              </a:r>
              <a:r>
                <a:rPr lang="en-US" sz="2800" b="1" dirty="0">
                  <a:solidFill>
                    <a:srgbClr val="FFC000"/>
                  </a:solidFill>
                  <a:latin typeface="Arial" panose="020B0604020202020204" pitchFamily="34" charset="0"/>
                  <a:cs typeface="Arial" panose="020B0604020202020204" pitchFamily="34" charset="0"/>
                </a:rPr>
                <a:t>=H(d</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40000"/>
                  <a:lumOff val="6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31" name="Rounded Rectangular Callout 30"/>
          <p:cNvSpPr/>
          <p:nvPr/>
        </p:nvSpPr>
        <p:spPr bwMode="auto">
          <a:xfrm>
            <a:off x="2374443" y="4089186"/>
            <a:ext cx="2146300" cy="2082800"/>
          </a:xfrm>
          <a:prstGeom prst="wedgeRoundRectCallout">
            <a:avLst>
              <a:gd name="adj1" fmla="val 135537"/>
              <a:gd name="adj2" fmla="val -96492"/>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2" name="TextBox 31"/>
          <p:cNvSpPr txBox="1"/>
          <p:nvPr/>
        </p:nvSpPr>
        <p:spPr bwMode="auto">
          <a:xfrm>
            <a:off x="6536283" y="2799613"/>
            <a:ext cx="138531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Check!</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444679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67</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 </a:t>
              </a:r>
              <a:r>
                <a:rPr lang="en-US" sz="2800" b="1" dirty="0">
                  <a:solidFill>
                    <a:srgbClr val="FFC000"/>
                  </a:solidFill>
                  <a:latin typeface="Arial" panose="020B0604020202020204" pitchFamily="34" charset="0"/>
                  <a:cs typeface="Arial" panose="020B0604020202020204" pitchFamily="34" charset="0"/>
                </a:rPr>
                <a:t>=H(d</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01 </a:t>
              </a:r>
              <a:r>
                <a:rPr lang="en-US" sz="2800" b="1" dirty="0">
                  <a:solidFill>
                    <a:srgbClr val="FFC000"/>
                  </a:solidFill>
                  <a:latin typeface="Arial" panose="020B0604020202020204" pitchFamily="34" charset="0"/>
                  <a:cs typeface="Arial" panose="020B0604020202020204" pitchFamily="34" charset="0"/>
                </a:rPr>
                <a:t>=H(h</a:t>
              </a:r>
              <a:r>
                <a:rPr lang="en-US" sz="2800" b="1" baseline="-25000" dirty="0">
                  <a:solidFill>
                    <a:srgbClr val="FFC000"/>
                  </a:solidFill>
                  <a:latin typeface="Arial" panose="020B0604020202020204" pitchFamily="34" charset="0"/>
                  <a:cs typeface="Arial" panose="020B0604020202020204" pitchFamily="34" charset="0"/>
                </a:rPr>
                <a:t>0,</a:t>
              </a: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sp>
        <p:nvSpPr>
          <p:cNvPr id="31" name="Rounded Rectangular Callout 30"/>
          <p:cNvSpPr/>
          <p:nvPr/>
        </p:nvSpPr>
        <p:spPr bwMode="auto">
          <a:xfrm>
            <a:off x="339305" y="2895600"/>
            <a:ext cx="4442744" cy="2315753"/>
          </a:xfrm>
          <a:prstGeom prst="wedgeRoundRectCallout">
            <a:avLst>
              <a:gd name="adj1" fmla="val 95874"/>
              <a:gd name="adj2" fmla="val -1370"/>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2" name="TextBox 31"/>
          <p:cNvSpPr txBox="1"/>
          <p:nvPr/>
        </p:nvSpPr>
        <p:spPr bwMode="auto">
          <a:xfrm>
            <a:off x="7013487" y="3966145"/>
            <a:ext cx="138531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Check!</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562139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rgbClr val="FF66FF"/>
                </a:solidFill>
              </a:rPr>
              <a:t>d</a:t>
            </a:r>
            <a:r>
              <a:rPr lang="en-US" b="1" baseline="-25000" dirty="0">
                <a:solidFill>
                  <a:srgbClr val="FF66FF"/>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68</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03 </a:t>
            </a:r>
            <a:r>
              <a:rPr lang="en-US" sz="2800" b="1" dirty="0">
                <a:solidFill>
                  <a:srgbClr val="FFC000"/>
                </a:solidFill>
                <a:latin typeface="Arial" panose="020B0604020202020204" pitchFamily="34" charset="0"/>
                <a:cs typeface="Arial" panose="020B0604020202020204" pitchFamily="34" charset="0"/>
              </a:rPr>
              <a:t>=H(h</a:t>
            </a:r>
            <a:r>
              <a:rPr lang="en-US" sz="2800" b="1" baseline="-25000" dirty="0">
                <a:solidFill>
                  <a:srgbClr val="FFC000"/>
                </a:solidFill>
                <a:latin typeface="Arial" panose="020B0604020202020204" pitchFamily="34" charset="0"/>
                <a:cs typeface="Arial" panose="020B0604020202020204" pitchFamily="34" charset="0"/>
              </a:rPr>
              <a:t>01,</a:t>
            </a: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23</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65000"/>
                    </a:schemeClr>
                  </a:solidFill>
                  <a:latin typeface="Arial" panose="020B0604020202020204" pitchFamily="34" charset="0"/>
                  <a:cs typeface="Arial" panose="020B0604020202020204" pitchFamily="34" charset="0"/>
                </a:rPr>
                <a:t>d</a:t>
              </a:r>
              <a:r>
                <a:rPr lang="en-US" sz="2800" b="1" baseline="-25000" dirty="0">
                  <a:solidFill>
                    <a:schemeClr val="tx1">
                      <a:lumMod val="65000"/>
                    </a:schemeClr>
                  </a:solidFill>
                  <a:latin typeface="Arial" panose="020B0604020202020204" pitchFamily="34" charset="0"/>
                  <a:cs typeface="Arial" panose="020B0604020202020204" pitchFamily="34" charset="0"/>
                </a:rPr>
                <a:t>0</a:t>
              </a:r>
              <a:endParaRPr lang="en-US" sz="2800" b="1" i="1" baseline="-25000" dirty="0">
                <a:solidFill>
                  <a:schemeClr val="tx1">
                    <a:lumMod val="65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 </a:t>
              </a:r>
              <a:r>
                <a:rPr lang="en-US" sz="2800" b="1" dirty="0">
                  <a:solidFill>
                    <a:srgbClr val="FFC000"/>
                  </a:solidFill>
                  <a:latin typeface="Arial" panose="020B0604020202020204" pitchFamily="34" charset="0"/>
                  <a:cs typeface="Arial" panose="020B0604020202020204" pitchFamily="34" charset="0"/>
                </a:rPr>
                <a:t>=H(d</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rgbClr val="FFC000"/>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01 </a:t>
              </a:r>
              <a:r>
                <a:rPr lang="en-US" sz="2800" b="1" dirty="0">
                  <a:solidFill>
                    <a:srgbClr val="FFC000"/>
                  </a:solidFill>
                  <a:latin typeface="Arial" panose="020B0604020202020204" pitchFamily="34" charset="0"/>
                  <a:cs typeface="Arial" panose="020B0604020202020204" pitchFamily="34" charset="0"/>
                </a:rPr>
                <a:t>=H(h</a:t>
              </a:r>
              <a:r>
                <a:rPr lang="en-US" sz="2800" b="1" baseline="-25000" dirty="0">
                  <a:solidFill>
                    <a:srgbClr val="FFC000"/>
                  </a:solidFill>
                  <a:latin typeface="Arial" panose="020B0604020202020204" pitchFamily="34" charset="0"/>
                  <a:cs typeface="Arial" panose="020B0604020202020204" pitchFamily="34" charset="0"/>
                </a:rPr>
                <a:t>0,</a:t>
              </a:r>
              <a:r>
                <a:rPr lang="en-US" sz="2800" b="1" dirty="0">
                  <a:solidFill>
                    <a:srgbClr val="FFC000"/>
                  </a:solidFill>
                  <a:latin typeface="Arial" panose="020B0604020202020204" pitchFamily="34" charset="0"/>
                  <a:cs typeface="Arial" panose="020B0604020202020204" pitchFamily="34" charset="0"/>
                </a:rPr>
                <a:t>h</a:t>
              </a:r>
              <a:r>
                <a:rPr lang="en-US" sz="2800" b="1" baseline="-25000" dirty="0">
                  <a:solidFill>
                    <a:srgbClr val="FFC000"/>
                  </a:solidFill>
                  <a:latin typeface="Arial" panose="020B0604020202020204" pitchFamily="34" charset="0"/>
                  <a:cs typeface="Arial" panose="020B0604020202020204" pitchFamily="34" charset="0"/>
                </a:rPr>
                <a:t>1</a:t>
              </a:r>
              <a:r>
                <a:rPr lang="en-US" sz="2800" b="1" dirty="0">
                  <a:solidFill>
                    <a:srgbClr val="FFC000"/>
                  </a:solidFill>
                  <a:latin typeface="Arial" panose="020B0604020202020204" pitchFamily="34" charset="0"/>
                  <a:cs typeface="Arial" panose="020B0604020202020204" pitchFamily="34" charset="0"/>
                </a:rPr>
                <a:t>)</a:t>
              </a:r>
              <a:endParaRPr lang="en-US" sz="2800" b="1" baseline="-25000" dirty="0">
                <a:solidFill>
                  <a:srgbClr val="FFC000"/>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31" name="Rounded Rectangular Callout 30"/>
          <p:cNvSpPr/>
          <p:nvPr/>
        </p:nvSpPr>
        <p:spPr bwMode="auto">
          <a:xfrm>
            <a:off x="1812505" y="1727200"/>
            <a:ext cx="5624978" cy="2250599"/>
          </a:xfrm>
          <a:prstGeom prst="wedgeRoundRectCallout">
            <a:avLst>
              <a:gd name="adj1" fmla="val 17303"/>
              <a:gd name="adj2" fmla="val 96191"/>
              <a:gd name="adj3" fmla="val 16667"/>
            </a:avLst>
          </a:prstGeom>
          <a:no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FF00"/>
              </a:solidFill>
              <a:effectLst/>
              <a:latin typeface="Lucida Console" pitchFamily="49" charset="0"/>
            </a:endParaRPr>
          </a:p>
        </p:txBody>
      </p:sp>
      <p:sp>
        <p:nvSpPr>
          <p:cNvPr id="32" name="TextBox 31"/>
          <p:cNvSpPr txBox="1"/>
          <p:nvPr/>
        </p:nvSpPr>
        <p:spPr bwMode="auto">
          <a:xfrm>
            <a:off x="4782049" y="5124151"/>
            <a:ext cx="1385316"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Check!</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460130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Proof </a:t>
            </a:r>
            <a:r>
              <a:rPr lang="en-US" b="1" dirty="0">
                <a:solidFill>
                  <a:schemeClr val="accent1">
                    <a:lumMod val="60000"/>
                    <a:lumOff val="40000"/>
                  </a:schemeClr>
                </a:solidFill>
              </a:rPr>
              <a:t>d</a:t>
            </a:r>
            <a:r>
              <a:rPr lang="en-US" b="1" baseline="-25000" dirty="0">
                <a:solidFill>
                  <a:schemeClr val="accent1">
                    <a:lumMod val="60000"/>
                    <a:lumOff val="40000"/>
                  </a:schemeClr>
                </a:solidFill>
              </a:rPr>
              <a:t>1</a:t>
            </a:r>
            <a:r>
              <a:rPr lang="en-US" dirty="0">
                <a:solidFill>
                  <a:srgbClr val="FFFF00"/>
                </a:solidFill>
              </a:rPr>
              <a:t> is in the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69</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03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01,</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0</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endParaRPr lang="en-US" sz="2800" b="1" i="1"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2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2</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2</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3 </a:t>
              </a:r>
              <a:r>
                <a:rPr lang="en-US" sz="2800" b="1" dirty="0">
                  <a:solidFill>
                    <a:schemeClr val="tx1">
                      <a:lumMod val="50000"/>
                    </a:schemeClr>
                  </a:solidFill>
                  <a:latin typeface="Arial" panose="020B0604020202020204" pitchFamily="34" charset="0"/>
                  <a:cs typeface="Arial" panose="020B0604020202020204" pitchFamily="34" charset="0"/>
                </a:rPr>
                <a:t>=H(d</a:t>
              </a:r>
              <a:r>
                <a:rPr lang="en-US" sz="2800" b="1" baseline="-25000" dirty="0">
                  <a:solidFill>
                    <a:schemeClr val="tx1">
                      <a:lumMod val="50000"/>
                    </a:schemeClr>
                  </a:solidFill>
                  <a:latin typeface="Arial" panose="020B0604020202020204" pitchFamily="34" charset="0"/>
                  <a:cs typeface="Arial" panose="020B0604020202020204" pitchFamily="34" charset="0"/>
                </a:rPr>
                <a:t>3</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i="1" dirty="0">
                <a:solidFill>
                  <a:schemeClr val="tx1">
                    <a:lumMod val="5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d</a:t>
              </a:r>
              <a:r>
                <a:rPr lang="en-US" sz="2800" b="1" baseline="-25000" dirty="0">
                  <a:solidFill>
                    <a:schemeClr val="tx1">
                      <a:lumMod val="50000"/>
                    </a:schemeClr>
                  </a:solidFill>
                  <a:latin typeface="Arial" panose="020B0604020202020204" pitchFamily="34" charset="0"/>
                  <a:cs typeface="Arial" panose="020B0604020202020204" pitchFamily="34" charset="0"/>
                </a:rPr>
                <a:t>3</a:t>
              </a:r>
              <a:endParaRPr lang="en-US" sz="2800" b="1" i="1" baseline="-25000" dirty="0">
                <a:solidFill>
                  <a:schemeClr val="tx1">
                    <a:lumMod val="50000"/>
                  </a:schemeClr>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4572000" y="2470673"/>
            <a:ext cx="1436838" cy="657880"/>
          </a:xfrm>
          <a:prstGeom prst="straightConnector1">
            <a:avLst/>
          </a:prstGeom>
          <a:solidFill>
            <a:srgbClr val="FFFFCC"/>
          </a:solidFill>
          <a:ln w="76200" cap="flat" cmpd="sng" algn="ctr">
            <a:solidFill>
              <a:schemeClr val="tx1">
                <a:lumMod val="5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tx1">
                  <a:lumMod val="5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01 </a:t>
              </a:r>
              <a:r>
                <a:rPr lang="en-US" sz="2800" b="1" dirty="0">
                  <a:solidFill>
                    <a:schemeClr val="tx1">
                      <a:lumMod val="50000"/>
                    </a:schemeClr>
                  </a:solidFill>
                  <a:latin typeface="Arial" panose="020B0604020202020204" pitchFamily="34" charset="0"/>
                  <a:cs typeface="Arial" panose="020B0604020202020204" pitchFamily="34" charset="0"/>
                </a:rPr>
                <a:t>=H(h</a:t>
              </a:r>
              <a:r>
                <a:rPr lang="en-US" sz="2800" b="1" baseline="-25000" dirty="0">
                  <a:solidFill>
                    <a:schemeClr val="tx1">
                      <a:lumMod val="50000"/>
                    </a:schemeClr>
                  </a:solidFill>
                  <a:latin typeface="Arial" panose="020B0604020202020204" pitchFamily="34" charset="0"/>
                  <a:cs typeface="Arial" panose="020B0604020202020204" pitchFamily="34" charset="0"/>
                </a:rPr>
                <a:t>0,</a:t>
              </a:r>
              <a:r>
                <a:rPr lang="en-US" sz="2800" b="1" dirty="0">
                  <a:solidFill>
                    <a:schemeClr val="tx1">
                      <a:lumMod val="50000"/>
                    </a:schemeClr>
                  </a:solidFill>
                  <a:latin typeface="Arial" panose="020B0604020202020204" pitchFamily="34" charset="0"/>
                  <a:cs typeface="Arial" panose="020B0604020202020204" pitchFamily="34" charset="0"/>
                </a:rPr>
                <a:t>h</a:t>
              </a:r>
              <a:r>
                <a:rPr lang="en-US" sz="2800" b="1" baseline="-25000" dirty="0">
                  <a:solidFill>
                    <a:schemeClr val="tx1">
                      <a:lumMod val="50000"/>
                    </a:schemeClr>
                  </a:solidFill>
                  <a:latin typeface="Arial" panose="020B0604020202020204" pitchFamily="34" charset="0"/>
                  <a:cs typeface="Arial" panose="020B0604020202020204" pitchFamily="34" charset="0"/>
                </a:rPr>
                <a:t>1</a:t>
              </a:r>
              <a:r>
                <a:rPr lang="en-US" sz="2800" b="1" dirty="0">
                  <a:solidFill>
                    <a:schemeClr val="tx1">
                      <a:lumMod val="50000"/>
                    </a:schemeClr>
                  </a:solidFill>
                  <a:latin typeface="Arial" panose="020B0604020202020204" pitchFamily="34" charset="0"/>
                  <a:cs typeface="Arial" panose="020B0604020202020204" pitchFamily="34" charset="0"/>
                </a:rPr>
                <a:t>)</a:t>
              </a:r>
              <a:endParaRPr lang="en-US" sz="2800" b="1" baseline="-25000" dirty="0">
                <a:solidFill>
                  <a:schemeClr val="tx1">
                    <a:lumMod val="5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34" name="TextBox 33"/>
          <p:cNvSpPr txBox="1"/>
          <p:nvPr/>
        </p:nvSpPr>
        <p:spPr bwMode="auto">
          <a:xfrm>
            <a:off x="742476" y="2016566"/>
            <a:ext cx="4226848"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a:r>
              <a:rPr lang="en-US" sz="2800" b="1" dirty="0">
                <a:solidFill>
                  <a:srgbClr val="FFFF00"/>
                </a:solidFill>
                <a:latin typeface="Arial" panose="020B0604020202020204" pitchFamily="34" charset="0"/>
                <a:cs typeface="Arial" panose="020B0604020202020204" pitchFamily="34" charset="0"/>
              </a:rPr>
              <a:t>String “</a:t>
            </a: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baseline="-25000" dirty="0">
                <a:solidFill>
                  <a:srgbClr val="FFFF00"/>
                </a:solidFill>
                <a:latin typeface="Arial" panose="020B0604020202020204" pitchFamily="34" charset="0"/>
                <a:cs typeface="Arial" panose="020B0604020202020204" pitchFamily="34" charset="0"/>
              </a:rPr>
              <a:t> </a:t>
            </a:r>
            <a:r>
              <a:rPr lang="en-US" sz="2800" b="1" dirty="0">
                <a:solidFill>
                  <a:srgbClr val="FFFF00"/>
                </a:solidFill>
                <a:latin typeface="Arial" panose="020B0604020202020204" pitchFamily="34" charset="0"/>
                <a:cs typeface="Arial" panose="020B0604020202020204" pitchFamily="34" charset="0"/>
              </a:rPr>
              <a:t>” …</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45" name="TextBox 44"/>
          <p:cNvSpPr txBox="1"/>
          <p:nvPr/>
        </p:nvSpPr>
        <p:spPr bwMode="auto">
          <a:xfrm>
            <a:off x="742476" y="4033849"/>
            <a:ext cx="3776335"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that </a:t>
            </a:r>
            <a:r>
              <a:rPr lang="en-US" sz="2800" b="1" dirty="0">
                <a:solidFill>
                  <a:schemeClr val="accent1">
                    <a:lumMod val="60000"/>
                    <a:lumOff val="40000"/>
                  </a:schemeClr>
                </a:solidFill>
                <a:latin typeface="Arial" panose="020B0604020202020204" pitchFamily="34" charset="0"/>
                <a:cs typeface="Arial" panose="020B0604020202020204" pitchFamily="34" charset="0"/>
              </a:rPr>
              <a:t>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rgbClr val="FFFF00"/>
                </a:solidFill>
                <a:latin typeface="Arial" panose="020B0604020202020204" pitchFamily="34" charset="0"/>
                <a:cs typeface="Arial" panose="020B0604020202020204" pitchFamily="34" charset="0"/>
              </a:rPr>
              <a:t> is in the tree!</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47" name="TextBox 46"/>
          <p:cNvSpPr txBox="1"/>
          <p:nvPr/>
        </p:nvSpPr>
        <p:spPr bwMode="auto">
          <a:xfrm>
            <a:off x="3472994" y="2809764"/>
            <a:ext cx="4624171" cy="954107"/>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convinces someone who knows only root </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a:t>
            </a:r>
            <a:r>
              <a:rPr lang="en-US" sz="2800" b="1" baseline="-25000" dirty="0">
                <a:solidFill>
                  <a:srgbClr val="FFFF00"/>
                </a:solidFill>
                <a:latin typeface="Arial" panose="020B0604020202020204" pitchFamily="34" charset="0"/>
                <a:cs typeface="Arial" panose="020B0604020202020204" pitchFamily="34" charset="0"/>
              </a:rPr>
              <a:t> </a:t>
            </a:r>
            <a:r>
              <a:rPr lang="en-US" sz="2800" b="1" dirty="0">
                <a:solidFill>
                  <a:srgbClr val="FFFF00"/>
                </a:solidFill>
                <a:latin typeface="Arial" panose="020B0604020202020204" pitchFamily="34" charset="0"/>
                <a:cs typeface="Arial" panose="020B0604020202020204" pitchFamily="34" charset="0"/>
              </a:rPr>
              <a:t>…</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49" name="TextBox 48"/>
          <p:cNvSpPr txBox="1"/>
          <p:nvPr/>
        </p:nvSpPr>
        <p:spPr bwMode="auto">
          <a:xfrm>
            <a:off x="3920766" y="4827046"/>
            <a:ext cx="4176144"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Proof length is </a:t>
            </a:r>
            <a:r>
              <a:rPr lang="en-US" sz="2800" b="1" dirty="0">
                <a:solidFill>
                  <a:srgbClr val="FFC000"/>
                </a:solidFill>
                <a:latin typeface="Arial" panose="020B0604020202020204" pitchFamily="34" charset="0"/>
                <a:cs typeface="Arial" panose="020B0604020202020204" pitchFamily="34" charset="0"/>
              </a:rPr>
              <a:t>O(log n)</a:t>
            </a:r>
            <a:endParaRPr lang="en-US" sz="2800" b="1" baseline="-25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9841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45" grpId="0" animBg="1"/>
      <p:bldP spid="47" grpId="0" animBg="1"/>
      <p:bldP spid="4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7</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rgbClr val="D4D4D4"/>
                </a:solidFill>
                <a:effectLst/>
                <a:latin typeface="Consolas" panose="020B0609020204030204" pitchFamily="49" charset="0"/>
              </a:rPr>
              <a:t>&lt;s&gt;</a:t>
            </a:r>
          </a:p>
          <a:p>
            <a:pPr algn="l"/>
            <a:r>
              <a:rPr lang="nl-NL" b="0" dirty="0">
                <a:solidFill>
                  <a:srgbClr val="DCDCAA"/>
                </a:solidFill>
                <a:effectLst/>
                <a:latin typeface="Consolas" panose="020B0609020204030204" pitchFamily="49" charset="0"/>
              </a:rPr>
              <a:t>OP_HASH256</a:t>
            </a:r>
            <a:endParaRPr lang="nl-NL" b="0" dirty="0">
              <a:solidFill>
                <a:srgbClr val="D4D4D4"/>
              </a:solidFill>
              <a:effectLst/>
              <a:latin typeface="Consolas" panose="020B0609020204030204" pitchFamily="49" charset="0"/>
            </a:endParaRPr>
          </a:p>
          <a:p>
            <a:pPr algn="l"/>
            <a:r>
              <a:rPr lang="nl-NL" b="0" dirty="0">
                <a:solidFill>
                  <a:srgbClr val="D4D4D4"/>
                </a:solidFill>
                <a:effectLst/>
                <a:latin typeface="Consolas" panose="020B0609020204030204" pitchFamily="49" charset="0"/>
              </a:rPr>
              <a:t>&lt;k&gt;</a:t>
            </a:r>
          </a:p>
          <a:p>
            <a:pPr algn="l"/>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&lt;h&gt;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7003750" y="3652966"/>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2464136"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Evaluate hash</a:t>
            </a:r>
          </a:p>
        </p:txBody>
      </p:sp>
    </p:spTree>
    <p:extLst>
      <p:ext uri="{BB962C8B-B14F-4D97-AF65-F5344CB8AC3E}">
        <p14:creationId xmlns:p14="http://schemas.microsoft.com/office/powerpoint/2010/main" val="37914590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Short Proof of Absence?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70</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5090950" cy="523220"/>
            <a:chOff x="2051033" y="3128553"/>
            <a:chExt cx="5090950"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4924709"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38" name="Group 37"/>
          <p:cNvGrpSpPr/>
          <p:nvPr/>
        </p:nvGrpSpPr>
        <p:grpSpPr>
          <a:xfrm>
            <a:off x="6873225" y="4303826"/>
            <a:ext cx="1665841" cy="1653520"/>
            <a:chOff x="1730603" y="3903253"/>
            <a:chExt cx="1665841" cy="1653520"/>
          </a:xfrm>
        </p:grpSpPr>
        <p:sp>
          <p:nvSpPr>
            <p:cNvPr id="39" name="TextBox 38"/>
            <p:cNvSpPr txBox="1"/>
            <p:nvPr/>
          </p:nvSpPr>
          <p:spPr bwMode="auto">
            <a:xfrm>
              <a:off x="1730603" y="3903253"/>
              <a:ext cx="1665841"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i="1"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0" name="TextBox 39"/>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3</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1" name="Straight Arrow Connector 40"/>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6" name="Straight Arrow Connector 35"/>
          <p:cNvCxnSpPr>
            <a:stCxn id="33" idx="2"/>
            <a:endCxn id="39" idx="0"/>
          </p:cNvCxnSpPr>
          <p:nvPr/>
        </p:nvCxnSpPr>
        <p:spPr bwMode="auto">
          <a:xfrm>
            <a:off x="6008838" y="3651773"/>
            <a:ext cx="169730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 name="Rounded Rectangular Callout 3"/>
          <p:cNvSpPr/>
          <p:nvPr/>
        </p:nvSpPr>
        <p:spPr bwMode="auto">
          <a:xfrm>
            <a:off x="2614672" y="992566"/>
            <a:ext cx="1872178" cy="919401"/>
          </a:xfrm>
          <a:prstGeom prst="wedgeRoundRectCallout">
            <a:avLst>
              <a:gd name="adj1" fmla="val -79166"/>
              <a:gd name="adj2" fmla="val 120543"/>
              <a:gd name="adj3" fmla="val 16667"/>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 know root hash </a:t>
            </a:r>
            <a:r>
              <a:rPr kumimoji="0" lang="en-US" sz="2400" b="0" i="0" u="none" strike="noStrike" cap="none" normalizeH="0" baseline="0" dirty="0">
                <a:ln>
                  <a:noFill/>
                </a:ln>
                <a:solidFill>
                  <a:srgbClr val="FFC000"/>
                </a:solidFill>
                <a:effectLst/>
                <a:latin typeface="Arial" panose="020B0604020202020204" pitchFamily="34" charset="0"/>
                <a:cs typeface="Arial" panose="020B0604020202020204" pitchFamily="34" charset="0"/>
              </a:rPr>
              <a:t>h</a:t>
            </a:r>
            <a:r>
              <a:rPr kumimoji="0" lang="en-US" sz="2400" b="0" i="0" u="none" strike="noStrike" cap="none" normalizeH="0" baseline="-25000" dirty="0">
                <a:ln>
                  <a:noFill/>
                </a:ln>
                <a:solidFill>
                  <a:srgbClr val="FFC000"/>
                </a:solidFill>
                <a:effectLst/>
                <a:latin typeface="Arial" panose="020B0604020202020204" pitchFamily="34" charset="0"/>
                <a:cs typeface="Arial" panose="020B0604020202020204" pitchFamily="34" charset="0"/>
              </a:rPr>
              <a:t>03</a:t>
            </a:r>
          </a:p>
        </p:txBody>
      </p:sp>
      <p:pic>
        <p:nvPicPr>
          <p:cNvPr id="74" name="Picture 28" descr="Image result for blue fedora clip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1316" y="1940366"/>
            <a:ext cx="2317750" cy="1583797"/>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18" descr="http://www.clker.com/cliparts/J/H/a/O/Z/2/pink-hat-red-2-m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048" y="2067101"/>
            <a:ext cx="2317750" cy="1581342"/>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ular Callout 75"/>
          <p:cNvSpPr/>
          <p:nvPr/>
        </p:nvSpPr>
        <p:spPr bwMode="auto">
          <a:xfrm>
            <a:off x="3330314" y="2453258"/>
            <a:ext cx="2323594" cy="1736646"/>
          </a:xfrm>
          <a:prstGeom prst="wedgeRoundRectCallout">
            <a:avLst>
              <a:gd name="adj1" fmla="val 81206"/>
              <a:gd name="adj2" fmla="val 8317"/>
              <a:gd name="adj3" fmla="val 16667"/>
            </a:avLst>
          </a:prstGeom>
          <a:solidFill>
            <a:schemeClr val="bg1"/>
          </a:solidFill>
          <a:ln w="76200" cap="flat" cmpd="sng" algn="ctr">
            <a:solidFill>
              <a:srgbClr val="0000FF"/>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algn="ct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Is there a short proof that </a:t>
            </a:r>
            <a:r>
              <a:rPr kumimoji="0" lang="en-US" sz="2400" b="0" i="0" u="none" strike="noStrike" cap="none" normalizeH="0" baseline="0" dirty="0">
                <a:ln>
                  <a:noFill/>
                </a:ln>
                <a:solidFill>
                  <a:srgbClr val="FFC000"/>
                </a:solidFill>
                <a:effectLst/>
                <a:latin typeface="Arial" panose="020B0604020202020204" pitchFamily="34" charset="0"/>
                <a:cs typeface="Arial" panose="020B0604020202020204" pitchFamily="34" charset="0"/>
              </a:rPr>
              <a:t>z</a:t>
            </a:r>
            <a:r>
              <a:rPr lang="en-US" dirty="0">
                <a:solidFill>
                  <a:srgbClr val="FFFF00"/>
                </a:solidFill>
                <a:latin typeface="Arial" panose="020B0604020202020204" pitchFamily="34" charset="0"/>
                <a:cs typeface="Arial" panose="020B0604020202020204" pitchFamily="34" charset="0"/>
              </a:rPr>
              <a:t> is </a:t>
            </a:r>
            <a:r>
              <a:rPr lang="en-US" i="1" dirty="0">
                <a:solidFill>
                  <a:srgbClr val="FFC000"/>
                </a:solidFill>
                <a:latin typeface="Arial" panose="020B0604020202020204" pitchFamily="34" charset="0"/>
                <a:cs typeface="Arial" panose="020B0604020202020204" pitchFamily="34" charset="0"/>
              </a:rPr>
              <a:t>not</a:t>
            </a:r>
            <a:r>
              <a:rPr lang="en-US" dirty="0">
                <a:solidFill>
                  <a:srgbClr val="FFC000"/>
                </a:solidFill>
                <a:latin typeface="Arial" panose="020B0604020202020204" pitchFamily="34" charset="0"/>
                <a:cs typeface="Arial" panose="020B0604020202020204" pitchFamily="34" charset="0"/>
              </a:rPr>
              <a:t> </a:t>
            </a:r>
            <a:r>
              <a:rPr lang="en-US" dirty="0">
                <a:solidFill>
                  <a:srgbClr val="FFFF00"/>
                </a:solidFill>
                <a:latin typeface="Arial" panose="020B0604020202020204" pitchFamily="34" charset="0"/>
                <a:cs typeface="Arial" panose="020B0604020202020204" pitchFamily="34" charset="0"/>
              </a:rPr>
              <a:t>in the tree?</a:t>
            </a:r>
            <a:endParaRPr kumimoji="0" lang="en-US" sz="2400" b="0" i="0" u="none" strike="noStrike" cap="none" normalizeH="0" baseline="-25000" dirty="0">
              <a:ln>
                <a:noFill/>
              </a:ln>
              <a:solidFill>
                <a:srgbClr val="FFC00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3111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71</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4881757" cy="523220"/>
            <a:chOff x="2051033" y="3128553"/>
            <a:chExt cx="4881757"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5133901" y="3128553"/>
              <a:ext cx="179888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Tree>
    <p:extLst>
      <p:ext uri="{BB962C8B-B14F-4D97-AF65-F5344CB8AC3E}">
        <p14:creationId xmlns:p14="http://schemas.microsoft.com/office/powerpoint/2010/main" val="407312532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72</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4881757" cy="523220"/>
            <a:chOff x="2051033" y="3128553"/>
            <a:chExt cx="4881757"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5133901" y="3128553"/>
              <a:ext cx="179888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29" name="Group 28"/>
          <p:cNvGrpSpPr/>
          <p:nvPr/>
        </p:nvGrpSpPr>
        <p:grpSpPr>
          <a:xfrm>
            <a:off x="6873225" y="4303826"/>
            <a:ext cx="1665841" cy="1653520"/>
            <a:chOff x="1730603" y="3903253"/>
            <a:chExt cx="1665841" cy="1653520"/>
          </a:xfrm>
        </p:grpSpPr>
        <p:sp>
          <p:nvSpPr>
            <p:cNvPr id="34" name="TextBox 33"/>
            <p:cNvSpPr txBox="1"/>
            <p:nvPr/>
          </p:nvSpPr>
          <p:spPr bwMode="auto">
            <a:xfrm>
              <a:off x="1730603" y="3903253"/>
              <a:ext cx="1665841"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3 </a:t>
              </a:r>
              <a:r>
                <a:rPr lang="en-US" sz="2800" b="1" dirty="0">
                  <a:solidFill>
                    <a:schemeClr val="tx1"/>
                  </a:solidFill>
                  <a:latin typeface="Arial" panose="020B0604020202020204" pitchFamily="34" charset="0"/>
                  <a:cs typeface="Arial" panose="020B0604020202020204" pitchFamily="34" charset="0"/>
                </a:rPr>
                <a:t>=H(d</a:t>
              </a:r>
              <a:r>
                <a:rPr lang="en-US" sz="2800" b="1" baseline="-25000" dirty="0">
                  <a:solidFill>
                    <a:schemeClr val="tx1"/>
                  </a:solidFill>
                  <a:latin typeface="Arial" panose="020B0604020202020204" pitchFamily="34" charset="0"/>
                  <a:cs typeface="Arial" panose="020B0604020202020204" pitchFamily="34" charset="0"/>
                </a:rPr>
                <a:t>3</a:t>
              </a:r>
              <a:r>
                <a:rPr lang="en-US" sz="2800" b="1" dirty="0">
                  <a:solidFill>
                    <a:schemeClr val="tx1"/>
                  </a:solidFill>
                  <a:latin typeface="Arial" panose="020B0604020202020204" pitchFamily="34" charset="0"/>
                  <a:cs typeface="Arial" panose="020B0604020202020204" pitchFamily="34" charset="0"/>
                </a:rPr>
                <a:t>)</a:t>
              </a:r>
              <a:endParaRPr lang="en-US" sz="2800" b="1" i="1" dirty="0">
                <a:solidFill>
                  <a:schemeClr val="tx1"/>
                </a:solidFill>
                <a:latin typeface="Arial" panose="020B0604020202020204" pitchFamily="34" charset="0"/>
                <a:cs typeface="Arial" panose="020B0604020202020204" pitchFamily="34" charset="0"/>
              </a:endParaRPr>
            </a:p>
          </p:txBody>
        </p:sp>
        <p:sp>
          <p:nvSpPr>
            <p:cNvPr id="36" name="TextBox 35"/>
            <p:cNvSpPr txBox="1"/>
            <p:nvPr/>
          </p:nvSpPr>
          <p:spPr bwMode="auto">
            <a:xfrm>
              <a:off x="2294861" y="5033553"/>
              <a:ext cx="537327"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38" name="Straight Arrow Connector 37"/>
            <p:cNvCxnSpPr/>
            <p:nvPr/>
          </p:nvCxnSpPr>
          <p:spPr bwMode="auto">
            <a:xfrm>
              <a:off x="2563524" y="4426473"/>
              <a:ext cx="1" cy="607080"/>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grpSp>
      <p:cxnSp>
        <p:nvCxnSpPr>
          <p:cNvPr id="39" name="Straight Arrow Connector 38"/>
          <p:cNvCxnSpPr>
            <a:endCxn id="34" idx="0"/>
          </p:cNvCxnSpPr>
          <p:nvPr/>
        </p:nvCxnSpPr>
        <p:spPr bwMode="auto">
          <a:xfrm>
            <a:off x="6008838" y="3651773"/>
            <a:ext cx="1697308" cy="652053"/>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spTree>
    <p:extLst>
      <p:ext uri="{BB962C8B-B14F-4D97-AF65-F5344CB8AC3E}">
        <p14:creationId xmlns:p14="http://schemas.microsoft.com/office/powerpoint/2010/main" val="33530356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73</a:t>
            </a:fld>
            <a:endParaRPr lang="en-US" dirty="0"/>
          </a:p>
        </p:txBody>
      </p:sp>
      <p:sp>
        <p:nvSpPr>
          <p:cNvPr id="5" name="TextBox 4"/>
          <p:cNvSpPr txBox="1"/>
          <p:nvPr/>
        </p:nvSpPr>
        <p:spPr bwMode="auto">
          <a:xfrm>
            <a:off x="3330314" y="1947453"/>
            <a:ext cx="248337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nvGrpSpPr>
          <p:cNvPr id="20" name="Group 19"/>
          <p:cNvGrpSpPr/>
          <p:nvPr/>
        </p:nvGrpSpPr>
        <p:grpSpPr>
          <a:xfrm>
            <a:off x="546674" y="4303826"/>
            <a:ext cx="1731563" cy="1653520"/>
            <a:chOff x="1697743" y="3903253"/>
            <a:chExt cx="1731563" cy="1653520"/>
          </a:xfrm>
        </p:grpSpPr>
        <p:sp>
          <p:nvSpPr>
            <p:cNvPr id="11" name="TextBox 10"/>
            <p:cNvSpPr txBox="1"/>
            <p:nvPr/>
          </p:nvSpPr>
          <p:spPr bwMode="auto">
            <a:xfrm>
              <a:off x="1697743" y="3903253"/>
              <a:ext cx="1731563"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13" name="TextBox 1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21" name="Group 20"/>
          <p:cNvGrpSpPr/>
          <p:nvPr/>
        </p:nvGrpSpPr>
        <p:grpSpPr>
          <a:xfrm>
            <a:off x="2614672" y="4303826"/>
            <a:ext cx="1665842" cy="1653520"/>
            <a:chOff x="1730603" y="3903253"/>
            <a:chExt cx="1665842" cy="1653520"/>
          </a:xfrm>
        </p:grpSpPr>
        <p:sp>
          <p:nvSpPr>
            <p:cNvPr id="22" name="TextBox 2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23" name="TextBox 2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27" name="Straight Arrow Connector 26"/>
          <p:cNvCxnSpPr>
            <a:stCxn id="6" idx="2"/>
            <a:endCxn id="11" idx="0"/>
          </p:cNvCxnSpPr>
          <p:nvPr/>
        </p:nvCxnSpPr>
        <p:spPr bwMode="auto">
          <a:xfrm flipH="1">
            <a:off x="1412456" y="3651773"/>
            <a:ext cx="1722706"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3135162" y="3651773"/>
            <a:ext cx="312431"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12" name="Group 11"/>
          <p:cNvGrpSpPr/>
          <p:nvPr/>
        </p:nvGrpSpPr>
        <p:grpSpPr>
          <a:xfrm>
            <a:off x="2026525" y="3128553"/>
            <a:ext cx="4881757" cy="523220"/>
            <a:chOff x="2051033" y="3128553"/>
            <a:chExt cx="4881757" cy="523220"/>
          </a:xfrm>
        </p:grpSpPr>
        <p:sp>
          <p:nvSpPr>
            <p:cNvPr id="6" name="TextBox 5"/>
            <p:cNvSpPr txBox="1"/>
            <p:nvPr/>
          </p:nvSpPr>
          <p:spPr bwMode="auto">
            <a:xfrm>
              <a:off x="2051033" y="3128553"/>
              <a:ext cx="2217274"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5133901" y="3128553"/>
              <a:ext cx="179888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 </a:t>
              </a:r>
              <a:r>
                <a:rPr lang="en-US" sz="2800" b="1" dirty="0">
                  <a:solidFill>
                    <a:schemeClr val="accent1">
                      <a:lumMod val="60000"/>
                      <a:lumOff val="40000"/>
                    </a:schemeClr>
                  </a:solidFill>
                  <a:latin typeface="Arial" panose="020B0604020202020204" pitchFamily="34" charset="0"/>
                  <a:cs typeface="Arial" panose="020B0604020202020204" pitchFamily="34" charset="0"/>
                </a:rPr>
                <a:t>=H(h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grpSp>
        <p:nvGrpSpPr>
          <p:cNvPr id="37" name="Group 36"/>
          <p:cNvGrpSpPr/>
          <p:nvPr/>
        </p:nvGrpSpPr>
        <p:grpSpPr>
          <a:xfrm>
            <a:off x="4782049" y="4303826"/>
            <a:ext cx="1665842" cy="1653520"/>
            <a:chOff x="1730603" y="3903253"/>
            <a:chExt cx="1665842" cy="1653520"/>
          </a:xfrm>
        </p:grpSpPr>
        <p:sp>
          <p:nvSpPr>
            <p:cNvPr id="42" name="TextBox 41"/>
            <p:cNvSpPr txBox="1"/>
            <p:nvPr/>
          </p:nvSpPr>
          <p:spPr bwMode="auto">
            <a:xfrm>
              <a:off x="1730603" y="3903253"/>
              <a:ext cx="1665842"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 </a:t>
              </a:r>
              <a:r>
                <a:rPr lang="en-US" sz="2800" b="1" dirty="0">
                  <a:solidFill>
                    <a:schemeClr val="accent1">
                      <a:lumMod val="60000"/>
                      <a:lumOff val="40000"/>
                    </a:schemeClr>
                  </a:solidFill>
                  <a:latin typeface="Arial" panose="020B0604020202020204" pitchFamily="34" charset="0"/>
                  <a:cs typeface="Arial" panose="020B0604020202020204" pitchFamily="34" charset="0"/>
                </a:rPr>
                <a:t>=H(d</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r>
                <a:rPr lang="en-US" sz="2800" b="1" dirty="0">
                  <a:solidFill>
                    <a:schemeClr val="accent1">
                      <a:lumMod val="60000"/>
                      <a:lumOff val="40000"/>
                    </a:schemeClr>
                  </a:solidFill>
                  <a:latin typeface="Arial" panose="020B0604020202020204" pitchFamily="34" charset="0"/>
                  <a:cs typeface="Arial" panose="020B0604020202020204" pitchFamily="34" charset="0"/>
                </a:rPr>
                <a:t>)</a:t>
              </a:r>
              <a:endParaRPr lang="en-US" sz="2800" b="1"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3" name="TextBox 42"/>
            <p:cNvSpPr txBox="1"/>
            <p:nvPr/>
          </p:nvSpPr>
          <p:spPr bwMode="auto">
            <a:xfrm>
              <a:off x="2294861" y="5033553"/>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44" name="Straight Arrow Connector 43"/>
            <p:cNvCxnSpPr/>
            <p:nvPr/>
          </p:nvCxnSpPr>
          <p:spPr bwMode="auto">
            <a:xfrm>
              <a:off x="2563524" y="4426473"/>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cxnSp>
        <p:nvCxnSpPr>
          <p:cNvPr id="35" name="Straight Arrow Connector 34"/>
          <p:cNvCxnSpPr>
            <a:stCxn id="33" idx="2"/>
            <a:endCxn id="42" idx="0"/>
          </p:cNvCxnSpPr>
          <p:nvPr/>
        </p:nvCxnSpPr>
        <p:spPr bwMode="auto">
          <a:xfrm flipH="1">
            <a:off x="5614970" y="3651773"/>
            <a:ext cx="393868" cy="6520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6" name="Straight Arrow Connector 45"/>
          <p:cNvCxnSpPr>
            <a:stCxn id="5" idx="2"/>
          </p:cNvCxnSpPr>
          <p:nvPr/>
        </p:nvCxnSpPr>
        <p:spPr bwMode="auto">
          <a:xfrm flipH="1">
            <a:off x="3146226" y="2470673"/>
            <a:ext cx="1425774"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endCxn id="33" idx="0"/>
          </p:cNvCxnSpPr>
          <p:nvPr/>
        </p:nvCxnSpPr>
        <p:spPr bwMode="auto">
          <a:xfrm>
            <a:off x="4375615" y="2470673"/>
            <a:ext cx="1633223" cy="6578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29" name="Group 28"/>
          <p:cNvGrpSpPr/>
          <p:nvPr/>
        </p:nvGrpSpPr>
        <p:grpSpPr>
          <a:xfrm>
            <a:off x="6873225" y="4303826"/>
            <a:ext cx="1665841" cy="1653520"/>
            <a:chOff x="1730603" y="3903253"/>
            <a:chExt cx="1665841" cy="1653520"/>
          </a:xfrm>
        </p:grpSpPr>
        <p:sp>
          <p:nvSpPr>
            <p:cNvPr id="34" name="TextBox 33"/>
            <p:cNvSpPr txBox="1"/>
            <p:nvPr/>
          </p:nvSpPr>
          <p:spPr bwMode="auto">
            <a:xfrm>
              <a:off x="1730603" y="3903253"/>
              <a:ext cx="1665841"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3 </a:t>
              </a:r>
              <a:r>
                <a:rPr lang="en-US" sz="2800" b="1" dirty="0">
                  <a:solidFill>
                    <a:schemeClr val="tx1"/>
                  </a:solidFill>
                  <a:latin typeface="Arial" panose="020B0604020202020204" pitchFamily="34" charset="0"/>
                  <a:cs typeface="Arial" panose="020B0604020202020204" pitchFamily="34" charset="0"/>
                </a:rPr>
                <a:t>=H(d</a:t>
              </a:r>
              <a:r>
                <a:rPr lang="en-US" sz="2800" b="1" baseline="-25000" dirty="0">
                  <a:solidFill>
                    <a:schemeClr val="tx1"/>
                  </a:solidFill>
                  <a:latin typeface="Arial" panose="020B0604020202020204" pitchFamily="34" charset="0"/>
                  <a:cs typeface="Arial" panose="020B0604020202020204" pitchFamily="34" charset="0"/>
                </a:rPr>
                <a:t>3</a:t>
              </a:r>
              <a:r>
                <a:rPr lang="en-US" sz="2800" b="1" dirty="0">
                  <a:solidFill>
                    <a:schemeClr val="tx1"/>
                  </a:solidFill>
                  <a:latin typeface="Arial" panose="020B0604020202020204" pitchFamily="34" charset="0"/>
                  <a:cs typeface="Arial" panose="020B0604020202020204" pitchFamily="34" charset="0"/>
                </a:rPr>
                <a:t>)</a:t>
              </a:r>
              <a:endParaRPr lang="en-US" sz="2800" b="1" i="1" dirty="0">
                <a:solidFill>
                  <a:schemeClr val="tx1"/>
                </a:solidFill>
                <a:latin typeface="Arial" panose="020B0604020202020204" pitchFamily="34" charset="0"/>
                <a:cs typeface="Arial" panose="020B0604020202020204" pitchFamily="34" charset="0"/>
              </a:endParaRPr>
            </a:p>
          </p:txBody>
        </p:sp>
        <p:sp>
          <p:nvSpPr>
            <p:cNvPr id="36" name="TextBox 35"/>
            <p:cNvSpPr txBox="1"/>
            <p:nvPr/>
          </p:nvSpPr>
          <p:spPr bwMode="auto">
            <a:xfrm>
              <a:off x="2294861" y="5033553"/>
              <a:ext cx="537327" cy="523220"/>
            </a:xfrm>
            <a:prstGeom prst="rect">
              <a:avLst/>
            </a:prstGeom>
            <a:solidFill>
              <a:schemeClr val="bg1"/>
            </a:solidFill>
            <a:ln w="76200">
              <a:solidFill>
                <a:schemeClr val="tx1"/>
              </a:solidFill>
              <a:prstDash val="sysDot"/>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38" name="Straight Arrow Connector 37"/>
            <p:cNvCxnSpPr/>
            <p:nvPr/>
          </p:nvCxnSpPr>
          <p:spPr bwMode="auto">
            <a:xfrm>
              <a:off x="2563524" y="4426473"/>
              <a:ext cx="1" cy="607080"/>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grpSp>
      <p:cxnSp>
        <p:nvCxnSpPr>
          <p:cNvPr id="39" name="Straight Arrow Connector 38"/>
          <p:cNvCxnSpPr>
            <a:endCxn id="34" idx="0"/>
          </p:cNvCxnSpPr>
          <p:nvPr/>
        </p:nvCxnSpPr>
        <p:spPr bwMode="auto">
          <a:xfrm>
            <a:off x="6008838" y="3651773"/>
            <a:ext cx="1697308" cy="652053"/>
          </a:xfrm>
          <a:prstGeom prst="straightConnector1">
            <a:avLst/>
          </a:prstGeom>
          <a:solidFill>
            <a:srgbClr val="FFFFCC"/>
          </a:solidFill>
          <a:ln w="76200" cap="flat" cmpd="sng" algn="ctr">
            <a:solidFill>
              <a:schemeClr val="tx1"/>
            </a:solidFill>
            <a:prstDash val="sysDot"/>
            <a:round/>
            <a:headEnd type="none" w="med" len="med"/>
            <a:tailEnd type="triangle" w="med" len="med"/>
          </a:ln>
          <a:effectLst/>
        </p:spPr>
      </p:cxnSp>
      <p:grpSp>
        <p:nvGrpSpPr>
          <p:cNvPr id="30" name="Group 29"/>
          <p:cNvGrpSpPr/>
          <p:nvPr/>
        </p:nvGrpSpPr>
        <p:grpSpPr>
          <a:xfrm>
            <a:off x="6371173" y="2858863"/>
            <a:ext cx="3022600" cy="1955800"/>
            <a:chOff x="2394932" y="4402390"/>
            <a:chExt cx="3022600" cy="1955800"/>
          </a:xfrm>
        </p:grpSpPr>
        <p:sp>
          <p:nvSpPr>
            <p:cNvPr id="31" name="Freeform 27"/>
            <p:cNvSpPr>
              <a:spLocks/>
            </p:cNvSpPr>
            <p:nvPr/>
          </p:nvSpPr>
          <p:spPr bwMode="auto">
            <a:xfrm>
              <a:off x="2394932" y="440239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2" name="Text Box 28"/>
            <p:cNvSpPr txBox="1">
              <a:spLocks noChangeArrowheads="1"/>
            </p:cNvSpPr>
            <p:nvPr/>
          </p:nvSpPr>
          <p:spPr bwMode="auto">
            <a:xfrm>
              <a:off x="3226307" y="5137621"/>
              <a:ext cx="755335"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nope</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30730252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74</a:t>
            </a:fld>
            <a:endParaRPr lang="en-US" dirty="0"/>
          </a:p>
        </p:txBody>
      </p:sp>
      <p:grpSp>
        <p:nvGrpSpPr>
          <p:cNvPr id="64" name="Group 63"/>
          <p:cNvGrpSpPr/>
          <p:nvPr/>
        </p:nvGrpSpPr>
        <p:grpSpPr>
          <a:xfrm>
            <a:off x="483024" y="2087153"/>
            <a:ext cx="2736636" cy="3897685"/>
            <a:chOff x="1210314" y="2087153"/>
            <a:chExt cx="2736636" cy="3897685"/>
          </a:xfrm>
        </p:grpSpPr>
        <p:sp>
          <p:nvSpPr>
            <p:cNvPr id="5" name="TextBox 4"/>
            <p:cNvSpPr txBox="1"/>
            <p:nvPr/>
          </p:nvSpPr>
          <p:spPr bwMode="auto">
            <a:xfrm>
              <a:off x="2652703" y="2087153"/>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a:t>
              </a:r>
            </a:p>
          </p:txBody>
        </p:sp>
        <p:cxnSp>
          <p:nvCxnSpPr>
            <p:cNvPr id="46" name="Straight Arrow Connector 45"/>
            <p:cNvCxnSpPr>
              <a:stCxn id="5" idx="2"/>
              <a:endCxn id="6" idx="0"/>
            </p:cNvCxnSpPr>
            <p:nvPr/>
          </p:nvCxnSpPr>
          <p:spPr bwMode="auto">
            <a:xfrm flipH="1">
              <a:off x="2363992" y="2610373"/>
              <a:ext cx="623899"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2987891" y="2610373"/>
              <a:ext cx="623885" cy="5181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61" name="Group 60"/>
            <p:cNvGrpSpPr/>
            <p:nvPr/>
          </p:nvGrpSpPr>
          <p:grpSpPr>
            <a:xfrm>
              <a:off x="1210314" y="3128553"/>
              <a:ext cx="2736636" cy="2856285"/>
              <a:chOff x="1210314" y="3128553"/>
              <a:chExt cx="2736636" cy="2856285"/>
            </a:xfrm>
          </p:grpSpPr>
          <p:grpSp>
            <p:nvGrpSpPr>
              <p:cNvPr id="59" name="Group 58"/>
              <p:cNvGrpSpPr/>
              <p:nvPr/>
            </p:nvGrpSpPr>
            <p:grpSpPr>
              <a:xfrm>
                <a:off x="1210314" y="3158435"/>
                <a:ext cx="1488865" cy="2796520"/>
                <a:chOff x="1210314" y="3160826"/>
                <a:chExt cx="1488865" cy="2796520"/>
              </a:xfrm>
            </p:grpSpPr>
            <p:grpSp>
              <p:nvGrpSpPr>
                <p:cNvPr id="34" name="Group 33"/>
                <p:cNvGrpSpPr/>
                <p:nvPr/>
              </p:nvGrpSpPr>
              <p:grpSpPr>
                <a:xfrm>
                  <a:off x="1210314" y="4303826"/>
                  <a:ext cx="1488865" cy="1653520"/>
                  <a:chOff x="1143792" y="4303826"/>
                  <a:chExt cx="1488865" cy="1653520"/>
                </a:xfrm>
              </p:grpSpPr>
              <p:grpSp>
                <p:nvGrpSpPr>
                  <p:cNvPr id="14" name="Group 13"/>
                  <p:cNvGrpSpPr/>
                  <p:nvPr/>
                </p:nvGrpSpPr>
                <p:grpSpPr>
                  <a:xfrm>
                    <a:off x="1143792" y="4303826"/>
                    <a:ext cx="537327" cy="1653520"/>
                    <a:chOff x="1143792" y="4303826"/>
                    <a:chExt cx="537327" cy="1653520"/>
                  </a:xfrm>
                </p:grpSpPr>
                <p:sp>
                  <p:nvSpPr>
                    <p:cNvPr id="11" name="TextBox 10"/>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p>
                  </p:txBody>
                </p:sp>
                <p:sp>
                  <p:nvSpPr>
                    <p:cNvPr id="13" name="TextBox 12"/>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15" name="Group 14"/>
                  <p:cNvGrpSpPr/>
                  <p:nvPr/>
                </p:nvGrpSpPr>
                <p:grpSpPr>
                  <a:xfrm>
                    <a:off x="2095329" y="4303826"/>
                    <a:ext cx="537328" cy="1653520"/>
                    <a:chOff x="2095329" y="4303826"/>
                    <a:chExt cx="537328" cy="1653520"/>
                  </a:xfrm>
                </p:grpSpPr>
                <p:sp>
                  <p:nvSpPr>
                    <p:cNvPr id="22" name="TextBox 21"/>
                    <p:cNvSpPr txBox="1"/>
                    <p:nvPr/>
                  </p:nvSpPr>
                  <p:spPr bwMode="auto">
                    <a:xfrm>
                      <a:off x="2095329"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p>
                  </p:txBody>
                </p:sp>
                <p:sp>
                  <p:nvSpPr>
                    <p:cNvPr id="23" name="TextBox 22"/>
                    <p:cNvSpPr txBox="1"/>
                    <p:nvPr/>
                  </p:nvSpPr>
                  <p:spPr bwMode="auto">
                    <a:xfrm>
                      <a:off x="20953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3639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1478978" y="3684046"/>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363992" y="3684046"/>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6" name="TextBox 5"/>
                <p:cNvSpPr txBox="1"/>
                <p:nvPr/>
              </p:nvSpPr>
              <p:spPr bwMode="auto">
                <a:xfrm>
                  <a:off x="2028804" y="3160826"/>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p>
              </p:txBody>
            </p:sp>
          </p:grpSp>
          <p:grpSp>
            <p:nvGrpSpPr>
              <p:cNvPr id="60" name="Group 59"/>
              <p:cNvGrpSpPr/>
              <p:nvPr/>
            </p:nvGrpSpPr>
            <p:grpSpPr>
              <a:xfrm>
                <a:off x="3276601" y="3128553"/>
                <a:ext cx="670349" cy="2856285"/>
                <a:chOff x="3276601" y="3128553"/>
                <a:chExt cx="670349" cy="2856285"/>
              </a:xfrm>
            </p:grpSpPr>
            <p:sp>
              <p:nvSpPr>
                <p:cNvPr id="33" name="TextBox 32"/>
                <p:cNvSpPr txBox="1"/>
                <p:nvPr/>
              </p:nvSpPr>
              <p:spPr bwMode="auto">
                <a:xfrm>
                  <a:off x="3276601" y="3128553"/>
                  <a:ext cx="67034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p>
              </p:txBody>
            </p:sp>
            <p:cxnSp>
              <p:nvCxnSpPr>
                <p:cNvPr id="35" name="Straight Arrow Connector 34"/>
                <p:cNvCxnSpPr>
                  <a:stCxn id="33" idx="2"/>
                  <a:endCxn id="56" idx="0"/>
                </p:cNvCxnSpPr>
                <p:nvPr/>
              </p:nvCxnSpPr>
              <p:spPr bwMode="auto">
                <a:xfrm flipH="1">
                  <a:off x="3545265" y="3651773"/>
                  <a:ext cx="66511" cy="679545"/>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50" name="Group 49"/>
                <p:cNvGrpSpPr/>
                <p:nvPr/>
              </p:nvGrpSpPr>
              <p:grpSpPr>
                <a:xfrm>
                  <a:off x="3276601" y="4331318"/>
                  <a:ext cx="537327" cy="1653520"/>
                  <a:chOff x="1143792" y="4303826"/>
                  <a:chExt cx="537327" cy="1653520"/>
                </a:xfrm>
              </p:grpSpPr>
              <p:sp>
                <p:nvSpPr>
                  <p:cNvPr id="56" name="TextBox 55"/>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p>
                </p:txBody>
              </p:sp>
              <p:sp>
                <p:nvSpPr>
                  <p:cNvPr id="57" name="TextBox 56"/>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58" name="Straight Arrow Connector 57"/>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grpSp>
      </p:grpSp>
      <p:grpSp>
        <p:nvGrpSpPr>
          <p:cNvPr id="65" name="Group 64"/>
          <p:cNvGrpSpPr/>
          <p:nvPr/>
        </p:nvGrpSpPr>
        <p:grpSpPr>
          <a:xfrm>
            <a:off x="5105824" y="2087153"/>
            <a:ext cx="3597631" cy="3897685"/>
            <a:chOff x="1210314" y="2087153"/>
            <a:chExt cx="3597631" cy="3897685"/>
          </a:xfrm>
        </p:grpSpPr>
        <p:sp>
          <p:nvSpPr>
            <p:cNvPr id="66" name="TextBox 65"/>
            <p:cNvSpPr txBox="1"/>
            <p:nvPr/>
          </p:nvSpPr>
          <p:spPr bwMode="auto">
            <a:xfrm>
              <a:off x="2610223" y="2087153"/>
              <a:ext cx="755335"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03</a:t>
              </a:r>
            </a:p>
          </p:txBody>
        </p:sp>
        <p:cxnSp>
          <p:nvCxnSpPr>
            <p:cNvPr id="67" name="Straight Arrow Connector 66"/>
            <p:cNvCxnSpPr>
              <a:stCxn id="66" idx="2"/>
              <a:endCxn id="87" idx="0"/>
            </p:cNvCxnSpPr>
            <p:nvPr/>
          </p:nvCxnSpPr>
          <p:spPr bwMode="auto">
            <a:xfrm flipH="1">
              <a:off x="2363992" y="2610373"/>
              <a:ext cx="623899" cy="548062"/>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68" name="Straight Arrow Connector 67"/>
            <p:cNvCxnSpPr>
              <a:stCxn id="66" idx="2"/>
              <a:endCxn id="72" idx="0"/>
            </p:cNvCxnSpPr>
            <p:nvPr/>
          </p:nvCxnSpPr>
          <p:spPr bwMode="auto">
            <a:xfrm>
              <a:off x="2987891" y="2610373"/>
              <a:ext cx="677554" cy="5181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nvGrpSpPr>
            <p:cNvPr id="69" name="Group 68"/>
            <p:cNvGrpSpPr/>
            <p:nvPr/>
          </p:nvGrpSpPr>
          <p:grpSpPr>
            <a:xfrm>
              <a:off x="1210314" y="3128553"/>
              <a:ext cx="3597631" cy="2856285"/>
              <a:chOff x="1210314" y="3128553"/>
              <a:chExt cx="3597631" cy="2856285"/>
            </a:xfrm>
          </p:grpSpPr>
          <p:grpSp>
            <p:nvGrpSpPr>
              <p:cNvPr id="70" name="Group 69"/>
              <p:cNvGrpSpPr/>
              <p:nvPr/>
            </p:nvGrpSpPr>
            <p:grpSpPr>
              <a:xfrm>
                <a:off x="1210314" y="3158435"/>
                <a:ext cx="1488865" cy="2796520"/>
                <a:chOff x="1210314" y="3160826"/>
                <a:chExt cx="1488865" cy="2796520"/>
              </a:xfrm>
            </p:grpSpPr>
            <p:grpSp>
              <p:nvGrpSpPr>
                <p:cNvPr id="84" name="Group 83"/>
                <p:cNvGrpSpPr/>
                <p:nvPr/>
              </p:nvGrpSpPr>
              <p:grpSpPr>
                <a:xfrm>
                  <a:off x="1210314" y="4303826"/>
                  <a:ext cx="1488865" cy="1653520"/>
                  <a:chOff x="1143792" y="4303826"/>
                  <a:chExt cx="1488865" cy="1653520"/>
                </a:xfrm>
              </p:grpSpPr>
              <p:grpSp>
                <p:nvGrpSpPr>
                  <p:cNvPr id="88" name="Group 87"/>
                  <p:cNvGrpSpPr/>
                  <p:nvPr/>
                </p:nvGrpSpPr>
                <p:grpSpPr>
                  <a:xfrm>
                    <a:off x="1143792" y="4303826"/>
                    <a:ext cx="537327" cy="1653520"/>
                    <a:chOff x="1143792" y="4303826"/>
                    <a:chExt cx="537327" cy="1653520"/>
                  </a:xfrm>
                </p:grpSpPr>
                <p:sp>
                  <p:nvSpPr>
                    <p:cNvPr id="93" name="TextBox 92"/>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p>
                  </p:txBody>
                </p:sp>
                <p:sp>
                  <p:nvSpPr>
                    <p:cNvPr id="94" name="TextBox 93"/>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95" name="Straight Arrow Connector 94"/>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89" name="Group 88"/>
                  <p:cNvGrpSpPr/>
                  <p:nvPr/>
                </p:nvGrpSpPr>
                <p:grpSpPr>
                  <a:xfrm>
                    <a:off x="2095329" y="4303826"/>
                    <a:ext cx="537328" cy="1653520"/>
                    <a:chOff x="2095329" y="4303826"/>
                    <a:chExt cx="537328" cy="1653520"/>
                  </a:xfrm>
                </p:grpSpPr>
                <p:sp>
                  <p:nvSpPr>
                    <p:cNvPr id="90" name="TextBox 89"/>
                    <p:cNvSpPr txBox="1"/>
                    <p:nvPr/>
                  </p:nvSpPr>
                  <p:spPr bwMode="auto">
                    <a:xfrm>
                      <a:off x="2095329"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p>
                  </p:txBody>
                </p:sp>
                <p:sp>
                  <p:nvSpPr>
                    <p:cNvPr id="91" name="TextBox 90"/>
                    <p:cNvSpPr txBox="1"/>
                    <p:nvPr/>
                  </p:nvSpPr>
                  <p:spPr bwMode="auto">
                    <a:xfrm>
                      <a:off x="20953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92" name="Straight Arrow Connector 91"/>
                    <p:cNvCxnSpPr/>
                    <p:nvPr/>
                  </p:nvCxnSpPr>
                  <p:spPr bwMode="auto">
                    <a:xfrm>
                      <a:off x="23639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85" name="Straight Arrow Connector 84"/>
                <p:cNvCxnSpPr>
                  <a:stCxn id="87" idx="2"/>
                  <a:endCxn id="93" idx="0"/>
                </p:cNvCxnSpPr>
                <p:nvPr/>
              </p:nvCxnSpPr>
              <p:spPr bwMode="auto">
                <a:xfrm flipH="1">
                  <a:off x="1478978" y="3684046"/>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86" name="Straight Arrow Connector 85"/>
                <p:cNvCxnSpPr>
                  <a:stCxn id="87" idx="2"/>
                  <a:endCxn id="90" idx="0"/>
                </p:cNvCxnSpPr>
                <p:nvPr/>
              </p:nvCxnSpPr>
              <p:spPr bwMode="auto">
                <a:xfrm>
                  <a:off x="2363992" y="3684046"/>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87" name="TextBox 86"/>
                <p:cNvSpPr txBox="1"/>
                <p:nvPr/>
              </p:nvSpPr>
              <p:spPr bwMode="auto">
                <a:xfrm>
                  <a:off x="2028804" y="3160826"/>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p>
              </p:txBody>
            </p:sp>
          </p:grpSp>
          <p:grpSp>
            <p:nvGrpSpPr>
              <p:cNvPr id="71" name="Group 70"/>
              <p:cNvGrpSpPr/>
              <p:nvPr/>
            </p:nvGrpSpPr>
            <p:grpSpPr>
              <a:xfrm>
                <a:off x="3276601" y="3128553"/>
                <a:ext cx="1531344" cy="2856285"/>
                <a:chOff x="3276601" y="3128553"/>
                <a:chExt cx="1531344" cy="2856285"/>
              </a:xfrm>
            </p:grpSpPr>
            <p:sp>
              <p:nvSpPr>
                <p:cNvPr id="72" name="TextBox 71"/>
                <p:cNvSpPr txBox="1"/>
                <p:nvPr/>
              </p:nvSpPr>
              <p:spPr bwMode="auto">
                <a:xfrm>
                  <a:off x="3276601" y="3128553"/>
                  <a:ext cx="777688"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23</a:t>
                  </a:r>
                </a:p>
              </p:txBody>
            </p:sp>
            <p:cxnSp>
              <p:nvCxnSpPr>
                <p:cNvPr id="73" name="Straight Arrow Connector 72"/>
                <p:cNvCxnSpPr>
                  <a:stCxn id="72" idx="2"/>
                  <a:endCxn id="81" idx="0"/>
                </p:cNvCxnSpPr>
                <p:nvPr/>
              </p:nvCxnSpPr>
              <p:spPr bwMode="auto">
                <a:xfrm flipH="1">
                  <a:off x="3545265" y="3651773"/>
                  <a:ext cx="120180"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74" name="Straight Arrow Connector 73"/>
                <p:cNvCxnSpPr>
                  <a:stCxn id="72" idx="2"/>
                  <a:endCxn id="78" idx="0"/>
                </p:cNvCxnSpPr>
                <p:nvPr/>
              </p:nvCxnSpPr>
              <p:spPr bwMode="auto">
                <a:xfrm>
                  <a:off x="3665445" y="3651773"/>
                  <a:ext cx="831357"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nvGrpSpPr>
                <p:cNvPr id="75" name="Group 74"/>
                <p:cNvGrpSpPr/>
                <p:nvPr/>
              </p:nvGrpSpPr>
              <p:grpSpPr>
                <a:xfrm>
                  <a:off x="3276601" y="4331318"/>
                  <a:ext cx="1531344" cy="1653520"/>
                  <a:chOff x="1143792" y="4303826"/>
                  <a:chExt cx="1531344" cy="1653520"/>
                </a:xfrm>
              </p:grpSpPr>
              <p:grpSp>
                <p:nvGrpSpPr>
                  <p:cNvPr id="76" name="Group 75"/>
                  <p:cNvGrpSpPr/>
                  <p:nvPr/>
                </p:nvGrpSpPr>
                <p:grpSpPr>
                  <a:xfrm>
                    <a:off x="1143792" y="4303826"/>
                    <a:ext cx="537327" cy="1653520"/>
                    <a:chOff x="1143792" y="4303826"/>
                    <a:chExt cx="537327" cy="1653520"/>
                  </a:xfrm>
                </p:grpSpPr>
                <p:sp>
                  <p:nvSpPr>
                    <p:cNvPr id="81" name="TextBox 80"/>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p>
                  </p:txBody>
                </p:sp>
                <p:sp>
                  <p:nvSpPr>
                    <p:cNvPr id="82" name="TextBox 81"/>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83" name="Straight Arrow Connector 82"/>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77" name="Group 76"/>
                  <p:cNvGrpSpPr/>
                  <p:nvPr/>
                </p:nvGrpSpPr>
                <p:grpSpPr>
                  <a:xfrm>
                    <a:off x="2052850" y="4303826"/>
                    <a:ext cx="622286" cy="1653520"/>
                    <a:chOff x="2052850" y="4303826"/>
                    <a:chExt cx="622286" cy="1653520"/>
                  </a:xfrm>
                </p:grpSpPr>
                <p:sp>
                  <p:nvSpPr>
                    <p:cNvPr id="78" name="TextBox 77"/>
                    <p:cNvSpPr txBox="1"/>
                    <p:nvPr/>
                  </p:nvSpPr>
                  <p:spPr bwMode="auto">
                    <a:xfrm>
                      <a:off x="2052850" y="4303826"/>
                      <a:ext cx="622286"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3</a:t>
                      </a:r>
                    </a:p>
                  </p:txBody>
                </p:sp>
                <p:sp>
                  <p:nvSpPr>
                    <p:cNvPr id="79" name="TextBox 78"/>
                    <p:cNvSpPr txBox="1"/>
                    <p:nvPr/>
                  </p:nvSpPr>
                  <p:spPr bwMode="auto">
                    <a:xfrm>
                      <a:off x="2095330" y="5434126"/>
                      <a:ext cx="537327"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80" name="Straight Arrow Connector 79"/>
                    <p:cNvCxnSpPr/>
                    <p:nvPr/>
                  </p:nvCxnSpPr>
                  <p:spPr bwMode="auto">
                    <a:xfrm>
                      <a:off x="2363993" y="4827046"/>
                      <a:ext cx="1" cy="6070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grpSp>
          </p:grpSp>
        </p:grpSp>
      </p:grpSp>
      <p:sp>
        <p:nvSpPr>
          <p:cNvPr id="97" name="Right Arrow 96"/>
          <p:cNvSpPr/>
          <p:nvPr/>
        </p:nvSpPr>
        <p:spPr bwMode="auto">
          <a:xfrm>
            <a:off x="3917553" y="2860508"/>
            <a:ext cx="1636698" cy="917079"/>
          </a:xfrm>
          <a:prstGeom prst="rightArrow">
            <a:avLst/>
          </a:prstGeom>
          <a:solidFill>
            <a:schemeClr val="bg1"/>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new tree</a:t>
            </a:r>
          </a:p>
        </p:txBody>
      </p:sp>
    </p:spTree>
    <p:extLst>
      <p:ext uri="{BB962C8B-B14F-4D97-AF65-F5344CB8AC3E}">
        <p14:creationId xmlns:p14="http://schemas.microsoft.com/office/powerpoint/2010/main" val="5339910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50"/>
          <p:cNvSpPr>
            <a:spLocks noGrp="1"/>
          </p:cNvSpPr>
          <p:nvPr>
            <p:ph type="title"/>
          </p:nvPr>
        </p:nvSpPr>
        <p:spPr/>
        <p:txBody>
          <a:bodyPr/>
          <a:lstStyle/>
          <a:p>
            <a:r>
              <a:rPr lang="en-US" dirty="0">
                <a:solidFill>
                  <a:srgbClr val="FFFF00"/>
                </a:solidFill>
              </a:rPr>
              <a:t>Updating a Merkle Tree</a:t>
            </a:r>
          </a:p>
        </p:txBody>
      </p:sp>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75</a:t>
            </a:fld>
            <a:endParaRPr lang="en-US" dirty="0"/>
          </a:p>
        </p:txBody>
      </p:sp>
      <p:grpSp>
        <p:nvGrpSpPr>
          <p:cNvPr id="64" name="Group 63"/>
          <p:cNvGrpSpPr/>
          <p:nvPr/>
        </p:nvGrpSpPr>
        <p:grpSpPr>
          <a:xfrm>
            <a:off x="483024" y="2087153"/>
            <a:ext cx="2736636" cy="3897685"/>
            <a:chOff x="1210314" y="2087153"/>
            <a:chExt cx="2736636" cy="3897685"/>
          </a:xfrm>
        </p:grpSpPr>
        <p:sp>
          <p:nvSpPr>
            <p:cNvPr id="5" name="TextBox 4"/>
            <p:cNvSpPr txBox="1"/>
            <p:nvPr/>
          </p:nvSpPr>
          <p:spPr bwMode="auto">
            <a:xfrm>
              <a:off x="2652703" y="2087153"/>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03</a:t>
              </a:r>
            </a:p>
          </p:txBody>
        </p:sp>
        <p:cxnSp>
          <p:nvCxnSpPr>
            <p:cNvPr id="46" name="Straight Arrow Connector 45"/>
            <p:cNvCxnSpPr>
              <a:stCxn id="5" idx="2"/>
              <a:endCxn id="6" idx="0"/>
            </p:cNvCxnSpPr>
            <p:nvPr/>
          </p:nvCxnSpPr>
          <p:spPr bwMode="auto">
            <a:xfrm flipH="1">
              <a:off x="2363992" y="2610373"/>
              <a:ext cx="623899"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5" idx="2"/>
              <a:endCxn id="33" idx="0"/>
            </p:cNvCxnSpPr>
            <p:nvPr/>
          </p:nvCxnSpPr>
          <p:spPr bwMode="auto">
            <a:xfrm>
              <a:off x="2987891" y="2610373"/>
              <a:ext cx="623885" cy="5181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61" name="Group 60"/>
            <p:cNvGrpSpPr/>
            <p:nvPr/>
          </p:nvGrpSpPr>
          <p:grpSpPr>
            <a:xfrm>
              <a:off x="1210314" y="3128553"/>
              <a:ext cx="2736636" cy="2856285"/>
              <a:chOff x="1210314" y="3128553"/>
              <a:chExt cx="2736636" cy="2856285"/>
            </a:xfrm>
          </p:grpSpPr>
          <p:grpSp>
            <p:nvGrpSpPr>
              <p:cNvPr id="59" name="Group 58"/>
              <p:cNvGrpSpPr/>
              <p:nvPr/>
            </p:nvGrpSpPr>
            <p:grpSpPr>
              <a:xfrm>
                <a:off x="1210314" y="3158435"/>
                <a:ext cx="1488865" cy="2796520"/>
                <a:chOff x="1210314" y="3160826"/>
                <a:chExt cx="1488865" cy="2796520"/>
              </a:xfrm>
            </p:grpSpPr>
            <p:grpSp>
              <p:nvGrpSpPr>
                <p:cNvPr id="34" name="Group 33"/>
                <p:cNvGrpSpPr/>
                <p:nvPr/>
              </p:nvGrpSpPr>
              <p:grpSpPr>
                <a:xfrm>
                  <a:off x="1210314" y="4303826"/>
                  <a:ext cx="1488865" cy="1653520"/>
                  <a:chOff x="1143792" y="4303826"/>
                  <a:chExt cx="1488865" cy="1653520"/>
                </a:xfrm>
              </p:grpSpPr>
              <p:grpSp>
                <p:nvGrpSpPr>
                  <p:cNvPr id="14" name="Group 13"/>
                  <p:cNvGrpSpPr/>
                  <p:nvPr/>
                </p:nvGrpSpPr>
                <p:grpSpPr>
                  <a:xfrm>
                    <a:off x="1143792" y="4303826"/>
                    <a:ext cx="537327" cy="1653520"/>
                    <a:chOff x="1143792" y="4303826"/>
                    <a:chExt cx="537327" cy="1653520"/>
                  </a:xfrm>
                </p:grpSpPr>
                <p:sp>
                  <p:nvSpPr>
                    <p:cNvPr id="11" name="TextBox 10"/>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a:t>
                      </a:r>
                    </a:p>
                  </p:txBody>
                </p:sp>
                <p:sp>
                  <p:nvSpPr>
                    <p:cNvPr id="13" name="TextBox 12"/>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0</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19" name="Straight Arrow Connector 18"/>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nvGrpSpPr>
                  <p:cNvPr id="15" name="Group 14"/>
                  <p:cNvGrpSpPr/>
                  <p:nvPr/>
                </p:nvGrpSpPr>
                <p:grpSpPr>
                  <a:xfrm>
                    <a:off x="2095329" y="4303826"/>
                    <a:ext cx="537328" cy="1653520"/>
                    <a:chOff x="2095329" y="4303826"/>
                    <a:chExt cx="537328" cy="1653520"/>
                  </a:xfrm>
                </p:grpSpPr>
                <p:sp>
                  <p:nvSpPr>
                    <p:cNvPr id="22" name="TextBox 21"/>
                    <p:cNvSpPr txBox="1"/>
                    <p:nvPr/>
                  </p:nvSpPr>
                  <p:spPr bwMode="auto">
                    <a:xfrm>
                      <a:off x="2095329"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1</a:t>
                      </a:r>
                    </a:p>
                  </p:txBody>
                </p:sp>
                <p:sp>
                  <p:nvSpPr>
                    <p:cNvPr id="23" name="TextBox 22"/>
                    <p:cNvSpPr txBox="1"/>
                    <p:nvPr/>
                  </p:nvSpPr>
                  <p:spPr bwMode="auto">
                    <a:xfrm>
                      <a:off x="2095330"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1</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24" name="Straight Arrow Connector 23"/>
                    <p:cNvCxnSpPr/>
                    <p:nvPr/>
                  </p:nvCxnSpPr>
                  <p:spPr bwMode="auto">
                    <a:xfrm>
                      <a:off x="2363993"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cxnSp>
              <p:nvCxnSpPr>
                <p:cNvPr id="27" name="Straight Arrow Connector 26"/>
                <p:cNvCxnSpPr>
                  <a:stCxn id="6" idx="2"/>
                  <a:endCxn id="11" idx="0"/>
                </p:cNvCxnSpPr>
                <p:nvPr/>
              </p:nvCxnSpPr>
              <p:spPr bwMode="auto">
                <a:xfrm flipH="1">
                  <a:off x="1478978" y="3684046"/>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28" name="Straight Arrow Connector 27"/>
                <p:cNvCxnSpPr>
                  <a:stCxn id="6" idx="2"/>
                  <a:endCxn id="22" idx="0"/>
                </p:cNvCxnSpPr>
                <p:nvPr/>
              </p:nvCxnSpPr>
              <p:spPr bwMode="auto">
                <a:xfrm>
                  <a:off x="2363992" y="3684046"/>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6" name="TextBox 5"/>
                <p:cNvSpPr txBox="1"/>
                <p:nvPr/>
              </p:nvSpPr>
              <p:spPr bwMode="auto">
                <a:xfrm>
                  <a:off x="2028804" y="3160826"/>
                  <a:ext cx="670375"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01</a:t>
                  </a:r>
                </a:p>
              </p:txBody>
            </p:sp>
          </p:grpSp>
          <p:grpSp>
            <p:nvGrpSpPr>
              <p:cNvPr id="60" name="Group 59"/>
              <p:cNvGrpSpPr/>
              <p:nvPr/>
            </p:nvGrpSpPr>
            <p:grpSpPr>
              <a:xfrm>
                <a:off x="3276601" y="3128553"/>
                <a:ext cx="670349" cy="2856285"/>
                <a:chOff x="3276601" y="3128553"/>
                <a:chExt cx="670349" cy="2856285"/>
              </a:xfrm>
            </p:grpSpPr>
            <p:sp>
              <p:nvSpPr>
                <p:cNvPr id="33" name="TextBox 32"/>
                <p:cNvSpPr txBox="1"/>
                <p:nvPr/>
              </p:nvSpPr>
              <p:spPr bwMode="auto">
                <a:xfrm>
                  <a:off x="3276601" y="3128553"/>
                  <a:ext cx="67034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23</a:t>
                  </a:r>
                </a:p>
              </p:txBody>
            </p:sp>
            <p:cxnSp>
              <p:nvCxnSpPr>
                <p:cNvPr id="35" name="Straight Arrow Connector 34"/>
                <p:cNvCxnSpPr>
                  <a:stCxn id="33" idx="2"/>
                  <a:endCxn id="56" idx="0"/>
                </p:cNvCxnSpPr>
                <p:nvPr/>
              </p:nvCxnSpPr>
              <p:spPr bwMode="auto">
                <a:xfrm flipH="1">
                  <a:off x="3545265" y="3651773"/>
                  <a:ext cx="66511" cy="679545"/>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nvGrpSpPr>
                <p:cNvPr id="50" name="Group 49"/>
                <p:cNvGrpSpPr/>
                <p:nvPr/>
              </p:nvGrpSpPr>
              <p:grpSpPr>
                <a:xfrm>
                  <a:off x="3276601" y="4331318"/>
                  <a:ext cx="537327" cy="1653520"/>
                  <a:chOff x="1143792" y="4303826"/>
                  <a:chExt cx="537327" cy="1653520"/>
                </a:xfrm>
              </p:grpSpPr>
              <p:sp>
                <p:nvSpPr>
                  <p:cNvPr id="56" name="TextBox 55"/>
                  <p:cNvSpPr txBox="1"/>
                  <p:nvPr/>
                </p:nvSpPr>
                <p:spPr bwMode="auto">
                  <a:xfrm>
                    <a:off x="1143792" y="4303826"/>
                    <a:ext cx="537327"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accent1">
                            <a:lumMod val="60000"/>
                            <a:lumOff val="40000"/>
                          </a:schemeClr>
                        </a:solidFill>
                        <a:latin typeface="Arial" panose="020B0604020202020204" pitchFamily="34" charset="0"/>
                        <a:cs typeface="Arial" panose="020B0604020202020204" pitchFamily="34" charset="0"/>
                      </a:rPr>
                      <a:t>h</a:t>
                    </a:r>
                    <a:r>
                      <a:rPr lang="en-US" sz="2800" b="1" baseline="-25000" dirty="0">
                        <a:solidFill>
                          <a:schemeClr val="accent1">
                            <a:lumMod val="60000"/>
                            <a:lumOff val="40000"/>
                          </a:schemeClr>
                        </a:solidFill>
                        <a:latin typeface="Arial" panose="020B0604020202020204" pitchFamily="34" charset="0"/>
                        <a:cs typeface="Arial" panose="020B0604020202020204" pitchFamily="34" charset="0"/>
                      </a:rPr>
                      <a:t>2</a:t>
                    </a:r>
                  </a:p>
                </p:txBody>
              </p:sp>
              <p:sp>
                <p:nvSpPr>
                  <p:cNvPr id="57" name="TextBox 56"/>
                  <p:cNvSpPr txBox="1"/>
                  <p:nvPr/>
                </p:nvSpPr>
                <p:spPr bwMode="auto">
                  <a:xfrm>
                    <a:off x="1143792" y="5434126"/>
                    <a:ext cx="53732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66FF"/>
                        </a:solidFill>
                        <a:latin typeface="Arial" panose="020B0604020202020204" pitchFamily="34" charset="0"/>
                        <a:cs typeface="Arial" panose="020B0604020202020204" pitchFamily="34" charset="0"/>
                      </a:rPr>
                      <a:t>d</a:t>
                    </a:r>
                    <a:r>
                      <a:rPr lang="en-US" sz="2800" b="1" baseline="-25000" dirty="0">
                        <a:solidFill>
                          <a:srgbClr val="FF66FF"/>
                        </a:solidFill>
                        <a:latin typeface="Arial" panose="020B0604020202020204" pitchFamily="34" charset="0"/>
                        <a:cs typeface="Arial" panose="020B0604020202020204" pitchFamily="34" charset="0"/>
                      </a:rPr>
                      <a:t>2</a:t>
                    </a:r>
                    <a:endParaRPr lang="en-US" sz="2800" b="1" i="1" baseline="-25000" dirty="0">
                      <a:solidFill>
                        <a:srgbClr val="FF66FF"/>
                      </a:solidFill>
                      <a:latin typeface="Arial" panose="020B0604020202020204" pitchFamily="34" charset="0"/>
                      <a:cs typeface="Arial" panose="020B0604020202020204" pitchFamily="34" charset="0"/>
                    </a:endParaRPr>
                  </a:p>
                </p:txBody>
              </p:sp>
              <p:cxnSp>
                <p:nvCxnSpPr>
                  <p:cNvPr id="58" name="Straight Arrow Connector 57"/>
                  <p:cNvCxnSpPr/>
                  <p:nvPr/>
                </p:nvCxnSpPr>
                <p:spPr bwMode="auto">
                  <a:xfrm>
                    <a:off x="1412455" y="4827046"/>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grpSp>
          </p:grpSp>
        </p:grpSp>
      </p:grpSp>
      <p:sp>
        <p:nvSpPr>
          <p:cNvPr id="66" name="TextBox 65"/>
          <p:cNvSpPr txBox="1"/>
          <p:nvPr/>
        </p:nvSpPr>
        <p:spPr bwMode="auto">
          <a:xfrm>
            <a:off x="6505733" y="2087153"/>
            <a:ext cx="755335"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03</a:t>
            </a:r>
          </a:p>
        </p:txBody>
      </p:sp>
      <p:cxnSp>
        <p:nvCxnSpPr>
          <p:cNvPr id="67" name="Straight Arrow Connector 66"/>
          <p:cNvCxnSpPr>
            <a:stCxn id="66" idx="2"/>
          </p:cNvCxnSpPr>
          <p:nvPr/>
        </p:nvCxnSpPr>
        <p:spPr bwMode="auto">
          <a:xfrm flipH="1">
            <a:off x="1669963" y="2610373"/>
            <a:ext cx="5213438" cy="5181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68" name="Straight Arrow Connector 67"/>
          <p:cNvCxnSpPr>
            <a:stCxn id="66" idx="2"/>
            <a:endCxn id="72" idx="0"/>
          </p:cNvCxnSpPr>
          <p:nvPr/>
        </p:nvCxnSpPr>
        <p:spPr bwMode="auto">
          <a:xfrm>
            <a:off x="6883401" y="2610373"/>
            <a:ext cx="677554" cy="5181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sp>
        <p:nvSpPr>
          <p:cNvPr id="72" name="TextBox 71"/>
          <p:cNvSpPr txBox="1"/>
          <p:nvPr/>
        </p:nvSpPr>
        <p:spPr bwMode="auto">
          <a:xfrm>
            <a:off x="7172111" y="3128553"/>
            <a:ext cx="777688"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23</a:t>
            </a:r>
          </a:p>
        </p:txBody>
      </p:sp>
      <p:cxnSp>
        <p:nvCxnSpPr>
          <p:cNvPr id="73" name="Straight Arrow Connector 72"/>
          <p:cNvCxnSpPr>
            <a:stCxn id="72" idx="2"/>
            <a:endCxn id="56" idx="0"/>
          </p:cNvCxnSpPr>
          <p:nvPr/>
        </p:nvCxnSpPr>
        <p:spPr bwMode="auto">
          <a:xfrm flipH="1">
            <a:off x="2817975" y="3651773"/>
            <a:ext cx="4742980"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cxnSp>
        <p:nvCxnSpPr>
          <p:cNvPr id="74" name="Straight Arrow Connector 73"/>
          <p:cNvCxnSpPr>
            <a:stCxn id="72" idx="2"/>
            <a:endCxn id="78" idx="0"/>
          </p:cNvCxnSpPr>
          <p:nvPr/>
        </p:nvCxnSpPr>
        <p:spPr bwMode="auto">
          <a:xfrm>
            <a:off x="7560955" y="3651773"/>
            <a:ext cx="831357" cy="679545"/>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nvGrpSpPr>
          <p:cNvPr id="77" name="Group 76"/>
          <p:cNvGrpSpPr/>
          <p:nvPr/>
        </p:nvGrpSpPr>
        <p:grpSpPr>
          <a:xfrm>
            <a:off x="8081169" y="4331318"/>
            <a:ext cx="622286" cy="1653520"/>
            <a:chOff x="2052850" y="4303826"/>
            <a:chExt cx="622286" cy="1653520"/>
          </a:xfrm>
        </p:grpSpPr>
        <p:sp>
          <p:nvSpPr>
            <p:cNvPr id="78" name="TextBox 77"/>
            <p:cNvSpPr txBox="1"/>
            <p:nvPr/>
          </p:nvSpPr>
          <p:spPr bwMode="auto">
            <a:xfrm>
              <a:off x="2052850" y="4303826"/>
              <a:ext cx="622286"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h'</a:t>
              </a:r>
              <a:r>
                <a:rPr lang="en-US" sz="2800" b="1" baseline="-25000" dirty="0">
                  <a:solidFill>
                    <a:schemeClr val="tx1"/>
                  </a:solidFill>
                  <a:latin typeface="Arial" panose="020B0604020202020204" pitchFamily="34" charset="0"/>
                  <a:cs typeface="Arial" panose="020B0604020202020204" pitchFamily="34" charset="0"/>
                </a:rPr>
                <a:t>3</a:t>
              </a:r>
            </a:p>
          </p:txBody>
        </p:sp>
        <p:sp>
          <p:nvSpPr>
            <p:cNvPr id="79" name="TextBox 78"/>
            <p:cNvSpPr txBox="1"/>
            <p:nvPr/>
          </p:nvSpPr>
          <p:spPr bwMode="auto">
            <a:xfrm>
              <a:off x="2095330" y="5434126"/>
              <a:ext cx="537327" cy="523220"/>
            </a:xfrm>
            <a:prstGeom prst="rect">
              <a:avLst/>
            </a:prstGeom>
            <a:solidFill>
              <a:schemeClr val="bg1"/>
            </a:solidFill>
            <a:ln w="76200">
              <a:solidFill>
                <a:schemeClr val="tx1"/>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d</a:t>
              </a:r>
              <a:r>
                <a:rPr lang="en-US" sz="2800" b="1" baseline="-25000" dirty="0">
                  <a:solidFill>
                    <a:schemeClr val="tx1"/>
                  </a:solidFill>
                  <a:latin typeface="Arial" panose="020B0604020202020204" pitchFamily="34" charset="0"/>
                  <a:cs typeface="Arial" panose="020B0604020202020204" pitchFamily="34" charset="0"/>
                </a:rPr>
                <a:t>3</a:t>
              </a:r>
              <a:endParaRPr lang="en-US" sz="2800" b="1" i="1" baseline="-25000" dirty="0">
                <a:solidFill>
                  <a:schemeClr val="tx1"/>
                </a:solidFill>
                <a:latin typeface="Arial" panose="020B0604020202020204" pitchFamily="34" charset="0"/>
                <a:cs typeface="Arial" panose="020B0604020202020204" pitchFamily="34" charset="0"/>
              </a:endParaRPr>
            </a:p>
          </p:txBody>
        </p:sp>
        <p:cxnSp>
          <p:nvCxnSpPr>
            <p:cNvPr id="80" name="Straight Arrow Connector 79"/>
            <p:cNvCxnSpPr/>
            <p:nvPr/>
          </p:nvCxnSpPr>
          <p:spPr bwMode="auto">
            <a:xfrm>
              <a:off x="2363993" y="4827046"/>
              <a:ext cx="1" cy="607080"/>
            </a:xfrm>
            <a:prstGeom prst="straightConnector1">
              <a:avLst/>
            </a:prstGeom>
            <a:solidFill>
              <a:srgbClr val="FFFFCC"/>
            </a:solidFill>
            <a:ln w="76200" cap="flat" cmpd="sng" algn="ctr">
              <a:solidFill>
                <a:schemeClr val="tx1"/>
              </a:solidFill>
              <a:prstDash val="solid"/>
              <a:round/>
              <a:headEnd type="none" w="med" len="med"/>
              <a:tailEnd type="triangle" w="med" len="med"/>
            </a:ln>
            <a:effectLst/>
          </p:spPr>
        </p:cxnSp>
      </p:grpSp>
      <p:sp>
        <p:nvSpPr>
          <p:cNvPr id="97" name="Right Arrow 96"/>
          <p:cNvSpPr/>
          <p:nvPr/>
        </p:nvSpPr>
        <p:spPr bwMode="auto">
          <a:xfrm>
            <a:off x="3917553" y="2860508"/>
            <a:ext cx="1636698" cy="917079"/>
          </a:xfrm>
          <a:prstGeom prst="rightArrow">
            <a:avLst/>
          </a:prstGeom>
          <a:solidFill>
            <a:schemeClr val="bg1"/>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new tree</a:t>
            </a:r>
          </a:p>
        </p:txBody>
      </p:sp>
    </p:spTree>
    <p:extLst>
      <p:ext uri="{BB962C8B-B14F-4D97-AF65-F5344CB8AC3E}">
        <p14:creationId xmlns:p14="http://schemas.microsoft.com/office/powerpoint/2010/main" val="3001807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Questions?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76</a:t>
            </a:fld>
            <a:endParaRPr lang="en-US" dirty="0"/>
          </a:p>
        </p:txBody>
      </p:sp>
    </p:spTree>
    <p:extLst>
      <p:ext uri="{BB962C8B-B14F-4D97-AF65-F5344CB8AC3E}">
        <p14:creationId xmlns:p14="http://schemas.microsoft.com/office/powerpoint/2010/main" val="4551528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pPr>
              <a:defRPr/>
            </a:pPr>
            <a:fld id="{FA8C595A-3CE5-48A7-A55E-633D7D1DD01A}" type="slidenum">
              <a:rPr lang="x-none" smtClean="0"/>
              <a:pPr>
                <a:defRPr/>
              </a:pPr>
              <a:t>77</a:t>
            </a:fld>
            <a:endParaRPr lang="en-US" dirty="0"/>
          </a:p>
        </p:txBody>
      </p:sp>
      <p:sp>
        <p:nvSpPr>
          <p:cNvPr id="4" name="Footer Placeholder 3"/>
          <p:cNvSpPr>
            <a:spLocks noGrp="1"/>
          </p:cNvSpPr>
          <p:nvPr>
            <p:ph type="ftr" sz="quarter" idx="4294967295"/>
          </p:nvPr>
        </p:nvSpPr>
        <p:spPr>
          <a:xfrm>
            <a:off x="0" y="6248400"/>
            <a:ext cx="3429000" cy="457200"/>
          </a:xfrm>
          <a:prstGeom prst="rect">
            <a:avLst/>
          </a:prstGeom>
        </p:spPr>
        <p:txBody>
          <a:bodyPr/>
          <a:lstStyle/>
          <a:p>
            <a:pPr algn="ctr">
              <a:defRPr/>
            </a:pPr>
            <a:r>
              <a:rPr lang="en-US" dirty="0"/>
              <a:t>PODC 2017</a:t>
            </a:r>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643304">
            <a:off x="856682" y="574723"/>
            <a:ext cx="7634612" cy="95251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TextBox 9"/>
          <p:cNvSpPr txBox="1"/>
          <p:nvPr/>
        </p:nvSpPr>
        <p:spPr bwMode="auto">
          <a:xfrm>
            <a:off x="649372" y="447815"/>
            <a:ext cx="4430627" cy="954107"/>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ctr"/>
            <a:r>
              <a:rPr lang="en-US" sz="2800" dirty="0">
                <a:solidFill>
                  <a:schemeClr val="tx1"/>
                </a:solidFill>
                <a:latin typeface="Arial" panose="020B0604020202020204" pitchFamily="34" charset="0"/>
                <a:cs typeface="Arial" panose="020B0604020202020204" pitchFamily="34" charset="0"/>
              </a:rPr>
              <a:t>Let’s talk about Bitcoin’s data structures</a:t>
            </a:r>
          </a:p>
        </p:txBody>
      </p:sp>
    </p:spTree>
    <p:extLst>
      <p:ext uri="{BB962C8B-B14F-4D97-AF65-F5344CB8AC3E}">
        <p14:creationId xmlns:p14="http://schemas.microsoft.com/office/powerpoint/2010/main" val="307438158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78</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6" name="Group 5"/>
          <p:cNvGrpSpPr/>
          <p:nvPr/>
        </p:nvGrpSpPr>
        <p:grpSpPr>
          <a:xfrm>
            <a:off x="906991" y="1379610"/>
            <a:ext cx="2397812" cy="746086"/>
            <a:chOff x="906991" y="1311314"/>
            <a:chExt cx="2397812" cy="746086"/>
          </a:xfrm>
        </p:grpSpPr>
        <p:cxnSp>
          <p:nvCxnSpPr>
            <p:cNvPr id="30" name="Straight Connector 29"/>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1" name="TextBox 30"/>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
        <p:nvSpPr>
          <p:cNvPr id="38" name="Right Arrow 37"/>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9" name="Right Arrow 38"/>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2" name="Right Arrow 41"/>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43" name="Group 42"/>
          <p:cNvGrpSpPr/>
          <p:nvPr/>
        </p:nvGrpSpPr>
        <p:grpSpPr>
          <a:xfrm>
            <a:off x="4411320" y="1379610"/>
            <a:ext cx="2397812" cy="746086"/>
            <a:chOff x="906991" y="1311314"/>
            <a:chExt cx="2397812" cy="746086"/>
          </a:xfrm>
        </p:grpSpPr>
        <p:cxnSp>
          <p:nvCxnSpPr>
            <p:cNvPr id="44" name="Straight Connector 43"/>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5" name="TextBox 44"/>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grpSp>
        <p:nvGrpSpPr>
          <p:cNvPr id="46" name="Group 45"/>
          <p:cNvGrpSpPr/>
          <p:nvPr/>
        </p:nvGrpSpPr>
        <p:grpSpPr>
          <a:xfrm>
            <a:off x="7915649" y="1379610"/>
            <a:ext cx="2397812" cy="746086"/>
            <a:chOff x="906991" y="1311314"/>
            <a:chExt cx="2397812" cy="746086"/>
          </a:xfrm>
        </p:grpSpPr>
        <p:cxnSp>
          <p:nvCxnSpPr>
            <p:cNvPr id="47" name="Straight Connector 46"/>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8" name="TextBox 47"/>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Tree>
    <p:extLst>
      <p:ext uri="{BB962C8B-B14F-4D97-AF65-F5344CB8AC3E}">
        <p14:creationId xmlns:p14="http://schemas.microsoft.com/office/powerpoint/2010/main" val="40673783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79</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19" name="Group 18"/>
          <p:cNvGrpSpPr/>
          <p:nvPr/>
        </p:nvGrpSpPr>
        <p:grpSpPr>
          <a:xfrm>
            <a:off x="596900" y="2622193"/>
            <a:ext cx="3022600" cy="1955800"/>
            <a:chOff x="2068441" y="4762500"/>
            <a:chExt cx="3022600" cy="1955800"/>
          </a:xfrm>
        </p:grpSpPr>
        <p:sp>
          <p:nvSpPr>
            <p:cNvPr id="20"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1"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grpSp>
        <p:nvGrpSpPr>
          <p:cNvPr id="24" name="Group 23"/>
          <p:cNvGrpSpPr/>
          <p:nvPr/>
        </p:nvGrpSpPr>
        <p:grpSpPr>
          <a:xfrm>
            <a:off x="906991" y="1379610"/>
            <a:ext cx="2397812" cy="746086"/>
            <a:chOff x="906991" y="1311314"/>
            <a:chExt cx="2397812" cy="746086"/>
          </a:xfrm>
        </p:grpSpPr>
        <p:cxnSp>
          <p:nvCxnSpPr>
            <p:cNvPr id="28" name="Straight Connector 2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29" name="TextBox 2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
        <p:nvSpPr>
          <p:cNvPr id="40" name="Right Arrow 39"/>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2" name="Right Arrow 41"/>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3" name="Right Arrow 42"/>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44" name="Group 43"/>
          <p:cNvGrpSpPr/>
          <p:nvPr/>
        </p:nvGrpSpPr>
        <p:grpSpPr>
          <a:xfrm>
            <a:off x="4411320" y="1379610"/>
            <a:ext cx="2397812" cy="746086"/>
            <a:chOff x="906991" y="1311314"/>
            <a:chExt cx="2397812" cy="746086"/>
          </a:xfrm>
        </p:grpSpPr>
        <p:cxnSp>
          <p:nvCxnSpPr>
            <p:cNvPr id="45" name="Straight Connector 44"/>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6" name="TextBox 45"/>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grpSp>
        <p:nvGrpSpPr>
          <p:cNvPr id="47" name="Group 46"/>
          <p:cNvGrpSpPr/>
          <p:nvPr/>
        </p:nvGrpSpPr>
        <p:grpSpPr>
          <a:xfrm>
            <a:off x="7915649" y="1379610"/>
            <a:ext cx="2397812" cy="746086"/>
            <a:chOff x="906991" y="1311314"/>
            <a:chExt cx="2397812" cy="746086"/>
          </a:xfrm>
        </p:grpSpPr>
        <p:cxnSp>
          <p:nvCxnSpPr>
            <p:cNvPr id="48" name="Straight Connector 4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9" name="TextBox 4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
        <p:nvSpPr>
          <p:cNvPr id="50" name="Cloud Callout 49"/>
          <p:cNvSpPr/>
          <p:nvPr/>
        </p:nvSpPr>
        <p:spPr bwMode="auto">
          <a:xfrm>
            <a:off x="5446777" y="2553260"/>
            <a:ext cx="1454823" cy="702766"/>
          </a:xfrm>
          <a:prstGeom prst="cloudCallout">
            <a:avLst>
              <a:gd name="adj1" fmla="val -49588"/>
              <a:gd name="adj2" fmla="val 111293"/>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shrug</a:t>
            </a:r>
          </a:p>
        </p:txBody>
      </p:sp>
      <p:sp>
        <p:nvSpPr>
          <p:cNvPr id="51" name="Cloud Callout 50"/>
          <p:cNvSpPr/>
          <p:nvPr/>
        </p:nvSpPr>
        <p:spPr bwMode="auto">
          <a:xfrm>
            <a:off x="8939271" y="2553260"/>
            <a:ext cx="1454823" cy="702766"/>
          </a:xfrm>
          <a:prstGeom prst="cloudCallout">
            <a:avLst>
              <a:gd name="adj1" fmla="val -49588"/>
              <a:gd name="adj2" fmla="val 111293"/>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shrug</a:t>
            </a:r>
          </a:p>
        </p:txBody>
      </p:sp>
    </p:spTree>
    <p:extLst>
      <p:ext uri="{BB962C8B-B14F-4D97-AF65-F5344CB8AC3E}">
        <p14:creationId xmlns:p14="http://schemas.microsoft.com/office/powerpoint/2010/main" val="2935587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8</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rgbClr val="D4D4D4"/>
                </a:solidFill>
                <a:effectLst/>
                <a:latin typeface="Consolas" panose="020B0609020204030204" pitchFamily="49" charset="0"/>
              </a:rPr>
              <a:t>&lt;s&gt;</a:t>
            </a:r>
          </a:p>
          <a:p>
            <a:pPr algn="l"/>
            <a:r>
              <a:rPr lang="nl-NL" b="0" dirty="0">
                <a:solidFill>
                  <a:srgbClr val="DCDCAA"/>
                </a:solidFill>
                <a:effectLst/>
                <a:latin typeface="Consolas" panose="020B0609020204030204" pitchFamily="49" charset="0"/>
              </a:rPr>
              <a:t>OP_HASH256</a:t>
            </a:r>
            <a:endParaRPr lang="nl-NL" b="0" dirty="0">
              <a:solidFill>
                <a:srgbClr val="D4D4D4"/>
              </a:solidFill>
              <a:effectLst/>
              <a:latin typeface="Consolas" panose="020B0609020204030204" pitchFamily="49" charset="0"/>
            </a:endParaRPr>
          </a:p>
          <a:p>
            <a:pPr algn="l"/>
            <a:r>
              <a:rPr lang="nl-NL" b="0" dirty="0">
                <a:solidFill>
                  <a:srgbClr val="D4D4D4"/>
                </a:solidFill>
                <a:effectLst/>
                <a:latin typeface="Consolas" panose="020B0609020204030204" pitchFamily="49" charset="0"/>
              </a:rPr>
              <a:t>&lt;k&gt;</a:t>
            </a:r>
          </a:p>
          <a:p>
            <a:pPr algn="l"/>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 </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&lt;k&gt;</a:t>
            </a:r>
          </a:p>
          <a:p>
            <a:pPr algn="ctr"/>
            <a:r>
              <a:rPr lang="nl-NL" b="0" dirty="0">
                <a:solidFill>
                  <a:srgbClr val="D4D4D4"/>
                </a:solidFill>
                <a:effectLst/>
                <a:latin typeface="Consolas" panose="020B0609020204030204" pitchFamily="49" charset="0"/>
              </a:rPr>
              <a:t>&lt;h&gt;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66879" y="4142828"/>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1662635"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Push key</a:t>
            </a:r>
          </a:p>
        </p:txBody>
      </p:sp>
    </p:spTree>
    <p:extLst>
      <p:ext uri="{BB962C8B-B14F-4D97-AF65-F5344CB8AC3E}">
        <p14:creationId xmlns:p14="http://schemas.microsoft.com/office/powerpoint/2010/main" val="146340389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80</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19" name="Group 18"/>
          <p:cNvGrpSpPr/>
          <p:nvPr/>
        </p:nvGrpSpPr>
        <p:grpSpPr>
          <a:xfrm>
            <a:off x="596900" y="2622193"/>
            <a:ext cx="3022600" cy="1955800"/>
            <a:chOff x="2068441" y="4762500"/>
            <a:chExt cx="3022600" cy="1955800"/>
          </a:xfrm>
        </p:grpSpPr>
        <p:sp>
          <p:nvSpPr>
            <p:cNvPr id="20"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1"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grpSp>
        <p:nvGrpSpPr>
          <p:cNvPr id="24" name="Group 23"/>
          <p:cNvGrpSpPr/>
          <p:nvPr/>
        </p:nvGrpSpPr>
        <p:grpSpPr>
          <a:xfrm>
            <a:off x="906991" y="1379610"/>
            <a:ext cx="2397812" cy="746086"/>
            <a:chOff x="906991" y="1311314"/>
            <a:chExt cx="2397812" cy="746086"/>
          </a:xfrm>
        </p:grpSpPr>
        <p:cxnSp>
          <p:nvCxnSpPr>
            <p:cNvPr id="28" name="Straight Connector 2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29" name="TextBox 2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
        <p:nvSpPr>
          <p:cNvPr id="40" name="Right Arrow 39"/>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2" name="Right Arrow 41"/>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43" name="Right Arrow 42"/>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44" name="Group 43"/>
          <p:cNvGrpSpPr/>
          <p:nvPr/>
        </p:nvGrpSpPr>
        <p:grpSpPr>
          <a:xfrm>
            <a:off x="4411320" y="1379610"/>
            <a:ext cx="2397812" cy="746086"/>
            <a:chOff x="906991" y="1311314"/>
            <a:chExt cx="2397812" cy="746086"/>
          </a:xfrm>
        </p:grpSpPr>
        <p:cxnSp>
          <p:nvCxnSpPr>
            <p:cNvPr id="45" name="Straight Connector 44"/>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6" name="TextBox 45"/>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grpSp>
        <p:nvGrpSpPr>
          <p:cNvPr id="47" name="Group 46"/>
          <p:cNvGrpSpPr/>
          <p:nvPr/>
        </p:nvGrpSpPr>
        <p:grpSpPr>
          <a:xfrm>
            <a:off x="7915649" y="1379610"/>
            <a:ext cx="2397812" cy="746086"/>
            <a:chOff x="906991" y="1311314"/>
            <a:chExt cx="2397812" cy="746086"/>
          </a:xfrm>
        </p:grpSpPr>
        <p:cxnSp>
          <p:nvCxnSpPr>
            <p:cNvPr id="48" name="Straight Connector 47"/>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9" name="TextBox 48"/>
            <p:cNvSpPr txBox="1"/>
            <p:nvPr/>
          </p:nvSpPr>
          <p:spPr bwMode="auto">
            <a:xfrm>
              <a:off x="1383931" y="1311314"/>
              <a:ext cx="12859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pointer</a:t>
              </a:r>
            </a:p>
          </p:txBody>
        </p:sp>
      </p:grpSp>
    </p:spTree>
    <p:extLst>
      <p:ext uri="{BB962C8B-B14F-4D97-AF65-F5344CB8AC3E}">
        <p14:creationId xmlns:p14="http://schemas.microsoft.com/office/powerpoint/2010/main" val="268986201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81</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32" name="Group 31"/>
          <p:cNvGrpSpPr/>
          <p:nvPr/>
        </p:nvGrpSpPr>
        <p:grpSpPr>
          <a:xfrm>
            <a:off x="906991" y="1379610"/>
            <a:ext cx="2397812" cy="746086"/>
            <a:chOff x="906991" y="1311314"/>
            <a:chExt cx="2397812" cy="746086"/>
          </a:xfrm>
        </p:grpSpPr>
        <p:cxnSp>
          <p:nvCxnSpPr>
            <p:cNvPr id="33" name="Straight Connector 32"/>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4" name="TextBox 33"/>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35" name="Right Arrow 34"/>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Right Arrow 35"/>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7" name="Right Arrow 36"/>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8" name="Group 37"/>
          <p:cNvGrpSpPr/>
          <p:nvPr/>
        </p:nvGrpSpPr>
        <p:grpSpPr>
          <a:xfrm>
            <a:off x="4411320" y="1379610"/>
            <a:ext cx="2397812" cy="746086"/>
            <a:chOff x="906991" y="1311314"/>
            <a:chExt cx="2397812" cy="746086"/>
          </a:xfrm>
        </p:grpSpPr>
        <p:cxnSp>
          <p:nvCxnSpPr>
            <p:cNvPr id="39" name="Straight Connector 38"/>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0" name="TextBox 39"/>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grpSp>
        <p:nvGrpSpPr>
          <p:cNvPr id="41" name="Group 40"/>
          <p:cNvGrpSpPr/>
          <p:nvPr/>
        </p:nvGrpSpPr>
        <p:grpSpPr>
          <a:xfrm>
            <a:off x="7915649" y="1379610"/>
            <a:ext cx="2397812" cy="746086"/>
            <a:chOff x="906991" y="1311314"/>
            <a:chExt cx="2397812" cy="746086"/>
          </a:xfrm>
        </p:grpSpPr>
        <p:cxnSp>
          <p:nvCxnSpPr>
            <p:cNvPr id="42" name="Straight Connector 41"/>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3" name="TextBox 42"/>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29" name="TextBox 28"/>
          <p:cNvSpPr txBox="1"/>
          <p:nvPr/>
        </p:nvSpPr>
        <p:spPr bwMode="auto">
          <a:xfrm rot="20563948">
            <a:off x="177655" y="715554"/>
            <a:ext cx="311979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Merkle-ize it!</a:t>
            </a:r>
            <a:endParaRPr lang="en-US" sz="2800" b="1"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45218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82</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32" name="Group 31"/>
          <p:cNvGrpSpPr/>
          <p:nvPr/>
        </p:nvGrpSpPr>
        <p:grpSpPr>
          <a:xfrm>
            <a:off x="906991" y="1379610"/>
            <a:ext cx="2397812" cy="746086"/>
            <a:chOff x="906991" y="1311314"/>
            <a:chExt cx="2397812" cy="746086"/>
          </a:xfrm>
        </p:grpSpPr>
        <p:cxnSp>
          <p:nvCxnSpPr>
            <p:cNvPr id="33" name="Straight Connector 32"/>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4" name="TextBox 33"/>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35" name="Right Arrow 34"/>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Right Arrow 35"/>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7" name="Right Arrow 36"/>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8" name="Group 37"/>
          <p:cNvGrpSpPr/>
          <p:nvPr/>
        </p:nvGrpSpPr>
        <p:grpSpPr>
          <a:xfrm>
            <a:off x="4411320" y="1379610"/>
            <a:ext cx="2397812" cy="746086"/>
            <a:chOff x="906991" y="1311314"/>
            <a:chExt cx="2397812" cy="746086"/>
          </a:xfrm>
        </p:grpSpPr>
        <p:cxnSp>
          <p:nvCxnSpPr>
            <p:cNvPr id="39" name="Straight Connector 38"/>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0" name="TextBox 39"/>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grpSp>
        <p:nvGrpSpPr>
          <p:cNvPr id="41" name="Group 40"/>
          <p:cNvGrpSpPr/>
          <p:nvPr/>
        </p:nvGrpSpPr>
        <p:grpSpPr>
          <a:xfrm>
            <a:off x="7915649" y="1379610"/>
            <a:ext cx="2397812" cy="746086"/>
            <a:chOff x="906991" y="1311314"/>
            <a:chExt cx="2397812" cy="746086"/>
          </a:xfrm>
        </p:grpSpPr>
        <p:cxnSp>
          <p:nvCxnSpPr>
            <p:cNvPr id="42" name="Straight Connector 41"/>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3" name="TextBox 42"/>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29" name="TextBox 28"/>
          <p:cNvSpPr txBox="1"/>
          <p:nvPr/>
        </p:nvSpPr>
        <p:spPr bwMode="auto">
          <a:xfrm rot="20563948">
            <a:off x="177655" y="715554"/>
            <a:ext cx="311979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Merkle-ize it!</a:t>
            </a:r>
            <a:endParaRPr lang="en-US" sz="2800" b="1" i="1" dirty="0">
              <a:solidFill>
                <a:srgbClr val="FFFF00"/>
              </a:solidFill>
              <a:latin typeface="Arial" panose="020B0604020202020204" pitchFamily="34" charset="0"/>
              <a:cs typeface="Arial" panose="020B0604020202020204" pitchFamily="34" charset="0"/>
            </a:endParaRPr>
          </a:p>
        </p:txBody>
      </p:sp>
      <p:grpSp>
        <p:nvGrpSpPr>
          <p:cNvPr id="20" name="Group 19"/>
          <p:cNvGrpSpPr/>
          <p:nvPr/>
        </p:nvGrpSpPr>
        <p:grpSpPr>
          <a:xfrm>
            <a:off x="596900" y="2622193"/>
            <a:ext cx="3022600" cy="1955800"/>
            <a:chOff x="2068441" y="4762500"/>
            <a:chExt cx="3022600" cy="1955800"/>
          </a:xfrm>
        </p:grpSpPr>
        <p:sp>
          <p:nvSpPr>
            <p:cNvPr id="2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3"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Tree>
    <p:extLst>
      <p:ext uri="{BB962C8B-B14F-4D97-AF65-F5344CB8AC3E}">
        <p14:creationId xmlns:p14="http://schemas.microsoft.com/office/powerpoint/2010/main" val="1198280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83</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grpSp>
        <p:nvGrpSpPr>
          <p:cNvPr id="32" name="Group 31"/>
          <p:cNvGrpSpPr/>
          <p:nvPr/>
        </p:nvGrpSpPr>
        <p:grpSpPr>
          <a:xfrm>
            <a:off x="906991" y="1379610"/>
            <a:ext cx="2397812" cy="746086"/>
            <a:chOff x="906991" y="1311314"/>
            <a:chExt cx="2397812" cy="746086"/>
          </a:xfrm>
        </p:grpSpPr>
        <p:cxnSp>
          <p:nvCxnSpPr>
            <p:cNvPr id="33" name="Straight Connector 32"/>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34" name="TextBox 33"/>
            <p:cNvSpPr txBox="1"/>
            <p:nvPr/>
          </p:nvSpPr>
          <p:spPr bwMode="auto">
            <a:xfrm>
              <a:off x="1544231" y="1311314"/>
              <a:ext cx="965329"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grpSp>
      <p:sp>
        <p:nvSpPr>
          <p:cNvPr id="35" name="Right Arrow 34"/>
          <p:cNvSpPr/>
          <p:nvPr/>
        </p:nvSpPr>
        <p:spPr>
          <a:xfrm flipH="1">
            <a:off x="6881814" y="1295453"/>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6" name="Right Arrow 35"/>
          <p:cNvSpPr/>
          <p:nvPr/>
        </p:nvSpPr>
        <p:spPr>
          <a:xfrm flipH="1">
            <a:off x="3382620" y="129545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7" name="Right Arrow 36"/>
          <p:cNvSpPr/>
          <p:nvPr/>
        </p:nvSpPr>
        <p:spPr>
          <a:xfrm flipH="1">
            <a:off x="-159809" y="129545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38" name="Group 37"/>
          <p:cNvGrpSpPr/>
          <p:nvPr/>
        </p:nvGrpSpPr>
        <p:grpSpPr>
          <a:xfrm>
            <a:off x="4411320" y="1379610"/>
            <a:ext cx="2397812" cy="746086"/>
            <a:chOff x="906991" y="1311314"/>
            <a:chExt cx="2397812" cy="746086"/>
          </a:xfrm>
        </p:grpSpPr>
        <p:cxnSp>
          <p:nvCxnSpPr>
            <p:cNvPr id="39" name="Straight Connector 38"/>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0" name="TextBox 39"/>
            <p:cNvSpPr txBox="1"/>
            <p:nvPr/>
          </p:nvSpPr>
          <p:spPr bwMode="auto">
            <a:xfrm>
              <a:off x="1544231" y="1311314"/>
              <a:ext cx="965329" cy="523220"/>
            </a:xfrm>
            <a:prstGeom prst="rect">
              <a:avLst/>
            </a:prstGeom>
            <a:solidFill>
              <a:srgbClr val="FFFF00"/>
            </a:solid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p:txBody>
        </p:sp>
      </p:grpSp>
      <p:grpSp>
        <p:nvGrpSpPr>
          <p:cNvPr id="41" name="Group 40"/>
          <p:cNvGrpSpPr/>
          <p:nvPr/>
        </p:nvGrpSpPr>
        <p:grpSpPr>
          <a:xfrm>
            <a:off x="7915649" y="1379610"/>
            <a:ext cx="2397812" cy="746086"/>
            <a:chOff x="906991" y="1311314"/>
            <a:chExt cx="2397812" cy="746086"/>
          </a:xfrm>
        </p:grpSpPr>
        <p:cxnSp>
          <p:nvCxnSpPr>
            <p:cNvPr id="42" name="Straight Connector 41"/>
            <p:cNvCxnSpPr/>
            <p:nvPr/>
          </p:nvCxnSpPr>
          <p:spPr bwMode="auto">
            <a:xfrm>
              <a:off x="906991" y="20574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43" name="TextBox 42"/>
            <p:cNvSpPr txBox="1"/>
            <p:nvPr/>
          </p:nvSpPr>
          <p:spPr bwMode="auto">
            <a:xfrm>
              <a:off x="1544231" y="1311314"/>
              <a:ext cx="965329" cy="523220"/>
            </a:xfrm>
            <a:prstGeom prst="rect">
              <a:avLst/>
            </a:prstGeom>
            <a:solidFill>
              <a:srgbClr val="FFFF00"/>
            </a:solid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p:txBody>
        </p:sp>
      </p:grpSp>
      <p:sp>
        <p:nvSpPr>
          <p:cNvPr id="29" name="TextBox 28"/>
          <p:cNvSpPr txBox="1"/>
          <p:nvPr/>
        </p:nvSpPr>
        <p:spPr bwMode="auto">
          <a:xfrm rot="20563948">
            <a:off x="177655" y="715554"/>
            <a:ext cx="3119799"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Merkle-ize it!</a:t>
            </a:r>
            <a:endParaRPr lang="en-US" sz="2800" b="1" i="1" dirty="0">
              <a:solidFill>
                <a:srgbClr val="FFFF00"/>
              </a:solidFill>
              <a:latin typeface="Arial" panose="020B0604020202020204" pitchFamily="34" charset="0"/>
              <a:cs typeface="Arial" panose="020B0604020202020204" pitchFamily="34" charset="0"/>
            </a:endParaRPr>
          </a:p>
        </p:txBody>
      </p:sp>
      <p:grpSp>
        <p:nvGrpSpPr>
          <p:cNvPr id="20" name="Group 19"/>
          <p:cNvGrpSpPr/>
          <p:nvPr/>
        </p:nvGrpSpPr>
        <p:grpSpPr>
          <a:xfrm>
            <a:off x="596900" y="2622193"/>
            <a:ext cx="3022600" cy="1955800"/>
            <a:chOff x="2068441" y="4762500"/>
            <a:chExt cx="3022600" cy="1955800"/>
          </a:xfrm>
        </p:grpSpPr>
        <p:sp>
          <p:nvSpPr>
            <p:cNvPr id="21"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23"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24" name="Rounded Rectangular Callout 23"/>
          <p:cNvSpPr/>
          <p:nvPr/>
        </p:nvSpPr>
        <p:spPr bwMode="auto">
          <a:xfrm>
            <a:off x="4049917" y="523989"/>
            <a:ext cx="1440354" cy="510778"/>
          </a:xfrm>
          <a:prstGeom prst="wedgeRoundRectCallout">
            <a:avLst>
              <a:gd name="adj1" fmla="val 29425"/>
              <a:gd name="adj2" fmla="val 94823"/>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sp>
        <p:nvSpPr>
          <p:cNvPr id="28" name="Rounded Rectangular Callout 27"/>
          <p:cNvSpPr/>
          <p:nvPr/>
        </p:nvSpPr>
        <p:spPr bwMode="auto">
          <a:xfrm>
            <a:off x="7595199" y="523989"/>
            <a:ext cx="1440354" cy="510778"/>
          </a:xfrm>
          <a:prstGeom prst="wedgeRoundRectCallout">
            <a:avLst>
              <a:gd name="adj1" fmla="val 29425"/>
              <a:gd name="adj2" fmla="val 94823"/>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spTree>
    <p:extLst>
      <p:ext uri="{BB962C8B-B14F-4D97-AF65-F5344CB8AC3E}">
        <p14:creationId xmlns:p14="http://schemas.microsoft.com/office/powerpoint/2010/main" val="263632375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84</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52" name="Right Arrow 51"/>
          <p:cNvSpPr/>
          <p:nvPr/>
        </p:nvSpPr>
        <p:spPr>
          <a:xfrm flipH="1">
            <a:off x="6881814" y="3873500"/>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8" name="Right Arrow 27"/>
          <p:cNvSpPr/>
          <p:nvPr/>
        </p:nvSpPr>
        <p:spPr>
          <a:xfrm flipH="1">
            <a:off x="3304803"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4" name="Straight Connector 3"/>
          <p:cNvCxnSpPr/>
          <p:nvPr/>
        </p:nvCxnSpPr>
        <p:spPr bwMode="auto">
          <a:xfrm>
            <a:off x="82798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5" name="TextBox 4"/>
          <p:cNvSpPr txBox="1"/>
          <p:nvPr/>
        </p:nvSpPr>
        <p:spPr bwMode="auto">
          <a:xfrm>
            <a:off x="4527237" y="3873500"/>
            <a:ext cx="2165978" cy="954107"/>
          </a:xfrm>
          <a:prstGeom prst="rect">
            <a:avLst/>
          </a:prstGeom>
          <a:no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a:p>
            <a:pPr algn="ctr"/>
            <a:r>
              <a:rPr lang="en-US" sz="2800" dirty="0">
                <a:solidFill>
                  <a:srgbClr val="FF0000"/>
                </a:solidFill>
                <a:latin typeface="Arial" panose="020B0604020202020204" pitchFamily="34" charset="0"/>
                <a:cs typeface="Arial" panose="020B0604020202020204" pitchFamily="34" charset="0"/>
              </a:rPr>
              <a:t>predecessor</a:t>
            </a:r>
          </a:p>
        </p:txBody>
      </p:sp>
      <p:cxnSp>
        <p:nvCxnSpPr>
          <p:cNvPr id="15" name="Straight Connector 14"/>
          <p:cNvCxnSpPr/>
          <p:nvPr/>
        </p:nvCxnSpPr>
        <p:spPr bwMode="auto">
          <a:xfrm>
            <a:off x="4295403"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16" name="Straight Connector 15"/>
          <p:cNvCxnSpPr/>
          <p:nvPr/>
        </p:nvCxnSpPr>
        <p:spPr bwMode="auto">
          <a:xfrm>
            <a:off x="791521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7" name="TextBox 16"/>
          <p:cNvSpPr txBox="1"/>
          <p:nvPr/>
        </p:nvSpPr>
        <p:spPr bwMode="auto">
          <a:xfrm>
            <a:off x="8061011" y="3875107"/>
            <a:ext cx="2165978" cy="954107"/>
          </a:xfrm>
          <a:prstGeom prst="rect">
            <a:avLst/>
          </a:prstGeom>
          <a:no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a:p>
            <a:pPr algn="ctr"/>
            <a:r>
              <a:rPr lang="en-US" sz="2800" dirty="0">
                <a:solidFill>
                  <a:srgbClr val="FF0000"/>
                </a:solidFill>
                <a:latin typeface="Arial" panose="020B0604020202020204" pitchFamily="34" charset="0"/>
                <a:cs typeface="Arial" panose="020B0604020202020204" pitchFamily="34" charset="0"/>
              </a:rPr>
              <a:t>predecessor</a:t>
            </a:r>
          </a:p>
        </p:txBody>
      </p:sp>
      <p:sp>
        <p:nvSpPr>
          <p:cNvPr id="18" name="Right Arrow 17"/>
          <p:cNvSpPr/>
          <p:nvPr/>
        </p:nvSpPr>
        <p:spPr>
          <a:xfrm flipH="1">
            <a:off x="-162612"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9" name="TextBox 18"/>
          <p:cNvSpPr txBox="1"/>
          <p:nvPr/>
        </p:nvSpPr>
        <p:spPr bwMode="auto">
          <a:xfrm>
            <a:off x="943905" y="3914814"/>
            <a:ext cx="2165978" cy="954107"/>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a:p>
            <a:pPr algn="ctr"/>
            <a:r>
              <a:rPr lang="en-US" sz="2800" dirty="0">
                <a:solidFill>
                  <a:schemeClr val="bg1"/>
                </a:solidFill>
                <a:latin typeface="Arial" panose="020B0604020202020204" pitchFamily="34" charset="0"/>
                <a:cs typeface="Arial" panose="020B0604020202020204" pitchFamily="34" charset="0"/>
              </a:rPr>
              <a:t>predecessor</a:t>
            </a:r>
          </a:p>
        </p:txBody>
      </p:sp>
      <p:sp>
        <p:nvSpPr>
          <p:cNvPr id="3" name="Rounded Rectangular Callout 2"/>
          <p:cNvSpPr/>
          <p:nvPr/>
        </p:nvSpPr>
        <p:spPr bwMode="auto">
          <a:xfrm>
            <a:off x="5349355" y="3202059"/>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grpSp>
        <p:nvGrpSpPr>
          <p:cNvPr id="24" name="Group 23"/>
          <p:cNvGrpSpPr/>
          <p:nvPr/>
        </p:nvGrpSpPr>
        <p:grpSpPr>
          <a:xfrm>
            <a:off x="596900" y="1225193"/>
            <a:ext cx="3022600" cy="1955800"/>
            <a:chOff x="2068441" y="4762500"/>
            <a:chExt cx="3022600" cy="1955800"/>
          </a:xfrm>
        </p:grpSpPr>
        <p:sp>
          <p:nvSpPr>
            <p:cNvPr id="2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31" name="Rounded Rectangular Callout 30"/>
          <p:cNvSpPr/>
          <p:nvPr/>
        </p:nvSpPr>
        <p:spPr bwMode="auto">
          <a:xfrm>
            <a:off x="8524355" y="3244596"/>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 y="585968"/>
            <a:ext cx="9122121" cy="568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Tree>
    <p:extLst>
      <p:ext uri="{BB962C8B-B14F-4D97-AF65-F5344CB8AC3E}">
        <p14:creationId xmlns:p14="http://schemas.microsoft.com/office/powerpoint/2010/main" val="226283054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85</a:t>
            </a:fld>
            <a:endParaRPr lang="en-US" dirty="0"/>
          </a:p>
        </p:txBody>
      </p:sp>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52" name="Right Arrow 51"/>
          <p:cNvSpPr/>
          <p:nvPr/>
        </p:nvSpPr>
        <p:spPr>
          <a:xfrm flipH="1">
            <a:off x="6881814" y="3873500"/>
            <a:ext cx="990600" cy="914400"/>
          </a:xfrm>
          <a:prstGeom prst="rightArrow">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5" name="Vertical Scroll 24"/>
          <p:cNvSpPr/>
          <p:nvPr/>
        </p:nvSpPr>
        <p:spPr>
          <a:xfrm>
            <a:off x="4067176" y="779378"/>
            <a:ext cx="3086100" cy="4250531"/>
          </a:xfrm>
          <a:prstGeom prst="verticalScroll">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7" name="Vertical Scroll 26"/>
          <p:cNvSpPr/>
          <p:nvPr/>
        </p:nvSpPr>
        <p:spPr>
          <a:xfrm>
            <a:off x="7600950" y="779378"/>
            <a:ext cx="3086100" cy="4250531"/>
          </a:xfrm>
          <a:prstGeom prst="verticalScroll">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bg1"/>
                </a:solidFill>
                <a:latin typeface="Arial" panose="020B0604020202020204" pitchFamily="34" charset="0"/>
                <a:cs typeface="Arial" panose="020B0604020202020204" pitchFamily="34" charset="0"/>
              </a:rPr>
              <a:t>This happened</a:t>
            </a:r>
          </a:p>
        </p:txBody>
      </p:sp>
      <p:sp>
        <p:nvSpPr>
          <p:cNvPr id="28" name="Right Arrow 27"/>
          <p:cNvSpPr/>
          <p:nvPr/>
        </p:nvSpPr>
        <p:spPr>
          <a:xfrm flipH="1">
            <a:off x="3304803"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cxnSp>
        <p:nvCxnSpPr>
          <p:cNvPr id="4" name="Straight Connector 3"/>
          <p:cNvCxnSpPr/>
          <p:nvPr/>
        </p:nvCxnSpPr>
        <p:spPr bwMode="auto">
          <a:xfrm>
            <a:off x="82798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5" name="TextBox 4"/>
          <p:cNvSpPr txBox="1"/>
          <p:nvPr/>
        </p:nvSpPr>
        <p:spPr bwMode="auto">
          <a:xfrm>
            <a:off x="4527237" y="3873500"/>
            <a:ext cx="2165978" cy="954107"/>
          </a:xfrm>
          <a:prstGeom prst="rect">
            <a:avLst/>
          </a:prstGeom>
          <a:no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a:p>
            <a:pPr algn="ctr"/>
            <a:r>
              <a:rPr lang="en-US" sz="2800" dirty="0">
                <a:solidFill>
                  <a:srgbClr val="FF0000"/>
                </a:solidFill>
                <a:latin typeface="Arial" panose="020B0604020202020204" pitchFamily="34" charset="0"/>
                <a:cs typeface="Arial" panose="020B0604020202020204" pitchFamily="34" charset="0"/>
              </a:rPr>
              <a:t>predecessor</a:t>
            </a:r>
          </a:p>
        </p:txBody>
      </p:sp>
      <p:cxnSp>
        <p:nvCxnSpPr>
          <p:cNvPr id="15" name="Straight Connector 14"/>
          <p:cNvCxnSpPr/>
          <p:nvPr/>
        </p:nvCxnSpPr>
        <p:spPr bwMode="auto">
          <a:xfrm>
            <a:off x="4295403"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16" name="Straight Connector 15"/>
          <p:cNvCxnSpPr/>
          <p:nvPr/>
        </p:nvCxnSpPr>
        <p:spPr bwMode="auto">
          <a:xfrm>
            <a:off x="7915218" y="3873500"/>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7" name="TextBox 16"/>
          <p:cNvSpPr txBox="1"/>
          <p:nvPr/>
        </p:nvSpPr>
        <p:spPr bwMode="auto">
          <a:xfrm>
            <a:off x="8061011" y="3875107"/>
            <a:ext cx="2165978" cy="954107"/>
          </a:xfrm>
          <a:prstGeom prst="rect">
            <a:avLst/>
          </a:prstGeom>
          <a:noFill/>
          <a:ln w="76200">
            <a:noFill/>
            <a:miter lim="800000"/>
            <a:headEnd/>
            <a:tailEnd/>
          </a:ln>
          <a:effectLst/>
        </p:spPr>
        <p:txBody>
          <a:bodyPr wrap="none" rtlCol="0">
            <a:spAutoFit/>
          </a:bodyPr>
          <a:lstStyle/>
          <a:p>
            <a:pPr algn="ctr"/>
            <a:r>
              <a:rPr lang="en-US" sz="2800" dirty="0">
                <a:solidFill>
                  <a:srgbClr val="FF0000"/>
                </a:solidFill>
                <a:latin typeface="Arial" panose="020B0604020202020204" pitchFamily="34" charset="0"/>
                <a:cs typeface="Arial" panose="020B0604020202020204" pitchFamily="34" charset="0"/>
              </a:rPr>
              <a:t>hash</a:t>
            </a:r>
          </a:p>
          <a:p>
            <a:pPr algn="ctr"/>
            <a:r>
              <a:rPr lang="en-US" sz="2800" dirty="0">
                <a:solidFill>
                  <a:srgbClr val="FF0000"/>
                </a:solidFill>
                <a:latin typeface="Arial" panose="020B0604020202020204" pitchFamily="34" charset="0"/>
                <a:cs typeface="Arial" panose="020B0604020202020204" pitchFamily="34" charset="0"/>
              </a:rPr>
              <a:t>predecessor</a:t>
            </a:r>
          </a:p>
        </p:txBody>
      </p:sp>
      <p:sp>
        <p:nvSpPr>
          <p:cNvPr id="18" name="Right Arrow 17"/>
          <p:cNvSpPr/>
          <p:nvPr/>
        </p:nvSpPr>
        <p:spPr>
          <a:xfrm flipH="1">
            <a:off x="-162612" y="3873500"/>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9" name="TextBox 18"/>
          <p:cNvSpPr txBox="1"/>
          <p:nvPr/>
        </p:nvSpPr>
        <p:spPr bwMode="auto">
          <a:xfrm>
            <a:off x="943905" y="3914814"/>
            <a:ext cx="2165978" cy="954107"/>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a:p>
            <a:pPr algn="ctr"/>
            <a:r>
              <a:rPr lang="en-US" sz="2800" dirty="0">
                <a:solidFill>
                  <a:schemeClr val="bg1"/>
                </a:solidFill>
                <a:latin typeface="Arial" panose="020B0604020202020204" pitchFamily="34" charset="0"/>
                <a:cs typeface="Arial" panose="020B0604020202020204" pitchFamily="34" charset="0"/>
              </a:rPr>
              <a:t>predecessor</a:t>
            </a:r>
          </a:p>
        </p:txBody>
      </p:sp>
      <p:sp>
        <p:nvSpPr>
          <p:cNvPr id="3" name="Rounded Rectangular Callout 2"/>
          <p:cNvSpPr/>
          <p:nvPr/>
        </p:nvSpPr>
        <p:spPr bwMode="auto">
          <a:xfrm>
            <a:off x="5349355" y="3202059"/>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grpSp>
        <p:nvGrpSpPr>
          <p:cNvPr id="24" name="Group 23"/>
          <p:cNvGrpSpPr/>
          <p:nvPr/>
        </p:nvGrpSpPr>
        <p:grpSpPr>
          <a:xfrm>
            <a:off x="596900" y="1225193"/>
            <a:ext cx="3022600" cy="1955800"/>
            <a:chOff x="2068441" y="4762500"/>
            <a:chExt cx="3022600" cy="1955800"/>
          </a:xfrm>
        </p:grpSpPr>
        <p:sp>
          <p:nvSpPr>
            <p:cNvPr id="29" name="Freeform 27"/>
            <p:cNvSpPr>
              <a:spLocks/>
            </p:cNvSpPr>
            <p:nvPr/>
          </p:nvSpPr>
          <p:spPr bwMode="auto">
            <a:xfrm>
              <a:off x="2068441" y="4762500"/>
              <a:ext cx="3022600" cy="1955800"/>
            </a:xfrm>
            <a:custGeom>
              <a:avLst/>
              <a:gdLst>
                <a:gd name="T0" fmla="*/ 760 w 1904"/>
                <a:gd name="T1" fmla="*/ 328 h 1232"/>
                <a:gd name="T2" fmla="*/ 560 w 1904"/>
                <a:gd name="T3" fmla="*/ 72 h 1232"/>
                <a:gd name="T4" fmla="*/ 536 w 1904"/>
                <a:gd name="T5" fmla="*/ 360 h 1232"/>
                <a:gd name="T6" fmla="*/ 0 w 1904"/>
                <a:gd name="T7" fmla="*/ 160 h 1232"/>
                <a:gd name="T8" fmla="*/ 368 w 1904"/>
                <a:gd name="T9" fmla="*/ 624 h 1232"/>
                <a:gd name="T10" fmla="*/ 168 w 1904"/>
                <a:gd name="T11" fmla="*/ 1064 h 1232"/>
                <a:gd name="T12" fmla="*/ 600 w 1904"/>
                <a:gd name="T13" fmla="*/ 784 h 1232"/>
                <a:gd name="T14" fmla="*/ 1144 w 1904"/>
                <a:gd name="T15" fmla="*/ 1232 h 1232"/>
                <a:gd name="T16" fmla="*/ 1000 w 1904"/>
                <a:gd name="T17" fmla="*/ 848 h 1232"/>
                <a:gd name="T18" fmla="*/ 1904 w 1904"/>
                <a:gd name="T19" fmla="*/ 912 h 1232"/>
                <a:gd name="T20" fmla="*/ 1168 w 1904"/>
                <a:gd name="T21" fmla="*/ 560 h 1232"/>
                <a:gd name="T22" fmla="*/ 1808 w 1904"/>
                <a:gd name="T23" fmla="*/ 160 h 1232"/>
                <a:gd name="T24" fmla="*/ 1040 w 1904"/>
                <a:gd name="T25" fmla="*/ 384 h 1232"/>
                <a:gd name="T26" fmla="*/ 952 w 1904"/>
                <a:gd name="T27" fmla="*/ 0 h 1232"/>
                <a:gd name="T28" fmla="*/ 760 w 1904"/>
                <a:gd name="T29" fmla="*/ 328 h 1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04"/>
                <a:gd name="T46" fmla="*/ 0 h 1232"/>
                <a:gd name="T47" fmla="*/ 1904 w 1904"/>
                <a:gd name="T48" fmla="*/ 1232 h 123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04" h="1232">
                  <a:moveTo>
                    <a:pt x="760" y="328"/>
                  </a:moveTo>
                  <a:lnTo>
                    <a:pt x="560" y="72"/>
                  </a:lnTo>
                  <a:lnTo>
                    <a:pt x="536" y="360"/>
                  </a:lnTo>
                  <a:lnTo>
                    <a:pt x="0" y="160"/>
                  </a:lnTo>
                  <a:lnTo>
                    <a:pt x="368" y="624"/>
                  </a:lnTo>
                  <a:lnTo>
                    <a:pt x="168" y="1064"/>
                  </a:lnTo>
                  <a:lnTo>
                    <a:pt x="600" y="784"/>
                  </a:lnTo>
                  <a:lnTo>
                    <a:pt x="1144" y="1232"/>
                  </a:lnTo>
                  <a:lnTo>
                    <a:pt x="1000" y="848"/>
                  </a:lnTo>
                  <a:lnTo>
                    <a:pt x="1904" y="912"/>
                  </a:lnTo>
                  <a:lnTo>
                    <a:pt x="1168" y="560"/>
                  </a:lnTo>
                  <a:lnTo>
                    <a:pt x="1808" y="160"/>
                  </a:lnTo>
                  <a:lnTo>
                    <a:pt x="1040" y="384"/>
                  </a:lnTo>
                  <a:lnTo>
                    <a:pt x="952" y="0"/>
                  </a:lnTo>
                  <a:lnTo>
                    <a:pt x="760" y="328"/>
                  </a:lnTo>
                  <a:close/>
                </a:path>
              </a:pathLst>
            </a:custGeom>
            <a:solidFill>
              <a:srgbClr val="FFFF00"/>
            </a:solidFill>
            <a:ln w="76200">
              <a:solidFill>
                <a:srgbClr val="FF0000"/>
              </a:solidFill>
              <a:round/>
              <a:headEnd/>
              <a:tailEnd/>
            </a:ln>
          </p:spPr>
          <p:txBody>
            <a:bodyPr wrap="none" anchor="ctr"/>
            <a:lstStyle/>
            <a:p>
              <a:endParaRPr lang="en-US" dirty="0">
                <a:latin typeface="Courier New" pitchFamily="49" charset="0"/>
              </a:endParaRPr>
            </a:p>
          </p:txBody>
        </p:sp>
        <p:sp>
          <p:nvSpPr>
            <p:cNvPr id="30" name="Text Box 28"/>
            <p:cNvSpPr txBox="1">
              <a:spLocks noChangeArrowheads="1"/>
            </p:cNvSpPr>
            <p:nvPr/>
          </p:nvSpPr>
          <p:spPr bwMode="auto">
            <a:xfrm>
              <a:off x="2815346" y="5485011"/>
              <a:ext cx="981359" cy="400110"/>
            </a:xfrm>
            <a:prstGeom prst="rect">
              <a:avLst/>
            </a:prstGeom>
            <a:noFill/>
            <a:ln w="76200" algn="ctr">
              <a:noFill/>
              <a:miter lim="800000"/>
              <a:headEnd/>
              <a:tailEnd/>
            </a:ln>
          </p:spPr>
          <p:txBody>
            <a:bodyPr wrap="none">
              <a:spAutoFit/>
            </a:bodyPr>
            <a:lstStyle/>
            <a:p>
              <a:pPr algn="r">
                <a:spcBef>
                  <a:spcPct val="0"/>
                </a:spcBef>
              </a:pPr>
              <a:r>
                <a:rPr lang="en-US" sz="2000" b="0" dirty="0">
                  <a:solidFill>
                    <a:srgbClr val="FF0000"/>
                  </a:solidFill>
                  <a:latin typeface="Arial" pitchFamily="34" charset="0"/>
                  <a:sym typeface="Symbol" pitchFamily="18" charset="2"/>
                </a:rPr>
                <a:t>tamper</a:t>
              </a:r>
              <a:endParaRPr lang="el-GR" sz="2000" b="0" dirty="0">
                <a:solidFill>
                  <a:srgbClr val="FF0000"/>
                </a:solidFill>
                <a:latin typeface="Arial" pitchFamily="34" charset="0"/>
                <a:sym typeface="Symbol" pitchFamily="18" charset="2"/>
              </a:endParaRPr>
            </a:p>
          </p:txBody>
        </p:sp>
      </p:grpSp>
      <p:sp>
        <p:nvSpPr>
          <p:cNvPr id="31" name="Rounded Rectangular Callout 30"/>
          <p:cNvSpPr/>
          <p:nvPr/>
        </p:nvSpPr>
        <p:spPr bwMode="auto">
          <a:xfrm>
            <a:off x="8524355" y="3244596"/>
            <a:ext cx="1440354" cy="510778"/>
          </a:xfrm>
          <a:prstGeom prst="wedgeRoundRectCallout">
            <a:avLst>
              <a:gd name="adj1" fmla="val -38546"/>
              <a:gd name="adj2" fmla="val 144551"/>
              <a:gd name="adj3" fmla="val 16667"/>
            </a:avLst>
          </a:prstGeom>
          <a:solidFill>
            <a:srgbClr val="FFFF00"/>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0066"/>
                </a:solidFill>
                <a:effectLst/>
                <a:latin typeface="Arial" panose="020B0604020202020204" pitchFamily="34" charset="0"/>
                <a:cs typeface="Arial" panose="020B0604020202020204" pitchFamily="34" charset="0"/>
              </a:rPr>
              <a:t>Uh,oh …</a:t>
            </a:r>
          </a:p>
        </p:txBody>
      </p:sp>
      <p:pic>
        <p:nvPicPr>
          <p:cNvPr id="2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0" y="585968"/>
            <a:ext cx="9122121" cy="5686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bwMode="auto">
          <a:xfrm>
            <a:off x="1485900" y="2794000"/>
            <a:ext cx="736600" cy="386993"/>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23" name="Rectangle 22"/>
          <p:cNvSpPr/>
          <p:nvPr/>
        </p:nvSpPr>
        <p:spPr bwMode="auto">
          <a:xfrm>
            <a:off x="4401794" y="2816725"/>
            <a:ext cx="736600" cy="386993"/>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32" name="Rectangle 31"/>
          <p:cNvSpPr/>
          <p:nvPr/>
        </p:nvSpPr>
        <p:spPr bwMode="auto">
          <a:xfrm>
            <a:off x="7317688" y="2839450"/>
            <a:ext cx="736600" cy="386993"/>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cxnSp>
        <p:nvCxnSpPr>
          <p:cNvPr id="8" name="Elbow Connector 7"/>
          <p:cNvCxnSpPr/>
          <p:nvPr/>
        </p:nvCxnSpPr>
        <p:spPr bwMode="auto">
          <a:xfrm>
            <a:off x="2946400" y="2347814"/>
            <a:ext cx="1625600" cy="12700"/>
          </a:xfrm>
          <a:prstGeom prst="bentConnector3">
            <a:avLst/>
          </a:prstGeom>
          <a:solidFill>
            <a:srgbClr val="FFFFCC"/>
          </a:solidFill>
          <a:ln w="9525" cap="flat" cmpd="sng" algn="ctr">
            <a:noFill/>
            <a:prstDash val="solid"/>
            <a:round/>
            <a:headEnd type="none" w="med" len="med"/>
            <a:tailEnd type="arrow"/>
          </a:ln>
          <a:effectLst/>
        </p:spPr>
      </p:cxnSp>
      <p:cxnSp>
        <p:nvCxnSpPr>
          <p:cNvPr id="10" name="Elbow Connector 9"/>
          <p:cNvCxnSpPr/>
          <p:nvPr/>
        </p:nvCxnSpPr>
        <p:spPr bwMode="auto">
          <a:xfrm>
            <a:off x="2946400" y="2360514"/>
            <a:ext cx="914400" cy="914400"/>
          </a:xfrm>
          <a:prstGeom prst="bentConnector3">
            <a:avLst/>
          </a:prstGeom>
          <a:solidFill>
            <a:srgbClr val="FFFFCC"/>
          </a:solidFill>
          <a:ln w="9525" cap="flat" cmpd="sng" algn="ctr">
            <a:noFill/>
            <a:prstDash val="solid"/>
            <a:round/>
            <a:headEnd type="none" w="med" len="med"/>
            <a:tailEnd type="arrow"/>
          </a:ln>
          <a:effectLst/>
        </p:spPr>
      </p:cxnSp>
      <p:cxnSp>
        <p:nvCxnSpPr>
          <p:cNvPr id="12" name="Elbow Connector 11"/>
          <p:cNvCxnSpPr/>
          <p:nvPr/>
        </p:nvCxnSpPr>
        <p:spPr bwMode="auto">
          <a:xfrm>
            <a:off x="2971800" y="2411314"/>
            <a:ext cx="1625600" cy="410239"/>
          </a:xfrm>
          <a:prstGeom prst="bentConnector3">
            <a:avLst>
              <a:gd name="adj1" fmla="val 100000"/>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34" name="Elbow Connector 33"/>
          <p:cNvCxnSpPr/>
          <p:nvPr/>
        </p:nvCxnSpPr>
        <p:spPr bwMode="auto">
          <a:xfrm>
            <a:off x="5949950" y="2435028"/>
            <a:ext cx="1625600" cy="410239"/>
          </a:xfrm>
          <a:prstGeom prst="bentConnector3">
            <a:avLst>
              <a:gd name="adj1" fmla="val 100000"/>
            </a:avLst>
          </a:prstGeom>
          <a:solidFill>
            <a:srgbClr val="FFFFCC"/>
          </a:solidFill>
          <a:ln w="76200" cap="flat" cmpd="sng" algn="ctr">
            <a:solidFill>
              <a:srgbClr val="FF0000"/>
            </a:solidFill>
            <a:prstDash val="solid"/>
            <a:round/>
            <a:headEnd type="none" w="med" len="med"/>
            <a:tailEnd type="triangle" w="med" len="med"/>
          </a:ln>
          <a:effectLst/>
        </p:spPr>
      </p:cxnSp>
      <p:cxnSp>
        <p:nvCxnSpPr>
          <p:cNvPr id="35" name="Elbow Connector 34"/>
          <p:cNvCxnSpPr/>
          <p:nvPr/>
        </p:nvCxnSpPr>
        <p:spPr bwMode="auto">
          <a:xfrm>
            <a:off x="15188" y="2418956"/>
            <a:ext cx="1625600" cy="410239"/>
          </a:xfrm>
          <a:prstGeom prst="bentConnector3">
            <a:avLst>
              <a:gd name="adj1" fmla="val 100000"/>
            </a:avLst>
          </a:prstGeom>
          <a:solidFill>
            <a:srgbClr val="FFFFCC"/>
          </a:solidFill>
          <a:ln w="76200" cap="flat" cmpd="sng" algn="ctr">
            <a:solidFill>
              <a:srgbClr val="FF0000"/>
            </a:solidFill>
            <a:prstDash val="solid"/>
            <a:round/>
            <a:headEnd type="none" w="med" len="med"/>
            <a:tailEnd type="triangle" w="med" len="med"/>
          </a:ln>
          <a:effectLst/>
        </p:spPr>
      </p:cxnSp>
      <p:sp>
        <p:nvSpPr>
          <p:cNvPr id="36" name="Rectangle 35"/>
          <p:cNvSpPr/>
          <p:nvPr/>
        </p:nvSpPr>
        <p:spPr bwMode="auto">
          <a:xfrm>
            <a:off x="943905" y="965200"/>
            <a:ext cx="2002495" cy="3721100"/>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37" name="Rectangle 36"/>
          <p:cNvSpPr/>
          <p:nvPr/>
        </p:nvSpPr>
        <p:spPr bwMode="auto">
          <a:xfrm>
            <a:off x="3860800" y="956175"/>
            <a:ext cx="2002495" cy="3721100"/>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38" name="Rectangle 37"/>
          <p:cNvSpPr/>
          <p:nvPr/>
        </p:nvSpPr>
        <p:spPr bwMode="auto">
          <a:xfrm>
            <a:off x="6853895" y="947150"/>
            <a:ext cx="2002495" cy="3721100"/>
          </a:xfrm>
          <a:prstGeom prst="rect">
            <a:avLst/>
          </a:prstGeom>
          <a:no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cxnSp>
        <p:nvCxnSpPr>
          <p:cNvPr id="39" name="Straight Connector 38"/>
          <p:cNvCxnSpPr/>
          <p:nvPr/>
        </p:nvCxnSpPr>
        <p:spPr bwMode="auto">
          <a:xfrm>
            <a:off x="8830990" y="2418956"/>
            <a:ext cx="333934" cy="0"/>
          </a:xfrm>
          <a:prstGeom prst="line">
            <a:avLst/>
          </a:prstGeom>
          <a:solidFill>
            <a:srgbClr val="FFFFCC"/>
          </a:solidFill>
          <a:ln w="76200" cap="flat" cmpd="sng" algn="ctr">
            <a:solidFill>
              <a:srgbClr val="FF0000"/>
            </a:solidFill>
            <a:prstDash val="solid"/>
            <a:round/>
            <a:headEnd type="none" w="med" len="med"/>
            <a:tailEnd type="none" w="med" len="med"/>
          </a:ln>
          <a:effectLst/>
        </p:spPr>
      </p:cxn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Tree>
    <p:extLst>
      <p:ext uri="{BB962C8B-B14F-4D97-AF65-F5344CB8AC3E}">
        <p14:creationId xmlns:p14="http://schemas.microsoft.com/office/powerpoint/2010/main" val="4272176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32" grpId="0" animBg="1"/>
      <p:bldP spid="36" grpId="0" animBg="1"/>
      <p:bldP spid="37" grpId="0" animBg="1"/>
      <p:bldP spid="38"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86</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grpSp>
        <p:nvGrpSpPr>
          <p:cNvPr id="11" name="Group 10"/>
          <p:cNvGrpSpPr/>
          <p:nvPr/>
        </p:nvGrpSpPr>
        <p:grpSpPr>
          <a:xfrm>
            <a:off x="1791658" y="696437"/>
            <a:ext cx="5440881" cy="5158263"/>
            <a:chOff x="-162612" y="779378"/>
            <a:chExt cx="4483415" cy="4250531"/>
          </a:xfrm>
        </p:grpSpPr>
        <p:sp>
          <p:nvSpPr>
            <p:cNvPr id="26" name="Vertical Scroll 25"/>
            <p:cNvSpPr/>
            <p:nvPr/>
          </p:nvSpPr>
          <p:spPr>
            <a:xfrm>
              <a:off x="533400" y="779378"/>
              <a:ext cx="3086100" cy="4250531"/>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3330203" y="1626533"/>
              <a:ext cx="990600" cy="914400"/>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10" name="Group 9"/>
            <p:cNvGrpSpPr/>
            <p:nvPr/>
          </p:nvGrpSpPr>
          <p:grpSpPr>
            <a:xfrm>
              <a:off x="867489" y="1196101"/>
              <a:ext cx="2397812" cy="3363760"/>
              <a:chOff x="867489" y="1196101"/>
              <a:chExt cx="2397812" cy="3363760"/>
            </a:xfrm>
          </p:grpSpPr>
          <p:grpSp>
            <p:nvGrpSpPr>
              <p:cNvPr id="6" name="Group 5"/>
              <p:cNvGrpSpPr/>
              <p:nvPr/>
            </p:nvGrpSpPr>
            <p:grpSpPr>
              <a:xfrm>
                <a:off x="1220651" y="2717871"/>
                <a:ext cx="1691489" cy="1841990"/>
                <a:chOff x="1230705" y="1640745"/>
                <a:chExt cx="1691489" cy="1841990"/>
              </a:xfrm>
            </p:grpSpPr>
            <p:sp>
              <p:nvSpPr>
                <p:cNvPr id="3" name="Rectangle 2"/>
                <p:cNvSpPr/>
                <p:nvPr/>
              </p:nvSpPr>
              <p:spPr bwMode="auto">
                <a:xfrm>
                  <a:off x="1230705" y="164074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0" name="Rectangle 19"/>
                <p:cNvSpPr/>
                <p:nvPr/>
              </p:nvSpPr>
              <p:spPr bwMode="auto">
                <a:xfrm>
                  <a:off x="1230705" y="210932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1" name="Rectangle 20"/>
                <p:cNvSpPr/>
                <p:nvPr/>
              </p:nvSpPr>
              <p:spPr bwMode="auto">
                <a:xfrm>
                  <a:off x="1230705" y="256519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3" name="Rectangle 22"/>
                <p:cNvSpPr/>
                <p:nvPr/>
              </p:nvSpPr>
              <p:spPr bwMode="auto">
                <a:xfrm>
                  <a:off x="1230705" y="302107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grpSp>
          <p:grpSp>
            <p:nvGrpSpPr>
              <p:cNvPr id="9" name="Group 8"/>
              <p:cNvGrpSpPr/>
              <p:nvPr/>
            </p:nvGrpSpPr>
            <p:grpSpPr>
              <a:xfrm>
                <a:off x="867489" y="1196101"/>
                <a:ext cx="2397812" cy="1200644"/>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grpSp>
        </p:grpSp>
        <p:sp>
          <p:nvSpPr>
            <p:cNvPr id="72" name="Right Arrow 71"/>
            <p:cNvSpPr/>
            <p:nvPr/>
          </p:nvSpPr>
          <p:spPr>
            <a:xfrm flipH="1">
              <a:off x="-162612" y="1626533"/>
              <a:ext cx="990600" cy="914400"/>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0630229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ertical Scroll 25"/>
          <p:cNvSpPr/>
          <p:nvPr/>
        </p:nvSpPr>
        <p:spPr>
          <a:xfrm>
            <a:off x="2636308" y="696437"/>
            <a:ext cx="3745159" cy="5158263"/>
          </a:xfrm>
          <a:prstGeom prst="verticalScroll">
            <a:avLst/>
          </a:prstGeom>
          <a:solidFill>
            <a:schemeClr val="accent1">
              <a:lumMod val="20000"/>
              <a:lumOff val="8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tx1">
                  <a:lumMod val="50000"/>
                </a:schemeClr>
              </a:solidFill>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87</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8" name="Right Arrow 27"/>
          <p:cNvSpPr/>
          <p:nvPr/>
        </p:nvSpPr>
        <p:spPr>
          <a:xfrm flipH="1">
            <a:off x="6030389" y="1724508"/>
            <a:ext cx="1202150" cy="1109677"/>
          </a:xfrm>
          <a:prstGeom prst="rightArrow">
            <a:avLst/>
          </a:prstGeom>
          <a:solidFill>
            <a:srgbClr val="CCECFF"/>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6" name="Group 5"/>
          <p:cNvGrpSpPr/>
          <p:nvPr/>
        </p:nvGrpSpPr>
        <p:grpSpPr>
          <a:xfrm>
            <a:off x="3470327" y="3048909"/>
            <a:ext cx="2052719" cy="2235361"/>
            <a:chOff x="1230705" y="1640745"/>
            <a:chExt cx="1691489" cy="1841990"/>
          </a:xfrm>
        </p:grpSpPr>
        <p:sp>
          <p:nvSpPr>
            <p:cNvPr id="3" name="Rectangle 2"/>
            <p:cNvSpPr/>
            <p:nvPr/>
          </p:nvSpPr>
          <p:spPr bwMode="auto">
            <a:xfrm>
              <a:off x="1230705" y="1640745"/>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0" name="Rectangle 19"/>
            <p:cNvSpPr/>
            <p:nvPr/>
          </p:nvSpPr>
          <p:spPr bwMode="auto">
            <a:xfrm>
              <a:off x="1230705" y="2109320"/>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1" name="Rectangle 20"/>
            <p:cNvSpPr/>
            <p:nvPr/>
          </p:nvSpPr>
          <p:spPr bwMode="auto">
            <a:xfrm>
              <a:off x="1230705" y="2565195"/>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3" name="Rectangle 22"/>
            <p:cNvSpPr/>
            <p:nvPr/>
          </p:nvSpPr>
          <p:spPr bwMode="auto">
            <a:xfrm>
              <a:off x="1230705" y="3021070"/>
              <a:ext cx="1691489" cy="461665"/>
            </a:xfrm>
            <a:prstGeom prst="rect">
              <a:avLst/>
            </a:prstGeom>
            <a:noFill/>
            <a:ln w="76200" cap="flat" cmpd="sng" algn="ctr">
              <a:solidFill>
                <a:schemeClr val="tx1">
                  <a:lumMod val="50000"/>
                </a:schemeClr>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grpSp>
      <p:cxnSp>
        <p:nvCxnSpPr>
          <p:cNvPr id="4" name="Straight Connector 3"/>
          <p:cNvCxnSpPr/>
          <p:nvPr/>
        </p:nvCxnSpPr>
        <p:spPr bwMode="auto">
          <a:xfrm>
            <a:off x="3041745" y="2659204"/>
            <a:ext cx="2909882" cy="0"/>
          </a:xfrm>
          <a:prstGeom prst="line">
            <a:avLst/>
          </a:prstGeom>
          <a:solidFill>
            <a:srgbClr val="FFFFCC"/>
          </a:solidFill>
          <a:ln w="76200" cap="flat" cmpd="sng" algn="ctr">
            <a:solidFill>
              <a:schemeClr val="tx1">
                <a:lumMod val="50000"/>
              </a:schemeClr>
            </a:solidFill>
            <a:prstDash val="solid"/>
            <a:round/>
            <a:headEnd type="none" w="med" len="med"/>
            <a:tailEnd type="none" w="med" len="med"/>
          </a:ln>
          <a:effectLst/>
        </p:spPr>
      </p:cxnSp>
      <p:cxnSp>
        <p:nvCxnSpPr>
          <p:cNvPr id="24" name="Straight Connector 23"/>
          <p:cNvCxnSpPr/>
          <p:nvPr/>
        </p:nvCxnSpPr>
        <p:spPr bwMode="auto">
          <a:xfrm>
            <a:off x="3041745" y="1899489"/>
            <a:ext cx="2909882" cy="0"/>
          </a:xfrm>
          <a:prstGeom prst="line">
            <a:avLst/>
          </a:prstGeom>
          <a:solidFill>
            <a:srgbClr val="FFFFCC"/>
          </a:solidFill>
          <a:ln w="76200" cap="flat" cmpd="sng" algn="ctr">
            <a:solidFill>
              <a:schemeClr val="tx1">
                <a:lumMod val="50000"/>
              </a:schemeClr>
            </a:solidFill>
            <a:prstDash val="solid"/>
            <a:round/>
            <a:headEnd type="none" w="med" len="med"/>
            <a:tailEnd type="none" w="med" len="med"/>
          </a:ln>
          <a:effectLst/>
        </p:spPr>
      </p:cxnSp>
      <p:sp>
        <p:nvSpPr>
          <p:cNvPr id="19" name="TextBox 18"/>
          <p:cNvSpPr txBox="1"/>
          <p:nvPr/>
        </p:nvSpPr>
        <p:spPr bwMode="auto">
          <a:xfrm>
            <a:off x="4014022" y="1961867"/>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tx1">
                    <a:lumMod val="50000"/>
                  </a:schemeClr>
                </a:solidFill>
                <a:latin typeface="Arial" panose="020B0604020202020204" pitchFamily="34" charset="0"/>
                <a:cs typeface="Arial" panose="020B0604020202020204" pitchFamily="34" charset="0"/>
              </a:rPr>
              <a:t>hash</a:t>
            </a:r>
          </a:p>
        </p:txBody>
      </p:sp>
      <p:sp>
        <p:nvSpPr>
          <p:cNvPr id="72" name="Right Arrow 71"/>
          <p:cNvSpPr/>
          <p:nvPr/>
        </p:nvSpPr>
        <p:spPr>
          <a:xfrm flipH="1">
            <a:off x="1791658" y="1724508"/>
            <a:ext cx="1202150" cy="1109677"/>
          </a:xfrm>
          <a:prstGeom prst="rightArrow">
            <a:avLst/>
          </a:prstGeom>
          <a:solidFill>
            <a:schemeClr val="accent5">
              <a:lumMod val="60000"/>
              <a:lumOff val="40000"/>
            </a:schemeClr>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35" name="TextBox 34"/>
          <p:cNvSpPr txBox="1"/>
          <p:nvPr/>
        </p:nvSpPr>
        <p:spPr bwMode="auto">
          <a:xfrm>
            <a:off x="5317438" y="2485087"/>
            <a:ext cx="3115749" cy="954107"/>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Version, height, PoW nonces, etc.</a:t>
            </a:r>
          </a:p>
        </p:txBody>
      </p:sp>
      <p:sp>
        <p:nvSpPr>
          <p:cNvPr id="34" name="Rounded Rectangular Callout 33"/>
          <p:cNvSpPr/>
          <p:nvPr/>
        </p:nvSpPr>
        <p:spPr bwMode="auto">
          <a:xfrm>
            <a:off x="3470328" y="1202154"/>
            <a:ext cx="1990008" cy="642209"/>
          </a:xfrm>
          <a:prstGeom prst="wedgeRoundRectCallout">
            <a:avLst>
              <a:gd name="adj1" fmla="val 41415"/>
              <a:gd name="adj2" fmla="val 133648"/>
              <a:gd name="adj3" fmla="val 16667"/>
            </a:avLst>
          </a:prstGeom>
          <a:solidFill>
            <a:srgbClr val="FFFF00"/>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29" name="TextBox 28"/>
          <p:cNvSpPr txBox="1"/>
          <p:nvPr/>
        </p:nvSpPr>
        <p:spPr bwMode="auto">
          <a:xfrm>
            <a:off x="3843302" y="1202154"/>
            <a:ext cx="1306768" cy="523220"/>
          </a:xfrm>
          <a:prstGeom prst="rect">
            <a:avLst/>
          </a:prstGeom>
          <a:solidFill>
            <a:srgbClr val="FFFF00"/>
          </a:solid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spTree>
    <p:extLst>
      <p:ext uri="{BB962C8B-B14F-4D97-AF65-F5344CB8AC3E}">
        <p14:creationId xmlns:p14="http://schemas.microsoft.com/office/powerpoint/2010/main" val="354722305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88</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6" name="Group 5"/>
          <p:cNvGrpSpPr/>
          <p:nvPr/>
        </p:nvGrpSpPr>
        <p:grpSpPr>
          <a:xfrm>
            <a:off x="3470327" y="3048909"/>
            <a:ext cx="2052719" cy="2235361"/>
            <a:chOff x="1230705" y="1640745"/>
            <a:chExt cx="1691489" cy="1841990"/>
          </a:xfrm>
        </p:grpSpPr>
        <p:sp>
          <p:nvSpPr>
            <p:cNvPr id="3" name="Rectangle 2"/>
            <p:cNvSpPr/>
            <p:nvPr/>
          </p:nvSpPr>
          <p:spPr bwMode="auto">
            <a:xfrm>
              <a:off x="1230705" y="164074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0" name="Rectangle 19"/>
            <p:cNvSpPr/>
            <p:nvPr/>
          </p:nvSpPr>
          <p:spPr bwMode="auto">
            <a:xfrm>
              <a:off x="1230705" y="210932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1" name="Rectangle 20"/>
            <p:cNvSpPr/>
            <p:nvPr/>
          </p:nvSpPr>
          <p:spPr bwMode="auto">
            <a:xfrm>
              <a:off x="1230705" y="2565195"/>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sp>
          <p:nvSpPr>
            <p:cNvPr id="23" name="Rectangle 22"/>
            <p:cNvSpPr/>
            <p:nvPr/>
          </p:nvSpPr>
          <p:spPr bwMode="auto">
            <a:xfrm>
              <a:off x="1230705" y="3021070"/>
              <a:ext cx="1691489" cy="461665"/>
            </a:xfrm>
            <a:prstGeom prst="rect">
              <a:avLst/>
            </a:prstGeom>
            <a:noFill/>
            <a:ln w="76200" cap="flat" cmpd="sng" algn="ctr">
              <a:solidFill>
                <a:schemeClr val="bg1"/>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bg1"/>
                  </a:solidFill>
                  <a:effectLst/>
                  <a:latin typeface="Arial" panose="020B0604020202020204" pitchFamily="34" charset="0"/>
                  <a:cs typeface="Arial" panose="020B0604020202020204" pitchFamily="34" charset="0"/>
                </a:rPr>
                <a:t>transaction</a:t>
              </a:r>
            </a:p>
          </p:txBody>
        </p:sp>
      </p:gr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5" name="Group 24"/>
          <p:cNvGrpSpPr/>
          <p:nvPr/>
        </p:nvGrpSpPr>
        <p:grpSpPr>
          <a:xfrm>
            <a:off x="3451494" y="2822249"/>
            <a:ext cx="2186198" cy="2678224"/>
            <a:chOff x="1585137" y="1441320"/>
            <a:chExt cx="3165971" cy="3878504"/>
          </a:xfrm>
        </p:grpSpPr>
        <p:sp>
          <p:nvSpPr>
            <p:cNvPr id="27" name="TextBox 26"/>
            <p:cNvSpPr txBox="1"/>
            <p:nvPr/>
          </p:nvSpPr>
          <p:spPr bwMode="auto">
            <a:xfrm>
              <a:off x="2976403" y="1441320"/>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2661870" y="1964540"/>
              <a:ext cx="506252"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3168122" y="1964540"/>
              <a:ext cx="439729" cy="558764"/>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TextBox 31"/>
            <p:cNvSpPr txBox="1"/>
            <p:nvPr/>
          </p:nvSpPr>
          <p:spPr bwMode="auto">
            <a:xfrm>
              <a:off x="1585137"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1585137"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4" name="Straight Arrow Connector 33"/>
            <p:cNvCxnSpPr/>
            <p:nvPr/>
          </p:nvCxnSpPr>
          <p:spPr bwMode="auto">
            <a:xfrm>
              <a:off x="1776856"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5" name="TextBox 34"/>
            <p:cNvSpPr txBox="1"/>
            <p:nvPr/>
          </p:nvSpPr>
          <p:spPr bwMode="auto">
            <a:xfrm>
              <a:off x="2536674"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6" name="TextBox 35"/>
            <p:cNvSpPr txBox="1"/>
            <p:nvPr/>
          </p:nvSpPr>
          <p:spPr bwMode="auto">
            <a:xfrm>
              <a:off x="2536675"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7" name="Straight Arrow Connector 36"/>
            <p:cNvCxnSpPr/>
            <p:nvPr/>
          </p:nvCxnSpPr>
          <p:spPr bwMode="auto">
            <a:xfrm>
              <a:off x="2728394"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8" name="Straight Arrow Connector 37"/>
            <p:cNvCxnSpPr>
              <a:stCxn id="40" idx="2"/>
              <a:endCxn id="32" idx="0"/>
            </p:cNvCxnSpPr>
            <p:nvPr/>
          </p:nvCxnSpPr>
          <p:spPr bwMode="auto">
            <a:xfrm flipH="1">
              <a:off x="1776856" y="3035822"/>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9" name="Straight Arrow Connector 38"/>
            <p:cNvCxnSpPr>
              <a:stCxn id="40" idx="2"/>
              <a:endCxn id="35" idx="0"/>
            </p:cNvCxnSpPr>
            <p:nvPr/>
          </p:nvCxnSpPr>
          <p:spPr bwMode="auto">
            <a:xfrm>
              <a:off x="2661870" y="3035822"/>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2470151" y="2512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3416132"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3416132"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3607851"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4367669"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5" name="TextBox 44"/>
            <p:cNvSpPr txBox="1"/>
            <p:nvPr/>
          </p:nvSpPr>
          <p:spPr bwMode="auto">
            <a:xfrm>
              <a:off x="4367670"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6" name="Straight Arrow Connector 45"/>
            <p:cNvCxnSpPr/>
            <p:nvPr/>
          </p:nvCxnSpPr>
          <p:spPr bwMode="auto">
            <a:xfrm>
              <a:off x="4559389"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7" name="Straight Arrow Connector 46"/>
            <p:cNvCxnSpPr>
              <a:stCxn id="49" idx="2"/>
              <a:endCxn id="41" idx="0"/>
            </p:cNvCxnSpPr>
            <p:nvPr/>
          </p:nvCxnSpPr>
          <p:spPr bwMode="auto">
            <a:xfrm>
              <a:off x="3607851" y="3046524"/>
              <a:ext cx="0"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3607851" y="3046524"/>
              <a:ext cx="951537"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3416132" y="2523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8283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tx1">
                  <a:lumMod val="50000"/>
                </a:schemeClr>
              </a:solidFill>
              <a:prstDash val="solid"/>
              <a:round/>
              <a:headEnd type="none" w="med" len="med"/>
              <a:tailEnd type="none" w="med" len="med"/>
            </a:ln>
            <a:effectLst/>
          </p:spPr>
        </p:cxnSp>
        <p:sp>
          <p:nvSpPr>
            <p:cNvPr id="19" name="TextBox 18"/>
            <p:cNvSpPr txBox="1"/>
            <p:nvPr/>
          </p:nvSpPr>
          <p:spPr bwMode="auto">
            <a:xfrm>
              <a:off x="1668668" y="1822123"/>
              <a:ext cx="795453" cy="431146"/>
            </a:xfrm>
            <a:prstGeom prst="rect">
              <a:avLst/>
            </a:prstGeom>
            <a:noFill/>
            <a:ln w="76200">
              <a:noFill/>
              <a:miter lim="800000"/>
              <a:headEnd/>
              <a:tailEnd/>
            </a:ln>
            <a:effectLst/>
          </p:spPr>
          <p:txBody>
            <a:bodyPr wrap="none" rtlCol="0">
              <a:spAutoFit/>
            </a:bodyPr>
            <a:lstStyle/>
            <a:p>
              <a:pPr algn="ctr"/>
              <a:r>
                <a:rPr lang="en-US" sz="2800" dirty="0">
                  <a:solidFill>
                    <a:schemeClr val="tx1">
                      <a:lumMod val="50000"/>
                    </a:schemeClr>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527991" y="1196101"/>
              <a:ext cx="1076808" cy="431146"/>
            </a:xfrm>
            <a:prstGeom prst="rect">
              <a:avLst/>
            </a:prstGeom>
            <a:noFill/>
            <a:ln w="76200">
              <a:noFill/>
              <a:miter lim="800000"/>
              <a:headEnd/>
              <a:tailEnd/>
            </a:ln>
            <a:effectLst/>
          </p:spPr>
          <p:txBody>
            <a:bodyPr wrap="none" rtlCol="0">
              <a:spAutoFit/>
            </a:bodyPr>
            <a:lstStyle/>
            <a:p>
              <a:pPr algn="ctr"/>
              <a:r>
                <a:rPr lang="en-US" sz="2800" dirty="0">
                  <a:solidFill>
                    <a:schemeClr val="tx1">
                      <a:lumMod val="50000"/>
                    </a:schemeClr>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51" name="Rounded Rectangular Callout 50"/>
          <p:cNvSpPr/>
          <p:nvPr/>
        </p:nvSpPr>
        <p:spPr bwMode="auto">
          <a:xfrm>
            <a:off x="2947241" y="2556238"/>
            <a:ext cx="3194704" cy="3298462"/>
          </a:xfrm>
          <a:prstGeom prst="wedgeRoundRectCallout">
            <a:avLst>
              <a:gd name="adj1" fmla="val -86988"/>
              <a:gd name="adj2" fmla="val -47343"/>
              <a:gd name="adj3" fmla="val 16667"/>
            </a:avLst>
          </a:prstGeom>
          <a:solidFill>
            <a:srgbClr val="FFFF00"/>
          </a:solidFill>
          <a:ln w="76200" cap="flat" cmpd="sng" algn="ctr">
            <a:solidFill>
              <a:srgbClr val="FFFF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FF0066"/>
              </a:solidFill>
              <a:effectLst/>
              <a:latin typeface="Lucida Console" pitchFamily="49" charset="0"/>
            </a:endParaRPr>
          </a:p>
        </p:txBody>
      </p:sp>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89</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5" name="Group 24"/>
          <p:cNvGrpSpPr/>
          <p:nvPr/>
        </p:nvGrpSpPr>
        <p:grpSpPr>
          <a:xfrm>
            <a:off x="3451494" y="2822249"/>
            <a:ext cx="2186198" cy="2678224"/>
            <a:chOff x="1585137" y="1441320"/>
            <a:chExt cx="3165971" cy="3878504"/>
          </a:xfrm>
        </p:grpSpPr>
        <p:sp>
          <p:nvSpPr>
            <p:cNvPr id="27" name="TextBox 26"/>
            <p:cNvSpPr txBox="1"/>
            <p:nvPr/>
          </p:nvSpPr>
          <p:spPr bwMode="auto">
            <a:xfrm>
              <a:off x="2976403" y="1441320"/>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2661870" y="1964540"/>
              <a:ext cx="506252"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3168122" y="1964540"/>
              <a:ext cx="439729" cy="558764"/>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TextBox 31"/>
            <p:cNvSpPr txBox="1"/>
            <p:nvPr/>
          </p:nvSpPr>
          <p:spPr bwMode="auto">
            <a:xfrm>
              <a:off x="1585137"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1585137"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4" name="Straight Arrow Connector 33"/>
            <p:cNvCxnSpPr/>
            <p:nvPr/>
          </p:nvCxnSpPr>
          <p:spPr bwMode="auto">
            <a:xfrm>
              <a:off x="1776856"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5" name="TextBox 34"/>
            <p:cNvSpPr txBox="1"/>
            <p:nvPr/>
          </p:nvSpPr>
          <p:spPr bwMode="auto">
            <a:xfrm>
              <a:off x="2536674"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6" name="TextBox 35"/>
            <p:cNvSpPr txBox="1"/>
            <p:nvPr/>
          </p:nvSpPr>
          <p:spPr bwMode="auto">
            <a:xfrm>
              <a:off x="2536675"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7" name="Straight Arrow Connector 36"/>
            <p:cNvCxnSpPr/>
            <p:nvPr/>
          </p:nvCxnSpPr>
          <p:spPr bwMode="auto">
            <a:xfrm>
              <a:off x="2728394"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8" name="Straight Arrow Connector 37"/>
            <p:cNvCxnSpPr>
              <a:stCxn id="40" idx="2"/>
              <a:endCxn id="32" idx="0"/>
            </p:cNvCxnSpPr>
            <p:nvPr/>
          </p:nvCxnSpPr>
          <p:spPr bwMode="auto">
            <a:xfrm flipH="1">
              <a:off x="1776856" y="3035822"/>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9" name="Straight Arrow Connector 38"/>
            <p:cNvCxnSpPr>
              <a:stCxn id="40" idx="2"/>
              <a:endCxn id="35" idx="0"/>
            </p:cNvCxnSpPr>
            <p:nvPr/>
          </p:nvCxnSpPr>
          <p:spPr bwMode="auto">
            <a:xfrm>
              <a:off x="2661870" y="3035822"/>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2470151" y="2512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3416132"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3416132"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3607851"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4367669"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5" name="TextBox 44"/>
            <p:cNvSpPr txBox="1"/>
            <p:nvPr/>
          </p:nvSpPr>
          <p:spPr bwMode="auto">
            <a:xfrm>
              <a:off x="4367670"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6" name="Straight Arrow Connector 45"/>
            <p:cNvCxnSpPr/>
            <p:nvPr/>
          </p:nvCxnSpPr>
          <p:spPr bwMode="auto">
            <a:xfrm>
              <a:off x="4559389"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7" name="Straight Arrow Connector 46"/>
            <p:cNvCxnSpPr>
              <a:stCxn id="49" idx="2"/>
              <a:endCxn id="41" idx="0"/>
            </p:cNvCxnSpPr>
            <p:nvPr/>
          </p:nvCxnSpPr>
          <p:spPr bwMode="auto">
            <a:xfrm>
              <a:off x="3607851" y="3046524"/>
              <a:ext cx="0"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3607851" y="3046524"/>
              <a:ext cx="951537"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3416132" y="2523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50" name="TextBox 49"/>
          <p:cNvSpPr txBox="1"/>
          <p:nvPr/>
        </p:nvSpPr>
        <p:spPr bwMode="auto">
          <a:xfrm>
            <a:off x="359919" y="1171243"/>
            <a:ext cx="3223963" cy="1384995"/>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Each block keeps its transactions in a Merkle tree</a:t>
            </a:r>
          </a:p>
        </p:txBody>
      </p:sp>
    </p:spTree>
    <p:extLst>
      <p:ext uri="{BB962C8B-B14F-4D97-AF65-F5344CB8AC3E}">
        <p14:creationId xmlns:p14="http://schemas.microsoft.com/office/powerpoint/2010/main" val="187502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EBF51-40C2-7AEF-176E-097F453406DC}"/>
              </a:ext>
            </a:extLst>
          </p:cNvPr>
          <p:cNvSpPr>
            <a:spLocks noGrp="1"/>
          </p:cNvSpPr>
          <p:nvPr>
            <p:ph type="title"/>
          </p:nvPr>
        </p:nvSpPr>
        <p:spPr/>
        <p:txBody>
          <a:bodyPr/>
          <a:lstStyle/>
          <a:p>
            <a:r>
              <a:rPr lang="en-US" dirty="0">
                <a:solidFill>
                  <a:srgbClr val="FFFF00"/>
                </a:solidFill>
              </a:rPr>
              <a:t>Bitcoin Script</a:t>
            </a:r>
          </a:p>
        </p:txBody>
      </p:sp>
      <p:sp>
        <p:nvSpPr>
          <p:cNvPr id="3" name="Slide Number Placeholder 2">
            <a:extLst>
              <a:ext uri="{FF2B5EF4-FFF2-40B4-BE49-F238E27FC236}">
                <a16:creationId xmlns:a16="http://schemas.microsoft.com/office/drawing/2014/main" id="{683C66EC-187B-B5AC-6B98-15C90ADC9056}"/>
              </a:ext>
            </a:extLst>
          </p:cNvPr>
          <p:cNvSpPr>
            <a:spLocks noGrp="1"/>
          </p:cNvSpPr>
          <p:nvPr>
            <p:ph type="sldNum" sz="quarter" idx="11"/>
          </p:nvPr>
        </p:nvSpPr>
        <p:spPr/>
        <p:txBody>
          <a:bodyPr/>
          <a:lstStyle/>
          <a:p>
            <a:pPr>
              <a:defRPr/>
            </a:pPr>
            <a:fld id="{D65C4E5D-DA99-460E-9E68-E8A28959880C}" type="slidenum">
              <a:rPr lang="x-none" smtClean="0"/>
              <a:pPr>
                <a:defRPr/>
              </a:pPr>
              <a:t>9</a:t>
            </a:fld>
            <a:endParaRPr lang="en-US" dirty="0"/>
          </a:p>
        </p:txBody>
      </p:sp>
      <p:sp>
        <p:nvSpPr>
          <p:cNvPr id="5" name="Rectangle 4">
            <a:extLst>
              <a:ext uri="{FF2B5EF4-FFF2-40B4-BE49-F238E27FC236}">
                <a16:creationId xmlns:a16="http://schemas.microsoft.com/office/drawing/2014/main" id="{E049E0BF-58BF-DF35-3E44-111EF2CA4DE3}"/>
              </a:ext>
            </a:extLst>
          </p:cNvPr>
          <p:cNvSpPr/>
          <p:nvPr/>
        </p:nvSpPr>
        <p:spPr bwMode="auto">
          <a:xfrm>
            <a:off x="4922379" y="2849500"/>
            <a:ext cx="1883849" cy="1938992"/>
          </a:xfrm>
          <a:prstGeom prst="rect">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code</a:t>
            </a:r>
            <a:endParaRPr lang="nl-NL" b="0" dirty="0">
              <a:solidFill>
                <a:srgbClr val="FFFF00"/>
              </a:solidFill>
              <a:effectLst/>
              <a:latin typeface="Arial" panose="020B0604020202020204" pitchFamily="34" charset="0"/>
              <a:cs typeface="Arial" panose="020B0604020202020204" pitchFamily="34" charset="0"/>
            </a:endParaRPr>
          </a:p>
          <a:p>
            <a:pPr algn="l"/>
            <a:r>
              <a:rPr lang="nl-NL" b="0" dirty="0">
                <a:solidFill>
                  <a:srgbClr val="D4D4D4"/>
                </a:solidFill>
                <a:effectLst/>
                <a:latin typeface="Consolas" panose="020B0609020204030204" pitchFamily="49" charset="0"/>
              </a:rPr>
              <a:t>&lt;s&gt;</a:t>
            </a:r>
          </a:p>
          <a:p>
            <a:pPr algn="l"/>
            <a:r>
              <a:rPr lang="nl-NL" b="0" dirty="0">
                <a:solidFill>
                  <a:srgbClr val="DCDCAA"/>
                </a:solidFill>
                <a:effectLst/>
                <a:latin typeface="Consolas" panose="020B0609020204030204" pitchFamily="49" charset="0"/>
              </a:rPr>
              <a:t>OP_HASH256</a:t>
            </a:r>
            <a:endParaRPr lang="nl-NL" b="0" dirty="0">
              <a:solidFill>
                <a:srgbClr val="D4D4D4"/>
              </a:solidFill>
              <a:effectLst/>
              <a:latin typeface="Consolas" panose="020B0609020204030204" pitchFamily="49" charset="0"/>
            </a:endParaRPr>
          </a:p>
          <a:p>
            <a:pPr algn="l"/>
            <a:r>
              <a:rPr lang="nl-NL" b="0" dirty="0">
                <a:solidFill>
                  <a:srgbClr val="D4D4D4"/>
                </a:solidFill>
                <a:effectLst/>
                <a:latin typeface="Consolas" panose="020B0609020204030204" pitchFamily="49" charset="0"/>
              </a:rPr>
              <a:t>&lt;k&gt;</a:t>
            </a:r>
          </a:p>
          <a:p>
            <a:pPr algn="l"/>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54C97076-64F0-29A7-886E-04DD4718D5B7}"/>
              </a:ext>
            </a:extLst>
          </p:cNvPr>
          <p:cNvSpPr/>
          <p:nvPr/>
        </p:nvSpPr>
        <p:spPr bwMode="auto">
          <a:xfrm>
            <a:off x="1637615" y="2773300"/>
            <a:ext cx="1883849" cy="1938992"/>
          </a:xfrm>
          <a:prstGeom prst="rect">
            <a:avLst/>
          </a:prstGeom>
          <a:solidFill>
            <a:schemeClr val="bg1"/>
          </a:solidFill>
          <a:ln w="76200" cap="flat" cmpd="sng" algn="ctr">
            <a:solidFill>
              <a:srgbClr val="FF000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noAutofit/>
          </a:bodyPr>
          <a:lstStyle/>
          <a:p>
            <a:pPr algn="ctr"/>
            <a:r>
              <a:rPr lang="nl-NL" dirty="0">
                <a:solidFill>
                  <a:srgbClr val="FFFF00"/>
                </a:solidFill>
                <a:latin typeface="Arial" panose="020B0604020202020204" pitchFamily="34" charset="0"/>
                <a:cs typeface="Arial" panose="020B0604020202020204" pitchFamily="34" charset="0"/>
              </a:rPr>
              <a:t>stack</a:t>
            </a:r>
            <a:endParaRPr lang="nl-NL" b="0" dirty="0">
              <a:solidFill>
                <a:srgbClr val="FFFF00"/>
              </a:solidFill>
              <a:effectLst/>
              <a:latin typeface="Arial" panose="020B0604020202020204" pitchFamily="34" charset="0"/>
              <a:cs typeface="Arial" panose="020B0604020202020204" pitchFamily="34" charset="0"/>
            </a:endParaRPr>
          </a:p>
          <a:p>
            <a:pPr algn="ctr"/>
            <a:r>
              <a:rPr lang="nl-NL" b="0" dirty="0">
                <a:solidFill>
                  <a:srgbClr val="D4D4D4"/>
                </a:solidFill>
                <a:effectLst/>
                <a:latin typeface="Consolas" panose="020B0609020204030204" pitchFamily="49" charset="0"/>
              </a:rPr>
              <a:t> </a:t>
            </a:r>
          </a:p>
          <a:p>
            <a:pPr algn="ctr"/>
            <a:r>
              <a:rPr lang="nl-NL" b="0" dirty="0">
                <a:solidFill>
                  <a:srgbClr val="DCDCAA"/>
                </a:solidFill>
                <a:effectLst/>
                <a:latin typeface="Consolas" panose="020B0609020204030204" pitchFamily="49" charset="0"/>
              </a:rPr>
              <a:t>OP_EQUAL</a:t>
            </a:r>
            <a:endParaRPr lang="nl-NL" b="0" dirty="0">
              <a:solidFill>
                <a:srgbClr val="D4D4D4"/>
              </a:solidFill>
              <a:effectLst/>
              <a:latin typeface="Consolas" panose="020B0609020204030204" pitchFamily="49" charset="0"/>
            </a:endParaRPr>
          </a:p>
          <a:p>
            <a:pPr algn="ctr"/>
            <a:r>
              <a:rPr lang="nl-NL" b="0" dirty="0">
                <a:solidFill>
                  <a:srgbClr val="D4D4D4"/>
                </a:solidFill>
                <a:effectLst/>
                <a:latin typeface="Consolas" panose="020B0609020204030204" pitchFamily="49" charset="0"/>
              </a:rPr>
              <a:t>&lt;k&gt;</a:t>
            </a:r>
          </a:p>
          <a:p>
            <a:pPr algn="ctr"/>
            <a:r>
              <a:rPr lang="nl-NL" b="0" dirty="0">
                <a:solidFill>
                  <a:srgbClr val="D4D4D4"/>
                </a:solidFill>
                <a:effectLst/>
                <a:latin typeface="Consolas" panose="020B0609020204030204" pitchFamily="49" charset="0"/>
              </a:rPr>
              <a:t>&lt;h&gt;</a:t>
            </a:r>
          </a:p>
        </p:txBody>
      </p:sp>
      <p:sp>
        <p:nvSpPr>
          <p:cNvPr id="4" name="Arrow: Left 3">
            <a:extLst>
              <a:ext uri="{FF2B5EF4-FFF2-40B4-BE49-F238E27FC236}">
                <a16:creationId xmlns:a16="http://schemas.microsoft.com/office/drawing/2014/main" id="{B20B9AF1-7188-7651-1CC9-C064204C807B}"/>
              </a:ext>
            </a:extLst>
          </p:cNvPr>
          <p:cNvSpPr/>
          <p:nvPr/>
        </p:nvSpPr>
        <p:spPr bwMode="auto">
          <a:xfrm>
            <a:off x="6966879" y="4601367"/>
            <a:ext cx="677799" cy="917079"/>
          </a:xfrm>
          <a:prstGeom prst="leftArrow">
            <a:avLst/>
          </a:prstGeom>
          <a:solidFill>
            <a:schemeClr val="bg1"/>
          </a:solidFill>
          <a:ln w="76200" cap="flat" cmpd="sng" algn="ctr">
            <a:solidFill>
              <a:srgbClr val="00B0F0"/>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rgbClr val="FFFF00"/>
                </a:solidFill>
                <a:effectLst/>
                <a:latin typeface="Arial" panose="020B0604020202020204" pitchFamily="34" charset="0"/>
                <a:cs typeface="Arial" panose="020B0604020202020204" pitchFamily="34" charset="0"/>
              </a:rPr>
              <a:t>pc</a:t>
            </a:r>
          </a:p>
        </p:txBody>
      </p:sp>
      <p:sp>
        <p:nvSpPr>
          <p:cNvPr id="6" name="TextBox 5">
            <a:extLst>
              <a:ext uri="{FF2B5EF4-FFF2-40B4-BE49-F238E27FC236}">
                <a16:creationId xmlns:a16="http://schemas.microsoft.com/office/drawing/2014/main" id="{C1EF74E7-1A60-972A-04FE-3266C433325D}"/>
              </a:ext>
            </a:extLst>
          </p:cNvPr>
          <p:cNvSpPr txBox="1"/>
          <p:nvPr/>
        </p:nvSpPr>
        <p:spPr bwMode="auto">
          <a:xfrm>
            <a:off x="1606112" y="5471382"/>
            <a:ext cx="3021981" cy="523220"/>
          </a:xfrm>
          <a:prstGeom prst="rect">
            <a:avLst/>
          </a:prstGeom>
          <a:solidFill>
            <a:schemeClr val="bg1"/>
          </a:solidFill>
          <a:ln w="76200">
            <a:solidFill>
              <a:schemeClr val="tx1">
                <a:lumMod val="85000"/>
              </a:schemeClr>
            </a:solidFill>
            <a:miter lim="800000"/>
            <a:headEnd/>
            <a:tailEnd/>
          </a:ln>
          <a:effectLst>
            <a:outerShdw blurRad="50800" dist="38100" dir="2700000" algn="tl" rotWithShape="0">
              <a:prstClr val="black">
                <a:alpha val="40000"/>
              </a:prstClr>
            </a:outerShdw>
          </a:effectLst>
        </p:spPr>
        <p:txBody>
          <a:bodyPr wrap="none" rtlCol="0">
            <a:spAutoFit/>
          </a:bodyPr>
          <a:lstStyle/>
          <a:p>
            <a:pPr algn="l"/>
            <a:r>
              <a:rPr lang="en-US" sz="2800" dirty="0">
                <a:solidFill>
                  <a:schemeClr val="tx1"/>
                </a:solidFill>
                <a:latin typeface="Arial" panose="020B0604020202020204" pitchFamily="34" charset="0"/>
                <a:cs typeface="Arial" panose="020B0604020202020204" pitchFamily="34" charset="0"/>
              </a:rPr>
              <a:t>Push equality test</a:t>
            </a:r>
          </a:p>
        </p:txBody>
      </p:sp>
    </p:spTree>
    <p:extLst>
      <p:ext uri="{BB962C8B-B14F-4D97-AF65-F5344CB8AC3E}">
        <p14:creationId xmlns:p14="http://schemas.microsoft.com/office/powerpoint/2010/main" val="289724100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E1A4A-1AB8-4BA7-9843-F5B0CA37A869}"/>
              </a:ext>
            </a:extLst>
          </p:cNvPr>
          <p:cNvSpPr>
            <a:spLocks noGrp="1"/>
          </p:cNvSpPr>
          <p:nvPr>
            <p:ph type="title"/>
          </p:nvPr>
        </p:nvSpPr>
        <p:spPr/>
        <p:txBody>
          <a:bodyPr/>
          <a:lstStyle/>
          <a:p>
            <a:r>
              <a:rPr lang="en-US" dirty="0">
                <a:solidFill>
                  <a:srgbClr val="FFFF00"/>
                </a:solidFill>
              </a:rPr>
              <a:t>Questions?</a:t>
            </a:r>
          </a:p>
        </p:txBody>
      </p:sp>
      <p:sp>
        <p:nvSpPr>
          <p:cNvPr id="3" name="Slide Number Placeholder 2">
            <a:extLst>
              <a:ext uri="{FF2B5EF4-FFF2-40B4-BE49-F238E27FC236}">
                <a16:creationId xmlns:a16="http://schemas.microsoft.com/office/drawing/2014/main" id="{DB84CA79-DF47-4010-AA38-1D97AB756110}"/>
              </a:ext>
            </a:extLst>
          </p:cNvPr>
          <p:cNvSpPr>
            <a:spLocks noGrp="1"/>
          </p:cNvSpPr>
          <p:nvPr>
            <p:ph type="sldNum" sz="quarter" idx="11"/>
          </p:nvPr>
        </p:nvSpPr>
        <p:spPr/>
        <p:txBody>
          <a:bodyPr/>
          <a:lstStyle/>
          <a:p>
            <a:pPr>
              <a:defRPr/>
            </a:pPr>
            <a:fld id="{D65C4E5D-DA99-460E-9E68-E8A28959880C}" type="slidenum">
              <a:rPr lang="x-none" smtClean="0"/>
              <a:pPr>
                <a:defRPr/>
              </a:pPr>
              <a:t>90</a:t>
            </a:fld>
            <a:endParaRPr lang="en-US" dirty="0"/>
          </a:p>
        </p:txBody>
      </p:sp>
    </p:spTree>
    <p:extLst>
      <p:ext uri="{BB962C8B-B14F-4D97-AF65-F5344CB8AC3E}">
        <p14:creationId xmlns:p14="http://schemas.microsoft.com/office/powerpoint/2010/main" val="21135363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098" y="60960"/>
            <a:ext cx="1285875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91</a:t>
            </a:fld>
            <a:endParaRPr lang="en-US" dirty="0"/>
          </a:p>
        </p:txBody>
      </p:sp>
      <p:sp>
        <p:nvSpPr>
          <p:cNvPr id="4" name="TextBox 3"/>
          <p:cNvSpPr txBox="1"/>
          <p:nvPr/>
        </p:nvSpPr>
        <p:spPr bwMode="auto">
          <a:xfrm>
            <a:off x="5597829" y="429036"/>
            <a:ext cx="2999539" cy="523220"/>
          </a:xfrm>
          <a:prstGeom prst="rect">
            <a:avLst/>
          </a:prstGeom>
          <a:solidFill>
            <a:schemeClr val="bg1"/>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Bitcoin full node</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2" name="TextBox 11"/>
          <p:cNvSpPr txBox="1"/>
          <p:nvPr/>
        </p:nvSpPr>
        <p:spPr bwMode="auto">
          <a:xfrm>
            <a:off x="5593019" y="1221516"/>
            <a:ext cx="3004349"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200G disk space</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3" name="TextBox 12"/>
          <p:cNvSpPr txBox="1"/>
          <p:nvPr/>
        </p:nvSpPr>
        <p:spPr bwMode="auto">
          <a:xfrm>
            <a:off x="6436199" y="2013996"/>
            <a:ext cx="2161169" cy="523220"/>
          </a:xfrm>
          <a:prstGeom prst="rect">
            <a:avLst/>
          </a:prstGeom>
          <a:solidFill>
            <a:schemeClr val="bg1"/>
          </a:solidFill>
          <a:ln w="76200">
            <a:solidFill>
              <a:srgbClr val="FF0066"/>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2G memory</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4" name="TextBox 13"/>
          <p:cNvSpPr txBox="1"/>
          <p:nvPr/>
        </p:nvSpPr>
        <p:spPr bwMode="auto">
          <a:xfrm>
            <a:off x="6274296" y="2806476"/>
            <a:ext cx="2323072"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50K network</a:t>
            </a:r>
            <a:endParaRPr lang="en-US" sz="2800" b="1" baseline="-25000" dirty="0">
              <a:solidFill>
                <a:srgbClr val="FFFF00"/>
              </a:solidFill>
              <a:latin typeface="Arial" panose="020B0604020202020204" pitchFamily="34" charset="0"/>
              <a:cs typeface="Arial" panose="020B0604020202020204" pitchFamily="34" charset="0"/>
            </a:endParaRPr>
          </a:p>
        </p:txBody>
      </p:sp>
      <p:sp>
        <p:nvSpPr>
          <p:cNvPr id="15" name="TextBox 14"/>
          <p:cNvSpPr txBox="1"/>
          <p:nvPr/>
        </p:nvSpPr>
        <p:spPr bwMode="auto">
          <a:xfrm>
            <a:off x="4158332" y="3598956"/>
            <a:ext cx="4439036" cy="523220"/>
          </a:xfrm>
          <a:prstGeom prst="rect">
            <a:avLst/>
          </a:prstGeom>
          <a:solidFill>
            <a:schemeClr val="bg1"/>
          </a:solidFill>
          <a:ln w="76200">
            <a:solidFill>
              <a:srgbClr val="FFCC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3-4 days initial download</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7710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3" grpId="0" animBg="1"/>
      <p:bldP spid="14" grpId="0" animBg="1"/>
      <p:bldP spid="1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FE25F947-77F5-4CA6-8472-B4B2967773ED}" type="slidenum">
              <a:rPr lang="x-none" smtClean="0"/>
              <a:pPr>
                <a:defRPr/>
              </a:pPr>
              <a:t>92</a:t>
            </a:fld>
            <a:endParaRPr lang="en-US" dirty="0"/>
          </a:p>
        </p:txBody>
      </p:sp>
      <p:sp>
        <p:nvSpPr>
          <p:cNvPr id="4" name="TextBox 3"/>
          <p:cNvSpPr txBox="1"/>
          <p:nvPr/>
        </p:nvSpPr>
        <p:spPr bwMode="auto">
          <a:xfrm>
            <a:off x="4427216" y="550956"/>
            <a:ext cx="4357283"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chemeClr val="tx1"/>
                </a:solidFill>
                <a:latin typeface="Arial" panose="020B0604020202020204" pitchFamily="34" charset="0"/>
                <a:cs typeface="Arial" panose="020B0604020202020204" pitchFamily="34" charset="0"/>
              </a:rPr>
              <a:t>Bitcoin lightweight node</a:t>
            </a:r>
            <a:endParaRPr lang="en-US" sz="2800" b="1" baseline="-25000" dirty="0">
              <a:solidFill>
                <a:schemeClr val="tx1"/>
              </a:solidFill>
              <a:latin typeface="Arial" panose="020B0604020202020204" pitchFamily="34" charset="0"/>
              <a:cs typeface="Arial" panose="020B0604020202020204" pitchFamily="34"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06" y="1456884"/>
            <a:ext cx="8871634" cy="30338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bwMode="auto">
          <a:xfrm>
            <a:off x="5364972" y="1744736"/>
            <a:ext cx="3419527" cy="523220"/>
          </a:xfrm>
          <a:prstGeom prst="rect">
            <a:avLst/>
          </a:prstGeom>
          <a:solidFill>
            <a:schemeClr val="bg1"/>
          </a:solidFill>
          <a:ln w="76200">
            <a:solidFill>
              <a:srgbClr val="FFC000"/>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FF00"/>
                </a:solidFill>
                <a:latin typeface="Arial" panose="020B0604020202020204" pitchFamily="34" charset="0"/>
                <a:cs typeface="Arial" panose="020B0604020202020204" pitchFamily="34" charset="0"/>
              </a:rPr>
              <a:t>Fits on your phone</a:t>
            </a:r>
            <a:endParaRPr lang="en-US" sz="2800" b="1" baseline="-25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54441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93</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nvGrpSpPr>
          <p:cNvPr id="25" name="Group 24"/>
          <p:cNvGrpSpPr/>
          <p:nvPr/>
        </p:nvGrpSpPr>
        <p:grpSpPr>
          <a:xfrm>
            <a:off x="3451494" y="2822249"/>
            <a:ext cx="2186198" cy="2678224"/>
            <a:chOff x="1585137" y="1441320"/>
            <a:chExt cx="3165971" cy="3878504"/>
          </a:xfrm>
        </p:grpSpPr>
        <p:sp>
          <p:nvSpPr>
            <p:cNvPr id="27" name="TextBox 26"/>
            <p:cNvSpPr txBox="1"/>
            <p:nvPr/>
          </p:nvSpPr>
          <p:spPr bwMode="auto">
            <a:xfrm>
              <a:off x="2976403" y="1441320"/>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2661870" y="1964540"/>
              <a:ext cx="506252" cy="548062"/>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3168122" y="1964540"/>
              <a:ext cx="439729" cy="558764"/>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2" name="TextBox 31"/>
            <p:cNvSpPr txBox="1"/>
            <p:nvPr/>
          </p:nvSpPr>
          <p:spPr bwMode="auto">
            <a:xfrm>
              <a:off x="1585137"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3" name="TextBox 32"/>
            <p:cNvSpPr txBox="1"/>
            <p:nvPr/>
          </p:nvSpPr>
          <p:spPr bwMode="auto">
            <a:xfrm>
              <a:off x="1585137"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4" name="Straight Arrow Connector 33"/>
            <p:cNvCxnSpPr/>
            <p:nvPr/>
          </p:nvCxnSpPr>
          <p:spPr bwMode="auto">
            <a:xfrm>
              <a:off x="1776856"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35" name="TextBox 34"/>
            <p:cNvSpPr txBox="1"/>
            <p:nvPr/>
          </p:nvSpPr>
          <p:spPr bwMode="auto">
            <a:xfrm>
              <a:off x="2536674" y="3655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36" name="TextBox 35"/>
            <p:cNvSpPr txBox="1"/>
            <p:nvPr/>
          </p:nvSpPr>
          <p:spPr bwMode="auto">
            <a:xfrm>
              <a:off x="2536675" y="4785902"/>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37" name="Straight Arrow Connector 36"/>
            <p:cNvCxnSpPr/>
            <p:nvPr/>
          </p:nvCxnSpPr>
          <p:spPr bwMode="auto">
            <a:xfrm>
              <a:off x="2728394" y="4178822"/>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8" name="Straight Arrow Connector 37"/>
            <p:cNvCxnSpPr>
              <a:stCxn id="40" idx="2"/>
              <a:endCxn id="32" idx="0"/>
            </p:cNvCxnSpPr>
            <p:nvPr/>
          </p:nvCxnSpPr>
          <p:spPr bwMode="auto">
            <a:xfrm flipH="1">
              <a:off x="1776856" y="3035822"/>
              <a:ext cx="885014"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9" name="Straight Arrow Connector 38"/>
            <p:cNvCxnSpPr>
              <a:stCxn id="40" idx="2"/>
              <a:endCxn id="35" idx="0"/>
            </p:cNvCxnSpPr>
            <p:nvPr/>
          </p:nvCxnSpPr>
          <p:spPr bwMode="auto">
            <a:xfrm>
              <a:off x="2661870" y="3035822"/>
              <a:ext cx="66523"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2470151" y="2512602"/>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3416132"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3416132"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3607851"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4367669" y="3666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5" name="TextBox 44"/>
            <p:cNvSpPr txBox="1"/>
            <p:nvPr/>
          </p:nvSpPr>
          <p:spPr bwMode="auto">
            <a:xfrm>
              <a:off x="4367670" y="4796604"/>
              <a:ext cx="383438" cy="523220"/>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6" name="Straight Arrow Connector 45"/>
            <p:cNvCxnSpPr/>
            <p:nvPr/>
          </p:nvCxnSpPr>
          <p:spPr bwMode="auto">
            <a:xfrm>
              <a:off x="4559389" y="4189524"/>
              <a:ext cx="1" cy="6070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7" name="Straight Arrow Connector 46"/>
            <p:cNvCxnSpPr>
              <a:stCxn id="49" idx="2"/>
              <a:endCxn id="41" idx="0"/>
            </p:cNvCxnSpPr>
            <p:nvPr/>
          </p:nvCxnSpPr>
          <p:spPr bwMode="auto">
            <a:xfrm>
              <a:off x="3607851" y="3046524"/>
              <a:ext cx="0"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3607851" y="3046524"/>
              <a:ext cx="951537" cy="619780"/>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3416132" y="2523304"/>
              <a:ext cx="383438" cy="523220"/>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grpSp>
      <p:sp>
        <p:nvSpPr>
          <p:cNvPr id="50" name="TextBox 49"/>
          <p:cNvSpPr txBox="1"/>
          <p:nvPr/>
        </p:nvSpPr>
        <p:spPr bwMode="auto">
          <a:xfrm>
            <a:off x="335745" y="248047"/>
            <a:ext cx="1752135"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chemeClr val="tx1"/>
                </a:solidFill>
                <a:latin typeface="Arial" panose="020B0604020202020204" pitchFamily="34" charset="0"/>
                <a:cs typeface="Arial" panose="020B0604020202020204" pitchFamily="34" charset="0"/>
              </a:rPr>
              <a:t>Full node</a:t>
            </a:r>
          </a:p>
        </p:txBody>
      </p:sp>
    </p:spTree>
    <p:extLst>
      <p:ext uri="{BB962C8B-B14F-4D97-AF65-F5344CB8AC3E}">
        <p14:creationId xmlns:p14="http://schemas.microsoft.com/office/powerpoint/2010/main" val="33066089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Vertical Scroll 25"/>
          <p:cNvSpPr/>
          <p:nvPr/>
        </p:nvSpPr>
        <p:spPr>
          <a:xfrm>
            <a:off x="2636308" y="696437"/>
            <a:ext cx="3745159" cy="5158263"/>
          </a:xfrm>
          <a:prstGeom prst="verticalScroll">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600" dirty="0">
              <a:solidFill>
                <a:schemeClr val="bg1"/>
              </a:solidFill>
              <a:latin typeface="Arial" panose="020B0604020202020204" pitchFamily="34" charset="0"/>
              <a:cs typeface="Arial" panose="020B0604020202020204" pitchFamily="34" charset="0"/>
            </a:endParaRPr>
          </a:p>
        </p:txBody>
      </p:sp>
      <p:grpSp>
        <p:nvGrpSpPr>
          <p:cNvPr id="9" name="Group 8"/>
          <p:cNvGrpSpPr/>
          <p:nvPr/>
        </p:nvGrpSpPr>
        <p:grpSpPr>
          <a:xfrm>
            <a:off x="3041745" y="1202154"/>
            <a:ext cx="2909882" cy="1457050"/>
            <a:chOff x="867489" y="1196101"/>
            <a:chExt cx="2397812" cy="1200644"/>
          </a:xfrm>
        </p:grpSpPr>
        <p:cxnSp>
          <p:nvCxnSpPr>
            <p:cNvPr id="4" name="Straight Connector 3"/>
            <p:cNvCxnSpPr/>
            <p:nvPr/>
          </p:nvCxnSpPr>
          <p:spPr bwMode="auto">
            <a:xfrm>
              <a:off x="867489" y="2396745"/>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cxnSp>
          <p:nvCxnSpPr>
            <p:cNvPr id="24" name="Straight Connector 23"/>
            <p:cNvCxnSpPr/>
            <p:nvPr/>
          </p:nvCxnSpPr>
          <p:spPr bwMode="auto">
            <a:xfrm>
              <a:off x="867489" y="1770722"/>
              <a:ext cx="2397812" cy="0"/>
            </a:xfrm>
            <a:prstGeom prst="line">
              <a:avLst/>
            </a:prstGeom>
            <a:solidFill>
              <a:srgbClr val="FFFFCC"/>
            </a:solidFill>
            <a:ln w="76200" cap="flat" cmpd="sng" algn="ctr">
              <a:solidFill>
                <a:schemeClr val="bg1"/>
              </a:solidFill>
              <a:prstDash val="solid"/>
              <a:round/>
              <a:headEnd type="none" w="med" len="med"/>
              <a:tailEnd type="none" w="med" len="med"/>
            </a:ln>
            <a:effectLst/>
          </p:spPr>
        </p:cxnSp>
        <p:sp>
          <p:nvSpPr>
            <p:cNvPr id="19" name="TextBox 18"/>
            <p:cNvSpPr txBox="1"/>
            <p:nvPr/>
          </p:nvSpPr>
          <p:spPr bwMode="auto">
            <a:xfrm>
              <a:off x="1583731" y="1822123"/>
              <a:ext cx="96532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hash</a:t>
              </a:r>
            </a:p>
          </p:txBody>
        </p:sp>
        <p:sp>
          <p:nvSpPr>
            <p:cNvPr id="29" name="TextBox 28"/>
            <p:cNvSpPr txBox="1"/>
            <p:nvPr/>
          </p:nvSpPr>
          <p:spPr bwMode="auto">
            <a:xfrm>
              <a:off x="1413011" y="1196101"/>
              <a:ext cx="1306768" cy="523220"/>
            </a:xfrm>
            <a:prstGeom prst="rect">
              <a:avLst/>
            </a:prstGeom>
            <a:noFill/>
            <a:ln w="76200">
              <a:noFill/>
              <a:miter lim="800000"/>
              <a:headEnd/>
              <a:tailEnd/>
            </a:ln>
            <a:effectLst/>
          </p:spPr>
          <p:txBody>
            <a:bodyPr wrap="none" rtlCol="0">
              <a:spAutoFit/>
            </a:bodyPr>
            <a:lstStyle/>
            <a:p>
              <a:pPr algn="ctr"/>
              <a:r>
                <a:rPr lang="en-US" sz="2800" dirty="0">
                  <a:solidFill>
                    <a:schemeClr val="bg1"/>
                  </a:solidFill>
                  <a:latin typeface="Arial" panose="020B0604020202020204" pitchFamily="34" charset="0"/>
                  <a:cs typeface="Arial" panose="020B0604020202020204" pitchFamily="34" charset="0"/>
                </a:rPr>
                <a:t>header</a:t>
              </a:r>
            </a:p>
          </p:txBody>
        </p:sp>
      </p:grpSp>
      <p:sp>
        <p:nvSpPr>
          <p:cNvPr id="72" name="Right Arrow 71"/>
          <p:cNvSpPr/>
          <p:nvPr/>
        </p:nvSpPr>
        <p:spPr>
          <a:xfrm flipH="1">
            <a:off x="1791658" y="1724508"/>
            <a:ext cx="1202150" cy="1109677"/>
          </a:xfrm>
          <a:prstGeom prst="rightArrow">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 name="Slide Number Placeholder 1"/>
          <p:cNvSpPr>
            <a:spLocks noGrp="1"/>
          </p:cNvSpPr>
          <p:nvPr>
            <p:ph type="sldNum" sz="quarter" idx="11"/>
          </p:nvPr>
        </p:nvSpPr>
        <p:spPr>
          <a:xfrm>
            <a:off x="6553200" y="5029200"/>
            <a:ext cx="1905000" cy="457200"/>
          </a:xfrm>
        </p:spPr>
        <p:txBody>
          <a:bodyPr/>
          <a:lstStyle/>
          <a:p>
            <a:pPr>
              <a:defRPr/>
            </a:pPr>
            <a:fld id="{FE25F947-77F5-4CA6-8472-B4B2967773ED}" type="slidenum">
              <a:rPr lang="x-none" smtClean="0"/>
              <a:pPr>
                <a:defRPr/>
              </a:pPr>
              <a:t>94</a:t>
            </a:fld>
            <a:endParaRPr lang="en-US" dirty="0"/>
          </a:p>
        </p:txBody>
      </p:sp>
      <p:sp>
        <p:nvSpPr>
          <p:cNvPr id="22" name="Right Arrow 21"/>
          <p:cNvSpPr/>
          <p:nvPr/>
        </p:nvSpPr>
        <p:spPr>
          <a:xfrm>
            <a:off x="827988" y="5638800"/>
            <a:ext cx="7884212" cy="914400"/>
          </a:xfrm>
          <a:prstGeom prst="rightArrow">
            <a:avLst/>
          </a:prstGeom>
          <a:solidFill>
            <a:schemeClr val="bg1"/>
          </a:solidFill>
          <a:ln w="762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75000"/>
                  </a:schemeClr>
                </a:solidFill>
                <a:latin typeface="Arial" panose="020B0604020202020204" pitchFamily="34" charset="0"/>
                <a:cs typeface="Arial" panose="020B0604020202020204" pitchFamily="34" charset="0"/>
              </a:rPr>
              <a:t>time</a:t>
            </a:r>
          </a:p>
        </p:txBody>
      </p:sp>
      <p:sp>
        <p:nvSpPr>
          <p:cNvPr id="28" name="Right Arrow 27"/>
          <p:cNvSpPr/>
          <p:nvPr/>
        </p:nvSpPr>
        <p:spPr>
          <a:xfrm flipH="1">
            <a:off x="6030389" y="1724508"/>
            <a:ext cx="1202150" cy="1109677"/>
          </a:xfrm>
          <a:prstGeom prst="rightArrow">
            <a:avLst/>
          </a:prstGeom>
          <a:solidFill>
            <a:srgbClr val="CCE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7" name="TextBox 26"/>
          <p:cNvSpPr txBox="1"/>
          <p:nvPr/>
        </p:nvSpPr>
        <p:spPr bwMode="auto">
          <a:xfrm>
            <a:off x="4412205" y="2822249"/>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30" name="Straight Arrow Connector 29"/>
          <p:cNvCxnSpPr>
            <a:stCxn id="27" idx="2"/>
            <a:endCxn id="40" idx="0"/>
          </p:cNvCxnSpPr>
          <p:nvPr/>
        </p:nvCxnSpPr>
        <p:spPr bwMode="auto">
          <a:xfrm flipH="1">
            <a:off x="4195010" y="3183548"/>
            <a:ext cx="349582" cy="37845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31" name="Straight Arrow Connector 30"/>
          <p:cNvCxnSpPr>
            <a:stCxn id="27" idx="2"/>
            <a:endCxn id="49" idx="0"/>
          </p:cNvCxnSpPr>
          <p:nvPr/>
        </p:nvCxnSpPr>
        <p:spPr bwMode="auto">
          <a:xfrm>
            <a:off x="4544593" y="3183548"/>
            <a:ext cx="303646" cy="385843"/>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0" name="TextBox 39"/>
          <p:cNvSpPr txBox="1"/>
          <p:nvPr/>
        </p:nvSpPr>
        <p:spPr bwMode="auto">
          <a:xfrm>
            <a:off x="4062623" y="3562002"/>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1" name="TextBox 40"/>
          <p:cNvSpPr txBox="1"/>
          <p:nvPr/>
        </p:nvSpPr>
        <p:spPr bwMode="auto">
          <a:xfrm>
            <a:off x="4715851" y="4358668"/>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42" name="TextBox 41"/>
          <p:cNvSpPr txBox="1"/>
          <p:nvPr/>
        </p:nvSpPr>
        <p:spPr bwMode="auto">
          <a:xfrm>
            <a:off x="4715851" y="5139174"/>
            <a:ext cx="264775" cy="361299"/>
          </a:xfrm>
          <a:prstGeom prst="rect">
            <a:avLst/>
          </a:prstGeom>
          <a:solidFill>
            <a:srgbClr val="FF66FF"/>
          </a:solidFill>
          <a:ln w="76200">
            <a:solidFill>
              <a:srgbClr val="FF66FF"/>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rgbClr val="FF66FF"/>
                </a:solidFill>
                <a:latin typeface="Arial" panose="020B0604020202020204" pitchFamily="34" charset="0"/>
                <a:cs typeface="Arial" panose="020B0604020202020204" pitchFamily="34" charset="0"/>
              </a:rPr>
              <a:t>  </a:t>
            </a:r>
            <a:endParaRPr lang="en-US" sz="2800" i="1" baseline="-25000" dirty="0">
              <a:solidFill>
                <a:srgbClr val="FF66FF"/>
              </a:solidFill>
              <a:latin typeface="Arial" panose="020B0604020202020204" pitchFamily="34" charset="0"/>
              <a:cs typeface="Arial" panose="020B0604020202020204" pitchFamily="34" charset="0"/>
            </a:endParaRPr>
          </a:p>
        </p:txBody>
      </p:sp>
      <p:cxnSp>
        <p:nvCxnSpPr>
          <p:cNvPr id="43" name="Straight Arrow Connector 42"/>
          <p:cNvCxnSpPr/>
          <p:nvPr/>
        </p:nvCxnSpPr>
        <p:spPr bwMode="auto">
          <a:xfrm>
            <a:off x="4848239" y="4719967"/>
            <a:ext cx="1" cy="419207"/>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4" name="TextBox 43"/>
          <p:cNvSpPr txBox="1"/>
          <p:nvPr/>
        </p:nvSpPr>
        <p:spPr bwMode="auto">
          <a:xfrm>
            <a:off x="5372916" y="4358668"/>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cxnSp>
        <p:nvCxnSpPr>
          <p:cNvPr id="47" name="Straight Arrow Connector 46"/>
          <p:cNvCxnSpPr>
            <a:stCxn id="49" idx="2"/>
            <a:endCxn id="41" idx="0"/>
          </p:cNvCxnSpPr>
          <p:nvPr/>
        </p:nvCxnSpPr>
        <p:spPr bwMode="auto">
          <a:xfrm>
            <a:off x="4848239" y="3930691"/>
            <a:ext cx="0" cy="427977"/>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cxnSp>
        <p:nvCxnSpPr>
          <p:cNvPr id="48" name="Straight Arrow Connector 47"/>
          <p:cNvCxnSpPr>
            <a:stCxn id="49" idx="2"/>
            <a:endCxn id="44" idx="0"/>
          </p:cNvCxnSpPr>
          <p:nvPr/>
        </p:nvCxnSpPr>
        <p:spPr bwMode="auto">
          <a:xfrm>
            <a:off x="4848239" y="3930691"/>
            <a:ext cx="657065" cy="427977"/>
          </a:xfrm>
          <a:prstGeom prst="straightConnector1">
            <a:avLst/>
          </a:prstGeom>
          <a:solidFill>
            <a:srgbClr val="FFFFCC"/>
          </a:solidFill>
          <a:ln w="76200" cap="flat" cmpd="sng" algn="ctr">
            <a:solidFill>
              <a:schemeClr val="accent1">
                <a:lumMod val="60000"/>
                <a:lumOff val="40000"/>
              </a:schemeClr>
            </a:solidFill>
            <a:prstDash val="solid"/>
            <a:round/>
            <a:headEnd type="none" w="med" len="med"/>
            <a:tailEnd type="triangle" w="med" len="med"/>
          </a:ln>
          <a:effectLst/>
        </p:spPr>
      </p:cxnSp>
      <p:sp>
        <p:nvSpPr>
          <p:cNvPr id="49" name="TextBox 48"/>
          <p:cNvSpPr txBox="1"/>
          <p:nvPr/>
        </p:nvSpPr>
        <p:spPr bwMode="auto">
          <a:xfrm>
            <a:off x="4715851" y="3569392"/>
            <a:ext cx="264775" cy="361299"/>
          </a:xfrm>
          <a:prstGeom prst="rect">
            <a:avLst/>
          </a:prstGeom>
          <a:solidFill>
            <a:schemeClr val="accent1">
              <a:lumMod val="60000"/>
              <a:lumOff val="40000"/>
            </a:schemeClr>
          </a:solidFill>
          <a:ln w="76200">
            <a:solidFill>
              <a:schemeClr val="accent1">
                <a:lumMod val="60000"/>
                <a:lumOff val="40000"/>
              </a:schemeClr>
            </a:solidFill>
            <a:miter lim="800000"/>
            <a:headEnd/>
            <a:tailEnd/>
          </a:ln>
          <a:effectLst>
            <a:outerShdw blurRad="50800" dist="38100" dir="2700000" algn="tl" rotWithShape="0">
              <a:prstClr val="black">
                <a:alpha val="40000"/>
              </a:prstClr>
            </a:outerShdw>
          </a:effectLst>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dirty="0">
                <a:solidFill>
                  <a:schemeClr val="accent1">
                    <a:lumMod val="60000"/>
                    <a:lumOff val="40000"/>
                  </a:schemeClr>
                </a:solidFill>
                <a:latin typeface="Arial" panose="020B0604020202020204" pitchFamily="34" charset="0"/>
                <a:cs typeface="Arial" panose="020B0604020202020204" pitchFamily="34" charset="0"/>
              </a:rPr>
              <a:t>  </a:t>
            </a:r>
            <a:endParaRPr lang="en-US" sz="2800" baseline="-25000" dirty="0">
              <a:solidFill>
                <a:schemeClr val="accent1">
                  <a:lumMod val="60000"/>
                  <a:lumOff val="40000"/>
                </a:schemeClr>
              </a:solidFill>
              <a:latin typeface="Arial" panose="020B0604020202020204" pitchFamily="34" charset="0"/>
              <a:cs typeface="Arial" panose="020B0604020202020204" pitchFamily="34" charset="0"/>
            </a:endParaRPr>
          </a:p>
        </p:txBody>
      </p:sp>
      <p:sp>
        <p:nvSpPr>
          <p:cNvPr id="52" name="TextBox 51"/>
          <p:cNvSpPr txBox="1"/>
          <p:nvPr/>
        </p:nvSpPr>
        <p:spPr bwMode="auto">
          <a:xfrm>
            <a:off x="335745" y="248047"/>
            <a:ext cx="2940855" cy="523220"/>
          </a:xfrm>
          <a:prstGeom prst="rect">
            <a:avLst/>
          </a:prstGeom>
          <a:solidFill>
            <a:schemeClr val="bg1"/>
          </a:solidFill>
          <a:ln w="76200">
            <a:solidFill>
              <a:schemeClr val="tx1">
                <a:lumMod val="75000"/>
              </a:schemeClr>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chemeClr val="tx1"/>
                </a:solidFill>
                <a:latin typeface="Arial" panose="020B0604020202020204" pitchFamily="34" charset="0"/>
                <a:cs typeface="Arial" panose="020B0604020202020204" pitchFamily="34" charset="0"/>
              </a:rPr>
              <a:t>Lightweight node</a:t>
            </a:r>
          </a:p>
        </p:txBody>
      </p:sp>
    </p:spTree>
    <p:extLst>
      <p:ext uri="{BB962C8B-B14F-4D97-AF65-F5344CB8AC3E}">
        <p14:creationId xmlns:p14="http://schemas.microsoft.com/office/powerpoint/2010/main" val="7613557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fld id="{D65C4E5D-DA99-460E-9E68-E8A28959880C}" type="slidenum">
              <a:rPr lang="x-none" smtClean="0"/>
              <a:pPr>
                <a:defRPr/>
              </a:pPr>
              <a:t>95</a:t>
            </a:fld>
            <a:endParaRPr lang="en-US" dirty="0"/>
          </a:p>
        </p:txBody>
      </p:sp>
      <p:pic>
        <p:nvPicPr>
          <p:cNvPr id="8194" name="Picture 2" descr="Image result for the road not tak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70" y="0"/>
            <a:ext cx="10327341"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bwMode="auto">
          <a:xfrm>
            <a:off x="2645919" y="515923"/>
            <a:ext cx="3632961" cy="523220"/>
          </a:xfrm>
          <a:prstGeom prst="rect">
            <a:avLst/>
          </a:prstGeom>
          <a:solidFill>
            <a:schemeClr val="bg1"/>
          </a:solidFill>
          <a:ln w="76200">
            <a:solidFill>
              <a:srgbClr val="FFFF00"/>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The Road not Taken</a:t>
            </a:r>
          </a:p>
        </p:txBody>
      </p:sp>
    </p:spTree>
    <p:extLst>
      <p:ext uri="{BB962C8B-B14F-4D97-AF65-F5344CB8AC3E}">
        <p14:creationId xmlns:p14="http://schemas.microsoft.com/office/powerpoint/2010/main" val="264101635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Vertical Scroll 87"/>
          <p:cNvSpPr/>
          <p:nvPr/>
        </p:nvSpPr>
        <p:spPr>
          <a:xfrm>
            <a:off x="1502339" y="509262"/>
            <a:ext cx="707838" cy="143779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Vertical Scroll 40"/>
          <p:cNvSpPr/>
          <p:nvPr/>
        </p:nvSpPr>
        <p:spPr>
          <a:xfrm>
            <a:off x="5516880" y="1328725"/>
            <a:ext cx="2438400" cy="495300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Striped Right Arrow 6"/>
          <p:cNvSpPr/>
          <p:nvPr/>
        </p:nvSpPr>
        <p:spPr bwMode="auto">
          <a:xfrm rot="2816068">
            <a:off x="263856" y="3821404"/>
            <a:ext cx="4525513" cy="917079"/>
          </a:xfrm>
          <a:prstGeom prst="stripedRightArrow">
            <a:avLst/>
          </a:prstGeom>
          <a:solidFill>
            <a:schemeClr val="bg1"/>
          </a:solidFill>
          <a:ln w="76200" cap="flat" cmpd="sng" algn="ctr">
            <a:solidFill>
              <a:schemeClr val="accent1">
                <a:lumMod val="60000"/>
                <a:lumOff val="40000"/>
              </a:schemeClr>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spAutoFit/>
          </a:bodyPr>
          <a:lstStyle/>
          <a:p>
            <a:pPr marL="0" marR="0" indent="0" algn="r" defTabSz="914400" rtl="0" eaLnBrk="0" fontAlgn="base" latinLnBrk="0" hangingPunct="0">
              <a:lnSpc>
                <a:spcPct val="100000"/>
              </a:lnSpc>
              <a:spcBef>
                <a:spcPct val="0"/>
              </a:spcBef>
              <a:spcAft>
                <a:spcPct val="0"/>
              </a:spcAft>
              <a:buClrTx/>
              <a:buSzTx/>
              <a:buFontTx/>
              <a:buNone/>
              <a:tabLst/>
            </a:pPr>
            <a:r>
              <a:rPr lang="en-US" dirty="0">
                <a:solidFill>
                  <a:srgbClr val="CCECFF"/>
                </a:solidFill>
                <a:latin typeface="Arial" panose="020B0604020202020204" pitchFamily="34" charset="0"/>
                <a:cs typeface="Arial" panose="020B0604020202020204" pitchFamily="34" charset="0"/>
              </a:rPr>
              <a:t>time</a:t>
            </a:r>
            <a:endParaRPr kumimoji="0" lang="en-US" sz="2400" b="0" i="0" u="none" strike="noStrike" cap="none" normalizeH="0" baseline="0" dirty="0">
              <a:ln>
                <a:noFill/>
              </a:ln>
              <a:solidFill>
                <a:srgbClr val="CCECFF"/>
              </a:solidFill>
              <a:effectLst/>
              <a:latin typeface="Arial" panose="020B0604020202020204" pitchFamily="34" charset="0"/>
              <a:cs typeface="Arial" panose="020B0604020202020204" pitchFamily="34" charset="0"/>
            </a:endParaRPr>
          </a:p>
        </p:txBody>
      </p:sp>
      <p:sp>
        <p:nvSpPr>
          <p:cNvPr id="102" name="TextBox 101"/>
          <p:cNvSpPr txBox="1"/>
          <p:nvPr/>
        </p:nvSpPr>
        <p:spPr bwMode="auto">
          <a:xfrm>
            <a:off x="3440430" y="426150"/>
            <a:ext cx="5211533"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Why is the blockchain a chain?</a:t>
            </a:r>
          </a:p>
        </p:txBody>
      </p:sp>
    </p:spTree>
    <p:extLst>
      <p:ext uri="{BB962C8B-B14F-4D97-AF65-F5344CB8AC3E}">
        <p14:creationId xmlns:p14="http://schemas.microsoft.com/office/powerpoint/2010/main" val="4495467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Vertical Scroll 87"/>
          <p:cNvSpPr/>
          <p:nvPr/>
        </p:nvSpPr>
        <p:spPr>
          <a:xfrm>
            <a:off x="1502339" y="509262"/>
            <a:ext cx="707838" cy="1437795"/>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Vertical Scroll 40"/>
          <p:cNvSpPr/>
          <p:nvPr/>
        </p:nvSpPr>
        <p:spPr>
          <a:xfrm>
            <a:off x="5516880" y="1328725"/>
            <a:ext cx="2438400" cy="495300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bwMode="auto">
          <a:xfrm>
            <a:off x="3440430" y="426150"/>
            <a:ext cx="5211533"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Why is the blockchain a chain?</a:t>
            </a:r>
          </a:p>
        </p:txBody>
      </p:sp>
      <p:sp>
        <p:nvSpPr>
          <p:cNvPr id="103" name="TextBox 102"/>
          <p:cNvSpPr txBox="1"/>
          <p:nvPr/>
        </p:nvSpPr>
        <p:spPr bwMode="auto">
          <a:xfrm>
            <a:off x="330019" y="3808232"/>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Blocks of interest</a:t>
            </a:r>
          </a:p>
        </p:txBody>
      </p:sp>
    </p:spTree>
    <p:extLst>
      <p:ext uri="{BB962C8B-B14F-4D97-AF65-F5344CB8AC3E}">
        <p14:creationId xmlns:p14="http://schemas.microsoft.com/office/powerpoint/2010/main" val="303806267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Vertical Scroll 87"/>
          <p:cNvSpPr/>
          <p:nvPr/>
        </p:nvSpPr>
        <p:spPr>
          <a:xfrm>
            <a:off x="1502339" y="509262"/>
            <a:ext cx="707838" cy="1437795"/>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Vertical Scroll 40"/>
          <p:cNvSpPr/>
          <p:nvPr/>
        </p:nvSpPr>
        <p:spPr>
          <a:xfrm>
            <a:off x="5516880" y="1328725"/>
            <a:ext cx="2438400" cy="495300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bwMode="auto">
          <a:xfrm>
            <a:off x="3440430" y="413450"/>
            <a:ext cx="5211533"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Why is the blockchain a chain?</a:t>
            </a:r>
          </a:p>
        </p:txBody>
      </p:sp>
      <p:sp>
        <p:nvSpPr>
          <p:cNvPr id="103" name="TextBox 102"/>
          <p:cNvSpPr txBox="1"/>
          <p:nvPr/>
        </p:nvSpPr>
        <p:spPr bwMode="auto">
          <a:xfrm>
            <a:off x="330019" y="3808232"/>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Blocks of interest</a:t>
            </a:r>
          </a:p>
        </p:txBody>
      </p:sp>
      <p:sp>
        <p:nvSpPr>
          <p:cNvPr id="16" name="TextBox 15"/>
          <p:cNvSpPr txBox="1"/>
          <p:nvPr/>
        </p:nvSpPr>
        <p:spPr bwMode="auto">
          <a:xfrm>
            <a:off x="330019" y="4669607"/>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Must traverse all</a:t>
            </a:r>
          </a:p>
        </p:txBody>
      </p:sp>
    </p:spTree>
    <p:extLst>
      <p:ext uri="{BB962C8B-B14F-4D97-AF65-F5344CB8AC3E}">
        <p14:creationId xmlns:p14="http://schemas.microsoft.com/office/powerpoint/2010/main" val="52944526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Vertical Scroll 100"/>
          <p:cNvSpPr/>
          <p:nvPr/>
        </p:nvSpPr>
        <p:spPr>
          <a:xfrm>
            <a:off x="1099273" y="308135"/>
            <a:ext cx="476894" cy="96869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7" name="Vertical Scroll 86"/>
          <p:cNvSpPr/>
          <p:nvPr/>
        </p:nvSpPr>
        <p:spPr>
          <a:xfrm>
            <a:off x="1261168" y="308135"/>
            <a:ext cx="628591" cy="127682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Vertical Scroll 87"/>
          <p:cNvSpPr/>
          <p:nvPr/>
        </p:nvSpPr>
        <p:spPr>
          <a:xfrm>
            <a:off x="1502339" y="509262"/>
            <a:ext cx="707838" cy="1437795"/>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3" name="Vertical Scroll 92"/>
          <p:cNvSpPr/>
          <p:nvPr/>
        </p:nvSpPr>
        <p:spPr>
          <a:xfrm>
            <a:off x="1856258" y="612927"/>
            <a:ext cx="781577" cy="1629969"/>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4" name="Vertical Scroll 93"/>
          <p:cNvSpPr/>
          <p:nvPr/>
        </p:nvSpPr>
        <p:spPr>
          <a:xfrm>
            <a:off x="2191125" y="612927"/>
            <a:ext cx="893420" cy="20659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Vertical Scroll 94"/>
          <p:cNvSpPr/>
          <p:nvPr/>
        </p:nvSpPr>
        <p:spPr>
          <a:xfrm>
            <a:off x="2637835" y="747055"/>
            <a:ext cx="962202" cy="2225040"/>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Vertical Scroll 95"/>
          <p:cNvSpPr/>
          <p:nvPr/>
        </p:nvSpPr>
        <p:spPr>
          <a:xfrm>
            <a:off x="2887980" y="822960"/>
            <a:ext cx="1104900" cy="2555021"/>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7" name="Vertical Scroll 96"/>
          <p:cNvSpPr/>
          <p:nvPr/>
        </p:nvSpPr>
        <p:spPr>
          <a:xfrm>
            <a:off x="3230338" y="822960"/>
            <a:ext cx="1236214" cy="2858678"/>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Vertical Scroll 97"/>
          <p:cNvSpPr/>
          <p:nvPr/>
        </p:nvSpPr>
        <p:spPr>
          <a:xfrm>
            <a:off x="3706716" y="946546"/>
            <a:ext cx="1451920" cy="3357485"/>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Vertical Scroll 98"/>
          <p:cNvSpPr/>
          <p:nvPr/>
        </p:nvSpPr>
        <p:spPr>
          <a:xfrm>
            <a:off x="4236720" y="1054634"/>
            <a:ext cx="1676400" cy="3876583"/>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Vertical Scroll 99"/>
          <p:cNvSpPr/>
          <p:nvPr/>
        </p:nvSpPr>
        <p:spPr>
          <a:xfrm>
            <a:off x="4739640" y="1242068"/>
            <a:ext cx="1798320" cy="4158516"/>
          </a:xfrm>
          <a:prstGeom prst="verticalScroll">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Vertical Scroll 40"/>
          <p:cNvSpPr/>
          <p:nvPr/>
        </p:nvSpPr>
        <p:spPr>
          <a:xfrm>
            <a:off x="5516880" y="1328725"/>
            <a:ext cx="2438400" cy="4953000"/>
          </a:xfrm>
          <a:prstGeom prst="verticalScroll">
            <a:avLst/>
          </a:prstGeom>
          <a:solidFill>
            <a:srgbClr val="FF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TextBox 101"/>
          <p:cNvSpPr txBox="1"/>
          <p:nvPr/>
        </p:nvSpPr>
        <p:spPr bwMode="auto">
          <a:xfrm>
            <a:off x="3440430" y="426150"/>
            <a:ext cx="5211533" cy="523220"/>
          </a:xfrm>
          <a:prstGeom prst="rect">
            <a:avLst/>
          </a:prstGeom>
          <a:solidFill>
            <a:schemeClr val="bg1"/>
          </a:solidFill>
          <a:ln w="76200">
            <a:solidFill>
              <a:srgbClr val="CCEC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Why is the blockchain a chain?</a:t>
            </a:r>
          </a:p>
        </p:txBody>
      </p:sp>
      <p:sp>
        <p:nvSpPr>
          <p:cNvPr id="103" name="TextBox 102"/>
          <p:cNvSpPr txBox="1"/>
          <p:nvPr/>
        </p:nvSpPr>
        <p:spPr bwMode="auto">
          <a:xfrm>
            <a:off x="330019" y="3808232"/>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Blocks of interest</a:t>
            </a:r>
          </a:p>
        </p:txBody>
      </p:sp>
      <p:sp>
        <p:nvSpPr>
          <p:cNvPr id="16" name="TextBox 15"/>
          <p:cNvSpPr txBox="1"/>
          <p:nvPr/>
        </p:nvSpPr>
        <p:spPr bwMode="auto">
          <a:xfrm>
            <a:off x="330019" y="4669607"/>
            <a:ext cx="3052477"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Must traverse all</a:t>
            </a:r>
          </a:p>
        </p:txBody>
      </p:sp>
      <p:sp>
        <p:nvSpPr>
          <p:cNvPr id="17" name="TextBox 16"/>
          <p:cNvSpPr txBox="1"/>
          <p:nvPr/>
        </p:nvSpPr>
        <p:spPr bwMode="auto">
          <a:xfrm>
            <a:off x="330019" y="5530982"/>
            <a:ext cx="3790833" cy="523220"/>
          </a:xfrm>
          <a:prstGeom prst="rect">
            <a:avLst/>
          </a:prstGeom>
          <a:solidFill>
            <a:schemeClr val="bg1"/>
          </a:solidFill>
          <a:ln w="76200">
            <a:solidFill>
              <a:srgbClr val="FF66FF"/>
            </a:solidFill>
            <a:miter lim="800000"/>
            <a:headEnd/>
            <a:tailEnd/>
          </a:ln>
          <a:effectLst>
            <a:outerShdw blurRad="50800" dist="38100" dir="2700000" algn="tl" rotWithShape="0">
              <a:prstClr val="black">
                <a:alpha val="40000"/>
              </a:prstClr>
            </a:outerShdw>
          </a:effectLst>
        </p:spPr>
        <p:txBody>
          <a:bodyPr wrap="square" rtlCol="0">
            <a:spAutoFit/>
          </a:bodyPr>
          <a:lstStyle/>
          <a:p>
            <a:pPr algn="l"/>
            <a:r>
              <a:rPr lang="en-US" sz="2800" dirty="0">
                <a:solidFill>
                  <a:srgbClr val="FFFF00"/>
                </a:solidFill>
                <a:latin typeface="Arial" panose="020B0604020202020204" pitchFamily="34" charset="0"/>
                <a:cs typeface="Arial" panose="020B0604020202020204" pitchFamily="34" charset="0"/>
              </a:rPr>
              <a:t>Must store all headers</a:t>
            </a:r>
          </a:p>
        </p:txBody>
      </p:sp>
    </p:spTree>
    <p:extLst>
      <p:ext uri="{BB962C8B-B14F-4D97-AF65-F5344CB8AC3E}">
        <p14:creationId xmlns:p14="http://schemas.microsoft.com/office/powerpoint/2010/main" val="3934664667"/>
      </p:ext>
    </p:extLst>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00"/>
        </a:solidFill>
        <a:ln w="76200" cap="flat" cmpd="sng" algn="ctr">
          <a:solidFill>
            <a:srgbClr val="FF0000"/>
          </a:solidFill>
          <a:prstDash val="solid"/>
          <a:round/>
          <a:headEnd type="none" w="med" len="med"/>
          <a:tailEnd type="none" w="med" len="med"/>
        </a:ln>
        <a:effectLst/>
      </a:spPr>
      <a:bodyPr rot="0" spcFirstLastPara="0" vertOverflow="overflow" horzOverflow="overflow" vert="horz" wrap="none" lIns="91440" tIns="45720" rIns="91440" bIns="45720" numCol="1" spcCol="0" rtlCol="0" fromWordArt="0" anchor="ctr" anchorCtr="1" forceAA="0" compatLnSpc="1">
        <a:prstTxWarp prst="textNoShape">
          <a:avLst/>
        </a:prstTxWarp>
        <a:spAutoFit/>
      </a:bodyPr>
      <a:lstStyle>
        <a:defPPr marL="0" marR="0" indent="0" algn="r" defTabSz="914400" rtl="0" eaLnBrk="0" fontAlgn="base" latinLnBrk="0" hangingPunct="0">
          <a:lnSpc>
            <a:spcPct val="100000"/>
          </a:lnSpc>
          <a:spcBef>
            <a:spcPct val="0"/>
          </a:spcBef>
          <a:spcAft>
            <a:spcPct val="0"/>
          </a:spcAft>
          <a:buClrTx/>
          <a:buSzTx/>
          <a:buFontTx/>
          <a:buNone/>
          <a:tabLst/>
          <a:defRPr kumimoji="0" sz="2400" b="0" i="0" u="none" strike="noStrike" cap="none" normalizeH="0" baseline="0" dirty="0" smtClean="0">
            <a:ln>
              <a:noFill/>
            </a:ln>
            <a:solidFill>
              <a:srgbClr val="FF0066"/>
            </a:solidFill>
            <a:effectLst/>
            <a:latin typeface="Lucida Console" pitchFamily="49" charset="0"/>
          </a:defRPr>
        </a:defPPr>
      </a:lstStyle>
    </a:spDef>
    <a:lnDef>
      <a:spPr bwMode="auto">
        <a:solidFill>
          <a:srgbClr val="FFFFCC"/>
        </a:solidFill>
        <a:ln w="76200" cap="flat" cmpd="sng" algn="ctr">
          <a:solidFill>
            <a:schemeClr val="accent1">
              <a:lumMod val="60000"/>
              <a:lumOff val="40000"/>
            </a:schemeClr>
          </a:solidFill>
          <a:prstDash val="solid"/>
          <a:round/>
          <a:headEnd type="none" w="med" len="med"/>
          <a:tailEnd type="triangle" w="med" len="med"/>
        </a:ln>
        <a:effectLst/>
      </a:spPr>
      <a:bodyPr/>
      <a:lstStyle/>
    </a:lnDef>
    <a:txDef>
      <a:spPr bwMode="auto">
        <a:solidFill>
          <a:schemeClr val="bg1"/>
        </a:solidFill>
        <a:ln w="76200">
          <a:solidFill>
            <a:srgbClr val="FF0000"/>
          </a:solidFill>
          <a:miter lim="800000"/>
          <a:headEnd/>
          <a:tailEnd/>
        </a:ln>
        <a:effectLst>
          <a:outerShdw blurRad="50800" dist="38100" dir="2700000" algn="tl" rotWithShape="0">
            <a:prstClr val="black">
              <a:alpha val="40000"/>
            </a:prstClr>
          </a:outerShdw>
        </a:effectLst>
      </a:spPr>
      <a:bodyPr wrap="none" rtlCol="0">
        <a:spAutoFit/>
      </a:bodyPr>
      <a:lstStyle>
        <a:defPPr algn="l">
          <a:defRPr sz="2800" dirty="0" smtClean="0">
            <a:solidFill>
              <a:srgbClr val="FFFF00"/>
            </a:solidFill>
            <a:latin typeface="Arial" panose="020B0604020202020204" pitchFamily="34" charset="0"/>
            <a:cs typeface="Arial" panose="020B0604020202020204" pitchFamily="34" charset="0"/>
          </a:defRPr>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55174</TotalTime>
  <Words>3596</Words>
  <Application>Microsoft Office PowerPoint</Application>
  <PresentationFormat>Overhead</PresentationFormat>
  <Paragraphs>985</Paragraphs>
  <Slides>108</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108</vt:i4>
      </vt:variant>
    </vt:vector>
  </HeadingPairs>
  <TitlesOfParts>
    <vt:vector size="115" baseType="lpstr">
      <vt:lpstr>Comic Sans MS</vt:lpstr>
      <vt:lpstr>Arial</vt:lpstr>
      <vt:lpstr>Marlett</vt:lpstr>
      <vt:lpstr>Consolas</vt:lpstr>
      <vt:lpstr>Courier New</vt:lpstr>
      <vt:lpstr>Lucida Console</vt:lpstr>
      <vt:lpstr>Blank Presentation</vt:lpstr>
      <vt:lpstr>PowerPoint Presentation</vt:lpstr>
      <vt:lpstr>Bitcoin Script</vt:lpstr>
      <vt:lpstr>Hashlocks</vt:lpstr>
      <vt:lpstr>Bitcoin Script</vt:lpstr>
      <vt:lpstr>Bitcoin Script</vt:lpstr>
      <vt:lpstr>Bitcoin Script</vt:lpstr>
      <vt:lpstr>Bitcoin Script</vt:lpstr>
      <vt:lpstr>Bitcoin Script</vt:lpstr>
      <vt:lpstr>Bitcoin Script</vt:lpstr>
      <vt:lpstr>Bitcoin Script</vt:lpstr>
      <vt:lpstr>Pay to Public Key Hash</vt:lpstr>
      <vt:lpstr>Multi-Sigs</vt:lpstr>
      <vt:lpstr>Simple Escrow Contract</vt:lpstr>
      <vt:lpstr>Bitcoin Script</vt:lpstr>
      <vt:lpstr>Transaction Malleability</vt:lpstr>
      <vt:lpstr>Transaction Hashes</vt:lpstr>
      <vt:lpstr>Hashes are Unique IDs</vt:lpstr>
      <vt:lpstr>Hashes are Useful</vt:lpstr>
      <vt:lpstr>Hashes are Useful</vt:lpstr>
      <vt:lpstr>A Closer Look</vt:lpstr>
      <vt:lpstr>Transaction Malleability</vt:lpstr>
      <vt:lpstr> Malleability</vt:lpstr>
      <vt:lpstr>Malleability is Dangerous</vt:lpstr>
      <vt:lpstr>Malleability is Dangerous</vt:lpstr>
      <vt:lpstr>Malleability is Dangerous</vt:lpstr>
      <vt:lpstr>Segmented Witness (SegWit)</vt:lpstr>
      <vt:lpstr>Transaction Malleability</vt:lpstr>
      <vt:lpstr>Hashes are Useful Again</vt:lpstr>
      <vt:lpstr>SegWit Adopted 2017</vt:lpstr>
      <vt:lpstr>Controversy</vt:lpstr>
      <vt:lpstr>Controversy</vt:lpstr>
      <vt:lpstr>Controversy</vt:lpstr>
      <vt:lpstr>Happy Ending?</vt:lpstr>
      <vt:lpstr>Questions?</vt:lpstr>
      <vt:lpstr>Bitcoin Nodes</vt:lpstr>
      <vt:lpstr>Bitcoin Node</vt:lpstr>
      <vt:lpstr>Bitcoin Node</vt:lpstr>
      <vt:lpstr>Bitcoin Node</vt:lpstr>
      <vt:lpstr>Bitcoin Node</vt:lpstr>
      <vt:lpstr>PowerPoint Presentation</vt:lpstr>
      <vt:lpstr>PowerPoint Presentation</vt:lpstr>
      <vt:lpstr>PowerPoint Presentation</vt:lpstr>
      <vt:lpstr>PowerPoint Presentation</vt:lpstr>
      <vt:lpstr>PowerPoint Presentation</vt:lpstr>
      <vt:lpstr>Cryptographic Hash Functions</vt:lpstr>
      <vt:lpstr>Cryptographic Hash Functions</vt:lpstr>
      <vt:lpstr>Cryptographic Hash Functions</vt:lpstr>
      <vt:lpstr>Cryptographic Hash Functions</vt:lpstr>
      <vt:lpstr>Cryptographic Hash Functions</vt:lpstr>
      <vt:lpstr>Cryptographic Hash Functions</vt:lpstr>
      <vt:lpstr>Tree</vt:lpstr>
      <vt:lpstr>Tree</vt:lpstr>
      <vt:lpstr>Tree</vt:lpstr>
      <vt:lpstr>Tree</vt:lpstr>
      <vt:lpstr>Tree</vt:lpstr>
      <vt:lpstr>Merkle Tree</vt:lpstr>
      <vt:lpstr>Merkle Tree</vt:lpstr>
      <vt:lpstr>Merkle Tree</vt:lpstr>
      <vt:lpstr>Merkle Tree</vt:lpstr>
      <vt:lpstr>Questions?</vt:lpstr>
      <vt:lpstr>Don’t Mess with the Merkle Tree</vt:lpstr>
      <vt:lpstr>Don’t Mess with the Merkle Tree</vt:lpstr>
      <vt:lpstr>Short Proof of Membership</vt:lpstr>
      <vt:lpstr>Proof d1 is in the Tree</vt:lpstr>
      <vt:lpstr>Proof d1 is in the Tree</vt:lpstr>
      <vt:lpstr>Proof d1 is in the Tree</vt:lpstr>
      <vt:lpstr>Proof d1 is in the Tree</vt:lpstr>
      <vt:lpstr>Proof d1 is in the Tree</vt:lpstr>
      <vt:lpstr>Proof d1 is in the Tree</vt:lpstr>
      <vt:lpstr>Short Proof of Absence?</vt:lpstr>
      <vt:lpstr>Updating a Merkle Tree</vt:lpstr>
      <vt:lpstr>Updating a Merkle Tree</vt:lpstr>
      <vt:lpstr>Updating a Merkle Tree</vt:lpstr>
      <vt:lpstr>Updating a Merkle Tree</vt:lpstr>
      <vt:lpstr>Updating a Merkle Tree</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Merkleized Skip Lists?</vt:lpstr>
      <vt:lpstr>Merkleized Skip Lists?</vt:lpstr>
      <vt:lpstr>Merkleized Skip Lists?</vt:lpstr>
      <vt:lpstr>PowerPoint Presentation</vt:lpstr>
      <vt:lpstr>Keep Blocks in Merkle Tree instead of Chain?</vt:lpstr>
      <vt:lpstr>Certificate Transparency</vt:lpstr>
      <vt:lpstr>Google Certificate Transparency Project</vt:lpstr>
      <vt:lpstr>PowerPoint Presentation</vt:lpstr>
      <vt:lpstr>PowerPoint Presentation</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Art of Multiprocessor Programming</dc:title>
  <dc:creator>Maurice Herlihy</dc:creator>
  <cp:lastModifiedBy>Herlihy, Maurice</cp:lastModifiedBy>
  <cp:revision>1145</cp:revision>
  <cp:lastPrinted>2003-10-06T20:31:57Z</cp:lastPrinted>
  <dcterms:created xsi:type="dcterms:W3CDTF">1999-05-12T13:47:53Z</dcterms:created>
  <dcterms:modified xsi:type="dcterms:W3CDTF">2024-02-06T03:05:37Z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iveCommons_Licensed">
    <vt:bool>true</vt:bool>
  </property>
  <property fmtid="{D5CDD505-2E9C-101B-9397-08002B2CF9AE}" pid="3" name="CreativeCommons_LicenseURL">
    <vt:lpwstr>http://creativecommons.org/licenses/by-sa/2.5/</vt:lpwstr>
  </property>
  <property fmtid="{D5CDD505-2E9C-101B-9397-08002B2CF9AE}" pid="4" name="CreativeCommons_Derivatives">
    <vt:lpwstr>Share Alike</vt:lpwstr>
  </property>
  <property fmtid="{D5CDD505-2E9C-101B-9397-08002B2CF9AE}" pid="5" name="CreativeCommons_CommercialUse">
    <vt:lpwstr>Yes</vt:lpwstr>
  </property>
  <property fmtid="{D5CDD505-2E9C-101B-9397-08002B2CF9AE}" pid="6" name="CreativeCommons_Jurisdiction">
    <vt:lpwstr/>
  </property>
</Properties>
</file>