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1877" r:id="rId2"/>
    <p:sldId id="1620" r:id="rId3"/>
    <p:sldId id="1586" r:id="rId4"/>
    <p:sldId id="1587" r:id="rId5"/>
    <p:sldId id="1624" r:id="rId6"/>
    <p:sldId id="1588" r:id="rId7"/>
    <p:sldId id="1589" r:id="rId8"/>
    <p:sldId id="1590" r:id="rId9"/>
    <p:sldId id="1591" r:id="rId10"/>
    <p:sldId id="1539" r:id="rId11"/>
    <p:sldId id="1544" r:id="rId12"/>
    <p:sldId id="1540" r:id="rId13"/>
    <p:sldId id="1541" r:id="rId14"/>
    <p:sldId id="1543" r:id="rId15"/>
    <p:sldId id="1542" r:id="rId16"/>
    <p:sldId id="1545" r:id="rId17"/>
    <p:sldId id="1533" r:id="rId18"/>
    <p:sldId id="1548" r:id="rId19"/>
    <p:sldId id="1551" r:id="rId20"/>
    <p:sldId id="1550" r:id="rId21"/>
    <p:sldId id="1552" r:id="rId22"/>
    <p:sldId id="1554" r:id="rId23"/>
    <p:sldId id="1553" r:id="rId24"/>
    <p:sldId id="1556" r:id="rId25"/>
    <p:sldId id="1555" r:id="rId26"/>
    <p:sldId id="1557" r:id="rId27"/>
    <p:sldId id="1558" r:id="rId28"/>
    <p:sldId id="1570" r:id="rId29"/>
    <p:sldId id="1573" r:id="rId30"/>
    <p:sldId id="1572" r:id="rId31"/>
    <p:sldId id="1574" r:id="rId32"/>
    <p:sldId id="1559" r:id="rId33"/>
    <p:sldId id="1563" r:id="rId34"/>
    <p:sldId id="1564" r:id="rId35"/>
    <p:sldId id="1607" r:id="rId36"/>
    <p:sldId id="1621" r:id="rId37"/>
    <p:sldId id="1606" r:id="rId38"/>
    <p:sldId id="1561" r:id="rId39"/>
    <p:sldId id="1565" r:id="rId40"/>
    <p:sldId id="1566" r:id="rId41"/>
    <p:sldId id="1568" r:id="rId42"/>
    <p:sldId id="1562" r:id="rId43"/>
    <p:sldId id="1567" r:id="rId44"/>
    <p:sldId id="1569" r:id="rId45"/>
    <p:sldId id="1879" r:id="rId46"/>
    <p:sldId id="1575" r:id="rId47"/>
    <p:sldId id="1576" r:id="rId48"/>
    <p:sldId id="1579" r:id="rId49"/>
    <p:sldId id="1580" r:id="rId50"/>
    <p:sldId id="1581" r:id="rId51"/>
    <p:sldId id="1583" r:id="rId52"/>
    <p:sldId id="1582" r:id="rId53"/>
    <p:sldId id="1585" r:id="rId54"/>
    <p:sldId id="1584" r:id="rId55"/>
    <p:sldId id="1880" r:id="rId56"/>
    <p:sldId id="1577" r:id="rId57"/>
    <p:sldId id="1578" r:id="rId58"/>
    <p:sldId id="1623" r:id="rId59"/>
    <p:sldId id="1609" r:id="rId60"/>
    <p:sldId id="1610" r:id="rId61"/>
    <p:sldId id="1611" r:id="rId62"/>
    <p:sldId id="1612" r:id="rId63"/>
    <p:sldId id="1613" r:id="rId64"/>
    <p:sldId id="1615" r:id="rId65"/>
    <p:sldId id="1878" r:id="rId66"/>
    <p:sldId id="1616" r:id="rId67"/>
    <p:sldId id="1617" r:id="rId68"/>
    <p:sldId id="1618" r:id="rId69"/>
    <p:sldId id="1603" r:id="rId70"/>
    <p:sldId id="1619" r:id="rId71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74"/>
      <p:bold r:id="rId75"/>
      <p:italic r:id="rId76"/>
      <p:boldItalic r:id="rId77"/>
    </p:embeddedFont>
    <p:embeddedFont>
      <p:font typeface="Consolas" panose="020B0609020204030204" pitchFamily="49" charset="0"/>
      <p:regular r:id="rId78"/>
      <p:bold r:id="rId79"/>
      <p:italic r:id="rId80"/>
      <p:boldItalic r:id="rId81"/>
    </p:embeddedFont>
    <p:embeddedFont>
      <p:font typeface="Lucida Console" panose="020B0609040504020204" pitchFamily="49" charset="0"/>
      <p:regular r:id="rId82"/>
    </p:embeddedFont>
    <p:embeddedFont>
      <p:font typeface="Marlett" pitchFamily="2" charset="2"/>
      <p:regular r:id="rId83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00FFFF"/>
    <a:srgbClr val="FFFFCC"/>
    <a:srgbClr val="FF66FF"/>
    <a:srgbClr val="FF0066"/>
    <a:srgbClr val="FFFF00"/>
    <a:srgbClr val="00CC99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78" d="100"/>
          <a:sy n="78" d="100"/>
        </p:scale>
        <p:origin x="796" y="72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7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8893" y="-2255089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1127273" y="3167391"/>
            <a:ext cx="459125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5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Ethereum Virtual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 the beginning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125655" y="3280291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070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the first day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3152374" y="2491138"/>
            <a:ext cx="2839252" cy="1015841"/>
          </a:xfrm>
          <a:prstGeom prst="verticalScroll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happened)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73055" y="3833098"/>
            <a:ext cx="4397891" cy="1066800"/>
            <a:chOff x="2373055" y="3002280"/>
            <a:chExt cx="4397891" cy="10668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373055" y="328029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225024" y="3280291"/>
              <a:ext cx="1545922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ew state</a:t>
              </a:r>
            </a:p>
          </p:txBody>
        </p:sp>
        <p:sp>
          <p:nvSpPr>
            <p:cNvPr id="14" name="Left Arrow 13"/>
            <p:cNvSpPr/>
            <p:nvPr/>
          </p:nvSpPr>
          <p:spPr bwMode="auto">
            <a:xfrm>
              <a:off x="3738932" y="3002280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13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 long after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19400" y="1600200"/>
            <a:ext cx="3688080" cy="1996440"/>
            <a:chOff x="2819400" y="716280"/>
            <a:chExt cx="3688080" cy="1996440"/>
          </a:xfrm>
        </p:grpSpPr>
        <p:grpSp>
          <p:nvGrpSpPr>
            <p:cNvPr id="15" name="Group 14"/>
            <p:cNvGrpSpPr/>
            <p:nvPr/>
          </p:nvGrpSpPr>
          <p:grpSpPr>
            <a:xfrm>
              <a:off x="2878054" y="892668"/>
              <a:ext cx="3448852" cy="1625441"/>
              <a:chOff x="3152374" y="1502268"/>
              <a:chExt cx="3448852" cy="1625441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3152374" y="15022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1" name="Vertical Scroll 10"/>
              <p:cNvSpPr/>
              <p:nvPr/>
            </p:nvSpPr>
            <p:spPr>
              <a:xfrm>
                <a:off x="3304774" y="16546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2" name="Vertical Scroll 11"/>
              <p:cNvSpPr/>
              <p:nvPr/>
            </p:nvSpPr>
            <p:spPr>
              <a:xfrm>
                <a:off x="3457174" y="18070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3" name="Vertical Scroll 12"/>
              <p:cNvSpPr/>
              <p:nvPr/>
            </p:nvSpPr>
            <p:spPr>
              <a:xfrm>
                <a:off x="3609574" y="19594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4" name="Vertical Scroll 13"/>
              <p:cNvSpPr/>
              <p:nvPr/>
            </p:nvSpPr>
            <p:spPr>
              <a:xfrm>
                <a:off x="3761974" y="21118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 bwMode="auto">
            <a:xfrm>
              <a:off x="2819400" y="716280"/>
              <a:ext cx="3688080" cy="1996440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6753649" y="3059159"/>
            <a:ext cx="10246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73055" y="3833098"/>
            <a:ext cx="4397891" cy="1066800"/>
            <a:chOff x="2373055" y="3002280"/>
            <a:chExt cx="4397891" cy="10668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373055" y="328029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225024" y="3280291"/>
              <a:ext cx="1545922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ew state</a:t>
              </a:r>
            </a:p>
          </p:txBody>
        </p:sp>
        <p:sp>
          <p:nvSpPr>
            <p:cNvPr id="22" name="Left Arrow 21"/>
            <p:cNvSpPr/>
            <p:nvPr/>
          </p:nvSpPr>
          <p:spPr bwMode="auto">
            <a:xfrm>
              <a:off x="3738932" y="3002280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2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Chain of Blocks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2863" y="2190327"/>
            <a:ext cx="2372412" cy="1418879"/>
            <a:chOff x="827989" y="2194560"/>
            <a:chExt cx="2372412" cy="141887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14" name="Vertical Scroll 13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19" name="Vertical Scroll 18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20" name="Vertical Scroll 19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21" name="Vertical Scroll 20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  <p:sp>
        <p:nvSpPr>
          <p:cNvPr id="24" name="Left Arrow 23"/>
          <p:cNvSpPr/>
          <p:nvPr/>
        </p:nvSpPr>
        <p:spPr bwMode="auto">
          <a:xfrm>
            <a:off x="3327456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06650" y="2190327"/>
            <a:ext cx="2372412" cy="1418879"/>
            <a:chOff x="827989" y="2194560"/>
            <a:chExt cx="2372412" cy="141887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50" name="Vertical Scroll 49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1" name="Vertical Scroll 50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2" name="Vertical Scroll 51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3" name="Vertical Scroll 52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  <p:sp>
        <p:nvSpPr>
          <p:cNvPr id="57" name="Left Arrow 56"/>
          <p:cNvSpPr/>
          <p:nvPr/>
        </p:nvSpPr>
        <p:spPr bwMode="auto">
          <a:xfrm>
            <a:off x="6984350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eft Arrow 59"/>
          <p:cNvSpPr/>
          <p:nvPr/>
        </p:nvSpPr>
        <p:spPr bwMode="auto">
          <a:xfrm>
            <a:off x="-329438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449757" y="2190327"/>
            <a:ext cx="2372412" cy="1418879"/>
            <a:chOff x="827989" y="2194560"/>
            <a:chExt cx="2372412" cy="141887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66" name="Vertical Scroll 65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7" name="Vertical Scroll 66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8" name="Vertical Scroll 67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9" name="Vertical Scroll 68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91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Chain of States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1499009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61171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46" name="Left Arrow 45"/>
          <p:cNvSpPr/>
          <p:nvPr/>
        </p:nvSpPr>
        <p:spPr bwMode="auto">
          <a:xfrm>
            <a:off x="8812796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018065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-295723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62" name="Left Arrow 61"/>
          <p:cNvSpPr/>
          <p:nvPr/>
        </p:nvSpPr>
        <p:spPr bwMode="auto">
          <a:xfrm>
            <a:off x="5155903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Block-State Duality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92863" y="2190327"/>
            <a:ext cx="2372412" cy="2550838"/>
            <a:chOff x="827989" y="2194560"/>
            <a:chExt cx="2372412" cy="2550838"/>
          </a:xfrm>
        </p:grpSpPr>
        <p:sp>
          <p:nvSpPr>
            <p:cNvPr id="8" name="Left Arrow 7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14" name="Vertical Scroll 13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19" name="Vertical Scroll 18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20" name="Vertical Scroll 19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21" name="Vertical Scroll 20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3327456" y="2403686"/>
            <a:ext cx="960120" cy="2124120"/>
            <a:chOff x="5099985" y="2550869"/>
            <a:chExt cx="960120" cy="212412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4" name="Left Arrow 23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06650" y="2190327"/>
            <a:ext cx="2372412" cy="2550838"/>
            <a:chOff x="827989" y="2194560"/>
            <a:chExt cx="2372412" cy="2550838"/>
          </a:xfrm>
        </p:grpSpPr>
        <p:sp>
          <p:nvSpPr>
            <p:cNvPr id="46" name="Left Arrow 45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50" name="Vertical Scroll 49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1" name="Vertical Scroll 50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2" name="Vertical Scroll 51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3" name="Vertical Scroll 52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984350" y="2403686"/>
            <a:ext cx="960120" cy="2124120"/>
            <a:chOff x="5099985" y="2550869"/>
            <a:chExt cx="960120" cy="212412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57" name="Left Arrow 56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329438" y="2403686"/>
            <a:ext cx="960120" cy="2124120"/>
            <a:chOff x="5099985" y="2550869"/>
            <a:chExt cx="960120" cy="212412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60" name="Left Arrow 59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49757" y="2190327"/>
            <a:ext cx="2372412" cy="2550838"/>
            <a:chOff x="827989" y="2194560"/>
            <a:chExt cx="2372412" cy="2550838"/>
          </a:xfrm>
        </p:grpSpPr>
        <p:sp>
          <p:nvSpPr>
            <p:cNvPr id="62" name="Left Arrow 61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66" name="Vertical Scroll 65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7" name="Vertical Scroll 66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8" name="Vertical Scroll 67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9" name="Vertical Scroll 68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024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 descr="https://i.kym-cdn.com/entries/icons/original/000/016/986/xl1XYq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1471612"/>
            <a:ext cx="8041307" cy="535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6065520" y="4853821"/>
            <a:ext cx="2956560" cy="1055608"/>
          </a:xfrm>
          <a:prstGeom prst="wedgeRoundRectCallout">
            <a:avLst>
              <a:gd name="adj1" fmla="val -79523"/>
              <a:gd name="adj2" fmla="val -9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God, it’s full of accounts! </a:t>
            </a:r>
          </a:p>
        </p:txBody>
      </p:sp>
    </p:spTree>
    <p:extLst>
      <p:ext uri="{BB962C8B-B14F-4D97-AF65-F5344CB8AC3E}">
        <p14:creationId xmlns:p14="http://schemas.microsoft.com/office/powerpoint/2010/main" val="422149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4923" y="2585058"/>
            <a:ext cx="6997037" cy="523220"/>
            <a:chOff x="912523" y="2585058"/>
            <a:chExt cx="6997037" cy="523220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064923" y="3468978"/>
            <a:ext cx="6997037" cy="523220"/>
            <a:chOff x="912523" y="2585058"/>
            <a:chExt cx="6997037" cy="52322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1064923" y="4352898"/>
            <a:ext cx="6997037" cy="523220"/>
            <a:chOff x="912523" y="2585058"/>
            <a:chExt cx="6997037" cy="523220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1064923" y="5236818"/>
            <a:ext cx="6997037" cy="523220"/>
            <a:chOff x="912523" y="2585058"/>
            <a:chExt cx="6997037" cy="52322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910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371698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3677009" y="1963909"/>
            <a:ext cx="4768442" cy="510778"/>
          </a:xfrm>
          <a:prstGeom prst="wedgeRoundRectCallout">
            <a:avLst>
              <a:gd name="adj1" fmla="val -61743"/>
              <a:gd name="adj2" fmla="val 13709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Owned by person or organization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573802" y="3129531"/>
            <a:ext cx="3764969" cy="510778"/>
          </a:xfrm>
          <a:prstGeom prst="wedgeRoundRectCallout">
            <a:avLst>
              <a:gd name="adj1" fmla="val -89211"/>
              <a:gd name="adj2" fmla="val -29995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Controlled by private keys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931220" y="4360280"/>
            <a:ext cx="3438031" cy="510778"/>
          </a:xfrm>
          <a:prstGeom prst="wedgeRoundRectCallout">
            <a:avLst>
              <a:gd name="adj1" fmla="val -110284"/>
              <a:gd name="adj2" fmla="val -22095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 currency balance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766171" y="5127638"/>
            <a:ext cx="4768443" cy="919401"/>
          </a:xfrm>
          <a:prstGeom prst="wedgeRoundRectCallout">
            <a:avLst>
              <a:gd name="adj1" fmla="val -65250"/>
              <a:gd name="adj2" fmla="val -174870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 agent: transfers currency, calls contract code</a:t>
            </a:r>
          </a:p>
        </p:txBody>
      </p:sp>
    </p:spTree>
    <p:extLst>
      <p:ext uri="{BB962C8B-B14F-4D97-AF65-F5344CB8AC3E}">
        <p14:creationId xmlns:p14="http://schemas.microsoft.com/office/powerpoint/2010/main" val="23547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371698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29071" y="3396875"/>
            <a:ext cx="4453331" cy="523220"/>
            <a:chOff x="2568861" y="3387377"/>
            <a:chExt cx="4453331" cy="523220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568861" y="3387377"/>
              <a:ext cx="150393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5575962" y="3387377"/>
              <a:ext cx="1446230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4336701" y="3648987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353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1540">
            <a:off x="37820" y="283348"/>
            <a:ext cx="9182962" cy="82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961843" y="1837322"/>
            <a:ext cx="51443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Second-largest Cryptocurrency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61843" y="3519488"/>
            <a:ext cx="59105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via “smart contracts”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961843" y="2678405"/>
            <a:ext cx="345799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Accounts, not UTXO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61843" y="4360571"/>
            <a:ext cx="48173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“Turing-Complete” Language</a:t>
            </a:r>
          </a:p>
        </p:txBody>
      </p:sp>
    </p:spTree>
    <p:extLst>
      <p:ext uri="{BB962C8B-B14F-4D97-AF65-F5344CB8AC3E}">
        <p14:creationId xmlns:p14="http://schemas.microsoft.com/office/powerpoint/2010/main" val="40112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" y="211836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4274685" y="2609731"/>
            <a:ext cx="3107855" cy="510778"/>
          </a:xfrm>
          <a:prstGeom prst="wedgeRoundRectCallout">
            <a:avLst>
              <a:gd name="adj1" fmla="val -106367"/>
              <a:gd name="adj2" fmla="val 29678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Associated with code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002381" y="1862971"/>
            <a:ext cx="3438031" cy="510778"/>
          </a:xfrm>
          <a:prstGeom prst="wedgeRoundRectCallout">
            <a:avLst>
              <a:gd name="adj1" fmla="val -91831"/>
              <a:gd name="adj2" fmla="val 140389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 currency balance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77454" y="3471809"/>
            <a:ext cx="4412150" cy="919401"/>
          </a:xfrm>
          <a:prstGeom prst="wedgeRoundRectCallout">
            <a:avLst>
              <a:gd name="adj1" fmla="val -80148"/>
              <a:gd name="adj2" fmla="val -62815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Passive Agent: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called by other accounts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96454" y="5326103"/>
            <a:ext cx="3794683" cy="919401"/>
          </a:xfrm>
          <a:prstGeom prst="wedgeRoundRectCallout">
            <a:avLst>
              <a:gd name="adj1" fmla="val -75742"/>
              <a:gd name="adj2" fmla="val -224598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can transfer money,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 other contracts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" y="211836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229071" y="3396875"/>
            <a:ext cx="4591189" cy="1384995"/>
            <a:chOff x="2568861" y="3387377"/>
            <a:chExt cx="4591189" cy="138499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2568861" y="3387377"/>
              <a:ext cx="150393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575962" y="3387377"/>
              <a:ext cx="1584088" cy="13849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balance</a:t>
              </a:r>
            </a:p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code</a:t>
              </a:r>
            </a:p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storage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4336701" y="3648987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339AF2-AC07-4C7D-AAF5-87E758002C12}"/>
              </a:ext>
            </a:extLst>
          </p:cNvPr>
          <p:cNvCxnSpPr/>
          <p:nvPr/>
        </p:nvCxnSpPr>
        <p:spPr bwMode="auto">
          <a:xfrm>
            <a:off x="6236172" y="3920095"/>
            <a:ext cx="160421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CD4B9F-2AF8-4B4D-B7DA-85E05CA9C88D}"/>
              </a:ext>
            </a:extLst>
          </p:cNvPr>
          <p:cNvCxnSpPr/>
          <p:nvPr/>
        </p:nvCxnSpPr>
        <p:spPr bwMode="auto">
          <a:xfrm>
            <a:off x="6236172" y="4313126"/>
            <a:ext cx="160421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674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Creation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57023" y="1963909"/>
            <a:ext cx="4004508" cy="510778"/>
          </a:xfrm>
          <a:prstGeom prst="wedgeRoundRectCallout">
            <a:avLst>
              <a:gd name="adj1" fmla="val -61743"/>
              <a:gd name="adj2" fmla="val 13709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Submitted by external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6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riped Right Arrow 12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2007578"/>
            <a:ext cx="1893359" cy="510778"/>
          </a:xfrm>
          <a:prstGeom prst="wedgeRoundRectCallout">
            <a:avLst>
              <a:gd name="adj1" fmla="val 32432"/>
              <a:gd name="adj2" fmla="val 149026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iped Right Arrow 3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2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2007578"/>
            <a:ext cx="1893359" cy="510778"/>
          </a:xfrm>
          <a:prstGeom prst="wedgeRoundRectCallout">
            <a:avLst>
              <a:gd name="adj1" fmla="val 32432"/>
              <a:gd name="adj2" fmla="val 149026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riped Right Arrow 9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33160" y="2007578"/>
            <a:ext cx="2179320" cy="3840167"/>
            <a:chOff x="6233160" y="2007578"/>
            <a:chExt cx="2179320" cy="3840167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233160" y="2007578"/>
              <a:ext cx="2179320" cy="3840167"/>
            </a:xfrm>
            <a:prstGeom prst="wedgeRoundRectCallout">
              <a:avLst>
                <a:gd name="adj1" fmla="val -64889"/>
                <a:gd name="adj2" fmla="val -14950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16725" y="2356862"/>
              <a:ext cx="1212191" cy="3141599"/>
              <a:chOff x="6758328" y="2099225"/>
              <a:chExt cx="1212191" cy="3141599"/>
            </a:xfrm>
          </p:grpSpPr>
          <p:sp>
            <p:nvSpPr>
              <p:cNvPr id="4" name="Folded Corner 3"/>
              <p:cNvSpPr/>
              <p:nvPr/>
            </p:nvSpPr>
            <p:spPr bwMode="auto">
              <a:xfrm>
                <a:off x="6937864" y="3421735"/>
                <a:ext cx="853119" cy="550962"/>
              </a:xfrm>
              <a:prstGeom prst="foldedCorner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</a:p>
            </p:txBody>
          </p:sp>
          <p:sp>
            <p:nvSpPr>
              <p:cNvPr id="5" name="Flowchart: Magnetic Disk 4"/>
              <p:cNvSpPr/>
              <p:nvPr/>
            </p:nvSpPr>
            <p:spPr bwMode="auto">
              <a:xfrm>
                <a:off x="6758328" y="4323745"/>
                <a:ext cx="1212191" cy="917079"/>
              </a:xfrm>
              <a:prstGeom prst="flowChartMagneticDisk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11266" name="Picture 2" descr="Image result for sack money clipar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8692" y="2099225"/>
                <a:ext cx="971462" cy="971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8851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Message Call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1574255"/>
            <a:ext cx="2601594" cy="919401"/>
          </a:xfrm>
          <a:prstGeom prst="wedgeRoundRectCallout">
            <a:avLst>
              <a:gd name="adj1" fmla="val -41988"/>
              <a:gd name="adj2" fmla="val 9598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your code with these args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5834894" y="2150171"/>
            <a:ext cx="1800346" cy="510778"/>
          </a:xfrm>
          <a:prstGeom prst="wedgeRoundRectCallout">
            <a:avLst>
              <a:gd name="adj1" fmla="val -63997"/>
              <a:gd name="adj2" fmla="val 143722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0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Message Call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5236243" y="1659991"/>
            <a:ext cx="2601594" cy="919401"/>
          </a:xfrm>
          <a:prstGeom prst="wedgeRoundRectCallout">
            <a:avLst>
              <a:gd name="adj1" fmla="val -41988"/>
              <a:gd name="adj2" fmla="val 9598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your code with these args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6537040" y="5592356"/>
            <a:ext cx="1800346" cy="510778"/>
          </a:xfrm>
          <a:prstGeom prst="wedgeRoundRectCallout">
            <a:avLst>
              <a:gd name="adj1" fmla="val 12188"/>
              <a:gd name="adj2" fmla="val -15166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</a:p>
        </p:txBody>
      </p:sp>
      <p:pic>
        <p:nvPicPr>
          <p:cNvPr id="8" name="Picture 2" descr="Image result for ro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717" y="3012106"/>
            <a:ext cx="1688241" cy="19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triped Right Arrow 10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triped Right Arrow 11"/>
          <p:cNvSpPr/>
          <p:nvPr/>
        </p:nvSpPr>
        <p:spPr bwMode="auto">
          <a:xfrm>
            <a:off x="6167358" y="3556435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3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to External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80110" y="2799744"/>
            <a:ext cx="7383780" cy="3048001"/>
            <a:chOff x="752354" y="2799744"/>
            <a:chExt cx="7383780" cy="3048001"/>
          </a:xfrm>
        </p:grpSpPr>
        <p:pic>
          <p:nvPicPr>
            <p:cNvPr id="4" name="Picture 4" descr="Image result for monopoly man clipart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54" y="2799744"/>
              <a:ext cx="21717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triped Right Arrow 4"/>
            <p:cNvSpPr/>
            <p:nvPr/>
          </p:nvSpPr>
          <p:spPr bwMode="auto">
            <a:xfrm>
              <a:off x="3270765" y="3376096"/>
              <a:ext cx="2346959" cy="189529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transfer money</a:t>
              </a:r>
            </a:p>
          </p:txBody>
        </p:sp>
        <p:pic>
          <p:nvPicPr>
            <p:cNvPr id="6" name="Picture 4" descr="Image result for monopoly man clipart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434" y="2799744"/>
              <a:ext cx="21717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ular Callout 8"/>
          <p:cNvSpPr/>
          <p:nvPr/>
        </p:nvSpPr>
        <p:spPr bwMode="auto">
          <a:xfrm>
            <a:off x="1710998" y="1791986"/>
            <a:ext cx="4034482" cy="510778"/>
          </a:xfrm>
          <a:prstGeom prst="wedgeRoundRectCallout">
            <a:avLst>
              <a:gd name="adj1" fmla="val -34810"/>
              <a:gd name="adj2" fmla="val 122174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Here’s the money I owe you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193280" y="1907080"/>
            <a:ext cx="1222454" cy="510778"/>
          </a:xfrm>
          <a:prstGeom prst="wedgeRoundRectCallout">
            <a:avLst>
              <a:gd name="adj1" fmla="val -34810"/>
              <a:gd name="adj2" fmla="val 122174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5645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to Contract &amp; Vice-Versa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698132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53" y="2759297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927922" y="3147108"/>
            <a:ext cx="2893531" cy="2013095"/>
            <a:chOff x="2927922" y="3733038"/>
            <a:chExt cx="2893531" cy="2013095"/>
          </a:xfrm>
        </p:grpSpPr>
        <p:sp>
          <p:nvSpPr>
            <p:cNvPr id="8" name="Striped Right Arrow 7"/>
            <p:cNvSpPr/>
            <p:nvPr/>
          </p:nvSpPr>
          <p:spPr bwMode="auto">
            <a:xfrm>
              <a:off x="3131006" y="3733038"/>
              <a:ext cx="2487363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call</a:t>
              </a:r>
            </a:p>
          </p:txBody>
        </p:sp>
        <p:sp>
          <p:nvSpPr>
            <p:cNvPr id="9" name="Striped Right Arrow 8"/>
            <p:cNvSpPr/>
            <p:nvPr/>
          </p:nvSpPr>
          <p:spPr bwMode="auto">
            <a:xfrm flipH="1">
              <a:off x="2927922" y="4706777"/>
              <a:ext cx="2893531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to Contract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53" y="269082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27922" y="3147108"/>
            <a:ext cx="2893531" cy="2013095"/>
            <a:chOff x="2927922" y="3733038"/>
            <a:chExt cx="2893531" cy="2013095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3131006" y="3733038"/>
              <a:ext cx="2487363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call</a:t>
              </a:r>
            </a:p>
          </p:txBody>
        </p:sp>
        <p:sp>
          <p:nvSpPr>
            <p:cNvPr id="7" name="Striped Right Arrow 6"/>
            <p:cNvSpPr/>
            <p:nvPr/>
          </p:nvSpPr>
          <p:spPr bwMode="auto">
            <a:xfrm flipH="1">
              <a:off x="2927922" y="4706777"/>
              <a:ext cx="2893531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return</a:t>
              </a:r>
            </a:p>
          </p:txBody>
        </p:sp>
      </p:grp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7" y="269082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1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Money, Honey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46826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Native currency called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ether</a:t>
            </a:r>
            <a:endParaRPr lang="en-US" sz="105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29" y="2835136"/>
            <a:ext cx="2266862" cy="7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otched Right Arrow 7"/>
          <p:cNvSpPr/>
          <p:nvPr/>
        </p:nvSpPr>
        <p:spPr bwMode="auto">
          <a:xfrm>
            <a:off x="1369723" y="2728546"/>
            <a:ext cx="1632215" cy="917079"/>
          </a:xfrm>
          <a:prstGeom prst="notched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this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1369722" y="4756805"/>
            <a:ext cx="1632215" cy="917079"/>
          </a:xfrm>
          <a:prstGeom prst="notched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this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29" y="3950496"/>
            <a:ext cx="4389944" cy="252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Image result for ether coi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95" y="1642759"/>
            <a:ext cx="1135380" cy="11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793765" y="2452837"/>
            <a:ext cx="41623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Caller pays fee for each transaction step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93763" y="3809197"/>
            <a:ext cx="416240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Denial of Service attacks expensive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35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000464" y="2452837"/>
            <a:ext cx="49517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Each step has fixed “gas”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4" y="3608070"/>
            <a:ext cx="5666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But gas price in Ether up to caller!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00463" y="4775210"/>
            <a:ext cx="51869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Low price means low priority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52203" y="5551678"/>
            <a:ext cx="26352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And vice-versa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48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929015" y="2026117"/>
            <a:ext cx="42594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runs out of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68714" y="4348490"/>
            <a:ext cx="44198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has leftover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53159" y="2658130"/>
            <a:ext cx="293535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Effects discarded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24241" y="3347383"/>
            <a:ext cx="29642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not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2200" y="5084743"/>
            <a:ext cx="36263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Unused gas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Gas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26030" y="2292926"/>
            <a:ext cx="4860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has limit on block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26030" y="3934052"/>
            <a:ext cx="80452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full when transactions’ gas costs reach limit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626030" y="3113489"/>
            <a:ext cx="52822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has limit on block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26030" y="4754614"/>
            <a:ext cx="69348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see how this can be exploited later</a:t>
            </a:r>
          </a:p>
        </p:txBody>
      </p:sp>
      <p:pic>
        <p:nvPicPr>
          <p:cNvPr id="8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9" y="766366"/>
            <a:ext cx="2049780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7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17235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price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96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212387" y="2686135"/>
            <a:ext cx="4116395" cy="919401"/>
          </a:xfrm>
          <a:prstGeom prst="wedgeRoundRectCallout">
            <a:avLst>
              <a:gd name="adj1" fmla="val -69557"/>
              <a:gd name="adj2" fmla="val -11022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much caller is willing 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the miner for inclusion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313127" y="4385319"/>
            <a:ext cx="4192573" cy="919401"/>
          </a:xfrm>
          <a:prstGeom prst="wedgeRoundRectCallout">
            <a:avLst>
              <a:gd name="adj1" fmla="val -59796"/>
              <a:gd name="adj2" fmla="val -2245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Miners </a:t>
            </a:r>
            <a:r>
              <a:rPr lang="en-US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 with higher tips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1117454" y="5647527"/>
            <a:ext cx="3970519" cy="510778"/>
          </a:xfrm>
          <a:prstGeom prst="wedgeRoundRectCallout">
            <a:avLst>
              <a:gd name="adj1" fmla="val -21668"/>
              <a:gd name="adj2" fmla="val -60650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Extra-low tip may never run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074310" y="2285099"/>
            <a:ext cx="4405897" cy="510778"/>
          </a:xfrm>
          <a:prstGeom prst="wedgeRoundRectCallout">
            <a:avLst>
              <a:gd name="adj1" fmla="val -71734"/>
              <a:gd name="adj2" fmla="val 1493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gas caller willing to spend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724047" y="3858400"/>
            <a:ext cx="3887975" cy="510778"/>
          </a:xfrm>
          <a:prstGeom prst="wedgeRoundRectCallout">
            <a:avLst>
              <a:gd name="adj1" fmla="val -63369"/>
              <a:gd name="adj2" fmla="val -13654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canceled  if exceeded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466567" y="4942471"/>
            <a:ext cx="4127514" cy="510778"/>
          </a:xfrm>
          <a:prstGeom prst="wedgeRoundRectCallout">
            <a:avLst>
              <a:gd name="adj1" fmla="val -38351"/>
              <a:gd name="adj2" fmla="val -2679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refunds for cancelations!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006394" y="3769116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txn can have multiple inputs …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1264920" y="3063240"/>
            <a:ext cx="2663564" cy="2804160"/>
          </a:xfrm>
          <a:prstGeom prst="wedgeRoundRectCallout">
            <a:avLst>
              <a:gd name="adj1" fmla="val 81658"/>
              <a:gd name="adj2" fmla="val -6771"/>
              <a:gd name="adj3" fmla="val 1666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309194" y="2662648"/>
            <a:ext cx="4418490" cy="919401"/>
          </a:xfrm>
          <a:prstGeom prst="wedgeRoundRectCallout">
            <a:avLst>
              <a:gd name="adj1" fmla="val -60285"/>
              <a:gd name="adj2" fmla="val 1301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sequence number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sender)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7095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96998" y="4956807"/>
            <a:ext cx="3112960" cy="919401"/>
          </a:xfrm>
          <a:prstGeom prst="wedgeRoundRectCallout">
            <a:avLst>
              <a:gd name="adj1" fmla="val -87546"/>
              <a:gd name="adj2" fmla="val 83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(external or contract)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1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17235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price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458441" y="3851809"/>
            <a:ext cx="4054681" cy="510778"/>
          </a:xfrm>
          <a:prstGeom prst="wedgeRoundRectCallout">
            <a:avLst>
              <a:gd name="adj1" fmla="val 11124"/>
              <a:gd name="adj2" fmla="val -30416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ether to transfer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17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228233" y="4701419"/>
            <a:ext cx="4023257" cy="919401"/>
          </a:xfrm>
          <a:prstGeom prst="wedgeRoundRectCallout">
            <a:avLst>
              <a:gd name="adj1" fmla="val 10718"/>
              <a:gd name="adj2" fmla="val -15928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name, args, etc.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42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022610" y="5530570"/>
            <a:ext cx="3780183" cy="510778"/>
          </a:xfrm>
          <a:prstGeom prst="wedgeRoundRectCallout">
            <a:avLst>
              <a:gd name="adj1" fmla="val 31357"/>
              <a:gd name="adj2" fmla="val -19973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ECDSA signature args ….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525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7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Virtual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40180" y="2216840"/>
            <a:ext cx="6263640" cy="3795921"/>
            <a:chOff x="1432560" y="2742039"/>
            <a:chExt cx="6263640" cy="3795921"/>
          </a:xfrm>
        </p:grpSpPr>
        <p:sp>
          <p:nvSpPr>
            <p:cNvPr id="4" name="Folded Corner 3"/>
            <p:cNvSpPr/>
            <p:nvPr/>
          </p:nvSpPr>
          <p:spPr bwMode="auto">
            <a:xfrm>
              <a:off x="3727452" y="2742039"/>
              <a:ext cx="1673856" cy="550962"/>
            </a:xfrm>
            <a:prstGeom prst="foldedCorner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EVM Code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432560" y="3962400"/>
              <a:ext cx="62636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reeform 13"/>
            <p:cNvSpPr/>
            <p:nvPr/>
          </p:nvSpPr>
          <p:spPr bwMode="auto">
            <a:xfrm>
              <a:off x="3444240" y="4648200"/>
              <a:ext cx="2240280" cy="1889760"/>
            </a:xfrm>
            <a:custGeom>
              <a:avLst/>
              <a:gdLst>
                <a:gd name="connsiteX0" fmla="*/ 30480 w 2240280"/>
                <a:gd name="connsiteY0" fmla="*/ 1844040 h 1889760"/>
                <a:gd name="connsiteX1" fmla="*/ 0 w 2240280"/>
                <a:gd name="connsiteY1" fmla="*/ 655320 h 1889760"/>
                <a:gd name="connsiteX2" fmla="*/ 640080 w 2240280"/>
                <a:gd name="connsiteY2" fmla="*/ 1234440 h 1889760"/>
                <a:gd name="connsiteX3" fmla="*/ 655320 w 2240280"/>
                <a:gd name="connsiteY3" fmla="*/ 609600 h 1889760"/>
                <a:gd name="connsiteX4" fmla="*/ 1264920 w 2240280"/>
                <a:gd name="connsiteY4" fmla="*/ 1234440 h 1889760"/>
                <a:gd name="connsiteX5" fmla="*/ 1295400 w 2240280"/>
                <a:gd name="connsiteY5" fmla="*/ 624840 h 1889760"/>
                <a:gd name="connsiteX6" fmla="*/ 1905000 w 2240280"/>
                <a:gd name="connsiteY6" fmla="*/ 1249680 h 1889760"/>
                <a:gd name="connsiteX7" fmla="*/ 1905000 w 2240280"/>
                <a:gd name="connsiteY7" fmla="*/ 0 h 1889760"/>
                <a:gd name="connsiteX8" fmla="*/ 2240280 w 2240280"/>
                <a:gd name="connsiteY8" fmla="*/ 0 h 1889760"/>
                <a:gd name="connsiteX9" fmla="*/ 2225040 w 2240280"/>
                <a:gd name="connsiteY9" fmla="*/ 1874520 h 1889760"/>
                <a:gd name="connsiteX10" fmla="*/ 76200 w 2240280"/>
                <a:gd name="connsiteY10" fmla="*/ 1889760 h 18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0280" h="1889760">
                  <a:moveTo>
                    <a:pt x="30480" y="1844040"/>
                  </a:moveTo>
                  <a:lnTo>
                    <a:pt x="0" y="655320"/>
                  </a:lnTo>
                  <a:lnTo>
                    <a:pt x="640080" y="1234440"/>
                  </a:lnTo>
                  <a:lnTo>
                    <a:pt x="655320" y="609600"/>
                  </a:lnTo>
                  <a:lnTo>
                    <a:pt x="1264920" y="1234440"/>
                  </a:lnTo>
                  <a:lnTo>
                    <a:pt x="1295400" y="624840"/>
                  </a:lnTo>
                  <a:lnTo>
                    <a:pt x="1905000" y="1249680"/>
                  </a:lnTo>
                  <a:lnTo>
                    <a:pt x="1905000" y="0"/>
                  </a:lnTo>
                  <a:lnTo>
                    <a:pt x="2240280" y="0"/>
                  </a:lnTo>
                  <a:lnTo>
                    <a:pt x="2225040" y="1874520"/>
                  </a:lnTo>
                  <a:lnTo>
                    <a:pt x="76200" y="1889760"/>
                  </a:lnTo>
                </a:path>
              </a:pathLst>
            </a:cu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EVM engine</a:t>
              </a:r>
            </a:p>
          </p:txBody>
        </p:sp>
        <p:sp>
          <p:nvSpPr>
            <p:cNvPr id="15" name="Cloud Callout 14"/>
            <p:cNvSpPr/>
            <p:nvPr/>
          </p:nvSpPr>
          <p:spPr bwMode="auto">
            <a:xfrm>
              <a:off x="5463540" y="4053840"/>
              <a:ext cx="502920" cy="411480"/>
            </a:xfrm>
            <a:prstGeom prst="cloudCallou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963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Virtual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6320" y="3672840"/>
            <a:ext cx="5273040" cy="2270760"/>
            <a:chOff x="1036320" y="3672840"/>
            <a:chExt cx="5273040" cy="2270760"/>
          </a:xfrm>
        </p:grpSpPr>
        <p:grpSp>
          <p:nvGrpSpPr>
            <p:cNvPr id="25" name="Group 24"/>
            <p:cNvGrpSpPr/>
            <p:nvPr/>
          </p:nvGrpSpPr>
          <p:grpSpPr>
            <a:xfrm>
              <a:off x="1428348" y="3922723"/>
              <a:ext cx="4488985" cy="1244621"/>
              <a:chOff x="1417894" y="3922723"/>
              <a:chExt cx="4488985" cy="124462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417894" y="3922723"/>
                <a:ext cx="2547492" cy="1244621"/>
                <a:chOff x="1417894" y="3922723"/>
                <a:chExt cx="2547492" cy="1244621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1417894" y="3922723"/>
                  <a:ext cx="2547492" cy="461665"/>
                </a:xfrm>
                <a:prstGeom prst="rect">
                  <a:avLst/>
                </a:prstGeom>
                <a:solidFill>
                  <a:srgbClr val="FFFF00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Program Counter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1417894" y="4705679"/>
                  <a:ext cx="2063257" cy="461665"/>
                </a:xfrm>
                <a:prstGeom prst="rect">
                  <a:avLst/>
                </a:prstGeom>
                <a:solidFill>
                  <a:srgbClr val="FFFF00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Gas Available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609729" y="3922723"/>
                <a:ext cx="1297150" cy="1230896"/>
                <a:chOff x="4609729" y="3936447"/>
                <a:chExt cx="1297150" cy="1230896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4952772" y="3936447"/>
                  <a:ext cx="954107" cy="461665"/>
                </a:xfrm>
                <a:prstGeom prst="rect">
                  <a:avLst/>
                </a:prstGeom>
                <a:solidFill>
                  <a:srgbClr val="FFFF00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Stack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4609729" y="4705678"/>
                  <a:ext cx="1297150" cy="461665"/>
                </a:xfrm>
                <a:prstGeom prst="rect">
                  <a:avLst/>
                </a:prstGeom>
                <a:solidFill>
                  <a:srgbClr val="FFFF00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sp>
          <p:nvSpPr>
            <p:cNvPr id="8" name="Rounded Rectangle 7"/>
            <p:cNvSpPr/>
            <p:nvPr/>
          </p:nvSpPr>
          <p:spPr bwMode="auto">
            <a:xfrm>
              <a:off x="1036320" y="3672840"/>
              <a:ext cx="5273040" cy="2270760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97815" y="5270510"/>
              <a:ext cx="1350050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(volatile)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41928" y="4131946"/>
            <a:ext cx="1725152" cy="1352549"/>
            <a:chOff x="7141928" y="3961151"/>
            <a:chExt cx="1725152" cy="1352549"/>
          </a:xfrm>
        </p:grpSpPr>
        <p:sp>
          <p:nvSpPr>
            <p:cNvPr id="5" name="Can 4"/>
            <p:cNvSpPr/>
            <p:nvPr/>
          </p:nvSpPr>
          <p:spPr bwMode="auto">
            <a:xfrm>
              <a:off x="7398409" y="3961151"/>
              <a:ext cx="1212191" cy="734020"/>
            </a:xfrm>
            <a:prstGeom prst="can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7141928" y="4852035"/>
              <a:ext cx="1725152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(persistent)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9424" y="2033960"/>
            <a:ext cx="1811714" cy="1038047"/>
            <a:chOff x="3834003" y="2033960"/>
            <a:chExt cx="1811714" cy="1038047"/>
          </a:xfrm>
        </p:grpSpPr>
        <p:sp>
          <p:nvSpPr>
            <p:cNvPr id="4" name="Folded Corner 3"/>
            <p:cNvSpPr/>
            <p:nvPr/>
          </p:nvSpPr>
          <p:spPr bwMode="auto">
            <a:xfrm>
              <a:off x="3859651" y="2033960"/>
              <a:ext cx="1673855" cy="550962"/>
            </a:xfrm>
            <a:prstGeom prst="foldedCorner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EVM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834003" y="2610342"/>
              <a:ext cx="1811714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(immutable)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27082" y="3017525"/>
            <a:ext cx="4142081" cy="510778"/>
          </a:xfrm>
          <a:prstGeom prst="wedgeRoundRectCallout">
            <a:avLst>
              <a:gd name="adj1" fmla="val -55725"/>
              <a:gd name="adj2" fmla="val -1609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operations act on stack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464263" y="3826875"/>
            <a:ext cx="1983998" cy="1328023"/>
          </a:xfrm>
          <a:prstGeom prst="wedgeRoundRectCallout">
            <a:avLst>
              <a:gd name="adj1" fmla="val -47276"/>
              <a:gd name="adj2" fmla="val -13891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PUSH1 0x1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PUSH2 0x2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32426" y="1918364"/>
            <a:ext cx="1881072" cy="510778"/>
          </a:xfrm>
          <a:prstGeom prst="wedgeRoundRectCallout">
            <a:avLst>
              <a:gd name="adj1" fmla="val -139983"/>
              <a:gd name="adj2" fmla="val -877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registers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20348" y="2216670"/>
            <a:ext cx="2589934" cy="510778"/>
          </a:xfrm>
          <a:prstGeom prst="wedgeRoundRectCallout">
            <a:avLst>
              <a:gd name="adj1" fmla="val -77091"/>
              <a:gd name="adj2" fmla="val 1493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 control flow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95437" y="4086211"/>
            <a:ext cx="2865080" cy="510778"/>
          </a:xfrm>
          <a:prstGeom prst="wedgeRoundRectCallout">
            <a:avLst>
              <a:gd name="adj1" fmla="val -61665"/>
              <a:gd name="adj2" fmla="val -1609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other contracts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45342" y="4905730"/>
            <a:ext cx="2970282" cy="510778"/>
          </a:xfrm>
          <a:prstGeom prst="wedgeRoundRectCallout">
            <a:avLst>
              <a:gd name="adj1" fmla="val -11383"/>
              <a:gd name="adj2" fmla="val -28029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system libraries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21632" y="2905780"/>
            <a:ext cx="22859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 Alice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17304" y="4806606"/>
            <a:ext cx="23902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BTC Carol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3B12D-7C91-43C1-AD1F-E9713F3F9F01}"/>
              </a:ext>
            </a:extLst>
          </p:cNvPr>
          <p:cNvSpPr txBox="1"/>
          <p:nvPr/>
        </p:nvSpPr>
        <p:spPr bwMode="auto">
          <a:xfrm>
            <a:off x="621632" y="3836222"/>
            <a:ext cx="228594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 Bob</a:t>
            </a:r>
          </a:p>
        </p:txBody>
      </p:sp>
    </p:spTree>
    <p:extLst>
      <p:ext uri="{BB962C8B-B14F-4D97-AF65-F5344CB8AC3E}">
        <p14:creationId xmlns:p14="http://schemas.microsoft.com/office/powerpoint/2010/main" val="2960097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957651" y="3017525"/>
            <a:ext cx="4520422" cy="510778"/>
          </a:xfrm>
          <a:prstGeom prst="wedgeRoundRectCallout">
            <a:avLst>
              <a:gd name="adj1" fmla="val -52237"/>
              <a:gd name="adj2" fmla="val 18782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crypto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hashes provided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121869" y="5550069"/>
            <a:ext cx="6207148" cy="510778"/>
          </a:xfrm>
          <a:prstGeom prst="wedgeRoundRectCallout">
            <a:avLst>
              <a:gd name="adj1" fmla="val -40091"/>
              <a:gd name="adj2" fmla="val -20570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 costs too expensive to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compute directly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899358" y="1995529"/>
            <a:ext cx="2447485" cy="510778"/>
          </a:xfrm>
          <a:prstGeom prst="wedgeRoundRectCallout">
            <a:avLst>
              <a:gd name="adj1" fmla="val -127539"/>
              <a:gd name="adj2" fmla="val 50740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Caller’s address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321650" y="3009233"/>
            <a:ext cx="2126173" cy="510778"/>
          </a:xfrm>
          <a:prstGeom prst="wedgeRoundRectCallout">
            <a:avLst>
              <a:gd name="adj1" fmla="val -134707"/>
              <a:gd name="adj2" fmla="val 30152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 balance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008502" y="4022937"/>
            <a:ext cx="1597058" cy="510778"/>
          </a:xfrm>
          <a:prstGeom prst="wedgeRoundRectCallout">
            <a:avLst>
              <a:gd name="adj1" fmla="val -191016"/>
              <a:gd name="adj2" fmla="val 15532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 costs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815028" y="4905730"/>
            <a:ext cx="1984014" cy="510778"/>
          </a:xfrm>
          <a:prstGeom prst="wedgeRoundRectCallout">
            <a:avLst>
              <a:gd name="adj1" fmla="val -154173"/>
              <a:gd name="adj2" fmla="val 419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Lots more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726248" y="4083779"/>
            <a:ext cx="3484034" cy="919401"/>
          </a:xfrm>
          <a:prstGeom prst="wedgeRoundRectCallout">
            <a:avLst>
              <a:gd name="adj1" fmla="val 31357"/>
              <a:gd name="adj2" fmla="val -19973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and store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non-stack memory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107145" y="4336109"/>
            <a:ext cx="3436412" cy="510778"/>
          </a:xfrm>
          <a:prstGeom prst="wedgeRoundRectCallout">
            <a:avLst>
              <a:gd name="adj1" fmla="val 42444"/>
              <a:gd name="adj2" fmla="val -1549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 latest block hashes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519573" y="4905731"/>
            <a:ext cx="2456243" cy="510778"/>
          </a:xfrm>
          <a:prstGeom prst="wedgeRoundRectCallout">
            <a:avLst>
              <a:gd name="adj1" fmla="val 12041"/>
              <a:gd name="adj2" fmla="val -27432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409043" y="1702850"/>
            <a:ext cx="2073884" cy="510778"/>
          </a:xfrm>
          <a:prstGeom prst="wedgeRoundRectCallout">
            <a:avLst>
              <a:gd name="adj1" fmla="val -40698"/>
              <a:gd name="adj2" fmla="val 16726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number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548925" y="2210449"/>
            <a:ext cx="1915386" cy="510778"/>
          </a:xfrm>
          <a:prstGeom prst="wedgeRoundRectCallout">
            <a:avLst>
              <a:gd name="adj1" fmla="val 38666"/>
              <a:gd name="adj2" fmla="val 11355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more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250064" y="5106746"/>
            <a:ext cx="2754244" cy="510778"/>
          </a:xfrm>
          <a:prstGeom prst="wedgeRoundRectCallout">
            <a:avLst>
              <a:gd name="adj1" fmla="val 37997"/>
              <a:gd name="adj2" fmla="val -13110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events to log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194357" y="2781918"/>
            <a:ext cx="4595263" cy="510778"/>
          </a:xfrm>
          <a:prstGeom prst="wedgeRoundRectCallout">
            <a:avLst>
              <a:gd name="adj1" fmla="val 33238"/>
              <a:gd name="adj2" fmla="val 1553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with outside world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070745" y="5106746"/>
            <a:ext cx="1082593" cy="510778"/>
          </a:xfrm>
          <a:prstGeom prst="wedgeRoundRectCallout">
            <a:avLst>
              <a:gd name="adj1" fmla="val -41291"/>
              <a:gd name="adj2" fmla="val -1251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00063" y="1811030"/>
            <a:ext cx="3322319" cy="3657600"/>
            <a:chOff x="3200400" y="2331720"/>
            <a:chExt cx="3322319" cy="3657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200400" y="2331720"/>
              <a:ext cx="3291840" cy="3657600"/>
            </a:xfrm>
            <a:prstGeom prst="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200400" y="2849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200400" y="32943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200400" y="3738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230879" y="5516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 bwMode="auto">
            <a:xfrm rot="5400000">
              <a:off x="4695626" y="4201111"/>
              <a:ext cx="697627" cy="707886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62800" y="1811030"/>
            <a:ext cx="1286204" cy="3550920"/>
            <a:chOff x="5974080" y="1811030"/>
            <a:chExt cx="1286204" cy="3550920"/>
          </a:xfrm>
        </p:grpSpPr>
        <p:sp>
          <p:nvSpPr>
            <p:cNvPr id="15" name="Right Brace 14"/>
            <p:cNvSpPr/>
            <p:nvPr/>
          </p:nvSpPr>
          <p:spPr bwMode="auto">
            <a:xfrm>
              <a:off x="5974080" y="181103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5400000">
              <a:off x="5725729" y="3347740"/>
              <a:ext cx="2545890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1024 elements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17184" y="5468630"/>
            <a:ext cx="3550920" cy="1389370"/>
            <a:chOff x="3230879" y="6263640"/>
            <a:chExt cx="3550920" cy="1389370"/>
          </a:xfrm>
        </p:grpSpPr>
        <p:sp>
          <p:nvSpPr>
            <p:cNvPr id="17" name="Right Brace 16"/>
            <p:cNvSpPr/>
            <p:nvPr/>
          </p:nvSpPr>
          <p:spPr bwMode="auto">
            <a:xfrm rot="5400000">
              <a:off x="4648199" y="484632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4026" y="7129790"/>
              <a:ext cx="1444626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 bits</a:t>
              </a: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09603" y="2343198"/>
            <a:ext cx="23647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All operations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act on stack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09603" y="3953550"/>
            <a:ext cx="284687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PUSH, POP,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COPY, SWAP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2231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600063" y="1811030"/>
            <a:ext cx="3322319" cy="3657600"/>
            <a:chOff x="3200400" y="2331720"/>
            <a:chExt cx="3322319" cy="3657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3200400" y="2331720"/>
              <a:ext cx="3291840" cy="3657600"/>
            </a:xfrm>
            <a:prstGeom prst="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200400" y="2849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200400" y="32943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200400" y="3738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230879" y="5516880"/>
              <a:ext cx="32918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 bwMode="auto">
            <a:xfrm rot="5400000">
              <a:off x="4695626" y="4201111"/>
              <a:ext cx="697627" cy="707886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62800" y="1811030"/>
            <a:ext cx="1286204" cy="3550920"/>
            <a:chOff x="5974080" y="1811030"/>
            <a:chExt cx="1286204" cy="3550920"/>
          </a:xfrm>
        </p:grpSpPr>
        <p:sp>
          <p:nvSpPr>
            <p:cNvPr id="15" name="Right Brace 14"/>
            <p:cNvSpPr/>
            <p:nvPr/>
          </p:nvSpPr>
          <p:spPr bwMode="auto">
            <a:xfrm>
              <a:off x="5974080" y="181103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5400000">
              <a:off x="5725729" y="3347740"/>
              <a:ext cx="2545890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1024 elements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17184" y="5468630"/>
            <a:ext cx="3550920" cy="1389370"/>
            <a:chOff x="3230879" y="6263640"/>
            <a:chExt cx="3550920" cy="1389370"/>
          </a:xfrm>
        </p:grpSpPr>
        <p:sp>
          <p:nvSpPr>
            <p:cNvPr id="17" name="Right Brace 16"/>
            <p:cNvSpPr/>
            <p:nvPr/>
          </p:nvSpPr>
          <p:spPr bwMode="auto">
            <a:xfrm rot="5400000">
              <a:off x="4648199" y="484632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4026" y="7129790"/>
              <a:ext cx="1444626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 bits</a:t>
              </a: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09603" y="2343198"/>
            <a:ext cx="23647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All operations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act on stack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09603" y="3953550"/>
            <a:ext cx="284687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PUSH, POP,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COPY, SWAP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7464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079072" y="1907118"/>
            <a:ext cx="1975835" cy="4909810"/>
            <a:chOff x="3569216" y="1811030"/>
            <a:chExt cx="1975835" cy="4909810"/>
          </a:xfrm>
        </p:grpSpPr>
        <p:sp>
          <p:nvSpPr>
            <p:cNvPr id="4" name="Rectangle 3"/>
            <p:cNvSpPr/>
            <p:nvPr/>
          </p:nvSpPr>
          <p:spPr bwMode="auto">
            <a:xfrm>
              <a:off x="3600063" y="1811030"/>
              <a:ext cx="1914144" cy="3657600"/>
            </a:xfrm>
            <a:prstGeom prst="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3600063" y="2329190"/>
              <a:ext cx="1844039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600063" y="2773690"/>
              <a:ext cx="1844039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600063" y="3218190"/>
              <a:ext cx="1844039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630542" y="4996190"/>
              <a:ext cx="181356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 bwMode="auto">
            <a:xfrm rot="5400000">
              <a:off x="4417108" y="3599607"/>
              <a:ext cx="697627" cy="707886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" name="Right Brace 16"/>
            <p:cNvSpPr/>
            <p:nvPr/>
          </p:nvSpPr>
          <p:spPr bwMode="auto">
            <a:xfrm rot="5400000">
              <a:off x="4198994" y="4838853"/>
              <a:ext cx="716280" cy="1975835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035196" y="6197620"/>
              <a:ext cx="104387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bits</a:t>
              </a:r>
            </a:p>
          </p:txBody>
        </p:sp>
      </p:grpSp>
      <p:sp>
        <p:nvSpPr>
          <p:cNvPr id="24" name="Left Arrow 23"/>
          <p:cNvSpPr/>
          <p:nvPr/>
        </p:nvSpPr>
        <p:spPr bwMode="auto">
          <a:xfrm>
            <a:off x="1729025" y="1973958"/>
            <a:ext cx="2021447" cy="917079"/>
          </a:xfrm>
          <a:prstGeom prst="leftArrow">
            <a:avLst/>
          </a:prstGeom>
          <a:noFill/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256-bit load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1155892" y="2877445"/>
            <a:ext cx="3167712" cy="917079"/>
          </a:xfrm>
          <a:prstGeom prst="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256-bit or 8-bit store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266428" y="4070492"/>
            <a:ext cx="29466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byte-addressable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138188" y="4869680"/>
            <a:ext cx="32031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Grows dynamically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67894" y="5668869"/>
            <a:ext cx="39437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charged for growth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9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22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255" y="-63290"/>
            <a:ext cx="9490511" cy="94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66863" y="893314"/>
            <a:ext cx="570059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 Storage is Expensive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68943" y="3570856"/>
            <a:ext cx="57246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Freeing storage (overwrite with 0s)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366863" y="2678342"/>
            <a:ext cx="530305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gives a gas refund for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68943" y="4463370"/>
            <a:ext cx="34628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Destroying contracts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66863" y="1785828"/>
            <a:ext cx="81660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need incentive to free up unneeded storage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66863" y="5355884"/>
            <a:ext cx="708399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had unexpected consequences …</a:t>
            </a:r>
          </a:p>
        </p:txBody>
      </p:sp>
    </p:spTree>
    <p:extLst>
      <p:ext uri="{BB962C8B-B14F-4D97-AF65-F5344CB8AC3E}">
        <p14:creationId xmlns:p14="http://schemas.microsoft.com/office/powerpoint/2010/main" val="40371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25834" y="3810111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multiple outputs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5151120" y="2885085"/>
            <a:ext cx="2663564" cy="2804160"/>
          </a:xfrm>
          <a:prstGeom prst="wedgeRoundRectCallout">
            <a:avLst>
              <a:gd name="adj1" fmla="val -93425"/>
              <a:gd name="adj2" fmla="val -2967"/>
              <a:gd name="adj3" fmla="val 16667"/>
            </a:avLst>
          </a:prstGeom>
          <a:noFill/>
          <a:ln w="76200">
            <a:solidFill>
              <a:srgbClr val="FF66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9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255" y="-63290"/>
            <a:ext cx="9490511" cy="94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96824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77229" y="557162"/>
            <a:ext cx="138371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Details: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7229" y="2239328"/>
            <a:ext cx="57871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15000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 added to refund counter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777229" y="1398245"/>
            <a:ext cx="514275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zero out location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77229" y="3080411"/>
            <a:ext cx="36407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transaction end, …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77229" y="3921494"/>
            <a:ext cx="610615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counter added to unused gas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 to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of total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used)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22949" y="5171552"/>
            <a:ext cx="62616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Destroying contracts similar arithmetic</a:t>
            </a:r>
          </a:p>
        </p:txBody>
      </p:sp>
    </p:spTree>
    <p:extLst>
      <p:ext uri="{BB962C8B-B14F-4D97-AF65-F5344CB8AC3E}">
        <p14:creationId xmlns:p14="http://schemas.microsoft.com/office/powerpoint/2010/main" val="27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Token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914">
            <a:off x="1102360" y="1649697"/>
            <a:ext cx="7736840" cy="670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01443" y="1837322"/>
            <a:ext cx="56621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a contract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657927" y="3569316"/>
            <a:ext cx="40641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allocates memory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501443" y="2678405"/>
            <a:ext cx="616226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gas is cheap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657927" y="4360571"/>
            <a:ext cx="48205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creates an empty contract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443" y="5201654"/>
            <a:ext cx="64238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can be transferred, sold, traded</a:t>
            </a:r>
          </a:p>
        </p:txBody>
      </p:sp>
    </p:spTree>
    <p:extLst>
      <p:ext uri="{BB962C8B-B14F-4D97-AF65-F5344CB8AC3E}">
        <p14:creationId xmlns:p14="http://schemas.microsoft.com/office/powerpoint/2010/main" val="40877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Token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914">
            <a:off x="1102360" y="1649697"/>
            <a:ext cx="7736840" cy="670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831663" y="1837322"/>
            <a:ext cx="44598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gas prices climb, ….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040327" y="3519488"/>
            <a:ext cx="51812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contract for destruction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2132498" y="2678405"/>
            <a:ext cx="290015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1663" y="4360571"/>
            <a:ext cx="45833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Destruction gets gas refund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831663" y="5201654"/>
            <a:ext cx="53719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half of contract’s gas costs</a:t>
            </a:r>
          </a:p>
        </p:txBody>
      </p:sp>
    </p:spTree>
    <p:extLst>
      <p:ext uri="{BB962C8B-B14F-4D97-AF65-F5344CB8AC3E}">
        <p14:creationId xmlns:p14="http://schemas.microsoft.com/office/powerpoint/2010/main" val="3223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2" y="49530"/>
            <a:ext cx="8936556" cy="675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1580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Is that a Good Thing?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95760" y="1837322"/>
            <a:ext cx="26323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Effects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46853" y="3519488"/>
            <a:ext cx="41456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Hedge against increases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746853" y="2678405"/>
            <a:ext cx="49632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Gas-banking service for users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46853" y="4360571"/>
            <a:ext cx="5160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 in face of volatility</a:t>
            </a:r>
          </a:p>
        </p:txBody>
      </p:sp>
    </p:spTree>
    <p:extLst>
      <p:ext uri="{BB962C8B-B14F-4D97-AF65-F5344CB8AC3E}">
        <p14:creationId xmlns:p14="http://schemas.microsoft.com/office/powerpoint/2010/main" val="16440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2022 “London” Hard 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70460" y="3657752"/>
            <a:ext cx="66848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Diminished refunds on recycling memory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170460" y="2693992"/>
            <a:ext cx="524374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refund on self-destruct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60FA-5B43-5FBB-4A16-AFC22A44B5D8}"/>
              </a:ext>
            </a:extLst>
          </p:cNvPr>
          <p:cNvSpPr txBox="1"/>
          <p:nvPr/>
        </p:nvSpPr>
        <p:spPr bwMode="auto">
          <a:xfrm>
            <a:off x="1170460" y="4621511"/>
            <a:ext cx="49361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Tokens no longer worth it</a:t>
            </a:r>
          </a:p>
        </p:txBody>
      </p:sp>
    </p:spTree>
    <p:extLst>
      <p:ext uri="{BB962C8B-B14F-4D97-AF65-F5344CB8AC3E}">
        <p14:creationId xmlns:p14="http://schemas.microsoft.com/office/powerpoint/2010/main" val="37758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for rent sig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333500"/>
            <a:ext cx="952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Proposal for 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961495" y="1837322"/>
            <a:ext cx="30235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is forever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61495" y="4179888"/>
            <a:ext cx="31806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 user: bytes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961495" y="3008605"/>
            <a:ext cx="47355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 system: bytes X time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61495" y="5351171"/>
            <a:ext cx="47628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fix: refund for deletion</a:t>
            </a:r>
          </a:p>
        </p:txBody>
      </p:sp>
    </p:spTree>
    <p:extLst>
      <p:ext uri="{BB962C8B-B14F-4D97-AF65-F5344CB8AC3E}">
        <p14:creationId xmlns:p14="http://schemas.microsoft.com/office/powerpoint/2010/main" val="2170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for rent sig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333500"/>
            <a:ext cx="952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Proposal for 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1011139" y="1837322"/>
            <a:ext cx="240161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track of: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011139" y="3650294"/>
            <a:ext cx="54280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in bytes: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storage_bytes </a:t>
            </a:r>
          </a:p>
        </p:txBody>
      </p:sp>
      <p:sp>
        <p:nvSpPr>
          <p:cNvPr id="11" name="TextBox 3"/>
          <p:cNvSpPr txBox="1"/>
          <p:nvPr/>
        </p:nvSpPr>
        <p:spPr bwMode="auto">
          <a:xfrm>
            <a:off x="1011139" y="2743808"/>
            <a:ext cx="721223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block to access data: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last_accessed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11139" y="4556780"/>
            <a:ext cx="42611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store, extra charge of: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11139" y="5463264"/>
            <a:ext cx="703269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O((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block.number – last_accessed)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storage_bytes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9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for rent sig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333500"/>
            <a:ext cx="952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Proposal for 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988381" y="1837322"/>
            <a:ext cx="49423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would anyone want this?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88381" y="4142737"/>
            <a:ext cx="64620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 space for a full node may go down</a:t>
            </a:r>
            <a:endParaRPr lang="en-US" sz="28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3"/>
          <p:cNvSpPr txBox="1"/>
          <p:nvPr/>
        </p:nvSpPr>
        <p:spPr bwMode="auto">
          <a:xfrm>
            <a:off x="988381" y="2774586"/>
            <a:ext cx="5873446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benefit applications that use storage for short durations</a:t>
            </a:r>
            <a:endParaRPr lang="en-US" sz="28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88381" y="5080000"/>
            <a:ext cx="58641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proposal still under discussion.</a:t>
            </a:r>
          </a:p>
        </p:txBody>
      </p:sp>
    </p:spTree>
    <p:extLst>
      <p:ext uri="{BB962C8B-B14F-4D97-AF65-F5344CB8AC3E}">
        <p14:creationId xmlns:p14="http://schemas.microsoft.com/office/powerpoint/2010/main" val="55605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38735" y="5706505"/>
            <a:ext cx="43171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Virtual Machine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238735" y="3082824"/>
            <a:ext cx="53399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Accounts, External and Contract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38735" y="3957385"/>
            <a:ext cx="250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 and Gas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38735" y="1333702"/>
            <a:ext cx="4718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versus Account Mode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38735" y="4831946"/>
            <a:ext cx="29300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state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38735" y="2208263"/>
            <a:ext cx="31614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Block-State duality</a:t>
            </a:r>
          </a:p>
        </p:txBody>
      </p:sp>
    </p:spTree>
    <p:extLst>
      <p:ext uri="{BB962C8B-B14F-4D97-AF65-F5344CB8AC3E}">
        <p14:creationId xmlns:p14="http://schemas.microsoft.com/office/powerpoint/2010/main" val="527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876854" y="2529951"/>
            <a:ext cx="31927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BTC pizza order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96644" y="4955961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Carol’s 1 BTC change</a:t>
            </a:r>
          </a:p>
        </p:txBody>
      </p:sp>
    </p:spTree>
    <p:extLst>
      <p:ext uri="{BB962C8B-B14F-4D97-AF65-F5344CB8AC3E}">
        <p14:creationId xmlns:p14="http://schemas.microsoft.com/office/powerpoint/2010/main" val="25301306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9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25834" y="3810111"/>
            <a:ext cx="3192726" cy="13849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place other conditions on transfer …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5151120" y="2885085"/>
            <a:ext cx="2663564" cy="2804160"/>
          </a:xfrm>
          <a:prstGeom prst="wedgeRoundRectCallout">
            <a:avLst>
              <a:gd name="adj1" fmla="val -93425"/>
              <a:gd name="adj2" fmla="val -2967"/>
              <a:gd name="adj3" fmla="val 16667"/>
            </a:avLst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848100" y="5943711"/>
            <a:ext cx="37871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“smart contracts”</a:t>
            </a:r>
          </a:p>
        </p:txBody>
      </p:sp>
    </p:spTree>
    <p:extLst>
      <p:ext uri="{BB962C8B-B14F-4D97-AF65-F5344CB8AC3E}">
        <p14:creationId xmlns:p14="http://schemas.microsoft.com/office/powerpoint/2010/main" val="36097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Account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1511">
            <a:off x="866775" y="1985963"/>
            <a:ext cx="7358746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7885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77557</TotalTime>
  <Words>1256</Words>
  <Application>Microsoft Office PowerPoint</Application>
  <PresentationFormat>Overhead</PresentationFormat>
  <Paragraphs>490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Marlett</vt:lpstr>
      <vt:lpstr>Courier New</vt:lpstr>
      <vt:lpstr>Lucida Console</vt:lpstr>
      <vt:lpstr>Comic Sans MS</vt:lpstr>
      <vt:lpstr>Arial</vt:lpstr>
      <vt:lpstr>Consolas</vt:lpstr>
      <vt:lpstr>Blank Presentation</vt:lpstr>
      <vt:lpstr>PowerPoint Presentation</vt:lpstr>
      <vt:lpstr>PowerPoint Presentation</vt:lpstr>
      <vt:lpstr>Bitcoin UTXO Model</vt:lpstr>
      <vt:lpstr>Bitcoin UTXO Model</vt:lpstr>
      <vt:lpstr>Bitcoin UTXO Model</vt:lpstr>
      <vt:lpstr>Bitcoin UTXO Model</vt:lpstr>
      <vt:lpstr>Bitcoin UTXO Model</vt:lpstr>
      <vt:lpstr>UTXO Model</vt:lpstr>
      <vt:lpstr>Ethereum Account Model</vt:lpstr>
      <vt:lpstr>In the beginning …</vt:lpstr>
      <vt:lpstr>On the first day …</vt:lpstr>
      <vt:lpstr>Not long after …</vt:lpstr>
      <vt:lpstr>Chain of Blocks</vt:lpstr>
      <vt:lpstr>Chain of States</vt:lpstr>
      <vt:lpstr>Block-State Duality</vt:lpstr>
      <vt:lpstr>Ethereum State</vt:lpstr>
      <vt:lpstr>Ethereum State</vt:lpstr>
      <vt:lpstr>External Account</vt:lpstr>
      <vt:lpstr>External Account</vt:lpstr>
      <vt:lpstr>Contract Account</vt:lpstr>
      <vt:lpstr>Contract Account</vt:lpstr>
      <vt:lpstr>Transaction Creation</vt:lpstr>
      <vt:lpstr>Contract Creation Transaction</vt:lpstr>
      <vt:lpstr>Contract Creation Transaction</vt:lpstr>
      <vt:lpstr>Contract Creation Transaction</vt:lpstr>
      <vt:lpstr>Message Call Transaction</vt:lpstr>
      <vt:lpstr>Message Call Transaction</vt:lpstr>
      <vt:lpstr>External to External Message</vt:lpstr>
      <vt:lpstr>External to Contract &amp; Vice-Versa</vt:lpstr>
      <vt:lpstr>Contract to Contract Message</vt:lpstr>
      <vt:lpstr>Money, Honey</vt:lpstr>
      <vt:lpstr>Gas</vt:lpstr>
      <vt:lpstr>Gas</vt:lpstr>
      <vt:lpstr>Gas</vt:lpstr>
      <vt:lpstr>Block Gas Limit</vt:lpstr>
      <vt:lpstr>Questions?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Questions?</vt:lpstr>
      <vt:lpstr>Ethereum Virtual Machine</vt:lpstr>
      <vt:lpstr>Ethereum Virtual Machine</vt:lpstr>
      <vt:lpstr>Types of Instructions</vt:lpstr>
      <vt:lpstr>Types of Instructions</vt:lpstr>
      <vt:lpstr>Types of Instructions</vt:lpstr>
      <vt:lpstr>Types of Instructions</vt:lpstr>
      <vt:lpstr>Types of Instructions</vt:lpstr>
      <vt:lpstr>Types of Instructions</vt:lpstr>
      <vt:lpstr>Types of Instructions</vt:lpstr>
      <vt:lpstr>EVM Stack</vt:lpstr>
      <vt:lpstr>EVM Stack</vt:lpstr>
      <vt:lpstr>EVM Memory</vt:lpstr>
      <vt:lpstr>Questions?</vt:lpstr>
      <vt:lpstr>PowerPoint Presentation</vt:lpstr>
      <vt:lpstr>PowerPoint Presentation</vt:lpstr>
      <vt:lpstr>Gas Token</vt:lpstr>
      <vt:lpstr>Gas Token</vt:lpstr>
      <vt:lpstr>PowerPoint Presentation</vt:lpstr>
      <vt:lpstr>Is that a Good Thing?</vt:lpstr>
      <vt:lpstr>2022 “London” Hard Fork</vt:lpstr>
      <vt:lpstr>Proposal for Rent</vt:lpstr>
      <vt:lpstr>Proposal for Rent</vt:lpstr>
      <vt:lpstr>Proposal for Rent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1290</cp:revision>
  <cp:lastPrinted>2003-10-06T20:31:57Z</cp:lastPrinted>
  <dcterms:created xsi:type="dcterms:W3CDTF">1999-05-12T13:47:53Z</dcterms:created>
  <dcterms:modified xsi:type="dcterms:W3CDTF">2024-02-08T13:53:32Z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