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119"/>
  </p:notesMasterIdLst>
  <p:handoutMasterIdLst>
    <p:handoutMasterId r:id="rId120"/>
  </p:handoutMasterIdLst>
  <p:sldIdLst>
    <p:sldId id="1877" r:id="rId2"/>
    <p:sldId id="1296" r:id="rId3"/>
    <p:sldId id="1493" r:id="rId4"/>
    <p:sldId id="1390" r:id="rId5"/>
    <p:sldId id="1871" r:id="rId6"/>
    <p:sldId id="1391" r:id="rId7"/>
    <p:sldId id="1603" r:id="rId8"/>
    <p:sldId id="1620" r:id="rId9"/>
    <p:sldId id="1611" r:id="rId10"/>
    <p:sldId id="1604" r:id="rId11"/>
    <p:sldId id="1605" r:id="rId12"/>
    <p:sldId id="1606" r:id="rId13"/>
    <p:sldId id="1665" r:id="rId14"/>
    <p:sldId id="1666" r:id="rId15"/>
    <p:sldId id="1607" r:id="rId16"/>
    <p:sldId id="1873" r:id="rId17"/>
    <p:sldId id="1608" r:id="rId18"/>
    <p:sldId id="1874" r:id="rId19"/>
    <p:sldId id="1875" r:id="rId20"/>
    <p:sldId id="1613" r:id="rId21"/>
    <p:sldId id="1614" r:id="rId22"/>
    <p:sldId id="1876" r:id="rId23"/>
    <p:sldId id="1616" r:id="rId24"/>
    <p:sldId id="1617" r:id="rId25"/>
    <p:sldId id="1672" r:id="rId26"/>
    <p:sldId id="1668" r:id="rId27"/>
    <p:sldId id="1618" r:id="rId28"/>
    <p:sldId id="1673" r:id="rId29"/>
    <p:sldId id="1674" r:id="rId30"/>
    <p:sldId id="1676" r:id="rId31"/>
    <p:sldId id="1677" r:id="rId32"/>
    <p:sldId id="1678" r:id="rId33"/>
    <p:sldId id="1679" r:id="rId34"/>
    <p:sldId id="1680" r:id="rId35"/>
    <p:sldId id="1682" r:id="rId36"/>
    <p:sldId id="1683" r:id="rId37"/>
    <p:sldId id="1684" r:id="rId38"/>
    <p:sldId id="1685" r:id="rId39"/>
    <p:sldId id="1686" r:id="rId40"/>
    <p:sldId id="1687" r:id="rId41"/>
    <p:sldId id="1688" r:id="rId42"/>
    <p:sldId id="1689" r:id="rId43"/>
    <p:sldId id="1690" r:id="rId44"/>
    <p:sldId id="1691" r:id="rId45"/>
    <p:sldId id="1693" r:id="rId46"/>
    <p:sldId id="1694" r:id="rId47"/>
    <p:sldId id="1695" r:id="rId48"/>
    <p:sldId id="1670" r:id="rId49"/>
    <p:sldId id="1696" r:id="rId50"/>
    <p:sldId id="1671" r:id="rId51"/>
    <p:sldId id="1697" r:id="rId52"/>
    <p:sldId id="1698" r:id="rId53"/>
    <p:sldId id="1699" r:id="rId54"/>
    <p:sldId id="1701" r:id="rId55"/>
    <p:sldId id="1700" r:id="rId56"/>
    <p:sldId id="1702" r:id="rId57"/>
    <p:sldId id="1703" r:id="rId58"/>
    <p:sldId id="1704" r:id="rId59"/>
    <p:sldId id="1705" r:id="rId60"/>
    <p:sldId id="1706" r:id="rId61"/>
    <p:sldId id="1707" r:id="rId62"/>
    <p:sldId id="1708" r:id="rId63"/>
    <p:sldId id="1622" r:id="rId64"/>
    <p:sldId id="1626" r:id="rId65"/>
    <p:sldId id="1623" r:id="rId66"/>
    <p:sldId id="1624" r:id="rId67"/>
    <p:sldId id="1625" r:id="rId68"/>
    <p:sldId id="1627" r:id="rId69"/>
    <p:sldId id="1651" r:id="rId70"/>
    <p:sldId id="1652" r:id="rId71"/>
    <p:sldId id="1639" r:id="rId72"/>
    <p:sldId id="1662" r:id="rId73"/>
    <p:sldId id="1629" r:id="rId74"/>
    <p:sldId id="1663" r:id="rId75"/>
    <p:sldId id="1661" r:id="rId76"/>
    <p:sldId id="1630" r:id="rId77"/>
    <p:sldId id="1886" r:id="rId78"/>
    <p:sldId id="1887" r:id="rId79"/>
    <p:sldId id="1888" r:id="rId80"/>
    <p:sldId id="1885" r:id="rId81"/>
    <p:sldId id="1891" r:id="rId82"/>
    <p:sldId id="1709" r:id="rId83"/>
    <p:sldId id="1710" r:id="rId84"/>
    <p:sldId id="1711" r:id="rId85"/>
    <p:sldId id="1712" r:id="rId86"/>
    <p:sldId id="1713" r:id="rId87"/>
    <p:sldId id="1890" r:id="rId88"/>
    <p:sldId id="1654" r:id="rId89"/>
    <p:sldId id="1655" r:id="rId90"/>
    <p:sldId id="1896" r:id="rId91"/>
    <p:sldId id="1895" r:id="rId92"/>
    <p:sldId id="1714" r:id="rId93"/>
    <p:sldId id="1897" r:id="rId94"/>
    <p:sldId id="1898" r:id="rId95"/>
    <p:sldId id="1636" r:id="rId96"/>
    <p:sldId id="1635" r:id="rId97"/>
    <p:sldId id="1719" r:id="rId98"/>
    <p:sldId id="1720" r:id="rId99"/>
    <p:sldId id="1637" r:id="rId100"/>
    <p:sldId id="1722" r:id="rId101"/>
    <p:sldId id="1721" r:id="rId102"/>
    <p:sldId id="1634" r:id="rId103"/>
    <p:sldId id="1638" r:id="rId104"/>
    <p:sldId id="1640" r:id="rId105"/>
    <p:sldId id="1641" r:id="rId106"/>
    <p:sldId id="1642" r:id="rId107"/>
    <p:sldId id="1643" r:id="rId108"/>
    <p:sldId id="1644" r:id="rId109"/>
    <p:sldId id="1645" r:id="rId110"/>
    <p:sldId id="1646" r:id="rId111"/>
    <p:sldId id="1647" r:id="rId112"/>
    <p:sldId id="1648" r:id="rId113"/>
    <p:sldId id="1649" r:id="rId114"/>
    <p:sldId id="1452" r:id="rId115"/>
    <p:sldId id="1872" r:id="rId116"/>
    <p:sldId id="1650" r:id="rId117"/>
    <p:sldId id="1718" r:id="rId118"/>
  </p:sldIdLst>
  <p:sldSz cx="9144000" cy="6858000" type="overhead"/>
  <p:notesSz cx="6858000" cy="9144000"/>
  <p:embeddedFontLst>
    <p:embeddedFont>
      <p:font typeface="Cambria Math" panose="02040503050406030204" pitchFamily="18" charset="0"/>
      <p:regular r:id="rId121"/>
    </p:embeddedFont>
    <p:embeddedFont>
      <p:font typeface="Comic Sans MS" panose="030F0702030302020204" pitchFamily="66" charset="0"/>
      <p:regular r:id="rId122"/>
      <p:bold r:id="rId123"/>
      <p:italic r:id="rId124"/>
      <p:boldItalic r:id="rId125"/>
    </p:embeddedFont>
    <p:embeddedFont>
      <p:font typeface="Consolas" panose="020B0609020204030204" pitchFamily="49" charset="0"/>
      <p:regular r:id="rId126"/>
      <p:bold r:id="rId127"/>
      <p:italic r:id="rId128"/>
      <p:boldItalic r:id="rId129"/>
    </p:embeddedFont>
    <p:embeddedFont>
      <p:font typeface="Lucida Console" panose="020B0609040504020204" pitchFamily="49" charset="0"/>
      <p:regular r:id="rId130"/>
    </p:embeddedFont>
    <p:embeddedFont>
      <p:font typeface="Marlett" pitchFamily="2" charset="2"/>
      <p:regular r:id="rId131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FF"/>
    <a:srgbClr val="0000FF"/>
    <a:srgbClr val="FF0066"/>
    <a:srgbClr val="CCECFF"/>
    <a:srgbClr val="FFFFCC"/>
    <a:srgbClr val="FFFF00"/>
    <a:srgbClr val="00CC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1935" autoAdjust="0"/>
  </p:normalViewPr>
  <p:slideViewPr>
    <p:cSldViewPr snapToGrid="0">
      <p:cViewPr varScale="1">
        <p:scale>
          <a:sx n="91" d="100"/>
          <a:sy n="91" d="100"/>
        </p:scale>
        <p:origin x="1516" y="60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6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3.fntdata"/><Relationship Id="rId128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4.fntdata"/><Relationship Id="rId129" Type="http://schemas.openxmlformats.org/officeDocument/2006/relationships/font" Target="fonts/font9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10.fntdata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12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2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languages for smart contracts are inherently different from normal programming languages. They have to be transparent from the top to the bottom, so information-hiding and abstraction actually get in the way. They also have to withstand determined attack from intelligent and well-funded adversaries, the fuzzers from 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languages for smart contracts are inherently different from normal programming languages. They have to be transparent from the top to the bottom, so information-hiding and abstraction actually get in the way. They also have to withstand determined attack from intelligent and well-funded adversaries, the fuzzers from 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2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122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2530670" y="3167391"/>
            <a:ext cx="178446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6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0587" y="2129734"/>
            <a:ext cx="2994660" cy="590252"/>
          </a:xfrm>
          <a:prstGeom prst="wedgeRoundRectCallout">
            <a:avLst>
              <a:gd name="adj1" fmla="val -9583"/>
              <a:gd name="adj2" fmla="val 10000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2587" y="3190433"/>
            <a:ext cx="6892534" cy="95410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contract is like a class.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contract manages a simple coin</a:t>
            </a:r>
          </a:p>
        </p:txBody>
      </p:sp>
    </p:spTree>
    <p:extLst>
      <p:ext uri="{BB962C8B-B14F-4D97-AF65-F5344CB8AC3E}">
        <p14:creationId xmlns:p14="http://schemas.microsoft.com/office/powerpoint/2010/main" val="33176239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6F4D2-914B-F12B-7256-8AD961D36396}"/>
              </a:ext>
            </a:extLst>
          </p:cNvPr>
          <p:cNvSpPr/>
          <p:nvPr/>
        </p:nvSpPr>
        <p:spPr bwMode="auto">
          <a:xfrm>
            <a:off x="1078230" y="2288344"/>
            <a:ext cx="782193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_payto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balance[_payTo]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31485" y="3018703"/>
            <a:ext cx="2414256" cy="478274"/>
          </a:xfrm>
          <a:prstGeom prst="wedgeRoundRectCallout">
            <a:avLst>
              <a:gd name="adj1" fmla="val 56193"/>
              <a:gd name="adj2" fmla="val -1629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5741" y="1854473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</p:spTree>
    <p:extLst>
      <p:ext uri="{BB962C8B-B14F-4D97-AF65-F5344CB8AC3E}">
        <p14:creationId xmlns:p14="http://schemas.microsoft.com/office/powerpoint/2010/main" val="38383373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EAD2B-B2D3-839E-0B37-E962FA087B4E}"/>
              </a:ext>
            </a:extLst>
          </p:cNvPr>
          <p:cNvSpPr/>
          <p:nvPr/>
        </p:nvSpPr>
        <p:spPr bwMode="auto">
          <a:xfrm>
            <a:off x="1078230" y="2288344"/>
            <a:ext cx="782193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_payto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balance[_payTo]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31485" y="3018703"/>
            <a:ext cx="2414256" cy="478274"/>
          </a:xfrm>
          <a:prstGeom prst="wedgeRoundRectCallout">
            <a:avLst>
              <a:gd name="adj1" fmla="val 56193"/>
              <a:gd name="adj2" fmla="val -1629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5741" y="1854473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695580" y="3451257"/>
            <a:ext cx="5147179" cy="558016"/>
          </a:xfrm>
          <a:prstGeom prst="wedgeRoundRectCallout">
            <a:avLst>
              <a:gd name="adj1" fmla="val -9817"/>
              <a:gd name="adj2" fmla="val 22259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44960" y="5139892"/>
            <a:ext cx="321434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function body</a:t>
            </a:r>
          </a:p>
        </p:txBody>
      </p:sp>
    </p:spTree>
    <p:extLst>
      <p:ext uri="{BB962C8B-B14F-4D97-AF65-F5344CB8AC3E}">
        <p14:creationId xmlns:p14="http://schemas.microsoft.com/office/powerpoint/2010/main" val="2781527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Self Destruction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14474" y="2172972"/>
            <a:ext cx="5825001" cy="58477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selfdestruct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(sendMoneyTo)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14475" y="3203531"/>
            <a:ext cx="32431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terminates contract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14475" y="4234090"/>
            <a:ext cx="620714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sends remaining balance to argument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14475" y="5264648"/>
            <a:ext cx="42049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beneficiary cannot refuse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29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2193757"/>
            <a:ext cx="32047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storage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or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memory</a:t>
            </a:r>
            <a:endParaRPr lang="en-US" sz="105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3226704"/>
            <a:ext cx="68210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memory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is default for arg &amp; result passing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463" y="4259651"/>
            <a:ext cx="50626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storage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is default for local vars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00463" y="5292598"/>
            <a:ext cx="61638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assignment across regions is copying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58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1">
              <a:lumMod val="5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597400" y="2500302"/>
            <a:ext cx="3393440" cy="2859098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 bwMode="auto">
          <a:xfrm>
            <a:off x="1084615" y="2555692"/>
            <a:ext cx="305269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 very, very big array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1083329" y="5715000"/>
            <a:ext cx="869950" cy="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746298" y="5892800"/>
            <a:ext cx="154401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bytes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358112"/>
            <a:ext cx="1170513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6477000" y="2555692"/>
            <a:ext cx="193193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Initially all 0s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1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9300" y="2017574"/>
            <a:ext cx="46990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aContract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14" name="Flowchart: Punched Tape 13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 bwMode="auto">
            <a:xfrm>
              <a:off x="952500" y="5682355"/>
              <a:ext cx="381836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30274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Static Arrays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49300" y="3079571"/>
            <a:ext cx="469900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b;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20" name="Flowchart: Punched Tape 19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 bwMode="auto">
            <a:xfrm>
              <a:off x="952500" y="5682355"/>
              <a:ext cx="381836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91864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35391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85884" y="4925732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555364" y="4925732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596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Structs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9300" y="1832908"/>
            <a:ext cx="46990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aStruct c;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39" name="Flowchart: Punched Tape 38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 bwMode="auto">
            <a:xfrm>
              <a:off x="952500" y="5682355"/>
              <a:ext cx="381836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91864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35391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85884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555364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290835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060315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335719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36047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90228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24" name="Flowchart: Punched Tape 23"/>
          <p:cNvSpPr/>
          <p:nvPr/>
        </p:nvSpPr>
        <p:spPr bwMode="auto">
          <a:xfrm rot="16200000">
            <a:off x="6978249" y="5130742"/>
            <a:ext cx="1118330" cy="765274"/>
          </a:xfrm>
          <a:prstGeom prst="flowChartPunchedTap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Flowchart: Punched Tape 24"/>
          <p:cNvSpPr/>
          <p:nvPr/>
        </p:nvSpPr>
        <p:spPr bwMode="auto">
          <a:xfrm rot="16200000">
            <a:off x="3668122" y="5130743"/>
            <a:ext cx="1118330" cy="765274"/>
          </a:xfrm>
          <a:prstGeom prst="flowChartPunchedTap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163787" y="4954215"/>
            <a:ext cx="3514352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/>
        </p:spPr>
        <p:txBody>
          <a:bodyPr wrap="none" rtlCol="0">
            <a:noAutofit/>
          </a:bodyPr>
          <a:lstStyle/>
          <a:p>
            <a:pPr algn="l"/>
            <a:endParaRPr lang="en-US" dirty="0">
              <a:latin typeface="Consolas" panose="020B0609020204030204" pitchFamily="49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83510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71775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97150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89063" y="6188541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Hash(5)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01023" y="4983545"/>
            <a:ext cx="2478078" cy="1118331"/>
            <a:chOff x="1405695" y="4983545"/>
            <a:chExt cx="2478078" cy="1118331"/>
          </a:xfrm>
        </p:grpSpPr>
        <p:sp>
          <p:nvSpPr>
            <p:cNvPr id="43" name="Flowchart: Punched Tape 42"/>
            <p:cNvSpPr/>
            <p:nvPr/>
          </p:nvSpPr>
          <p:spPr bwMode="auto">
            <a:xfrm rot="16200000">
              <a:off x="2941971" y="5160073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Flowchart: Punched Tape 43"/>
            <p:cNvSpPr/>
            <p:nvPr/>
          </p:nvSpPr>
          <p:spPr bwMode="auto">
            <a:xfrm rot="16200000">
              <a:off x="1229167" y="5160074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1828800" y="4983546"/>
              <a:ext cx="1549422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1">
              <a:no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d.length</a:t>
              </a:r>
            </a:p>
            <a:p>
              <a:pPr algn="l"/>
              <a:endPara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20745" y="618854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9300" y="1832908"/>
            <a:ext cx="46990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aStruct d[];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40445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d[0]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65072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d[0]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15099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d[1]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79426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d[1]</a:t>
            </a:r>
          </a:p>
        </p:txBody>
      </p:sp>
    </p:spTree>
    <p:extLst>
      <p:ext uri="{BB962C8B-B14F-4D97-AF65-F5344CB8AC3E}">
        <p14:creationId xmlns:p14="http://schemas.microsoft.com/office/powerpoint/2010/main" val="20103065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10235" y="1885960"/>
            <a:ext cx="614045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256) e;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346053" y="3924449"/>
            <a:ext cx="1880643" cy="1796154"/>
            <a:chOff x="2936225" y="3963666"/>
            <a:chExt cx="1880643" cy="1796154"/>
          </a:xfrm>
        </p:grpSpPr>
        <p:sp>
          <p:nvSpPr>
            <p:cNvPr id="40" name="Rectangle 39"/>
            <p:cNvSpPr/>
            <p:nvPr/>
          </p:nvSpPr>
          <p:spPr>
            <a:xfrm>
              <a:off x="2936225" y="5298155"/>
              <a:ext cx="1880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Hash(123,6)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50096" y="3963666"/>
              <a:ext cx="1852901" cy="1118331"/>
              <a:chOff x="3140355" y="3963666"/>
              <a:chExt cx="1852901" cy="1118331"/>
            </a:xfrm>
          </p:grpSpPr>
          <p:sp>
            <p:nvSpPr>
              <p:cNvPr id="54" name="Flowchart: Punched Tape 53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Flowchart: Punched Tape 54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11927" y="4291997"/>
                <a:ext cx="12041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latin typeface="Consolas" panose="020B0609020204030204" pitchFamily="49" charset="0"/>
                    <a:cs typeface="Arial" panose="020B0604020202020204" pitchFamily="34" charset="0"/>
                  </a:rPr>
                  <a:t>e[123]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6098525" y="3924449"/>
            <a:ext cx="1880643" cy="1796154"/>
            <a:chOff x="6098525" y="3885233"/>
            <a:chExt cx="1880643" cy="1796154"/>
          </a:xfrm>
        </p:grpSpPr>
        <p:sp>
          <p:nvSpPr>
            <p:cNvPr id="69" name="Rectangle 68"/>
            <p:cNvSpPr/>
            <p:nvPr/>
          </p:nvSpPr>
          <p:spPr>
            <a:xfrm>
              <a:off x="6098525" y="5219722"/>
              <a:ext cx="1880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Hash(345,6)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112396" y="3885233"/>
              <a:ext cx="1852901" cy="1118331"/>
              <a:chOff x="3140355" y="3963666"/>
              <a:chExt cx="1852901" cy="1118331"/>
            </a:xfrm>
          </p:grpSpPr>
          <p:sp>
            <p:nvSpPr>
              <p:cNvPr id="71" name="Flowchart: Punched Tape 70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Flowchart: Punched Tape 71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11927" y="4291997"/>
                <a:ext cx="1218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latin typeface="Consolas" panose="020B0609020204030204" pitchFamily="49" charset="0"/>
                    <a:cs typeface="Arial" panose="020B0604020202020204" pitchFamily="34" charset="0"/>
                  </a:rPr>
                  <a:t>e[345]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607452" y="3937782"/>
            <a:ext cx="1852901" cy="1769489"/>
            <a:chOff x="607452" y="3990331"/>
            <a:chExt cx="1852901" cy="1769489"/>
          </a:xfrm>
        </p:grpSpPr>
        <p:sp>
          <p:nvSpPr>
            <p:cNvPr id="43" name="Rectangle 42"/>
            <p:cNvSpPr/>
            <p:nvPr/>
          </p:nvSpPr>
          <p:spPr>
            <a:xfrm>
              <a:off x="1355808" y="5298155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07452" y="3990331"/>
              <a:ext cx="1852901" cy="1118331"/>
              <a:chOff x="3140355" y="3963666"/>
              <a:chExt cx="1852901" cy="1118331"/>
            </a:xfrm>
          </p:grpSpPr>
          <p:sp>
            <p:nvSpPr>
              <p:cNvPr id="76" name="Flowchart: Punched Tape 75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Flowchart: Punched Tape 76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459491" y="4291997"/>
                <a:ext cx="1034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latin typeface="Consolas" panose="020B0609020204030204" pitchFamily="49" charset="0"/>
                    <a:cs typeface="Arial" panose="020B0604020202020204" pitchFamily="34" charset="0"/>
                  </a:rPr>
                  <a:t>empty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B77D5-9DC9-66E8-FA0D-8498EF0039CC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17759" y="2618104"/>
            <a:ext cx="7960995" cy="1003786"/>
          </a:xfrm>
          <a:prstGeom prst="wedgeRoundRectCallout">
            <a:avLst>
              <a:gd name="adj1" fmla="val -8363"/>
              <a:gd name="adj2" fmla="val 10000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83926" y="4284721"/>
            <a:ext cx="516199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long-lived state in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EVM storage</a:t>
            </a:r>
          </a:p>
        </p:txBody>
      </p:sp>
    </p:spTree>
    <p:extLst>
      <p:ext uri="{BB962C8B-B14F-4D97-AF65-F5344CB8AC3E}">
        <p14:creationId xmlns:p14="http://schemas.microsoft.com/office/powerpoint/2010/main" val="21609215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Simple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17043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86433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v;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42418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50644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Fixed-Size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4445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15440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v;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73451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38252" y="4658200"/>
            <a:ext cx="173542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v.length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495040" y="4690587"/>
            <a:ext cx="177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C95C1-0ADC-F511-5777-FE59697BC981}"/>
              </a:ext>
            </a:extLst>
          </p:cNvPr>
          <p:cNvSpPr/>
          <p:nvPr/>
        </p:nvSpPr>
        <p:spPr bwMode="auto">
          <a:xfrm>
            <a:off x="1038252" y="2548505"/>
            <a:ext cx="1204176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T[] v;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C2B7B-32B0-059C-7F91-D1500F2D4AC3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4552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hash(i.(v’s slot))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358303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(T1 =&gt; T2) v;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3763" y="5806440"/>
            <a:ext cx="8196475" cy="307777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https://programtheblockchain.com/posts/2018/03/09/understanding-ethereum-smart-contract-storage/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6D628-C905-16CB-1E7C-8C4C26621C6D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04492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vintage soda machine">
            <a:extLst>
              <a:ext uri="{FF2B5EF4-FFF2-40B4-BE49-F238E27FC236}">
                <a16:creationId xmlns:a16="http://schemas.microsoft.com/office/drawing/2014/main" id="{E28C78A8-55E8-489D-91E2-9C48D11C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6864B-2470-4DBB-BDE9-411FE6FB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564F-A495-41CF-A535-20AA2B782639}"/>
              </a:ext>
            </a:extLst>
          </p:cNvPr>
          <p:cNvSpPr txBox="1"/>
          <p:nvPr/>
        </p:nvSpPr>
        <p:spPr bwMode="auto">
          <a:xfrm>
            <a:off x="363274" y="320668"/>
            <a:ext cx="60099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TL;DR: Smart Contracts are Weird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A26EC96-B71E-4290-84B7-BC91D60574FF}"/>
              </a:ext>
            </a:extLst>
          </p:cNvPr>
          <p:cNvSpPr txBox="1"/>
          <p:nvPr/>
        </p:nvSpPr>
        <p:spPr bwMode="auto">
          <a:xfrm>
            <a:off x="1179400" y="1754110"/>
            <a:ext cx="68066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Information-hiding, modularity can be bad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7EB4F-AE62-4C95-AA65-5ECC04441E5E}"/>
              </a:ext>
            </a:extLst>
          </p:cNvPr>
          <p:cNvSpPr txBox="1"/>
          <p:nvPr/>
        </p:nvSpPr>
        <p:spPr bwMode="auto">
          <a:xfrm>
            <a:off x="1179400" y="2790450"/>
            <a:ext cx="5193789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don’t respect abstraction boundaries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2E50330-A7D0-4A9A-92D1-AAAD867728DF}"/>
              </a:ext>
            </a:extLst>
          </p:cNvPr>
          <p:cNvSpPr txBox="1"/>
          <p:nvPr/>
        </p:nvSpPr>
        <p:spPr bwMode="auto">
          <a:xfrm>
            <a:off x="1179400" y="4257676"/>
            <a:ext cx="563968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Often, Implementation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spec</a:t>
            </a:r>
          </a:p>
        </p:txBody>
      </p:sp>
    </p:spTree>
    <p:extLst>
      <p:ext uri="{BB962C8B-B14F-4D97-AF65-F5344CB8AC3E}">
        <p14:creationId xmlns:p14="http://schemas.microsoft.com/office/powerpoint/2010/main" val="1483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vintage soda machine">
            <a:extLst>
              <a:ext uri="{FF2B5EF4-FFF2-40B4-BE49-F238E27FC236}">
                <a16:creationId xmlns:a16="http://schemas.microsoft.com/office/drawing/2014/main" id="{C7A5AC9F-A605-4CB5-9355-321630B8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6864B-2470-4DBB-BDE9-411FE6FB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564F-A495-41CF-A535-20AA2B782639}"/>
              </a:ext>
            </a:extLst>
          </p:cNvPr>
          <p:cNvSpPr txBox="1"/>
          <p:nvPr/>
        </p:nvSpPr>
        <p:spPr bwMode="auto">
          <a:xfrm>
            <a:off x="363274" y="320668"/>
            <a:ext cx="60099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TL;DR: Smart Contracts are Weird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A26EC96-B71E-4290-84B7-BC91D60574FF}"/>
              </a:ext>
            </a:extLst>
          </p:cNvPr>
          <p:cNvSpPr txBox="1"/>
          <p:nvPr/>
        </p:nvSpPr>
        <p:spPr bwMode="auto">
          <a:xfrm>
            <a:off x="1481043" y="1513041"/>
            <a:ext cx="546656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power can be bad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7EB4F-AE62-4C95-AA65-5ECC04441E5E}"/>
              </a:ext>
            </a:extLst>
          </p:cNvPr>
          <p:cNvSpPr txBox="1"/>
          <p:nvPr/>
        </p:nvSpPr>
        <p:spPr bwMode="auto">
          <a:xfrm>
            <a:off x="1481043" y="2540605"/>
            <a:ext cx="55419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Immutability? need static analysis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2E50330-A7D0-4A9A-92D1-AAAD867728DF}"/>
              </a:ext>
            </a:extLst>
          </p:cNvPr>
          <p:cNvSpPr txBox="1"/>
          <p:nvPr/>
        </p:nvSpPr>
        <p:spPr bwMode="auto">
          <a:xfrm>
            <a:off x="1481043" y="3568168"/>
            <a:ext cx="391273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Turing-Completeness?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7720E-CEEB-4DB6-9594-2FC8334FF857}"/>
              </a:ext>
            </a:extLst>
          </p:cNvPr>
          <p:cNvSpPr txBox="1"/>
          <p:nvPr/>
        </p:nvSpPr>
        <p:spPr bwMode="auto">
          <a:xfrm>
            <a:off x="1481043" y="4595731"/>
            <a:ext cx="31261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Non-determinism?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4AED2-4F2B-4798-BAB0-BF37780698EC}"/>
              </a:ext>
            </a:extLst>
          </p:cNvPr>
          <p:cNvSpPr txBox="1"/>
          <p:nvPr/>
        </p:nvSpPr>
        <p:spPr bwMode="auto">
          <a:xfrm>
            <a:off x="1481043" y="5623295"/>
            <a:ext cx="50241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Indirection, dynamic dispatch?</a:t>
            </a:r>
          </a:p>
        </p:txBody>
      </p:sp>
    </p:spTree>
    <p:extLst>
      <p:ext uri="{BB962C8B-B14F-4D97-AF65-F5344CB8AC3E}">
        <p14:creationId xmlns:p14="http://schemas.microsoft.com/office/powerpoint/2010/main" val="998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7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116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584" y="5706505"/>
            <a:ext cx="55194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 layouts in EVM memory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7584" y="3082824"/>
            <a:ext cx="16450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7584" y="3957385"/>
            <a:ext cx="35670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require() and assert()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7584" y="1333702"/>
            <a:ext cx="2385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 example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37584" y="4831946"/>
            <a:ext cx="289752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Features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7584" y="2208263"/>
            <a:ext cx="1903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1748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117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E1C77-7326-2C37-7B51-64B0000D9596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5519" y="2540361"/>
            <a:ext cx="3312171" cy="592604"/>
          </a:xfrm>
          <a:prstGeom prst="wedgeRoundRectCallout">
            <a:avLst>
              <a:gd name="adj1" fmla="val -8663"/>
              <a:gd name="adj2" fmla="val 13600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94269" y="3874092"/>
            <a:ext cx="662232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 an account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(person or contract).</a:t>
            </a:r>
          </a:p>
        </p:txBody>
      </p:sp>
    </p:spTree>
    <p:extLst>
      <p:ext uri="{BB962C8B-B14F-4D97-AF65-F5344CB8AC3E}">
        <p14:creationId xmlns:p14="http://schemas.microsoft.com/office/powerpoint/2010/main" val="2496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F772B-CED9-B731-AE83-170139BD69CC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01789" y="4622115"/>
            <a:ext cx="5921814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one allowed to mint new coins.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24B58EC2-C902-C7AC-7D19-79CDA9705D40}"/>
              </a:ext>
            </a:extLst>
          </p:cNvPr>
          <p:cNvSpPr/>
          <p:nvPr/>
        </p:nvSpPr>
        <p:spPr bwMode="auto">
          <a:xfrm>
            <a:off x="435519" y="2540361"/>
            <a:ext cx="3312171" cy="592604"/>
          </a:xfrm>
          <a:prstGeom prst="wedgeRoundRectCallout">
            <a:avLst>
              <a:gd name="adj1" fmla="val -8663"/>
              <a:gd name="adj2" fmla="val 13600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53AD9-FB89-6D45-C5FA-680B635D6F42}"/>
              </a:ext>
            </a:extLst>
          </p:cNvPr>
          <p:cNvSpPr/>
          <p:nvPr/>
        </p:nvSpPr>
        <p:spPr bwMode="auto">
          <a:xfrm>
            <a:off x="994269" y="3874092"/>
            <a:ext cx="662232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 an account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(person or contract).</a:t>
            </a:r>
          </a:p>
        </p:txBody>
      </p:sp>
    </p:spTree>
    <p:extLst>
      <p:ext uri="{BB962C8B-B14F-4D97-AF65-F5344CB8AC3E}">
        <p14:creationId xmlns:p14="http://schemas.microsoft.com/office/powerpoint/2010/main" val="245740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79908C-C390-9149-77FE-14630AAF6195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21903" y="3052306"/>
            <a:ext cx="7205991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85495" y="4290578"/>
            <a:ext cx="290496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4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CE986-1801-0E5D-6835-62BC2C7A55AA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85495" y="5048249"/>
            <a:ext cx="58951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Initially, every address maps to zero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22720A2E-F91B-3D67-85E3-CE1F9BCA786A}"/>
              </a:ext>
            </a:extLst>
          </p:cNvPr>
          <p:cNvSpPr/>
          <p:nvPr/>
        </p:nvSpPr>
        <p:spPr bwMode="auto">
          <a:xfrm>
            <a:off x="521903" y="3052306"/>
            <a:ext cx="7205991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23B98-EEBC-E2B1-903E-17C5537C9539}"/>
              </a:ext>
            </a:extLst>
          </p:cNvPr>
          <p:cNvSpPr/>
          <p:nvPr/>
        </p:nvSpPr>
        <p:spPr bwMode="auto">
          <a:xfrm>
            <a:off x="2385495" y="4290578"/>
            <a:ext cx="290496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2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CE986-1801-0E5D-6835-62BC2C7A55AA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85495" y="5048249"/>
            <a:ext cx="58951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Initially, every address maps to zero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22720A2E-F91B-3D67-85E3-CE1F9BCA786A}"/>
              </a:ext>
            </a:extLst>
          </p:cNvPr>
          <p:cNvSpPr/>
          <p:nvPr/>
        </p:nvSpPr>
        <p:spPr bwMode="auto">
          <a:xfrm>
            <a:off x="521903" y="3052306"/>
            <a:ext cx="7205991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23B98-EEBC-E2B1-903E-17C5537C9539}"/>
              </a:ext>
            </a:extLst>
          </p:cNvPr>
          <p:cNvSpPr/>
          <p:nvPr/>
        </p:nvSpPr>
        <p:spPr bwMode="auto">
          <a:xfrm>
            <a:off x="2385495" y="4290578"/>
            <a:ext cx="290496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461FE-72C2-B7CB-103C-7C69BA104D29}"/>
              </a:ext>
            </a:extLst>
          </p:cNvPr>
          <p:cNvSpPr/>
          <p:nvPr/>
        </p:nvSpPr>
        <p:spPr bwMode="auto">
          <a:xfrm>
            <a:off x="2381280" y="5805920"/>
            <a:ext cx="372999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Tracks client balances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4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825175"/>
            <a:ext cx="9037320" cy="353943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minter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71416" y="3517069"/>
            <a:ext cx="4714349" cy="1203960"/>
          </a:xfrm>
          <a:prstGeom prst="wedgeRoundRectCallout">
            <a:avLst>
              <a:gd name="adj1" fmla="val -8730"/>
              <a:gd name="adj2" fmla="val 9587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4877" y="5445516"/>
            <a:ext cx="334258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Initializes a contract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0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825175"/>
            <a:ext cx="9037320" cy="353943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minter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061518D0-C51E-73E3-780B-9E1C213292BA}"/>
              </a:ext>
            </a:extLst>
          </p:cNvPr>
          <p:cNvSpPr/>
          <p:nvPr/>
        </p:nvSpPr>
        <p:spPr bwMode="auto">
          <a:xfrm>
            <a:off x="2398672" y="3916680"/>
            <a:ext cx="2555408" cy="731520"/>
          </a:xfrm>
          <a:prstGeom prst="wedgeRoundRectCallout">
            <a:avLst>
              <a:gd name="adj1" fmla="val -8416"/>
              <a:gd name="adj2" fmla="val 9049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0E96-169B-B8F6-C93C-3847E06E2FB1}"/>
              </a:ext>
            </a:extLst>
          </p:cNvPr>
          <p:cNvSpPr/>
          <p:nvPr/>
        </p:nvSpPr>
        <p:spPr bwMode="auto">
          <a:xfrm>
            <a:off x="1458101" y="5008546"/>
            <a:ext cx="5742278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contract making the call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825175"/>
            <a:ext cx="9037320" cy="353943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minter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9DA67BA-F096-A4FB-6352-A0899EDC4772}"/>
              </a:ext>
            </a:extLst>
          </p:cNvPr>
          <p:cNvSpPr/>
          <p:nvPr/>
        </p:nvSpPr>
        <p:spPr bwMode="auto">
          <a:xfrm>
            <a:off x="609600" y="3991124"/>
            <a:ext cx="4602480" cy="535156"/>
          </a:xfrm>
          <a:prstGeom prst="wedgeRoundRectCallout">
            <a:avLst>
              <a:gd name="adj1" fmla="val -8881"/>
              <a:gd name="adj2" fmla="val 1131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F4301-1E79-4670-F77A-91599DA9E92E}"/>
              </a:ext>
            </a:extLst>
          </p:cNvPr>
          <p:cNvSpPr/>
          <p:nvPr/>
        </p:nvSpPr>
        <p:spPr bwMode="auto">
          <a:xfrm>
            <a:off x="756781" y="5010478"/>
            <a:ext cx="553113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creator’s address.</a:t>
            </a:r>
          </a:p>
        </p:txBody>
      </p:sp>
    </p:spTree>
    <p:extLst>
      <p:ext uri="{BB962C8B-B14F-4D97-AF65-F5344CB8AC3E}">
        <p14:creationId xmlns:p14="http://schemas.microsoft.com/office/powerpoint/2010/main" val="36824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9A05E0D-DBBF-4D49-81C7-287A8B089B73}"/>
              </a:ext>
            </a:extLst>
          </p:cNvPr>
          <p:cNvSpPr/>
          <p:nvPr/>
        </p:nvSpPr>
        <p:spPr bwMode="auto">
          <a:xfrm>
            <a:off x="3440083" y="1762363"/>
            <a:ext cx="2247485" cy="578882"/>
          </a:xfrm>
          <a:prstGeom prst="wedgeRoundRectCallout">
            <a:avLst>
              <a:gd name="adj1" fmla="val -84831"/>
              <a:gd name="adj2" fmla="val 166259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smart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8B0320-B7B1-4A13-8AD1-2ED0F5F589C1}"/>
              </a:ext>
            </a:extLst>
          </p:cNvPr>
          <p:cNvSpPr/>
          <p:nvPr/>
        </p:nvSpPr>
        <p:spPr bwMode="auto">
          <a:xfrm>
            <a:off x="4246833" y="2634745"/>
            <a:ext cx="2881469" cy="578882"/>
          </a:xfrm>
          <a:prstGeom prst="wedgeRoundRectCallout">
            <a:avLst>
              <a:gd name="adj1" fmla="val -108949"/>
              <a:gd name="adj2" fmla="val 5726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a contract</a:t>
            </a:r>
          </a:p>
        </p:txBody>
      </p:sp>
    </p:spTree>
    <p:extLst>
      <p:ext uri="{BB962C8B-B14F-4D97-AF65-F5344CB8AC3E}">
        <p14:creationId xmlns:p14="http://schemas.microsoft.com/office/powerpoint/2010/main" val="171656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83246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minter,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balances[owner]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84363" y="3429000"/>
            <a:ext cx="7696200" cy="1007596"/>
          </a:xfrm>
          <a:prstGeom prst="wedgeRoundRectCallout">
            <a:avLst>
              <a:gd name="adj1" fmla="val -9079"/>
              <a:gd name="adj2" fmla="val 1108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82040" y="5130161"/>
            <a:ext cx="456028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is like a method. </a:t>
            </a:r>
          </a:p>
        </p:txBody>
      </p:sp>
    </p:spTree>
    <p:extLst>
      <p:ext uri="{BB962C8B-B14F-4D97-AF65-F5344CB8AC3E}">
        <p14:creationId xmlns:p14="http://schemas.microsoft.com/office/powerpoint/2010/main" val="65847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21C7C7-2EB3-0183-C1EB-1C7AF9397916}"/>
              </a:ext>
            </a:extLst>
          </p:cNvPr>
          <p:cNvSpPr/>
          <p:nvPr/>
        </p:nvSpPr>
        <p:spPr bwMode="auto">
          <a:xfrm>
            <a:off x="53340" y="1683246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minter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balances[owner]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2519" y="4190909"/>
            <a:ext cx="7708069" cy="643593"/>
          </a:xfrm>
          <a:prstGeom prst="wedgeRoundRectCallout">
            <a:avLst>
              <a:gd name="adj1" fmla="val -8835"/>
              <a:gd name="adj2" fmla="val -1780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05815" y="2594043"/>
            <a:ext cx="612058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caller is not authorized, cancel. </a:t>
            </a:r>
          </a:p>
        </p:txBody>
      </p:sp>
    </p:spTree>
    <p:extLst>
      <p:ext uri="{BB962C8B-B14F-4D97-AF65-F5344CB8AC3E}">
        <p14:creationId xmlns:p14="http://schemas.microsoft.com/office/powerpoint/2010/main" val="267422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21C7C7-2EB3-0183-C1EB-1C7AF9397916}"/>
              </a:ext>
            </a:extLst>
          </p:cNvPr>
          <p:cNvSpPr/>
          <p:nvPr/>
        </p:nvSpPr>
        <p:spPr bwMode="auto">
          <a:xfrm>
            <a:off x="53340" y="1683246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minter,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balances[owner]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197A39F7-1E35-C34B-CCBD-AE7DBC961D43}"/>
              </a:ext>
            </a:extLst>
          </p:cNvPr>
          <p:cNvSpPr/>
          <p:nvPr/>
        </p:nvSpPr>
        <p:spPr bwMode="auto">
          <a:xfrm>
            <a:off x="521531" y="4510819"/>
            <a:ext cx="5806440" cy="643593"/>
          </a:xfrm>
          <a:prstGeom prst="wedgeRoundRectCallout">
            <a:avLst>
              <a:gd name="adj1" fmla="val -8835"/>
              <a:gd name="adj2" fmla="val -1780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A936D-97EE-F112-9232-142042BAC8A0}"/>
              </a:ext>
            </a:extLst>
          </p:cNvPr>
          <p:cNvSpPr/>
          <p:nvPr/>
        </p:nvSpPr>
        <p:spPr bwMode="auto">
          <a:xfrm>
            <a:off x="377358" y="3030998"/>
            <a:ext cx="8389284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credit the amount to the owner’s balance</a:t>
            </a:r>
          </a:p>
        </p:txBody>
      </p:sp>
    </p:spTree>
    <p:extLst>
      <p:ext uri="{BB962C8B-B14F-4D97-AF65-F5344CB8AC3E}">
        <p14:creationId xmlns:p14="http://schemas.microsoft.com/office/powerpoint/2010/main" val="335852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982177"/>
            <a:ext cx="90373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amount)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-= amount;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balances[receiver]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67640" y="2848776"/>
            <a:ext cx="8290560" cy="2392680"/>
          </a:xfrm>
          <a:prstGeom prst="wedgeRoundRectCallout">
            <a:avLst>
              <a:gd name="adj1" fmla="val -7875"/>
              <a:gd name="adj2" fmla="val -796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62483" y="1546564"/>
            <a:ext cx="670087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party transfers coins to counterparty</a:t>
            </a:r>
          </a:p>
        </p:txBody>
      </p:sp>
    </p:spTree>
    <p:extLst>
      <p:ext uri="{BB962C8B-B14F-4D97-AF65-F5344CB8AC3E}">
        <p14:creationId xmlns:p14="http://schemas.microsoft.com/office/powerpoint/2010/main" val="174230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AFF5C0-DFD2-CA6E-6417-5E4E8C4A4AC7}"/>
              </a:ext>
            </a:extLst>
          </p:cNvPr>
          <p:cNvSpPr/>
          <p:nvPr/>
        </p:nvSpPr>
        <p:spPr bwMode="auto">
          <a:xfrm>
            <a:off x="217843" y="1752600"/>
            <a:ext cx="90373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amount)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-= amount;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balances[receiver]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4360" y="4236720"/>
            <a:ext cx="7818120" cy="594360"/>
          </a:xfrm>
          <a:prstGeom prst="wedgeRoundRectCallout">
            <a:avLst>
              <a:gd name="adj1" fmla="val -8460"/>
              <a:gd name="adj2" fmla="val -10786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06880" y="3271140"/>
            <a:ext cx="389395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 if insufficient funds</a:t>
            </a:r>
          </a:p>
        </p:txBody>
      </p:sp>
    </p:spTree>
    <p:extLst>
      <p:ext uri="{BB962C8B-B14F-4D97-AF65-F5344CB8AC3E}">
        <p14:creationId xmlns:p14="http://schemas.microsoft.com/office/powerpoint/2010/main" val="134147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F2170-6D42-8546-0513-1F7E28BC2844}"/>
              </a:ext>
            </a:extLst>
          </p:cNvPr>
          <p:cNvSpPr/>
          <p:nvPr/>
        </p:nvSpPr>
        <p:spPr bwMode="auto">
          <a:xfrm>
            <a:off x="217843" y="1752600"/>
            <a:ext cx="90373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amount)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-= amount;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balances[receiver]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4360" y="4617720"/>
            <a:ext cx="6004560" cy="899160"/>
          </a:xfrm>
          <a:prstGeom prst="wedgeRoundRectCallout">
            <a:avLst>
              <a:gd name="adj1" fmla="val -8460"/>
              <a:gd name="adj2" fmla="val -10786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49003" y="3482740"/>
            <a:ext cx="750237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amount from one account to the other</a:t>
            </a:r>
          </a:p>
        </p:txBody>
      </p:sp>
    </p:spTree>
    <p:extLst>
      <p:ext uri="{BB962C8B-B14F-4D97-AF65-F5344CB8AC3E}">
        <p14:creationId xmlns:p14="http://schemas.microsoft.com/office/powerpoint/2010/main" val="272737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Flippening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 bwMode="auto">
          <a:xfrm>
            <a:off x="839654" y="2054642"/>
            <a:ext cx="58801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Alice and Bob want to flip a fair coin</a:t>
            </a:r>
          </a:p>
        </p:txBody>
      </p:sp>
      <p:sp>
        <p:nvSpPr>
          <p:cNvPr id="10" name="TextBox 7"/>
          <p:cNvSpPr txBox="1"/>
          <p:nvPr/>
        </p:nvSpPr>
        <p:spPr bwMode="auto">
          <a:xfrm>
            <a:off x="839654" y="3052986"/>
            <a:ext cx="45223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Each one is willing to cheat</a:t>
            </a:r>
          </a:p>
        </p:txBody>
      </p:sp>
      <p:sp>
        <p:nvSpPr>
          <p:cNvPr id="11" name="TextBox 8"/>
          <p:cNvSpPr txBox="1"/>
          <p:nvPr/>
        </p:nvSpPr>
        <p:spPr bwMode="auto">
          <a:xfrm>
            <a:off x="839654" y="4051330"/>
            <a:ext cx="567976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Obvious sources of randomness: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time, block hashes, etc. don’t work</a:t>
            </a:r>
          </a:p>
        </p:txBody>
      </p:sp>
      <p:sp>
        <p:nvSpPr>
          <p:cNvPr id="12" name="TextBox 8"/>
          <p:cNvSpPr txBox="1"/>
          <p:nvPr/>
        </p:nvSpPr>
        <p:spPr bwMode="auto">
          <a:xfrm>
            <a:off x="839654" y="5480560"/>
            <a:ext cx="395646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Let’s try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20067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Contract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^0.8.7;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1633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452863-0644-343A-63CB-5158E003CE09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1440" y="1951732"/>
            <a:ext cx="4739640" cy="899160"/>
          </a:xfrm>
          <a:prstGeom prst="wedgeRoundRectCallout">
            <a:avLst>
              <a:gd name="adj1" fmla="val 9306"/>
              <a:gd name="adj2" fmla="val 224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4825" y="4617720"/>
            <a:ext cx="616547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contract and compiler version</a:t>
            </a:r>
          </a:p>
        </p:txBody>
      </p:sp>
    </p:spTree>
    <p:extLst>
      <p:ext uri="{BB962C8B-B14F-4D97-AF65-F5344CB8AC3E}">
        <p14:creationId xmlns:p14="http://schemas.microsoft.com/office/powerpoint/2010/main" val="419360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D52A3-F5F6-9B82-DFB7-954C64041D76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07720" y="2590800"/>
            <a:ext cx="3550920" cy="655320"/>
          </a:xfrm>
          <a:prstGeom prst="wedgeRoundRectCallout">
            <a:avLst>
              <a:gd name="adj1" fmla="val 9306"/>
              <a:gd name="adj2" fmla="val 224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767" y="4617720"/>
            <a:ext cx="797846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want to restrict interactions to the two players</a:t>
            </a:r>
          </a:p>
        </p:txBody>
      </p:sp>
    </p:spTree>
    <p:extLst>
      <p:ext uri="{BB962C8B-B14F-4D97-AF65-F5344CB8AC3E}">
        <p14:creationId xmlns:p14="http://schemas.microsoft.com/office/powerpoint/2010/main" val="36183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3122612" y="2345027"/>
            <a:ext cx="3203139" cy="1039356"/>
          </a:xfrm>
          <a:prstGeom prst="leftArrow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 thin dime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160484" y="3473617"/>
            <a:ext cx="3127394" cy="1039356"/>
          </a:xfrm>
          <a:prstGeom prst="rightArrow">
            <a:avLst/>
          </a:prstGeom>
          <a:solidFill>
            <a:schemeClr val="bg1"/>
          </a:solidFill>
          <a:ln w="762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refreshing soda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124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6D4FE6-1042-C0FC-35E6-2C57897117CA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7240" y="2918460"/>
            <a:ext cx="5943600" cy="655320"/>
          </a:xfrm>
          <a:prstGeom prst="wedgeRoundRectCallout">
            <a:avLst>
              <a:gd name="adj1" fmla="val 8793"/>
              <a:gd name="adj2" fmla="val 20340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30329" y="4617720"/>
            <a:ext cx="588334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contributes to the result</a:t>
            </a:r>
          </a:p>
        </p:txBody>
      </p:sp>
    </p:spTree>
    <p:extLst>
      <p:ext uri="{BB962C8B-B14F-4D97-AF65-F5344CB8AC3E}">
        <p14:creationId xmlns:p14="http://schemas.microsoft.com/office/powerpoint/2010/main" val="2967447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E2CEB4-B017-0939-6E68-6947E7EF9393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0346" y="3321814"/>
            <a:ext cx="6278880" cy="65532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9708" y="4547218"/>
            <a:ext cx="526458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gets one move only</a:t>
            </a:r>
          </a:p>
        </p:txBody>
      </p:sp>
    </p:spTree>
    <p:extLst>
      <p:ext uri="{BB962C8B-B14F-4D97-AF65-F5344CB8AC3E}">
        <p14:creationId xmlns:p14="http://schemas.microsoft.com/office/powerpoint/2010/main" val="2458303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E2E81B-9038-1395-412A-7FE02CF9CC93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7240" y="3627120"/>
            <a:ext cx="2499360" cy="102108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2520" y="5425440"/>
            <a:ext cx="330571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outcome</a:t>
            </a:r>
          </a:p>
        </p:txBody>
      </p:sp>
    </p:spTree>
    <p:extLst>
      <p:ext uri="{BB962C8B-B14F-4D97-AF65-F5344CB8AC3E}">
        <p14:creationId xmlns:p14="http://schemas.microsoft.com/office/powerpoint/2010/main" val="352531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B5871-94F6-2C9E-87E5-ED3F3035F4E2}"/>
              </a:ext>
            </a:extLst>
          </p:cNvPr>
          <p:cNvSpPr/>
          <p:nvPr/>
        </p:nvSpPr>
        <p:spPr bwMode="auto">
          <a:xfrm>
            <a:off x="241603" y="1720840"/>
            <a:ext cx="9037320" cy="34163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alice;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bob;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810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A847E2-E55D-8ED7-BB15-6EBE9370B66D}"/>
              </a:ext>
            </a:extLst>
          </p:cNvPr>
          <p:cNvSpPr/>
          <p:nvPr/>
        </p:nvSpPr>
        <p:spPr bwMode="auto">
          <a:xfrm>
            <a:off x="241603" y="1720840"/>
            <a:ext cx="9037320" cy="34163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alice;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bob;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7239" y="3566160"/>
            <a:ext cx="3640993" cy="102108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12520" y="5425440"/>
            <a:ext cx="580319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just remembers players</a:t>
            </a:r>
          </a:p>
        </p:txBody>
      </p:sp>
    </p:spTree>
    <p:extLst>
      <p:ext uri="{BB962C8B-B14F-4D97-AF65-F5344CB8AC3E}">
        <p14:creationId xmlns:p14="http://schemas.microsoft.com/office/powerpoint/2010/main" val="784132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502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7EF211-58C7-C788-7257-34D77797F8CF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1996440"/>
            <a:ext cx="1608077" cy="68580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3335" y="3239422"/>
            <a:ext cx="7201010" cy="138499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require(condition)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computation if condition not satisfied.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throwing an exception</a:t>
            </a:r>
          </a:p>
        </p:txBody>
      </p:sp>
    </p:spTree>
    <p:extLst>
      <p:ext uri="{BB962C8B-B14F-4D97-AF65-F5344CB8AC3E}">
        <p14:creationId xmlns:p14="http://schemas.microsoft.com/office/powerpoint/2010/main" val="2952007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507313-03B7-35AB-48D4-B1CA0EADD582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1996440"/>
            <a:ext cx="6896357" cy="1036320"/>
          </a:xfrm>
          <a:prstGeom prst="wedgeRoundRectCallout">
            <a:avLst>
              <a:gd name="adj1" fmla="val 10853"/>
              <a:gd name="adj2" fmla="val 3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1188" y="5932468"/>
            <a:ext cx="570162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Alice and Bob allowed to play</a:t>
            </a:r>
          </a:p>
        </p:txBody>
      </p:sp>
    </p:spTree>
    <p:extLst>
      <p:ext uri="{BB962C8B-B14F-4D97-AF65-F5344CB8AC3E}">
        <p14:creationId xmlns:p14="http://schemas.microsoft.com/office/powerpoint/2010/main" val="2921719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3F8731-99B4-59F4-C982-C32593E11D83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2834640"/>
            <a:ext cx="5570477" cy="518160"/>
          </a:xfrm>
          <a:prstGeom prst="wedgeRoundRectCallout">
            <a:avLst>
              <a:gd name="adj1" fmla="val 7844"/>
              <a:gd name="adj2" fmla="val 49383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90203" y="5932468"/>
            <a:ext cx="5163594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can play only once</a:t>
            </a:r>
          </a:p>
        </p:txBody>
      </p:sp>
    </p:spTree>
    <p:extLst>
      <p:ext uri="{BB962C8B-B14F-4D97-AF65-F5344CB8AC3E}">
        <p14:creationId xmlns:p14="http://schemas.microsoft.com/office/powerpoint/2010/main" val="1593271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A7FDD7-D643-0FFE-2B6B-9E20687CC775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3093720"/>
            <a:ext cx="5570477" cy="518160"/>
          </a:xfrm>
          <a:prstGeom prst="wedgeRoundRectCallout">
            <a:avLst>
              <a:gd name="adj1" fmla="val 10032"/>
              <a:gd name="adj2" fmla="val 4820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06095" y="5932468"/>
            <a:ext cx="333181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player’s vote</a:t>
            </a:r>
          </a:p>
        </p:txBody>
      </p:sp>
    </p:spTree>
    <p:extLst>
      <p:ext uri="{BB962C8B-B14F-4D97-AF65-F5344CB8AC3E}">
        <p14:creationId xmlns:p14="http://schemas.microsoft.com/office/powerpoint/2010/main" val="36319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Arrow 11"/>
          <p:cNvSpPr/>
          <p:nvPr/>
        </p:nvSpPr>
        <p:spPr bwMode="auto">
          <a:xfrm>
            <a:off x="3122612" y="2345027"/>
            <a:ext cx="3203139" cy="1039356"/>
          </a:xfrm>
          <a:prstGeom prst="leftArrow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 thin dime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160484" y="3473617"/>
            <a:ext cx="3127394" cy="1039356"/>
          </a:xfrm>
          <a:prstGeom prst="rightArrow">
            <a:avLst/>
          </a:prstGeom>
          <a:solidFill>
            <a:schemeClr val="bg1"/>
          </a:solidFill>
          <a:ln w="762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refreshing soda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" name="Rectangle 1"/>
          <p:cNvSpPr/>
          <p:nvPr/>
        </p:nvSpPr>
        <p:spPr bwMode="auto">
          <a:xfrm rot="20878525">
            <a:off x="3915532" y="2261948"/>
            <a:ext cx="2608113" cy="89797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cryptocurrency</a:t>
            </a:r>
          </a:p>
        </p:txBody>
      </p:sp>
      <p:sp>
        <p:nvSpPr>
          <p:cNvPr id="11" name="Rectangle 10"/>
          <p:cNvSpPr/>
          <p:nvPr/>
        </p:nvSpPr>
        <p:spPr bwMode="auto">
          <a:xfrm rot="683203">
            <a:off x="3383108" y="3697867"/>
            <a:ext cx="2682145" cy="138499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tokens,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coins,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ptions …</a:t>
            </a:r>
          </a:p>
        </p:txBody>
      </p:sp>
    </p:spTree>
    <p:extLst>
      <p:ext uri="{BB962C8B-B14F-4D97-AF65-F5344CB8AC3E}">
        <p14:creationId xmlns:p14="http://schemas.microsoft.com/office/powerpoint/2010/main" val="365116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BDE7BB-F217-B620-499D-D1438FEED48E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5194" y="3455179"/>
            <a:ext cx="5052317" cy="518160"/>
          </a:xfrm>
          <a:prstGeom prst="wedgeRoundRectCallout">
            <a:avLst>
              <a:gd name="adj1" fmla="val 7920"/>
              <a:gd name="adj2" fmla="val 41147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77990" y="5932468"/>
            <a:ext cx="388599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player voted</a:t>
            </a:r>
          </a:p>
        </p:txBody>
      </p:sp>
    </p:spTree>
    <p:extLst>
      <p:ext uri="{BB962C8B-B14F-4D97-AF65-F5344CB8AC3E}">
        <p14:creationId xmlns:p14="http://schemas.microsoft.com/office/powerpoint/2010/main" val="31609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A83594-C076-874B-CF67-A226AA94BFC0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3916680"/>
            <a:ext cx="8024117" cy="518160"/>
          </a:xfrm>
          <a:prstGeom prst="wedgeRoundRectCallout">
            <a:avLst>
              <a:gd name="adj1" fmla="val 8109"/>
              <a:gd name="adj2" fmla="val 30559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59424" y="5932468"/>
            <a:ext cx="642515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 when both players have voted</a:t>
            </a:r>
          </a:p>
        </p:txBody>
      </p:sp>
    </p:spTree>
    <p:extLst>
      <p:ext uri="{BB962C8B-B14F-4D97-AF65-F5344CB8AC3E}">
        <p14:creationId xmlns:p14="http://schemas.microsoft.com/office/powerpoint/2010/main" val="1218897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D45EBE-E9B9-90F9-C7BD-992B24DE5516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4175760"/>
            <a:ext cx="2766317" cy="518160"/>
          </a:xfrm>
          <a:prstGeom prst="wedgeRoundRectCallout">
            <a:avLst>
              <a:gd name="adj1" fmla="val 58242"/>
              <a:gd name="adj2" fmla="val 24677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18589" y="5932468"/>
            <a:ext cx="39068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we are done</a:t>
            </a:r>
          </a:p>
        </p:txBody>
      </p:sp>
    </p:spTree>
    <p:extLst>
      <p:ext uri="{BB962C8B-B14F-4D97-AF65-F5344CB8AC3E}">
        <p14:creationId xmlns:p14="http://schemas.microsoft.com/office/powerpoint/2010/main" val="46368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A43C6-771D-C8B4-FCCA-B9EFA8A701B8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376542" y="4601583"/>
            <a:ext cx="3172611" cy="868680"/>
          </a:xfrm>
          <a:prstGeom prst="wedgeRoundRectCallout">
            <a:avLst>
              <a:gd name="adj1" fmla="val 32538"/>
              <a:gd name="adj2" fmla="val 9589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11892" y="5932468"/>
            <a:ext cx="252024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 the votes</a:t>
            </a:r>
          </a:p>
        </p:txBody>
      </p:sp>
    </p:spTree>
    <p:extLst>
      <p:ext uri="{BB962C8B-B14F-4D97-AF65-F5344CB8AC3E}">
        <p14:creationId xmlns:p14="http://schemas.microsoft.com/office/powerpoint/2010/main" val="92266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7D2039-FC00-9BEF-B622-6E54BFCB0160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481" y="4556760"/>
            <a:ext cx="7330440" cy="868680"/>
          </a:xfrm>
          <a:prstGeom prst="wedgeRoundRectCallout">
            <a:avLst>
              <a:gd name="adj1" fmla="val 33243"/>
              <a:gd name="adj2" fmla="val 9589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83433" y="5932468"/>
            <a:ext cx="5577168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value is parity of XOR of votes</a:t>
            </a:r>
          </a:p>
        </p:txBody>
      </p:sp>
    </p:spTree>
    <p:extLst>
      <p:ext uri="{BB962C8B-B14F-4D97-AF65-F5344CB8AC3E}">
        <p14:creationId xmlns:p14="http://schemas.microsoft.com/office/powerpoint/2010/main" val="3901972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CE85C-9817-BAE2-1903-E33A834DA06E}"/>
              </a:ext>
            </a:extLst>
          </p:cNvPr>
          <p:cNvSpPr/>
          <p:nvPr/>
        </p:nvSpPr>
        <p:spPr bwMode="auto">
          <a:xfrm>
            <a:off x="214710" y="2644170"/>
            <a:ext cx="903732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(done);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89167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C656AA-AEBB-DF46-8AB5-28ADB4EA900B}"/>
              </a:ext>
            </a:extLst>
          </p:cNvPr>
          <p:cNvSpPr/>
          <p:nvPr/>
        </p:nvSpPr>
        <p:spPr bwMode="auto">
          <a:xfrm>
            <a:off x="214710" y="2644170"/>
            <a:ext cx="903732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(done);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35280" y="2459504"/>
            <a:ext cx="8610599" cy="868680"/>
          </a:xfrm>
          <a:prstGeom prst="wedgeRoundRectCallout">
            <a:avLst>
              <a:gd name="adj1" fmla="val 8464"/>
              <a:gd name="adj2" fmla="val 1257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59325" y="4136886"/>
            <a:ext cx="482536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request outcome</a:t>
            </a:r>
          </a:p>
        </p:txBody>
      </p:sp>
    </p:spTree>
    <p:extLst>
      <p:ext uri="{BB962C8B-B14F-4D97-AF65-F5344CB8AC3E}">
        <p14:creationId xmlns:p14="http://schemas.microsoft.com/office/powerpoint/2010/main" val="2138421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2A3CB2-6605-0054-8A31-E4C42E7D7643}"/>
              </a:ext>
            </a:extLst>
          </p:cNvPr>
          <p:cNvSpPr/>
          <p:nvPr/>
        </p:nvSpPr>
        <p:spPr bwMode="auto">
          <a:xfrm>
            <a:off x="214710" y="2644170"/>
            <a:ext cx="903732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(done);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59309" y="2994660"/>
            <a:ext cx="3108961" cy="868680"/>
          </a:xfrm>
          <a:prstGeom prst="wedgeRoundRectCallout">
            <a:avLst>
              <a:gd name="adj1" fmla="val 54052"/>
              <a:gd name="adj2" fmla="val 9238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16684" y="4136886"/>
            <a:ext cx="470353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outcome is ready</a:t>
            </a:r>
          </a:p>
        </p:txBody>
      </p:sp>
    </p:spTree>
    <p:extLst>
      <p:ext uri="{BB962C8B-B14F-4D97-AF65-F5344CB8AC3E}">
        <p14:creationId xmlns:p14="http://schemas.microsoft.com/office/powerpoint/2010/main" val="3449967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375">
            <a:off x="310942" y="1763129"/>
            <a:ext cx="88677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Contract is Insecure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27341" y="2343644"/>
            <a:ext cx="40809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Alice plays first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27341" y="4184638"/>
            <a:ext cx="5160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his vote after seeing hers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727341" y="3264141"/>
            <a:ext cx="803938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then observes contract state on Etherscan.io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27341" y="5105134"/>
            <a:ext cx="498245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controls coin flip outcome</a:t>
            </a:r>
          </a:p>
        </p:txBody>
      </p:sp>
    </p:spTree>
    <p:extLst>
      <p:ext uri="{BB962C8B-B14F-4D97-AF65-F5344CB8AC3E}">
        <p14:creationId xmlns:p14="http://schemas.microsoft.com/office/powerpoint/2010/main" val="36126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mage result for high low poker declare chi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14" y="284283"/>
            <a:ext cx="9477229" cy="62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44785" y="2114258"/>
            <a:ext cx="779893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One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commit to a value without revealing it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4785" y="3742401"/>
            <a:ext cx="58565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Two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Wait for others to commit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2940960" y="2928330"/>
            <a:ext cx="53964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cannot change your value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4785" y="4556472"/>
            <a:ext cx="48974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Three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reveal your value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4654974" y="5370544"/>
            <a:ext cx="3682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check validity</a:t>
            </a:r>
          </a:p>
        </p:txBody>
      </p:sp>
    </p:spTree>
    <p:extLst>
      <p:ext uri="{BB962C8B-B14F-4D97-AF65-F5344CB8AC3E}">
        <p14:creationId xmlns:p14="http://schemas.microsoft.com/office/powerpoint/2010/main" val="4240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9A05E0D-DBBF-4D49-81C7-287A8B089B73}"/>
              </a:ext>
            </a:extLst>
          </p:cNvPr>
          <p:cNvSpPr/>
          <p:nvPr/>
        </p:nvSpPr>
        <p:spPr bwMode="auto">
          <a:xfrm>
            <a:off x="3440083" y="1524000"/>
            <a:ext cx="3506149" cy="1055608"/>
          </a:xfrm>
          <a:prstGeom prst="wedgeRoundRectCallout">
            <a:avLst>
              <a:gd name="adj1" fmla="val -82543"/>
              <a:gd name="adj2" fmla="val 7735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Assets (coins &amp; bottles)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8B0320-B7B1-4A13-8AD1-2ED0F5F589C1}"/>
              </a:ext>
            </a:extLst>
          </p:cNvPr>
          <p:cNvSpPr/>
          <p:nvPr/>
        </p:nvSpPr>
        <p:spPr bwMode="auto">
          <a:xfrm>
            <a:off x="3752422" y="4192627"/>
            <a:ext cx="2881469" cy="1055608"/>
          </a:xfrm>
          <a:prstGeom prst="wedgeRoundRectCallout">
            <a:avLst>
              <a:gd name="adj1" fmla="val -97814"/>
              <a:gd name="adj2" fmla="val -14820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controls state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C453310D-EF40-472B-9163-043232D3523F}"/>
              </a:ext>
            </a:extLst>
          </p:cNvPr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026819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high low poker declare chi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14" y="284283"/>
            <a:ext cx="9477229" cy="62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98120" y="2114258"/>
            <a:ext cx="54649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generates a random value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98120" y="3742400"/>
            <a:ext cx="497764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waits for Bob to commit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98120" y="2928329"/>
            <a:ext cx="83373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commits to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sending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hash(r)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contract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98120" y="4556471"/>
            <a:ext cx="42210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reveals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contract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198120" y="5370544"/>
            <a:ext cx="60837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outcome when Bob reveals</a:t>
            </a:r>
          </a:p>
        </p:txBody>
      </p:sp>
      <p:sp>
        <p:nvSpPr>
          <p:cNvPr id="16" name="TextBox 3"/>
          <p:cNvSpPr txBox="1"/>
          <p:nvPr/>
        </p:nvSpPr>
        <p:spPr bwMode="auto">
          <a:xfrm>
            <a:off x="6434119" y="4341027"/>
            <a:ext cx="2466041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done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off-chain!</a:t>
            </a:r>
          </a:p>
        </p:txBody>
      </p:sp>
    </p:spTree>
    <p:extLst>
      <p:ext uri="{BB962C8B-B14F-4D97-AF65-F5344CB8AC3E}">
        <p14:creationId xmlns:p14="http://schemas.microsoft.com/office/powerpoint/2010/main" val="40074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CoinFlipCR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commitment;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revelation;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committed;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revealed;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</p:txBody>
      </p:sp>
    </p:spTree>
    <p:extLst>
      <p:ext uri="{BB962C8B-B14F-4D97-AF65-F5344CB8AC3E}">
        <p14:creationId xmlns:p14="http://schemas.microsoft.com/office/powerpoint/2010/main" val="3680173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AE2263-9115-13FC-998E-9FEF6383DE3E}"/>
              </a:ext>
            </a:extLst>
          </p:cNvPr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CoinFlipCR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commitment;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revelation;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committed;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revealed;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18160" y="2726204"/>
            <a:ext cx="7239000" cy="1510516"/>
          </a:xfrm>
          <a:prstGeom prst="wedgeRoundRectCallout">
            <a:avLst>
              <a:gd name="adj1" fmla="val 33690"/>
              <a:gd name="adj2" fmla="val 7019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70541" y="4660106"/>
            <a:ext cx="4802918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both commit and reveal</a:t>
            </a:r>
          </a:p>
        </p:txBody>
      </p:sp>
    </p:spTree>
    <p:extLst>
      <p:ext uri="{BB962C8B-B14F-4D97-AF65-F5344CB8AC3E}">
        <p14:creationId xmlns:p14="http://schemas.microsoft.com/office/powerpoint/2010/main" val="1871507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16447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EB53C2-E217-8D89-CDE2-FE867C2D1C00}"/>
              </a:ext>
            </a:extLst>
          </p:cNvPr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4840" y="2474259"/>
            <a:ext cx="6116619" cy="851647"/>
          </a:xfrm>
          <a:prstGeom prst="wedgeRoundRectCallout">
            <a:avLst>
              <a:gd name="adj1" fmla="val 9901"/>
              <a:gd name="adj2" fmla="val 2134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49549" y="4790000"/>
            <a:ext cx="244490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only</a:t>
            </a:r>
          </a:p>
        </p:txBody>
      </p:sp>
    </p:spTree>
    <p:extLst>
      <p:ext uri="{BB962C8B-B14F-4D97-AF65-F5344CB8AC3E}">
        <p14:creationId xmlns:p14="http://schemas.microsoft.com/office/powerpoint/2010/main" val="3720022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3D38A2-4FD2-DEF3-BDCA-9241C55378FF}"/>
              </a:ext>
            </a:extLst>
          </p:cNvPr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5118" y="3233172"/>
            <a:ext cx="6294120" cy="502920"/>
          </a:xfrm>
          <a:prstGeom prst="wedgeRoundRectCallout">
            <a:avLst>
              <a:gd name="adj1" fmla="val 32479"/>
              <a:gd name="adj2" fmla="val 2004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20756" y="4614386"/>
            <a:ext cx="368953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only commit once</a:t>
            </a:r>
          </a:p>
        </p:txBody>
      </p:sp>
    </p:spTree>
    <p:extLst>
      <p:ext uri="{BB962C8B-B14F-4D97-AF65-F5344CB8AC3E}">
        <p14:creationId xmlns:p14="http://schemas.microsoft.com/office/powerpoint/2010/main" val="3219791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70E514-30A8-A137-8CFD-18C39C970B5C}"/>
              </a:ext>
            </a:extLst>
          </p:cNvPr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" y="3589600"/>
            <a:ext cx="6294120" cy="85344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9594" y="5183326"/>
            <a:ext cx="240482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the deal</a:t>
            </a:r>
          </a:p>
        </p:txBody>
      </p:sp>
    </p:spTree>
    <p:extLst>
      <p:ext uri="{BB962C8B-B14F-4D97-AF65-F5344CB8AC3E}">
        <p14:creationId xmlns:p14="http://schemas.microsoft.com/office/powerpoint/2010/main" val="1550914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revelation[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295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192FD-65A9-20CF-F0F7-0F2C9915F376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revelation[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0520" y="777240"/>
            <a:ext cx="6400800" cy="129540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79078" y="2692063"/>
            <a:ext cx="3345788" cy="95410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 preconditions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(necessary?)</a:t>
            </a:r>
          </a:p>
        </p:txBody>
      </p:sp>
    </p:spTree>
    <p:extLst>
      <p:ext uri="{BB962C8B-B14F-4D97-AF65-F5344CB8AC3E}">
        <p14:creationId xmlns:p14="http://schemas.microsoft.com/office/powerpoint/2010/main" val="2072415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96E9E-6959-4490-D52A-498FDFF2EB70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revelation[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85482" y="1962567"/>
            <a:ext cx="7711440" cy="85344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60132" y="3518774"/>
            <a:ext cx="456407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reveal is sincere</a:t>
            </a:r>
          </a:p>
        </p:txBody>
      </p:sp>
    </p:spTree>
    <p:extLst>
      <p:ext uri="{BB962C8B-B14F-4D97-AF65-F5344CB8AC3E}">
        <p14:creationId xmlns:p14="http://schemas.microsoft.com/office/powerpoint/2010/main" val="38727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3122612" y="2345027"/>
            <a:ext cx="3203139" cy="1039356"/>
          </a:xfrm>
          <a:prstGeom prst="leftArrow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cents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160484" y="3473617"/>
            <a:ext cx="3127394" cy="1039356"/>
          </a:xfrm>
          <a:prstGeom prst="rightArrow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refreshing soda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" name="Rectangle 1"/>
          <p:cNvSpPr/>
          <p:nvPr/>
        </p:nvSpPr>
        <p:spPr bwMode="auto">
          <a:xfrm rot="20878525">
            <a:off x="4142719" y="2301436"/>
            <a:ext cx="1494798" cy="89797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</a:p>
        </p:txBody>
      </p:sp>
      <p:sp>
        <p:nvSpPr>
          <p:cNvPr id="11" name="Rectangle 10"/>
          <p:cNvSpPr/>
          <p:nvPr/>
        </p:nvSpPr>
        <p:spPr bwMode="auto">
          <a:xfrm rot="683203">
            <a:off x="4048724" y="3712553"/>
            <a:ext cx="1494798" cy="89797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3348993" y="1821807"/>
                <a:ext cx="4955281" cy="5232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programmable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 flexible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993" y="1821807"/>
                <a:ext cx="495528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46E4B-4F65-4CDF-B72B-4941679A3DA1}"/>
                  </a:ext>
                </a:extLst>
              </p:cNvPr>
              <p:cNvSpPr txBox="1"/>
              <p:nvPr/>
            </p:nvSpPr>
            <p:spPr bwMode="auto">
              <a:xfrm>
                <a:off x="3833940" y="3172913"/>
                <a:ext cx="3985386" cy="5232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transparent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trusted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46E4B-4F65-4CDF-B72B-4941679A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940" y="3172913"/>
                <a:ext cx="39853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C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 bwMode="auto">
          <a:xfrm>
            <a:off x="3235231" y="4524018"/>
            <a:ext cx="51828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 = “Decentralized Finance”</a:t>
            </a:r>
          </a:p>
        </p:txBody>
      </p:sp>
    </p:spTree>
    <p:extLst>
      <p:ext uri="{BB962C8B-B14F-4D97-AF65-F5344CB8AC3E}">
        <p14:creationId xmlns:p14="http://schemas.microsoft.com/office/powerpoint/2010/main" val="22254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A1FF2C-CC88-BD5A-0228-B2ECAF6BB20E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revelation[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35280" y="2673728"/>
            <a:ext cx="6217920" cy="89916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51086" y="4184272"/>
            <a:ext cx="286649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revelation</a:t>
            </a:r>
          </a:p>
        </p:txBody>
      </p:sp>
    </p:spTree>
    <p:extLst>
      <p:ext uri="{BB962C8B-B14F-4D97-AF65-F5344CB8AC3E}">
        <p14:creationId xmlns:p14="http://schemas.microsoft.com/office/powerpoint/2010/main" val="947134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16F394-4C26-BEBE-9A9D-02F57330AB78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revelation[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20040" y="3322320"/>
            <a:ext cx="6736080" cy="2468880"/>
          </a:xfrm>
          <a:prstGeom prst="wedgeRoundRectCallout">
            <a:avLst>
              <a:gd name="adj1" fmla="val 32518"/>
              <a:gd name="adj2" fmla="val -10055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6257" y="1547752"/>
            <a:ext cx="594265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done, compute outcome as before</a:t>
            </a:r>
          </a:p>
        </p:txBody>
      </p:sp>
    </p:spTree>
    <p:extLst>
      <p:ext uri="{BB962C8B-B14F-4D97-AF65-F5344CB8AC3E}">
        <p14:creationId xmlns:p14="http://schemas.microsoft.com/office/powerpoint/2010/main" val="3377370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Solidity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43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Scalar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02039" y="2712407"/>
            <a:ext cx="4916731" cy="2246769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int8, …, int256 = int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uint8, …, uint256 = uint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address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bytes1, …, bytes32</a:t>
            </a:r>
          </a:p>
        </p:txBody>
      </p:sp>
    </p:spTree>
    <p:extLst>
      <p:ext uri="{BB962C8B-B14F-4D97-AF65-F5344CB8AC3E}">
        <p14:creationId xmlns:p14="http://schemas.microsoft.com/office/powerpoint/2010/main" val="26019328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Enums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0237" y="2828835"/>
            <a:ext cx="8000908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GoLeft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GoRight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GoStraight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Actions choice;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default = Actions.GoStraight;</a:t>
            </a:r>
          </a:p>
        </p:txBody>
      </p:sp>
    </p:spTree>
    <p:extLst>
      <p:ext uri="{BB962C8B-B14F-4D97-AF65-F5344CB8AC3E}">
        <p14:creationId xmlns:p14="http://schemas.microsoft.com/office/powerpoint/2010/main" val="590845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Static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30893" y="3198168"/>
            <a:ext cx="528221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a;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8 256-bit uints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865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56505" y="3198168"/>
            <a:ext cx="783099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a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8 256-bit uints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18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Structs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248561" y="2644170"/>
            <a:ext cx="2903359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addr;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254983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55688" y="3198167"/>
            <a:ext cx="443262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549103" y="4088438"/>
            <a:ext cx="69621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Every key implicitly bound to all-zero 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16840" y="5040264"/>
            <a:ext cx="38266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binding always defined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4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Call Opcode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31194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188009" y="2852148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4188009" y="3816803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48453" y="5819170"/>
            <a:ext cx="53158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runs in B’s address space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8453" y="5171450"/>
            <a:ext cx="3632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function …</a:t>
            </a:r>
          </a:p>
        </p:txBody>
      </p:sp>
    </p:spTree>
    <p:extLst>
      <p:ext uri="{BB962C8B-B14F-4D97-AF65-F5344CB8AC3E}">
        <p14:creationId xmlns:p14="http://schemas.microsoft.com/office/powerpoint/2010/main" val="37793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lid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99" y="1702681"/>
            <a:ext cx="3686003" cy="49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Solidity Tutorial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3"/>
          <p:cNvSpPr txBox="1"/>
          <p:nvPr/>
        </p:nvSpPr>
        <p:spPr bwMode="auto">
          <a:xfrm>
            <a:off x="336706" y="2054642"/>
            <a:ext cx="8470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 is usual high-level language for the EVM</a:t>
            </a:r>
          </a:p>
        </p:txBody>
      </p:sp>
      <p:sp>
        <p:nvSpPr>
          <p:cNvPr id="4" name="TextBox 7"/>
          <p:cNvSpPr txBox="1"/>
          <p:nvPr/>
        </p:nvSpPr>
        <p:spPr bwMode="auto">
          <a:xfrm>
            <a:off x="336706" y="3022208"/>
            <a:ext cx="36840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Based on Javascript</a:t>
            </a:r>
          </a:p>
        </p:txBody>
      </p:sp>
      <p:sp>
        <p:nvSpPr>
          <p:cNvPr id="5" name="TextBox 8"/>
          <p:cNvSpPr txBox="1"/>
          <p:nvPr/>
        </p:nvSpPr>
        <p:spPr bwMode="auto">
          <a:xfrm>
            <a:off x="336706" y="3989774"/>
            <a:ext cx="51010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Here, example-based tutorial</a:t>
            </a:r>
          </a:p>
        </p:txBody>
      </p:sp>
      <p:sp>
        <p:nvSpPr>
          <p:cNvPr id="6" name="TextBox 8"/>
          <p:cNvSpPr txBox="1"/>
          <p:nvPr/>
        </p:nvSpPr>
        <p:spPr bwMode="auto">
          <a:xfrm>
            <a:off x="336706" y="4957340"/>
            <a:ext cx="67762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Use on-line docs and compiler to learn</a:t>
            </a:r>
          </a:p>
        </p:txBody>
      </p:sp>
    </p:spTree>
    <p:extLst>
      <p:ext uri="{BB962C8B-B14F-4D97-AF65-F5344CB8AC3E}">
        <p14:creationId xmlns:p14="http://schemas.microsoft.com/office/powerpoint/2010/main" val="14340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DelegateCall Opcode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188009" y="2852148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orizontal Scroll 12"/>
          <p:cNvSpPr/>
          <p:nvPr/>
        </p:nvSpPr>
        <p:spPr bwMode="auto">
          <a:xfrm>
            <a:off x="1144645" y="3843801"/>
            <a:ext cx="2053328" cy="1104245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48453" y="5819170"/>
            <a:ext cx="526932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runs in A’s address space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8453" y="5171450"/>
            <a:ext cx="50138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delegatecalls B’s function …</a:t>
            </a:r>
          </a:p>
        </p:txBody>
      </p:sp>
    </p:spTree>
    <p:extLst>
      <p:ext uri="{BB962C8B-B14F-4D97-AF65-F5344CB8AC3E}">
        <p14:creationId xmlns:p14="http://schemas.microsoft.com/office/powerpoint/2010/main" val="41995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9103" y="2508795"/>
            <a:ext cx="5433223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SafeMath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49103" y="4088438"/>
            <a:ext cx="26420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Syntactic sugar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549103" y="5040264"/>
            <a:ext cx="560281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Contract where every function call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is a delegate call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77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1945" y="1536174"/>
            <a:ext cx="804011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utterance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 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utterance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2681098" y="5060216"/>
            <a:ext cx="378180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1547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Abstract Contracts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96511" y="5191065"/>
            <a:ext cx="79544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function implementation missing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584388" y="5851016"/>
            <a:ext cx="637866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type-checking, inheritance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3667" y="1638014"/>
            <a:ext cx="8040110" cy="34163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3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486604" y="4729400"/>
            <a:ext cx="65742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function implementations missing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584388" y="5851016"/>
            <a:ext cx="637866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type-checking, inheritance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3667" y="2561344"/>
            <a:ext cx="804011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1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417321" y="1911888"/>
            <a:ext cx="62636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An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event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is a public record that something happened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241" y="3160377"/>
            <a:ext cx="8305800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417321" y="4655088"/>
            <a:ext cx="62636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Events can be monitored from outside the blockchain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8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Visibility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00463" y="2193757"/>
            <a:ext cx="44422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External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from outside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3226704"/>
            <a:ext cx="51042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Public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internal or external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4259651"/>
            <a:ext cx="67233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Internal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current or derived contracts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463" y="5292598"/>
            <a:ext cx="6782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Private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current not derived contracts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83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2192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14DE604-A65F-F172-42A8-BC1BF3A5DEEF}"/>
              </a:ext>
            </a:extLst>
          </p:cNvPr>
          <p:cNvSpPr/>
          <p:nvPr/>
        </p:nvSpPr>
        <p:spPr bwMode="auto">
          <a:xfrm>
            <a:off x="1036454" y="2441583"/>
            <a:ext cx="5037082" cy="1172319"/>
          </a:xfrm>
          <a:prstGeom prst="wedgeRoundRectCallout">
            <a:avLst>
              <a:gd name="adj1" fmla="val 61172"/>
              <a:gd name="adj2" fmla="val -212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3FED8-EB61-477B-D4E5-10F59A5C1F48}"/>
              </a:ext>
            </a:extLst>
          </p:cNvPr>
          <p:cNvSpPr/>
          <p:nvPr/>
        </p:nvSpPr>
        <p:spPr bwMode="auto">
          <a:xfrm>
            <a:off x="6802283" y="2319082"/>
            <a:ext cx="1263487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582362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45ACA7-B3B8-A70A-E104-F7AA06C10D87}"/>
              </a:ext>
            </a:extLst>
          </p:cNvPr>
          <p:cNvSpPr/>
          <p:nvPr/>
        </p:nvSpPr>
        <p:spPr bwMode="auto">
          <a:xfrm>
            <a:off x="1078231" y="3613902"/>
            <a:ext cx="5037082" cy="1172319"/>
          </a:xfrm>
          <a:prstGeom prst="wedgeRoundRectCallout">
            <a:avLst>
              <a:gd name="adj1" fmla="val 60934"/>
              <a:gd name="adj2" fmla="val 1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19A4F-8A3E-FBC5-03E3-88AE809FC920}"/>
              </a:ext>
            </a:extLst>
          </p:cNvPr>
          <p:cNvSpPr/>
          <p:nvPr/>
        </p:nvSpPr>
        <p:spPr bwMode="auto">
          <a:xfrm>
            <a:off x="6844059" y="3846757"/>
            <a:ext cx="1298753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75577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B3CD3-8C72-43B9-D39A-2F9EB842ED79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5560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00463" y="2193757"/>
            <a:ext cx="4785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Handles plain ether transfers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3226704"/>
            <a:ext cx="51748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calls to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send()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or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transfer()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6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Function Idiosyncrasies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1069" y="2400897"/>
            <a:ext cx="7431965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balances[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959129" y="4986368"/>
            <a:ext cx="1903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This works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06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receive()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3" y="2218076"/>
            <a:ext cx="69875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3249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Limited to 2300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1812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returns Boolean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57406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Protects against re-entrancy attack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32848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Programming pitfall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4626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requires near-trivial function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96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receive()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3" y="2218076"/>
            <a:ext cx="69875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3249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Limited to 2300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57406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Protects against re-entrancy attack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4626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requires near-trivial function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1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receive()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2" y="2218075"/>
            <a:ext cx="764963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(extra);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44823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Can specify how much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re-entrancy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390203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non-trivial functions OK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23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Named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65262" y="2150571"/>
            <a:ext cx="713834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(amount)(args);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49231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Uses as much gas as needed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re-entrancy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21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Named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080" y="2213615"/>
            <a:ext cx="861788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(limit)(args);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4227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Limits gas as shown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re-entrancy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5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5807DA4F-C14D-74A8-4140-F6796E3CE213}"/>
              </a:ext>
            </a:extLst>
          </p:cNvPr>
          <p:cNvSpPr/>
          <p:nvPr/>
        </p:nvSpPr>
        <p:spPr bwMode="auto">
          <a:xfrm>
            <a:off x="1036454" y="4728387"/>
            <a:ext cx="5037082" cy="1114485"/>
          </a:xfrm>
          <a:prstGeom prst="wedgeRoundRectCallout">
            <a:avLst>
              <a:gd name="adj1" fmla="val 60934"/>
              <a:gd name="adj2" fmla="val 1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FD9B2-3B19-C87F-03A4-7744D9E1B92B}"/>
              </a:ext>
            </a:extLst>
          </p:cNvPr>
          <p:cNvSpPr/>
          <p:nvPr/>
        </p:nvSpPr>
        <p:spPr bwMode="auto">
          <a:xfrm>
            <a:off x="6802283" y="4958933"/>
            <a:ext cx="1298753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824365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solidFill>
            <a:srgbClr val="FFCC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878602" y="2683169"/>
            <a:ext cx="1611208" cy="917079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“bar”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26443" y="5382250"/>
            <a:ext cx="44928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“bar” function …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79533" y="2656326"/>
            <a:ext cx="13244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foo()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79533" y="3293583"/>
            <a:ext cx="1345240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bar()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9533" y="3930840"/>
            <a:ext cx="1744388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()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231505" y="3141708"/>
            <a:ext cx="744855" cy="510778"/>
          </a:xfrm>
          <a:prstGeom prst="wedgeRoundRectCallout">
            <a:avLst>
              <a:gd name="adj1" fmla="val -132197"/>
              <a:gd name="adj2" fmla="val 2126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624773" y="2206755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</p:spTree>
    <p:extLst>
      <p:ext uri="{BB962C8B-B14F-4D97-AF65-F5344CB8AC3E}">
        <p14:creationId xmlns:p14="http://schemas.microsoft.com/office/powerpoint/2010/main" val="912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solidFill>
            <a:srgbClr val="FFCC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643813" y="2683169"/>
            <a:ext cx="1922197" cy="917079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“xyzzy”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26443" y="5382250"/>
            <a:ext cx="48696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“xyzzy” function …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79533" y="2656326"/>
            <a:ext cx="13244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foo()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79533" y="3293583"/>
            <a:ext cx="1345240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bar()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9533" y="3930840"/>
            <a:ext cx="1744388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()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4773" y="2206755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777173" y="2889986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838046" y="4791871"/>
            <a:ext cx="2158852" cy="510778"/>
          </a:xfrm>
          <a:prstGeom prst="wedgeRoundRectCallout">
            <a:avLst>
              <a:gd name="adj1" fmla="val -40430"/>
              <a:gd name="adj2" fmla="val -12791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me, by default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617F1F-FFC0-83D1-9299-D89F571AADF6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90268" y="1693663"/>
            <a:ext cx="5126355" cy="590252"/>
          </a:xfrm>
          <a:prstGeom prst="wedgeRoundRectCallout">
            <a:avLst>
              <a:gd name="adj1" fmla="val -7689"/>
              <a:gd name="adj2" fmla="val 1301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6768" y="2836663"/>
            <a:ext cx="8225329" cy="95410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program needs compiler version 0.5.2 or later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(important because of bu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fixes, compatibility)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371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fallback()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58560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no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receive()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function defined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81073" y="3975982"/>
            <a:ext cx="657263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Plain ether transfer calls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fallback()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981073" y="5060824"/>
            <a:ext cx="34435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Same 2300 gas limit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45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Old-School Nameless Fallback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908750"/>
            <a:ext cx="6987540" cy="4154984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id="{32BEB92C-E26C-C4A9-F33C-93FDA4DE63BB}"/>
              </a:ext>
            </a:extLst>
          </p:cNvPr>
          <p:cNvSpPr/>
          <p:nvPr/>
        </p:nvSpPr>
        <p:spPr bwMode="auto">
          <a:xfrm>
            <a:off x="1174019" y="3668330"/>
            <a:ext cx="6285038" cy="1114485"/>
          </a:xfrm>
          <a:prstGeom prst="wedgeRoundRectCallout">
            <a:avLst>
              <a:gd name="adj1" fmla="val 32991"/>
              <a:gd name="adj2" fmla="val -930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D1944-116A-8FDC-121A-4490AA3AF340}"/>
              </a:ext>
            </a:extLst>
          </p:cNvPr>
          <p:cNvSpPr/>
          <p:nvPr/>
        </p:nvSpPr>
        <p:spPr bwMode="auto">
          <a:xfrm>
            <a:off x="5903823" y="1829387"/>
            <a:ext cx="1555234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Nameless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F92E5-E3DE-1750-E717-8D40D0D35084}"/>
              </a:ext>
            </a:extLst>
          </p:cNvPr>
          <p:cNvSpPr txBox="1"/>
          <p:nvPr/>
        </p:nvSpPr>
        <p:spPr bwMode="auto">
          <a:xfrm>
            <a:off x="415645" y="2166990"/>
            <a:ext cx="488146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older versions of solidity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B0485-811B-1D1E-B689-C874ECD04200}"/>
              </a:ext>
            </a:extLst>
          </p:cNvPr>
          <p:cNvSpPr txBox="1"/>
          <p:nvPr/>
        </p:nvSpPr>
        <p:spPr bwMode="auto">
          <a:xfrm>
            <a:off x="1447315" y="5083182"/>
            <a:ext cx="58592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both transfers &amp; last resort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15866-8960-11BA-4FBB-4BBF91BDCDE1}"/>
              </a:ext>
            </a:extLst>
          </p:cNvPr>
          <p:cNvSpPr txBox="1"/>
          <p:nvPr/>
        </p:nvSpPr>
        <p:spPr bwMode="auto">
          <a:xfrm>
            <a:off x="4501035" y="6019175"/>
            <a:ext cx="28055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deprecated</a:t>
            </a:r>
          </a:p>
        </p:txBody>
      </p:sp>
    </p:spTree>
    <p:extLst>
      <p:ext uri="{BB962C8B-B14F-4D97-AF65-F5344CB8AC3E}">
        <p14:creationId xmlns:p14="http://schemas.microsoft.com/office/powerpoint/2010/main" val="36940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49215" y="2247144"/>
            <a:ext cx="46426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breaks abstraction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49215" y="3899024"/>
            <a:ext cx="486222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 you know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does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49215" y="3073913"/>
            <a:ext cx="77852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know how to call a fallback function …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49215" y="4724134"/>
            <a:ext cx="47019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later lectures on pitfalls!</a:t>
            </a:r>
          </a:p>
        </p:txBody>
      </p:sp>
    </p:spTree>
    <p:extLst>
      <p:ext uri="{BB962C8B-B14F-4D97-AF65-F5344CB8AC3E}">
        <p14:creationId xmlns:p14="http://schemas.microsoft.com/office/powerpoint/2010/main" val="24248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require()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7695" y="1980433"/>
            <a:ext cx="826861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8680-6EAC-B5AC-9D34-8240F17401B1}"/>
              </a:ext>
            </a:extLst>
          </p:cNvPr>
          <p:cNvSpPr txBox="1"/>
          <p:nvPr/>
        </p:nvSpPr>
        <p:spPr bwMode="auto">
          <a:xfrm>
            <a:off x="1697305" y="3598283"/>
            <a:ext cx="31037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transaction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87A-1A5D-4FD4-C344-148CB216A3D9}"/>
              </a:ext>
            </a:extLst>
          </p:cNvPr>
          <p:cNvSpPr txBox="1"/>
          <p:nvPr/>
        </p:nvSpPr>
        <p:spPr bwMode="auto">
          <a:xfrm>
            <a:off x="685800" y="2846595"/>
            <a:ext cx="31213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condition fails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EDC24-F7A7-9E10-177B-BE4A09DB6D0E}"/>
              </a:ext>
            </a:extLst>
          </p:cNvPr>
          <p:cNvSpPr txBox="1"/>
          <p:nvPr/>
        </p:nvSpPr>
        <p:spPr bwMode="auto">
          <a:xfrm>
            <a:off x="1697305" y="4349971"/>
            <a:ext cx="37850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184C3-8780-BDA1-0BA3-0147A41A477D}"/>
              </a:ext>
            </a:extLst>
          </p:cNvPr>
          <p:cNvSpPr txBox="1"/>
          <p:nvPr/>
        </p:nvSpPr>
        <p:spPr bwMode="auto">
          <a:xfrm>
            <a:off x="1697305" y="5101659"/>
            <a:ext cx="330571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unused gas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32B70-273B-266D-CF65-6A96EDE4A9EE}"/>
              </a:ext>
            </a:extLst>
          </p:cNvPr>
          <p:cNvSpPr txBox="1"/>
          <p:nvPr/>
        </p:nvSpPr>
        <p:spPr bwMode="auto">
          <a:xfrm>
            <a:off x="685800" y="5853349"/>
            <a:ext cx="45624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 for checking inputs</a:t>
            </a:r>
          </a:p>
        </p:txBody>
      </p:sp>
    </p:spTree>
    <p:extLst>
      <p:ext uri="{BB962C8B-B14F-4D97-AF65-F5344CB8AC3E}">
        <p14:creationId xmlns:p14="http://schemas.microsoft.com/office/powerpoint/2010/main" val="22716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assert()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26373" y="1980433"/>
            <a:ext cx="669125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denominator !=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0,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"uh-oh"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8680-6EAC-B5AC-9D34-8240F17401B1}"/>
              </a:ext>
            </a:extLst>
          </p:cNvPr>
          <p:cNvSpPr txBox="1"/>
          <p:nvPr/>
        </p:nvSpPr>
        <p:spPr bwMode="auto">
          <a:xfrm>
            <a:off x="1697305" y="3598283"/>
            <a:ext cx="31037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transaction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87A-1A5D-4FD4-C344-148CB216A3D9}"/>
              </a:ext>
            </a:extLst>
          </p:cNvPr>
          <p:cNvSpPr txBox="1"/>
          <p:nvPr/>
        </p:nvSpPr>
        <p:spPr bwMode="auto">
          <a:xfrm>
            <a:off x="685800" y="2846595"/>
            <a:ext cx="31213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condition fails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EDC24-F7A7-9E10-177B-BE4A09DB6D0E}"/>
              </a:ext>
            </a:extLst>
          </p:cNvPr>
          <p:cNvSpPr txBox="1"/>
          <p:nvPr/>
        </p:nvSpPr>
        <p:spPr bwMode="auto">
          <a:xfrm>
            <a:off x="1697305" y="4349971"/>
            <a:ext cx="37850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184C3-8780-BDA1-0BA3-0147A41A477D}"/>
              </a:ext>
            </a:extLst>
          </p:cNvPr>
          <p:cNvSpPr txBox="1"/>
          <p:nvPr/>
        </p:nvSpPr>
        <p:spPr bwMode="auto">
          <a:xfrm>
            <a:off x="1697305" y="5101659"/>
            <a:ext cx="30235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Confiscate all gas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32B70-273B-266D-CF65-6A96EDE4A9EE}"/>
              </a:ext>
            </a:extLst>
          </p:cNvPr>
          <p:cNvSpPr txBox="1"/>
          <p:nvPr/>
        </p:nvSpPr>
        <p:spPr bwMode="auto">
          <a:xfrm>
            <a:off x="685800" y="5853349"/>
            <a:ext cx="66062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conditions that should never happen</a:t>
            </a:r>
          </a:p>
        </p:txBody>
      </p:sp>
    </p:spTree>
    <p:extLst>
      <p:ext uri="{BB962C8B-B14F-4D97-AF65-F5344CB8AC3E}">
        <p14:creationId xmlns:p14="http://schemas.microsoft.com/office/powerpoint/2010/main" val="10534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require()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assert()</a:t>
            </a:r>
            <a:r>
              <a:rPr lang="en-US" dirty="0">
                <a:solidFill>
                  <a:srgbClr val="FFFF00"/>
                </a:solidFill>
              </a:rPr>
              <a:t> conventions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71582" y="3274352"/>
            <a:ext cx="494237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71582" y="4097595"/>
            <a:ext cx="571663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require()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might fail if input is bad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71582" y="4982393"/>
            <a:ext cx="426270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denominator 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0)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871582" y="5805637"/>
            <a:ext cx="44823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assert()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should never fail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871582" y="2389554"/>
            <a:ext cx="42226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Roll back if condition fails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31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2093774"/>
            <a:ext cx="698754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_;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068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EE3C28-64F6-CEFD-E513-CD5F319FA02F}"/>
              </a:ext>
            </a:extLst>
          </p:cNvPr>
          <p:cNvSpPr/>
          <p:nvPr/>
        </p:nvSpPr>
        <p:spPr bwMode="auto">
          <a:xfrm>
            <a:off x="1078230" y="2093774"/>
            <a:ext cx="698754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_;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63718" y="2429024"/>
            <a:ext cx="5616202" cy="478274"/>
          </a:xfrm>
          <a:prstGeom prst="wedgeRoundRectCallout">
            <a:avLst>
              <a:gd name="adj1" fmla="val -10088"/>
              <a:gd name="adj2" fmla="val 26083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45189" y="3996504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</p:spTree>
    <p:extLst>
      <p:ext uri="{BB962C8B-B14F-4D97-AF65-F5344CB8AC3E}">
        <p14:creationId xmlns:p14="http://schemas.microsoft.com/office/powerpoint/2010/main" val="39706143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F12803-B54F-D563-C128-27C092F82189}"/>
              </a:ext>
            </a:extLst>
          </p:cNvPr>
          <p:cNvSpPr/>
          <p:nvPr/>
        </p:nvSpPr>
        <p:spPr bwMode="auto">
          <a:xfrm>
            <a:off x="1078230" y="2093774"/>
            <a:ext cx="698754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_;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63718" y="2429024"/>
            <a:ext cx="5616202" cy="478274"/>
          </a:xfrm>
          <a:prstGeom prst="wedgeRoundRectCallout">
            <a:avLst>
              <a:gd name="adj1" fmla="val -10088"/>
              <a:gd name="adj2" fmla="val 26083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45189" y="3996504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291590" y="2907298"/>
            <a:ext cx="724162" cy="558016"/>
          </a:xfrm>
          <a:prstGeom prst="wedgeRoundRectCallout">
            <a:avLst>
              <a:gd name="adj1" fmla="val -9817"/>
              <a:gd name="adj2" fmla="val 22259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1401" y="4554301"/>
            <a:ext cx="321434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function body</a:t>
            </a:r>
          </a:p>
        </p:txBody>
      </p:sp>
    </p:spTree>
    <p:extLst>
      <p:ext uri="{BB962C8B-B14F-4D97-AF65-F5344CB8AC3E}">
        <p14:creationId xmlns:p14="http://schemas.microsoft.com/office/powerpoint/2010/main" val="15745483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078230" y="2288344"/>
            <a:ext cx="782193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_payto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balance[_payTo]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1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82142</TotalTime>
  <Words>5688</Words>
  <Application>Microsoft Office PowerPoint</Application>
  <PresentationFormat>Overhead</PresentationFormat>
  <Paragraphs>1166</Paragraphs>
  <Slides>117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4" baseType="lpstr">
      <vt:lpstr>Comic Sans MS</vt:lpstr>
      <vt:lpstr>Lucida Console</vt:lpstr>
      <vt:lpstr>Arial</vt:lpstr>
      <vt:lpstr>Consolas</vt:lpstr>
      <vt:lpstr>Cambria Math</vt:lpstr>
      <vt:lpstr>Marlett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Solidity Tutorial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The Flippening</vt:lpstr>
      <vt:lpstr>Coin Flip Contract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This Contract is Insecure</vt:lpstr>
      <vt:lpstr>Commit-Reveal Pattern</vt:lpstr>
      <vt:lpstr>Commit-Reveal Pattern</vt:lpstr>
      <vt:lpstr>Commit-Reveal Flip</vt:lpstr>
      <vt:lpstr>Commit-Reveal Flip</vt:lpstr>
      <vt:lpstr>Commit-Reveal Flip</vt:lpstr>
      <vt:lpstr>Commit-Reveal Flip</vt:lpstr>
      <vt:lpstr>Commit-Reveal Flip</vt:lpstr>
      <vt:lpstr>Commit-Reveal Flip</vt:lpstr>
      <vt:lpstr>Coin Flip Example</vt:lpstr>
      <vt:lpstr>PowerPoint Presentation</vt:lpstr>
      <vt:lpstr>PowerPoint Presentation</vt:lpstr>
      <vt:lpstr>PowerPoint Presentation</vt:lpstr>
      <vt:lpstr>PowerPoint Presentation</vt:lpstr>
      <vt:lpstr>Solidity Details</vt:lpstr>
      <vt:lpstr>Scalar Types</vt:lpstr>
      <vt:lpstr>Enums</vt:lpstr>
      <vt:lpstr>Static Arrays</vt:lpstr>
      <vt:lpstr>Dynamic Arrays</vt:lpstr>
      <vt:lpstr>Structs</vt:lpstr>
      <vt:lpstr>Mappings</vt:lpstr>
      <vt:lpstr>Call Opcode</vt:lpstr>
      <vt:lpstr>DelegateCall Opcode</vt:lpstr>
      <vt:lpstr>Library</vt:lpstr>
      <vt:lpstr>Inheritance</vt:lpstr>
      <vt:lpstr>Abstract Contracts</vt:lpstr>
      <vt:lpstr>Interfaces</vt:lpstr>
      <vt:lpstr>Events</vt:lpstr>
      <vt:lpstr>Function Visibility</vt:lpstr>
      <vt:lpstr>Receive &amp; Fallback Functions</vt:lpstr>
      <vt:lpstr>Receive &amp; Fallback Functions</vt:lpstr>
      <vt:lpstr>Receive &amp; Fallback Functions</vt:lpstr>
      <vt:lpstr>Receive Function</vt:lpstr>
      <vt:lpstr>Receive Function Idiosyncrasies</vt:lpstr>
      <vt:lpstr>Sending Ether to a receive() Function</vt:lpstr>
      <vt:lpstr>Sending Ether to a receive() Function</vt:lpstr>
      <vt:lpstr>Sending Ether to a receive() Function</vt:lpstr>
      <vt:lpstr>Sending Ether to a Payable Named Function</vt:lpstr>
      <vt:lpstr>Sending Ether to a Payable Named Function</vt:lpstr>
      <vt:lpstr>Receive &amp; Fallback Functions</vt:lpstr>
      <vt:lpstr>Function Call</vt:lpstr>
      <vt:lpstr>Fallback Function</vt:lpstr>
      <vt:lpstr>Sending Ether to a Payable fallback() Function</vt:lpstr>
      <vt:lpstr>Old-School Nameless Fallback</vt:lpstr>
      <vt:lpstr>Moral</vt:lpstr>
      <vt:lpstr>require()</vt:lpstr>
      <vt:lpstr>assert()</vt:lpstr>
      <vt:lpstr>require() and assert() conventions</vt:lpstr>
      <vt:lpstr>Function Modifiers</vt:lpstr>
      <vt:lpstr>Function Modifiers</vt:lpstr>
      <vt:lpstr>Function Modifiers</vt:lpstr>
      <vt:lpstr>Function Modifiers</vt:lpstr>
      <vt:lpstr>Function Modifiers</vt:lpstr>
      <vt:lpstr>Function Modifiers</vt:lpstr>
      <vt:lpstr>Self Destruction</vt:lpstr>
      <vt:lpstr>Data Location</vt:lpstr>
      <vt:lpstr>Ethereum Storage</vt:lpstr>
      <vt:lpstr>Variables</vt:lpstr>
      <vt:lpstr>Static Arrays</vt:lpstr>
      <vt:lpstr>Structs</vt:lpstr>
      <vt:lpstr>Dynamic Arrays</vt:lpstr>
      <vt:lpstr>Mappings</vt:lpstr>
      <vt:lpstr>Simple Variable</vt:lpstr>
      <vt:lpstr>Fixed-Size Arrays</vt:lpstr>
      <vt:lpstr>Dynamic Arrays</vt:lpstr>
      <vt:lpstr>Mappings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1356</cp:revision>
  <cp:lastPrinted>2003-10-06T20:31:57Z</cp:lastPrinted>
  <dcterms:created xsi:type="dcterms:W3CDTF">1999-05-12T13:47:53Z</dcterms:created>
  <dcterms:modified xsi:type="dcterms:W3CDTF">2024-02-13T20:43:58Z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