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89"/>
  </p:notesMasterIdLst>
  <p:handoutMasterIdLst>
    <p:handoutMasterId r:id="rId90"/>
  </p:handoutMasterIdLst>
  <p:sldIdLst>
    <p:sldId id="1877" r:id="rId2"/>
    <p:sldId id="1410" r:id="rId3"/>
    <p:sldId id="1881" r:id="rId4"/>
    <p:sldId id="1646" r:id="rId5"/>
    <p:sldId id="1647" r:id="rId6"/>
    <p:sldId id="1648" r:id="rId7"/>
    <p:sldId id="1649" r:id="rId8"/>
    <p:sldId id="1399" r:id="rId9"/>
    <p:sldId id="1423" r:id="rId10"/>
    <p:sldId id="1427" r:id="rId11"/>
    <p:sldId id="1432" r:id="rId12"/>
    <p:sldId id="1429" r:id="rId13"/>
    <p:sldId id="1431" r:id="rId14"/>
    <p:sldId id="1433" r:id="rId15"/>
    <p:sldId id="1434" r:id="rId16"/>
    <p:sldId id="1435" r:id="rId17"/>
    <p:sldId id="1436" r:id="rId18"/>
    <p:sldId id="1437" r:id="rId19"/>
    <p:sldId id="1438" r:id="rId20"/>
    <p:sldId id="1439" r:id="rId21"/>
    <p:sldId id="1440" r:id="rId22"/>
    <p:sldId id="1441" r:id="rId23"/>
    <p:sldId id="1442" r:id="rId24"/>
    <p:sldId id="1443" r:id="rId25"/>
    <p:sldId id="1624" r:id="rId26"/>
    <p:sldId id="1425" r:id="rId27"/>
    <p:sldId id="1466" r:id="rId28"/>
    <p:sldId id="1460" r:id="rId29"/>
    <p:sldId id="1631" r:id="rId30"/>
    <p:sldId id="1464" r:id="rId31"/>
    <p:sldId id="1482" r:id="rId32"/>
    <p:sldId id="1483" r:id="rId33"/>
    <p:sldId id="1485" r:id="rId34"/>
    <p:sldId id="1470" r:id="rId35"/>
    <p:sldId id="1479" r:id="rId36"/>
    <p:sldId id="1480" r:id="rId37"/>
    <p:sldId id="1481" r:id="rId38"/>
    <p:sldId id="1478" r:id="rId39"/>
    <p:sldId id="1469" r:id="rId40"/>
    <p:sldId id="1471" r:id="rId41"/>
    <p:sldId id="1472" r:id="rId42"/>
    <p:sldId id="1473" r:id="rId43"/>
    <p:sldId id="1476" r:id="rId44"/>
    <p:sldId id="1475" r:id="rId45"/>
    <p:sldId id="1468" r:id="rId46"/>
    <p:sldId id="1474" r:id="rId47"/>
    <p:sldId id="1626" r:id="rId48"/>
    <p:sldId id="1467" r:id="rId49"/>
    <p:sldId id="1630" r:id="rId50"/>
    <p:sldId id="1463" r:id="rId51"/>
    <p:sldId id="1486" r:id="rId52"/>
    <p:sldId id="1487" r:id="rId53"/>
    <p:sldId id="1488" r:id="rId54"/>
    <p:sldId id="1489" r:id="rId55"/>
    <p:sldId id="1504" r:id="rId56"/>
    <p:sldId id="1513" r:id="rId57"/>
    <p:sldId id="1506" r:id="rId58"/>
    <p:sldId id="1509" r:id="rId59"/>
    <p:sldId id="1878" r:id="rId60"/>
    <p:sldId id="1510" r:id="rId61"/>
    <p:sldId id="1511" r:id="rId62"/>
    <p:sldId id="1515" r:id="rId63"/>
    <p:sldId id="1516" r:id="rId64"/>
    <p:sldId id="1517" r:id="rId65"/>
    <p:sldId id="1518" r:id="rId66"/>
    <p:sldId id="1519" r:id="rId67"/>
    <p:sldId id="1520" r:id="rId68"/>
    <p:sldId id="1521" r:id="rId69"/>
    <p:sldId id="1522" r:id="rId70"/>
    <p:sldId id="1525" r:id="rId71"/>
    <p:sldId id="1633" r:id="rId72"/>
    <p:sldId id="1638" r:id="rId73"/>
    <p:sldId id="1639" r:id="rId74"/>
    <p:sldId id="1640" r:id="rId75"/>
    <p:sldId id="1879" r:id="rId76"/>
    <p:sldId id="1880" r:id="rId77"/>
    <p:sldId id="1531" r:id="rId78"/>
    <p:sldId id="1537" r:id="rId79"/>
    <p:sldId id="1529" r:id="rId80"/>
    <p:sldId id="1532" r:id="rId81"/>
    <p:sldId id="1533" r:id="rId82"/>
    <p:sldId id="1534" r:id="rId83"/>
    <p:sldId id="1535" r:id="rId84"/>
    <p:sldId id="1539" r:id="rId85"/>
    <p:sldId id="1540" r:id="rId86"/>
    <p:sldId id="1541" r:id="rId87"/>
    <p:sldId id="1543" r:id="rId88"/>
  </p:sldIdLst>
  <p:sldSz cx="9144000" cy="6858000" type="overhead"/>
  <p:notesSz cx="6858000" cy="9144000"/>
  <p:embeddedFontLst>
    <p:embeddedFont>
      <p:font typeface="Comic Sans MS" panose="030F0702030302020204" pitchFamily="66" charset="0"/>
      <p:regular r:id="rId91"/>
      <p:bold r:id="rId92"/>
      <p:italic r:id="rId93"/>
      <p:boldItalic r:id="rId94"/>
    </p:embeddedFont>
    <p:embeddedFont>
      <p:font typeface="Consolas" panose="020B0609020204030204" pitchFamily="49" charset="0"/>
      <p:regular r:id="rId95"/>
      <p:bold r:id="rId96"/>
      <p:italic r:id="rId97"/>
      <p:boldItalic r:id="rId98"/>
    </p:embeddedFont>
    <p:embeddedFont>
      <p:font typeface="Lucida Console" panose="020B0609040504020204" pitchFamily="49" charset="0"/>
      <p:regular r:id="rId99"/>
    </p:embeddedFont>
    <p:embeddedFont>
      <p:font typeface="Marlett" pitchFamily="2" charset="2"/>
      <p:regular r:id="rId100"/>
    </p:embeddedFont>
    <p:embeddedFont>
      <p:font typeface="Matura MT Script Capitals" panose="03020802060602070202" pitchFamily="66" charset="0"/>
      <p:regular r:id="rId101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CCFF"/>
    <a:srgbClr val="FF66FF"/>
    <a:srgbClr val="CCECFF"/>
    <a:srgbClr val="0000FF"/>
    <a:srgbClr val="FFFFCC"/>
    <a:srgbClr val="FF0066"/>
    <a:srgbClr val="00CC99"/>
    <a:srgbClr val="3333CC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1910" autoAdjust="0"/>
  </p:normalViewPr>
  <p:slideViewPr>
    <p:cSldViewPr snapToGrid="0">
      <p:cViewPr varScale="1">
        <p:scale>
          <a:sx n="72" d="100"/>
          <a:sy n="72" d="100"/>
        </p:scale>
        <p:origin x="1024" y="34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9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95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7.fntdata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0.fntdata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73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DC8632A-3426-43B6-8261-22F10933AFB0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6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slide" Target="slide8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1112816" y="3167391"/>
            <a:ext cx="462017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7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Ethereum Data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906382" y="174974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cxnSpLocks/>
            <a:stCxn id="7" idx="3"/>
          </p:cNvCxnSpPr>
          <p:nvPr/>
        </p:nvCxnSpPr>
        <p:spPr bwMode="auto">
          <a:xfrm flipH="1">
            <a:off x="4195014" y="2118928"/>
            <a:ext cx="774710" cy="46472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cxnSpLocks/>
            <a:stCxn id="7" idx="5"/>
          </p:cNvCxnSpPr>
          <p:nvPr/>
        </p:nvCxnSpPr>
        <p:spPr bwMode="auto">
          <a:xfrm>
            <a:off x="5275568" y="2118928"/>
            <a:ext cx="739750" cy="46472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3805346" y="235258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999935" y="2338191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</a:p>
        </p:txBody>
      </p:sp>
      <p:cxnSp>
        <p:nvCxnSpPr>
          <p:cNvPr id="40" name="Straight Arrow Connector 39"/>
          <p:cNvCxnSpPr>
            <a:stCxn id="7" idx="3"/>
          </p:cNvCxnSpPr>
          <p:nvPr/>
        </p:nvCxnSpPr>
        <p:spPr bwMode="auto">
          <a:xfrm flipH="1">
            <a:off x="4580056" y="2118928"/>
            <a:ext cx="389668" cy="95964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/>
          <p:cNvCxnSpPr>
            <a:cxnSpLocks/>
            <a:stCxn id="7" idx="5"/>
            <a:endCxn id="22" idx="1"/>
          </p:cNvCxnSpPr>
          <p:nvPr/>
        </p:nvCxnSpPr>
        <p:spPr bwMode="auto">
          <a:xfrm>
            <a:off x="5275568" y="2118928"/>
            <a:ext cx="389288" cy="7848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/>
          <p:cNvCxnSpPr>
            <a:cxnSpLocks/>
            <a:stCxn id="7" idx="4"/>
          </p:cNvCxnSpPr>
          <p:nvPr/>
        </p:nvCxnSpPr>
        <p:spPr bwMode="auto">
          <a:xfrm flipH="1">
            <a:off x="4885900" y="2182270"/>
            <a:ext cx="236746" cy="118655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9" name="TextBox 18"/>
          <p:cNvSpPr txBox="1"/>
          <p:nvPr/>
        </p:nvSpPr>
        <p:spPr bwMode="auto">
          <a:xfrm>
            <a:off x="4195014" y="272608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5664856" y="2642148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2788768" y="3664271"/>
            <a:ext cx="466986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possible child for each letter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439587" y="4447567"/>
            <a:ext cx="401904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Each path spells a key word</a:t>
            </a:r>
          </a:p>
        </p:txBody>
      </p:sp>
      <p:sp>
        <p:nvSpPr>
          <p:cNvPr id="52" name="TextBox 51"/>
          <p:cNvSpPr txBox="1"/>
          <p:nvPr/>
        </p:nvSpPr>
        <p:spPr bwMode="auto">
          <a:xfrm>
            <a:off x="4541234" y="5190804"/>
            <a:ext cx="2917402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 at end of path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877206" y="5987973"/>
            <a:ext cx="3581430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Search time = key length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0EA421-211A-4DF4-AE6B-D8CA28AB60ED}"/>
              </a:ext>
            </a:extLst>
          </p:cNvPr>
          <p:cNvCxnSpPr>
            <a:cxnSpLocks/>
            <a:stCxn id="7" idx="4"/>
          </p:cNvCxnSpPr>
          <p:nvPr/>
        </p:nvCxnSpPr>
        <p:spPr bwMode="auto">
          <a:xfrm>
            <a:off x="5122646" y="2182270"/>
            <a:ext cx="513355" cy="11364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5A7F865-63A5-4CF8-86C7-A1021AF024CD}"/>
              </a:ext>
            </a:extLst>
          </p:cNvPr>
          <p:cNvSpPr txBox="1"/>
          <p:nvPr/>
        </p:nvSpPr>
        <p:spPr bwMode="auto">
          <a:xfrm>
            <a:off x="4939340" y="2492131"/>
            <a:ext cx="543739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A9D57B3F-3961-9DFE-172C-872B1E1F2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300676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1EBE3F41-5AE9-C12E-71F1-454C30DEA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11262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64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951BA47-63DC-7381-EEA2-E2750E31B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013384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52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477110" y="2537171"/>
            <a:ext cx="1758325" cy="904240"/>
          </a:xfrm>
          <a:prstGeom prst="wedgeRoundRectCallout">
            <a:avLst>
              <a:gd name="adj1" fmla="val -57539"/>
              <a:gd name="adj2" fmla="val -130197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43A7FCFE-861A-CEC1-3EBA-D10AAE811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790412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90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908910" y="3410931"/>
            <a:ext cx="1758325" cy="904240"/>
          </a:xfrm>
          <a:prstGeom prst="wedgeRoundRectCallout">
            <a:avLst>
              <a:gd name="adj1" fmla="val -86141"/>
              <a:gd name="adj2" fmla="val -20547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9C453FC5-00BB-27CC-0592-53D5CD72A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481314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543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3477501" y="4474026"/>
            <a:ext cx="1758325" cy="904240"/>
          </a:xfrm>
          <a:prstGeom prst="wedgeRoundRectCallout">
            <a:avLst>
              <a:gd name="adj1" fmla="val -88452"/>
              <a:gd name="adj2" fmla="val -32457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0EBF5317-6440-37B3-9318-A411D3389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094197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940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 bwMode="auto">
          <a:xfrm>
            <a:off x="442605" y="5631184"/>
            <a:ext cx="343754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successful, bound to 1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3663352" y="4474026"/>
            <a:ext cx="1038079" cy="904240"/>
          </a:xfrm>
          <a:prstGeom prst="wedgeRoundRectCallout">
            <a:avLst>
              <a:gd name="adj1" fmla="val -46848"/>
              <a:gd name="adj2" fmla="val 10070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927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“dog”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D7104D5C-D83E-892B-6ECD-ECE37A74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99557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996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A803C08-A360-917B-8835-B42293BAC1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825556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6422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5173558" y="2400678"/>
            <a:ext cx="1169314" cy="904240"/>
          </a:xfrm>
          <a:prstGeom prst="wedgeRoundRectCallout">
            <a:avLst>
              <a:gd name="adj1" fmla="val -208256"/>
              <a:gd name="adj2" fmla="val -116152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E083FA61-B044-4EAF-D3C3-49542FD95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08328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978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5860666" y="3387370"/>
            <a:ext cx="1064564" cy="959548"/>
          </a:xfrm>
          <a:prstGeom prst="wedgeRoundRectCallout">
            <a:avLst>
              <a:gd name="adj1" fmla="val -297968"/>
              <a:gd name="adj2" fmla="val -22256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4A13781-D347-57BD-7F13-47390F031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813479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6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/>
          <p:cNvSpPr/>
          <p:nvPr/>
        </p:nvSpPr>
        <p:spPr bwMode="auto">
          <a:xfrm>
            <a:off x="4597400" y="1600200"/>
            <a:ext cx="2006600" cy="1574800"/>
          </a:xfrm>
          <a:custGeom>
            <a:avLst/>
            <a:gdLst>
              <a:gd name="connsiteX0" fmla="*/ 0 w 2006600"/>
              <a:gd name="connsiteY0" fmla="*/ 1574800 h 1574800"/>
              <a:gd name="connsiteX1" fmla="*/ 1993900 w 2006600"/>
              <a:gd name="connsiteY1" fmla="*/ 241300 h 1574800"/>
              <a:gd name="connsiteX2" fmla="*/ 2006600 w 2006600"/>
              <a:gd name="connsiteY2" fmla="*/ 0 h 1574800"/>
              <a:gd name="connsiteX3" fmla="*/ 25400 w 2006600"/>
              <a:gd name="connsiteY3" fmla="*/ 914400 h 157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6600" h="1574800">
                <a:moveTo>
                  <a:pt x="0" y="1574800"/>
                </a:moveTo>
                <a:lnTo>
                  <a:pt x="1993900" y="241300"/>
                </a:lnTo>
                <a:lnTo>
                  <a:pt x="2006600" y="0"/>
                </a:lnTo>
                <a:lnTo>
                  <a:pt x="25400" y="914400"/>
                </a:lnTo>
              </a:path>
            </a:pathLst>
          </a:custGeom>
          <a:solidFill>
            <a:schemeClr val="tx1">
              <a:lumMod val="50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 35"/>
          <p:cNvSpPr/>
          <p:nvPr/>
        </p:nvSpPr>
        <p:spPr bwMode="auto">
          <a:xfrm>
            <a:off x="4597400" y="2527300"/>
            <a:ext cx="3505200" cy="2806700"/>
          </a:xfrm>
          <a:custGeom>
            <a:avLst/>
            <a:gdLst>
              <a:gd name="connsiteX0" fmla="*/ 3441700 w 3505200"/>
              <a:gd name="connsiteY0" fmla="*/ 2806700 h 2806700"/>
              <a:gd name="connsiteX1" fmla="*/ 25400 w 3505200"/>
              <a:gd name="connsiteY1" fmla="*/ 635000 h 2806700"/>
              <a:gd name="connsiteX2" fmla="*/ 0 w 3505200"/>
              <a:gd name="connsiteY2" fmla="*/ 0 h 2806700"/>
              <a:gd name="connsiteX3" fmla="*/ 3505200 w 3505200"/>
              <a:gd name="connsiteY3" fmla="*/ 1714500 h 2806700"/>
              <a:gd name="connsiteX4" fmla="*/ 3441700 w 3505200"/>
              <a:gd name="connsiteY4" fmla="*/ 2806700 h 280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5200" h="2806700">
                <a:moveTo>
                  <a:pt x="3441700" y="2806700"/>
                </a:moveTo>
                <a:lnTo>
                  <a:pt x="25400" y="635000"/>
                </a:lnTo>
                <a:lnTo>
                  <a:pt x="0" y="0"/>
                </a:lnTo>
                <a:lnTo>
                  <a:pt x="3505200" y="1714500"/>
                </a:lnTo>
                <a:lnTo>
                  <a:pt x="3441700" y="2806700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77" name="Title 7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Ethereum Storage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85850" y="4241070"/>
            <a:ext cx="6972300" cy="1118330"/>
          </a:xfrm>
          <a:prstGeom prst="rect">
            <a:avLst/>
          </a:prstGeom>
          <a:solidFill>
            <a:schemeClr val="tx1">
              <a:lumMod val="75000"/>
            </a:schemeClr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Autofit/>
          </a:bodyPr>
          <a:lstStyle/>
          <a:p>
            <a:pPr algn="l"/>
            <a:endParaRPr lang="en-US" sz="900" dirty="0">
              <a:solidFill>
                <a:srgbClr val="CCECFF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9558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27051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34544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>
            <a:off x="42037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/>
          <p:cNvCxnSpPr/>
          <p:nvPr/>
        </p:nvCxnSpPr>
        <p:spPr bwMode="auto">
          <a:xfrm>
            <a:off x="49530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7023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64516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200900" y="4241070"/>
            <a:ext cx="0" cy="111833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7467600" y="3930650"/>
            <a:ext cx="0" cy="3104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Straight Connector 48"/>
          <p:cNvCxnSpPr/>
          <p:nvPr/>
        </p:nvCxnSpPr>
        <p:spPr bwMode="auto">
          <a:xfrm>
            <a:off x="6819900" y="3699970"/>
            <a:ext cx="0" cy="54110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>
            <a:off x="6172200" y="335280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5524500" y="3005630"/>
            <a:ext cx="0" cy="73306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5041900" y="2808470"/>
            <a:ext cx="0" cy="56369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/>
          <p:cNvCxnSpPr/>
          <p:nvPr/>
        </p:nvCxnSpPr>
        <p:spPr bwMode="auto">
          <a:xfrm>
            <a:off x="4953000" y="2387600"/>
            <a:ext cx="0" cy="33618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>
            <a:off x="5245100" y="2222865"/>
            <a:ext cx="0" cy="50092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/>
          <p:nvPr/>
        </p:nvCxnSpPr>
        <p:spPr bwMode="auto">
          <a:xfrm>
            <a:off x="5524500" y="2124805"/>
            <a:ext cx="0" cy="43088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>
            <a:off x="5803900" y="2096776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/>
          <p:nvPr/>
        </p:nvCxnSpPr>
        <p:spPr bwMode="auto">
          <a:xfrm>
            <a:off x="6121400" y="18813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/>
          <p:cNvCxnSpPr/>
          <p:nvPr/>
        </p:nvCxnSpPr>
        <p:spPr bwMode="auto">
          <a:xfrm>
            <a:off x="6350000" y="1769220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/>
          <p:nvPr/>
        </p:nvCxnSpPr>
        <p:spPr bwMode="auto">
          <a:xfrm>
            <a:off x="5981700" y="1982932"/>
            <a:ext cx="0" cy="21544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TextBox 70"/>
          <p:cNvSpPr txBox="1"/>
          <p:nvPr/>
        </p:nvSpPr>
        <p:spPr bwMode="auto">
          <a:xfrm>
            <a:off x="1084615" y="2555692"/>
            <a:ext cx="305269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A very, very big array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73" name="Straight Arrow Connector 72"/>
          <p:cNvCxnSpPr/>
          <p:nvPr/>
        </p:nvCxnSpPr>
        <p:spPr bwMode="auto">
          <a:xfrm>
            <a:off x="1083329" y="5715000"/>
            <a:ext cx="869950" cy="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CCECFF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74" name="TextBox 73"/>
          <p:cNvSpPr txBox="1"/>
          <p:nvPr/>
        </p:nvSpPr>
        <p:spPr bwMode="auto">
          <a:xfrm>
            <a:off x="746298" y="5892800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 bytes</a:t>
            </a:r>
          </a:p>
        </p:txBody>
      </p:sp>
      <p:sp>
        <p:nvSpPr>
          <p:cNvPr id="75" name="TextBox 74"/>
          <p:cNvSpPr txBox="1"/>
          <p:nvPr/>
        </p:nvSpPr>
        <p:spPr bwMode="auto">
          <a:xfrm>
            <a:off x="513656" y="4538625"/>
            <a:ext cx="38504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6819900" y="1437240"/>
            <a:ext cx="1170513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2800" baseline="30000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6477000" y="2555692"/>
            <a:ext cx="193193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Initially all 0s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86142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5860666" y="3387370"/>
            <a:ext cx="1064564" cy="959548"/>
          </a:xfrm>
          <a:prstGeom prst="wedgeRoundRectCallout">
            <a:avLst>
              <a:gd name="adj1" fmla="val -365252"/>
              <a:gd name="adj2" fmla="val 17979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4457629" y="3025374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89015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05326" y="289554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28663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73497" y="4126037"/>
            <a:ext cx="400595" cy="57296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57828" y="4698997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05118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892872" y="393304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69155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27014" y="5068183"/>
            <a:ext cx="376923" cy="5310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43359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30862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65615" y="393304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5635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“ca”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874405" y="5667234"/>
            <a:ext cx="394531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failed,</a:t>
            </a:r>
          </a:p>
          <a:p>
            <a:pPr algn="l"/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contains no value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2DB327E1-A7A9-4A44-ADA9-E7040345A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14445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39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-94231"/>
              <a:gd name="adj2" fmla="val -4087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638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“zoo”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C0589315-795B-0A2F-712C-544DA06CD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92551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724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442605" y="1275546"/>
            <a:ext cx="27638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for “zoo”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6174115" y="321439"/>
            <a:ext cx="2383986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 failed,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path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4165683" y="1631600"/>
            <a:ext cx="1758325" cy="904240"/>
          </a:xfrm>
          <a:prstGeom prst="wedgeRoundRectCallout">
            <a:avLst>
              <a:gd name="adj1" fmla="val 86339"/>
              <a:gd name="adj2" fmla="val -74017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2" name="Oval 91"/>
          <p:cNvSpPr/>
          <p:nvPr/>
        </p:nvSpPr>
        <p:spPr bwMode="auto">
          <a:xfrm>
            <a:off x="4088669" y="2660265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3" name="Oval 92"/>
          <p:cNvSpPr/>
          <p:nvPr/>
        </p:nvSpPr>
        <p:spPr bwMode="auto">
          <a:xfrm>
            <a:off x="5491480" y="2660265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4" name="Oval 93"/>
          <p:cNvSpPr/>
          <p:nvPr/>
        </p:nvSpPr>
        <p:spPr bwMode="auto">
          <a:xfrm>
            <a:off x="3588656" y="3691613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95" name="Straight Arrow Connector 94"/>
          <p:cNvCxnSpPr>
            <a:stCxn id="92" idx="5"/>
            <a:endCxn id="96" idx="0"/>
          </p:cNvCxnSpPr>
          <p:nvPr/>
        </p:nvCxnSpPr>
        <p:spPr bwMode="auto">
          <a:xfrm>
            <a:off x="4457855" y="3029451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4441079" y="3583283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97" name="Straight Arrow Connector 96"/>
          <p:cNvCxnSpPr>
            <a:stCxn id="92" idx="3"/>
            <a:endCxn id="94" idx="0"/>
          </p:cNvCxnSpPr>
          <p:nvPr/>
        </p:nvCxnSpPr>
        <p:spPr bwMode="auto">
          <a:xfrm flipH="1">
            <a:off x="3804920" y="3029451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8" name="Oval 97"/>
          <p:cNvSpPr/>
          <p:nvPr/>
        </p:nvSpPr>
        <p:spPr bwMode="auto">
          <a:xfrm>
            <a:off x="3939289" y="4587469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99" name="Straight Arrow Connector 98"/>
          <p:cNvCxnSpPr>
            <a:stCxn id="96" idx="5"/>
            <a:endCxn id="100" idx="0"/>
          </p:cNvCxnSpPr>
          <p:nvPr/>
        </p:nvCxnSpPr>
        <p:spPr bwMode="auto">
          <a:xfrm>
            <a:off x="4885913" y="4137400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Oval 99"/>
          <p:cNvSpPr/>
          <p:nvPr/>
        </p:nvSpPr>
        <p:spPr bwMode="auto">
          <a:xfrm>
            <a:off x="5034085" y="4695799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905288" y="3964360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103" name="Oval 102"/>
          <p:cNvSpPr/>
          <p:nvPr/>
        </p:nvSpPr>
        <p:spPr bwMode="auto">
          <a:xfrm>
            <a:off x="6035861" y="3691613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04" name="Straight Arrow Connector 103"/>
          <p:cNvCxnSpPr>
            <a:stCxn id="100" idx="5"/>
            <a:endCxn id="105" idx="0"/>
          </p:cNvCxnSpPr>
          <p:nvPr/>
        </p:nvCxnSpPr>
        <p:spPr bwMode="auto">
          <a:xfrm>
            <a:off x="5403271" y="5064985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5" name="Oval 104"/>
          <p:cNvSpPr/>
          <p:nvPr/>
        </p:nvSpPr>
        <p:spPr bwMode="auto">
          <a:xfrm>
            <a:off x="5555775" y="5610575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106" name="Oval 105"/>
          <p:cNvSpPr/>
          <p:nvPr/>
        </p:nvSpPr>
        <p:spPr bwMode="auto">
          <a:xfrm>
            <a:off x="6506062" y="4587469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7061217" y="5610575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108" name="Straight Arrow Connector 107"/>
          <p:cNvCxnSpPr>
            <a:stCxn id="93" idx="5"/>
            <a:endCxn id="103" idx="0"/>
          </p:cNvCxnSpPr>
          <p:nvPr/>
        </p:nvCxnSpPr>
        <p:spPr bwMode="auto">
          <a:xfrm>
            <a:off x="5860666" y="3029451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/>
          <p:cNvCxnSpPr>
            <a:stCxn id="103" idx="5"/>
            <a:endCxn id="106" idx="0"/>
          </p:cNvCxnSpPr>
          <p:nvPr/>
        </p:nvCxnSpPr>
        <p:spPr bwMode="auto">
          <a:xfrm>
            <a:off x="6405047" y="4060799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/>
          <p:cNvCxnSpPr>
            <a:stCxn id="106" idx="5"/>
            <a:endCxn id="107" idx="0"/>
          </p:cNvCxnSpPr>
          <p:nvPr/>
        </p:nvCxnSpPr>
        <p:spPr bwMode="auto">
          <a:xfrm>
            <a:off x="6950896" y="5141586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/>
          <p:cNvCxnSpPr>
            <a:stCxn id="94" idx="3"/>
            <a:endCxn id="112" idx="0"/>
          </p:cNvCxnSpPr>
          <p:nvPr/>
        </p:nvCxnSpPr>
        <p:spPr bwMode="auto">
          <a:xfrm flipH="1">
            <a:off x="3142198" y="4060799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2881620" y="4587469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85271C1B-FF49-C1CE-1ABE-470BC026B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19763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004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85801" y="2578838"/>
            <a:ext cx="1960110" cy="830997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more optimization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491480" y="2648902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45850" y="1829555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  <a:endCxn id="32" idx="0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Oval 31"/>
          <p:cNvSpPr/>
          <p:nvPr/>
        </p:nvSpPr>
        <p:spPr bwMode="auto">
          <a:xfrm>
            <a:off x="5034085" y="4684436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6035861" y="3680250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37" name="Straight Arrow Connector 36"/>
          <p:cNvCxnSpPr>
            <a:stCxn id="32" idx="5"/>
            <a:endCxn id="38" idx="0"/>
          </p:cNvCxnSpPr>
          <p:nvPr/>
        </p:nvCxnSpPr>
        <p:spPr bwMode="auto">
          <a:xfrm>
            <a:off x="5403271" y="5053622"/>
            <a:ext cx="413082" cy="54559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Oval 37"/>
          <p:cNvSpPr/>
          <p:nvPr/>
        </p:nvSpPr>
        <p:spPr bwMode="auto">
          <a:xfrm>
            <a:off x="5555775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3" name="TextBox 42"/>
          <p:cNvSpPr txBox="1"/>
          <p:nvPr/>
        </p:nvSpPr>
        <p:spPr bwMode="auto">
          <a:xfrm>
            <a:off x="5643278" y="4787853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6506062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7061217" y="5599212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5860666" y="3018088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36" idx="5"/>
            <a:endCxn id="44" idx="0"/>
          </p:cNvCxnSpPr>
          <p:nvPr/>
        </p:nvCxnSpPr>
        <p:spPr bwMode="auto">
          <a:xfrm>
            <a:off x="6405047" y="4049436"/>
            <a:ext cx="361593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950896" y="5130223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6154118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6695549" y="3952997"/>
            <a:ext cx="28405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62" name="TextBox 61"/>
          <p:cNvSpPr txBox="1"/>
          <p:nvPr/>
        </p:nvSpPr>
        <p:spPr bwMode="auto">
          <a:xfrm>
            <a:off x="7184007" y="4787853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010703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85801" y="2578838"/>
            <a:ext cx="1960110" cy="830997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One more optimization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866640" y="169386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88669" y="2648902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588656" y="3680250"/>
            <a:ext cx="432528" cy="43252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</p:cNvCxnSpPr>
          <p:nvPr/>
        </p:nvCxnSpPr>
        <p:spPr bwMode="auto">
          <a:xfrm flipH="1">
            <a:off x="4387391" y="2063048"/>
            <a:ext cx="542591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</p:cNvCxnSpPr>
          <p:nvPr/>
        </p:nvCxnSpPr>
        <p:spPr bwMode="auto">
          <a:xfrm>
            <a:off x="5235826" y="2063048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>
            <a:stCxn id="8" idx="5"/>
            <a:endCxn id="21" idx="0"/>
          </p:cNvCxnSpPr>
          <p:nvPr/>
        </p:nvCxnSpPr>
        <p:spPr bwMode="auto">
          <a:xfrm>
            <a:off x="4457855" y="3018088"/>
            <a:ext cx="243802" cy="5538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4265334" y="1829555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701431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3517742" y="2915494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574441" y="1836980"/>
            <a:ext cx="663964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4441079" y="3571920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0</a:t>
            </a:r>
          </a:p>
        </p:txBody>
      </p:sp>
      <p:cxnSp>
        <p:nvCxnSpPr>
          <p:cNvPr id="22" name="Straight Arrow Connector 21"/>
          <p:cNvCxnSpPr>
            <a:stCxn id="8" idx="3"/>
            <a:endCxn id="10" idx="0"/>
          </p:cNvCxnSpPr>
          <p:nvPr/>
        </p:nvCxnSpPr>
        <p:spPr bwMode="auto">
          <a:xfrm flipH="1">
            <a:off x="3804920" y="3018088"/>
            <a:ext cx="347091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3939289" y="4576106"/>
            <a:ext cx="521154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1</a:t>
            </a:r>
          </a:p>
        </p:txBody>
      </p:sp>
      <p:cxnSp>
        <p:nvCxnSpPr>
          <p:cNvPr id="31" name="Straight Arrow Connector 30"/>
          <p:cNvCxnSpPr>
            <a:stCxn id="21" idx="5"/>
          </p:cNvCxnSpPr>
          <p:nvPr/>
        </p:nvCxnSpPr>
        <p:spPr bwMode="auto">
          <a:xfrm>
            <a:off x="4885913" y="4126037"/>
            <a:ext cx="364436" cy="55839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1" idx="3"/>
            <a:endCxn id="30" idx="0"/>
          </p:cNvCxnSpPr>
          <p:nvPr/>
        </p:nvCxnSpPr>
        <p:spPr bwMode="auto">
          <a:xfrm flipH="1">
            <a:off x="4199866" y="4126037"/>
            <a:ext cx="317534" cy="45006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3905288" y="39529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5081571" y="3952997"/>
            <a:ext cx="585417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</a:p>
        </p:txBody>
      </p:sp>
      <p:sp>
        <p:nvSpPr>
          <p:cNvPr id="38" name="Oval 37"/>
          <p:cNvSpPr/>
          <p:nvPr/>
        </p:nvSpPr>
        <p:spPr bwMode="auto">
          <a:xfrm>
            <a:off x="5113701" y="4722571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3</a:t>
            </a:r>
          </a:p>
        </p:txBody>
      </p:sp>
      <p:sp>
        <p:nvSpPr>
          <p:cNvPr id="44" name="Oval 43"/>
          <p:cNvSpPr/>
          <p:nvPr/>
        </p:nvSpPr>
        <p:spPr bwMode="auto">
          <a:xfrm>
            <a:off x="5594769" y="2625969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4</a:t>
            </a:r>
          </a:p>
        </p:txBody>
      </p:sp>
      <p:sp>
        <p:nvSpPr>
          <p:cNvPr id="45" name="Oval 44"/>
          <p:cNvSpPr/>
          <p:nvPr/>
        </p:nvSpPr>
        <p:spPr bwMode="auto">
          <a:xfrm>
            <a:off x="6149924" y="3649075"/>
            <a:ext cx="521155" cy="649188"/>
          </a:xfrm>
          <a:prstGeom prst="ellipse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5</a:t>
            </a:r>
          </a:p>
        </p:txBody>
      </p:sp>
      <p:cxnSp>
        <p:nvCxnSpPr>
          <p:cNvPr id="49" name="Straight Arrow Connector 48"/>
          <p:cNvCxnSpPr>
            <a:stCxn id="44" idx="5"/>
            <a:endCxn id="45" idx="0"/>
          </p:cNvCxnSpPr>
          <p:nvPr/>
        </p:nvCxnSpPr>
        <p:spPr bwMode="auto">
          <a:xfrm>
            <a:off x="6039603" y="3180086"/>
            <a:ext cx="370899" cy="46898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 bwMode="auto">
          <a:xfrm>
            <a:off x="6272714" y="2837716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cxnSp>
        <p:nvCxnSpPr>
          <p:cNvPr id="63" name="Straight Arrow Connector 62"/>
          <p:cNvCxnSpPr>
            <a:stCxn id="10" idx="3"/>
            <a:endCxn id="65" idx="0"/>
          </p:cNvCxnSpPr>
          <p:nvPr/>
        </p:nvCxnSpPr>
        <p:spPr bwMode="auto">
          <a:xfrm flipH="1">
            <a:off x="3142198" y="4049436"/>
            <a:ext cx="509800" cy="52667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5" name="Oval 64"/>
          <p:cNvSpPr/>
          <p:nvPr/>
        </p:nvSpPr>
        <p:spPr bwMode="auto">
          <a:xfrm>
            <a:off x="2881620" y="4576106"/>
            <a:ext cx="521155" cy="649188"/>
          </a:xfrm>
          <a:prstGeom prst="ellipse">
            <a:avLst/>
          </a:prstGeom>
          <a:solidFill>
            <a:schemeClr val="tx1">
              <a:lumMod val="75000"/>
            </a:schemeClr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Lucida Console" pitchFamily="49" charset="0"/>
              </a:rPr>
              <a:t>2</a:t>
            </a:r>
          </a:p>
        </p:txBody>
      </p:sp>
      <p:sp>
        <p:nvSpPr>
          <p:cNvPr id="85" name="TextBox 84"/>
          <p:cNvSpPr txBox="1"/>
          <p:nvPr/>
        </p:nvSpPr>
        <p:spPr bwMode="auto">
          <a:xfrm>
            <a:off x="2978031" y="3952997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6871106" y="1054552"/>
            <a:ext cx="1960110" cy="1200329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Combine “degenerate”</a:t>
            </a:r>
          </a:p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Edges"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592774" y="3929204"/>
            <a:ext cx="1036941" cy="904240"/>
          </a:xfrm>
          <a:prstGeom prst="wedgeRoundRectCallout">
            <a:avLst>
              <a:gd name="adj1" fmla="val 157375"/>
              <a:gd name="adj2" fmla="val -221208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4953314" y="1881927"/>
            <a:ext cx="1285091" cy="904240"/>
          </a:xfrm>
          <a:prstGeom prst="wedgeRoundRectCallout">
            <a:avLst>
              <a:gd name="adj1" fmla="val 87275"/>
              <a:gd name="adj2" fmla="val -28512"/>
              <a:gd name="adj3" fmla="val 16667"/>
            </a:avLst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3905288" y="3966366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2978031" y="3966366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9700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740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Actual Ethereum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1532" y="4525110"/>
            <a:ext cx="3245182" cy="597878"/>
            <a:chOff x="661532" y="4525110"/>
            <a:chExt cx="3245182" cy="597878"/>
          </a:xfrm>
          <a:solidFill>
            <a:schemeClr val="bg1"/>
          </a:solidFill>
        </p:grpSpPr>
        <p:sp>
          <p:nvSpPr>
            <p:cNvPr id="19" name="Flowchart: Punched Tape 18"/>
            <p:cNvSpPr/>
            <p:nvPr/>
          </p:nvSpPr>
          <p:spPr bwMode="auto">
            <a:xfrm rot="16200000">
              <a:off x="3205439" y="4421714"/>
              <a:ext cx="597877" cy="804672"/>
            </a:xfrm>
            <a:prstGeom prst="flowChartPunchedTape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61532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0</a:t>
              </a: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230101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798670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</a:rPr>
                <a:t>2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367239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935808" y="4525110"/>
              <a:ext cx="568569" cy="597877"/>
            </a:xfrm>
            <a:prstGeom prst="rect">
              <a:avLst/>
            </a:prstGeom>
            <a:grpFill/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Lucida Console" pitchFamily="49" charset="0"/>
                </a:rPr>
                <a:t>4</a:t>
              </a:r>
            </a:p>
          </p:txBody>
        </p:sp>
      </p:grpSp>
      <p:sp>
        <p:nvSpPr>
          <p:cNvPr id="32" name="Flowchart: Punched Tape 31"/>
          <p:cNvSpPr/>
          <p:nvPr/>
        </p:nvSpPr>
        <p:spPr bwMode="auto">
          <a:xfrm rot="16200000">
            <a:off x="4498137" y="4398273"/>
            <a:ext cx="597877" cy="804672"/>
          </a:xfrm>
          <a:prstGeom prst="flowChartPunchedTape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59568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328137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11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5896706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12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6465275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13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7033844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</a:rPr>
              <a:t>14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602413" y="4513385"/>
            <a:ext cx="568569" cy="59787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</a:rPr>
              <a:t>15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Lucida Console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8170981" y="4501670"/>
            <a:ext cx="785449" cy="621320"/>
          </a:xfrm>
          <a:prstGeom prst="rect">
            <a:avLst/>
          </a:prstGeom>
          <a:solidFill>
            <a:schemeClr val="tx2">
              <a:lumMod val="75000"/>
            </a:scheme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556833" y="2705798"/>
            <a:ext cx="92845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hash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556833" y="2117173"/>
            <a:ext cx="2079600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256-byte key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661532" y="3659819"/>
            <a:ext cx="1107830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CECFF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value</a:t>
            </a:r>
          </a:p>
        </p:txBody>
      </p:sp>
      <p:cxnSp>
        <p:nvCxnSpPr>
          <p:cNvPr id="37" name="Curved Connector 36"/>
          <p:cNvCxnSpPr/>
          <p:nvPr/>
        </p:nvCxnSpPr>
        <p:spPr bwMode="auto">
          <a:xfrm rot="16200000" flipH="1">
            <a:off x="1674410" y="3667559"/>
            <a:ext cx="996462" cy="179374"/>
          </a:xfrm>
          <a:prstGeom prst="curvedConnector3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3103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BTW: Patricia Tries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94297" y="2295453"/>
            <a:ext cx="7130503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= </a:t>
            </a:r>
          </a:p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Algorithm To Retrieve Information Coded In Alphanumeric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794297" y="4288376"/>
            <a:ext cx="60754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“Trie” is pronounced either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25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BTW: Recursive Length Prefix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207410" y="2466835"/>
            <a:ext cx="4729180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Binary data structure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3859031" y="3667000"/>
            <a:ext cx="1474969" cy="613470"/>
          </a:xfrm>
          <a:prstGeom prst="down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RLP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456951" y="4957414"/>
            <a:ext cx="2230098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Byte string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E95874-0AD7-4B5D-A10A-D185BE469754}"/>
              </a:ext>
            </a:extLst>
          </p:cNvPr>
          <p:cNvSpPr txBox="1"/>
          <p:nvPr/>
        </p:nvSpPr>
        <p:spPr bwMode="auto">
          <a:xfrm>
            <a:off x="4970395" y="5786164"/>
            <a:ext cx="3724096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JSON,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Msgpack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6007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BTW: Recursive Length Prefix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748424" y="2466835"/>
            <a:ext cx="3647152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</a:rPr>
              <a:t>[ "cat", "dog" ]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853675" y="4957414"/>
            <a:ext cx="7436651" cy="461665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</a:rPr>
              <a:t>0xc8, 0x83,'c','a','t',0x83,'d','o','g'</a:t>
            </a:r>
            <a:endParaRPr lang="en-US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Down Arrow 6"/>
          <p:cNvSpPr/>
          <p:nvPr/>
        </p:nvSpPr>
        <p:spPr bwMode="auto">
          <a:xfrm>
            <a:off x="3859031" y="3667000"/>
            <a:ext cx="1474969" cy="613470"/>
          </a:xfrm>
          <a:prstGeom prst="down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Lucida Console" pitchFamily="49" charset="0"/>
              </a:rPr>
              <a:t>RLP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4B080CE-FB6F-457E-AA30-867B701BB084}"/>
              </a:ext>
            </a:extLst>
          </p:cNvPr>
          <p:cNvGrpSpPr/>
          <p:nvPr/>
        </p:nvGrpSpPr>
        <p:grpSpPr>
          <a:xfrm>
            <a:off x="237529" y="3666999"/>
            <a:ext cx="2085827" cy="1870497"/>
            <a:chOff x="237529" y="3666999"/>
            <a:chExt cx="2085827" cy="1870497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A433D6A8-FC36-4F7A-889E-663D00B421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21" y="4838996"/>
              <a:ext cx="1356947" cy="698500"/>
            </a:xfrm>
            <a:prstGeom prst="wedgeRoundRectCallout">
              <a:avLst>
                <a:gd name="adj1" fmla="val -19029"/>
                <a:gd name="adj2" fmla="val -134094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E78AC9-F083-403D-8D37-9CFECE00210A}"/>
                </a:ext>
              </a:extLst>
            </p:cNvPr>
            <p:cNvSpPr txBox="1"/>
            <p:nvPr/>
          </p:nvSpPr>
          <p:spPr bwMode="auto">
            <a:xfrm>
              <a:off x="237529" y="3666999"/>
              <a:ext cx="2085827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List payload 8</a:t>
              </a:r>
              <a:endParaRPr lang="en-US" sz="1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  <p:sp>
        <p:nvSpPr>
          <p:cNvPr id="11" name="AutoShape 4">
            <a:extLst>
              <a:ext uri="{FF2B5EF4-FFF2-40B4-BE49-F238E27FC236}">
                <a16:creationId xmlns:a16="http://schemas.microsoft.com/office/drawing/2014/main" id="{1D76F926-EC9F-45DB-B3B3-5E6F6F820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319" y="4838996"/>
            <a:ext cx="1013273" cy="698500"/>
          </a:xfrm>
          <a:prstGeom prst="wedgeRoundRectCallout">
            <a:avLst>
              <a:gd name="adj1" fmla="val 25679"/>
              <a:gd name="adj2" fmla="val 97514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58E4FE-5924-4AF5-92C7-B7F9FFCF68E7}"/>
              </a:ext>
            </a:extLst>
          </p:cNvPr>
          <p:cNvSpPr txBox="1"/>
          <p:nvPr/>
        </p:nvSpPr>
        <p:spPr bwMode="auto">
          <a:xfrm>
            <a:off x="1929268" y="5964036"/>
            <a:ext cx="2359941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payload 3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58D6CE-E5EE-4E73-A47F-2A53778FF942}"/>
              </a:ext>
            </a:extLst>
          </p:cNvPr>
          <p:cNvGrpSpPr/>
          <p:nvPr/>
        </p:nvGrpSpPr>
        <p:grpSpPr>
          <a:xfrm>
            <a:off x="3064225" y="3893580"/>
            <a:ext cx="5606347" cy="1630347"/>
            <a:chOff x="3064225" y="3893580"/>
            <a:chExt cx="5606347" cy="1630347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0261E74B-8B6C-4EE1-89A6-1C38A261E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4225" y="4825427"/>
              <a:ext cx="1841883" cy="698500"/>
            </a:xfrm>
            <a:prstGeom prst="wedgeRoundRectCallout">
              <a:avLst>
                <a:gd name="adj1" fmla="val 122863"/>
                <a:gd name="adj2" fmla="val -88780"/>
                <a:gd name="adj3" fmla="val 16667"/>
              </a:avLst>
            </a:prstGeom>
            <a:noFill/>
            <a:ln w="7620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US" sz="2800" dirty="0">
                <a:latin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AC0BC61-5248-4D1D-95CB-3FC39F2BF444}"/>
                </a:ext>
              </a:extLst>
            </p:cNvPr>
            <p:cNvSpPr txBox="1"/>
            <p:nvPr/>
          </p:nvSpPr>
          <p:spPr bwMode="auto">
            <a:xfrm>
              <a:off x="5712070" y="3893580"/>
              <a:ext cx="2958502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pPr algn="l"/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Raw, seething chars</a:t>
              </a:r>
              <a:endParaRPr lang="en-US" sz="1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300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8A279-0FCA-44ED-8C85-4C9939453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Each Variable has a Slot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8CDF4B-1AD9-4569-BA11-1D5F0BF0A2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C5C6BB-2A46-48A9-89D1-425DD62B35A9}"/>
              </a:ext>
            </a:extLst>
          </p:cNvPr>
          <p:cNvSpPr/>
          <p:nvPr/>
        </p:nvSpPr>
        <p:spPr bwMode="auto">
          <a:xfrm>
            <a:off x="295554" y="1787252"/>
            <a:ext cx="8271510" cy="3108543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pragma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solidity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^0.5.2; 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Exa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mple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address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800" dirty="0">
                <a:solidFill>
                  <a:srgbClr val="4EC9B0"/>
                </a:solidFill>
                <a:latin typeface="Consolas" panose="020B0609020204030204" pitchFamily="49" charset="0"/>
              </a:rPr>
              <a:t>address[2]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player;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=&gt; 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balances;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7">
            <a:extLst>
              <a:ext uri="{FF2B5EF4-FFF2-40B4-BE49-F238E27FC236}">
                <a16:creationId xmlns:a16="http://schemas.microsoft.com/office/drawing/2014/main" id="{94C0CBDA-5F9C-4D05-82D1-440238A960A7}"/>
              </a:ext>
            </a:extLst>
          </p:cNvPr>
          <p:cNvSpPr/>
          <p:nvPr/>
        </p:nvSpPr>
        <p:spPr bwMode="auto">
          <a:xfrm>
            <a:off x="332740" y="2734733"/>
            <a:ext cx="3367193" cy="431800"/>
          </a:xfrm>
          <a:prstGeom prst="wedgeRoundRectCallout">
            <a:avLst>
              <a:gd name="adj1" fmla="val 86079"/>
              <a:gd name="adj2" fmla="val -1212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6B4335-78B8-49D1-805D-F436A412E1B5}"/>
              </a:ext>
            </a:extLst>
          </p:cNvPr>
          <p:cNvSpPr/>
          <p:nvPr/>
        </p:nvSpPr>
        <p:spPr bwMode="auto">
          <a:xfrm>
            <a:off x="5622692" y="1905682"/>
            <a:ext cx="1747542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266C1F6-EBEF-46BA-B5E3-21450992C131}"/>
              </a:ext>
            </a:extLst>
          </p:cNvPr>
          <p:cNvSpPr/>
          <p:nvPr/>
        </p:nvSpPr>
        <p:spPr bwMode="auto">
          <a:xfrm>
            <a:off x="459740" y="3162299"/>
            <a:ext cx="3743960" cy="431800"/>
          </a:xfrm>
          <a:prstGeom prst="wedgeRoundRectCallout">
            <a:avLst>
              <a:gd name="adj1" fmla="val 86079"/>
              <a:gd name="adj2" fmla="val -12126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043784-11FE-4A74-95A5-2022B4405370}"/>
              </a:ext>
            </a:extLst>
          </p:cNvPr>
          <p:cNvSpPr/>
          <p:nvPr/>
        </p:nvSpPr>
        <p:spPr bwMode="auto">
          <a:xfrm>
            <a:off x="5758157" y="2639079"/>
            <a:ext cx="198460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Slots 2 &amp; 3</a:t>
            </a:r>
          </a:p>
        </p:txBody>
      </p:sp>
      <p:sp>
        <p:nvSpPr>
          <p:cNvPr id="10" name="Rounded Rectangular Callout 7">
            <a:extLst>
              <a:ext uri="{FF2B5EF4-FFF2-40B4-BE49-F238E27FC236}">
                <a16:creationId xmlns:a16="http://schemas.microsoft.com/office/drawing/2014/main" id="{625CD4C5-BB5F-4C59-A3FF-373A48C3FA19}"/>
              </a:ext>
            </a:extLst>
          </p:cNvPr>
          <p:cNvSpPr/>
          <p:nvPr/>
        </p:nvSpPr>
        <p:spPr bwMode="auto">
          <a:xfrm>
            <a:off x="459740" y="3643867"/>
            <a:ext cx="3743960" cy="431800"/>
          </a:xfrm>
          <a:prstGeom prst="wedgeRoundRectCallout">
            <a:avLst>
              <a:gd name="adj1" fmla="val 69684"/>
              <a:gd name="adj2" fmla="val 18364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878B6A-43EA-4991-893F-608F93930441}"/>
              </a:ext>
            </a:extLst>
          </p:cNvPr>
          <p:cNvSpPr/>
          <p:nvPr/>
        </p:nvSpPr>
        <p:spPr bwMode="auto">
          <a:xfrm>
            <a:off x="5068125" y="4429099"/>
            <a:ext cx="198460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Slot 4</a:t>
            </a:r>
          </a:p>
        </p:txBody>
      </p:sp>
    </p:spTree>
    <p:extLst>
      <p:ext uri="{BB962C8B-B14F-4D97-AF65-F5344CB8AC3E}">
        <p14:creationId xmlns:p14="http://schemas.microsoft.com/office/powerpoint/2010/main" val="18430322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Alternative Data Structures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482622" y="6248400"/>
            <a:ext cx="1905000" cy="457200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82634" y="2334363"/>
            <a:ext cx="59618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Patricia Merkle trees not only choice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82634" y="3299079"/>
            <a:ext cx="66816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need from search structure?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482634" y="4263795"/>
            <a:ext cx="310213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What is out there?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27477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31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Efficient Operations?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896492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104" name="TextBox 103"/>
          <p:cNvSpPr txBox="1"/>
          <p:nvPr/>
        </p:nvSpPr>
        <p:spPr bwMode="auto">
          <a:xfrm>
            <a:off x="4572136" y="5276608"/>
            <a:ext cx="3898824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O(log n) searches, updates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288131" y="6175551"/>
            <a:ext cx="518282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 when adversary chooses keys!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Curved Down Arrow 1"/>
          <p:cNvSpPr/>
          <p:nvPr/>
        </p:nvSpPr>
        <p:spPr bwMode="auto">
          <a:xfrm rot="3090179">
            <a:off x="4118944" y="1431037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61" name="Curved Down Arrow 60"/>
          <p:cNvSpPr/>
          <p:nvPr/>
        </p:nvSpPr>
        <p:spPr bwMode="auto">
          <a:xfrm rot="3090179">
            <a:off x="4641234" y="2272654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62" name="Curved Down Arrow 61"/>
          <p:cNvSpPr/>
          <p:nvPr/>
        </p:nvSpPr>
        <p:spPr bwMode="auto">
          <a:xfrm rot="19371851" flipH="1">
            <a:off x="3759958" y="3002342"/>
            <a:ext cx="949569" cy="395665"/>
          </a:xfrm>
          <a:prstGeom prst="curvedDownArrow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7644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Small Proofs of Inclusion?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236812" y="1947453"/>
            <a:ext cx="67037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43790" y="43038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178928" y="4303826"/>
            <a:ext cx="537329" cy="1653520"/>
            <a:chOff x="2294859" y="3903253"/>
            <a:chExt cx="537329" cy="1653520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2294859" y="39032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4" y="3651773"/>
            <a:ext cx="17227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0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0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799974" y="3128553"/>
            <a:ext cx="3544049" cy="523220"/>
            <a:chOff x="2824482" y="3128553"/>
            <a:chExt cx="3544049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824482" y="3128553"/>
              <a:ext cx="670375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5698155" y="3128553"/>
              <a:ext cx="670376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</a:p>
          </p:txBody>
        </p:sp>
      </p:grpSp>
      <p:sp>
        <p:nvSpPr>
          <p:cNvPr id="30" name="TextBox 29"/>
          <p:cNvSpPr txBox="1"/>
          <p:nvPr/>
        </p:nvSpPr>
        <p:spPr bwMode="auto">
          <a:xfrm>
            <a:off x="4375615" y="4827046"/>
            <a:ext cx="45207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Constant factors matter too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1665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Small Proofs of </a:t>
            </a:r>
            <a:r>
              <a:rPr lang="en-US" i="1" dirty="0">
                <a:solidFill>
                  <a:srgbClr val="FFFF00"/>
                </a:solidFill>
              </a:rPr>
              <a:t>Non-Inclusion</a:t>
            </a:r>
            <a:r>
              <a:rPr lang="en-US" dirty="0">
                <a:solidFill>
                  <a:srgbClr val="FFFF00"/>
                </a:solidFill>
              </a:rPr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108053" y="2091165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732893" y="3046205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12" name="Straight Arrow Connector 11"/>
          <p:cNvCxnSpPr>
            <a:stCxn id="7" idx="3"/>
            <a:endCxn id="42" idx="0"/>
          </p:cNvCxnSpPr>
          <p:nvPr/>
        </p:nvCxnSpPr>
        <p:spPr bwMode="auto">
          <a:xfrm flipH="1">
            <a:off x="1623126" y="2460351"/>
            <a:ext cx="548269" cy="65795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>
            <a:stCxn id="7" idx="5"/>
            <a:endCxn id="9" idx="0"/>
          </p:cNvCxnSpPr>
          <p:nvPr/>
        </p:nvCxnSpPr>
        <p:spPr bwMode="auto">
          <a:xfrm>
            <a:off x="2477239" y="2460351"/>
            <a:ext cx="471918" cy="58585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 bwMode="auto">
          <a:xfrm>
            <a:off x="1506747" y="2226858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2787263" y="2226858"/>
            <a:ext cx="36420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6" name="Oval 35"/>
          <p:cNvSpPr/>
          <p:nvPr/>
        </p:nvSpPr>
        <p:spPr bwMode="auto">
          <a:xfrm>
            <a:off x="3277274" y="4077553"/>
            <a:ext cx="432528" cy="432528"/>
          </a:xfrm>
          <a:prstGeom prst="ellipse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cxnSp>
        <p:nvCxnSpPr>
          <p:cNvPr id="47" name="Straight Arrow Connector 46"/>
          <p:cNvCxnSpPr>
            <a:stCxn id="9" idx="5"/>
            <a:endCxn id="36" idx="0"/>
          </p:cNvCxnSpPr>
          <p:nvPr/>
        </p:nvCxnSpPr>
        <p:spPr bwMode="auto">
          <a:xfrm>
            <a:off x="3102079" y="3415391"/>
            <a:ext cx="391459" cy="66216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0" name="TextBox 59"/>
          <p:cNvSpPr txBox="1"/>
          <p:nvPr/>
        </p:nvSpPr>
        <p:spPr bwMode="auto">
          <a:xfrm>
            <a:off x="3395531" y="3312797"/>
            <a:ext cx="385042" cy="52322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1354462" y="311830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46" name="Straight Arrow Connector 45"/>
          <p:cNvCxnSpPr>
            <a:stCxn id="36" idx="4"/>
            <a:endCxn id="50" idx="0"/>
          </p:cNvCxnSpPr>
          <p:nvPr/>
        </p:nvCxnSpPr>
        <p:spPr bwMode="auto">
          <a:xfrm>
            <a:off x="3493538" y="4510081"/>
            <a:ext cx="216264" cy="6448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/>
          <p:cNvSpPr txBox="1"/>
          <p:nvPr/>
        </p:nvSpPr>
        <p:spPr bwMode="auto">
          <a:xfrm>
            <a:off x="3441138" y="5154934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 bwMode="auto">
          <a:xfrm>
            <a:off x="3780573" y="2133685"/>
            <a:ext cx="490999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that radix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trie does not contain key “ca”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4463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34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3" name="TextBox 102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98002" name="Left-Right Arrow 298001"/>
          <p:cNvSpPr/>
          <p:nvPr/>
        </p:nvSpPr>
        <p:spPr bwMode="auto">
          <a:xfrm>
            <a:off x="2494486" y="1093949"/>
            <a:ext cx="3031082" cy="1650742"/>
          </a:xfrm>
          <a:prstGeom prst="leftRightArrow">
            <a:avLst/>
          </a:prstGeom>
          <a:solidFill>
            <a:srgbClr val="FFFF00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content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 shape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17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35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4" name="TextBox 103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6" name="TextBox 105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0" name="TextBox 59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81299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36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7" name="TextBox 106"/>
          <p:cNvSpPr txBox="1"/>
          <p:nvPr/>
        </p:nvSpPr>
        <p:spPr bwMode="auto">
          <a:xfrm>
            <a:off x="3119465" y="2719964"/>
            <a:ext cx="196731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14634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37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History Independence?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9010" y="1202075"/>
            <a:ext cx="3351016" cy="4785572"/>
            <a:chOff x="2990283" y="1396628"/>
            <a:chExt cx="3351016" cy="4785572"/>
          </a:xfrm>
        </p:grpSpPr>
        <p:sp>
          <p:nvSpPr>
            <p:cNvPr id="297997" name="Oval 13"/>
            <p:cNvSpPr>
              <a:spLocks noChangeArrowheads="1"/>
            </p:cNvSpPr>
            <p:nvPr/>
          </p:nvSpPr>
          <p:spPr bwMode="auto">
            <a:xfrm>
              <a:off x="3475146" y="13966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97998" name="Oval 14"/>
            <p:cNvSpPr>
              <a:spLocks noChangeArrowheads="1"/>
            </p:cNvSpPr>
            <p:nvPr/>
          </p:nvSpPr>
          <p:spPr bwMode="auto">
            <a:xfrm>
              <a:off x="4756258" y="3006353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7999" name="Oval 15"/>
            <p:cNvSpPr>
              <a:spLocks noChangeArrowheads="1"/>
            </p:cNvSpPr>
            <p:nvPr/>
          </p:nvSpPr>
          <p:spPr bwMode="auto">
            <a:xfrm>
              <a:off x="4237146" y="22014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2</a:t>
              </a:r>
            </a:p>
          </p:txBody>
        </p:sp>
        <p:cxnSp>
          <p:nvCxnSpPr>
            <p:cNvPr id="298003" name="AutoShape 19"/>
            <p:cNvCxnSpPr>
              <a:cxnSpLocks noChangeShapeType="1"/>
              <a:stCxn id="297997" idx="5"/>
              <a:endCxn id="297999" idx="1"/>
            </p:cNvCxnSpPr>
            <p:nvPr/>
          </p:nvCxnSpPr>
          <p:spPr bwMode="auto">
            <a:xfrm rot="16200000" flipH="1">
              <a:off x="3857733" y="1818903"/>
              <a:ext cx="477838" cy="422275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4" name="AutoShape 20"/>
            <p:cNvCxnSpPr>
              <a:cxnSpLocks noChangeShapeType="1"/>
              <a:stCxn id="297998" idx="0"/>
              <a:endCxn id="297999" idx="5"/>
            </p:cNvCxnSpPr>
            <p:nvPr/>
          </p:nvCxnSpPr>
          <p:spPr bwMode="auto">
            <a:xfrm rot="16200000" flipV="1">
              <a:off x="4616558" y="2626941"/>
              <a:ext cx="409575" cy="349250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09" name="AutoShape 25"/>
            <p:cNvCxnSpPr>
              <a:cxnSpLocks noChangeShapeType="1"/>
              <a:stCxn id="298006" idx="0"/>
              <a:endCxn id="297998" idx="5"/>
            </p:cNvCxnSpPr>
            <p:nvPr/>
          </p:nvCxnSpPr>
          <p:spPr bwMode="auto">
            <a:xfrm flipH="1" flipV="1">
              <a:off x="5165473" y="3402018"/>
              <a:ext cx="570529" cy="43851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98010" name="AutoShape 26"/>
            <p:cNvCxnSpPr>
              <a:cxnSpLocks noChangeShapeType="1"/>
              <a:stCxn id="298005" idx="0"/>
              <a:endCxn id="297998" idx="3"/>
            </p:cNvCxnSpPr>
            <p:nvPr/>
          </p:nvCxnSpPr>
          <p:spPr bwMode="auto">
            <a:xfrm flipV="1">
              <a:off x="3969822" y="3402018"/>
              <a:ext cx="856646" cy="4377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4" name="Rectangle 23"/>
            <p:cNvSpPr>
              <a:spLocks noChangeAspect="1"/>
            </p:cNvSpPr>
            <p:nvPr/>
          </p:nvSpPr>
          <p:spPr bwMode="auto">
            <a:xfrm>
              <a:off x="2990283" y="226667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4"/>
            <p:cNvSpPr>
              <a:spLocks noChangeAspect="1"/>
            </p:cNvSpPr>
            <p:nvPr/>
          </p:nvSpPr>
          <p:spPr bwMode="auto">
            <a:xfrm>
              <a:off x="3799908" y="3047729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0" name="AutoShape 19"/>
            <p:cNvCxnSpPr>
              <a:cxnSpLocks noChangeShapeType="1"/>
              <a:stCxn id="297997" idx="3"/>
              <a:endCxn id="24" idx="0"/>
            </p:cNvCxnSpPr>
            <p:nvPr/>
          </p:nvCxnSpPr>
          <p:spPr bwMode="auto">
            <a:xfrm flipH="1">
              <a:off x="3200401" y="1792293"/>
              <a:ext cx="344955" cy="474386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33" name="AutoShape 19"/>
            <p:cNvCxnSpPr>
              <a:cxnSpLocks noChangeShapeType="1"/>
              <a:stCxn id="297999" idx="3"/>
              <a:endCxn id="25" idx="0"/>
            </p:cNvCxnSpPr>
            <p:nvPr/>
          </p:nvCxnSpPr>
          <p:spPr bwMode="auto">
            <a:xfrm flipH="1">
              <a:off x="4010026" y="2597156"/>
              <a:ext cx="297330" cy="450573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grpSp>
          <p:nvGrpSpPr>
            <p:cNvPr id="4" name="Group 3"/>
            <p:cNvGrpSpPr/>
            <p:nvPr/>
          </p:nvGrpSpPr>
          <p:grpSpPr>
            <a:xfrm>
              <a:off x="5263839" y="3840531"/>
              <a:ext cx="1077460" cy="1374065"/>
              <a:chOff x="5076258" y="3839791"/>
              <a:chExt cx="1077460" cy="1374065"/>
            </a:xfrm>
          </p:grpSpPr>
          <p:sp>
            <p:nvSpPr>
              <p:cNvPr id="298006" name="Oval 22"/>
              <p:cNvSpPr>
                <a:spLocks noChangeArrowheads="1"/>
              </p:cNvSpPr>
              <p:nvPr/>
            </p:nvSpPr>
            <p:spPr bwMode="auto">
              <a:xfrm>
                <a:off x="5308708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 bwMode="auto">
              <a:xfrm>
                <a:off x="5076258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8" name="Rectangle 27"/>
              <p:cNvSpPr>
                <a:spLocks noChangeAspect="1"/>
              </p:cNvSpPr>
              <p:nvPr/>
            </p:nvSpPr>
            <p:spPr bwMode="auto">
              <a:xfrm>
                <a:off x="573348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9" name="AutoShape 19"/>
              <p:cNvCxnSpPr>
                <a:cxnSpLocks noChangeShapeType="1"/>
                <a:stCxn id="298006" idx="3"/>
                <a:endCxn id="27" idx="0"/>
              </p:cNvCxnSpPr>
              <p:nvPr/>
            </p:nvCxnSpPr>
            <p:spPr bwMode="auto">
              <a:xfrm flipH="1">
                <a:off x="5286376" y="4235456"/>
                <a:ext cx="92542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42" name="AutoShape 19"/>
              <p:cNvCxnSpPr>
                <a:cxnSpLocks noChangeShapeType="1"/>
                <a:stCxn id="298006" idx="5"/>
                <a:endCxn id="28" idx="0"/>
              </p:cNvCxnSpPr>
              <p:nvPr/>
            </p:nvCxnSpPr>
            <p:spPr bwMode="auto">
              <a:xfrm>
                <a:off x="5717923" y="4235456"/>
                <a:ext cx="225678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  <p:grpSp>
          <p:nvGrpSpPr>
            <p:cNvPr id="5" name="Group 4"/>
            <p:cNvGrpSpPr/>
            <p:nvPr/>
          </p:nvGrpSpPr>
          <p:grpSpPr>
            <a:xfrm>
              <a:off x="3127833" y="3839791"/>
              <a:ext cx="1356798" cy="2342409"/>
              <a:chOff x="3596770" y="3839791"/>
              <a:chExt cx="1356798" cy="2342409"/>
            </a:xfrm>
          </p:grpSpPr>
          <p:sp>
            <p:nvSpPr>
              <p:cNvPr id="298005" name="Oval 21"/>
              <p:cNvSpPr>
                <a:spLocks noChangeArrowheads="1"/>
              </p:cNvSpPr>
              <p:nvPr/>
            </p:nvSpPr>
            <p:spPr bwMode="auto">
              <a:xfrm>
                <a:off x="4199046" y="3839791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7</a:t>
                </a:r>
              </a:p>
            </p:txBody>
          </p:sp>
          <p:sp>
            <p:nvSpPr>
              <p:cNvPr id="298012" name="Oval 28"/>
              <p:cNvSpPr>
                <a:spLocks noChangeArrowheads="1"/>
              </p:cNvSpPr>
              <p:nvPr/>
            </p:nvSpPr>
            <p:spPr bwMode="auto">
              <a:xfrm>
                <a:off x="3894246" y="4787528"/>
                <a:ext cx="479425" cy="463550"/>
              </a:xfrm>
              <a:prstGeom prst="ellips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</a:rPr>
                  <a:t>5</a:t>
                </a:r>
              </a:p>
            </p:txBody>
          </p:sp>
          <p:cxnSp>
            <p:nvCxnSpPr>
              <p:cNvPr id="298013" name="AutoShape 29"/>
              <p:cNvCxnSpPr>
                <a:cxnSpLocks noChangeShapeType="1"/>
                <a:stCxn id="298012" idx="0"/>
                <a:endCxn id="298005" idx="3"/>
              </p:cNvCxnSpPr>
              <p:nvPr/>
            </p:nvCxnSpPr>
            <p:spPr bwMode="auto">
              <a:xfrm flipV="1">
                <a:off x="4133959" y="4235456"/>
                <a:ext cx="135297" cy="552072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26" name="Rectangle 25"/>
              <p:cNvSpPr>
                <a:spLocks noChangeAspect="1"/>
              </p:cNvSpPr>
              <p:nvPr/>
            </p:nvSpPr>
            <p:spPr bwMode="auto">
              <a:xfrm>
                <a:off x="4533333" y="4824750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36" name="AutoShape 19"/>
              <p:cNvCxnSpPr>
                <a:cxnSpLocks noChangeShapeType="1"/>
                <a:stCxn id="298005" idx="5"/>
                <a:endCxn id="26" idx="0"/>
              </p:cNvCxnSpPr>
              <p:nvPr/>
            </p:nvCxnSpPr>
            <p:spPr bwMode="auto">
              <a:xfrm>
                <a:off x="4608261" y="4235456"/>
                <a:ext cx="135190" cy="589294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sp>
            <p:nvSpPr>
              <p:cNvPr id="40" name="Rectangle 39"/>
              <p:cNvSpPr>
                <a:spLocks noChangeAspect="1"/>
              </p:cNvSpPr>
              <p:nvPr/>
            </p:nvSpPr>
            <p:spPr bwMode="auto">
              <a:xfrm>
                <a:off x="3596770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>
                <a:spLocks noChangeAspect="1"/>
              </p:cNvSpPr>
              <p:nvPr/>
            </p:nvSpPr>
            <p:spPr bwMode="auto">
              <a:xfrm>
                <a:off x="4253995" y="5793094"/>
                <a:ext cx="420235" cy="389106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45" name="AutoShape 29"/>
              <p:cNvCxnSpPr>
                <a:cxnSpLocks noChangeShapeType="1"/>
                <a:stCxn id="40" idx="0"/>
                <a:endCxn id="298012" idx="3"/>
              </p:cNvCxnSpPr>
              <p:nvPr/>
            </p:nvCxnSpPr>
            <p:spPr bwMode="auto">
              <a:xfrm flipV="1">
                <a:off x="3806888" y="5183193"/>
                <a:ext cx="157568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  <p:cxnSp>
            <p:nvCxnSpPr>
              <p:cNvPr id="51" name="AutoShape 29"/>
              <p:cNvCxnSpPr>
                <a:cxnSpLocks noChangeShapeType="1"/>
                <a:stCxn id="41" idx="0"/>
                <a:endCxn id="298012" idx="5"/>
              </p:cNvCxnSpPr>
              <p:nvPr/>
            </p:nvCxnSpPr>
            <p:spPr bwMode="auto">
              <a:xfrm flipH="1" flipV="1">
                <a:off x="4303461" y="5183193"/>
                <a:ext cx="160652" cy="609901"/>
              </a:xfrm>
              <a:prstGeom prst="straightConnector1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ffectLst/>
            </p:spPr>
          </p:cxnSp>
        </p:grpSp>
      </p:grpSp>
      <p:sp>
        <p:nvSpPr>
          <p:cNvPr id="43" name="Oval 13"/>
          <p:cNvSpPr>
            <a:spLocks noChangeArrowheads="1"/>
          </p:cNvSpPr>
          <p:nvPr/>
        </p:nvSpPr>
        <p:spPr bwMode="auto">
          <a:xfrm>
            <a:off x="5727596" y="1202075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14"/>
          <p:cNvSpPr>
            <a:spLocks noChangeArrowheads="1"/>
          </p:cNvSpPr>
          <p:nvPr/>
        </p:nvSpPr>
        <p:spPr bwMode="auto">
          <a:xfrm>
            <a:off x="7439329" y="3772037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46" name="Oval 15"/>
          <p:cNvSpPr>
            <a:spLocks noChangeArrowheads="1"/>
          </p:cNvSpPr>
          <p:nvPr/>
        </p:nvSpPr>
        <p:spPr bwMode="auto">
          <a:xfrm>
            <a:off x="6489596" y="200693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47" name="AutoShape 19"/>
          <p:cNvCxnSpPr>
            <a:cxnSpLocks noChangeShapeType="1"/>
            <a:stCxn id="43" idx="5"/>
            <a:endCxn id="46" idx="1"/>
          </p:cNvCxnSpPr>
          <p:nvPr/>
        </p:nvCxnSpPr>
        <p:spPr bwMode="auto">
          <a:xfrm rot="16200000" flipH="1">
            <a:off x="6110183" y="1624350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8" name="AutoShape 20"/>
          <p:cNvCxnSpPr>
            <a:cxnSpLocks noChangeShapeType="1"/>
            <a:stCxn id="63" idx="0"/>
            <a:endCxn id="46" idx="5"/>
          </p:cNvCxnSpPr>
          <p:nvPr/>
        </p:nvCxnSpPr>
        <p:spPr bwMode="auto">
          <a:xfrm flipH="1" flipV="1">
            <a:off x="6898811" y="2402603"/>
            <a:ext cx="349067" cy="376129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49" name="AutoShape 25"/>
          <p:cNvCxnSpPr>
            <a:cxnSpLocks noChangeShapeType="1"/>
            <a:stCxn id="72" idx="0"/>
            <a:endCxn id="44" idx="5"/>
          </p:cNvCxnSpPr>
          <p:nvPr/>
        </p:nvCxnSpPr>
        <p:spPr bwMode="auto">
          <a:xfrm flipH="1" flipV="1">
            <a:off x="7848544" y="4167702"/>
            <a:ext cx="283562" cy="66050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0" name="AutoShape 26"/>
          <p:cNvCxnSpPr>
            <a:cxnSpLocks noChangeShapeType="1"/>
            <a:stCxn id="63" idx="5"/>
            <a:endCxn id="44" idx="0"/>
          </p:cNvCxnSpPr>
          <p:nvPr/>
        </p:nvCxnSpPr>
        <p:spPr bwMode="auto">
          <a:xfrm>
            <a:off x="7417380" y="3174397"/>
            <a:ext cx="261662" cy="59764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52" name="Rectangle 51"/>
          <p:cNvSpPr>
            <a:spLocks noChangeAspect="1"/>
          </p:cNvSpPr>
          <p:nvPr/>
        </p:nvSpPr>
        <p:spPr bwMode="auto">
          <a:xfrm>
            <a:off x="5242733" y="207212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3"/>
          <p:cNvSpPr>
            <a:spLocks noChangeAspect="1"/>
          </p:cNvSpPr>
          <p:nvPr/>
        </p:nvSpPr>
        <p:spPr bwMode="auto">
          <a:xfrm>
            <a:off x="6052358" y="2853176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AutoShape 19"/>
          <p:cNvCxnSpPr>
            <a:cxnSpLocks noChangeShapeType="1"/>
            <a:stCxn id="43" idx="3"/>
            <a:endCxn id="52" idx="0"/>
          </p:cNvCxnSpPr>
          <p:nvPr/>
        </p:nvCxnSpPr>
        <p:spPr bwMode="auto">
          <a:xfrm flipH="1">
            <a:off x="5452851" y="1597740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56" name="AutoShape 19"/>
          <p:cNvCxnSpPr>
            <a:cxnSpLocks noChangeShapeType="1"/>
            <a:stCxn id="46" idx="3"/>
            <a:endCxn id="54" idx="0"/>
          </p:cNvCxnSpPr>
          <p:nvPr/>
        </p:nvCxnSpPr>
        <p:spPr bwMode="auto">
          <a:xfrm flipH="1">
            <a:off x="6262476" y="2402603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0" name="Group 19"/>
          <p:cNvGrpSpPr/>
          <p:nvPr/>
        </p:nvGrpSpPr>
        <p:grpSpPr>
          <a:xfrm>
            <a:off x="7659943" y="4828204"/>
            <a:ext cx="1077460" cy="1374065"/>
            <a:chOff x="7516289" y="3645978"/>
            <a:chExt cx="1077460" cy="1374065"/>
          </a:xfrm>
        </p:grpSpPr>
        <p:sp>
          <p:nvSpPr>
            <p:cNvPr id="72" name="Oval 22"/>
            <p:cNvSpPr>
              <a:spLocks noChangeArrowheads="1"/>
            </p:cNvSpPr>
            <p:nvPr/>
          </p:nvSpPr>
          <p:spPr bwMode="auto">
            <a:xfrm>
              <a:off x="7748739" y="364597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73" name="Rectangle 72"/>
            <p:cNvSpPr>
              <a:spLocks noChangeAspect="1"/>
            </p:cNvSpPr>
            <p:nvPr/>
          </p:nvSpPr>
          <p:spPr bwMode="auto">
            <a:xfrm>
              <a:off x="7516289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3"/>
            <p:cNvSpPr>
              <a:spLocks noChangeAspect="1"/>
            </p:cNvSpPr>
            <p:nvPr/>
          </p:nvSpPr>
          <p:spPr bwMode="auto">
            <a:xfrm>
              <a:off x="8173514" y="4630937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AutoShape 19"/>
            <p:cNvCxnSpPr>
              <a:cxnSpLocks noChangeShapeType="1"/>
              <a:stCxn id="72" idx="3"/>
              <a:endCxn id="73" idx="0"/>
            </p:cNvCxnSpPr>
            <p:nvPr/>
          </p:nvCxnSpPr>
          <p:spPr bwMode="auto">
            <a:xfrm flipH="1">
              <a:off x="7726407" y="4041643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6" name="AutoShape 19"/>
            <p:cNvCxnSpPr>
              <a:cxnSpLocks noChangeShapeType="1"/>
              <a:stCxn id="72" idx="5"/>
              <a:endCxn id="74" idx="0"/>
            </p:cNvCxnSpPr>
            <p:nvPr/>
          </p:nvCxnSpPr>
          <p:spPr bwMode="auto">
            <a:xfrm>
              <a:off x="8157954" y="4041643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Oval 21"/>
          <p:cNvSpPr>
            <a:spLocks noChangeArrowheads="1"/>
          </p:cNvSpPr>
          <p:nvPr/>
        </p:nvSpPr>
        <p:spPr bwMode="auto">
          <a:xfrm>
            <a:off x="7008165" y="2778732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7</a:t>
            </a:r>
          </a:p>
        </p:txBody>
      </p:sp>
      <p:cxnSp>
        <p:nvCxnSpPr>
          <p:cNvPr id="65" name="AutoShape 29"/>
          <p:cNvCxnSpPr>
            <a:cxnSpLocks noChangeShapeType="1"/>
            <a:stCxn id="64" idx="0"/>
            <a:endCxn id="63" idx="3"/>
          </p:cNvCxnSpPr>
          <p:nvPr/>
        </p:nvCxnSpPr>
        <p:spPr bwMode="auto">
          <a:xfrm flipV="1">
            <a:off x="6467894" y="3174397"/>
            <a:ext cx="610481" cy="648241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297984" name="Group 297983"/>
          <p:cNvGrpSpPr/>
          <p:nvPr/>
        </p:nvGrpSpPr>
        <p:grpSpPr>
          <a:xfrm>
            <a:off x="5930705" y="3822638"/>
            <a:ext cx="1077460" cy="1394672"/>
            <a:chOff x="5380283" y="4592975"/>
            <a:chExt cx="1077460" cy="1394672"/>
          </a:xfrm>
        </p:grpSpPr>
        <p:sp>
          <p:nvSpPr>
            <p:cNvPr id="64" name="Oval 28"/>
            <p:cNvSpPr>
              <a:spLocks noChangeArrowheads="1"/>
            </p:cNvSpPr>
            <p:nvPr/>
          </p:nvSpPr>
          <p:spPr bwMode="auto">
            <a:xfrm>
              <a:off x="5677759" y="4592975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 bwMode="auto">
            <a:xfrm>
              <a:off x="5380283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8"/>
            <p:cNvSpPr>
              <a:spLocks noChangeAspect="1"/>
            </p:cNvSpPr>
            <p:nvPr/>
          </p:nvSpPr>
          <p:spPr bwMode="auto">
            <a:xfrm>
              <a:off x="6037508" y="5598541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0" name="AutoShape 29"/>
            <p:cNvCxnSpPr>
              <a:cxnSpLocks noChangeShapeType="1"/>
              <a:stCxn id="68" idx="0"/>
              <a:endCxn id="64" idx="3"/>
            </p:cNvCxnSpPr>
            <p:nvPr/>
          </p:nvCxnSpPr>
          <p:spPr bwMode="auto">
            <a:xfrm flipV="1">
              <a:off x="5590401" y="4988640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71" name="AutoShape 29"/>
            <p:cNvCxnSpPr>
              <a:cxnSpLocks noChangeShapeType="1"/>
              <a:stCxn id="69" idx="0"/>
              <a:endCxn id="64" idx="5"/>
            </p:cNvCxnSpPr>
            <p:nvPr/>
          </p:nvCxnSpPr>
          <p:spPr bwMode="auto">
            <a:xfrm flipH="1" flipV="1">
              <a:off x="6086974" y="4988640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105" name="TextBox 104"/>
          <p:cNvSpPr txBox="1"/>
          <p:nvPr/>
        </p:nvSpPr>
        <p:spPr bwMode="auto">
          <a:xfrm>
            <a:off x="3404729" y="3393548"/>
            <a:ext cx="1682046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2" name="TextBox 61"/>
          <p:cNvSpPr txBox="1"/>
          <p:nvPr/>
        </p:nvSpPr>
        <p:spPr bwMode="auto">
          <a:xfrm>
            <a:off x="3119465" y="2719964"/>
            <a:ext cx="196731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Concurrency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2513041" y="1396513"/>
            <a:ext cx="2573735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Same hashes for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7" name="TextBox 66"/>
          <p:cNvSpPr txBox="1"/>
          <p:nvPr/>
        </p:nvSpPr>
        <p:spPr bwMode="auto">
          <a:xfrm>
            <a:off x="967978" y="5822163"/>
            <a:ext cx="77235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Data structure shape depends on contents only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7" name="TextBox 76"/>
          <p:cNvSpPr txBox="1"/>
          <p:nvPr/>
        </p:nvSpPr>
        <p:spPr bwMode="auto">
          <a:xfrm>
            <a:off x="3235226" y="2046380"/>
            <a:ext cx="185154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 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06016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38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602910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39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517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Simple Variable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170434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86433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 v;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42418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450644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40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143402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41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87697" y="5100418"/>
            <a:ext cx="27704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21184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B58779F-4DB8-432A-AB1D-51B98E95EED9}" type="slidenum">
              <a:rPr lang="he-IL">
                <a:solidFill>
                  <a:srgbClr val="FFFF00"/>
                </a:solidFill>
              </a:rPr>
              <a:pPr/>
              <a:t>42</a:t>
            </a:fld>
            <a:endParaRPr lang="da-DK">
              <a:solidFill>
                <a:srgbClr val="FFFF00"/>
              </a:solidFill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5725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Sharding?</a:t>
            </a:r>
          </a:p>
        </p:txBody>
      </p:sp>
      <p:sp>
        <p:nvSpPr>
          <p:cNvPr id="297997" name="Oval 13"/>
          <p:cNvSpPr>
            <a:spLocks noChangeArrowheads="1"/>
          </p:cNvSpPr>
          <p:nvPr/>
        </p:nvSpPr>
        <p:spPr bwMode="auto">
          <a:xfrm>
            <a:off x="3475146" y="1396628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7998" name="Oval 14"/>
          <p:cNvSpPr>
            <a:spLocks noChangeArrowheads="1"/>
          </p:cNvSpPr>
          <p:nvPr/>
        </p:nvSpPr>
        <p:spPr bwMode="auto">
          <a:xfrm>
            <a:off x="4756258" y="3006353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97999" name="Oval 15"/>
          <p:cNvSpPr>
            <a:spLocks noChangeArrowheads="1"/>
          </p:cNvSpPr>
          <p:nvPr/>
        </p:nvSpPr>
        <p:spPr bwMode="auto">
          <a:xfrm>
            <a:off x="4237146" y="2201491"/>
            <a:ext cx="479425" cy="463550"/>
          </a:xfrm>
          <a:prstGeom prst="ellips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298003" name="AutoShape 19"/>
          <p:cNvCxnSpPr>
            <a:cxnSpLocks noChangeShapeType="1"/>
            <a:stCxn id="297997" idx="5"/>
            <a:endCxn id="297999" idx="1"/>
          </p:cNvCxnSpPr>
          <p:nvPr/>
        </p:nvCxnSpPr>
        <p:spPr bwMode="auto">
          <a:xfrm rot="16200000" flipH="1">
            <a:off x="3857733" y="1818903"/>
            <a:ext cx="477838" cy="42227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4" name="AutoShape 20"/>
          <p:cNvCxnSpPr>
            <a:cxnSpLocks noChangeShapeType="1"/>
            <a:stCxn id="297998" idx="0"/>
            <a:endCxn id="297999" idx="5"/>
          </p:cNvCxnSpPr>
          <p:nvPr/>
        </p:nvCxnSpPr>
        <p:spPr bwMode="auto">
          <a:xfrm rot="16200000" flipV="1">
            <a:off x="4616558" y="2626941"/>
            <a:ext cx="409575" cy="34925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09" name="AutoShape 25"/>
          <p:cNvCxnSpPr>
            <a:cxnSpLocks noChangeShapeType="1"/>
            <a:stCxn id="298006" idx="0"/>
            <a:endCxn id="297998" idx="5"/>
          </p:cNvCxnSpPr>
          <p:nvPr/>
        </p:nvCxnSpPr>
        <p:spPr bwMode="auto">
          <a:xfrm flipH="1" flipV="1">
            <a:off x="5165473" y="3402018"/>
            <a:ext cx="2340702" cy="708142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8010" name="AutoShape 26"/>
          <p:cNvCxnSpPr>
            <a:cxnSpLocks noChangeShapeType="1"/>
            <a:stCxn id="298005" idx="0"/>
            <a:endCxn id="297998" idx="3"/>
          </p:cNvCxnSpPr>
          <p:nvPr/>
        </p:nvCxnSpPr>
        <p:spPr bwMode="auto">
          <a:xfrm flipV="1">
            <a:off x="1836236" y="3402018"/>
            <a:ext cx="2990232" cy="4377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4" name="Rectangle 23"/>
          <p:cNvSpPr>
            <a:spLocks noChangeAspect="1"/>
          </p:cNvSpPr>
          <p:nvPr/>
        </p:nvSpPr>
        <p:spPr bwMode="auto">
          <a:xfrm>
            <a:off x="2990283" y="226667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4"/>
          <p:cNvSpPr>
            <a:spLocks noChangeAspect="1"/>
          </p:cNvSpPr>
          <p:nvPr/>
        </p:nvSpPr>
        <p:spPr bwMode="auto">
          <a:xfrm>
            <a:off x="3799908" y="3047729"/>
            <a:ext cx="420235" cy="38910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30" name="AutoShape 19"/>
          <p:cNvCxnSpPr>
            <a:cxnSpLocks noChangeShapeType="1"/>
            <a:stCxn id="297997" idx="3"/>
            <a:endCxn id="24" idx="0"/>
          </p:cNvCxnSpPr>
          <p:nvPr/>
        </p:nvCxnSpPr>
        <p:spPr bwMode="auto">
          <a:xfrm flipH="1">
            <a:off x="3200401" y="1792293"/>
            <a:ext cx="344955" cy="474386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" name="AutoShape 19"/>
          <p:cNvCxnSpPr>
            <a:cxnSpLocks noChangeShapeType="1"/>
            <a:stCxn id="297999" idx="3"/>
            <a:endCxn id="25" idx="0"/>
          </p:cNvCxnSpPr>
          <p:nvPr/>
        </p:nvCxnSpPr>
        <p:spPr bwMode="auto">
          <a:xfrm flipH="1">
            <a:off x="4010026" y="2597156"/>
            <a:ext cx="297330" cy="45057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</p:cxnSp>
      <p:grpSp>
        <p:nvGrpSpPr>
          <p:cNvPr id="4" name="Group 3"/>
          <p:cNvGrpSpPr/>
          <p:nvPr/>
        </p:nvGrpSpPr>
        <p:grpSpPr>
          <a:xfrm>
            <a:off x="7034012" y="4110160"/>
            <a:ext cx="1077460" cy="1374065"/>
            <a:chOff x="5076258" y="3839791"/>
            <a:chExt cx="1077460" cy="1374065"/>
          </a:xfrm>
        </p:grpSpPr>
        <p:sp>
          <p:nvSpPr>
            <p:cNvPr id="298006" name="Oval 22"/>
            <p:cNvSpPr>
              <a:spLocks noChangeArrowheads="1"/>
            </p:cNvSpPr>
            <p:nvPr/>
          </p:nvSpPr>
          <p:spPr bwMode="auto">
            <a:xfrm>
              <a:off x="5308708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7" name="Rectangle 26"/>
            <p:cNvSpPr>
              <a:spLocks noChangeAspect="1"/>
            </p:cNvSpPr>
            <p:nvPr/>
          </p:nvSpPr>
          <p:spPr bwMode="auto">
            <a:xfrm>
              <a:off x="5076258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7"/>
            <p:cNvSpPr>
              <a:spLocks noChangeAspect="1"/>
            </p:cNvSpPr>
            <p:nvPr/>
          </p:nvSpPr>
          <p:spPr bwMode="auto">
            <a:xfrm>
              <a:off x="573348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9" name="AutoShape 19"/>
            <p:cNvCxnSpPr>
              <a:cxnSpLocks noChangeShapeType="1"/>
              <a:stCxn id="298006" idx="3"/>
              <a:endCxn id="27" idx="0"/>
            </p:cNvCxnSpPr>
            <p:nvPr/>
          </p:nvCxnSpPr>
          <p:spPr bwMode="auto">
            <a:xfrm flipH="1">
              <a:off x="5286376" y="4235456"/>
              <a:ext cx="92542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42" name="AutoShape 19"/>
            <p:cNvCxnSpPr>
              <a:cxnSpLocks noChangeShapeType="1"/>
              <a:stCxn id="298006" idx="5"/>
              <a:endCxn id="28" idx="0"/>
            </p:cNvCxnSpPr>
            <p:nvPr/>
          </p:nvCxnSpPr>
          <p:spPr bwMode="auto">
            <a:xfrm>
              <a:off x="5717923" y="4235456"/>
              <a:ext cx="225678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5" name="Group 4"/>
          <p:cNvGrpSpPr/>
          <p:nvPr/>
        </p:nvGrpSpPr>
        <p:grpSpPr>
          <a:xfrm>
            <a:off x="994247" y="3839791"/>
            <a:ext cx="1356798" cy="2342409"/>
            <a:chOff x="3596770" y="3839791"/>
            <a:chExt cx="1356798" cy="2342409"/>
          </a:xfrm>
        </p:grpSpPr>
        <p:sp>
          <p:nvSpPr>
            <p:cNvPr id="298005" name="Oval 21"/>
            <p:cNvSpPr>
              <a:spLocks noChangeArrowheads="1"/>
            </p:cNvSpPr>
            <p:nvPr/>
          </p:nvSpPr>
          <p:spPr bwMode="auto">
            <a:xfrm>
              <a:off x="4199046" y="3839791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98012" name="Oval 28"/>
            <p:cNvSpPr>
              <a:spLocks noChangeArrowheads="1"/>
            </p:cNvSpPr>
            <p:nvPr/>
          </p:nvSpPr>
          <p:spPr bwMode="auto">
            <a:xfrm>
              <a:off x="3894246" y="4787528"/>
              <a:ext cx="479425" cy="463550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cxnSp>
          <p:nvCxnSpPr>
            <p:cNvPr id="298013" name="AutoShape 29"/>
            <p:cNvCxnSpPr>
              <a:cxnSpLocks noChangeShapeType="1"/>
              <a:stCxn id="298012" idx="0"/>
              <a:endCxn id="298005" idx="3"/>
            </p:cNvCxnSpPr>
            <p:nvPr/>
          </p:nvCxnSpPr>
          <p:spPr bwMode="auto">
            <a:xfrm flipV="1">
              <a:off x="4133959" y="4235456"/>
              <a:ext cx="135297" cy="552072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26" name="Rectangle 25"/>
            <p:cNvSpPr>
              <a:spLocks noChangeAspect="1"/>
            </p:cNvSpPr>
            <p:nvPr/>
          </p:nvSpPr>
          <p:spPr bwMode="auto">
            <a:xfrm>
              <a:off x="4533333" y="4824750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36" name="AutoShape 19"/>
            <p:cNvCxnSpPr>
              <a:cxnSpLocks noChangeShapeType="1"/>
              <a:stCxn id="298005" idx="5"/>
              <a:endCxn id="26" idx="0"/>
            </p:cNvCxnSpPr>
            <p:nvPr/>
          </p:nvCxnSpPr>
          <p:spPr bwMode="auto">
            <a:xfrm>
              <a:off x="4608261" y="4235456"/>
              <a:ext cx="135190" cy="589294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40" name="Rectangle 39"/>
            <p:cNvSpPr>
              <a:spLocks noChangeAspect="1"/>
            </p:cNvSpPr>
            <p:nvPr/>
          </p:nvSpPr>
          <p:spPr bwMode="auto">
            <a:xfrm>
              <a:off x="3596770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40"/>
            <p:cNvSpPr>
              <a:spLocks noChangeAspect="1"/>
            </p:cNvSpPr>
            <p:nvPr/>
          </p:nvSpPr>
          <p:spPr bwMode="auto">
            <a:xfrm>
              <a:off x="4253995" y="5793094"/>
              <a:ext cx="420235" cy="3891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5" name="AutoShape 29"/>
            <p:cNvCxnSpPr>
              <a:cxnSpLocks noChangeShapeType="1"/>
              <a:stCxn id="40" idx="0"/>
              <a:endCxn id="298012" idx="3"/>
            </p:cNvCxnSpPr>
            <p:nvPr/>
          </p:nvCxnSpPr>
          <p:spPr bwMode="auto">
            <a:xfrm flipV="1">
              <a:off x="3806888" y="5183193"/>
              <a:ext cx="157568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51" name="AutoShape 29"/>
            <p:cNvCxnSpPr>
              <a:cxnSpLocks noChangeShapeType="1"/>
              <a:stCxn id="41" idx="0"/>
              <a:endCxn id="298012" idx="5"/>
            </p:cNvCxnSpPr>
            <p:nvPr/>
          </p:nvCxnSpPr>
          <p:spPr bwMode="auto">
            <a:xfrm flipH="1" flipV="1">
              <a:off x="4303461" y="5183193"/>
              <a:ext cx="160652" cy="609901"/>
            </a:xfrm>
            <a:prstGeom prst="straightConnector1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sp>
        <p:nvSpPr>
          <p:cNvPr id="2" name="Flowchart: Magnetic Disk 1"/>
          <p:cNvSpPr/>
          <p:nvPr/>
        </p:nvSpPr>
        <p:spPr bwMode="auto">
          <a:xfrm>
            <a:off x="2890288" y="1156661"/>
            <a:ext cx="3365256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3" name="Flowchart: Magnetic Disk 52"/>
          <p:cNvSpPr/>
          <p:nvPr/>
        </p:nvSpPr>
        <p:spPr bwMode="auto">
          <a:xfrm>
            <a:off x="6488533" y="3695381"/>
            <a:ext cx="2035282" cy="2406105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57" name="Flowchart: Magnetic Disk 56"/>
          <p:cNvSpPr/>
          <p:nvPr/>
        </p:nvSpPr>
        <p:spPr bwMode="auto">
          <a:xfrm>
            <a:off x="753507" y="3649035"/>
            <a:ext cx="2035282" cy="2880719"/>
          </a:xfrm>
          <a:prstGeom prst="flowChartMagneticDisk">
            <a:avLst/>
          </a:prstGeom>
          <a:noFill/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173163" y="5901431"/>
            <a:ext cx="500329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minimize communication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3187697" y="5100418"/>
            <a:ext cx="27704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Load-balancing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2352423" y="4375213"/>
            <a:ext cx="49856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Parallelism: per-shard threads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748993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94D576-D234-3263-A1E7-52ADA3238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left.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0323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1A96DD-1A54-47CF-8CDD-D25E94341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left.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1113692" y="2598887"/>
            <a:ext cx="4776120" cy="698500"/>
          </a:xfrm>
          <a:prstGeom prst="wedgeRoundRectCallout">
            <a:avLst>
              <a:gd name="adj1" fmla="val 30750"/>
              <a:gd name="adj2" fmla="val 322902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91308" y="5474677"/>
            <a:ext cx="7338869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If convenient, create a thread to evaluate expression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625902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EFE6D6-7E20-FCFD-8DD6-C8813D509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59" y="2148549"/>
            <a:ext cx="7620000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integer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(Integer n)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(n &gt;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left   =  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right = 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(n-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left.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right;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}}}</a:t>
            </a:r>
          </a:p>
          <a:p>
            <a:pPr algn="l"/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1113693" y="3173318"/>
            <a:ext cx="2597696" cy="698500"/>
          </a:xfrm>
          <a:prstGeom prst="wedgeRoundRectCallout">
            <a:avLst>
              <a:gd name="adj1" fmla="val 32433"/>
              <a:gd name="adj2" fmla="val 278772"/>
              <a:gd name="adj3" fmla="val 16667"/>
            </a:avLst>
          </a:prstGeom>
          <a:noFill/>
          <a:ln w="76200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US" sz="2800" dirty="0">
              <a:latin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63416" y="5674732"/>
            <a:ext cx="65067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Wait for thread to join, or evaluate sequentially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10095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95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Fork-Join Parallelism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87E89EA-07FC-40C9-8FBA-61DEDBD04152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1865131" y="1508166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1865131" y="2043550"/>
            <a:ext cx="308582" cy="299053"/>
          </a:xfrm>
          <a:prstGeom prst="ellipse">
            <a:avLst/>
          </a:prstGeom>
          <a:solidFill>
            <a:srgbClr val="C00000"/>
          </a:solidFill>
          <a:ln w="38100"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1" name="Oval 4"/>
          <p:cNvSpPr>
            <a:spLocks noChangeArrowheads="1"/>
          </p:cNvSpPr>
          <p:nvPr/>
        </p:nvSpPr>
        <p:spPr bwMode="auto">
          <a:xfrm>
            <a:off x="990680" y="2578934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3606017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558151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2" name="Oval 4"/>
          <p:cNvSpPr>
            <a:spLocks noChangeArrowheads="1"/>
          </p:cNvSpPr>
          <p:nvPr/>
        </p:nvSpPr>
        <p:spPr bwMode="auto">
          <a:xfrm>
            <a:off x="426416" y="3114317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1165411" y="3649701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118545" y="3649701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5" name="Oval 4"/>
          <p:cNvSpPr>
            <a:spLocks noChangeArrowheads="1"/>
          </p:cNvSpPr>
          <p:nvPr/>
        </p:nvSpPr>
        <p:spPr bwMode="auto">
          <a:xfrm>
            <a:off x="3176139" y="3649701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6" name="Oval 4"/>
          <p:cNvSpPr>
            <a:spLocks noChangeArrowheads="1"/>
          </p:cNvSpPr>
          <p:nvPr/>
        </p:nvSpPr>
        <p:spPr bwMode="auto">
          <a:xfrm>
            <a:off x="4181502" y="3649701"/>
            <a:ext cx="308582" cy="299053"/>
          </a:xfrm>
          <a:prstGeom prst="ellipse">
            <a:avLst/>
          </a:prstGeom>
          <a:solidFill>
            <a:srgbClr val="C000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7" name="Oval 4"/>
          <p:cNvSpPr>
            <a:spLocks noChangeArrowheads="1"/>
          </p:cNvSpPr>
          <p:nvPr/>
        </p:nvSpPr>
        <p:spPr bwMode="auto">
          <a:xfrm>
            <a:off x="426416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1165411" y="4185085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19" name="Oval 4"/>
          <p:cNvSpPr>
            <a:spLocks noChangeArrowheads="1"/>
          </p:cNvSpPr>
          <p:nvPr/>
        </p:nvSpPr>
        <p:spPr bwMode="auto">
          <a:xfrm>
            <a:off x="2118545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0" name="Oval 4"/>
          <p:cNvSpPr>
            <a:spLocks noChangeArrowheads="1"/>
          </p:cNvSpPr>
          <p:nvPr/>
        </p:nvSpPr>
        <p:spPr bwMode="auto">
          <a:xfrm>
            <a:off x="4181502" y="4185085"/>
            <a:ext cx="308582" cy="299053"/>
          </a:xfrm>
          <a:prstGeom prst="ellipse">
            <a:avLst/>
          </a:prstGeom>
          <a:solidFill>
            <a:srgbClr val="FFFF00"/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grpSp>
        <p:nvGrpSpPr>
          <p:cNvPr id="4" name="Group 24"/>
          <p:cNvGrpSpPr/>
          <p:nvPr/>
        </p:nvGrpSpPr>
        <p:grpSpPr>
          <a:xfrm>
            <a:off x="1165411" y="4720469"/>
            <a:ext cx="2298736" cy="299053"/>
            <a:chOff x="2927597" y="5001711"/>
            <a:chExt cx="2838200" cy="381000"/>
          </a:xfrm>
          <a:solidFill>
            <a:schemeClr val="tx1">
              <a:lumMod val="85000"/>
            </a:schemeClr>
          </a:solidFill>
        </p:grpSpPr>
        <p:sp>
          <p:nvSpPr>
            <p:cNvPr id="21" name="Oval 4"/>
            <p:cNvSpPr>
              <a:spLocks noChangeArrowheads="1"/>
            </p:cNvSpPr>
            <p:nvPr/>
          </p:nvSpPr>
          <p:spPr bwMode="auto">
            <a:xfrm>
              <a:off x="29275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  <p:sp>
          <p:nvSpPr>
            <p:cNvPr id="22" name="Oval 4"/>
            <p:cNvSpPr>
              <a:spLocks noChangeArrowheads="1"/>
            </p:cNvSpPr>
            <p:nvPr/>
          </p:nvSpPr>
          <p:spPr bwMode="auto">
            <a:xfrm>
              <a:off x="5384797" y="5001711"/>
              <a:ext cx="381000" cy="381000"/>
            </a:xfrm>
            <a:prstGeom prst="ellipse">
              <a:avLst/>
            </a:prstGeom>
            <a:grpFill/>
            <a:ln>
              <a:headEnd/>
              <a:tailEnd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spAutoFit/>
            </a:bodyPr>
            <a:lstStyle/>
            <a:p>
              <a:pPr algn="l"/>
              <a:endParaRPr lang="en-US" b="1" dirty="0">
                <a:latin typeface="Arial" pitchFamily="34" charset="0"/>
              </a:endParaRPr>
            </a:p>
          </p:txBody>
        </p:sp>
      </p:grp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1165411" y="5255853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17092" y="5791236"/>
            <a:ext cx="308582" cy="299053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headEnd/>
            <a:tailEnd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l"/>
            <a:endParaRPr lang="en-US" b="1" dirty="0">
              <a:latin typeface="Arial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 rot="16200000" flipH="1">
            <a:off x="1899617" y="1917400"/>
            <a:ext cx="239610" cy="1269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endCxn id="11" idx="7"/>
          </p:cNvCxnSpPr>
          <p:nvPr/>
        </p:nvCxnSpPr>
        <p:spPr bwMode="auto">
          <a:xfrm rot="10800000" flipV="1">
            <a:off x="1254073" y="2316603"/>
            <a:ext cx="675715" cy="30612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stCxn id="8" idx="5"/>
            <a:endCxn id="9" idx="1"/>
          </p:cNvCxnSpPr>
          <p:nvPr/>
        </p:nvCxnSpPr>
        <p:spPr bwMode="auto">
          <a:xfrm rot="16200000" flipH="1">
            <a:off x="2460212" y="1967118"/>
            <a:ext cx="859305" cy="152268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Straight Arrow Connector 32"/>
          <p:cNvCxnSpPr>
            <a:stCxn id="9" idx="5"/>
            <a:endCxn id="16" idx="0"/>
          </p:cNvCxnSpPr>
          <p:nvPr/>
        </p:nvCxnSpPr>
        <p:spPr bwMode="auto">
          <a:xfrm rot="16200000" flipH="1">
            <a:off x="3962537" y="3276446"/>
            <a:ext cx="280126" cy="46638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 bwMode="auto">
          <a:xfrm rot="5400000">
            <a:off x="3383409" y="3425698"/>
            <a:ext cx="323921" cy="211677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Straight Arrow Connector 39"/>
          <p:cNvCxnSpPr>
            <a:stCxn id="16" idx="4"/>
            <a:endCxn id="20" idx="0"/>
          </p:cNvCxnSpPr>
          <p:nvPr/>
        </p:nvCxnSpPr>
        <p:spPr bwMode="auto">
          <a:xfrm rot="5400000">
            <a:off x="4217628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3" name="Straight Arrow Connector 42"/>
          <p:cNvCxnSpPr>
            <a:stCxn id="15" idx="4"/>
            <a:endCxn id="22" idx="0"/>
          </p:cNvCxnSpPr>
          <p:nvPr/>
        </p:nvCxnSpPr>
        <p:spPr bwMode="auto">
          <a:xfrm rot="5400000">
            <a:off x="2934286" y="4324325"/>
            <a:ext cx="771714" cy="2057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 rot="5400000">
            <a:off x="2890951" y="5411018"/>
            <a:ext cx="767341" cy="341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9" name="Straight Arrow Connector 48"/>
          <p:cNvCxnSpPr>
            <a:stCxn id="23" idx="6"/>
            <a:endCxn id="24" idx="2"/>
          </p:cNvCxnSpPr>
          <p:nvPr/>
        </p:nvCxnSpPr>
        <p:spPr bwMode="auto">
          <a:xfrm>
            <a:off x="1473993" y="5405379"/>
            <a:ext cx="1643099" cy="535383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stCxn id="20" idx="4"/>
          </p:cNvCxnSpPr>
          <p:nvPr/>
        </p:nvCxnSpPr>
        <p:spPr bwMode="auto">
          <a:xfrm rot="5400000">
            <a:off x="3186585" y="4737391"/>
            <a:ext cx="1402461" cy="89595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Arrow Connector 55"/>
          <p:cNvCxnSpPr>
            <a:stCxn id="21" idx="4"/>
            <a:endCxn id="23" idx="0"/>
          </p:cNvCxnSpPr>
          <p:nvPr/>
        </p:nvCxnSpPr>
        <p:spPr bwMode="auto">
          <a:xfrm rot="5400000">
            <a:off x="1201537" y="5137668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Straight Arrow Connector 58"/>
          <p:cNvCxnSpPr>
            <a:endCxn id="12" idx="7"/>
          </p:cNvCxnSpPr>
          <p:nvPr/>
        </p:nvCxnSpPr>
        <p:spPr bwMode="auto">
          <a:xfrm rot="10800000" flipV="1">
            <a:off x="689808" y="2875871"/>
            <a:ext cx="374347" cy="282241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Arrow Connector 61"/>
          <p:cNvCxnSpPr>
            <a:endCxn id="10" idx="1"/>
          </p:cNvCxnSpPr>
          <p:nvPr/>
        </p:nvCxnSpPr>
        <p:spPr bwMode="auto">
          <a:xfrm>
            <a:off x="1218044" y="2847907"/>
            <a:ext cx="385298" cy="310205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Arrow Connector 64"/>
          <p:cNvCxnSpPr>
            <a:endCxn id="14" idx="1"/>
          </p:cNvCxnSpPr>
          <p:nvPr/>
        </p:nvCxnSpPr>
        <p:spPr bwMode="auto">
          <a:xfrm rot="16200000" flipH="1">
            <a:off x="1822738" y="3352499"/>
            <a:ext cx="342247" cy="339748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Straight Arrow Connector 67"/>
          <p:cNvCxnSpPr>
            <a:stCxn id="10" idx="3"/>
            <a:endCxn id="13" idx="0"/>
          </p:cNvCxnSpPr>
          <p:nvPr/>
        </p:nvCxnSpPr>
        <p:spPr bwMode="auto">
          <a:xfrm rot="5400000">
            <a:off x="1321459" y="3367818"/>
            <a:ext cx="280126" cy="283640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3" name="Straight Arrow Connector 72"/>
          <p:cNvCxnSpPr>
            <a:stCxn id="12" idx="4"/>
            <a:endCxn id="17" idx="0"/>
          </p:cNvCxnSpPr>
          <p:nvPr/>
        </p:nvCxnSpPr>
        <p:spPr bwMode="auto">
          <a:xfrm rot="5400000">
            <a:off x="194850" y="3799208"/>
            <a:ext cx="771714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6" name="Straight Arrow Connector 75"/>
          <p:cNvCxnSpPr>
            <a:stCxn id="13" idx="4"/>
            <a:endCxn id="18" idx="0"/>
          </p:cNvCxnSpPr>
          <p:nvPr/>
        </p:nvCxnSpPr>
        <p:spPr bwMode="auto">
          <a:xfrm rot="5400000">
            <a:off x="1201537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9" name="Straight Arrow Connector 78"/>
          <p:cNvCxnSpPr>
            <a:stCxn id="14" idx="4"/>
            <a:endCxn id="19" idx="0"/>
          </p:cNvCxnSpPr>
          <p:nvPr/>
        </p:nvCxnSpPr>
        <p:spPr bwMode="auto">
          <a:xfrm rot="5400000">
            <a:off x="2154671" y="4066900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2" name="Straight Arrow Connector 81"/>
          <p:cNvCxnSpPr>
            <a:stCxn id="19" idx="3"/>
            <a:endCxn id="21" idx="7"/>
          </p:cNvCxnSpPr>
          <p:nvPr/>
        </p:nvCxnSpPr>
        <p:spPr bwMode="auto">
          <a:xfrm rot="5400000">
            <a:off x="1634309" y="4234837"/>
            <a:ext cx="323921" cy="734933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5" name="Straight Arrow Connector 84"/>
          <p:cNvCxnSpPr>
            <a:stCxn id="17" idx="5"/>
            <a:endCxn id="21" idx="1"/>
          </p:cNvCxnSpPr>
          <p:nvPr/>
        </p:nvCxnSpPr>
        <p:spPr bwMode="auto">
          <a:xfrm rot="16200000" flipH="1">
            <a:off x="788244" y="4341906"/>
            <a:ext cx="323921" cy="520794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Straight Arrow Connector 87"/>
          <p:cNvCxnSpPr>
            <a:stCxn id="18" idx="4"/>
            <a:endCxn id="21" idx="0"/>
          </p:cNvCxnSpPr>
          <p:nvPr/>
        </p:nvCxnSpPr>
        <p:spPr bwMode="auto">
          <a:xfrm rot="5400000">
            <a:off x="1201537" y="4602284"/>
            <a:ext cx="236331" cy="1286"/>
          </a:xfrm>
          <a:prstGeom prst="straightConnector1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6" name="TextBox 45"/>
          <p:cNvSpPr txBox="1"/>
          <p:nvPr/>
        </p:nvSpPr>
        <p:spPr bwMode="auto">
          <a:xfrm>
            <a:off x="3757318" y="1751451"/>
            <a:ext cx="5069080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“Work-Stealing” schedulers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4344081" y="2831365"/>
            <a:ext cx="4482317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adapts to resources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5296264" y="3911279"/>
            <a:ext cx="3530134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locks, only fork + join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457152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1A4A-1AB8-4BA7-9843-F5B0CA37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4CA79-DF47-4010-AA38-1D97AB7561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041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Makes a Good Smart Contract Data Structure?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BF236-34B8-A81F-FDC3-335BE0375CBB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</p:spTree>
    <p:extLst>
      <p:ext uri="{BB962C8B-B14F-4D97-AF65-F5344CB8AC3E}">
        <p14:creationId xmlns:p14="http://schemas.microsoft.com/office/powerpoint/2010/main" val="41214682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 Storage Structure Arboretum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26923" y="2593773"/>
            <a:ext cx="352314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Radix or Patricia Trie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826923" y="3587977"/>
            <a:ext cx="33243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Merkle Tree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26923" y="4582181"/>
            <a:ext cx="1291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Treaps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893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Fixed-Size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4445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15440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v;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67345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365843" cy="70788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6" descr="Image result for check ma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ounded Rectangular Callout 14"/>
          <p:cNvSpPr/>
          <p:nvPr/>
        </p:nvSpPr>
        <p:spPr bwMode="auto">
          <a:xfrm>
            <a:off x="6051000" y="3698079"/>
            <a:ext cx="1915386" cy="510778"/>
          </a:xfrm>
          <a:prstGeom prst="wedgeRoundRectCallout">
            <a:avLst>
              <a:gd name="adj1" fmla="val -50968"/>
              <a:gd name="adj2" fmla="val -2110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(# keys)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EDB9F1-1371-9DEA-6C58-A093DDB6D536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96852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87631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33" y="285834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3E6D67-A960-E2A0-4B8D-5DA0FFE4C61D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77751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 bwMode="auto">
          <a:xfrm>
            <a:off x="5024812" y="4917576"/>
            <a:ext cx="3207886" cy="919401"/>
          </a:xfrm>
          <a:prstGeom prst="wedgeRoundRectCallout">
            <a:avLst>
              <a:gd name="adj1" fmla="val -61484"/>
              <a:gd name="adj2" fmla="val -12812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Asymptotically good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Constants suboptimal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97F42-C95F-23E0-ADC1-E3785119173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EC3E4-C114-42AE-B5D9-5324F5297480}"/>
              </a:ext>
            </a:extLst>
          </p:cNvPr>
          <p:cNvSpPr txBox="1"/>
          <p:nvPr/>
        </p:nvSpPr>
        <p:spPr bwMode="auto">
          <a:xfrm>
            <a:off x="1522123" y="3043888"/>
            <a:ext cx="287631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5" name="Picture 14" descr="Green Check Marks - Clipart library">
            <a:extLst>
              <a:ext uri="{FF2B5EF4-FFF2-40B4-BE49-F238E27FC236}">
                <a16:creationId xmlns:a16="http://schemas.microsoft.com/office/drawing/2014/main" id="{D4332BEB-3482-4E1D-AC68-715E6A65E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33" y="285834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570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522124" y="5172463"/>
            <a:ext cx="131486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 bwMode="auto">
          <a:xfrm>
            <a:off x="1522123" y="5881989"/>
            <a:ext cx="160021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5264493" y="5572574"/>
            <a:ext cx="2271412" cy="919401"/>
          </a:xfrm>
          <a:prstGeom prst="wedgeRoundRectCallout">
            <a:avLst>
              <a:gd name="adj1" fmla="val -54249"/>
              <a:gd name="adj2" fmla="val -12149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Same as proof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inclusion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06281" y="440138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6BB20-17F9-4C02-B92A-BC885DD73EDB}"/>
              </a:ext>
            </a:extLst>
          </p:cNvPr>
          <p:cNvSpPr txBox="1"/>
          <p:nvPr/>
        </p:nvSpPr>
        <p:spPr bwMode="auto">
          <a:xfrm>
            <a:off x="1522123" y="3043888"/>
            <a:ext cx="287631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20" name="Picture 19" descr="Green Check Marks - Clipart library">
            <a:extLst>
              <a:ext uri="{FF2B5EF4-FFF2-40B4-BE49-F238E27FC236}">
                <a16:creationId xmlns:a16="http://schemas.microsoft.com/office/drawing/2014/main" id="{B3CE19B7-8A1B-4289-92D2-6273A2A8A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33" y="2858346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5101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Radix or Patricia Trie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552" y="2871029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982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323" y="5017483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 bwMode="auto">
          <a:xfrm>
            <a:off x="3949399" y="5823530"/>
            <a:ext cx="3886357" cy="510778"/>
          </a:xfrm>
          <a:prstGeom prst="wedgeRoundRectCallout">
            <a:avLst>
              <a:gd name="adj1" fmla="val -38102"/>
              <a:gd name="adj2" fmla="val -10745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subtree on own node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18601" y="3691858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06281" y="440138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56508E-33AB-731B-B92D-014A14D604B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435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Review: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46674" y="4303826"/>
            <a:ext cx="1731563" cy="1653520"/>
            <a:chOff x="1697743" y="3903253"/>
            <a:chExt cx="1731563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697743" y="3903253"/>
              <a:ext cx="173156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1" name="Group 20"/>
          <p:cNvGrpSpPr/>
          <p:nvPr/>
        </p:nvGrpSpPr>
        <p:grpSpPr>
          <a:xfrm>
            <a:off x="2614672" y="4303826"/>
            <a:ext cx="1665842" cy="1653520"/>
            <a:chOff x="1730603" y="3903253"/>
            <a:chExt cx="1665842" cy="1653520"/>
          </a:xfrm>
        </p:grpSpPr>
        <p:sp>
          <p:nvSpPr>
            <p:cNvPr id="22" name="TextBox 21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782049" y="4303826"/>
            <a:ext cx="1665842" cy="1653520"/>
            <a:chOff x="1730603" y="3903253"/>
            <a:chExt cx="1665842" cy="1653520"/>
          </a:xfrm>
        </p:grpSpPr>
        <p:sp>
          <p:nvSpPr>
            <p:cNvPr id="42" name="TextBox 41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38" name="Group 37"/>
          <p:cNvGrpSpPr/>
          <p:nvPr/>
        </p:nvGrpSpPr>
        <p:grpSpPr>
          <a:xfrm>
            <a:off x="6873225" y="4303826"/>
            <a:ext cx="1665841" cy="1653520"/>
            <a:chOff x="1730603" y="3903253"/>
            <a:chExt cx="1665841" cy="1653520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1730603" y="3903253"/>
              <a:ext cx="166584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03762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Review: Proof of </a:t>
            </a:r>
            <a:r>
              <a:rPr lang="en-US" b="1" dirty="0">
                <a:solidFill>
                  <a:srgbClr val="FF66FF"/>
                </a:solidFill>
              </a:rPr>
              <a:t>d</a:t>
            </a:r>
            <a:r>
              <a:rPr lang="en-US" b="1" baseline="-25000" dirty="0">
                <a:solidFill>
                  <a:srgbClr val="FF66FF"/>
                </a:solidFill>
              </a:rPr>
              <a:t>1</a:t>
            </a:r>
            <a:r>
              <a:rPr lang="en-US" dirty="0">
                <a:solidFill>
                  <a:srgbClr val="FFFF00"/>
                </a:solidFill>
              </a:rPr>
              <a:t> Inclusion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46674" y="4303826"/>
            <a:ext cx="173156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43792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14672" y="4303826"/>
            <a:ext cx="16658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178930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782049" y="4303826"/>
            <a:ext cx="166584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346307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73225" y="4303826"/>
            <a:ext cx="166584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37483" y="5434126"/>
            <a:ext cx="53732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54938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</a:t>
            </a:r>
            <a:r>
              <a:rPr lang="en-US" b="1" dirty="0">
                <a:solidFill>
                  <a:srgbClr val="FF66FF"/>
                </a:solidFill>
              </a:rPr>
              <a:t>d</a:t>
            </a:r>
            <a:r>
              <a:rPr lang="en-US" b="1" baseline="-25000" dirty="0">
                <a:solidFill>
                  <a:srgbClr val="FF66FF"/>
                </a:solidFill>
              </a:rPr>
              <a:t>5</a:t>
            </a:r>
            <a:r>
              <a:rPr lang="en-US" dirty="0">
                <a:solidFill>
                  <a:srgbClr val="FFFF00"/>
                </a:solidFill>
              </a:rPr>
              <a:t> Non-Inclusion?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" name="Slide Number Placeholder 2"/>
          <p:cNvSpPr txBox="1">
            <a:spLocks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2pPr>
            <a:lvl3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3pPr>
            <a:lvl4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4pPr>
            <a:lvl5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rgbClr val="0000FF"/>
                </a:solidFill>
                <a:latin typeface="Lucida Console" pitchFamily="49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D65C4E5D-DA99-460E-9E68-E8A28959880C}" type="slidenum">
              <a:rPr lang="x-none" smtClean="0">
                <a:solidFill>
                  <a:schemeClr val="tx1">
                    <a:lumMod val="50000"/>
                  </a:schemeClr>
                </a:solidFill>
              </a:rPr>
              <a:pPr>
                <a:defRPr/>
              </a:pPr>
              <a:t>57</a:t>
            </a:fld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46674" y="4303826"/>
            <a:ext cx="1731563" cy="1653520"/>
            <a:chOff x="1697743" y="3903253"/>
            <a:chExt cx="1731563" cy="1653520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1697743" y="3903253"/>
              <a:ext cx="173156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0" name="Group 9"/>
          <p:cNvGrpSpPr/>
          <p:nvPr/>
        </p:nvGrpSpPr>
        <p:grpSpPr>
          <a:xfrm>
            <a:off x="2614672" y="4303826"/>
            <a:ext cx="1665842" cy="1653520"/>
            <a:chOff x="1730603" y="3903253"/>
            <a:chExt cx="1665842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14" name="Straight Arrow Connector 13"/>
          <p:cNvCxnSpPr>
            <a:stCxn id="17" idx="2"/>
            <a:endCxn id="7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>
            <a:stCxn id="17" idx="2"/>
            <a:endCxn id="11" idx="0"/>
          </p:cNvCxnSpPr>
          <p:nvPr/>
        </p:nvCxnSpPr>
        <p:spPr bwMode="auto">
          <a:xfrm>
            <a:off x="3135162" y="3651773"/>
            <a:ext cx="312431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6" name="Group 15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17" name="TextBox 16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82049" y="4303826"/>
            <a:ext cx="1665842" cy="1653520"/>
            <a:chOff x="1730603" y="3903253"/>
            <a:chExt cx="1665842" cy="1653520"/>
          </a:xfrm>
        </p:grpSpPr>
        <p:sp>
          <p:nvSpPr>
            <p:cNvPr id="20" name="TextBox 19"/>
            <p:cNvSpPr txBox="1"/>
            <p:nvPr/>
          </p:nvSpPr>
          <p:spPr bwMode="auto">
            <a:xfrm>
              <a:off x="1730603" y="3903253"/>
              <a:ext cx="166584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23" name="Group 22"/>
          <p:cNvGrpSpPr/>
          <p:nvPr/>
        </p:nvGrpSpPr>
        <p:grpSpPr>
          <a:xfrm>
            <a:off x="6873225" y="4303826"/>
            <a:ext cx="1665841" cy="1653520"/>
            <a:chOff x="1730603" y="3903253"/>
            <a:chExt cx="1665841" cy="1653520"/>
          </a:xfrm>
        </p:grpSpPr>
        <p:sp>
          <p:nvSpPr>
            <p:cNvPr id="24" name="TextBox 23"/>
            <p:cNvSpPr txBox="1"/>
            <p:nvPr/>
          </p:nvSpPr>
          <p:spPr bwMode="auto">
            <a:xfrm>
              <a:off x="1730603" y="3903253"/>
              <a:ext cx="1665841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i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 bwMode="auto">
            <a:xfrm>
              <a:off x="2294861" y="5033553"/>
              <a:ext cx="537327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2800" b="1" i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tx1">
                  <a:lumMod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27" name="Straight Arrow Connector 26"/>
          <p:cNvCxnSpPr>
            <a:stCxn id="18" idx="2"/>
            <a:endCxn id="20" idx="0"/>
          </p:cNvCxnSpPr>
          <p:nvPr/>
        </p:nvCxnSpPr>
        <p:spPr bwMode="auto">
          <a:xfrm flipH="1">
            <a:off x="5614970" y="3651773"/>
            <a:ext cx="39386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18" idx="2"/>
            <a:endCxn id="24" idx="0"/>
          </p:cNvCxnSpPr>
          <p:nvPr/>
        </p:nvCxnSpPr>
        <p:spPr bwMode="auto">
          <a:xfrm>
            <a:off x="6008838" y="3651773"/>
            <a:ext cx="1697308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Straight Arrow Connector 29"/>
          <p:cNvCxnSpPr>
            <a:endCxn id="18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TextBox 31"/>
          <p:cNvSpPr txBox="1"/>
          <p:nvPr/>
        </p:nvSpPr>
        <p:spPr bwMode="auto">
          <a:xfrm>
            <a:off x="1076813" y="2515238"/>
            <a:ext cx="57815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Can’t prove a value not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1130474" y="3677193"/>
            <a:ext cx="567417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by displaying entire tree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5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ln>
            <a:noFill/>
          </a:ln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>
                <a:solidFill>
                  <a:srgbClr val="FFFF00"/>
                </a:solidFill>
              </a:rPr>
              <a:pPr>
                <a:defRPr/>
              </a:pPr>
              <a:t>58</a:t>
            </a:fld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17080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5" name="TextBox 44"/>
          <p:cNvSpPr txBox="1"/>
          <p:nvPr/>
        </p:nvSpPr>
        <p:spPr bwMode="auto">
          <a:xfrm>
            <a:off x="3200759" y="5433399"/>
            <a:ext cx="27424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00, 11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86873" y="5104459"/>
            <a:ext cx="1051165" cy="1181100"/>
          </a:xfrm>
          <a:prstGeom prst="wedgeRoundRectCallout">
            <a:avLst>
              <a:gd name="adj1" fmla="val 164744"/>
              <a:gd name="adj2" fmla="val 1855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 flipH="1">
            <a:off x="7117475" y="5104459"/>
            <a:ext cx="1051165" cy="1181100"/>
          </a:xfrm>
          <a:prstGeom prst="wedgeRoundRectCallout">
            <a:avLst>
              <a:gd name="adj1" fmla="val 147346"/>
              <a:gd name="adj2" fmla="val 564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68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animBg="1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Dynamic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hash(v’s slot)+i*(sizeof T)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38252" y="4658200"/>
            <a:ext cx="173542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v.length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495040" y="4690587"/>
            <a:ext cx="1778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v’s slot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9C95C1-0ADC-F511-5777-FE59697BC981}"/>
              </a:ext>
            </a:extLst>
          </p:cNvPr>
          <p:cNvSpPr/>
          <p:nvPr/>
        </p:nvSpPr>
        <p:spPr bwMode="auto">
          <a:xfrm>
            <a:off x="1038252" y="2548505"/>
            <a:ext cx="120417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T[] v;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C2B7B-32B0-059C-7F91-D1500F2D4AC3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44552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Sorted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chemeClr val="tx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4" name="TextBox 33"/>
          <p:cNvSpPr txBox="1"/>
          <p:nvPr/>
        </p:nvSpPr>
        <p:spPr bwMode="auto">
          <a:xfrm>
            <a:off x="2861436" y="3780606"/>
            <a:ext cx="34211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 10 not included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2807948" y="5202035"/>
            <a:ext cx="1051165" cy="1181100"/>
          </a:xfrm>
          <a:prstGeom prst="wedgeRoundRectCallout">
            <a:avLst>
              <a:gd name="adj1" fmla="val 111101"/>
              <a:gd name="adj2" fmla="val -119436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  <p:sp>
        <p:nvSpPr>
          <p:cNvPr id="45" name="Rounded Rectangular Callout 44"/>
          <p:cNvSpPr/>
          <p:nvPr/>
        </p:nvSpPr>
        <p:spPr bwMode="auto">
          <a:xfrm flipH="1">
            <a:off x="5089388" y="5104459"/>
            <a:ext cx="1051165" cy="1181100"/>
          </a:xfrm>
          <a:prstGeom prst="wedgeRoundRectCallout">
            <a:avLst>
              <a:gd name="adj1" fmla="val 106752"/>
              <a:gd name="adj2" fmla="val -118145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Lucida Console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9476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Inclusion for 00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809033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Proof of Non-Inclusion for 01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5490" y="4303826"/>
            <a:ext cx="171393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=H(00)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119747" y="5434126"/>
            <a:ext cx="5854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12455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2" name="TextBox 21"/>
          <p:cNvSpPr txBox="1"/>
          <p:nvPr/>
        </p:nvSpPr>
        <p:spPr bwMode="auto">
          <a:xfrm>
            <a:off x="2672381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3236638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447593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312432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/>
          <p:cNvSpPr txBox="1"/>
          <p:nvPr/>
        </p:nvSpPr>
        <p:spPr bwMode="auto">
          <a:xfrm>
            <a:off x="2026525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4900201" y="3128553"/>
            <a:ext cx="221727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 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839758" y="4303826"/>
            <a:ext cx="15504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5404015" y="5434126"/>
            <a:ext cx="42191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5614970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9" name="TextBox 38"/>
          <p:cNvSpPr txBox="1"/>
          <p:nvPr/>
        </p:nvSpPr>
        <p:spPr bwMode="auto">
          <a:xfrm>
            <a:off x="6859086" y="4303826"/>
            <a:ext cx="169411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=H(11)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7423345" y="5434126"/>
            <a:ext cx="5656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2800" b="1" i="1" baseline="-250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Straight Arrow Connector 40"/>
          <p:cNvCxnSpPr/>
          <p:nvPr/>
        </p:nvCxnSpPr>
        <p:spPr bwMode="auto">
          <a:xfrm>
            <a:off x="7706146" y="4827046"/>
            <a:ext cx="1" cy="6070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Straight Arrow Connector 34"/>
          <p:cNvCxnSpPr>
            <a:stCxn id="33" idx="2"/>
            <a:endCxn id="42" idx="0"/>
          </p:cNvCxnSpPr>
          <p:nvPr/>
        </p:nvCxnSpPr>
        <p:spPr bwMode="auto">
          <a:xfrm flipH="1">
            <a:off x="5614971" y="3651773"/>
            <a:ext cx="39386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665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3330314" y="1947453"/>
            <a:ext cx="24833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01,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555490" y="4303826"/>
            <a:ext cx="1713932" cy="1653520"/>
            <a:chOff x="1706559" y="3903253"/>
            <a:chExt cx="1713932" cy="1653520"/>
          </a:xfrm>
        </p:grpSpPr>
        <p:sp>
          <p:nvSpPr>
            <p:cNvPr id="11" name="TextBox 10"/>
            <p:cNvSpPr txBox="1"/>
            <p:nvPr/>
          </p:nvSpPr>
          <p:spPr bwMode="auto">
            <a:xfrm>
              <a:off x="1706559" y="3903253"/>
              <a:ext cx="1713932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=H(00)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2270816" y="5033553"/>
              <a:ext cx="58541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sp>
        <p:nvSpPr>
          <p:cNvPr id="22" name="TextBox 21"/>
          <p:cNvSpPr txBox="1"/>
          <p:nvPr/>
        </p:nvSpPr>
        <p:spPr bwMode="auto">
          <a:xfrm>
            <a:off x="4243799" y="4515682"/>
            <a:ext cx="92204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b="1" baseline="-25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/>
          <p:cNvCxnSpPr>
            <a:stCxn id="6" idx="2"/>
            <a:endCxn id="11" idx="0"/>
          </p:cNvCxnSpPr>
          <p:nvPr/>
        </p:nvCxnSpPr>
        <p:spPr bwMode="auto">
          <a:xfrm flipH="1">
            <a:off x="1412456" y="3651773"/>
            <a:ext cx="1722706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>
            <a:stCxn id="6" idx="2"/>
            <a:endCxn id="22" idx="0"/>
          </p:cNvCxnSpPr>
          <p:nvPr/>
        </p:nvCxnSpPr>
        <p:spPr bwMode="auto">
          <a:xfrm>
            <a:off x="3135162" y="3651773"/>
            <a:ext cx="1569661" cy="86390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12" name="Group 11"/>
          <p:cNvGrpSpPr/>
          <p:nvPr/>
        </p:nvGrpSpPr>
        <p:grpSpPr>
          <a:xfrm>
            <a:off x="2026525" y="3128553"/>
            <a:ext cx="5090950" cy="523220"/>
            <a:chOff x="2051033" y="3128553"/>
            <a:chExt cx="5090950" cy="523220"/>
          </a:xfrm>
        </p:grpSpPr>
        <p:sp>
          <p:nvSpPr>
            <p:cNvPr id="6" name="TextBox 5"/>
            <p:cNvSpPr txBox="1"/>
            <p:nvPr/>
          </p:nvSpPr>
          <p:spPr bwMode="auto">
            <a:xfrm>
              <a:off x="2051033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 bwMode="auto">
            <a:xfrm>
              <a:off x="4924709" y="3128553"/>
              <a:ext cx="221727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2,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2800" b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859086" y="4303826"/>
            <a:ext cx="1694118" cy="1653520"/>
            <a:chOff x="1716464" y="3903253"/>
            <a:chExt cx="1694118" cy="1653520"/>
          </a:xfrm>
        </p:grpSpPr>
        <p:sp>
          <p:nvSpPr>
            <p:cNvPr id="39" name="TextBox 38"/>
            <p:cNvSpPr txBox="1"/>
            <p:nvPr/>
          </p:nvSpPr>
          <p:spPr bwMode="auto">
            <a:xfrm>
              <a:off x="1716464" y="3903253"/>
              <a:ext cx="169411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1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2800" b="1" baseline="-25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</a:t>
              </a:r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=H(11)</a:t>
              </a:r>
              <a:endParaRPr lang="en-US" sz="2800" b="1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 bwMode="auto">
            <a:xfrm>
              <a:off x="2280723" y="5033553"/>
              <a:ext cx="565604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b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2800" b="1" i="1" baseline="-25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 bwMode="auto">
            <a:xfrm>
              <a:off x="2563524" y="4426473"/>
              <a:ext cx="1" cy="607080"/>
            </a:xfrm>
            <a:prstGeom prst="straightConnector1">
              <a:avLst/>
            </a:prstGeom>
            <a:solidFill>
              <a:srgbClr val="FFFFCC"/>
            </a:solidFill>
            <a:ln w="762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cxnSp>
        <p:nvCxnSpPr>
          <p:cNvPr id="36" name="Straight Arrow Connector 35"/>
          <p:cNvCxnSpPr>
            <a:stCxn id="33" idx="2"/>
            <a:endCxn id="39" idx="0"/>
          </p:cNvCxnSpPr>
          <p:nvPr/>
        </p:nvCxnSpPr>
        <p:spPr bwMode="auto">
          <a:xfrm>
            <a:off x="6008838" y="3651773"/>
            <a:ext cx="1697307" cy="65205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Arrow Connector 45"/>
          <p:cNvCxnSpPr>
            <a:stCxn id="5" idx="2"/>
          </p:cNvCxnSpPr>
          <p:nvPr/>
        </p:nvCxnSpPr>
        <p:spPr bwMode="auto">
          <a:xfrm flipH="1">
            <a:off x="3146226" y="2470673"/>
            <a:ext cx="1425774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endCxn id="33" idx="0"/>
          </p:cNvCxnSpPr>
          <p:nvPr/>
        </p:nvCxnSpPr>
        <p:spPr bwMode="auto">
          <a:xfrm>
            <a:off x="4375615" y="2470673"/>
            <a:ext cx="1633223" cy="657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Straight Arrow Connector 28"/>
          <p:cNvCxnSpPr>
            <a:stCxn id="33" idx="2"/>
            <a:endCxn id="22" idx="0"/>
          </p:cNvCxnSpPr>
          <p:nvPr/>
        </p:nvCxnSpPr>
        <p:spPr bwMode="auto">
          <a:xfrm flipH="1">
            <a:off x="4704823" y="3651773"/>
            <a:ext cx="1304015" cy="86390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80665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1522123" y="2355889"/>
            <a:ext cx="305885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leaves are 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</a:t>
            </a:r>
            <a:endParaRPr lang="en-US" sz="105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1522123" y="3282477"/>
            <a:ext cx="63321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), H(H()),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...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 can be precomputed</a:t>
            </a:r>
            <a:endParaRPr lang="en-US" sz="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522123" y="4209065"/>
            <a:ext cx="553972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Can truncate all Traps-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 subtrees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522122" y="5135653"/>
            <a:ext cx="575824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Navigation vs re-hashing trade-offs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717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AutoShape 4" descr="Image result for check ma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6" descr="Image result for check mark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32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DC2D08-E8F1-4CBF-AA88-DEE37ADB5EE1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47327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1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F8F4DA-49DA-6CE4-8377-FCD6AB2DFD61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808EF-83CE-DD7D-4F88-E77E1C570386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8" descr="Green Check Marks - Clipart library">
            <a:extLst>
              <a:ext uri="{FF2B5EF4-FFF2-40B4-BE49-F238E27FC236}">
                <a16:creationId xmlns:a16="http://schemas.microsoft.com/office/drawing/2014/main" id="{1372FCDB-E05B-7D6F-BD59-FEE8EF74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1365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ounded Rectangular Callout 12"/>
          <p:cNvSpPr/>
          <p:nvPr/>
        </p:nvSpPr>
        <p:spPr bwMode="auto">
          <a:xfrm>
            <a:off x="5230206" y="5121887"/>
            <a:ext cx="2797102" cy="510778"/>
          </a:xfrm>
          <a:prstGeom prst="wedgeRoundRectCallout">
            <a:avLst>
              <a:gd name="adj1" fmla="val -58215"/>
              <a:gd name="adj2" fmla="val -2385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Usual Merkle proof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AB835-2D2B-BE74-DBC1-85A96C862150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7" name="Picture 8" descr="Green Check Marks - Clipart library">
            <a:extLst>
              <a:ext uri="{FF2B5EF4-FFF2-40B4-BE49-F238E27FC236}">
                <a16:creationId xmlns:a16="http://schemas.microsoft.com/office/drawing/2014/main" id="{917921FB-C088-46CF-A64B-6F63FC93E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B08E0A-C64C-B892-1E8D-F767E917F2E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122006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10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003E00-5DE6-692D-03C8-9E85E5FF62E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A586E-D9BB-B00A-9B75-C1D6730F66D9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2" name="Picture 8" descr="Green Check Marks - Clipart library">
            <a:extLst>
              <a:ext uri="{FF2B5EF4-FFF2-40B4-BE49-F238E27FC236}">
                <a16:creationId xmlns:a16="http://schemas.microsoft.com/office/drawing/2014/main" id="{1716A542-6432-28FC-D4B9-A53D4E6FD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659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Sparse Merkle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833" y="494985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8AD5C3-F70D-415D-F0B9-4DFF26FCF86E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72779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Mappings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495040" y="4056105"/>
            <a:ext cx="521716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hash(i.(v’s slot))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38252" y="2548505"/>
            <a:ext cx="358303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mapping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(T1 =&gt; T2) v;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5040" y="3515565"/>
            <a:ext cx="1351280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location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1038252" y="2020664"/>
            <a:ext cx="1693092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declaration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038252" y="3515565"/>
            <a:ext cx="931518" cy="461665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endParaRPr lang="en-US" sz="1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56D628-C905-16CB-1E7C-8C4C26621C6D}"/>
              </a:ext>
            </a:extLst>
          </p:cNvPr>
          <p:cNvSpPr/>
          <p:nvPr/>
        </p:nvSpPr>
        <p:spPr bwMode="auto">
          <a:xfrm>
            <a:off x="1038252" y="4056105"/>
            <a:ext cx="983588" cy="46166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0044928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Binary Search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  <a:endCxn id="19" idx="0"/>
          </p:cNvCxnSpPr>
          <p:nvPr/>
        </p:nvCxnSpPr>
        <p:spPr bwMode="auto">
          <a:xfrm flipH="1">
            <a:off x="2270761" y="2456157"/>
            <a:ext cx="2005458" cy="86911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  <a:endCxn id="15" idx="0"/>
          </p:cNvCxnSpPr>
          <p:nvPr/>
        </p:nvCxnSpPr>
        <p:spPr bwMode="auto">
          <a:xfrm>
            <a:off x="4836411" y="2456157"/>
            <a:ext cx="2036830" cy="869113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4160199" y="1779945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Lucida Console" pitchFamily="49" charset="0"/>
              </a:rPr>
              <a:t>x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74127" y="3325270"/>
            <a:ext cx="6995747" cy="2255520"/>
            <a:chOff x="1056452" y="3325270"/>
            <a:chExt cx="6995747" cy="2255520"/>
          </a:xfrm>
        </p:grpSpPr>
        <p:sp>
          <p:nvSpPr>
            <p:cNvPr id="19" name="Isosceles Triangle 18"/>
            <p:cNvSpPr/>
            <p:nvPr/>
          </p:nvSpPr>
          <p:spPr bwMode="auto">
            <a:xfrm>
              <a:off x="1056452" y="3325270"/>
              <a:ext cx="2393267" cy="2255520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&lt; 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>
              <a:off x="5658932" y="3325270"/>
              <a:ext cx="2393267" cy="2255520"/>
            </a:xfrm>
            <a:prstGeom prst="triangle">
              <a:avLst/>
            </a:prstGeom>
            <a:solidFill>
              <a:schemeClr val="tx2">
                <a:lumMod val="50000"/>
              </a:schemeClr>
            </a:solidFill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keys &gt; x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 bwMode="auto">
          <a:xfrm>
            <a:off x="2867257" y="3338128"/>
            <a:ext cx="33781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Challenge: balance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961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cxnSp>
        <p:nvCxnSpPr>
          <p:cNvPr id="54" name="Straight Connector 53"/>
          <p:cNvCxnSpPr>
            <a:cxnSpLocks/>
            <a:stCxn id="51" idx="2"/>
            <a:endCxn id="61" idx="0"/>
          </p:cNvCxnSpPr>
          <p:nvPr/>
        </p:nvCxnSpPr>
        <p:spPr bwMode="auto">
          <a:xfrm>
            <a:off x="4661062" y="2483805"/>
            <a:ext cx="1345827" cy="672653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61" idx="5"/>
            <a:endCxn id="58" idx="0"/>
          </p:cNvCxnSpPr>
          <p:nvPr/>
        </p:nvCxnSpPr>
        <p:spPr bwMode="auto">
          <a:xfrm flipH="1">
            <a:off x="5502064" y="3546703"/>
            <a:ext cx="343180" cy="663406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5778289" y="3156458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847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 (1)</a:t>
            </a:r>
          </a:p>
        </p:txBody>
      </p:sp>
      <p:cxnSp>
        <p:nvCxnSpPr>
          <p:cNvPr id="54" name="Straight Connector 53"/>
          <p:cNvCxnSpPr>
            <a:cxnSpLocks/>
            <a:stCxn id="51" idx="2"/>
            <a:endCxn id="61" idx="5"/>
          </p:cNvCxnSpPr>
          <p:nvPr/>
        </p:nvCxnSpPr>
        <p:spPr bwMode="auto">
          <a:xfrm flipV="1">
            <a:off x="4661062" y="1861758"/>
            <a:ext cx="1480017" cy="62204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61" idx="4"/>
            <a:endCxn id="58" idx="0"/>
          </p:cNvCxnSpPr>
          <p:nvPr/>
        </p:nvCxnSpPr>
        <p:spPr bwMode="auto">
          <a:xfrm flipH="1">
            <a:off x="5502064" y="1928713"/>
            <a:ext cx="800660" cy="2281396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6074124" y="1471513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7981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 (2)</a:t>
            </a:r>
          </a:p>
        </p:txBody>
      </p:sp>
      <p:cxnSp>
        <p:nvCxnSpPr>
          <p:cNvPr id="54" name="Straight Connector 53"/>
          <p:cNvCxnSpPr>
            <a:cxnSpLocks/>
            <a:stCxn id="51" idx="1"/>
            <a:endCxn id="61" idx="5"/>
          </p:cNvCxnSpPr>
          <p:nvPr/>
        </p:nvCxnSpPr>
        <p:spPr bwMode="auto">
          <a:xfrm flipV="1">
            <a:off x="4594107" y="1861758"/>
            <a:ext cx="1546972" cy="46040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cxnSpLocks/>
            <a:stCxn id="51" idx="6"/>
            <a:endCxn id="62" idx="0"/>
          </p:cNvCxnSpPr>
          <p:nvPr/>
        </p:nvCxnSpPr>
        <p:spPr bwMode="auto">
          <a:xfrm flipH="1">
            <a:off x="3100924" y="2483805"/>
            <a:ext cx="1102938" cy="825052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cxnSpLocks/>
            <a:stCxn id="51" idx="3"/>
            <a:endCxn id="58" idx="0"/>
          </p:cNvCxnSpPr>
          <p:nvPr/>
        </p:nvCxnSpPr>
        <p:spPr bwMode="auto">
          <a:xfrm>
            <a:off x="4594107" y="2645450"/>
            <a:ext cx="907957" cy="1564659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7AEBCB3-20C7-42F5-B26F-DFF618E2E087}"/>
              </a:ext>
            </a:extLst>
          </p:cNvPr>
          <p:cNvGrpSpPr/>
          <p:nvPr/>
        </p:nvGrpSpPr>
        <p:grpSpPr>
          <a:xfrm>
            <a:off x="5205133" y="4210109"/>
            <a:ext cx="571500" cy="1504332"/>
            <a:chOff x="5205133" y="4210109"/>
            <a:chExt cx="571500" cy="1504332"/>
          </a:xfrm>
          <a:solidFill>
            <a:schemeClr val="tx2">
              <a:lumMod val="50000"/>
            </a:schemeClr>
          </a:solidFill>
        </p:grpSpPr>
        <p:sp>
          <p:nvSpPr>
            <p:cNvPr id="50" name="AutoShape 73"/>
            <p:cNvSpPr>
              <a:spLocks noChangeArrowheads="1"/>
            </p:cNvSpPr>
            <p:nvPr/>
          </p:nvSpPr>
          <p:spPr bwMode="auto">
            <a:xfrm flipH="1">
              <a:off x="5205133" y="4455481"/>
              <a:ext cx="571500" cy="1258960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58" name="Oval 62" descr="‎25%‎"/>
            <p:cNvSpPr>
              <a:spLocks noChangeArrowheads="1"/>
            </p:cNvSpPr>
            <p:nvPr/>
          </p:nvSpPr>
          <p:spPr bwMode="auto">
            <a:xfrm flipH="1">
              <a:off x="5273464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516DE6-6CC6-497E-8E48-5098E9854242}"/>
              </a:ext>
            </a:extLst>
          </p:cNvPr>
          <p:cNvGrpSpPr/>
          <p:nvPr/>
        </p:nvGrpSpPr>
        <p:grpSpPr>
          <a:xfrm>
            <a:off x="2803993" y="3308857"/>
            <a:ext cx="571500" cy="2405584"/>
            <a:chOff x="3395663" y="2690292"/>
            <a:chExt cx="571500" cy="2405584"/>
          </a:xfrm>
          <a:solidFill>
            <a:schemeClr val="tx2">
              <a:lumMod val="50000"/>
            </a:schemeClr>
          </a:solidFill>
        </p:grpSpPr>
        <p:sp>
          <p:nvSpPr>
            <p:cNvPr id="59" name="AutoShape 73"/>
            <p:cNvSpPr>
              <a:spLocks noChangeArrowheads="1"/>
            </p:cNvSpPr>
            <p:nvPr/>
          </p:nvSpPr>
          <p:spPr bwMode="auto">
            <a:xfrm flipH="1">
              <a:off x="3395663" y="2912990"/>
              <a:ext cx="571500" cy="2182886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62" name="Oval 62" descr="‎25%‎"/>
            <p:cNvSpPr>
              <a:spLocks noChangeArrowheads="1"/>
            </p:cNvSpPr>
            <p:nvPr/>
          </p:nvSpPr>
          <p:spPr bwMode="auto">
            <a:xfrm flipH="1">
              <a:off x="3463994" y="2690292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4203862" y="225520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D30D35E-DF0F-472E-A600-04BD59FE57CE}"/>
              </a:ext>
            </a:extLst>
          </p:cNvPr>
          <p:cNvGrpSpPr/>
          <p:nvPr/>
        </p:nvGrpSpPr>
        <p:grpSpPr>
          <a:xfrm>
            <a:off x="6074124" y="1471513"/>
            <a:ext cx="1055619" cy="2481783"/>
            <a:chOff x="5778289" y="3156458"/>
            <a:chExt cx="1055619" cy="2481783"/>
          </a:xfrm>
          <a:solidFill>
            <a:schemeClr val="tx2">
              <a:lumMod val="50000"/>
            </a:schemeClr>
          </a:solidFill>
        </p:grpSpPr>
        <p:cxnSp>
          <p:nvCxnSpPr>
            <p:cNvPr id="52" name="Straight Connector 51"/>
            <p:cNvCxnSpPr>
              <a:cxnSpLocks/>
              <a:stCxn id="61" idx="3"/>
              <a:endCxn id="57" idx="0"/>
            </p:cNvCxnSpPr>
            <p:nvPr/>
          </p:nvCxnSpPr>
          <p:spPr bwMode="auto">
            <a:xfrm>
              <a:off x="6168534" y="3546703"/>
              <a:ext cx="390805" cy="663406"/>
            </a:xfrm>
            <a:prstGeom prst="line">
              <a:avLst/>
            </a:prstGeom>
            <a:grpFill/>
            <a:ln w="7620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AutoShape 98"/>
            <p:cNvSpPr>
              <a:spLocks noChangeArrowheads="1"/>
            </p:cNvSpPr>
            <p:nvPr/>
          </p:nvSpPr>
          <p:spPr bwMode="auto">
            <a:xfrm flipH="1">
              <a:off x="6262408" y="4445956"/>
              <a:ext cx="571500" cy="1192285"/>
            </a:xfrm>
            <a:prstGeom prst="triangle">
              <a:avLst>
                <a:gd name="adj" fmla="val 50000"/>
              </a:avLst>
            </a:prstGeom>
            <a:grpFill/>
            <a:ln w="76200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61" name="Oval 62" descr="‎25%‎"/>
            <p:cNvSpPr>
              <a:spLocks noChangeArrowheads="1"/>
            </p:cNvSpPr>
            <p:nvPr/>
          </p:nvSpPr>
          <p:spPr bwMode="auto">
            <a:xfrm flipH="1">
              <a:off x="5778289" y="3156458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</a:t>
              </a:r>
            </a:p>
          </p:txBody>
        </p:sp>
        <p:sp>
          <p:nvSpPr>
            <p:cNvPr id="57" name="Oval 62" descr="‎25%‎"/>
            <p:cNvSpPr>
              <a:spLocks noChangeArrowheads="1"/>
            </p:cNvSpPr>
            <p:nvPr/>
          </p:nvSpPr>
          <p:spPr bwMode="auto">
            <a:xfrm flipH="1">
              <a:off x="6330739" y="4210109"/>
              <a:ext cx="457200" cy="457200"/>
            </a:xfrm>
            <a:prstGeom prst="ellipse">
              <a:avLst/>
            </a:prstGeom>
            <a:grpFill/>
            <a:ln w="76200">
              <a:solidFill>
                <a:srgbClr val="FFFF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r>
                <a:rPr lang="en-US" i="1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503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3964388" y="2469937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73"/>
          <p:cNvSpPr>
            <a:spLocks noChangeArrowheads="1"/>
          </p:cNvSpPr>
          <p:nvPr/>
        </p:nvSpPr>
        <p:spPr bwMode="auto">
          <a:xfrm flipH="1">
            <a:off x="1048592" y="3998839"/>
            <a:ext cx="571500" cy="2211461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AutoShape 73"/>
          <p:cNvSpPr>
            <a:spLocks noChangeArrowheads="1"/>
          </p:cNvSpPr>
          <p:nvPr/>
        </p:nvSpPr>
        <p:spPr bwMode="auto">
          <a:xfrm>
            <a:off x="2115392" y="3979790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57"/>
          <p:cNvSpPr>
            <a:spLocks noChangeArrowheads="1"/>
          </p:cNvSpPr>
          <p:nvPr/>
        </p:nvSpPr>
        <p:spPr bwMode="auto">
          <a:xfrm>
            <a:off x="2270899" y="162711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Connector 25"/>
          <p:cNvCxnSpPr>
            <a:stCxn id="12" idx="3"/>
          </p:cNvCxnSpPr>
          <p:nvPr/>
        </p:nvCxnSpPr>
        <p:spPr bwMode="auto">
          <a:xfrm flipH="1">
            <a:off x="1343867" y="3071012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5"/>
          </p:cNvCxnSpPr>
          <p:nvPr/>
        </p:nvCxnSpPr>
        <p:spPr bwMode="auto">
          <a:xfrm>
            <a:off x="2046781" y="3071012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2" idx="0"/>
          </p:cNvCxnSpPr>
          <p:nvPr/>
        </p:nvCxnSpPr>
        <p:spPr bwMode="auto">
          <a:xfrm flipH="1">
            <a:off x="1885136" y="2017360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14" idx="0"/>
          </p:cNvCxnSpPr>
          <p:nvPr/>
        </p:nvCxnSpPr>
        <p:spPr bwMode="auto">
          <a:xfrm>
            <a:off x="2661144" y="2017360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62" descr="‎25%‎"/>
          <p:cNvSpPr>
            <a:spLocks noChangeArrowheads="1"/>
          </p:cNvSpPr>
          <p:nvPr/>
        </p:nvSpPr>
        <p:spPr bwMode="auto">
          <a:xfrm>
            <a:off x="1104086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Oval 62" descr="‎25%‎"/>
          <p:cNvSpPr>
            <a:spLocks noChangeArrowheads="1"/>
          </p:cNvSpPr>
          <p:nvPr/>
        </p:nvSpPr>
        <p:spPr bwMode="auto">
          <a:xfrm>
            <a:off x="2161361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2839292" y="2903465"/>
            <a:ext cx="571500" cy="120181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Oval 62" descr="‎25%‎"/>
          <p:cNvSpPr>
            <a:spLocks noChangeArrowheads="1"/>
          </p:cNvSpPr>
          <p:nvPr/>
        </p:nvSpPr>
        <p:spPr bwMode="auto">
          <a:xfrm>
            <a:off x="1656536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Oval 62" descr="‎25%‎"/>
          <p:cNvSpPr>
            <a:spLocks noChangeArrowheads="1"/>
          </p:cNvSpPr>
          <p:nvPr/>
        </p:nvSpPr>
        <p:spPr bwMode="auto">
          <a:xfrm>
            <a:off x="2885261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AutoShape 73"/>
          <p:cNvSpPr>
            <a:spLocks noChangeArrowheads="1"/>
          </p:cNvSpPr>
          <p:nvPr/>
        </p:nvSpPr>
        <p:spPr bwMode="auto">
          <a:xfrm flipH="1">
            <a:off x="6563567" y="3989315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6522360" y="1636640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2" name="Straight Connector 51"/>
          <p:cNvCxnSpPr>
            <a:stCxn id="61" idx="3"/>
            <a:endCxn id="56" idx="0"/>
          </p:cNvCxnSpPr>
          <p:nvPr/>
        </p:nvCxnSpPr>
        <p:spPr bwMode="auto">
          <a:xfrm>
            <a:off x="7526968" y="3080537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61" idx="5"/>
          </p:cNvCxnSpPr>
          <p:nvPr/>
        </p:nvCxnSpPr>
        <p:spPr bwMode="auto">
          <a:xfrm flipH="1">
            <a:off x="6811217" y="3080537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3"/>
            <a:endCxn id="61" idx="0"/>
          </p:cNvCxnSpPr>
          <p:nvPr/>
        </p:nvCxnSpPr>
        <p:spPr bwMode="auto">
          <a:xfrm>
            <a:off x="6912605" y="2026885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5"/>
            <a:endCxn id="59" idx="0"/>
          </p:cNvCxnSpPr>
          <p:nvPr/>
        </p:nvCxnSpPr>
        <p:spPr bwMode="auto">
          <a:xfrm flipH="1">
            <a:off x="6125417" y="2026885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98"/>
          <p:cNvSpPr>
            <a:spLocks noChangeArrowheads="1"/>
          </p:cNvSpPr>
          <p:nvPr/>
        </p:nvSpPr>
        <p:spPr bwMode="auto">
          <a:xfrm flipH="1">
            <a:off x="7620842" y="3979790"/>
            <a:ext cx="571500" cy="1192285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Oval 62" descr="‎25%‎"/>
          <p:cNvSpPr>
            <a:spLocks noChangeArrowheads="1"/>
          </p:cNvSpPr>
          <p:nvPr/>
        </p:nvSpPr>
        <p:spPr bwMode="auto">
          <a:xfrm flipH="1">
            <a:off x="7689173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8" name="Oval 62" descr="‎25%‎"/>
          <p:cNvSpPr>
            <a:spLocks noChangeArrowheads="1"/>
          </p:cNvSpPr>
          <p:nvPr/>
        </p:nvSpPr>
        <p:spPr bwMode="auto">
          <a:xfrm flipH="1">
            <a:off x="6631898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AutoShape 73"/>
          <p:cNvSpPr>
            <a:spLocks noChangeArrowheads="1"/>
          </p:cNvSpPr>
          <p:nvPr/>
        </p:nvSpPr>
        <p:spPr bwMode="auto">
          <a:xfrm flipH="1">
            <a:off x="5839667" y="2912990"/>
            <a:ext cx="571500" cy="2182886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Oval 62" descr="‎25%‎"/>
          <p:cNvSpPr>
            <a:spLocks noChangeArrowheads="1"/>
          </p:cNvSpPr>
          <p:nvPr/>
        </p:nvSpPr>
        <p:spPr bwMode="auto">
          <a:xfrm flipH="1">
            <a:off x="7136723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2" name="Oval 62" descr="‎25%‎"/>
          <p:cNvSpPr>
            <a:spLocks noChangeArrowheads="1"/>
          </p:cNvSpPr>
          <p:nvPr/>
        </p:nvSpPr>
        <p:spPr bwMode="auto">
          <a:xfrm flipH="1">
            <a:off x="5907998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Right Arrow 36"/>
          <p:cNvSpPr/>
          <p:nvPr/>
        </p:nvSpPr>
        <p:spPr bwMode="auto">
          <a:xfrm flipH="1">
            <a:off x="3964388" y="3545893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22" name="TextBox 21"/>
          <p:cNvSpPr txBox="1"/>
          <p:nvPr/>
        </p:nvSpPr>
        <p:spPr bwMode="auto">
          <a:xfrm>
            <a:off x="3321058" y="5745534"/>
            <a:ext cx="41713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key &lt; children keys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374AF-26DB-5198-C22F-283578ABED34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3574586" y="2593119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CACCA-77B6-3019-ACE5-42005B86ED35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408508" y="2544788"/>
            <a:ext cx="570454" cy="75852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F4B56D-DC7D-E37B-4EE6-40D63DD42B83}"/>
              </a:ext>
            </a:extLst>
          </p:cNvPr>
          <p:cNvSpPr/>
          <p:nvPr/>
        </p:nvSpPr>
        <p:spPr bwMode="auto">
          <a:xfrm>
            <a:off x="3880658" y="185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AAD71-DED9-2472-F88A-43DA6E7BD603}"/>
              </a:ext>
            </a:extLst>
          </p:cNvPr>
          <p:cNvSpPr/>
          <p:nvPr/>
        </p:nvSpPr>
        <p:spPr bwMode="auto">
          <a:xfrm>
            <a:off x="2898374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8BC09-95CF-CAC3-65BB-451893E04301}"/>
              </a:ext>
            </a:extLst>
          </p:cNvPr>
          <p:cNvSpPr/>
          <p:nvPr/>
        </p:nvSpPr>
        <p:spPr bwMode="auto">
          <a:xfrm>
            <a:off x="4862942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8062E-A0FB-1AF6-8904-CDDA31026909}"/>
              </a:ext>
            </a:extLst>
          </p:cNvPr>
          <p:cNvCxnSpPr>
            <a:cxnSpLocks/>
            <a:endCxn id="15" idx="7"/>
          </p:cNvCxnSpPr>
          <p:nvPr/>
        </p:nvCxnSpPr>
        <p:spPr bwMode="auto">
          <a:xfrm flipH="1">
            <a:off x="2599845" y="3935176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54E7DF0-F508-05EC-3B2C-482A8BD2DD03}"/>
              </a:ext>
            </a:extLst>
          </p:cNvPr>
          <p:cNvSpPr/>
          <p:nvPr/>
        </p:nvSpPr>
        <p:spPr bwMode="auto">
          <a:xfrm>
            <a:off x="1923633" y="452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44F59F-1BD4-2952-D046-1868A028E3AF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418191" y="3952244"/>
            <a:ext cx="590039" cy="741457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60433D6-ADE3-6DB3-4BBC-B1B842804AF1}"/>
              </a:ext>
            </a:extLst>
          </p:cNvPr>
          <p:cNvSpPr/>
          <p:nvPr/>
        </p:nvSpPr>
        <p:spPr bwMode="auto">
          <a:xfrm>
            <a:off x="5892210" y="4577681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82F2D2-E9F4-7343-39AF-DAE6FE4E7A50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3476371" y="3952244"/>
            <a:ext cx="535748" cy="7066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311B4A3-B8D9-DE7B-A6F2-553E764CF08E}"/>
              </a:ext>
            </a:extLst>
          </p:cNvPr>
          <p:cNvSpPr/>
          <p:nvPr/>
        </p:nvSpPr>
        <p:spPr bwMode="auto">
          <a:xfrm>
            <a:off x="3896099" y="454285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5807A-EBCA-59B4-7C28-6A8A28D530F2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 bwMode="auto">
          <a:xfrm flipH="1">
            <a:off x="1523004" y="5205562"/>
            <a:ext cx="516649" cy="675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E96ABA-BCFF-0313-004A-ABD9A9DF3376}"/>
              </a:ext>
            </a:extLst>
          </p:cNvPr>
          <p:cNvSpPr/>
          <p:nvPr/>
        </p:nvSpPr>
        <p:spPr bwMode="auto">
          <a:xfrm>
            <a:off x="846792" y="576542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7354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7374AF-26DB-5198-C22F-283578ABED34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3574586" y="2593119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6CACCA-77B6-3019-ACE5-42005B86ED35}"/>
              </a:ext>
            </a:extLst>
          </p:cNvPr>
          <p:cNvCxnSpPr>
            <a:cxnSpLocks/>
            <a:endCxn id="8" idx="1"/>
          </p:cNvCxnSpPr>
          <p:nvPr/>
        </p:nvCxnSpPr>
        <p:spPr bwMode="auto">
          <a:xfrm>
            <a:off x="4408508" y="2544788"/>
            <a:ext cx="570454" cy="758525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ECF4B56D-DC7D-E37B-4EE6-40D63DD42B83}"/>
              </a:ext>
            </a:extLst>
          </p:cNvPr>
          <p:cNvSpPr/>
          <p:nvPr/>
        </p:nvSpPr>
        <p:spPr bwMode="auto">
          <a:xfrm>
            <a:off x="3880658" y="185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4AAD71-DED9-2472-F88A-43DA6E7BD603}"/>
              </a:ext>
            </a:extLst>
          </p:cNvPr>
          <p:cNvSpPr/>
          <p:nvPr/>
        </p:nvSpPr>
        <p:spPr bwMode="auto">
          <a:xfrm>
            <a:off x="2898374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2,J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68BC09-95CF-CAC3-65BB-451893E04301}"/>
              </a:ext>
            </a:extLst>
          </p:cNvPr>
          <p:cNvSpPr/>
          <p:nvPr/>
        </p:nvSpPr>
        <p:spPr bwMode="auto">
          <a:xfrm>
            <a:off x="4862942" y="3187293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2,L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C8062E-A0FB-1AF6-8904-CDDA31026909}"/>
              </a:ext>
            </a:extLst>
          </p:cNvPr>
          <p:cNvCxnSpPr>
            <a:cxnSpLocks/>
            <a:endCxn id="15" idx="7"/>
          </p:cNvCxnSpPr>
          <p:nvPr/>
        </p:nvCxnSpPr>
        <p:spPr bwMode="auto">
          <a:xfrm flipH="1">
            <a:off x="2599845" y="3935176"/>
            <a:ext cx="527850" cy="71019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54E7DF0-F508-05EC-3B2C-482A8BD2DD03}"/>
              </a:ext>
            </a:extLst>
          </p:cNvPr>
          <p:cNvSpPr/>
          <p:nvPr/>
        </p:nvSpPr>
        <p:spPr bwMode="auto">
          <a:xfrm>
            <a:off x="1923633" y="4529350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4,B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44F59F-1BD4-2952-D046-1868A028E3AF}"/>
              </a:ext>
            </a:extLst>
          </p:cNvPr>
          <p:cNvCxnSpPr>
            <a:cxnSpLocks/>
            <a:endCxn id="25" idx="1"/>
          </p:cNvCxnSpPr>
          <p:nvPr/>
        </p:nvCxnSpPr>
        <p:spPr bwMode="auto">
          <a:xfrm>
            <a:off x="5418191" y="3952244"/>
            <a:ext cx="590039" cy="741457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860433D6-ADE3-6DB3-4BBC-B1B842804AF1}"/>
              </a:ext>
            </a:extLst>
          </p:cNvPr>
          <p:cNvSpPr/>
          <p:nvPr/>
        </p:nvSpPr>
        <p:spPr bwMode="auto">
          <a:xfrm>
            <a:off x="5892210" y="4577681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8,M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282F2D2-E9F4-7343-39AF-DAE6FE4E7A50}"/>
              </a:ext>
            </a:extLst>
          </p:cNvPr>
          <p:cNvCxnSpPr>
            <a:cxnSpLocks/>
            <a:endCxn id="28" idx="1"/>
          </p:cNvCxnSpPr>
          <p:nvPr/>
        </p:nvCxnSpPr>
        <p:spPr bwMode="auto">
          <a:xfrm>
            <a:off x="3476371" y="3952244"/>
            <a:ext cx="535748" cy="70663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311B4A3-B8D9-DE7B-A6F2-553E764CF08E}"/>
              </a:ext>
            </a:extLst>
          </p:cNvPr>
          <p:cNvSpPr/>
          <p:nvPr/>
        </p:nvSpPr>
        <p:spPr bwMode="auto">
          <a:xfrm>
            <a:off x="3896099" y="454285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2E5807A-EBCA-59B4-7C28-6A8A28D530F2}"/>
              </a:ext>
            </a:extLst>
          </p:cNvPr>
          <p:cNvCxnSpPr>
            <a:cxnSpLocks/>
            <a:stCxn id="15" idx="3"/>
            <a:endCxn id="30" idx="7"/>
          </p:cNvCxnSpPr>
          <p:nvPr/>
        </p:nvCxnSpPr>
        <p:spPr bwMode="auto">
          <a:xfrm flipH="1">
            <a:off x="1523004" y="5205562"/>
            <a:ext cx="516649" cy="675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E96ABA-BCFF-0313-004A-ABD9A9DF3376}"/>
              </a:ext>
            </a:extLst>
          </p:cNvPr>
          <p:cNvSpPr/>
          <p:nvPr/>
        </p:nvSpPr>
        <p:spPr bwMode="auto">
          <a:xfrm>
            <a:off x="846792" y="5765424"/>
            <a:ext cx="792232" cy="792232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28,A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D228E0-447A-C7AF-FDA2-86EB072B9656}"/>
              </a:ext>
            </a:extLst>
          </p:cNvPr>
          <p:cNvSpPr txBox="1"/>
          <p:nvPr/>
        </p:nvSpPr>
        <p:spPr bwMode="auto">
          <a:xfrm>
            <a:off x="3321058" y="5745534"/>
            <a:ext cx="42989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search tree &amp; heap!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840521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</p:cNvCxnSpPr>
          <p:nvPr/>
        </p:nvCxnSpPr>
        <p:spPr bwMode="auto">
          <a:xfrm flipH="1">
            <a:off x="2270761" y="2405584"/>
            <a:ext cx="1351789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</p:cNvCxnSpPr>
          <p:nvPr/>
        </p:nvCxnSpPr>
        <p:spPr bwMode="auto">
          <a:xfrm>
            <a:off x="4724260" y="2405584"/>
            <a:ext cx="2148981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394379" y="1851467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H(K),K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3321058" y="5745534"/>
            <a:ext cx="42989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key hash as priority?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15038" y="3347132"/>
            <a:ext cx="1413788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H(J),J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8542" y="453137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H(B),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0" y="564459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H(A),A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833" y="4531378"/>
            <a:ext cx="1607643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H(H),H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957487" y="3409650"/>
            <a:ext cx="1463379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H(L),L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944742" y="4531378"/>
            <a:ext cx="1702316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H(M),M</a:t>
            </a:r>
          </a:p>
        </p:txBody>
      </p:sp>
      <p:cxnSp>
        <p:nvCxnSpPr>
          <p:cNvPr id="21" name="Straight Arrow Connector 20"/>
          <p:cNvCxnSpPr>
            <a:stCxn id="12" idx="3"/>
            <a:endCxn id="13" idx="0"/>
          </p:cNvCxnSpPr>
          <p:nvPr/>
        </p:nvCxnSpPr>
        <p:spPr bwMode="auto">
          <a:xfrm flipH="1">
            <a:off x="957568" y="3901249"/>
            <a:ext cx="364514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3" idx="4"/>
            <a:endCxn id="16" idx="0"/>
          </p:cNvCxnSpPr>
          <p:nvPr/>
        </p:nvCxnSpPr>
        <p:spPr bwMode="auto">
          <a:xfrm flipH="1">
            <a:off x="779026" y="5180566"/>
            <a:ext cx="178542" cy="4640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2" idx="5"/>
            <a:endCxn id="17" idx="0"/>
          </p:cNvCxnSpPr>
          <p:nvPr/>
        </p:nvCxnSpPr>
        <p:spPr bwMode="auto">
          <a:xfrm>
            <a:off x="2321782" y="3901249"/>
            <a:ext cx="624873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8" idx="3"/>
            <a:endCxn id="20" idx="0"/>
          </p:cNvCxnSpPr>
          <p:nvPr/>
        </p:nvCxnSpPr>
        <p:spPr bwMode="auto">
          <a:xfrm flipH="1">
            <a:off x="5795900" y="3963767"/>
            <a:ext cx="375894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3044871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Adding an Item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cxnSp>
        <p:nvCxnSpPr>
          <p:cNvPr id="10" name="Straight Arrow Connector 9"/>
          <p:cNvCxnSpPr>
            <a:stCxn id="14" idx="3"/>
          </p:cNvCxnSpPr>
          <p:nvPr/>
        </p:nvCxnSpPr>
        <p:spPr bwMode="auto">
          <a:xfrm flipH="1">
            <a:off x="2270761" y="2405584"/>
            <a:ext cx="1351789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>
            <a:stCxn id="14" idx="5"/>
          </p:cNvCxnSpPr>
          <p:nvPr/>
        </p:nvCxnSpPr>
        <p:spPr bwMode="auto">
          <a:xfrm>
            <a:off x="4724260" y="2405584"/>
            <a:ext cx="2148981" cy="91968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3394379" y="1851467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H(K),K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634218" y="5745534"/>
            <a:ext cx="553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Step1: add as if for search tree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1115038" y="3347132"/>
            <a:ext cx="1413788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H(J),J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178542" y="453137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H(B),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0" y="5644598"/>
            <a:ext cx="1558052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H(A),A</a:t>
            </a:r>
          </a:p>
        </p:txBody>
      </p:sp>
      <p:sp>
        <p:nvSpPr>
          <p:cNvPr id="17" name="Oval 16"/>
          <p:cNvSpPr/>
          <p:nvPr/>
        </p:nvSpPr>
        <p:spPr bwMode="auto">
          <a:xfrm>
            <a:off x="2142833" y="4531378"/>
            <a:ext cx="1607643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H(H),H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5957487" y="3409650"/>
            <a:ext cx="1463379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H(L),L</a:t>
            </a:r>
          </a:p>
        </p:txBody>
      </p:sp>
      <p:sp>
        <p:nvSpPr>
          <p:cNvPr id="20" name="Oval 19"/>
          <p:cNvSpPr/>
          <p:nvPr/>
        </p:nvSpPr>
        <p:spPr bwMode="auto">
          <a:xfrm>
            <a:off x="4944742" y="4531378"/>
            <a:ext cx="1702316" cy="649188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H(M),M</a:t>
            </a:r>
          </a:p>
        </p:txBody>
      </p:sp>
      <p:cxnSp>
        <p:nvCxnSpPr>
          <p:cNvPr id="21" name="Straight Arrow Connector 20"/>
          <p:cNvCxnSpPr>
            <a:stCxn id="12" idx="3"/>
            <a:endCxn id="13" idx="0"/>
          </p:cNvCxnSpPr>
          <p:nvPr/>
        </p:nvCxnSpPr>
        <p:spPr bwMode="auto">
          <a:xfrm flipH="1">
            <a:off x="957568" y="3901249"/>
            <a:ext cx="364514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/>
          <p:cNvCxnSpPr>
            <a:stCxn id="13" idx="4"/>
            <a:endCxn id="16" idx="0"/>
          </p:cNvCxnSpPr>
          <p:nvPr/>
        </p:nvCxnSpPr>
        <p:spPr bwMode="auto">
          <a:xfrm flipH="1">
            <a:off x="779026" y="5180566"/>
            <a:ext cx="178542" cy="46403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>
            <a:stCxn id="12" idx="5"/>
            <a:endCxn id="17" idx="0"/>
          </p:cNvCxnSpPr>
          <p:nvPr/>
        </p:nvCxnSpPr>
        <p:spPr bwMode="auto">
          <a:xfrm>
            <a:off x="2321782" y="3901249"/>
            <a:ext cx="624873" cy="630129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/>
          <p:cNvCxnSpPr>
            <a:stCxn id="18" idx="3"/>
            <a:endCxn id="20" idx="0"/>
          </p:cNvCxnSpPr>
          <p:nvPr/>
        </p:nvCxnSpPr>
        <p:spPr bwMode="auto">
          <a:xfrm flipH="1">
            <a:off x="5795900" y="3963767"/>
            <a:ext cx="375894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/>
          <p:cNvCxnSpPr>
            <a:stCxn id="18" idx="5"/>
            <a:endCxn id="25" idx="0"/>
          </p:cNvCxnSpPr>
          <p:nvPr/>
        </p:nvCxnSpPr>
        <p:spPr bwMode="auto">
          <a:xfrm>
            <a:off x="7206559" y="3963767"/>
            <a:ext cx="898495" cy="567611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7301232" y="4531378"/>
            <a:ext cx="1607643" cy="649188"/>
          </a:xfrm>
          <a:prstGeom prst="ellipse">
            <a:avLst/>
          </a:prstGeom>
          <a:noFill/>
          <a:ln w="762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H(N),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34306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6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60785"/>
            <a:ext cx="9144000" cy="1143000"/>
          </a:xfrm>
        </p:spPr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Rotations</a:t>
            </a:r>
          </a:p>
        </p:txBody>
      </p:sp>
      <p:sp>
        <p:nvSpPr>
          <p:cNvPr id="78" name="Right Arrow 77"/>
          <p:cNvSpPr/>
          <p:nvPr/>
        </p:nvSpPr>
        <p:spPr bwMode="auto">
          <a:xfrm>
            <a:off x="3964388" y="2469937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AutoShape 73"/>
          <p:cNvSpPr>
            <a:spLocks noChangeArrowheads="1"/>
          </p:cNvSpPr>
          <p:nvPr/>
        </p:nvSpPr>
        <p:spPr bwMode="auto">
          <a:xfrm flipH="1">
            <a:off x="1048592" y="3998839"/>
            <a:ext cx="571500" cy="2211461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46" name="AutoShape 73"/>
          <p:cNvSpPr>
            <a:spLocks noChangeArrowheads="1"/>
          </p:cNvSpPr>
          <p:nvPr/>
        </p:nvSpPr>
        <p:spPr bwMode="auto">
          <a:xfrm>
            <a:off x="2115392" y="3979790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0" name="Oval 57"/>
          <p:cNvSpPr>
            <a:spLocks noChangeArrowheads="1"/>
          </p:cNvSpPr>
          <p:nvPr/>
        </p:nvSpPr>
        <p:spPr bwMode="auto">
          <a:xfrm>
            <a:off x="2270899" y="1627115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26" name="Straight Connector 25"/>
          <p:cNvCxnSpPr>
            <a:stCxn id="12" idx="3"/>
          </p:cNvCxnSpPr>
          <p:nvPr/>
        </p:nvCxnSpPr>
        <p:spPr bwMode="auto">
          <a:xfrm flipH="1">
            <a:off x="1343867" y="3071012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>
            <a:stCxn id="12" idx="5"/>
          </p:cNvCxnSpPr>
          <p:nvPr/>
        </p:nvCxnSpPr>
        <p:spPr bwMode="auto">
          <a:xfrm>
            <a:off x="2046781" y="3071012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Straight Connector 32"/>
          <p:cNvCxnSpPr>
            <a:stCxn id="10" idx="3"/>
            <a:endCxn id="12" idx="0"/>
          </p:cNvCxnSpPr>
          <p:nvPr/>
        </p:nvCxnSpPr>
        <p:spPr bwMode="auto">
          <a:xfrm flipH="1">
            <a:off x="1885136" y="2017360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>
            <a:stCxn id="10" idx="5"/>
            <a:endCxn id="14" idx="0"/>
          </p:cNvCxnSpPr>
          <p:nvPr/>
        </p:nvCxnSpPr>
        <p:spPr bwMode="auto">
          <a:xfrm>
            <a:off x="2661144" y="2017360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Oval 62" descr="‎25%‎"/>
          <p:cNvSpPr>
            <a:spLocks noChangeArrowheads="1"/>
          </p:cNvSpPr>
          <p:nvPr/>
        </p:nvSpPr>
        <p:spPr bwMode="auto">
          <a:xfrm>
            <a:off x="1104086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9" name="Oval 62" descr="‎25%‎"/>
          <p:cNvSpPr>
            <a:spLocks noChangeArrowheads="1"/>
          </p:cNvSpPr>
          <p:nvPr/>
        </p:nvSpPr>
        <p:spPr bwMode="auto">
          <a:xfrm>
            <a:off x="2161361" y="3734418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AutoShape 73"/>
          <p:cNvSpPr>
            <a:spLocks noChangeArrowheads="1"/>
          </p:cNvSpPr>
          <p:nvPr/>
        </p:nvSpPr>
        <p:spPr bwMode="auto">
          <a:xfrm>
            <a:off x="2839292" y="2903465"/>
            <a:ext cx="571500" cy="120181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2" name="Oval 62" descr="‎25%‎"/>
          <p:cNvSpPr>
            <a:spLocks noChangeArrowheads="1"/>
          </p:cNvSpPr>
          <p:nvPr/>
        </p:nvSpPr>
        <p:spPr bwMode="auto">
          <a:xfrm>
            <a:off x="1656536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35" name="Oval 62" descr="‎25%‎"/>
          <p:cNvSpPr>
            <a:spLocks noChangeArrowheads="1"/>
          </p:cNvSpPr>
          <p:nvPr/>
        </p:nvSpPr>
        <p:spPr bwMode="auto">
          <a:xfrm>
            <a:off x="2885261" y="2680767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0" name="AutoShape 73"/>
          <p:cNvSpPr>
            <a:spLocks noChangeArrowheads="1"/>
          </p:cNvSpPr>
          <p:nvPr/>
        </p:nvSpPr>
        <p:spPr bwMode="auto">
          <a:xfrm flipH="1">
            <a:off x="6563567" y="3989315"/>
            <a:ext cx="571500" cy="1258960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1" name="Oval 57"/>
          <p:cNvSpPr>
            <a:spLocks noChangeArrowheads="1"/>
          </p:cNvSpPr>
          <p:nvPr/>
        </p:nvSpPr>
        <p:spPr bwMode="auto">
          <a:xfrm flipH="1">
            <a:off x="6522360" y="1636640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52" name="Straight Connector 51"/>
          <p:cNvCxnSpPr>
            <a:stCxn id="61" idx="3"/>
            <a:endCxn id="56" idx="0"/>
          </p:cNvCxnSpPr>
          <p:nvPr/>
        </p:nvCxnSpPr>
        <p:spPr bwMode="auto">
          <a:xfrm>
            <a:off x="7526968" y="3080537"/>
            <a:ext cx="379624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61" idx="5"/>
          </p:cNvCxnSpPr>
          <p:nvPr/>
        </p:nvCxnSpPr>
        <p:spPr bwMode="auto">
          <a:xfrm flipH="1">
            <a:off x="6811217" y="3080537"/>
            <a:ext cx="392461" cy="899253"/>
          </a:xfrm>
          <a:prstGeom prst="line">
            <a:avLst/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/>
          <p:cNvCxnSpPr>
            <a:stCxn id="51" idx="3"/>
            <a:endCxn id="61" idx="0"/>
          </p:cNvCxnSpPr>
          <p:nvPr/>
        </p:nvCxnSpPr>
        <p:spPr bwMode="auto">
          <a:xfrm>
            <a:off x="6912605" y="2026885"/>
            <a:ext cx="452718" cy="663407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>
            <a:stCxn id="51" idx="5"/>
            <a:endCxn id="59" idx="0"/>
          </p:cNvCxnSpPr>
          <p:nvPr/>
        </p:nvCxnSpPr>
        <p:spPr bwMode="auto">
          <a:xfrm flipH="1">
            <a:off x="6125417" y="2026885"/>
            <a:ext cx="463898" cy="886105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utoShape 98"/>
          <p:cNvSpPr>
            <a:spLocks noChangeArrowheads="1"/>
          </p:cNvSpPr>
          <p:nvPr/>
        </p:nvSpPr>
        <p:spPr bwMode="auto">
          <a:xfrm flipH="1">
            <a:off x="7620842" y="3979790"/>
            <a:ext cx="571500" cy="1192285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7" name="Oval 62" descr="‎25%‎"/>
          <p:cNvSpPr>
            <a:spLocks noChangeArrowheads="1"/>
          </p:cNvSpPr>
          <p:nvPr/>
        </p:nvSpPr>
        <p:spPr bwMode="auto">
          <a:xfrm flipH="1">
            <a:off x="7689173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8" name="Oval 62" descr="‎25%‎"/>
          <p:cNvSpPr>
            <a:spLocks noChangeArrowheads="1"/>
          </p:cNvSpPr>
          <p:nvPr/>
        </p:nvSpPr>
        <p:spPr bwMode="auto">
          <a:xfrm flipH="1">
            <a:off x="6631898" y="3743943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AutoShape 73"/>
          <p:cNvSpPr>
            <a:spLocks noChangeArrowheads="1"/>
          </p:cNvSpPr>
          <p:nvPr/>
        </p:nvSpPr>
        <p:spPr bwMode="auto">
          <a:xfrm flipH="1">
            <a:off x="5839667" y="2912990"/>
            <a:ext cx="571500" cy="2182886"/>
          </a:xfrm>
          <a:prstGeom prst="triangle">
            <a:avLst>
              <a:gd name="adj" fmla="val 50000"/>
            </a:avLst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1" name="Oval 62" descr="‎25%‎"/>
          <p:cNvSpPr>
            <a:spLocks noChangeArrowheads="1"/>
          </p:cNvSpPr>
          <p:nvPr/>
        </p:nvSpPr>
        <p:spPr bwMode="auto">
          <a:xfrm flipH="1">
            <a:off x="7136723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62" name="Oval 62" descr="‎25%‎"/>
          <p:cNvSpPr>
            <a:spLocks noChangeArrowheads="1"/>
          </p:cNvSpPr>
          <p:nvPr/>
        </p:nvSpPr>
        <p:spPr bwMode="auto">
          <a:xfrm flipH="1">
            <a:off x="5907998" y="2690292"/>
            <a:ext cx="457200" cy="4572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en-US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7" name="Right Arrow 36"/>
          <p:cNvSpPr/>
          <p:nvPr/>
        </p:nvSpPr>
        <p:spPr bwMode="auto">
          <a:xfrm flipH="1">
            <a:off x="3964388" y="3545893"/>
            <a:ext cx="1033669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2634218" y="5745534"/>
            <a:ext cx="55344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rotate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 to restore heap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649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OK, We Lied to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 bwMode="auto">
          <a:xfrm>
            <a:off x="2475268" y="4320665"/>
            <a:ext cx="485581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Key-value store: key </a:t>
            </a:r>
            <a:r>
              <a:rPr lang="en-US" sz="2800" b="1" dirty="0">
                <a:solidFill>
                  <a:srgbClr val="FFFF00"/>
                </a:solidFill>
                <a:latin typeface="Matura MT Script Capitals" panose="03020802060602070202" pitchFamily="66" charset="0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 value</a:t>
            </a:r>
            <a:endParaRPr lang="en-US" sz="28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805841" y="5232173"/>
            <a:ext cx="666079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So we don’t have to store all those zeros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846482" y="2497651"/>
            <a:ext cx="78549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don’t really have an array with 2</a:t>
            </a:r>
            <a:r>
              <a:rPr lang="en-US" sz="2800" baseline="30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256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elements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05842" y="3409158"/>
            <a:ext cx="651973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Instead, we keep data structures in a …</a:t>
            </a:r>
            <a:endParaRPr lang="en-US" sz="105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3335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E031F16-7D9F-55FB-9C22-2B5ED6B79EBC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ular Callout 16"/>
          <p:cNvSpPr/>
          <p:nvPr/>
        </p:nvSpPr>
        <p:spPr bwMode="auto">
          <a:xfrm>
            <a:off x="3429051" y="5381175"/>
            <a:ext cx="5614037" cy="510778"/>
          </a:xfrm>
          <a:prstGeom prst="wedgeRoundRectCallout">
            <a:avLst>
              <a:gd name="adj1" fmla="val 24303"/>
              <a:gd name="adj2" fmla="val -53987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Log-depth but only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high probability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2169329" y="651648"/>
            <a:ext cx="6535765" cy="510778"/>
          </a:xfrm>
          <a:prstGeom prst="wedgeRoundRectCallout">
            <a:avLst>
              <a:gd name="adj1" fmla="val 34803"/>
              <a:gd name="adj2" fmla="val 24782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linear depth if adversary controls priorities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76333-E7A0-29B1-0520-250866660933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</p:spTree>
    <p:extLst>
      <p:ext uri="{BB962C8B-B14F-4D97-AF65-F5344CB8AC3E}">
        <p14:creationId xmlns:p14="http://schemas.microsoft.com/office/powerpoint/2010/main" val="58330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742FA-35FB-ECCD-5081-18C03B5A9A7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3D65C-4C04-178D-6744-8EC608BAE3A4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6C465BB8-8C09-5D3D-D4F1-8649A6B46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1036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523982-21A8-3344-CA2E-E4F24FCCB4AB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56CCA-F59C-B40B-E4BD-2B27182CE8EC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EB3B6AE1-1B52-8E93-4B1B-F4ED2526E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2639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521F0-B38B-0CDD-B38D-DA8842C0C8E2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41126E-7598-7860-3CCD-2A61AFB7E969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4D38B849-D57F-937B-A070-3B4B1DFFB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7811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Treap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522123" y="2334363"/>
            <a:ext cx="403027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Efficient lookup against adversary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522123" y="3753413"/>
            <a:ext cx="2909200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522123" y="4462938"/>
            <a:ext cx="3378115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 proof of non-inclusion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pic>
        <p:nvPicPr>
          <p:cNvPr id="29" name="Picture 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87" y="214414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204" y="3541985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41" y="4261877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Green Check Marks - Clipart librar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46" y="494985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6554883" y="2294145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981888" y="5113463"/>
            <a:ext cx="19800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>
                <a:solidFill>
                  <a:srgbClr val="FFFF00"/>
                </a:solidFill>
              </a:rPr>
              <a:t>¯\_(</a:t>
            </a:r>
            <a:r>
              <a:rPr lang="ja-JP" altLang="en-US" b="1" dirty="0">
                <a:solidFill>
                  <a:srgbClr val="FFFF00"/>
                </a:solidFill>
              </a:rPr>
              <a:t>ツ</a:t>
            </a:r>
            <a:r>
              <a:rPr lang="en-US" altLang="ja-JP" b="1" dirty="0">
                <a:solidFill>
                  <a:srgbClr val="FFFF00"/>
                </a:solidFill>
              </a:rPr>
              <a:t>)_/¯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E7E7B0-96FD-3679-0100-361EE46803B3}"/>
              </a:ext>
            </a:extLst>
          </p:cNvPr>
          <p:cNvSpPr txBox="1"/>
          <p:nvPr/>
        </p:nvSpPr>
        <p:spPr bwMode="auto">
          <a:xfrm>
            <a:off x="1522124" y="5172463"/>
            <a:ext cx="2781531" cy="40011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  <a:sym typeface="Mathematica1" pitchFamily="2" charset="2"/>
              </a:rPr>
              <a:t>Sharding &amp; Parallelism</a:t>
            </a:r>
            <a:endParaRPr lang="en-US" sz="9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  <a:sym typeface="Mathematica1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D2EF0-0948-4C12-6943-005D1190CF8F}"/>
              </a:ext>
            </a:extLst>
          </p:cNvPr>
          <p:cNvSpPr txBox="1"/>
          <p:nvPr/>
        </p:nvSpPr>
        <p:spPr bwMode="auto">
          <a:xfrm>
            <a:off x="1522123" y="3043888"/>
            <a:ext cx="2781532" cy="40011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 independence</a:t>
            </a:r>
          </a:p>
        </p:txBody>
      </p:sp>
      <p:pic>
        <p:nvPicPr>
          <p:cNvPr id="11" name="Picture 8" descr="Green Check Marks - Clipart library">
            <a:extLst>
              <a:ext uri="{FF2B5EF4-FFF2-40B4-BE49-F238E27FC236}">
                <a16:creationId xmlns:a16="http://schemas.microsoft.com/office/drawing/2014/main" id="{7875C01C-0A72-A4F0-6752-341D2BB3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36" y="2896904"/>
            <a:ext cx="694809" cy="622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A8C96BD0-6767-959B-DEF4-A19B6CCC5D7F}"/>
              </a:ext>
            </a:extLst>
          </p:cNvPr>
          <p:cNvSpPr/>
          <p:nvPr/>
        </p:nvSpPr>
        <p:spPr bwMode="auto">
          <a:xfrm>
            <a:off x="5705387" y="3561703"/>
            <a:ext cx="3298881" cy="919401"/>
          </a:xfrm>
          <a:prstGeom prst="wedgeRoundRectCallout">
            <a:avLst>
              <a:gd name="adj1" fmla="val -34091"/>
              <a:gd name="adj2" fmla="val 107905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Rotations expensive but rare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52F50B75-A440-826A-F90C-73FE8B95D8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4059483"/>
                  </p:ext>
                </p:extLst>
              </p:nvPr>
            </p:nvGraphicFramePr>
            <p:xfrm>
              <a:off x="-1385761" y="2612186"/>
              <a:ext cx="2286000" cy="1714500"/>
            </p:xfrm>
            <a:graphic>
              <a:graphicData uri="http://schemas.microsoft.com/office/powerpoint/2016/slidezoom">
                <pslz:sldZm>
                  <pslz:sldZmObj sldId="1539" cId="56863581">
                    <pslz:zmPr id="{CC785895-EC39-4931-8496-373FDF2A81BA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286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2F50B75-A440-826A-F90C-73FE8B95D8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5761" y="2612186"/>
                <a:ext cx="2286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68635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pic>
        <p:nvPicPr>
          <p:cNvPr id="41986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878666" y="1654442"/>
            <a:ext cx="33425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EVM storage model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878666" y="3543614"/>
            <a:ext cx="34628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Patricia or radix tries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878666" y="2599028"/>
            <a:ext cx="60404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 we want from search trees?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849010" y="4488199"/>
            <a:ext cx="32239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Sparse Merkle tree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825222" y="5432784"/>
            <a:ext cx="129182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Treaps</a:t>
            </a:r>
          </a:p>
        </p:txBody>
      </p:sp>
    </p:spTree>
    <p:extLst>
      <p:ext uri="{BB962C8B-B14F-4D97-AF65-F5344CB8AC3E}">
        <p14:creationId xmlns:p14="http://schemas.microsoft.com/office/powerpoint/2010/main" val="105078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5" grpId="0" animBg="1"/>
      <p:bldP spid="1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5115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/>
          <p:cNvCxnSpPr>
            <a:stCxn id="81" idx="2"/>
            <a:endCxn id="43" idx="0"/>
          </p:cNvCxnSpPr>
          <p:nvPr/>
        </p:nvCxnSpPr>
        <p:spPr bwMode="auto">
          <a:xfrm flipH="1">
            <a:off x="2716665" y="3455587"/>
            <a:ext cx="724781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0" name="Straight Arrow Connector 119"/>
          <p:cNvCxnSpPr>
            <a:stCxn id="62" idx="2"/>
            <a:endCxn id="97" idx="0"/>
          </p:cNvCxnSpPr>
          <p:nvPr/>
        </p:nvCxnSpPr>
        <p:spPr bwMode="auto">
          <a:xfrm>
            <a:off x="4569594" y="2440481"/>
            <a:ext cx="1363192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9" name="Straight Arrow Connector 18"/>
          <p:cNvCxnSpPr>
            <a:stCxn id="69" idx="2"/>
            <a:endCxn id="13" idx="0"/>
          </p:cNvCxnSpPr>
          <p:nvPr/>
        </p:nvCxnSpPr>
        <p:spPr bwMode="auto">
          <a:xfrm>
            <a:off x="719876" y="3455587"/>
            <a:ext cx="132731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1" name="Straight Arrow Connector 40"/>
          <p:cNvCxnSpPr>
            <a:stCxn id="99" idx="2"/>
            <a:endCxn id="135" idx="0"/>
          </p:cNvCxnSpPr>
          <p:nvPr/>
        </p:nvCxnSpPr>
        <p:spPr bwMode="auto">
          <a:xfrm>
            <a:off x="5702555" y="3455587"/>
            <a:ext cx="724784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Arrow Connector 47"/>
          <p:cNvCxnSpPr>
            <a:stCxn id="32" idx="2"/>
            <a:endCxn id="60" idx="0"/>
          </p:cNvCxnSpPr>
          <p:nvPr/>
        </p:nvCxnSpPr>
        <p:spPr bwMode="auto">
          <a:xfrm flipH="1">
            <a:off x="2079241" y="1394597"/>
            <a:ext cx="2492759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Rectangle 31"/>
          <p:cNvSpPr/>
          <p:nvPr/>
        </p:nvSpPr>
        <p:spPr bwMode="auto">
          <a:xfrm>
            <a:off x="3538608" y="994487"/>
            <a:ext cx="2066784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93847" y="2040371"/>
            <a:ext cx="2170787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488913" y="2040371"/>
            <a:ext cx="2161361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5979366" y="2040371"/>
            <a:ext cx="2170787" cy="400110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21,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000" b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Straight Arrow Connector 23"/>
          <p:cNvCxnSpPr>
            <a:stCxn id="60" idx="2"/>
            <a:endCxn id="69" idx="0"/>
          </p:cNvCxnSpPr>
          <p:nvPr/>
        </p:nvCxnSpPr>
        <p:spPr bwMode="auto">
          <a:xfrm flipH="1">
            <a:off x="719876" y="2440481"/>
            <a:ext cx="135936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6" name="Straight Arrow Connector 105"/>
          <p:cNvCxnSpPr>
            <a:stCxn id="60" idx="2"/>
            <a:endCxn id="81" idx="0"/>
          </p:cNvCxnSpPr>
          <p:nvPr/>
        </p:nvCxnSpPr>
        <p:spPr bwMode="auto">
          <a:xfrm>
            <a:off x="2079241" y="2440481"/>
            <a:ext cx="136220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9" name="Straight Arrow Connector 108"/>
          <p:cNvCxnSpPr>
            <a:stCxn id="60" idx="2"/>
            <a:endCxn id="80" idx="0"/>
          </p:cNvCxnSpPr>
          <p:nvPr/>
        </p:nvCxnSpPr>
        <p:spPr bwMode="auto">
          <a:xfrm>
            <a:off x="2079241" y="2440481"/>
            <a:ext cx="142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2" name="Straight Arrow Connector 111"/>
          <p:cNvCxnSpPr>
            <a:stCxn id="62" idx="2"/>
            <a:endCxn id="95" idx="0"/>
          </p:cNvCxnSpPr>
          <p:nvPr/>
        </p:nvCxnSpPr>
        <p:spPr bwMode="auto">
          <a:xfrm flipH="1">
            <a:off x="3211216" y="2440481"/>
            <a:ext cx="1358378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6" name="Straight Arrow Connector 115"/>
          <p:cNvCxnSpPr>
            <a:stCxn id="62" idx="2"/>
            <a:endCxn id="96" idx="0"/>
          </p:cNvCxnSpPr>
          <p:nvPr/>
        </p:nvCxnSpPr>
        <p:spPr bwMode="auto">
          <a:xfrm>
            <a:off x="4569594" y="2440481"/>
            <a:ext cx="2407" cy="1660880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4" name="Straight Arrow Connector 123"/>
          <p:cNvCxnSpPr>
            <a:stCxn id="63" idx="2"/>
            <a:endCxn id="99" idx="0"/>
          </p:cNvCxnSpPr>
          <p:nvPr/>
        </p:nvCxnSpPr>
        <p:spPr bwMode="auto">
          <a:xfrm flipH="1">
            <a:off x="5702555" y="2440481"/>
            <a:ext cx="136220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7" name="Straight Arrow Connector 126"/>
          <p:cNvCxnSpPr>
            <a:stCxn id="63" idx="2"/>
            <a:endCxn id="100" idx="0"/>
          </p:cNvCxnSpPr>
          <p:nvPr/>
        </p:nvCxnSpPr>
        <p:spPr bwMode="auto">
          <a:xfrm flipH="1">
            <a:off x="7063340" y="2440481"/>
            <a:ext cx="142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30" name="Straight Arrow Connector 129"/>
          <p:cNvCxnSpPr>
            <a:stCxn id="63" idx="2"/>
            <a:endCxn id="101" idx="0"/>
          </p:cNvCxnSpPr>
          <p:nvPr/>
        </p:nvCxnSpPr>
        <p:spPr bwMode="auto">
          <a:xfrm>
            <a:off x="7064760" y="2440481"/>
            <a:ext cx="1359365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/>
          <p:cNvSpPr txBox="1"/>
          <p:nvPr/>
        </p:nvSpPr>
        <p:spPr bwMode="auto">
          <a:xfrm>
            <a:off x="583943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1515972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2448001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3380030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 bwMode="auto">
          <a:xfrm>
            <a:off x="4312059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 bwMode="auto">
          <a:xfrm>
            <a:off x="5244088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/>
          <p:cNvSpPr txBox="1"/>
          <p:nvPr/>
        </p:nvSpPr>
        <p:spPr bwMode="auto">
          <a:xfrm>
            <a:off x="6158675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135"/>
          <p:cNvSpPr txBox="1"/>
          <p:nvPr/>
        </p:nvSpPr>
        <p:spPr bwMode="auto">
          <a:xfrm>
            <a:off x="7090704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136"/>
          <p:cNvSpPr txBox="1"/>
          <p:nvPr/>
        </p:nvSpPr>
        <p:spPr bwMode="auto">
          <a:xfrm>
            <a:off x="8022731" y="5116469"/>
            <a:ext cx="537327" cy="523220"/>
          </a:xfrm>
          <a:prstGeom prst="rect">
            <a:avLst/>
          </a:prstGeom>
          <a:solidFill>
            <a:schemeClr val="tx1"/>
          </a:solidFill>
          <a:ln w="762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/>
          <p:cNvCxnSpPr>
            <a:stCxn id="80" idx="2"/>
            <a:endCxn id="23" idx="0"/>
          </p:cNvCxnSpPr>
          <p:nvPr/>
        </p:nvCxnSpPr>
        <p:spPr bwMode="auto">
          <a:xfrm flipH="1">
            <a:off x="1784636" y="3455587"/>
            <a:ext cx="296025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7" name="Straight Arrow Connector 146"/>
          <p:cNvCxnSpPr>
            <a:stCxn id="95" idx="2"/>
            <a:endCxn id="40" idx="0"/>
          </p:cNvCxnSpPr>
          <p:nvPr/>
        </p:nvCxnSpPr>
        <p:spPr bwMode="auto">
          <a:xfrm>
            <a:off x="3211216" y="4470693"/>
            <a:ext cx="437478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2" name="Straight Arrow Connector 151"/>
          <p:cNvCxnSpPr>
            <a:stCxn id="96" idx="2"/>
            <a:endCxn id="133" idx="0"/>
          </p:cNvCxnSpPr>
          <p:nvPr/>
        </p:nvCxnSpPr>
        <p:spPr bwMode="auto">
          <a:xfrm>
            <a:off x="4572001" y="4470693"/>
            <a:ext cx="8722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5" name="Straight Arrow Connector 154"/>
          <p:cNvCxnSpPr>
            <a:stCxn id="97" idx="2"/>
            <a:endCxn id="134" idx="0"/>
          </p:cNvCxnSpPr>
          <p:nvPr/>
        </p:nvCxnSpPr>
        <p:spPr bwMode="auto">
          <a:xfrm flipH="1">
            <a:off x="5512752" y="4470693"/>
            <a:ext cx="420034" cy="645776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0" name="Straight Arrow Connector 159"/>
          <p:cNvCxnSpPr>
            <a:stCxn id="100" idx="2"/>
            <a:endCxn id="136" idx="0"/>
          </p:cNvCxnSpPr>
          <p:nvPr/>
        </p:nvCxnSpPr>
        <p:spPr bwMode="auto">
          <a:xfrm>
            <a:off x="7063340" y="3455587"/>
            <a:ext cx="296028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3" name="Straight Arrow Connector 162"/>
          <p:cNvCxnSpPr>
            <a:stCxn id="101" idx="2"/>
            <a:endCxn id="137" idx="0"/>
          </p:cNvCxnSpPr>
          <p:nvPr/>
        </p:nvCxnSpPr>
        <p:spPr bwMode="auto">
          <a:xfrm flipH="1">
            <a:off x="8291395" y="3455587"/>
            <a:ext cx="132730" cy="1660882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7" name="Straight Arrow Connector 166"/>
          <p:cNvCxnSpPr>
            <a:stCxn id="32" idx="2"/>
            <a:endCxn id="62" idx="0"/>
          </p:cNvCxnSpPr>
          <p:nvPr/>
        </p:nvCxnSpPr>
        <p:spPr bwMode="auto">
          <a:xfrm flipH="1">
            <a:off x="4569594" y="1394597"/>
            <a:ext cx="2406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70" name="Straight Arrow Connector 169"/>
          <p:cNvCxnSpPr>
            <a:stCxn id="32" idx="2"/>
            <a:endCxn id="63" idx="0"/>
          </p:cNvCxnSpPr>
          <p:nvPr/>
        </p:nvCxnSpPr>
        <p:spPr bwMode="auto">
          <a:xfrm>
            <a:off x="4572000" y="1394597"/>
            <a:ext cx="2492760" cy="645774"/>
          </a:xfrm>
          <a:prstGeom prst="straightConnector1">
            <a:avLst/>
          </a:prstGeom>
          <a:solidFill>
            <a:srgbClr val="FFFFCC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9" name="Rectangle 68"/>
          <p:cNvSpPr/>
          <p:nvPr/>
        </p:nvSpPr>
        <p:spPr bwMode="auto">
          <a:xfrm>
            <a:off x="118589" y="3086255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1453726" y="3086255"/>
            <a:ext cx="1253869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21`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840159" y="3086255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4" name="Group 183"/>
          <p:cNvGrpSpPr/>
          <p:nvPr/>
        </p:nvGrpSpPr>
        <p:grpSpPr>
          <a:xfrm>
            <a:off x="5101268" y="3086255"/>
            <a:ext cx="3924143" cy="369332"/>
            <a:chOff x="5063427" y="3468160"/>
            <a:chExt cx="3924143" cy="369332"/>
          </a:xfrm>
        </p:grpSpPr>
        <p:sp>
          <p:nvSpPr>
            <p:cNvPr id="100" name="Rectangle 99"/>
            <p:cNvSpPr/>
            <p:nvPr/>
          </p:nvSpPr>
          <p:spPr bwMode="auto">
            <a:xfrm>
              <a:off x="6398564" y="3468160"/>
              <a:ext cx="1253869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27`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784997" y="3468160"/>
              <a:ext cx="1202573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28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5063427" y="3468160"/>
              <a:ext cx="1202573" cy="369332"/>
            </a:xfrm>
            <a:prstGeom prst="rect">
              <a:avLst/>
            </a:prstGeom>
            <a:solidFill>
              <a:schemeClr val="tx1"/>
            </a:solidFill>
            <a:ln w="762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26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=H(d</a:t>
              </a:r>
              <a:r>
                <a:rPr lang="en-US" sz="1800" b="1" baseline="-25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en-US" sz="18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endParaRPr lang="en-US" sz="1800" b="1" i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/>
          <p:cNvSpPr/>
          <p:nvPr/>
        </p:nvSpPr>
        <p:spPr bwMode="auto">
          <a:xfrm>
            <a:off x="2609929" y="4101361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/>
          <p:cNvSpPr/>
          <p:nvPr/>
        </p:nvSpPr>
        <p:spPr bwMode="auto">
          <a:xfrm>
            <a:off x="3945066" y="4101361"/>
            <a:ext cx="1253869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24`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5331499" y="4101361"/>
            <a:ext cx="1202573" cy="369332"/>
          </a:xfrm>
          <a:prstGeom prst="rect">
            <a:avLst/>
          </a:prstGeom>
          <a:solidFill>
            <a:schemeClr val="tx1"/>
          </a:solidFill>
          <a:ln w="762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=H(d</a:t>
            </a:r>
            <a:r>
              <a:rPr lang="en-US" sz="1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800" b="1" i="1" baseline="-25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8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Key-Value Pairs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graphicFrame>
        <p:nvGraphicFramePr>
          <p:cNvPr id="5" name="Table 14">
            <a:extLst>
              <a:ext uri="{FF2B5EF4-FFF2-40B4-BE49-F238E27FC236}">
                <a16:creationId xmlns:a16="http://schemas.microsoft.com/office/drawing/2014/main" id="{5A985844-D0B3-8C28-F847-C5996DBF4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35070"/>
              </p:ext>
            </p:extLst>
          </p:nvPr>
        </p:nvGraphicFramePr>
        <p:xfrm>
          <a:off x="512725" y="2131060"/>
          <a:ext cx="161798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990">
                  <a:extLst>
                    <a:ext uri="{9D8B030D-6E8A-4147-A177-3AD203B41FA5}">
                      <a16:colId xmlns:a16="http://schemas.microsoft.com/office/drawing/2014/main" val="2807947858"/>
                    </a:ext>
                  </a:extLst>
                </a:gridCol>
                <a:gridCol w="808990">
                  <a:extLst>
                    <a:ext uri="{9D8B030D-6E8A-4147-A177-3AD203B41FA5}">
                      <a16:colId xmlns:a16="http://schemas.microsoft.com/office/drawing/2014/main" val="2287407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0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085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1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223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dodo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836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76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9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40841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00"/>
        </a:solidFill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Lucida Console" pitchFamily="49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chemeClr val="bg1"/>
        </a:solidFill>
        <a:ln w="76200">
          <a:solidFill>
            <a:srgbClr val="FF0000"/>
          </a:solidFill>
          <a:miter lim="800000"/>
          <a:headEnd/>
          <a:tailEnd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wrap="none" rtlCol="0">
        <a:spAutoFit/>
      </a:bodyPr>
      <a:lstStyle>
        <a:defPPr algn="l">
          <a:defRPr sz="2800" dirty="0" smtClean="0">
            <a:solidFill>
              <a:srgbClr val="FFFF0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78822</TotalTime>
  <Words>2730</Words>
  <Application>Microsoft Office PowerPoint</Application>
  <PresentationFormat>Overhead</PresentationFormat>
  <Paragraphs>1205</Paragraphs>
  <Slides>87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Marlett</vt:lpstr>
      <vt:lpstr>Lucida Console</vt:lpstr>
      <vt:lpstr>Comic Sans MS</vt:lpstr>
      <vt:lpstr>Arial</vt:lpstr>
      <vt:lpstr>Consolas</vt:lpstr>
      <vt:lpstr>Matura MT Script Capitals</vt:lpstr>
      <vt:lpstr>Blank Presentation</vt:lpstr>
      <vt:lpstr>PowerPoint Presentation</vt:lpstr>
      <vt:lpstr>Ethereum Storage Model</vt:lpstr>
      <vt:lpstr>Each Variable has a Slot</vt:lpstr>
      <vt:lpstr>Simple Variable</vt:lpstr>
      <vt:lpstr>Fixed-Size Arrays</vt:lpstr>
      <vt:lpstr>Dynamic Arrays</vt:lpstr>
      <vt:lpstr>Mappings</vt:lpstr>
      <vt:lpstr>OK, We Lied to You</vt:lpstr>
      <vt:lpstr>Key-Value Pairs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Radix Trie</vt:lpstr>
      <vt:lpstr>Questions?</vt:lpstr>
      <vt:lpstr>Actual Ethereum Patricia Trie</vt:lpstr>
      <vt:lpstr>BTW: Patricia Tries</vt:lpstr>
      <vt:lpstr>BTW: Recursive Length Prefix</vt:lpstr>
      <vt:lpstr> BTW: Recursive Length Prefix</vt:lpstr>
      <vt:lpstr>Alternative Data Structures</vt:lpstr>
      <vt:lpstr>Efficient Operations?</vt:lpstr>
      <vt:lpstr>Small Proofs of Inclusion?</vt:lpstr>
      <vt:lpstr>Small Proofs of Non-Inclusion?</vt:lpstr>
      <vt:lpstr>History Independence?</vt:lpstr>
      <vt:lpstr>History Independence?</vt:lpstr>
      <vt:lpstr>History Independence?</vt:lpstr>
      <vt:lpstr>History Independence?</vt:lpstr>
      <vt:lpstr>Sharding?</vt:lpstr>
      <vt:lpstr>Sharding?</vt:lpstr>
      <vt:lpstr>Sharding?</vt:lpstr>
      <vt:lpstr>Sharding?</vt:lpstr>
      <vt:lpstr>Sharding?</vt:lpstr>
      <vt:lpstr> Fork-Join Parallelism</vt:lpstr>
      <vt:lpstr> Fork-Join Parallelism</vt:lpstr>
      <vt:lpstr> Fork-Join Parallelism</vt:lpstr>
      <vt:lpstr>Fork-Join Parallelism</vt:lpstr>
      <vt:lpstr>Questions?</vt:lpstr>
      <vt:lpstr>What Makes a Good Smart Contract Data Structure?</vt:lpstr>
      <vt:lpstr>The Storage Structure Arboretum</vt:lpstr>
      <vt:lpstr>Radix or Patricia Trie</vt:lpstr>
      <vt:lpstr>Radix or Patricia Trie</vt:lpstr>
      <vt:lpstr>Radix or Patricia Trie</vt:lpstr>
      <vt:lpstr>Radix or Patricia Trie</vt:lpstr>
      <vt:lpstr>Radix or Patricia Trie</vt:lpstr>
      <vt:lpstr>Review: Merkle Tree</vt:lpstr>
      <vt:lpstr>Review: Proof of d1 Inclusion</vt:lpstr>
      <vt:lpstr>Proof of d5 Non-Inclusion?</vt:lpstr>
      <vt:lpstr>Sorted Merkle Tree</vt:lpstr>
      <vt:lpstr>Sorted Merkle Tree</vt:lpstr>
      <vt:lpstr>Sorted Merkle Tree</vt:lpstr>
      <vt:lpstr>Proof of Inclusion for 00</vt:lpstr>
      <vt:lpstr>Proof of Non-Inclusion for 01</vt:lpstr>
      <vt:lpstr>Sparse Merkle Tree</vt:lpstr>
      <vt:lpstr>Sparse Merkle Trees</vt:lpstr>
      <vt:lpstr>Sparse Merkle Tree</vt:lpstr>
      <vt:lpstr>Sparse Merkle Tree</vt:lpstr>
      <vt:lpstr>Sparse Merkle Tree</vt:lpstr>
      <vt:lpstr>Sparse Merkle Tree</vt:lpstr>
      <vt:lpstr>Sparse Merkle Tree</vt:lpstr>
      <vt:lpstr>Binary Search Tree</vt:lpstr>
      <vt:lpstr>Rotations</vt:lpstr>
      <vt:lpstr>Rotation (1)</vt:lpstr>
      <vt:lpstr>Rotation (2)</vt:lpstr>
      <vt:lpstr>Rotations</vt:lpstr>
      <vt:lpstr>Heap</vt:lpstr>
      <vt:lpstr>Treap</vt:lpstr>
      <vt:lpstr>Treap</vt:lpstr>
      <vt:lpstr>Adding an Item</vt:lpstr>
      <vt:lpstr>Rotations</vt:lpstr>
      <vt:lpstr>Treap</vt:lpstr>
      <vt:lpstr>Treap</vt:lpstr>
      <vt:lpstr>Treap</vt:lpstr>
      <vt:lpstr>Treap</vt:lpstr>
      <vt:lpstr>Treap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1281</cp:revision>
  <cp:lastPrinted>2003-10-06T20:31:57Z</cp:lastPrinted>
  <dcterms:created xsi:type="dcterms:W3CDTF">1999-05-12T13:47:53Z</dcterms:created>
  <dcterms:modified xsi:type="dcterms:W3CDTF">2024-02-27T12:15:33Z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