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1877" r:id="rId2"/>
    <p:sldId id="1559" r:id="rId3"/>
    <p:sldId id="1563" r:id="rId4"/>
    <p:sldId id="1921" r:id="rId5"/>
    <p:sldId id="1564" r:id="rId6"/>
    <p:sldId id="1607" r:id="rId7"/>
    <p:sldId id="1883" r:id="rId8"/>
    <p:sldId id="1880" r:id="rId9"/>
    <p:sldId id="1307" r:id="rId10"/>
    <p:sldId id="1881" r:id="rId11"/>
    <p:sldId id="1875" r:id="rId12"/>
    <p:sldId id="1895" r:id="rId13"/>
    <p:sldId id="1882" r:id="rId14"/>
    <p:sldId id="1885" r:id="rId15"/>
    <p:sldId id="1884" r:id="rId16"/>
    <p:sldId id="1878" r:id="rId17"/>
    <p:sldId id="1891" r:id="rId18"/>
    <p:sldId id="1892" r:id="rId19"/>
    <p:sldId id="1893" r:id="rId20"/>
    <p:sldId id="1894" r:id="rId21"/>
    <p:sldId id="1890" r:id="rId22"/>
    <p:sldId id="1874" r:id="rId23"/>
    <p:sldId id="1913" r:id="rId24"/>
    <p:sldId id="1914" r:id="rId25"/>
    <p:sldId id="1915" r:id="rId26"/>
    <p:sldId id="1916" r:id="rId27"/>
    <p:sldId id="1917" r:id="rId28"/>
    <p:sldId id="1918" r:id="rId29"/>
    <p:sldId id="1919" r:id="rId30"/>
    <p:sldId id="1406" r:id="rId31"/>
    <p:sldId id="1920" r:id="rId32"/>
    <p:sldId id="1898" r:id="rId33"/>
    <p:sldId id="1899" r:id="rId34"/>
    <p:sldId id="1873" r:id="rId35"/>
    <p:sldId id="1897" r:id="rId36"/>
    <p:sldId id="1900" r:id="rId37"/>
    <p:sldId id="1901" r:id="rId38"/>
    <p:sldId id="1902" r:id="rId39"/>
    <p:sldId id="1906" r:id="rId40"/>
    <p:sldId id="1903" r:id="rId41"/>
    <p:sldId id="1904" r:id="rId42"/>
    <p:sldId id="1907" r:id="rId43"/>
    <p:sldId id="1905" r:id="rId44"/>
    <p:sldId id="1908" r:id="rId45"/>
    <p:sldId id="1909" r:id="rId46"/>
    <p:sldId id="1910" r:id="rId47"/>
    <p:sldId id="1923" r:id="rId48"/>
    <p:sldId id="1929" r:id="rId49"/>
    <p:sldId id="1931" r:id="rId50"/>
    <p:sldId id="1932" r:id="rId51"/>
    <p:sldId id="1933" r:id="rId52"/>
    <p:sldId id="1934" r:id="rId53"/>
    <p:sldId id="1935" r:id="rId54"/>
    <p:sldId id="1936" r:id="rId55"/>
    <p:sldId id="1937" r:id="rId56"/>
    <p:sldId id="1925" r:id="rId57"/>
    <p:sldId id="1926" r:id="rId58"/>
    <p:sldId id="1927" r:id="rId59"/>
    <p:sldId id="1928" r:id="rId60"/>
    <p:sldId id="1650" r:id="rId61"/>
    <p:sldId id="1718" r:id="rId62"/>
    <p:sldId id="1924" r:id="rId63"/>
  </p:sldIdLst>
  <p:sldSz cx="9144000" cy="6858000" type="overhead"/>
  <p:notesSz cx="6858000" cy="9144000"/>
  <p:embeddedFontLst>
    <p:embeddedFont>
      <p:font typeface="Cambria Math" panose="02040503050406030204" pitchFamily="18" charset="0"/>
      <p:regular r:id="rId66"/>
    </p:embeddedFont>
    <p:embeddedFont>
      <p:font typeface="Comic Sans MS" panose="030F0702030302020204" pitchFamily="66" charset="0"/>
      <p:regular r:id="rId67"/>
      <p:bold r:id="rId68"/>
      <p:italic r:id="rId69"/>
      <p:boldItalic r:id="rId70"/>
    </p:embeddedFont>
    <p:embeddedFont>
      <p:font typeface="Lucida Console" panose="020B0609040504020204" pitchFamily="49" charset="0"/>
      <p:regular r:id="rId71"/>
    </p:embeddedFont>
    <p:embeddedFont>
      <p:font typeface="Marlett" pitchFamily="2" charset="2"/>
      <p:regular r:id="rId72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66FF"/>
    <a:srgbClr val="FFFFCC"/>
    <a:srgbClr val="FFCCFF"/>
    <a:srgbClr val="FF0066"/>
    <a:srgbClr val="CCECFF"/>
    <a:srgbClr val="00CC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1935" autoAdjust="0"/>
  </p:normalViewPr>
  <p:slideViewPr>
    <p:cSldViewPr snapToGrid="0">
      <p:cViewPr varScale="1">
        <p:scale>
          <a:sx n="72" d="100"/>
          <a:sy n="72" d="100"/>
        </p:scale>
        <p:origin x="1024" y="34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0BB4-4C1A-AC96-7C58FA11AD10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BB4-4C1A-AC96-7C58FA11AD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CF-4B82-BE75-61BD3F7FA4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0CF-4B82-BE75-61BD3F7FA4A9}"/>
              </c:ext>
            </c:extLst>
          </c:dPt>
          <c:dLbls>
            <c:dLbl>
              <c:idx val="0"/>
              <c:layout>
                <c:manualLayout>
                  <c:x val="-0.18471663473160474"/>
                  <c:y val="-7.788090446110342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15M gas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26991813838539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0BB4-4C1A-AC96-7C58FA11AD1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B4-4C1A-AC96-7C58FA11A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4-4C1A-AC96-7C58FA11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08C-4A8F-8E95-0E62A2B1CF2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08C-4A8F-8E95-0E62A2B1CF2E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08C-4A8F-8E95-0E62A2B1CF2E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08C-4A8F-8E95-0E62A2B1CF2E}"/>
              </c:ext>
            </c:extLst>
          </c:dPt>
          <c:dLbls>
            <c:dLbl>
              <c:idx val="0"/>
              <c:layout>
                <c:manualLayout>
                  <c:x val="-0.50277841417273839"/>
                  <c:y val="0.186335805157995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30M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gas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E08C-4A8F-8E95-0E62A2B1CF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8C-4A8F-8E95-0E62A2B1CF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08C-4A8F-8E95-0E62A2B1C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9D-4BDF-898B-77D455A290A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9D-4BDF-898B-77D455A290AD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9D-4BDF-898B-77D455A290AD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19D-4BDF-898B-77D455A290AD}"/>
              </c:ext>
            </c:extLst>
          </c:dPt>
          <c:dLbls>
            <c:dLbl>
              <c:idx val="0"/>
              <c:layout>
                <c:manualLayout>
                  <c:x val="-0.50277841417273839"/>
                  <c:y val="0.186335805157995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30M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gas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19D-4BDF-898B-77D455A290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9D-4BDF-898B-77D455A29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9D-4BDF-898B-77D455A29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9D-4BDF-898B-77D455A290A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9D-4BDF-898B-77D455A290AD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9D-4BDF-898B-77D455A290AD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19D-4BDF-898B-77D455A290AD}"/>
              </c:ext>
            </c:extLst>
          </c:dPt>
          <c:dLbls>
            <c:dLbl>
              <c:idx val="0"/>
              <c:layout>
                <c:manualLayout>
                  <c:x val="-0.50277841417273839"/>
                  <c:y val="0.186335805157995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30M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gas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19D-4BDF-898B-77D455A290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9D-4BDF-898B-77D455A29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9D-4BDF-898B-77D455A29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19D-4BDF-898B-77D455A290A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9D-4BDF-898B-77D455A290AD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19D-4BDF-898B-77D455A290AD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19D-4BDF-898B-77D455A290AD}"/>
              </c:ext>
            </c:extLst>
          </c:dPt>
          <c:dLbls>
            <c:dLbl>
              <c:idx val="0"/>
              <c:layout>
                <c:manualLayout>
                  <c:x val="-0.50277841417273839"/>
                  <c:y val="0.186335805157995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30M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gas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19D-4BDF-898B-77D455A290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9D-4BDF-898B-77D455A290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9D-4BDF-898B-77D455A29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0BB4-4C1A-AC96-7C58FA11AD10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BB4-4C1A-AC96-7C58FA11AD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CF-4B82-BE75-61BD3F7FA4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0CF-4B82-BE75-61BD3F7FA4A9}"/>
              </c:ext>
            </c:extLst>
          </c:dPt>
          <c:dLbls>
            <c:dLbl>
              <c:idx val="0"/>
              <c:layout>
                <c:manualLayout>
                  <c:x val="-2.3615075548054283E-3"/>
                  <c:y val="-0.478701652969754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30M</a:t>
                    </a:r>
                    <a:r>
                      <a:rPr lang="en-US" baseline="0" dirty="0"/>
                      <a:t> gas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0BB4-4C1A-AC96-7C58FA11AD1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B4-4C1A-AC96-7C58FA11A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4-4C1A-AC96-7C58FA11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0BB4-4C1A-AC96-7C58FA11AD10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BB4-4C1A-AC96-7C58FA11AD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CF-4B82-BE75-61BD3F7FA4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0CF-4B82-BE75-61BD3F7FA4A9}"/>
              </c:ext>
            </c:extLst>
          </c:dPt>
          <c:dLbls>
            <c:dLbl>
              <c:idx val="0"/>
              <c:layout>
                <c:manualLayout>
                  <c:x val="-0.17027264174092197"/>
                  <c:y val="9.54469867858807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&lt; 15M gas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26991813838539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0BB4-4C1A-AC96-7C58FA11AD1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B4-4C1A-AC96-7C58FA11A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4-4C1A-AC96-7C58FA11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0BB4-4C1A-AC96-7C58FA11AD10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BB4-4C1A-AC96-7C58FA11AD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0CF-4B82-BE75-61BD3F7FA4A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A0CF-4B82-BE75-61BD3F7FA4A9}"/>
              </c:ext>
            </c:extLst>
          </c:dPt>
          <c:dLbls>
            <c:dLbl>
              <c:idx val="0"/>
              <c:layout>
                <c:manualLayout>
                  <c:x val="-0.19374427251606685"/>
                  <c:y val="-0.1591283534831272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&gt; 15M</a:t>
                    </a:r>
                    <a:r>
                      <a:rPr lang="en-US" baseline="0" dirty="0"/>
                      <a:t> gas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4-0BB4-4C1A-AC96-7C58FA11AD1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B4-4C1A-AC96-7C58FA11AD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4-4C1A-AC96-7C58FA11AD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0F-4B5D-AD3D-E3371C432973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0F-4B5D-AD3D-E3371C432973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60F-4B5D-AD3D-E3371C432973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60F-4B5D-AD3D-E3371C432973}"/>
              </c:ext>
            </c:extLst>
          </c:dPt>
          <c:dLbls>
            <c:dLbl>
              <c:idx val="0"/>
              <c:layout>
                <c:manualLayout>
                  <c:x val="-0.34540634108352131"/>
                  <c:y val="-0.370371720940389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15M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gas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660F-4B5D-AD3D-E3371C43297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0F-4B5D-AD3D-E3371C4329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0F-4B5D-AD3D-E3371C432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60F-4B5D-AD3D-E3371C432973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60F-4B5D-AD3D-E3371C43297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60F-4B5D-AD3D-E3371C432973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660F-4B5D-AD3D-E3371C432973}"/>
              </c:ext>
            </c:extLst>
          </c:dPt>
          <c:dLbls>
            <c:dLbl>
              <c:idx val="0"/>
              <c:layout>
                <c:manualLayout>
                  <c:x val="-0.25152038664408333"/>
                  <c:y val="-0.3812047141433257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15M</a:t>
                    </a:r>
                    <a:r>
                      <a:rPr lang="en-US" baseline="0" dirty="0"/>
                      <a:t> gas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660F-4B5D-AD3D-E3371C43297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0F-4B5D-AD3D-E3371C43297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0F-4B5D-AD3D-E3371C432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64B-49D6-A53B-7320DF3D16BE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64B-49D6-A53B-7320DF3D16BE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64B-49D6-A53B-7320DF3D16BE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64B-49D6-A53B-7320DF3D16BE}"/>
              </c:ext>
            </c:extLst>
          </c:dPt>
          <c:dLbls>
            <c:dLbl>
              <c:idx val="0"/>
              <c:layout>
                <c:manualLayout>
                  <c:x val="-0.25152038664408333"/>
                  <c:y val="-0.38120471414332574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15M</a:t>
                    </a:r>
                    <a:r>
                      <a:rPr lang="en-US" baseline="0" dirty="0"/>
                      <a:t> gas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464B-49D6-A53B-7320DF3D16B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4B-49D6-A53B-7320DF3D16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4B-49D6-A53B-7320DF3D1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</c:spPr>
          <c:dPt>
            <c:idx val="0"/>
            <c:bubble3D val="0"/>
            <c:spPr>
              <a:solidFill>
                <a:srgbClr val="0000F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BD2-40EA-ABE5-BEB9F333A559}"/>
              </c:ext>
            </c:extLst>
          </c:dPt>
          <c:dPt>
            <c:idx val="1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BD2-40EA-ABE5-BEB9F333A559}"/>
              </c:ext>
            </c:extLst>
          </c:dPt>
          <c:dPt>
            <c:idx val="2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BD2-40EA-ABE5-BEB9F333A559}"/>
              </c:ext>
            </c:extLst>
          </c:dPt>
          <c:dPt>
            <c:idx val="3"/>
            <c:bubble3D val="0"/>
            <c:spPr>
              <a:noFill/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BD2-40EA-ABE5-BEB9F333A559}"/>
              </c:ext>
            </c:extLst>
          </c:dPt>
          <c:dLbls>
            <c:dLbl>
              <c:idx val="0"/>
              <c:layout>
                <c:manualLayout>
                  <c:x val="-0.50277841417273839"/>
                  <c:y val="0.186335805157995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defRPr>
                    </a:pPr>
                    <a:r>
                      <a:rPr lang="en-US" dirty="0">
                        <a:solidFill>
                          <a:schemeClr val="tx1"/>
                        </a:solidFill>
                      </a:rPr>
                      <a:t>30M</a:t>
                    </a:r>
                    <a:r>
                      <a:rPr lang="en-US" baseline="0" dirty="0">
                        <a:solidFill>
                          <a:schemeClr val="tx1"/>
                        </a:solidFill>
                      </a:rPr>
                      <a:t> gas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020019715481766"/>
                      <c:h val="0.2155765647384365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7BD2-40EA-ABE5-BEB9F333A5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D2-40EA-ABE5-BEB9F333A5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full</c:v>
                </c:pt>
                <c:pt idx="1">
                  <c:v>empty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D2-40EA-ABE5-BEB9F333A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24.jpe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chart" Target="../charts/char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2530670" y="3167391"/>
            <a:ext cx="178446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8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Gas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EA1FDC2-9DA3-4C53-8839-941CBF452B15}"/>
              </a:ext>
            </a:extLst>
          </p:cNvPr>
          <p:cNvSpPr/>
          <p:nvPr/>
        </p:nvSpPr>
        <p:spPr bwMode="auto">
          <a:xfrm>
            <a:off x="3171810" y="1673335"/>
            <a:ext cx="2662572" cy="510778"/>
          </a:xfrm>
          <a:prstGeom prst="wedgeRoundRectCallout">
            <a:avLst>
              <a:gd name="adj1" fmla="val -2533"/>
              <a:gd name="adj2" fmla="val 1475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307B7D1-7905-4759-A185-AEF13C9EDF4D}"/>
              </a:ext>
            </a:extLst>
          </p:cNvPr>
          <p:cNvSpPr/>
          <p:nvPr/>
        </p:nvSpPr>
        <p:spPr bwMode="auto">
          <a:xfrm>
            <a:off x="3171810" y="1673335"/>
            <a:ext cx="2662572" cy="510778"/>
          </a:xfrm>
          <a:prstGeom prst="wedgeRoundRectCallout">
            <a:avLst>
              <a:gd name="adj1" fmla="val -70545"/>
              <a:gd name="adj2" fmla="val 15811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57462" y="2725981"/>
            <a:ext cx="7081184" cy="1520055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252320" y="4925580"/>
            <a:ext cx="7154578" cy="1708367"/>
            <a:chOff x="660065" y="2820388"/>
            <a:chExt cx="8077512" cy="1928745"/>
          </a:xfrm>
        </p:grpSpPr>
        <p:pic>
          <p:nvPicPr>
            <p:cNvPr id="32" name="Picture 16" descr="Turquoise Hard Hat Clip 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65" y="2971800"/>
              <a:ext cx="2308225" cy="177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Pink Hard Hat Clip 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747" y="2854547"/>
              <a:ext cx="2410092" cy="1855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8" descr="Blue Hard Hat Clip Ar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295" y="2820388"/>
              <a:ext cx="2366282" cy="182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43A0F8-4AA7-49EE-AA4E-5D9CFC78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Why Fees?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659BAC2-4293-459E-9345-DB837DA83CD4}"/>
              </a:ext>
            </a:extLst>
          </p:cNvPr>
          <p:cNvSpPr/>
          <p:nvPr/>
        </p:nvSpPr>
        <p:spPr bwMode="auto">
          <a:xfrm>
            <a:off x="3086030" y="1673335"/>
            <a:ext cx="2748352" cy="510778"/>
          </a:xfrm>
          <a:prstGeom prst="wedgeRoundRectCallout">
            <a:avLst>
              <a:gd name="adj1" fmla="val 63796"/>
              <a:gd name="adj2" fmla="val 191460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810F018-86CB-4ED1-8282-2B6238474FA1}"/>
              </a:ext>
            </a:extLst>
          </p:cNvPr>
          <p:cNvSpPr/>
          <p:nvPr/>
        </p:nvSpPr>
        <p:spPr bwMode="auto">
          <a:xfrm>
            <a:off x="3467646" y="3990647"/>
            <a:ext cx="2662572" cy="510778"/>
          </a:xfrm>
          <a:prstGeom prst="wedgeRoundRectCallout">
            <a:avLst>
              <a:gd name="adj1" fmla="val -2533"/>
              <a:gd name="adj2" fmla="val 1475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440481F-3F1D-4A0A-B499-7B992631BE2F}"/>
              </a:ext>
            </a:extLst>
          </p:cNvPr>
          <p:cNvSpPr/>
          <p:nvPr/>
        </p:nvSpPr>
        <p:spPr bwMode="auto">
          <a:xfrm>
            <a:off x="3467646" y="3990647"/>
            <a:ext cx="2662572" cy="510778"/>
          </a:xfrm>
          <a:prstGeom prst="wedgeRoundRectCallout">
            <a:avLst>
              <a:gd name="adj1" fmla="val -70545"/>
              <a:gd name="adj2" fmla="val 15811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Want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B002CB9-DC4A-4FAD-BF72-9E5F094C14C0}"/>
              </a:ext>
            </a:extLst>
          </p:cNvPr>
          <p:cNvSpPr/>
          <p:nvPr/>
        </p:nvSpPr>
        <p:spPr bwMode="auto">
          <a:xfrm>
            <a:off x="2551943" y="3990648"/>
            <a:ext cx="4040115" cy="510778"/>
          </a:xfrm>
          <a:prstGeom prst="wedgeRoundRectCallout">
            <a:avLst>
              <a:gd name="adj1" fmla="val 63796"/>
              <a:gd name="adj2" fmla="val 191460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Limited Space in Blocks</a:t>
            </a:r>
          </a:p>
        </p:txBody>
      </p:sp>
    </p:spTree>
    <p:extLst>
      <p:ext uri="{BB962C8B-B14F-4D97-AF65-F5344CB8AC3E}">
        <p14:creationId xmlns:p14="http://schemas.microsoft.com/office/powerpoint/2010/main" val="40037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717724A-49E3-4911-8F04-1D0AF76A366C}"/>
              </a:ext>
            </a:extLst>
          </p:cNvPr>
          <p:cNvSpPr/>
          <p:nvPr/>
        </p:nvSpPr>
        <p:spPr bwMode="auto">
          <a:xfrm>
            <a:off x="735167" y="4067598"/>
            <a:ext cx="4525667" cy="510778"/>
          </a:xfrm>
          <a:prstGeom prst="wedgeRoundRectCallout">
            <a:avLst>
              <a:gd name="adj1" fmla="val 32740"/>
              <a:gd name="adj2" fmla="val 149337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enough space for everyone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High-value vs Low-value txns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01F162C2-4CC7-4A73-8EA8-79681FF3FB33}"/>
              </a:ext>
            </a:extLst>
          </p:cNvPr>
          <p:cNvSpPr/>
          <p:nvPr/>
        </p:nvSpPr>
        <p:spPr bwMode="auto">
          <a:xfrm>
            <a:off x="460375" y="847264"/>
            <a:ext cx="2384612" cy="1077575"/>
          </a:xfrm>
          <a:prstGeom prst="cloudCallout">
            <a:avLst>
              <a:gd name="adj1" fmla="val -10368"/>
              <a:gd name="adj2" fmla="val 88013"/>
            </a:avLst>
          </a:prstGeom>
          <a:solidFill>
            <a:schemeClr val="bg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 important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F8897E78-27CB-4D3B-A04B-7B1BCBEBDF26}"/>
              </a:ext>
            </a:extLst>
          </p:cNvPr>
          <p:cNvSpPr/>
          <p:nvPr/>
        </p:nvSpPr>
        <p:spPr bwMode="auto">
          <a:xfrm>
            <a:off x="4081113" y="1508501"/>
            <a:ext cx="2384612" cy="1077575"/>
          </a:xfrm>
          <a:prstGeom prst="cloudCallout">
            <a:avLst>
              <a:gd name="adj1" fmla="val -23150"/>
              <a:gd name="adj2" fmla="val 75534"/>
            </a:avLst>
          </a:prstGeom>
          <a:solidFill>
            <a:schemeClr val="bg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Pretty important</a:t>
            </a:r>
          </a:p>
        </p:txBody>
      </p:sp>
      <p:sp>
        <p:nvSpPr>
          <p:cNvPr id="24" name="Thought Bubble: Cloud 23">
            <a:extLst>
              <a:ext uri="{FF2B5EF4-FFF2-40B4-BE49-F238E27FC236}">
                <a16:creationId xmlns:a16="http://schemas.microsoft.com/office/drawing/2014/main" id="{E5CC067E-FED7-4DA1-925D-38E13C5E1267}"/>
              </a:ext>
            </a:extLst>
          </p:cNvPr>
          <p:cNvSpPr/>
          <p:nvPr/>
        </p:nvSpPr>
        <p:spPr bwMode="auto">
          <a:xfrm>
            <a:off x="7058963" y="1752600"/>
            <a:ext cx="1701122" cy="609064"/>
          </a:xfrm>
          <a:prstGeom prst="cloudCallout">
            <a:avLst>
              <a:gd name="adj1" fmla="val -23150"/>
              <a:gd name="adj2" fmla="val 75534"/>
            </a:avLst>
          </a:prstGeom>
          <a:solidFill>
            <a:schemeClr val="bg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Meh ..</a:t>
            </a:r>
          </a:p>
        </p:txBody>
      </p:sp>
    </p:spTree>
    <p:extLst>
      <p:ext uri="{BB962C8B-B14F-4D97-AF65-F5344CB8AC3E}">
        <p14:creationId xmlns:p14="http://schemas.microsoft.com/office/powerpoint/2010/main" val="40416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1972D-261F-4117-8A42-AD31E86AB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1D52C-29DB-4562-A90F-2EF065CF1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84274">
            <a:off x="645005" y="924656"/>
            <a:ext cx="9144000" cy="52825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4B4D5-8DB7-4D11-A754-A5F841EA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03">
            <a:off x="824006" y="3860926"/>
            <a:ext cx="9144000" cy="2932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3327A-10E6-4D67-84C0-7D0AD3FC46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Estimation Services?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DA76F2-FD47-4CDA-AFEC-4C150C8A4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29225">
            <a:off x="5377592" y="2685962"/>
            <a:ext cx="7569139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6D9AF0-DEFC-468A-BB80-2C2253427FCE}"/>
              </a:ext>
            </a:extLst>
          </p:cNvPr>
          <p:cNvSpPr txBox="1"/>
          <p:nvPr/>
        </p:nvSpPr>
        <p:spPr bwMode="auto">
          <a:xfrm>
            <a:off x="2702951" y="4216680"/>
            <a:ext cx="60035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“Surprise! New NFT just announced”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74E09-DD3F-47C1-A21F-050C5DB5491F}"/>
              </a:ext>
            </a:extLst>
          </p:cNvPr>
          <p:cNvSpPr txBox="1"/>
          <p:nvPr/>
        </p:nvSpPr>
        <p:spPr bwMode="auto">
          <a:xfrm>
            <a:off x="2753455" y="2467558"/>
            <a:ext cx="22846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fine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57B5D-BEDF-4990-8123-D854F46C021A}"/>
              </a:ext>
            </a:extLst>
          </p:cNvPr>
          <p:cNvSpPr txBox="1"/>
          <p:nvPr/>
        </p:nvSpPr>
        <p:spPr bwMode="auto">
          <a:xfrm>
            <a:off x="2702951" y="3342119"/>
            <a:ext cx="514435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good when chain is volatile</a:t>
            </a:r>
          </a:p>
        </p:txBody>
      </p:sp>
    </p:spTree>
    <p:extLst>
      <p:ext uri="{BB962C8B-B14F-4D97-AF65-F5344CB8AC3E}">
        <p14:creationId xmlns:p14="http://schemas.microsoft.com/office/powerpoint/2010/main" val="15545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84D6BE5-65EA-48BE-8875-DADE30E88D06}"/>
              </a:ext>
            </a:extLst>
          </p:cNvPr>
          <p:cNvSpPr/>
          <p:nvPr/>
        </p:nvSpPr>
        <p:spPr bwMode="auto">
          <a:xfrm>
            <a:off x="4936081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$50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666278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Blind Auction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42C76BC-D4FD-4F88-8E6A-508D880285F6}"/>
              </a:ext>
            </a:extLst>
          </p:cNvPr>
          <p:cNvSpPr/>
          <p:nvPr/>
        </p:nvSpPr>
        <p:spPr bwMode="auto">
          <a:xfrm>
            <a:off x="1240144" y="4487046"/>
            <a:ext cx="2335326" cy="510778"/>
          </a:xfrm>
          <a:prstGeom prst="wedgeRoundRectCallout">
            <a:avLst>
              <a:gd name="adj1" fmla="val 53085"/>
              <a:gd name="adj2" fmla="val 13705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your bids</a:t>
            </a:r>
          </a:p>
        </p:txBody>
      </p:sp>
    </p:spTree>
    <p:extLst>
      <p:ext uri="{BB962C8B-B14F-4D97-AF65-F5344CB8AC3E}">
        <p14:creationId xmlns:p14="http://schemas.microsoft.com/office/powerpoint/2010/main" val="3248069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84D6BE5-65EA-48BE-8875-DADE30E88D06}"/>
              </a:ext>
            </a:extLst>
          </p:cNvPr>
          <p:cNvSpPr/>
          <p:nvPr/>
        </p:nvSpPr>
        <p:spPr bwMode="auto">
          <a:xfrm>
            <a:off x="4936081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$50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666278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Blind Auction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42C76BC-D4FD-4F88-8E6A-508D880285F6}"/>
              </a:ext>
            </a:extLst>
          </p:cNvPr>
          <p:cNvSpPr/>
          <p:nvPr/>
        </p:nvSpPr>
        <p:spPr bwMode="auto">
          <a:xfrm>
            <a:off x="1240144" y="4487046"/>
            <a:ext cx="2335326" cy="510778"/>
          </a:xfrm>
          <a:prstGeom prst="wedgeRoundRectCallout">
            <a:avLst>
              <a:gd name="adj1" fmla="val 53085"/>
              <a:gd name="adj2" fmla="val 13705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your bids</a:t>
            </a:r>
          </a:p>
        </p:txBody>
      </p:sp>
    </p:spTree>
    <p:extLst>
      <p:ext uri="{BB962C8B-B14F-4D97-AF65-F5344CB8AC3E}">
        <p14:creationId xmlns:p14="http://schemas.microsoft.com/office/powerpoint/2010/main" val="387279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84D6BE5-65EA-48BE-8875-DADE30E88D06}"/>
              </a:ext>
            </a:extLst>
          </p:cNvPr>
          <p:cNvSpPr/>
          <p:nvPr/>
        </p:nvSpPr>
        <p:spPr bwMode="auto">
          <a:xfrm>
            <a:off x="4936081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$50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666278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55127C4-DF46-466D-9ECB-471F010D194C}"/>
              </a:ext>
            </a:extLst>
          </p:cNvPr>
          <p:cNvSpPr/>
          <p:nvPr/>
        </p:nvSpPr>
        <p:spPr bwMode="auto">
          <a:xfrm>
            <a:off x="710786" y="4067598"/>
            <a:ext cx="1774861" cy="510778"/>
          </a:xfrm>
          <a:prstGeom prst="wedgeRoundRectCallout">
            <a:avLst>
              <a:gd name="adj1" fmla="val 85344"/>
              <a:gd name="adj2" fmla="val 182684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$100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717724A-49E3-4911-8F04-1D0AF76A366C}"/>
              </a:ext>
            </a:extLst>
          </p:cNvPr>
          <p:cNvSpPr/>
          <p:nvPr/>
        </p:nvSpPr>
        <p:spPr bwMode="auto">
          <a:xfrm>
            <a:off x="3645631" y="4067598"/>
            <a:ext cx="1615203" cy="510778"/>
          </a:xfrm>
          <a:prstGeom prst="wedgeRoundRectCallout">
            <a:avLst>
              <a:gd name="adj1" fmla="val -12027"/>
              <a:gd name="adj2" fmla="val 12652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$50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840EC9D-0E85-4BFD-BDD0-AC6F1963B0E9}"/>
              </a:ext>
            </a:extLst>
          </p:cNvPr>
          <p:cNvSpPr/>
          <p:nvPr/>
        </p:nvSpPr>
        <p:spPr bwMode="auto">
          <a:xfrm>
            <a:off x="6420817" y="4067598"/>
            <a:ext cx="726029" cy="510778"/>
          </a:xfrm>
          <a:prstGeom prst="wedgeRoundRectCallout">
            <a:avLst>
              <a:gd name="adj1" fmla="val -141565"/>
              <a:gd name="adj2" fmla="val 168643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First-Price Auction</a:t>
            </a:r>
          </a:p>
        </p:txBody>
      </p:sp>
    </p:spTree>
    <p:extLst>
      <p:ext uri="{BB962C8B-B14F-4D97-AF65-F5344CB8AC3E}">
        <p14:creationId xmlns:p14="http://schemas.microsoft.com/office/powerpoint/2010/main" val="405937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55127C4-DF46-466D-9ECB-471F010D194C}"/>
              </a:ext>
            </a:extLst>
          </p:cNvPr>
          <p:cNvSpPr/>
          <p:nvPr/>
        </p:nvSpPr>
        <p:spPr bwMode="auto">
          <a:xfrm>
            <a:off x="710786" y="4067598"/>
            <a:ext cx="1774861" cy="510778"/>
          </a:xfrm>
          <a:prstGeom prst="wedgeRoundRectCallout">
            <a:avLst>
              <a:gd name="adj1" fmla="val 85344"/>
              <a:gd name="adj2" fmla="val 182684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$100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717724A-49E3-4911-8F04-1D0AF76A366C}"/>
              </a:ext>
            </a:extLst>
          </p:cNvPr>
          <p:cNvSpPr/>
          <p:nvPr/>
        </p:nvSpPr>
        <p:spPr bwMode="auto">
          <a:xfrm>
            <a:off x="3645631" y="4067598"/>
            <a:ext cx="1615203" cy="510778"/>
          </a:xfrm>
          <a:prstGeom prst="wedgeRoundRectCallout">
            <a:avLst>
              <a:gd name="adj1" fmla="val -12027"/>
              <a:gd name="adj2" fmla="val 12652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$50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840EC9D-0E85-4BFD-BDD0-AC6F1963B0E9}"/>
              </a:ext>
            </a:extLst>
          </p:cNvPr>
          <p:cNvSpPr/>
          <p:nvPr/>
        </p:nvSpPr>
        <p:spPr bwMode="auto">
          <a:xfrm>
            <a:off x="6420817" y="4067598"/>
            <a:ext cx="726029" cy="510778"/>
          </a:xfrm>
          <a:prstGeom prst="wedgeRoundRectCallout">
            <a:avLst>
              <a:gd name="adj1" fmla="val -141565"/>
              <a:gd name="adj2" fmla="val 168643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Regret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5A0B8064-EBBE-479B-9CD9-2384126083BC}"/>
              </a:ext>
            </a:extLst>
          </p:cNvPr>
          <p:cNvSpPr/>
          <p:nvPr/>
        </p:nvSpPr>
        <p:spPr bwMode="auto">
          <a:xfrm>
            <a:off x="3136701" y="1679374"/>
            <a:ext cx="3263232" cy="510778"/>
          </a:xfrm>
          <a:prstGeom prst="wedgeRoundRectCallout">
            <a:avLst>
              <a:gd name="adj1" fmla="val -75055"/>
              <a:gd name="adj2" fmla="val 22305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should have bid less!</a:t>
            </a:r>
          </a:p>
        </p:txBody>
      </p:sp>
    </p:spTree>
    <p:extLst>
      <p:ext uri="{BB962C8B-B14F-4D97-AF65-F5344CB8AC3E}">
        <p14:creationId xmlns:p14="http://schemas.microsoft.com/office/powerpoint/2010/main" val="186213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84D6BE5-65EA-48BE-8875-DADE30E88D06}"/>
              </a:ext>
            </a:extLst>
          </p:cNvPr>
          <p:cNvSpPr/>
          <p:nvPr/>
        </p:nvSpPr>
        <p:spPr bwMode="auto">
          <a:xfrm>
            <a:off x="4936081" y="1860177"/>
            <a:ext cx="95735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$125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666278" y="1860177"/>
            <a:ext cx="95735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Blind Auction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42C76BC-D4FD-4F88-8E6A-508D880285F6}"/>
              </a:ext>
            </a:extLst>
          </p:cNvPr>
          <p:cNvSpPr/>
          <p:nvPr/>
        </p:nvSpPr>
        <p:spPr bwMode="auto">
          <a:xfrm>
            <a:off x="1240144" y="4487046"/>
            <a:ext cx="2335326" cy="510778"/>
          </a:xfrm>
          <a:prstGeom prst="wedgeRoundRectCallout">
            <a:avLst>
              <a:gd name="adj1" fmla="val 53085"/>
              <a:gd name="adj2" fmla="val 13705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your bids</a:t>
            </a:r>
          </a:p>
        </p:txBody>
      </p:sp>
    </p:spTree>
    <p:extLst>
      <p:ext uri="{BB962C8B-B14F-4D97-AF65-F5344CB8AC3E}">
        <p14:creationId xmlns:p14="http://schemas.microsoft.com/office/powerpoint/2010/main" val="28106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84D6BE5-65EA-48BE-8875-DADE30E88D06}"/>
              </a:ext>
            </a:extLst>
          </p:cNvPr>
          <p:cNvSpPr/>
          <p:nvPr/>
        </p:nvSpPr>
        <p:spPr bwMode="auto">
          <a:xfrm>
            <a:off x="4936081" y="1860177"/>
            <a:ext cx="95735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$125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666278" y="1860177"/>
            <a:ext cx="95735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Blind Auction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42C76BC-D4FD-4F88-8E6A-508D880285F6}"/>
              </a:ext>
            </a:extLst>
          </p:cNvPr>
          <p:cNvSpPr/>
          <p:nvPr/>
        </p:nvSpPr>
        <p:spPr bwMode="auto">
          <a:xfrm>
            <a:off x="1240144" y="4487046"/>
            <a:ext cx="2335326" cy="510778"/>
          </a:xfrm>
          <a:prstGeom prst="wedgeRoundRectCallout">
            <a:avLst>
              <a:gd name="adj1" fmla="val 53085"/>
              <a:gd name="adj2" fmla="val 13705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your bids</a:t>
            </a:r>
          </a:p>
        </p:txBody>
      </p:sp>
    </p:spTree>
    <p:extLst>
      <p:ext uri="{BB962C8B-B14F-4D97-AF65-F5344CB8AC3E}">
        <p14:creationId xmlns:p14="http://schemas.microsoft.com/office/powerpoint/2010/main" val="427800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55127C4-DF46-466D-9ECB-471F010D194C}"/>
              </a:ext>
            </a:extLst>
          </p:cNvPr>
          <p:cNvSpPr/>
          <p:nvPr/>
        </p:nvSpPr>
        <p:spPr bwMode="auto">
          <a:xfrm>
            <a:off x="1759618" y="4067598"/>
            <a:ext cx="726029" cy="510778"/>
          </a:xfrm>
          <a:prstGeom prst="wedgeRoundRectCallout">
            <a:avLst>
              <a:gd name="adj1" fmla="val 129795"/>
              <a:gd name="adj2" fmla="val 172153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717724A-49E3-4911-8F04-1D0AF76A366C}"/>
              </a:ext>
            </a:extLst>
          </p:cNvPr>
          <p:cNvSpPr/>
          <p:nvPr/>
        </p:nvSpPr>
        <p:spPr bwMode="auto">
          <a:xfrm>
            <a:off x="3322789" y="4067598"/>
            <a:ext cx="1774861" cy="510778"/>
          </a:xfrm>
          <a:prstGeom prst="wedgeRoundRectCallout">
            <a:avLst>
              <a:gd name="adj1" fmla="val -12027"/>
              <a:gd name="adj2" fmla="val 12652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First-Price Auction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96BA0816-093B-45B3-86BB-7A9C2BC76559}"/>
              </a:ext>
            </a:extLst>
          </p:cNvPr>
          <p:cNvSpPr/>
          <p:nvPr/>
        </p:nvSpPr>
        <p:spPr bwMode="auto">
          <a:xfrm>
            <a:off x="5934792" y="4067598"/>
            <a:ext cx="1774861" cy="510778"/>
          </a:xfrm>
          <a:prstGeom prst="wedgeRoundRectCallout">
            <a:avLst>
              <a:gd name="adj1" fmla="val -87791"/>
              <a:gd name="adj2" fmla="val 144072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$125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416466E-5E1F-8871-3707-D64F4DAF2AD5}"/>
              </a:ext>
            </a:extLst>
          </p:cNvPr>
          <p:cNvSpPr/>
          <p:nvPr/>
        </p:nvSpPr>
        <p:spPr bwMode="auto">
          <a:xfrm>
            <a:off x="4936081" y="1860177"/>
            <a:ext cx="95735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$125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C1CDCC-EE75-4E10-EC1F-70AD0DAAA077}"/>
              </a:ext>
            </a:extLst>
          </p:cNvPr>
          <p:cNvSpPr/>
          <p:nvPr/>
        </p:nvSpPr>
        <p:spPr bwMode="auto">
          <a:xfrm>
            <a:off x="7666278" y="1860177"/>
            <a:ext cx="95735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$125</a:t>
            </a:r>
          </a:p>
        </p:txBody>
      </p:sp>
    </p:spTree>
    <p:extLst>
      <p:ext uri="{BB962C8B-B14F-4D97-AF65-F5344CB8AC3E}">
        <p14:creationId xmlns:p14="http://schemas.microsoft.com/office/powerpoint/2010/main" val="85515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(Classic)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793765" y="2452837"/>
            <a:ext cx="41623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Caller pays fee for each transaction step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93763" y="3809197"/>
            <a:ext cx="416240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Denial of Service attacks expensive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351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55127C4-DF46-466D-9ECB-471F010D194C}"/>
              </a:ext>
            </a:extLst>
          </p:cNvPr>
          <p:cNvSpPr/>
          <p:nvPr/>
        </p:nvSpPr>
        <p:spPr bwMode="auto">
          <a:xfrm>
            <a:off x="1759618" y="4067598"/>
            <a:ext cx="726029" cy="510778"/>
          </a:xfrm>
          <a:prstGeom prst="wedgeRoundRectCallout">
            <a:avLst>
              <a:gd name="adj1" fmla="val 129795"/>
              <a:gd name="adj2" fmla="val 172153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717724A-49E3-4911-8F04-1D0AF76A366C}"/>
              </a:ext>
            </a:extLst>
          </p:cNvPr>
          <p:cNvSpPr/>
          <p:nvPr/>
        </p:nvSpPr>
        <p:spPr bwMode="auto">
          <a:xfrm>
            <a:off x="3322789" y="4067598"/>
            <a:ext cx="1774861" cy="510778"/>
          </a:xfrm>
          <a:prstGeom prst="wedgeRoundRectCallout">
            <a:avLst>
              <a:gd name="adj1" fmla="val -12027"/>
              <a:gd name="adj2" fmla="val 12652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$125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Regret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96BA0816-093B-45B3-86BB-7A9C2BC76559}"/>
              </a:ext>
            </a:extLst>
          </p:cNvPr>
          <p:cNvSpPr/>
          <p:nvPr/>
        </p:nvSpPr>
        <p:spPr bwMode="auto">
          <a:xfrm>
            <a:off x="5934792" y="4067598"/>
            <a:ext cx="1774861" cy="510778"/>
          </a:xfrm>
          <a:prstGeom prst="wedgeRoundRectCallout">
            <a:avLst>
              <a:gd name="adj1" fmla="val -87791"/>
              <a:gd name="adj2" fmla="val 144072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$125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6FE1FA58-DB6B-436B-9CD6-CD054744E258}"/>
              </a:ext>
            </a:extLst>
          </p:cNvPr>
          <p:cNvSpPr/>
          <p:nvPr/>
        </p:nvSpPr>
        <p:spPr bwMode="auto">
          <a:xfrm>
            <a:off x="2962234" y="1799873"/>
            <a:ext cx="3418608" cy="510778"/>
          </a:xfrm>
          <a:prstGeom prst="wedgeRoundRectCallout">
            <a:avLst>
              <a:gd name="adj1" fmla="val -68508"/>
              <a:gd name="adj2" fmla="val 196725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should have bid more!</a:t>
            </a:r>
          </a:p>
        </p:txBody>
      </p:sp>
    </p:spTree>
    <p:extLst>
      <p:ext uri="{BB962C8B-B14F-4D97-AF65-F5344CB8AC3E}">
        <p14:creationId xmlns:p14="http://schemas.microsoft.com/office/powerpoint/2010/main" val="2865965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44" y="519959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684D6BE5-65EA-48BE-8875-DADE30E88D06}"/>
              </a:ext>
            </a:extLst>
          </p:cNvPr>
          <p:cNvSpPr/>
          <p:nvPr/>
        </p:nvSpPr>
        <p:spPr bwMode="auto">
          <a:xfrm>
            <a:off x="4936081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$50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666278" y="1860177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955127C4-DF46-466D-9ECB-471F010D194C}"/>
              </a:ext>
            </a:extLst>
          </p:cNvPr>
          <p:cNvSpPr/>
          <p:nvPr/>
        </p:nvSpPr>
        <p:spPr bwMode="auto">
          <a:xfrm>
            <a:off x="870444" y="4067598"/>
            <a:ext cx="1615203" cy="510778"/>
          </a:xfrm>
          <a:prstGeom prst="wedgeRoundRectCallout">
            <a:avLst>
              <a:gd name="adj1" fmla="val 85344"/>
              <a:gd name="adj2" fmla="val 182684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$50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717724A-49E3-4911-8F04-1D0AF76A366C}"/>
              </a:ext>
            </a:extLst>
          </p:cNvPr>
          <p:cNvSpPr/>
          <p:nvPr/>
        </p:nvSpPr>
        <p:spPr bwMode="auto">
          <a:xfrm>
            <a:off x="3645631" y="4067598"/>
            <a:ext cx="1615203" cy="510778"/>
          </a:xfrm>
          <a:prstGeom prst="wedgeRoundRectCallout">
            <a:avLst>
              <a:gd name="adj1" fmla="val -12027"/>
              <a:gd name="adj2" fmla="val 12652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In, for $50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840EC9D-0E85-4BFD-BDD0-AC6F1963B0E9}"/>
              </a:ext>
            </a:extLst>
          </p:cNvPr>
          <p:cNvSpPr/>
          <p:nvPr/>
        </p:nvSpPr>
        <p:spPr bwMode="auto">
          <a:xfrm>
            <a:off x="6420817" y="4067598"/>
            <a:ext cx="726029" cy="510778"/>
          </a:xfrm>
          <a:prstGeom prst="wedgeRoundRectCallout">
            <a:avLst>
              <a:gd name="adj1" fmla="val -141565"/>
              <a:gd name="adj2" fmla="val 168643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Uniform Price Auction</a:t>
            </a:r>
          </a:p>
        </p:txBody>
      </p:sp>
    </p:spTree>
    <p:extLst>
      <p:ext uri="{BB962C8B-B14F-4D97-AF65-F5344CB8AC3E}">
        <p14:creationId xmlns:p14="http://schemas.microsoft.com/office/powerpoint/2010/main" val="402714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EC814-65CF-42E5-BC00-0A915D521F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F9878-834E-41DB-A4C1-F85ECEC4B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8" y="1623421"/>
            <a:ext cx="8773085" cy="5440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2321B6-4E6D-4EDF-9146-248BD190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Regret-Free Auctions?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42C1A-96A6-4B64-8956-F1CAE8C68A06}"/>
              </a:ext>
            </a:extLst>
          </p:cNvPr>
          <p:cNvSpPr txBox="1"/>
          <p:nvPr/>
        </p:nvSpPr>
        <p:spPr bwMode="auto">
          <a:xfrm>
            <a:off x="1848130" y="2405546"/>
            <a:ext cx="21435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honestly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42F07-FDF8-4A8A-84B8-2F771523A1CB}"/>
              </a:ext>
            </a:extLst>
          </p:cNvPr>
          <p:cNvSpPr txBox="1"/>
          <p:nvPr/>
        </p:nvSpPr>
        <p:spPr bwMode="auto">
          <a:xfrm>
            <a:off x="1798437" y="4086487"/>
            <a:ext cx="40799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 if price ≥ value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9A08B8DC-E6A1-4C6F-A252-173E377442CC}"/>
              </a:ext>
            </a:extLst>
          </p:cNvPr>
          <p:cNvSpPr txBox="1"/>
          <p:nvPr/>
        </p:nvSpPr>
        <p:spPr bwMode="auto">
          <a:xfrm>
            <a:off x="1798437" y="3247854"/>
            <a:ext cx="396134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if price ≤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EA648-F7DA-450E-A25E-B5BEA71E7E34}"/>
              </a:ext>
            </a:extLst>
          </p:cNvPr>
          <p:cNvSpPr txBox="1"/>
          <p:nvPr/>
        </p:nvSpPr>
        <p:spPr bwMode="auto">
          <a:xfrm>
            <a:off x="1798437" y="4928795"/>
            <a:ext cx="36557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way, no regrets</a:t>
            </a:r>
          </a:p>
        </p:txBody>
      </p:sp>
    </p:spTree>
    <p:extLst>
      <p:ext uri="{BB962C8B-B14F-4D97-AF65-F5344CB8AC3E}">
        <p14:creationId xmlns:p14="http://schemas.microsoft.com/office/powerpoint/2010/main" val="176741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5D4A25-D42B-4244-99E7-2C3B34EB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could possibly go wrong?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00981-E3DF-4FA2-9567-3F5248269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3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2" y="498013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325619" y="1773605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could go wrong?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B5AD1F6-CC0F-466D-9757-B9AA617AE32A}"/>
              </a:ext>
            </a:extLst>
          </p:cNvPr>
          <p:cNvSpPr/>
          <p:nvPr/>
        </p:nvSpPr>
        <p:spPr bwMode="auto">
          <a:xfrm>
            <a:off x="4577340" y="1773605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D0C9D6D-3EB3-4AC6-A8FD-45DCC12F0DFA}"/>
              </a:ext>
            </a:extLst>
          </p:cNvPr>
          <p:cNvSpPr/>
          <p:nvPr/>
        </p:nvSpPr>
        <p:spPr bwMode="auto">
          <a:xfrm>
            <a:off x="2770342" y="3726188"/>
            <a:ext cx="4688038" cy="1827193"/>
          </a:xfrm>
          <a:prstGeom prst="cloudCallout">
            <a:avLst>
              <a:gd name="adj1" fmla="val -49502"/>
              <a:gd name="adj2" fmla="val 64244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 for 3 txns,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 price is $25,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profit is $75.</a:t>
            </a:r>
          </a:p>
        </p:txBody>
      </p:sp>
    </p:spTree>
    <p:extLst>
      <p:ext uri="{BB962C8B-B14F-4D97-AF65-F5344CB8AC3E}">
        <p14:creationId xmlns:p14="http://schemas.microsoft.com/office/powerpoint/2010/main" val="46426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9333" y="2457522"/>
            <a:ext cx="7029637" cy="1508990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02" y="498013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2176522" y="1860177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EB9F67E8-9F73-48F9-A9BD-CAC53F52F097}"/>
              </a:ext>
            </a:extLst>
          </p:cNvPr>
          <p:cNvSpPr/>
          <p:nvPr/>
        </p:nvSpPr>
        <p:spPr bwMode="auto">
          <a:xfrm>
            <a:off x="7325619" y="1773605"/>
            <a:ext cx="878389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could go wrong?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B5AD1F6-CC0F-466D-9757-B9AA617AE32A}"/>
              </a:ext>
            </a:extLst>
          </p:cNvPr>
          <p:cNvSpPr/>
          <p:nvPr/>
        </p:nvSpPr>
        <p:spPr bwMode="auto">
          <a:xfrm>
            <a:off x="4577340" y="1773605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D0C9D6D-3EB3-4AC6-A8FD-45DCC12F0DFA}"/>
              </a:ext>
            </a:extLst>
          </p:cNvPr>
          <p:cNvSpPr/>
          <p:nvPr/>
        </p:nvSpPr>
        <p:spPr bwMode="auto">
          <a:xfrm>
            <a:off x="2910137" y="4007294"/>
            <a:ext cx="5834913" cy="1827193"/>
          </a:xfrm>
          <a:prstGeom prst="cloudCallout">
            <a:avLst>
              <a:gd name="adj1" fmla="val -51233"/>
              <a:gd name="adj2" fmla="val 44226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self-serving bid means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clearing price is now $100,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profit is $200.</a:t>
            </a:r>
          </a:p>
        </p:txBody>
      </p:sp>
      <p:pic>
        <p:nvPicPr>
          <p:cNvPr id="12" name="Picture 16" descr="Turquoise Hard Hat Clip Art">
            <a:extLst>
              <a:ext uri="{FF2B5EF4-FFF2-40B4-BE49-F238E27FC236}">
                <a16:creationId xmlns:a16="http://schemas.microsoft.com/office/drawing/2014/main" id="{C20F4AC1-4357-472D-9B4E-AC66570D4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14" y="2656739"/>
            <a:ext cx="1594307" cy="12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90D7B26-1756-47E8-88BF-0CDE62645BFF}"/>
              </a:ext>
            </a:extLst>
          </p:cNvPr>
          <p:cNvSpPr/>
          <p:nvPr/>
        </p:nvSpPr>
        <p:spPr bwMode="auto">
          <a:xfrm>
            <a:off x="7921179" y="1773605"/>
            <a:ext cx="1074042" cy="510778"/>
          </a:xfrm>
          <a:prstGeom prst="wedgeRoundRectCallout">
            <a:avLst>
              <a:gd name="adj1" fmla="val -37905"/>
              <a:gd name="adj2" fmla="val 109180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</a:p>
        </p:txBody>
      </p:sp>
    </p:spTree>
    <p:extLst>
      <p:ext uri="{BB962C8B-B14F-4D97-AF65-F5344CB8AC3E}">
        <p14:creationId xmlns:p14="http://schemas.microsoft.com/office/powerpoint/2010/main" val="126954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1" y="423606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F0B3BA8-8FEA-48C9-A2C3-3B56ED636BA1}"/>
              </a:ext>
            </a:extLst>
          </p:cNvPr>
          <p:cNvSpPr/>
          <p:nvPr/>
        </p:nvSpPr>
        <p:spPr bwMode="auto">
          <a:xfrm>
            <a:off x="1916851" y="2713703"/>
            <a:ext cx="3626398" cy="919401"/>
          </a:xfrm>
          <a:prstGeom prst="wedgeRoundRectCallout">
            <a:avLst>
              <a:gd name="adj1" fmla="val -37985"/>
              <a:gd name="adj2" fmla="val 97464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your bid and I will secretly refund you!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84ADFB-7CD8-473C-92E9-C03DEB4A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else could go wrong?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B5AD1F6-CC0F-466D-9757-B9AA617AE32A}"/>
              </a:ext>
            </a:extLst>
          </p:cNvPr>
          <p:cNvSpPr/>
          <p:nvPr/>
        </p:nvSpPr>
        <p:spPr bwMode="auto">
          <a:xfrm>
            <a:off x="4008634" y="4080471"/>
            <a:ext cx="1814488" cy="510778"/>
          </a:xfrm>
          <a:prstGeom prst="wedgeRoundRectCallout">
            <a:avLst>
              <a:gd name="adj1" fmla="val 69214"/>
              <a:gd name="adj2" fmla="val 5456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</a:t>
            </a:r>
          </a:p>
        </p:txBody>
      </p:sp>
      <p:pic>
        <p:nvPicPr>
          <p:cNvPr id="15" name="Picture 28" descr="Image result for blue fedora clipart">
            <a:extLst>
              <a:ext uri="{FF2B5EF4-FFF2-40B4-BE49-F238E27FC236}">
                <a16:creationId xmlns:a16="http://schemas.microsoft.com/office/drawing/2014/main" id="{7EAA0855-7D7D-4317-9EC2-7A1A2750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366" y="3712780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287" y="4236068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9ED3FD9-83B8-4AE9-B305-0C7A678B44FB}"/>
              </a:ext>
            </a:extLst>
          </p:cNvPr>
          <p:cNvSpPr/>
          <p:nvPr/>
        </p:nvSpPr>
        <p:spPr bwMode="auto">
          <a:xfrm>
            <a:off x="5823122" y="2738945"/>
            <a:ext cx="1814488" cy="510778"/>
          </a:xfrm>
          <a:prstGeom prst="wedgeRoundRectCallout">
            <a:avLst>
              <a:gd name="adj1" fmla="val 36112"/>
              <a:gd name="adj2" fmla="val 133541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</a:t>
            </a:r>
          </a:p>
        </p:txBody>
      </p:sp>
    </p:spTree>
    <p:extLst>
      <p:ext uri="{BB962C8B-B14F-4D97-AF65-F5344CB8AC3E}">
        <p14:creationId xmlns:p14="http://schemas.microsoft.com/office/powerpoint/2010/main" val="225112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A43-8598-4910-A3DF-2E2E5B60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London Hard Fork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BA376-2A0B-4DF0-8A90-3BD607D02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052" name="Picture 4" descr="Culture of London - Wikipedia">
            <a:extLst>
              <a:ext uri="{FF2B5EF4-FFF2-40B4-BE49-F238E27FC236}">
                <a16:creationId xmlns:a16="http://schemas.microsoft.com/office/drawing/2014/main" id="{846D2E21-626A-4C39-8D10-BDD2EB12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1" y="1752600"/>
            <a:ext cx="3081998" cy="4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lding Fork Stock Illustrations – 2,638 Holding Fork Stock Illustrations,  Vectors &amp;amp; Clipart - Dreamstime">
            <a:extLst>
              <a:ext uri="{FF2B5EF4-FFF2-40B4-BE49-F238E27FC236}">
                <a16:creationId xmlns:a16="http://schemas.microsoft.com/office/drawing/2014/main" id="{05A1932A-E474-4978-BEF7-9A910BB5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41" y="1806388"/>
            <a:ext cx="398752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8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A43-8598-4910-A3DF-2E2E5B60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London Hard Fork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BA376-2A0B-4DF0-8A90-3BD607D02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2052" name="Picture 4" descr="Culture of London - Wikipedia">
            <a:extLst>
              <a:ext uri="{FF2B5EF4-FFF2-40B4-BE49-F238E27FC236}">
                <a16:creationId xmlns:a16="http://schemas.microsoft.com/office/drawing/2014/main" id="{846D2E21-626A-4C39-8D10-BDD2EB12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1" y="1752600"/>
            <a:ext cx="3081998" cy="4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lding Fork Stock Illustrations – 2,638 Holding Fork Stock Illustrations,  Vectors &amp;amp; Clipart - Dreamstime">
            <a:extLst>
              <a:ext uri="{FF2B5EF4-FFF2-40B4-BE49-F238E27FC236}">
                <a16:creationId xmlns:a16="http://schemas.microsoft.com/office/drawing/2014/main" id="{05A1932A-E474-4978-BEF7-9A910BB5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41" y="1806388"/>
            <a:ext cx="398752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EC981-5BF6-4942-84E9-4CBA2D6B9E9C}"/>
              </a:ext>
            </a:extLst>
          </p:cNvPr>
          <p:cNvSpPr txBox="1"/>
          <p:nvPr/>
        </p:nvSpPr>
        <p:spPr bwMode="auto">
          <a:xfrm>
            <a:off x="2575243" y="2905780"/>
            <a:ext cx="46634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Dampen short-term volatility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F6A2FFC-2C9F-4522-8DF6-D8165F5AB397}"/>
              </a:ext>
            </a:extLst>
          </p:cNvPr>
          <p:cNvSpPr txBox="1"/>
          <p:nvPr/>
        </p:nvSpPr>
        <p:spPr bwMode="auto">
          <a:xfrm>
            <a:off x="2154457" y="1847517"/>
            <a:ext cx="11240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F17B1-346C-4142-9C52-2DDE1AB88052}"/>
              </a:ext>
            </a:extLst>
          </p:cNvPr>
          <p:cNvSpPr txBox="1"/>
          <p:nvPr/>
        </p:nvSpPr>
        <p:spPr bwMode="auto">
          <a:xfrm>
            <a:off x="2575243" y="3964043"/>
            <a:ext cx="38042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user 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D9C625-4A76-496E-AA18-8880DB5F619E}"/>
              </a:ext>
            </a:extLst>
          </p:cNvPr>
          <p:cNvSpPr txBox="1"/>
          <p:nvPr/>
        </p:nvSpPr>
        <p:spPr bwMode="auto">
          <a:xfrm>
            <a:off x="2575243" y="5022307"/>
            <a:ext cx="46249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fees more predictable</a:t>
            </a:r>
          </a:p>
        </p:txBody>
      </p:sp>
    </p:spTree>
    <p:extLst>
      <p:ext uri="{BB962C8B-B14F-4D97-AF65-F5344CB8AC3E}">
        <p14:creationId xmlns:p14="http://schemas.microsoft.com/office/powerpoint/2010/main" val="14743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DA43-8598-4910-A3DF-2E2E5B60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London Hard Fork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BA376-2A0B-4DF0-8A90-3BD607D02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052" name="Picture 4" descr="Culture of London - Wikipedia">
            <a:extLst>
              <a:ext uri="{FF2B5EF4-FFF2-40B4-BE49-F238E27FC236}">
                <a16:creationId xmlns:a16="http://schemas.microsoft.com/office/drawing/2014/main" id="{846D2E21-626A-4C39-8D10-BDD2EB12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31" y="1752600"/>
            <a:ext cx="3081998" cy="4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lding Fork Stock Illustrations – 2,638 Holding Fork Stock Illustrations,  Vectors &amp;amp; Clipart - Dreamstime">
            <a:extLst>
              <a:ext uri="{FF2B5EF4-FFF2-40B4-BE49-F238E27FC236}">
                <a16:creationId xmlns:a16="http://schemas.microsoft.com/office/drawing/2014/main" id="{05A1932A-E474-4978-BEF7-9A910BB51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341" y="1806388"/>
            <a:ext cx="398752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BEC981-5BF6-4942-84E9-4CBA2D6B9E9C}"/>
              </a:ext>
            </a:extLst>
          </p:cNvPr>
          <p:cNvSpPr txBox="1"/>
          <p:nvPr/>
        </p:nvSpPr>
        <p:spPr bwMode="auto">
          <a:xfrm>
            <a:off x="1994828" y="2779391"/>
            <a:ext cx="34435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fees for users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F6A2FFC-2C9F-4522-8DF6-D8165F5AB397}"/>
              </a:ext>
            </a:extLst>
          </p:cNvPr>
          <p:cNvSpPr txBox="1"/>
          <p:nvPr/>
        </p:nvSpPr>
        <p:spPr bwMode="auto">
          <a:xfrm>
            <a:off x="1764127" y="1847517"/>
            <a:ext cx="19046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Non-Goals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8F17B1-346C-4142-9C52-2DDE1AB88052}"/>
              </a:ext>
            </a:extLst>
          </p:cNvPr>
          <p:cNvSpPr txBox="1"/>
          <p:nvPr/>
        </p:nvSpPr>
        <p:spPr bwMode="auto">
          <a:xfrm>
            <a:off x="1994828" y="3837654"/>
            <a:ext cx="57422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fees is </a:t>
            </a:r>
            <a:r>
              <a:rPr lang="en-US" sz="2800" i="1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scalabilty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EABA8-C428-4012-85E2-1DF33F431BD2}"/>
              </a:ext>
            </a:extLst>
          </p:cNvPr>
          <p:cNvSpPr txBox="1"/>
          <p:nvPr/>
        </p:nvSpPr>
        <p:spPr bwMode="auto">
          <a:xfrm>
            <a:off x="1994828" y="4869845"/>
            <a:ext cx="68435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vs demand not mechanism design</a:t>
            </a:r>
          </a:p>
        </p:txBody>
      </p:sp>
    </p:spTree>
    <p:extLst>
      <p:ext uri="{BB962C8B-B14F-4D97-AF65-F5344CB8AC3E}">
        <p14:creationId xmlns:p14="http://schemas.microsoft.com/office/powerpoint/2010/main" val="600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(Classic)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000464" y="2452837"/>
            <a:ext cx="49517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Each step has fixed “gas” fee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4" y="3608070"/>
            <a:ext cx="5666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But gas price in Ether up to caller!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00463" y="4775210"/>
            <a:ext cx="51869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Low price means low priority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552203" y="5551678"/>
            <a:ext cx="26352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And vice-versa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485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014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965135" y="4355976"/>
            <a:ext cx="40623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Off-chain black market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965135" y="3115708"/>
            <a:ext cx="55643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Miners create fake transactions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353620" y="559094"/>
            <a:ext cx="30503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Possible Attacks</a:t>
            </a:r>
          </a:p>
        </p:txBody>
      </p:sp>
    </p:spTree>
    <p:extLst>
      <p:ext uri="{BB962C8B-B14F-4D97-AF65-F5344CB8AC3E}">
        <p14:creationId xmlns:p14="http://schemas.microsoft.com/office/powerpoint/2010/main" val="20135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26BB-C114-4AC3-8C08-56EC0045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Transaction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294BE-D9DF-4681-BD69-F018E6FE5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78071" y="62484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220575-E316-4256-B3D9-FFA1E6B1C08A}"/>
              </a:ext>
            </a:extLst>
          </p:cNvPr>
          <p:cNvSpPr/>
          <p:nvPr/>
        </p:nvSpPr>
        <p:spPr bwMode="auto">
          <a:xfrm>
            <a:off x="3303087" y="2878160"/>
            <a:ext cx="1802096" cy="584775"/>
          </a:xfrm>
          <a:prstGeom prst="wedgeRectCallout">
            <a:avLst>
              <a:gd name="adj1" fmla="val -71300"/>
              <a:gd name="adj2" fmla="val 161328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fee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952E650-5535-456A-88EB-C4E5F5C87D45}"/>
              </a:ext>
            </a:extLst>
          </p:cNvPr>
          <p:cNvSpPr/>
          <p:nvPr/>
        </p:nvSpPr>
        <p:spPr bwMode="auto">
          <a:xfrm>
            <a:off x="5102441" y="2878160"/>
            <a:ext cx="738472" cy="584775"/>
          </a:xfrm>
          <a:prstGeom prst="wedgeRectCallout">
            <a:avLst>
              <a:gd name="adj1" fmla="val 82491"/>
              <a:gd name="adj2" fmla="val 17890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3A3CF-D4A9-4FCC-BC50-4AE3CA5F7E51}"/>
              </a:ext>
            </a:extLst>
          </p:cNvPr>
          <p:cNvSpPr txBox="1"/>
          <p:nvPr/>
        </p:nvSpPr>
        <p:spPr bwMode="auto">
          <a:xfrm>
            <a:off x="1496116" y="4151294"/>
            <a:ext cx="2383986" cy="954107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by chain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AA09E-E594-4306-9B2D-2A145BCDF4E9}"/>
              </a:ext>
            </a:extLst>
          </p:cNvPr>
          <p:cNvSpPr txBox="1"/>
          <p:nvPr/>
        </p:nvSpPr>
        <p:spPr bwMode="auto">
          <a:xfrm>
            <a:off x="5281977" y="4249906"/>
            <a:ext cx="2265364" cy="954107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by user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to miner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C3103-C0B8-42E4-B3DC-8F7A142759D2}"/>
              </a:ext>
            </a:extLst>
          </p:cNvPr>
          <p:cNvSpPr txBox="1"/>
          <p:nvPr/>
        </p:nvSpPr>
        <p:spPr bwMode="auto">
          <a:xfrm>
            <a:off x="3419281" y="5415318"/>
            <a:ext cx="230543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(per gas unit)</a:t>
            </a:r>
          </a:p>
        </p:txBody>
      </p:sp>
    </p:spTree>
    <p:extLst>
      <p:ext uri="{BB962C8B-B14F-4D97-AF65-F5344CB8AC3E}">
        <p14:creationId xmlns:p14="http://schemas.microsoft.com/office/powerpoint/2010/main" val="1708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04E-4A1B-462F-A78D-5B241C38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Flexible Block Size (in Gas)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30B54-8F9E-44AB-9E26-8637E3DC7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624B0C1-4CC8-46C9-ACF4-38D1BC0558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7944710"/>
              </p:ext>
            </p:extLst>
          </p:nvPr>
        </p:nvGraphicFramePr>
        <p:xfrm>
          <a:off x="2925665" y="2132355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2AD3184-502C-4060-B1B6-FE1D3ACF5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8678057"/>
              </p:ext>
            </p:extLst>
          </p:nvPr>
        </p:nvGraphicFramePr>
        <p:xfrm>
          <a:off x="2925665" y="4132311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FEEC1B-0721-489C-8A78-AE10CEF9B815}"/>
              </a:ext>
            </a:extLst>
          </p:cNvPr>
          <p:cNvSpPr txBox="1"/>
          <p:nvPr/>
        </p:nvSpPr>
        <p:spPr bwMode="auto">
          <a:xfrm>
            <a:off x="1181277" y="2935513"/>
            <a:ext cx="1104790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5F883-85FC-4B96-867D-A05CAA226BCF}"/>
              </a:ext>
            </a:extLst>
          </p:cNvPr>
          <p:cNvSpPr txBox="1"/>
          <p:nvPr/>
        </p:nvSpPr>
        <p:spPr bwMode="auto">
          <a:xfrm>
            <a:off x="1181277" y="4935469"/>
            <a:ext cx="1744388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</a:p>
        </p:txBody>
      </p:sp>
    </p:spTree>
    <p:extLst>
      <p:ext uri="{BB962C8B-B14F-4D97-AF65-F5344CB8AC3E}">
        <p14:creationId xmlns:p14="http://schemas.microsoft.com/office/powerpoint/2010/main" val="84854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22" grpId="0">
        <p:bldAsOne/>
      </p:bldGraphic>
      <p:bldP spid="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04E-4A1B-462F-A78D-5B241C38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Base Price Calculation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30B54-8F9E-44AB-9E26-8637E3DC79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624B0C1-4CC8-46C9-ACF4-38D1BC05582C}"/>
              </a:ext>
            </a:extLst>
          </p:cNvPr>
          <p:cNvGraphicFramePr/>
          <p:nvPr/>
        </p:nvGraphicFramePr>
        <p:xfrm>
          <a:off x="397618" y="2230967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13A1704-DB78-4921-ADC5-5EA398E68759}"/>
              </a:ext>
            </a:extLst>
          </p:cNvPr>
          <p:cNvGrpSpPr/>
          <p:nvPr/>
        </p:nvGrpSpPr>
        <p:grpSpPr>
          <a:xfrm>
            <a:off x="5006786" y="2748888"/>
            <a:ext cx="1786434" cy="1308846"/>
            <a:chOff x="5060014" y="2691654"/>
            <a:chExt cx="1786434" cy="130884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E9B8CD9-ED7E-4E4B-9CC1-00CCD10D8DC9}"/>
                </a:ext>
              </a:extLst>
            </p:cNvPr>
            <p:cNvGrpSpPr/>
            <p:nvPr/>
          </p:nvGrpSpPr>
          <p:grpSpPr>
            <a:xfrm>
              <a:off x="5060014" y="2814201"/>
              <a:ext cx="1173256" cy="1063752"/>
              <a:chOff x="4572000" y="2404872"/>
              <a:chExt cx="1173256" cy="1063752"/>
            </a:xfrm>
          </p:grpSpPr>
          <p:pic>
            <p:nvPicPr>
              <p:cNvPr id="9" name="Picture 8" descr="A picture containing text, picture frame&#10;&#10;Description automatically generated">
                <a:extLst>
                  <a:ext uri="{FF2B5EF4-FFF2-40B4-BE49-F238E27FC236}">
                    <a16:creationId xmlns:a16="http://schemas.microsoft.com/office/drawing/2014/main" id="{D6C63322-47D7-4AAD-8F86-5B898CE31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404872"/>
                <a:ext cx="1173256" cy="106375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D827A9-0D73-4BCF-8C8B-3DEC71626A16}"/>
                  </a:ext>
                </a:extLst>
              </p:cNvPr>
              <p:cNvSpPr txBox="1"/>
              <p:nvPr/>
            </p:nvSpPr>
            <p:spPr bwMode="auto">
              <a:xfrm>
                <a:off x="4966107" y="2675138"/>
                <a:ext cx="385042" cy="523220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</p:grp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B8FA727E-D322-47AE-A1C9-0D431EECADAF}"/>
                </a:ext>
              </a:extLst>
            </p:cNvPr>
            <p:cNvSpPr/>
            <p:nvPr/>
          </p:nvSpPr>
          <p:spPr bwMode="auto">
            <a:xfrm>
              <a:off x="6233268" y="2691654"/>
              <a:ext cx="613180" cy="1308846"/>
            </a:xfrm>
            <a:prstGeom prst="down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2AD3184-502C-4060-B1B6-FE1D3ACF5963}"/>
              </a:ext>
            </a:extLst>
          </p:cNvPr>
          <p:cNvGraphicFramePr/>
          <p:nvPr/>
        </p:nvGraphicFramePr>
        <p:xfrm>
          <a:off x="397618" y="4230923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9E90BEB-4B66-4FBB-8281-DBD4A00A74CA}"/>
              </a:ext>
            </a:extLst>
          </p:cNvPr>
          <p:cNvGrpSpPr/>
          <p:nvPr/>
        </p:nvGrpSpPr>
        <p:grpSpPr>
          <a:xfrm>
            <a:off x="5006785" y="4748844"/>
            <a:ext cx="1786436" cy="1308846"/>
            <a:chOff x="4953558" y="4817007"/>
            <a:chExt cx="1786436" cy="130884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E294D2-215B-42B2-8F4D-D60E4A66B6DA}"/>
                </a:ext>
              </a:extLst>
            </p:cNvPr>
            <p:cNvGrpSpPr/>
            <p:nvPr/>
          </p:nvGrpSpPr>
          <p:grpSpPr>
            <a:xfrm>
              <a:off x="4953558" y="4939554"/>
              <a:ext cx="1173256" cy="1063752"/>
              <a:chOff x="4572000" y="2404872"/>
              <a:chExt cx="1173256" cy="1063752"/>
            </a:xfrm>
          </p:grpSpPr>
          <p:pic>
            <p:nvPicPr>
              <p:cNvPr id="24" name="Picture 23" descr="A picture containing text, picture frame&#10;&#10;Description automatically generated">
                <a:extLst>
                  <a:ext uri="{FF2B5EF4-FFF2-40B4-BE49-F238E27FC236}">
                    <a16:creationId xmlns:a16="http://schemas.microsoft.com/office/drawing/2014/main" id="{FDDED4D9-9F99-4C88-8EC0-7205041A3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404872"/>
                <a:ext cx="1173256" cy="1063752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423D56-61A7-4014-9EF8-537930171DE5}"/>
                  </a:ext>
                </a:extLst>
              </p:cNvPr>
              <p:cNvSpPr txBox="1"/>
              <p:nvPr/>
            </p:nvSpPr>
            <p:spPr bwMode="auto">
              <a:xfrm>
                <a:off x="4966107" y="2675138"/>
                <a:ext cx="385042" cy="523220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</p:grp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0E57BEF8-CF93-4A3C-B723-FD93CFDBE97D}"/>
                </a:ext>
              </a:extLst>
            </p:cNvPr>
            <p:cNvSpPr/>
            <p:nvPr/>
          </p:nvSpPr>
          <p:spPr bwMode="auto">
            <a:xfrm flipV="1">
              <a:off x="6126814" y="4817007"/>
              <a:ext cx="613180" cy="1308846"/>
            </a:xfrm>
            <a:prstGeom prst="down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308A4FCA-6437-418A-BBEF-C4B508BB8653}"/>
              </a:ext>
            </a:extLst>
          </p:cNvPr>
          <p:cNvSpPr/>
          <p:nvPr/>
        </p:nvSpPr>
        <p:spPr bwMode="auto">
          <a:xfrm>
            <a:off x="4025153" y="3327111"/>
            <a:ext cx="587528" cy="15240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CF3AE8-B833-4BCF-8332-6D7EFC5371F8}"/>
              </a:ext>
            </a:extLst>
          </p:cNvPr>
          <p:cNvSpPr/>
          <p:nvPr/>
        </p:nvSpPr>
        <p:spPr bwMode="auto">
          <a:xfrm>
            <a:off x="4025153" y="5327067"/>
            <a:ext cx="587528" cy="15240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EEC1B-0721-489C-8A78-AE10CEF9B815}"/>
              </a:ext>
            </a:extLst>
          </p:cNvPr>
          <p:cNvSpPr txBox="1"/>
          <p:nvPr/>
        </p:nvSpPr>
        <p:spPr bwMode="auto">
          <a:xfrm>
            <a:off x="6805027" y="3141701"/>
            <a:ext cx="1401346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≤12.5%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C5F883-85FC-4B96-867D-A05CAA226BCF}"/>
              </a:ext>
            </a:extLst>
          </p:cNvPr>
          <p:cNvSpPr txBox="1"/>
          <p:nvPr/>
        </p:nvSpPr>
        <p:spPr bwMode="auto">
          <a:xfrm>
            <a:off x="6805027" y="5141657"/>
            <a:ext cx="150073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12.5%</a:t>
            </a:r>
          </a:p>
        </p:txBody>
      </p:sp>
    </p:spTree>
    <p:extLst>
      <p:ext uri="{BB962C8B-B14F-4D97-AF65-F5344CB8AC3E}">
        <p14:creationId xmlns:p14="http://schemas.microsoft.com/office/powerpoint/2010/main" val="28341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22" grpId="0">
        <p:bldAsOne/>
      </p:bldGraphic>
      <p:bldP spid="6" grpId="0" animBg="1"/>
      <p:bldP spid="27" grpId="0" animBg="1"/>
      <p:bldP spid="7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02731-72A4-4773-8E56-14C00717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Vocabulary: </a:t>
            </a:r>
            <a:r>
              <a:rPr lang="en-US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Tâtonnement</a:t>
            </a:r>
            <a:br>
              <a:rPr lang="en-US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6C4FE-AEC6-487A-B256-BDA664440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F2C78-78E3-4C05-94FC-75D5196A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38909">
            <a:off x="80682" y="1607067"/>
            <a:ext cx="9144000" cy="330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16D5E-FB8E-479D-994A-1D09A8937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1996">
            <a:off x="80682" y="5117303"/>
            <a:ext cx="9144000" cy="107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7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Base Price Calculation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𝑝𝑟𝑒𝑣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 </m:t>
                                  </m:r>
                                  <m: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9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Base Price Calculation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𝑝𝑟𝑒𝑣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 </m:t>
                                  </m:r>
                                  <m: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𝑡𝑎𝑟𝑔𝑒𝑡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FB78960-C59C-4CA3-8A0D-D4EDC19A8460}"/>
              </a:ext>
            </a:extLst>
          </p:cNvPr>
          <p:cNvSpPr/>
          <p:nvPr/>
        </p:nvSpPr>
        <p:spPr bwMode="auto">
          <a:xfrm>
            <a:off x="571840" y="3201388"/>
            <a:ext cx="1149384" cy="680329"/>
          </a:xfrm>
          <a:prstGeom prst="wedgeRoundRectCallout">
            <a:avLst>
              <a:gd name="adj1" fmla="val 16752"/>
              <a:gd name="adj2" fmla="val 215715"/>
              <a:gd name="adj3" fmla="val 16667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16F2-C433-4799-989E-8356EEEC688B}"/>
              </a:ext>
            </a:extLst>
          </p:cNvPr>
          <p:cNvSpPr txBox="1"/>
          <p:nvPr/>
        </p:nvSpPr>
        <p:spPr bwMode="auto">
          <a:xfrm>
            <a:off x="0" y="4930839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Base fee for current block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8B1AD13D-D0CA-4C56-AB84-0AE9506A2590}"/>
              </a:ext>
            </a:extLst>
          </p:cNvPr>
          <p:cNvSpPr/>
          <p:nvPr/>
        </p:nvSpPr>
        <p:spPr bwMode="auto">
          <a:xfrm>
            <a:off x="2167557" y="3159826"/>
            <a:ext cx="1149384" cy="680329"/>
          </a:xfrm>
          <a:prstGeom prst="wedgeRoundRectCallout">
            <a:avLst>
              <a:gd name="adj1" fmla="val -44085"/>
              <a:gd name="adj2" fmla="val -124252"/>
              <a:gd name="adj3" fmla="val 16667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74C371-263D-4C30-AB46-C60975A02473}"/>
              </a:ext>
            </a:extLst>
          </p:cNvPr>
          <p:cNvSpPr txBox="1"/>
          <p:nvPr/>
        </p:nvSpPr>
        <p:spPr bwMode="auto">
          <a:xfrm>
            <a:off x="-1" y="1631877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Base fee for previous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A6320-FE0F-44F9-9838-E215225B36CD}"/>
              </a:ext>
            </a:extLst>
          </p:cNvPr>
          <p:cNvSpPr txBox="1"/>
          <p:nvPr/>
        </p:nvSpPr>
        <p:spPr bwMode="auto">
          <a:xfrm>
            <a:off x="5474287" y="1386703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Target block size (15M gas)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B7E11-075B-41FE-967F-05E0127BFFA1}"/>
              </a:ext>
            </a:extLst>
          </p:cNvPr>
          <p:cNvSpPr txBox="1"/>
          <p:nvPr/>
        </p:nvSpPr>
        <p:spPr bwMode="auto">
          <a:xfrm>
            <a:off x="3416887" y="4930839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Size of previous block (in gas)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C9FEA1-A9EC-472A-990A-D9B9ECE7CA91}"/>
              </a:ext>
            </a:extLst>
          </p:cNvPr>
          <p:cNvSpPr/>
          <p:nvPr/>
        </p:nvSpPr>
        <p:spPr bwMode="auto">
          <a:xfrm>
            <a:off x="5037496" y="2917813"/>
            <a:ext cx="1149384" cy="680329"/>
          </a:xfrm>
          <a:prstGeom prst="wedgeRoundRectCallout">
            <a:avLst>
              <a:gd name="adj1" fmla="val -69044"/>
              <a:gd name="adj2" fmla="val 235481"/>
              <a:gd name="adj3" fmla="val 16667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ED68E7A-F562-4AF1-A3B4-59F2B53329A1}"/>
              </a:ext>
            </a:extLst>
          </p:cNvPr>
          <p:cNvSpPr/>
          <p:nvPr/>
        </p:nvSpPr>
        <p:spPr bwMode="auto">
          <a:xfrm>
            <a:off x="6553200" y="2819661"/>
            <a:ext cx="1481753" cy="680329"/>
          </a:xfrm>
          <a:prstGeom prst="wedgeRoundRectCallout">
            <a:avLst>
              <a:gd name="adj1" fmla="val -21853"/>
              <a:gd name="adj2" fmla="val -117663"/>
              <a:gd name="adj3" fmla="val 16667"/>
            </a:avLst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83CF4E-43D4-489F-8EDD-A8922EA0E54F}"/>
              </a:ext>
            </a:extLst>
          </p:cNvPr>
          <p:cNvSpPr/>
          <p:nvPr/>
        </p:nvSpPr>
        <p:spPr bwMode="auto">
          <a:xfrm>
            <a:off x="5827061" y="3528555"/>
            <a:ext cx="1481753" cy="646589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  <p:bldP spid="12" grpId="0" animBg="1"/>
      <p:bldP spid="13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Base Price Calculation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𝑝𝑟𝑒𝑣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−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244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Half Full?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2230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Half Full?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7190-DC3A-4E8C-907C-9DD3447B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Caller offers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1DDD4-85DA-44B3-A759-64707B63F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Picture 2" descr="Image result for gas pump clipart">
            <a:extLst>
              <a:ext uri="{FF2B5EF4-FFF2-40B4-BE49-F238E27FC236}">
                <a16:creationId xmlns:a16="http://schemas.microsoft.com/office/drawing/2014/main" id="{FB06C7C6-ED78-4849-8057-92583251E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26E7A-B15A-4440-BE08-9F2140BD7FE5}"/>
              </a:ext>
            </a:extLst>
          </p:cNvPr>
          <p:cNvSpPr txBox="1"/>
          <p:nvPr/>
        </p:nvSpPr>
        <p:spPr bwMode="auto">
          <a:xfrm>
            <a:off x="917709" y="3167390"/>
            <a:ext cx="6531716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fee cap := gas limit X gas price</a:t>
            </a: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4B774-693D-48E6-B9F5-CFA7DA73E6C9}"/>
              </a:ext>
            </a:extLst>
          </p:cNvPr>
          <p:cNvSpPr txBox="1"/>
          <p:nvPr/>
        </p:nvSpPr>
        <p:spPr bwMode="auto">
          <a:xfrm>
            <a:off x="917709" y="4582180"/>
            <a:ext cx="5281755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paid to successful miner</a:t>
            </a:r>
            <a:endParaRPr lang="en-US" sz="1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23972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Half Full?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596766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596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F2BE45-E2DE-4A87-B60E-9C6EA22C1EF9}"/>
              </a:ext>
            </a:extLst>
          </p:cNvPr>
          <p:cNvSpPr txBox="1"/>
          <p:nvPr/>
        </p:nvSpPr>
        <p:spPr bwMode="auto">
          <a:xfrm rot="950684">
            <a:off x="3874087" y="4061263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Base fee unchanged</a:t>
            </a:r>
          </a:p>
        </p:txBody>
      </p:sp>
    </p:spTree>
    <p:extLst>
      <p:ext uri="{BB962C8B-B14F-4D97-AF65-F5344CB8AC3E}">
        <p14:creationId xmlns:p14="http://schemas.microsoft.com/office/powerpoint/2010/main" val="3232294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Full?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30</m:t>
                              </m:r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65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Full?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426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Full?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5ABDBD-0A50-4F3B-8693-0454368630ED}"/>
              </a:ext>
            </a:extLst>
          </p:cNvPr>
          <p:cNvSpPr txBox="1"/>
          <p:nvPr/>
        </p:nvSpPr>
        <p:spPr bwMode="auto">
          <a:xfrm rot="950684">
            <a:off x="3730652" y="4353363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Base fee up 12.5%</a:t>
            </a:r>
          </a:p>
        </p:txBody>
      </p:sp>
    </p:spTree>
    <p:extLst>
      <p:ext uri="{BB962C8B-B14F-4D97-AF65-F5344CB8AC3E}">
        <p14:creationId xmlns:p14="http://schemas.microsoft.com/office/powerpoint/2010/main" val="34780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Empty?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934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Empty?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948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CD2A-800D-4FFE-A7C5-DE8945BF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Previous Block Empty?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43102-16FA-466A-B44B-09F885EC1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/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𝑐𝑢𝑟𝑟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𝑝𝑟𝑒𝑣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6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BA3F-7E70-4BA3-8ED2-73BAB056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800334"/>
                <a:ext cx="7646893" cy="1257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A5ABDBD-0A50-4F3B-8693-0454368630ED}"/>
              </a:ext>
            </a:extLst>
          </p:cNvPr>
          <p:cNvSpPr txBox="1"/>
          <p:nvPr/>
        </p:nvSpPr>
        <p:spPr bwMode="auto">
          <a:xfrm rot="950684">
            <a:off x="3730652" y="4353363"/>
            <a:ext cx="3136313" cy="95410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Base fee down 12.5%</a:t>
            </a:r>
          </a:p>
        </p:txBody>
      </p:sp>
    </p:spTree>
    <p:extLst>
      <p:ext uri="{BB962C8B-B14F-4D97-AF65-F5344CB8AC3E}">
        <p14:creationId xmlns:p14="http://schemas.microsoft.com/office/powerpoint/2010/main" val="2646512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rt Coffee Virtual Tip Jar — Dirt">
            <a:extLst>
              <a:ext uri="{FF2B5EF4-FFF2-40B4-BE49-F238E27FC236}">
                <a16:creationId xmlns:a16="http://schemas.microsoft.com/office/drawing/2014/main" id="{4867D12C-CE40-4D33-9BD2-719A2EB9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389109" y="1118764"/>
            <a:ext cx="15039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tips?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927808" y="2830861"/>
            <a:ext cx="36038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block rewards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1927808" y="1974813"/>
            <a:ext cx="500169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just mine empty blocks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15240" y="3686911"/>
            <a:ext cx="502682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 gas pays for miners’ costs</a:t>
            </a:r>
          </a:p>
        </p:txBody>
      </p:sp>
    </p:spTree>
    <p:extLst>
      <p:ext uri="{BB962C8B-B14F-4D97-AF65-F5344CB8AC3E}">
        <p14:creationId xmlns:p14="http://schemas.microsoft.com/office/powerpoint/2010/main" val="28820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rt Coffee Virtual Tip Jar — Dirt">
            <a:extLst>
              <a:ext uri="{FF2B5EF4-FFF2-40B4-BE49-F238E27FC236}">
                <a16:creationId xmlns:a16="http://schemas.microsoft.com/office/drawing/2014/main" id="{4867D12C-CE40-4D33-9BD2-719A2EB9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196695" y="1578517"/>
            <a:ext cx="2642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tips?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216291" y="2434566"/>
            <a:ext cx="51042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identify high-value txns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87A39-960B-48F1-90BC-9B8C4AD97223}"/>
              </a:ext>
            </a:extLst>
          </p:cNvPr>
          <p:cNvSpPr txBox="1"/>
          <p:nvPr/>
        </p:nvSpPr>
        <p:spPr bwMode="auto">
          <a:xfrm>
            <a:off x="2216291" y="4146663"/>
            <a:ext cx="47114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 drive tipping off-chain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D65F4-D5BA-4E58-9B20-49FBE40803B9}"/>
              </a:ext>
            </a:extLst>
          </p:cNvPr>
          <p:cNvSpPr txBox="1"/>
          <p:nvPr/>
        </p:nvSpPr>
        <p:spPr bwMode="auto">
          <a:xfrm>
            <a:off x="1196695" y="3290615"/>
            <a:ext cx="22846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Burning tips?</a:t>
            </a:r>
          </a:p>
        </p:txBody>
      </p:sp>
    </p:spTree>
    <p:extLst>
      <p:ext uri="{BB962C8B-B14F-4D97-AF65-F5344CB8AC3E}">
        <p14:creationId xmlns:p14="http://schemas.microsoft.com/office/powerpoint/2010/main" val="24169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4" name="Picture 16" descr="Turquoise Hard Hat Clip Art">
            <a:extLst>
              <a:ext uri="{FF2B5EF4-FFF2-40B4-BE49-F238E27FC236}">
                <a16:creationId xmlns:a16="http://schemas.microsoft.com/office/drawing/2014/main" id="{C0D0DCBF-FE2B-4DB0-A65D-16F1A5A3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4486921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>
            <a:extLst>
              <a:ext uri="{FF2B5EF4-FFF2-40B4-BE49-F238E27FC236}">
                <a16:creationId xmlns:a16="http://schemas.microsoft.com/office/drawing/2014/main" id="{D90BA69E-A05F-4B41-A8CB-918C88F8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1" y="1528344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Image result for blue fedora clipart">
            <a:extLst>
              <a:ext uri="{FF2B5EF4-FFF2-40B4-BE49-F238E27FC236}">
                <a16:creationId xmlns:a16="http://schemas.microsoft.com/office/drawing/2014/main" id="{A44DC5AC-476E-4AF5-B3A4-AE45AAAC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5" y="2383622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Image result for blue fedora clipart">
            <a:extLst>
              <a:ext uri="{FF2B5EF4-FFF2-40B4-BE49-F238E27FC236}">
                <a16:creationId xmlns:a16="http://schemas.microsoft.com/office/drawing/2014/main" id="{0D9784F8-0167-4E3A-81DA-BEB0C85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1911568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89ECEF-64B5-4493-9707-BA051612D255}"/>
              </a:ext>
            </a:extLst>
          </p:cNvPr>
          <p:cNvSpPr/>
          <p:nvPr/>
        </p:nvSpPr>
        <p:spPr bwMode="auto">
          <a:xfrm>
            <a:off x="2851826" y="1757164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</a:p>
        </p:txBody>
      </p:sp>
      <p:pic>
        <p:nvPicPr>
          <p:cNvPr id="13" name="Picture 16" descr="Turquoise Hard Hat Clip Art">
            <a:extLst>
              <a:ext uri="{FF2B5EF4-FFF2-40B4-BE49-F238E27FC236}">
                <a16:creationId xmlns:a16="http://schemas.microsoft.com/office/drawing/2014/main" id="{F524DF2A-696D-435C-BAB4-7F10F12E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5" y="4903205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Turquoise Hard Hat Clip Art">
            <a:extLst>
              <a:ext uri="{FF2B5EF4-FFF2-40B4-BE49-F238E27FC236}">
                <a16:creationId xmlns:a16="http://schemas.microsoft.com/office/drawing/2014/main" id="{43CE3ED7-39E7-4266-AC35-A4F1FDF8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5" y="440269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ABB66A3-3164-4045-9483-C0CF2A224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725517"/>
              </p:ext>
            </p:extLst>
          </p:nvPr>
        </p:nvGraphicFramePr>
        <p:xfrm>
          <a:off x="4614346" y="4126076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8BEAB68-844D-440E-8BCB-AA292DBFC199}"/>
              </a:ext>
            </a:extLst>
          </p:cNvPr>
          <p:cNvSpPr/>
          <p:nvPr/>
        </p:nvSpPr>
        <p:spPr bwMode="auto">
          <a:xfrm>
            <a:off x="4034979" y="3234333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9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Gas (Classic)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170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37" y="21793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929015" y="2026117"/>
            <a:ext cx="42594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a call runs out of gas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68714" y="4320087"/>
            <a:ext cx="441980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a call has leftover gas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53159" y="2790774"/>
            <a:ext cx="293535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Effects discarded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2224241" y="3555431"/>
            <a:ext cx="29642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Gas not refunded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62200" y="5084743"/>
            <a:ext cx="36263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Unused gas refunded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6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5" name="Picture 28" descr="Image result for blue fedora clipart">
            <a:extLst>
              <a:ext uri="{FF2B5EF4-FFF2-40B4-BE49-F238E27FC236}">
                <a16:creationId xmlns:a16="http://schemas.microsoft.com/office/drawing/2014/main" id="{D90BA69E-A05F-4B41-A8CB-918C88F8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1" y="1528344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Image result for blue fedora clipart">
            <a:extLst>
              <a:ext uri="{FF2B5EF4-FFF2-40B4-BE49-F238E27FC236}">
                <a16:creationId xmlns:a16="http://schemas.microsoft.com/office/drawing/2014/main" id="{A44DC5AC-476E-4AF5-B3A4-AE45AAAC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5" y="2383622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Image result for blue fedora clipart">
            <a:extLst>
              <a:ext uri="{FF2B5EF4-FFF2-40B4-BE49-F238E27FC236}">
                <a16:creationId xmlns:a16="http://schemas.microsoft.com/office/drawing/2014/main" id="{0D9784F8-0167-4E3A-81DA-BEB0C85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1911568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89ECEF-64B5-4493-9707-BA051612D255}"/>
              </a:ext>
            </a:extLst>
          </p:cNvPr>
          <p:cNvSpPr/>
          <p:nvPr/>
        </p:nvSpPr>
        <p:spPr bwMode="auto">
          <a:xfrm>
            <a:off x="2851826" y="1757164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ABB66A3-3164-4045-9483-C0CF2A224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405924"/>
              </p:ext>
            </p:extLst>
          </p:nvPr>
        </p:nvGraphicFramePr>
        <p:xfrm>
          <a:off x="4614346" y="4126076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1A5C96C-C591-498E-A36C-289A11B88218}"/>
              </a:ext>
            </a:extLst>
          </p:cNvPr>
          <p:cNvGrpSpPr/>
          <p:nvPr/>
        </p:nvGrpSpPr>
        <p:grpSpPr>
          <a:xfrm>
            <a:off x="5132843" y="1528344"/>
            <a:ext cx="3252465" cy="2183945"/>
            <a:chOff x="5132843" y="1528344"/>
            <a:chExt cx="3252465" cy="2183945"/>
          </a:xfrm>
        </p:grpSpPr>
        <p:pic>
          <p:nvPicPr>
            <p:cNvPr id="17" name="Picture 18" descr="http://www.clker.com/cliparts/J/H/a/O/Z/2/pink-hat-red-2-md.png">
              <a:extLst>
                <a:ext uri="{FF2B5EF4-FFF2-40B4-BE49-F238E27FC236}">
                  <a16:creationId xmlns:a16="http://schemas.microsoft.com/office/drawing/2014/main" id="{2D2773E2-3B60-4E76-9225-D568A1953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209" y="1528344"/>
              <a:ext cx="2037981" cy="139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http://www.clker.com/cliparts/J/H/a/O/Z/2/pink-hat-red-2-md.png">
              <a:extLst>
                <a:ext uri="{FF2B5EF4-FFF2-40B4-BE49-F238E27FC236}">
                  <a16:creationId xmlns:a16="http://schemas.microsoft.com/office/drawing/2014/main" id="{26A7BC41-08EC-4DD1-8F23-CA6D9FFBA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234" y="1908040"/>
              <a:ext cx="2037981" cy="139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://www.clker.com/cliparts/J/H/a/O/Z/2/pink-hat-red-2-md.png">
              <a:extLst>
                <a:ext uri="{FF2B5EF4-FFF2-40B4-BE49-F238E27FC236}">
                  <a16:creationId xmlns:a16="http://schemas.microsoft.com/office/drawing/2014/main" id="{FD7B652B-4CA2-4FB2-AE64-DFC2A8138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843" y="2321827"/>
              <a:ext cx="2037981" cy="1390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C3DD06E9-EAB3-4DA2-8B6A-566056ED1444}"/>
                </a:ext>
              </a:extLst>
            </p:cNvPr>
            <p:cNvSpPr/>
            <p:nvPr/>
          </p:nvSpPr>
          <p:spPr bwMode="auto">
            <a:xfrm>
              <a:off x="7311266" y="1532908"/>
              <a:ext cx="1074042" cy="510778"/>
            </a:xfrm>
            <a:prstGeom prst="wedgeRoundRectCallout">
              <a:avLst>
                <a:gd name="adj1" fmla="val -55784"/>
                <a:gd name="adj2" fmla="val 98439"/>
                <a:gd name="adj3" fmla="val 16667"/>
              </a:avLst>
            </a:prstGeom>
            <a:solidFill>
              <a:schemeClr val="bg2"/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$10</a:t>
              </a:r>
            </a:p>
          </p:txBody>
        </p:sp>
      </p:grp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EE6E7F-F5AC-4DC5-951D-9E0BD17E03E4}"/>
              </a:ext>
            </a:extLst>
          </p:cNvPr>
          <p:cNvSpPr/>
          <p:nvPr/>
        </p:nvSpPr>
        <p:spPr bwMode="auto">
          <a:xfrm>
            <a:off x="4145931" y="3712289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pic>
        <p:nvPicPr>
          <p:cNvPr id="22" name="Picture 16" descr="Turquoise Hard Hat Clip Art">
            <a:extLst>
              <a:ext uri="{FF2B5EF4-FFF2-40B4-BE49-F238E27FC236}">
                <a16:creationId xmlns:a16="http://schemas.microsoft.com/office/drawing/2014/main" id="{6A17D8A3-444A-41C7-ABFD-F6A7FC7C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4486921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Turquoise Hard Hat Clip Art">
            <a:extLst>
              <a:ext uri="{FF2B5EF4-FFF2-40B4-BE49-F238E27FC236}">
                <a16:creationId xmlns:a16="http://schemas.microsoft.com/office/drawing/2014/main" id="{2835013A-51E4-4B2B-8969-16FC4C63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5" y="4903205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Turquoise Hard Hat Clip Art">
            <a:extLst>
              <a:ext uri="{FF2B5EF4-FFF2-40B4-BE49-F238E27FC236}">
                <a16:creationId xmlns:a16="http://schemas.microsoft.com/office/drawing/2014/main" id="{48BAA49E-64C8-4E70-ADC2-7B00071E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5" y="440269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5" name="Picture 28" descr="Image result for blue fedora clipart">
            <a:extLst>
              <a:ext uri="{FF2B5EF4-FFF2-40B4-BE49-F238E27FC236}">
                <a16:creationId xmlns:a16="http://schemas.microsoft.com/office/drawing/2014/main" id="{D90BA69E-A05F-4B41-A8CB-918C88F8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1" y="1528344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Image result for blue fedora clipart">
            <a:extLst>
              <a:ext uri="{FF2B5EF4-FFF2-40B4-BE49-F238E27FC236}">
                <a16:creationId xmlns:a16="http://schemas.microsoft.com/office/drawing/2014/main" id="{A44DC5AC-476E-4AF5-B3A4-AE45AAAC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5" y="2383622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Image result for blue fedora clipart">
            <a:extLst>
              <a:ext uri="{FF2B5EF4-FFF2-40B4-BE49-F238E27FC236}">
                <a16:creationId xmlns:a16="http://schemas.microsoft.com/office/drawing/2014/main" id="{0D9784F8-0167-4E3A-81DA-BEB0C85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1911568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89ECEF-64B5-4493-9707-BA051612D255}"/>
              </a:ext>
            </a:extLst>
          </p:cNvPr>
          <p:cNvSpPr/>
          <p:nvPr/>
        </p:nvSpPr>
        <p:spPr bwMode="auto">
          <a:xfrm>
            <a:off x="2851826" y="1757164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ABB66A3-3164-4045-9483-C0CF2A224090}"/>
              </a:ext>
            </a:extLst>
          </p:cNvPr>
          <p:cNvGraphicFramePr/>
          <p:nvPr/>
        </p:nvGraphicFramePr>
        <p:xfrm>
          <a:off x="4614346" y="4126076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2D2773E2-3B60-4E76-9225-D568A195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09" y="1528344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26A7BC41-08EC-4DD1-8F23-CA6D9FFB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34" y="1908040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FD7B652B-4CA2-4FB2-AE64-DFC2A813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43" y="2321827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3DD06E9-EAB3-4DA2-8B6A-566056ED1444}"/>
              </a:ext>
            </a:extLst>
          </p:cNvPr>
          <p:cNvSpPr/>
          <p:nvPr/>
        </p:nvSpPr>
        <p:spPr bwMode="auto">
          <a:xfrm>
            <a:off x="7311266" y="1532908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EE6E7F-F5AC-4DC5-951D-9E0BD17E03E4}"/>
              </a:ext>
            </a:extLst>
          </p:cNvPr>
          <p:cNvSpPr/>
          <p:nvPr/>
        </p:nvSpPr>
        <p:spPr bwMode="auto">
          <a:xfrm>
            <a:off x="4145931" y="3712289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pic>
        <p:nvPicPr>
          <p:cNvPr id="1030" name="Picture 6" descr="Cliparts For Free Download Hourglass Clipart Yellow - Hourglass Emoji, HD  Png Download , Transparent Png Image - PNGitem">
            <a:extLst>
              <a:ext uri="{FF2B5EF4-FFF2-40B4-BE49-F238E27FC236}">
                <a16:creationId xmlns:a16="http://schemas.microsoft.com/office/drawing/2014/main" id="{E979594A-C236-40E9-8BD3-47A6EF5C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80" y="1300882"/>
            <a:ext cx="1074043" cy="13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2A48357-53E7-40FB-9E72-01CB3B4FED17}"/>
              </a:ext>
            </a:extLst>
          </p:cNvPr>
          <p:cNvSpPr/>
          <p:nvPr/>
        </p:nvSpPr>
        <p:spPr bwMode="auto">
          <a:xfrm>
            <a:off x="1657685" y="3848308"/>
            <a:ext cx="5444908" cy="510778"/>
          </a:xfrm>
          <a:prstGeom prst="wedgeRoundRectCallout">
            <a:avLst>
              <a:gd name="adj1" fmla="val -41368"/>
              <a:gd name="adj2" fmla="val -180390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txns subject to very long wait … </a:t>
            </a:r>
          </a:p>
        </p:txBody>
      </p:sp>
      <p:pic>
        <p:nvPicPr>
          <p:cNvPr id="22" name="Picture 16" descr="Turquoise Hard Hat Clip Art">
            <a:extLst>
              <a:ext uri="{FF2B5EF4-FFF2-40B4-BE49-F238E27FC236}">
                <a16:creationId xmlns:a16="http://schemas.microsoft.com/office/drawing/2014/main" id="{2F789DD0-8F2E-4862-9F6E-34B1082D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4486921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Turquoise Hard Hat Clip Art">
            <a:extLst>
              <a:ext uri="{FF2B5EF4-FFF2-40B4-BE49-F238E27FC236}">
                <a16:creationId xmlns:a16="http://schemas.microsoft.com/office/drawing/2014/main" id="{D76365C1-0B81-4BF6-9C30-F785FA55D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5" y="4903205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Turquoise Hard Hat Clip Art">
            <a:extLst>
              <a:ext uri="{FF2B5EF4-FFF2-40B4-BE49-F238E27FC236}">
                <a16:creationId xmlns:a16="http://schemas.microsoft.com/office/drawing/2014/main" id="{6C584FB0-2D48-4BC5-98FF-2548779C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5" y="440269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EB5BEA25-4402-4627-86F6-7FA7E644D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583437"/>
              </p:ext>
            </p:extLst>
          </p:nvPr>
        </p:nvGraphicFramePr>
        <p:xfrm>
          <a:off x="4766746" y="4278476"/>
          <a:ext cx="3517033" cy="2344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84149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4" name="Picture 16" descr="Turquoise Hard Hat Clip Art">
            <a:extLst>
              <a:ext uri="{FF2B5EF4-FFF2-40B4-BE49-F238E27FC236}">
                <a16:creationId xmlns:a16="http://schemas.microsoft.com/office/drawing/2014/main" id="{C0D0DCBF-FE2B-4DB0-A65D-16F1A5A3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4486921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>
            <a:extLst>
              <a:ext uri="{FF2B5EF4-FFF2-40B4-BE49-F238E27FC236}">
                <a16:creationId xmlns:a16="http://schemas.microsoft.com/office/drawing/2014/main" id="{D90BA69E-A05F-4B41-A8CB-918C88F8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1" y="1528344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Image result for blue fedora clipart">
            <a:extLst>
              <a:ext uri="{FF2B5EF4-FFF2-40B4-BE49-F238E27FC236}">
                <a16:creationId xmlns:a16="http://schemas.microsoft.com/office/drawing/2014/main" id="{A44DC5AC-476E-4AF5-B3A4-AE45AAAC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5" y="2383622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Image result for blue fedora clipart">
            <a:extLst>
              <a:ext uri="{FF2B5EF4-FFF2-40B4-BE49-F238E27FC236}">
                <a16:creationId xmlns:a16="http://schemas.microsoft.com/office/drawing/2014/main" id="{0D9784F8-0167-4E3A-81DA-BEB0C85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1911568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89ECEF-64B5-4493-9707-BA051612D255}"/>
              </a:ext>
            </a:extLst>
          </p:cNvPr>
          <p:cNvSpPr/>
          <p:nvPr/>
        </p:nvSpPr>
        <p:spPr bwMode="auto">
          <a:xfrm>
            <a:off x="2851826" y="1757164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</a:p>
        </p:txBody>
      </p:sp>
      <p:pic>
        <p:nvPicPr>
          <p:cNvPr id="13" name="Picture 16" descr="Turquoise Hard Hat Clip Art">
            <a:extLst>
              <a:ext uri="{FF2B5EF4-FFF2-40B4-BE49-F238E27FC236}">
                <a16:creationId xmlns:a16="http://schemas.microsoft.com/office/drawing/2014/main" id="{F524DF2A-696D-435C-BAB4-7F10F12E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5" y="4903205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Turquoise Hard Hat Clip Art">
            <a:extLst>
              <a:ext uri="{FF2B5EF4-FFF2-40B4-BE49-F238E27FC236}">
                <a16:creationId xmlns:a16="http://schemas.microsoft.com/office/drawing/2014/main" id="{43CE3ED7-39E7-4266-AC35-A4F1FDF8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5" y="440269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8BEAB68-844D-440E-8BCB-AA292DBFC199}"/>
              </a:ext>
            </a:extLst>
          </p:cNvPr>
          <p:cNvSpPr/>
          <p:nvPr/>
        </p:nvSpPr>
        <p:spPr bwMode="auto">
          <a:xfrm>
            <a:off x="4034979" y="3234333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0D596AC-0BC6-4C82-985E-673E93434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204894"/>
              </p:ext>
            </p:extLst>
          </p:nvPr>
        </p:nvGraphicFramePr>
        <p:xfrm>
          <a:off x="4086566" y="3563083"/>
          <a:ext cx="5005329" cy="333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12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Graphic spid="17" grpId="0">
        <p:bldAsOne/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E57D557-D3A2-4198-8C81-54DEE7814D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134735"/>
              </p:ext>
            </p:extLst>
          </p:nvPr>
        </p:nvGraphicFramePr>
        <p:xfrm>
          <a:off x="4086566" y="3563083"/>
          <a:ext cx="5005329" cy="333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16" descr="Turquoise Hard Hat Clip Art">
            <a:extLst>
              <a:ext uri="{FF2B5EF4-FFF2-40B4-BE49-F238E27FC236}">
                <a16:creationId xmlns:a16="http://schemas.microsoft.com/office/drawing/2014/main" id="{0772DBCF-F953-4C72-860D-A086C816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4486921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Turquoise Hard Hat Clip Art">
            <a:extLst>
              <a:ext uri="{FF2B5EF4-FFF2-40B4-BE49-F238E27FC236}">
                <a16:creationId xmlns:a16="http://schemas.microsoft.com/office/drawing/2014/main" id="{7CFA5EFD-35CE-4B35-8693-643DE65B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5" y="4903205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Turquoise Hard Hat Clip Art">
            <a:extLst>
              <a:ext uri="{FF2B5EF4-FFF2-40B4-BE49-F238E27FC236}">
                <a16:creationId xmlns:a16="http://schemas.microsoft.com/office/drawing/2014/main" id="{229F9782-5991-467E-8209-5534A160A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5" y="4402698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5" name="Picture 28" descr="Image result for blue fedora clipart">
            <a:extLst>
              <a:ext uri="{FF2B5EF4-FFF2-40B4-BE49-F238E27FC236}">
                <a16:creationId xmlns:a16="http://schemas.microsoft.com/office/drawing/2014/main" id="{D90BA69E-A05F-4B41-A8CB-918C88F8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1" y="1528344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Image result for blue fedora clipart">
            <a:extLst>
              <a:ext uri="{FF2B5EF4-FFF2-40B4-BE49-F238E27FC236}">
                <a16:creationId xmlns:a16="http://schemas.microsoft.com/office/drawing/2014/main" id="{A44DC5AC-476E-4AF5-B3A4-AE45AAAC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5" y="2383622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Image result for blue fedora clipart">
            <a:extLst>
              <a:ext uri="{FF2B5EF4-FFF2-40B4-BE49-F238E27FC236}">
                <a16:creationId xmlns:a16="http://schemas.microsoft.com/office/drawing/2014/main" id="{0D9784F8-0167-4E3A-81DA-BEB0C85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1911568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2D2773E2-3B60-4E76-9225-D568A195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09" y="1528344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26A7BC41-08EC-4DD1-8F23-CA6D9FFB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34" y="1908040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FD7B652B-4CA2-4FB2-AE64-DFC2A813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43" y="2321827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3DD06E9-EAB3-4DA2-8B6A-566056ED1444}"/>
              </a:ext>
            </a:extLst>
          </p:cNvPr>
          <p:cNvSpPr/>
          <p:nvPr/>
        </p:nvSpPr>
        <p:spPr bwMode="auto">
          <a:xfrm>
            <a:off x="7311266" y="1532908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EE6E7F-F5AC-4DC5-951D-9E0BD17E03E4}"/>
              </a:ext>
            </a:extLst>
          </p:cNvPr>
          <p:cNvSpPr/>
          <p:nvPr/>
        </p:nvSpPr>
        <p:spPr bwMode="auto">
          <a:xfrm>
            <a:off x="3459166" y="3712290"/>
            <a:ext cx="1760807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 and $10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89ECEF-64B5-4493-9707-BA051612D255}"/>
              </a:ext>
            </a:extLst>
          </p:cNvPr>
          <p:cNvSpPr/>
          <p:nvPr/>
        </p:nvSpPr>
        <p:spPr bwMode="auto">
          <a:xfrm>
            <a:off x="2851826" y="1757164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</a:p>
        </p:txBody>
      </p:sp>
    </p:spTree>
    <p:extLst>
      <p:ext uri="{BB962C8B-B14F-4D97-AF65-F5344CB8AC3E}">
        <p14:creationId xmlns:p14="http://schemas.microsoft.com/office/powerpoint/2010/main" val="221959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8A18DCCB-6AF7-4D37-B6DA-06DA0A5EB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325173"/>
              </p:ext>
            </p:extLst>
          </p:nvPr>
        </p:nvGraphicFramePr>
        <p:xfrm>
          <a:off x="4086566" y="3563083"/>
          <a:ext cx="5005329" cy="333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4" name="Picture 16" descr="Turquoise Hard Hat Clip Art">
            <a:extLst>
              <a:ext uri="{FF2B5EF4-FFF2-40B4-BE49-F238E27FC236}">
                <a16:creationId xmlns:a16="http://schemas.microsoft.com/office/drawing/2014/main" id="{C0D0DCBF-FE2B-4DB0-A65D-16F1A5A3D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4486921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>
            <a:extLst>
              <a:ext uri="{FF2B5EF4-FFF2-40B4-BE49-F238E27FC236}">
                <a16:creationId xmlns:a16="http://schemas.microsoft.com/office/drawing/2014/main" id="{D90BA69E-A05F-4B41-A8CB-918C88F8A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1" y="1528344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8" descr="Image result for blue fedora clipart">
            <a:extLst>
              <a:ext uri="{FF2B5EF4-FFF2-40B4-BE49-F238E27FC236}">
                <a16:creationId xmlns:a16="http://schemas.microsoft.com/office/drawing/2014/main" id="{A44DC5AC-476E-4AF5-B3A4-AE45AAAC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65" y="2383622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8" descr="Image result for blue fedora clipart">
            <a:extLst>
              <a:ext uri="{FF2B5EF4-FFF2-40B4-BE49-F238E27FC236}">
                <a16:creationId xmlns:a16="http://schemas.microsoft.com/office/drawing/2014/main" id="{0D9784F8-0167-4E3A-81DA-BEB0C85F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56" y="1911568"/>
            <a:ext cx="2037981" cy="13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89ECEF-64B5-4493-9707-BA051612D255}"/>
              </a:ext>
            </a:extLst>
          </p:cNvPr>
          <p:cNvSpPr/>
          <p:nvPr/>
        </p:nvSpPr>
        <p:spPr bwMode="auto">
          <a:xfrm>
            <a:off x="2851826" y="1757164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</a:t>
            </a:r>
          </a:p>
        </p:txBody>
      </p:sp>
      <p:pic>
        <p:nvPicPr>
          <p:cNvPr id="13" name="Picture 16" descr="Turquoise Hard Hat Clip Art">
            <a:extLst>
              <a:ext uri="{FF2B5EF4-FFF2-40B4-BE49-F238E27FC236}">
                <a16:creationId xmlns:a16="http://schemas.microsoft.com/office/drawing/2014/main" id="{F524DF2A-696D-435C-BAB4-7F10F12E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25" y="4903205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Turquoise Hard Hat Clip Art">
            <a:extLst>
              <a:ext uri="{FF2B5EF4-FFF2-40B4-BE49-F238E27FC236}">
                <a16:creationId xmlns:a16="http://schemas.microsoft.com/office/drawing/2014/main" id="{43CE3ED7-39E7-4266-AC35-A4F1FDF82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576" y="4495104"/>
            <a:ext cx="1934041" cy="14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2D2773E2-3B60-4E76-9225-D568A195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09" y="1528344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26A7BC41-08EC-4DD1-8F23-CA6D9FFB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34" y="1908040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www.clker.com/cliparts/J/H/a/O/Z/2/pink-hat-red-2-md.png">
            <a:extLst>
              <a:ext uri="{FF2B5EF4-FFF2-40B4-BE49-F238E27FC236}">
                <a16:creationId xmlns:a16="http://schemas.microsoft.com/office/drawing/2014/main" id="{FD7B652B-4CA2-4FB2-AE64-DFC2A813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43" y="2321827"/>
            <a:ext cx="2037981" cy="139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C3DD06E9-EAB3-4DA2-8B6A-566056ED1444}"/>
              </a:ext>
            </a:extLst>
          </p:cNvPr>
          <p:cNvSpPr/>
          <p:nvPr/>
        </p:nvSpPr>
        <p:spPr bwMode="auto">
          <a:xfrm>
            <a:off x="7311266" y="1532908"/>
            <a:ext cx="1074042" cy="510778"/>
          </a:xfrm>
          <a:prstGeom prst="wedgeRoundRectCallout">
            <a:avLst>
              <a:gd name="adj1" fmla="val -55784"/>
              <a:gd name="adj2" fmla="val 98439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$10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92A48357-53E7-40FB-9E72-01CB3B4FED17}"/>
              </a:ext>
            </a:extLst>
          </p:cNvPr>
          <p:cNvSpPr/>
          <p:nvPr/>
        </p:nvSpPr>
        <p:spPr bwMode="auto">
          <a:xfrm>
            <a:off x="2264333" y="3669928"/>
            <a:ext cx="4314237" cy="919401"/>
          </a:xfrm>
          <a:prstGeom prst="wedgeRoundRectCallout">
            <a:avLst>
              <a:gd name="adj1" fmla="val -45307"/>
              <a:gd name="adj2" fmla="val -151345"/>
              <a:gd name="adj3" fmla="val 16667"/>
            </a:avLst>
          </a:prstGeom>
          <a:solidFill>
            <a:schemeClr val="bg2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Whew! But next block will be more expensive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594081-435A-4203-BD43-590A566B1C81}"/>
              </a:ext>
            </a:extLst>
          </p:cNvPr>
          <p:cNvGrpSpPr/>
          <p:nvPr/>
        </p:nvGrpSpPr>
        <p:grpSpPr>
          <a:xfrm>
            <a:off x="7068224" y="3411671"/>
            <a:ext cx="1786436" cy="1308846"/>
            <a:chOff x="4953558" y="4817007"/>
            <a:chExt cx="1786436" cy="130884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ED159A-8B56-470A-84FB-7ED237F871DD}"/>
                </a:ext>
              </a:extLst>
            </p:cNvPr>
            <p:cNvGrpSpPr/>
            <p:nvPr/>
          </p:nvGrpSpPr>
          <p:grpSpPr>
            <a:xfrm>
              <a:off x="4953558" y="4939554"/>
              <a:ext cx="1173256" cy="1063752"/>
              <a:chOff x="4572000" y="2404872"/>
              <a:chExt cx="1173256" cy="1063752"/>
            </a:xfrm>
          </p:grpSpPr>
          <p:pic>
            <p:nvPicPr>
              <p:cNvPr id="27" name="Picture 26" descr="A picture containing text, picture frame&#10;&#10;Description automatically generated">
                <a:extLst>
                  <a:ext uri="{FF2B5EF4-FFF2-40B4-BE49-F238E27FC236}">
                    <a16:creationId xmlns:a16="http://schemas.microsoft.com/office/drawing/2014/main" id="{DBD29252-A452-4C23-97A2-F5A7C9666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404872"/>
                <a:ext cx="1173256" cy="1063752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8271A9A-6C9E-4F6C-9445-CA7FFF22620A}"/>
                  </a:ext>
                </a:extLst>
              </p:cNvPr>
              <p:cNvSpPr txBox="1"/>
              <p:nvPr/>
            </p:nvSpPr>
            <p:spPr bwMode="auto">
              <a:xfrm>
                <a:off x="4966107" y="2675138"/>
                <a:ext cx="385042" cy="523220"/>
              </a:xfrm>
              <a:prstGeom prst="rect">
                <a:avLst/>
              </a:prstGeom>
              <a:noFill/>
              <a:ln w="76200">
                <a:noFill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$</a:t>
                </a:r>
              </a:p>
            </p:txBody>
          </p:sp>
        </p:grp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5538139C-AB60-4E0F-B468-4EC8936045E8}"/>
                </a:ext>
              </a:extLst>
            </p:cNvPr>
            <p:cNvSpPr/>
            <p:nvPr/>
          </p:nvSpPr>
          <p:spPr bwMode="auto">
            <a:xfrm flipV="1">
              <a:off x="6126814" y="4817007"/>
              <a:ext cx="613180" cy="1308846"/>
            </a:xfrm>
            <a:prstGeom prst="downArrow">
              <a:avLst/>
            </a:prstGeom>
            <a:solidFill>
              <a:srgbClr val="FFFF00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1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9" grpId="0">
        <p:bldAsOne/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5DCA-5BB6-4EEA-85ED-EC2EAFB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Post-London Fees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1B25-C4EA-429A-B5F4-9CDD03BE0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8C6704-BA87-4EA4-8A4D-E7439202FCFF}"/>
              </a:ext>
            </a:extLst>
          </p:cNvPr>
          <p:cNvGrpSpPr/>
          <p:nvPr/>
        </p:nvGrpSpPr>
        <p:grpSpPr>
          <a:xfrm>
            <a:off x="2997932" y="2702243"/>
            <a:ext cx="5520542" cy="3569021"/>
            <a:chOff x="4086566" y="3403995"/>
            <a:chExt cx="5407554" cy="3495974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8A18DCCB-6AF7-4D37-B6DA-06DA0A5EB7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27186974"/>
                </p:ext>
              </p:extLst>
            </p:nvPr>
          </p:nvGraphicFramePr>
          <p:xfrm>
            <a:off x="4086566" y="3563083"/>
            <a:ext cx="5005329" cy="33368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4594081-435A-4203-BD43-590A566B1C81}"/>
                </a:ext>
              </a:extLst>
            </p:cNvPr>
            <p:cNvGrpSpPr/>
            <p:nvPr/>
          </p:nvGrpSpPr>
          <p:grpSpPr>
            <a:xfrm>
              <a:off x="7068224" y="3403995"/>
              <a:ext cx="2425896" cy="1316522"/>
              <a:chOff x="4953558" y="4809331"/>
              <a:chExt cx="2425896" cy="131652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EED159A-8B56-470A-84FB-7ED237F871DD}"/>
                  </a:ext>
                </a:extLst>
              </p:cNvPr>
              <p:cNvGrpSpPr/>
              <p:nvPr/>
            </p:nvGrpSpPr>
            <p:grpSpPr>
              <a:xfrm>
                <a:off x="4953558" y="4939554"/>
                <a:ext cx="1173256" cy="1063752"/>
                <a:chOff x="4572000" y="2404872"/>
                <a:chExt cx="1173256" cy="1063752"/>
              </a:xfrm>
            </p:grpSpPr>
            <p:pic>
              <p:nvPicPr>
                <p:cNvPr id="27" name="Picture 26" descr="A picture containing text, picture frame&#10;&#10;Description automatically generated">
                  <a:extLst>
                    <a:ext uri="{FF2B5EF4-FFF2-40B4-BE49-F238E27FC236}">
                      <a16:creationId xmlns:a16="http://schemas.microsoft.com/office/drawing/2014/main" id="{DBD29252-A452-4C23-97A2-F5A7C9666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2000" y="2404872"/>
                  <a:ext cx="1173256" cy="1063752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271A9A-6C9E-4F6C-9445-CA7FFF22620A}"/>
                    </a:ext>
                  </a:extLst>
                </p:cNvPr>
                <p:cNvSpPr txBox="1"/>
                <p:nvPr/>
              </p:nvSpPr>
              <p:spPr bwMode="auto">
                <a:xfrm>
                  <a:off x="4966107" y="2675138"/>
                  <a:ext cx="385042" cy="523220"/>
                </a:xfrm>
                <a:prstGeom prst="rect">
                  <a:avLst/>
                </a:prstGeom>
                <a:noFill/>
                <a:ln w="76200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800" dirty="0">
                      <a:solidFill>
                        <a:schemeClr val="bg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</a:p>
              </p:txBody>
            </p:sp>
          </p:grp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538139C-AB60-4E0F-B468-4EC8936045E8}"/>
                  </a:ext>
                </a:extLst>
              </p:cNvPr>
              <p:cNvSpPr/>
              <p:nvPr/>
            </p:nvSpPr>
            <p:spPr bwMode="auto">
              <a:xfrm flipV="1">
                <a:off x="6126814" y="4817007"/>
                <a:ext cx="613180" cy="1308846"/>
              </a:xfrm>
              <a:prstGeom prst="downArrow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Arrow: Down 84">
                <a:extLst>
                  <a:ext uri="{FF2B5EF4-FFF2-40B4-BE49-F238E27FC236}">
                    <a16:creationId xmlns:a16="http://schemas.microsoft.com/office/drawing/2014/main" id="{A5182FCD-4291-43A2-BCD7-0980EBBEBE7F}"/>
                  </a:ext>
                </a:extLst>
              </p:cNvPr>
              <p:cNvSpPr/>
              <p:nvPr/>
            </p:nvSpPr>
            <p:spPr bwMode="auto">
              <a:xfrm flipV="1">
                <a:off x="6766274" y="4809331"/>
                <a:ext cx="613180" cy="1308846"/>
              </a:xfrm>
              <a:prstGeom prst="downArrow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AAD216-A180-4CC4-A297-3EF85276D14D}"/>
              </a:ext>
            </a:extLst>
          </p:cNvPr>
          <p:cNvGrpSpPr/>
          <p:nvPr/>
        </p:nvGrpSpPr>
        <p:grpSpPr>
          <a:xfrm>
            <a:off x="435839" y="1567081"/>
            <a:ext cx="3409938" cy="2376444"/>
            <a:chOff x="4086566" y="3411671"/>
            <a:chExt cx="5005329" cy="3488298"/>
          </a:xfrm>
        </p:grpSpPr>
        <p:graphicFrame>
          <p:nvGraphicFramePr>
            <p:cNvPr id="79" name="Chart 78">
              <a:extLst>
                <a:ext uri="{FF2B5EF4-FFF2-40B4-BE49-F238E27FC236}">
                  <a16:creationId xmlns:a16="http://schemas.microsoft.com/office/drawing/2014/main" id="{249EDC5E-2EB9-45CC-8DBF-29B9873182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3667025"/>
                </p:ext>
              </p:extLst>
            </p:nvPr>
          </p:nvGraphicFramePr>
          <p:xfrm>
            <a:off x="4086566" y="3563084"/>
            <a:ext cx="5005329" cy="33368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A8A5E15-C68E-4539-95BF-71903345E6AF}"/>
                </a:ext>
              </a:extLst>
            </p:cNvPr>
            <p:cNvGrpSpPr/>
            <p:nvPr/>
          </p:nvGrpSpPr>
          <p:grpSpPr>
            <a:xfrm>
              <a:off x="7068224" y="3411671"/>
              <a:ext cx="1786436" cy="1308846"/>
              <a:chOff x="4953558" y="4817007"/>
              <a:chExt cx="1786436" cy="130884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D7CB499-51CD-4F99-B0F5-E80314BCC9E7}"/>
                  </a:ext>
                </a:extLst>
              </p:cNvPr>
              <p:cNvGrpSpPr/>
              <p:nvPr/>
            </p:nvGrpSpPr>
            <p:grpSpPr>
              <a:xfrm>
                <a:off x="4953558" y="4939554"/>
                <a:ext cx="1173256" cy="1063752"/>
                <a:chOff x="4572000" y="2404872"/>
                <a:chExt cx="1173256" cy="1063752"/>
              </a:xfrm>
            </p:grpSpPr>
            <p:pic>
              <p:nvPicPr>
                <p:cNvPr id="83" name="Picture 82" descr="A picture containing text, picture frame&#10;&#10;Description automatically generated">
                  <a:extLst>
                    <a:ext uri="{FF2B5EF4-FFF2-40B4-BE49-F238E27FC236}">
                      <a16:creationId xmlns:a16="http://schemas.microsoft.com/office/drawing/2014/main" id="{A3DAE673-A030-4D68-AF0A-6ECAFD98F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2000" y="2404872"/>
                  <a:ext cx="1173256" cy="1063752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ADFB85-07E1-4F21-98DC-26A419B6CB57}"/>
                    </a:ext>
                  </a:extLst>
                </p:cNvPr>
                <p:cNvSpPr txBox="1"/>
                <p:nvPr/>
              </p:nvSpPr>
              <p:spPr bwMode="auto">
                <a:xfrm>
                  <a:off x="4939555" y="2549686"/>
                  <a:ext cx="385042" cy="523220"/>
                </a:xfrm>
                <a:prstGeom prst="rect">
                  <a:avLst/>
                </a:prstGeom>
                <a:noFill/>
                <a:ln w="76200">
                  <a:noFill/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2800" dirty="0">
                      <a:solidFill>
                        <a:schemeClr val="bg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$</a:t>
                  </a:r>
                </a:p>
              </p:txBody>
            </p:sp>
          </p:grpSp>
          <p:sp>
            <p:nvSpPr>
              <p:cNvPr id="82" name="Arrow: Down 81">
                <a:extLst>
                  <a:ext uri="{FF2B5EF4-FFF2-40B4-BE49-F238E27FC236}">
                    <a16:creationId xmlns:a16="http://schemas.microsoft.com/office/drawing/2014/main" id="{AB377F98-508E-4CB0-B135-2B791954D686}"/>
                  </a:ext>
                </a:extLst>
              </p:cNvPr>
              <p:cNvSpPr/>
              <p:nvPr/>
            </p:nvSpPr>
            <p:spPr bwMode="auto">
              <a:xfrm flipV="1">
                <a:off x="6126814" y="4817007"/>
                <a:ext cx="613180" cy="1308846"/>
              </a:xfrm>
              <a:prstGeom prst="downArrow">
                <a:avLst/>
              </a:prstGeom>
              <a:solidFill>
                <a:srgbClr val="FFFF00"/>
              </a:solidFill>
              <a:ln w="762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B564958E-62A6-4189-B4F4-A7032AD7D2EE}"/>
              </a:ext>
            </a:extLst>
          </p:cNvPr>
          <p:cNvSpPr/>
          <p:nvPr/>
        </p:nvSpPr>
        <p:spPr bwMode="auto">
          <a:xfrm rot="2115390">
            <a:off x="517655" y="4611694"/>
            <a:ext cx="2932093" cy="784928"/>
          </a:xfrm>
          <a:prstGeom prst="curvedUpArrow">
            <a:avLst>
              <a:gd name="adj1" fmla="val 25000"/>
              <a:gd name="adj2" fmla="val 50000"/>
              <a:gd name="adj3" fmla="val 38196"/>
            </a:avLst>
          </a:prstGeom>
          <a:solidFill>
            <a:srgbClr val="FFFF00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B60EE1-28FB-4F8B-807A-4A87C81C2F47}"/>
              </a:ext>
            </a:extLst>
          </p:cNvPr>
          <p:cNvSpPr txBox="1"/>
          <p:nvPr/>
        </p:nvSpPr>
        <p:spPr bwMode="auto">
          <a:xfrm>
            <a:off x="1036155" y="5909283"/>
            <a:ext cx="6984604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demand means higher base fees …</a:t>
            </a:r>
          </a:p>
        </p:txBody>
      </p:sp>
    </p:spTree>
    <p:extLst>
      <p:ext uri="{BB962C8B-B14F-4D97-AF65-F5344CB8AC3E}">
        <p14:creationId xmlns:p14="http://schemas.microsoft.com/office/powerpoint/2010/main" val="35150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11464-12EB-4122-9FF6-5B1AA700B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43FEE-A762-4801-A51A-1A814BF6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1433">
            <a:off x="258946" y="987676"/>
            <a:ext cx="9144000" cy="6145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BF3FF-D5BE-4CDA-88DB-B64E2C81ACDC}"/>
              </a:ext>
            </a:extLst>
          </p:cNvPr>
          <p:cNvSpPr txBox="1"/>
          <p:nvPr/>
        </p:nvSpPr>
        <p:spPr bwMode="auto">
          <a:xfrm>
            <a:off x="1282878" y="2789890"/>
            <a:ext cx="126509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FD428-1918-42BA-A802-59F8F9B2F098}"/>
              </a:ext>
            </a:extLst>
          </p:cNvPr>
          <p:cNvSpPr txBox="1"/>
          <p:nvPr/>
        </p:nvSpPr>
        <p:spPr bwMode="auto">
          <a:xfrm>
            <a:off x="1914057" y="4468934"/>
            <a:ext cx="64620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Disincentivized from including fake txns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B93CDFD-4EA5-4AC5-B115-4B22AD0BC247}"/>
              </a:ext>
            </a:extLst>
          </p:cNvPr>
          <p:cNvSpPr txBox="1"/>
          <p:nvPr/>
        </p:nvSpPr>
        <p:spPr bwMode="auto">
          <a:xfrm>
            <a:off x="1914057" y="3627851"/>
            <a:ext cx="58031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Incentivized to follow inclusion rule </a:t>
            </a:r>
          </a:p>
        </p:txBody>
      </p:sp>
    </p:spTree>
    <p:extLst>
      <p:ext uri="{BB962C8B-B14F-4D97-AF65-F5344CB8AC3E}">
        <p14:creationId xmlns:p14="http://schemas.microsoft.com/office/powerpoint/2010/main" val="17241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11464-12EB-4122-9FF6-5B1AA700B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43FEE-A762-4801-A51A-1A814BF6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1433">
            <a:off x="258946" y="987676"/>
            <a:ext cx="9144000" cy="6145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BF3FF-D5BE-4CDA-88DB-B64E2C81ACDC}"/>
              </a:ext>
            </a:extLst>
          </p:cNvPr>
          <p:cNvSpPr txBox="1"/>
          <p:nvPr/>
        </p:nvSpPr>
        <p:spPr bwMode="auto">
          <a:xfrm>
            <a:off x="2202676" y="1807965"/>
            <a:ext cx="11240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FD428-1918-42BA-A802-59F8F9B2F098}"/>
              </a:ext>
            </a:extLst>
          </p:cNvPr>
          <p:cNvSpPr txBox="1"/>
          <p:nvPr/>
        </p:nvSpPr>
        <p:spPr bwMode="auto">
          <a:xfrm>
            <a:off x="2566162" y="3612849"/>
            <a:ext cx="56909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≥ marginal cost of gas to miner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B93CDFD-4EA5-4AC5-B115-4B22AD0BC247}"/>
              </a:ext>
            </a:extLst>
          </p:cNvPr>
          <p:cNvSpPr txBox="1"/>
          <p:nvPr/>
        </p:nvSpPr>
        <p:spPr bwMode="auto">
          <a:xfrm>
            <a:off x="2566162" y="2710407"/>
            <a:ext cx="33121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 cap := txn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1ABBD-3915-40ED-AFB8-FDB13EAEAC09}"/>
              </a:ext>
            </a:extLst>
          </p:cNvPr>
          <p:cNvSpPr txBox="1"/>
          <p:nvPr/>
        </p:nvSpPr>
        <p:spPr bwMode="auto">
          <a:xfrm>
            <a:off x="2566162" y="4515290"/>
            <a:ext cx="52405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Execpt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special circumstances)</a:t>
            </a:r>
          </a:p>
        </p:txBody>
      </p:sp>
    </p:spTree>
    <p:extLst>
      <p:ext uri="{BB962C8B-B14F-4D97-AF65-F5344CB8AC3E}">
        <p14:creationId xmlns:p14="http://schemas.microsoft.com/office/powerpoint/2010/main" val="42126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11464-12EB-4122-9FF6-5B1AA700B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43FEE-A762-4801-A51A-1A814BF6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91433">
            <a:off x="258946" y="987676"/>
            <a:ext cx="9144000" cy="6145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BF3FF-D5BE-4CDA-88DB-B64E2C81ACDC}"/>
              </a:ext>
            </a:extLst>
          </p:cNvPr>
          <p:cNvSpPr txBox="1"/>
          <p:nvPr/>
        </p:nvSpPr>
        <p:spPr bwMode="auto">
          <a:xfrm>
            <a:off x="1527546" y="2526647"/>
            <a:ext cx="2642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&amp; Users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B93CDFD-4EA5-4AC5-B115-4B22AD0BC247}"/>
              </a:ext>
            </a:extLst>
          </p:cNvPr>
          <p:cNvSpPr txBox="1"/>
          <p:nvPr/>
        </p:nvSpPr>
        <p:spPr bwMode="auto">
          <a:xfrm>
            <a:off x="2097377" y="3429089"/>
            <a:ext cx="511704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incentive for off-chain deals</a:t>
            </a:r>
          </a:p>
        </p:txBody>
      </p:sp>
    </p:spTree>
    <p:extLst>
      <p:ext uri="{BB962C8B-B14F-4D97-AF65-F5344CB8AC3E}">
        <p14:creationId xmlns:p14="http://schemas.microsoft.com/office/powerpoint/2010/main" val="33509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7BB40-414B-41FD-A50F-48E5608CDD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6CC2B-F75E-4261-B19D-81D148CB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6160">
            <a:off x="0" y="332075"/>
            <a:ext cx="9144000" cy="6193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BDB04-86B0-4778-A21D-1AB7C9395AEB}"/>
              </a:ext>
            </a:extLst>
          </p:cNvPr>
          <p:cNvSpPr txBox="1"/>
          <p:nvPr/>
        </p:nvSpPr>
        <p:spPr bwMode="auto">
          <a:xfrm>
            <a:off x="358766" y="1576892"/>
            <a:ext cx="82621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Burning ETH makes remaining ETH more valuable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E2255-926A-4D6C-BA9B-12310DB00C39}"/>
              </a:ext>
            </a:extLst>
          </p:cNvPr>
          <p:cNvSpPr txBox="1"/>
          <p:nvPr/>
        </p:nvSpPr>
        <p:spPr bwMode="auto">
          <a:xfrm>
            <a:off x="1029885" y="3329202"/>
            <a:ext cx="460414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mildly inflationary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6E0DC927-B6E8-4391-B46B-F2AC1A80C37F}"/>
              </a:ext>
            </a:extLst>
          </p:cNvPr>
          <p:cNvSpPr txBox="1"/>
          <p:nvPr/>
        </p:nvSpPr>
        <p:spPr bwMode="auto">
          <a:xfrm>
            <a:off x="358766" y="2453047"/>
            <a:ext cx="134363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E9D22-EEDF-421C-B227-90BE2B4481AD}"/>
              </a:ext>
            </a:extLst>
          </p:cNvPr>
          <p:cNvSpPr txBox="1"/>
          <p:nvPr/>
        </p:nvSpPr>
        <p:spPr bwMode="auto">
          <a:xfrm>
            <a:off x="358766" y="4205357"/>
            <a:ext cx="9428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ED0CD-4006-41BF-BA7E-44A9DD8616FE}"/>
              </a:ext>
            </a:extLst>
          </p:cNvPr>
          <p:cNvSpPr txBox="1"/>
          <p:nvPr/>
        </p:nvSpPr>
        <p:spPr bwMode="auto">
          <a:xfrm>
            <a:off x="1029885" y="5081512"/>
            <a:ext cx="516359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tell, maybe deflationary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7D217-07D0-4F0D-B771-EF4AF7FDA650}"/>
              </a:ext>
            </a:extLst>
          </p:cNvPr>
          <p:cNvSpPr txBox="1"/>
          <p:nvPr/>
        </p:nvSpPr>
        <p:spPr bwMode="auto">
          <a:xfrm>
            <a:off x="358766" y="5957667"/>
            <a:ext cx="48461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“monetary policy” harder now</a:t>
            </a:r>
          </a:p>
        </p:txBody>
      </p:sp>
    </p:spTree>
    <p:extLst>
      <p:ext uri="{BB962C8B-B14F-4D97-AF65-F5344CB8AC3E}">
        <p14:creationId xmlns:p14="http://schemas.microsoft.com/office/powerpoint/2010/main" val="295417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Gas Limit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24912" y="2386554"/>
            <a:ext cx="4860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has limit on block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24912" y="4152690"/>
            <a:ext cx="80452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full when transactions’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costs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limit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724912" y="3269622"/>
            <a:ext cx="60821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Ethereum had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 on block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</a:t>
            </a:r>
          </a:p>
        </p:txBody>
      </p:sp>
      <p:pic>
        <p:nvPicPr>
          <p:cNvPr id="8" name="Picture 2" descr="Image result for gas pump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9" y="766366"/>
            <a:ext cx="2049780" cy="204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028A0-00C9-4428-B643-47778D8EADC8}"/>
              </a:ext>
            </a:extLst>
          </p:cNvPr>
          <p:cNvSpPr txBox="1"/>
          <p:nvPr/>
        </p:nvSpPr>
        <p:spPr bwMode="auto">
          <a:xfrm>
            <a:off x="724912" y="5035757"/>
            <a:ext cx="422263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limit has changed …</a:t>
            </a:r>
          </a:p>
        </p:txBody>
      </p:sp>
    </p:spTree>
    <p:extLst>
      <p:ext uri="{BB962C8B-B14F-4D97-AF65-F5344CB8AC3E}">
        <p14:creationId xmlns:p14="http://schemas.microsoft.com/office/powerpoint/2010/main" val="23560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459685" y="5725180"/>
            <a:ext cx="9503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Tips!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59685" y="3101499"/>
            <a:ext cx="60837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with uniform-price auctions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459685" y="3976060"/>
            <a:ext cx="30861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London Hard Fork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459685" y="1352377"/>
            <a:ext cx="37850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old-school gas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59685" y="4850621"/>
            <a:ext cx="34034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fee calculation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459685" y="2226938"/>
            <a:ext cx="48429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Regrets in first-price auctions</a:t>
            </a:r>
          </a:p>
        </p:txBody>
      </p:sp>
    </p:spTree>
    <p:extLst>
      <p:ext uri="{BB962C8B-B14F-4D97-AF65-F5344CB8AC3E}">
        <p14:creationId xmlns:p14="http://schemas.microsoft.com/office/powerpoint/2010/main" val="11748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175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839088" y="1837322"/>
            <a:ext cx="7857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849508" y="3519488"/>
            <a:ext cx="10054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1849508" y="2678405"/>
            <a:ext cx="7441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839088" y="4360571"/>
            <a:ext cx="8050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830272" y="5201654"/>
            <a:ext cx="74411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76161" y="883878"/>
            <a:ext cx="9171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6CB4-1472-4221-992C-9030EC28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EA37A-B4F1-4D19-B218-74F177786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49465-4409-47F4-91F2-294278F6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8952">
            <a:off x="0" y="314696"/>
            <a:ext cx="9144000" cy="6228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327EC-EB2C-4D70-96EC-DF680FF08C71}"/>
              </a:ext>
            </a:extLst>
          </p:cNvPr>
          <p:cNvSpPr txBox="1"/>
          <p:nvPr/>
        </p:nvSpPr>
        <p:spPr bwMode="auto">
          <a:xfrm>
            <a:off x="685800" y="347990"/>
            <a:ext cx="220445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360743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12CD7-00A1-4F15-8B3A-058E6B92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Changes Everything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0364E0-EE7D-4271-8BD4-7C8F31975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E35E4-E65E-40C5-BDE2-35B3C6F48979}"/>
              </a:ext>
            </a:extLst>
          </p:cNvPr>
          <p:cNvSpPr txBox="1"/>
          <p:nvPr/>
        </p:nvSpPr>
        <p:spPr bwMode="auto">
          <a:xfrm>
            <a:off x="1970708" y="3780341"/>
            <a:ext cx="47243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was a change needed?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14B65-E6C0-40C5-8773-AF819BF116FA}"/>
              </a:ext>
            </a:extLst>
          </p:cNvPr>
          <p:cNvSpPr txBox="1"/>
          <p:nvPr/>
        </p:nvSpPr>
        <p:spPr bwMode="auto">
          <a:xfrm>
            <a:off x="1970708" y="4654902"/>
            <a:ext cx="34435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was changed?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63522-C98E-4D5F-86DB-C552B4A5F794}"/>
              </a:ext>
            </a:extLst>
          </p:cNvPr>
          <p:cNvSpPr txBox="1"/>
          <p:nvPr/>
        </p:nvSpPr>
        <p:spPr bwMode="auto">
          <a:xfrm>
            <a:off x="1471945" y="2031219"/>
            <a:ext cx="33345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“London Hard Fork”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A79F7-70DE-49D5-9909-99FE771FB4D8}"/>
              </a:ext>
            </a:extLst>
          </p:cNvPr>
          <p:cNvSpPr txBox="1"/>
          <p:nvPr/>
        </p:nvSpPr>
        <p:spPr bwMode="auto">
          <a:xfrm>
            <a:off x="1970708" y="5529463"/>
            <a:ext cx="27863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Consequences?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AAFB2-11CB-4286-8438-009552185AE9}"/>
              </a:ext>
            </a:extLst>
          </p:cNvPr>
          <p:cNvSpPr txBox="1"/>
          <p:nvPr/>
        </p:nvSpPr>
        <p:spPr bwMode="auto">
          <a:xfrm>
            <a:off x="1471945" y="2905780"/>
            <a:ext cx="42659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gas price model</a:t>
            </a:r>
          </a:p>
        </p:txBody>
      </p:sp>
    </p:spTree>
    <p:extLst>
      <p:ext uri="{BB962C8B-B14F-4D97-AF65-F5344CB8AC3E}">
        <p14:creationId xmlns:p14="http://schemas.microsoft.com/office/powerpoint/2010/main" val="3132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20588" y="2479570"/>
            <a:ext cx="7081184" cy="1520055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 bwMode="auto">
          <a:xfrm>
            <a:off x="604826" y="1647336"/>
            <a:ext cx="12843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15446" y="4360804"/>
            <a:ext cx="7154578" cy="1708367"/>
            <a:chOff x="660065" y="2820388"/>
            <a:chExt cx="8077512" cy="1928745"/>
          </a:xfrm>
        </p:grpSpPr>
        <p:pic>
          <p:nvPicPr>
            <p:cNvPr id="32" name="Picture 16" descr="Turquoise Hard Hat Clip 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65" y="2971800"/>
              <a:ext cx="2308225" cy="1777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Pink Hard Hat Clip Art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747" y="2854547"/>
              <a:ext cx="2410092" cy="1855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8" descr="Blue Hard Hat Clip Ar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1295" y="2820388"/>
              <a:ext cx="2366282" cy="182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/>
          <p:cNvSpPr txBox="1"/>
          <p:nvPr/>
        </p:nvSpPr>
        <p:spPr bwMode="auto">
          <a:xfrm>
            <a:off x="604826" y="3916866"/>
            <a:ext cx="12650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3A0F8-4AA7-49EE-AA4E-5D9CFC78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40822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83763</TotalTime>
  <Words>958</Words>
  <Application>Microsoft Office PowerPoint</Application>
  <PresentationFormat>Overhead</PresentationFormat>
  <Paragraphs>315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Calibri</vt:lpstr>
      <vt:lpstr>Cambria Math</vt:lpstr>
      <vt:lpstr>Marlett</vt:lpstr>
      <vt:lpstr>Comic Sans MS</vt:lpstr>
      <vt:lpstr>Lucida Console</vt:lpstr>
      <vt:lpstr>Arial</vt:lpstr>
      <vt:lpstr>Blank Presentation</vt:lpstr>
      <vt:lpstr>PowerPoint Presentation</vt:lpstr>
      <vt:lpstr>Gas (Classic)</vt:lpstr>
      <vt:lpstr>Gas (Classic)</vt:lpstr>
      <vt:lpstr>Caller offers</vt:lpstr>
      <vt:lpstr>Gas (Classic)</vt:lpstr>
      <vt:lpstr>Block Gas Limit</vt:lpstr>
      <vt:lpstr>PowerPoint Presentation</vt:lpstr>
      <vt:lpstr>This Changes Everything</vt:lpstr>
      <vt:lpstr>Reminder</vt:lpstr>
      <vt:lpstr>Why Fees?</vt:lpstr>
      <vt:lpstr>High-value vs Low-value txns</vt:lpstr>
      <vt:lpstr>Estimation Services?</vt:lpstr>
      <vt:lpstr>Blind Auction</vt:lpstr>
      <vt:lpstr>Blind Auction</vt:lpstr>
      <vt:lpstr>First-Price Auction</vt:lpstr>
      <vt:lpstr>Regret</vt:lpstr>
      <vt:lpstr>Blind Auction</vt:lpstr>
      <vt:lpstr>Blind Auction</vt:lpstr>
      <vt:lpstr>First-Price Auction</vt:lpstr>
      <vt:lpstr>Regret</vt:lpstr>
      <vt:lpstr>Uniform Price Auction</vt:lpstr>
      <vt:lpstr>Regret-Free Auctions?</vt:lpstr>
      <vt:lpstr>What could possibly go wrong?</vt:lpstr>
      <vt:lpstr>What could go wrong?</vt:lpstr>
      <vt:lpstr>What could go wrong?</vt:lpstr>
      <vt:lpstr>What else could go wrong?</vt:lpstr>
      <vt:lpstr>London Hard Fork</vt:lpstr>
      <vt:lpstr>London Hard Fork</vt:lpstr>
      <vt:lpstr>London Hard Fork</vt:lpstr>
      <vt:lpstr>PowerPoint Presentation</vt:lpstr>
      <vt:lpstr>Transaction Fees</vt:lpstr>
      <vt:lpstr>Flexible Block Size (in Gas)</vt:lpstr>
      <vt:lpstr>Base Price Calculation</vt:lpstr>
      <vt:lpstr>Vocabulary: Tâtonnement </vt:lpstr>
      <vt:lpstr>Base Price Calculation</vt:lpstr>
      <vt:lpstr>Base Price Calculation</vt:lpstr>
      <vt:lpstr>Base Price Calculation</vt:lpstr>
      <vt:lpstr>Previous Block Half Full?</vt:lpstr>
      <vt:lpstr>Previous Block Half Full?</vt:lpstr>
      <vt:lpstr>Previous Block Half Full?</vt:lpstr>
      <vt:lpstr>Previous Block Full?</vt:lpstr>
      <vt:lpstr>Previous Block Full?</vt:lpstr>
      <vt:lpstr>Previous Block Full?</vt:lpstr>
      <vt:lpstr>Previous Block Empty?</vt:lpstr>
      <vt:lpstr>Previous Block Empty?</vt:lpstr>
      <vt:lpstr>Previous Block Empty?</vt:lpstr>
      <vt:lpstr>PowerPoint Presentation</vt:lpstr>
      <vt:lpstr>PowerPoint Presentation</vt:lpstr>
      <vt:lpstr>Pre-London Fees</vt:lpstr>
      <vt:lpstr>Pre-London Fees</vt:lpstr>
      <vt:lpstr>Pre-London Fees</vt:lpstr>
      <vt:lpstr>Post-London Fees</vt:lpstr>
      <vt:lpstr>Post-London Fees</vt:lpstr>
      <vt:lpstr>Post-London Fees</vt:lpstr>
      <vt:lpstr>Post-London Fees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1346</cp:revision>
  <cp:lastPrinted>2003-10-06T20:31:57Z</cp:lastPrinted>
  <dcterms:created xsi:type="dcterms:W3CDTF">1999-05-12T13:47:53Z</dcterms:created>
  <dcterms:modified xsi:type="dcterms:W3CDTF">2024-02-27T12:14:35Z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