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1877" r:id="rId2"/>
    <p:sldId id="1426" r:id="rId3"/>
    <p:sldId id="1427" r:id="rId4"/>
    <p:sldId id="1452" r:id="rId5"/>
    <p:sldId id="1878" r:id="rId6"/>
    <p:sldId id="1534" r:id="rId7"/>
    <p:sldId id="1474" r:id="rId8"/>
    <p:sldId id="1475" r:id="rId9"/>
    <p:sldId id="1476" r:id="rId10"/>
    <p:sldId id="1477" r:id="rId11"/>
    <p:sldId id="1478" r:id="rId12"/>
    <p:sldId id="1479" r:id="rId13"/>
    <p:sldId id="1481" r:id="rId14"/>
    <p:sldId id="1480" r:id="rId15"/>
    <p:sldId id="1482" r:id="rId16"/>
    <p:sldId id="1486" r:id="rId17"/>
    <p:sldId id="1487" r:id="rId18"/>
    <p:sldId id="1488" r:id="rId19"/>
    <p:sldId id="1489" r:id="rId20"/>
    <p:sldId id="1493" r:id="rId21"/>
    <p:sldId id="1495" r:id="rId22"/>
    <p:sldId id="1494" r:id="rId23"/>
    <p:sldId id="1499" r:id="rId24"/>
    <p:sldId id="1506" r:id="rId25"/>
    <p:sldId id="1496" r:id="rId26"/>
    <p:sldId id="1500" r:id="rId27"/>
    <p:sldId id="1503" r:id="rId28"/>
    <p:sldId id="1509" r:id="rId29"/>
    <p:sldId id="1501" r:id="rId30"/>
    <p:sldId id="1502" r:id="rId31"/>
    <p:sldId id="1491" r:id="rId32"/>
    <p:sldId id="1508" r:id="rId33"/>
    <p:sldId id="1535" r:id="rId34"/>
    <p:sldId id="1510" r:id="rId35"/>
    <p:sldId id="1511" r:id="rId36"/>
    <p:sldId id="1536" r:id="rId37"/>
    <p:sldId id="1512" r:id="rId38"/>
    <p:sldId id="1517" r:id="rId39"/>
    <p:sldId id="1520" r:id="rId40"/>
    <p:sldId id="1522" r:id="rId41"/>
    <p:sldId id="1529" r:id="rId42"/>
    <p:sldId id="1523" r:id="rId43"/>
    <p:sldId id="1525" r:id="rId44"/>
    <p:sldId id="1530" r:id="rId45"/>
    <p:sldId id="1531" r:id="rId46"/>
    <p:sldId id="1532" r:id="rId47"/>
    <p:sldId id="1533" r:id="rId48"/>
    <p:sldId id="1513" r:id="rId49"/>
    <p:sldId id="1544" r:id="rId50"/>
    <p:sldId id="1545" r:id="rId51"/>
    <p:sldId id="1537" r:id="rId52"/>
    <p:sldId id="1559" r:id="rId53"/>
    <p:sldId id="1547" r:id="rId54"/>
    <p:sldId id="1546" r:id="rId55"/>
    <p:sldId id="1548" r:id="rId56"/>
    <p:sldId id="1549" r:id="rId57"/>
    <p:sldId id="1551" r:id="rId58"/>
    <p:sldId id="1552" r:id="rId59"/>
    <p:sldId id="1553" r:id="rId60"/>
    <p:sldId id="1554" r:id="rId61"/>
    <p:sldId id="1555" r:id="rId62"/>
    <p:sldId id="1556" r:id="rId63"/>
    <p:sldId id="1568" r:id="rId64"/>
    <p:sldId id="1567" r:id="rId65"/>
    <p:sldId id="1569" r:id="rId66"/>
    <p:sldId id="1576" r:id="rId67"/>
    <p:sldId id="1575" r:id="rId68"/>
    <p:sldId id="1574" r:id="rId69"/>
    <p:sldId id="1577" r:id="rId70"/>
    <p:sldId id="1579" r:id="rId71"/>
    <p:sldId id="1578" r:id="rId72"/>
    <p:sldId id="1570" r:id="rId73"/>
    <p:sldId id="1573" r:id="rId74"/>
    <p:sldId id="1557" r:id="rId75"/>
    <p:sldId id="1563" r:id="rId76"/>
    <p:sldId id="1564" r:id="rId77"/>
    <p:sldId id="1558" r:id="rId78"/>
    <p:sldId id="1565" r:id="rId79"/>
    <p:sldId id="1473" r:id="rId80"/>
    <p:sldId id="1566" r:id="rId81"/>
  </p:sldIdLst>
  <p:sldSz cx="9144000" cy="6858000" type="overhead"/>
  <p:notesSz cx="6858000" cy="9144000"/>
  <p:embeddedFontLst>
    <p:embeddedFont>
      <p:font typeface="Comic Sans MS" panose="030F0702030302020204" pitchFamily="66" charset="0"/>
      <p:regular r:id="rId84"/>
      <p:bold r:id="rId85"/>
      <p:italic r:id="rId86"/>
      <p:boldItalic r:id="rId87"/>
    </p:embeddedFont>
    <p:embeddedFont>
      <p:font typeface="Lucida Console" panose="020B0609040504020204" pitchFamily="49" charset="0"/>
      <p:regular r:id="rId88"/>
    </p:embeddedFont>
    <p:embeddedFont>
      <p:font typeface="Marlett" pitchFamily="2" charset="2"/>
      <p:regular r:id="rId89"/>
    </p:embeddedFont>
  </p:embeddedFont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0">
          <p15:clr>
            <a:srgbClr val="A4A3A4"/>
          </p15:clr>
        </p15:guide>
        <p15:guide id="2" pos="40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00"/>
    <a:srgbClr val="FF66FF"/>
    <a:srgbClr val="0066FF"/>
    <a:srgbClr val="CCFF99"/>
    <a:srgbClr val="33CCCC"/>
    <a:srgbClr val="0099FF"/>
    <a:srgbClr val="00CC99"/>
    <a:srgbClr val="33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4" autoAdjust="0"/>
    <p:restoredTop sz="91626" autoAdjust="0"/>
  </p:normalViewPr>
  <p:slideViewPr>
    <p:cSldViewPr snapToGrid="0">
      <p:cViewPr varScale="1">
        <p:scale>
          <a:sx n="90" d="100"/>
          <a:sy n="90" d="100"/>
        </p:scale>
        <p:origin x="1022" y="26"/>
      </p:cViewPr>
      <p:guideLst>
        <p:guide orient="horz" pos="3890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-8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2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font" Target="fonts/font5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4.fntdata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" panose="020B0604020202020204" pitchFamily="34" charset="0"/>
              </a:rPr>
              <a:t>Market Caps, March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Monero</c:v>
                </c:pt>
                <c:pt idx="1">
                  <c:v>DASH</c:v>
                </c:pt>
                <c:pt idx="2">
                  <c:v>Zcash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2580</c:v>
                </c:pt>
                <c:pt idx="1">
                  <c:v>600</c:v>
                </c:pt>
                <c:pt idx="2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D-4EEA-8C05-482DD18992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Monero</c:v>
                </c:pt>
                <c:pt idx="1">
                  <c:v>DASH</c:v>
                </c:pt>
                <c:pt idx="2">
                  <c:v>Zcash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226D-4EEA-8C05-482DD18992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Monero</c:v>
                </c:pt>
                <c:pt idx="1">
                  <c:v>DASH</c:v>
                </c:pt>
                <c:pt idx="2">
                  <c:v>Zcash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226D-4EEA-8C05-482DD1899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"/>
        <c:overlap val="-27"/>
        <c:axId val="428920608"/>
        <c:axId val="428334224"/>
      </c:barChart>
      <c:catAx>
        <c:axId val="42892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8334224"/>
        <c:crosses val="autoZero"/>
        <c:auto val="1"/>
        <c:lblAlgn val="l"/>
        <c:lblOffset val="100"/>
        <c:noMultiLvlLbl val="0"/>
      </c:catAx>
      <c:valAx>
        <c:axId val="42833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2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" panose="020B0604020202020204" pitchFamily="34" charset="0"/>
              </a:rPr>
              <a:t>Market Caps, March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Monero</c:v>
                </c:pt>
                <c:pt idx="1">
                  <c:v>DASH</c:v>
                </c:pt>
                <c:pt idx="2">
                  <c:v>Zcash</c:v>
                </c:pt>
                <c:pt idx="3">
                  <c:v>Ethereum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2580</c:v>
                </c:pt>
                <c:pt idx="1">
                  <c:v>600</c:v>
                </c:pt>
                <c:pt idx="2">
                  <c:v>550</c:v>
                </c:pt>
                <c:pt idx="3">
                  <c:v>18500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D-4EEA-8C05-482DD18992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Monero</c:v>
                </c:pt>
                <c:pt idx="1">
                  <c:v>DASH</c:v>
                </c:pt>
                <c:pt idx="2">
                  <c:v>Zcash</c:v>
                </c:pt>
                <c:pt idx="3">
                  <c:v>Ethereum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226D-4EEA-8C05-482DD18992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Monero</c:v>
                </c:pt>
                <c:pt idx="1">
                  <c:v>DASH</c:v>
                </c:pt>
                <c:pt idx="2">
                  <c:v>Zcash</c:v>
                </c:pt>
                <c:pt idx="3">
                  <c:v>Ethereum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226D-4EEA-8C05-482DD1899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"/>
        <c:overlap val="-27"/>
        <c:axId val="428920608"/>
        <c:axId val="428334224"/>
      </c:barChart>
      <c:catAx>
        <c:axId val="42892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28334224"/>
        <c:crosses val="autoZero"/>
        <c:auto val="1"/>
        <c:lblAlgn val="l"/>
        <c:lblOffset val="100"/>
        <c:noMultiLvlLbl val="0"/>
      </c:catAx>
      <c:valAx>
        <c:axId val="42833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92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01C869E4-76B9-4B18-B2AA-2EEFB04FB015}" type="slidenum">
              <a:rPr lang="x-none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5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fld id="{75E391CA-9E48-4B39-8E28-288B1B68A629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E391CA-9E48-4B39-8E28-288B1B68A629}" type="slidenum">
              <a:rPr lang="x-none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4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B52C5F-E2F2-4C8A-AFD1-9591801048AB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FD05-A2A2-49C2-965F-F8B1EF26C2B8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EACED-43FC-460F-AA91-0F85D2BFC56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7703-53B5-460B-9677-4399C5E1B4B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0822-17CC-4E98-B781-A8BB5709CDF3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CFF82-CB55-4025-9EA7-48B41C50499F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4E5D-DA99-460E-9E68-E8A28959880C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F947-77F5-4CA6-8472-B4B2967773ED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E24EC-BF2A-41C3-A04C-BEBCAB3F3B52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F6DD7-D8BB-4A04-A265-F259B52B817E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B96C79-D440-44D4-82C0-3C5F2204A7E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rning money">
            <a:extLst>
              <a:ext uri="{FF2B5EF4-FFF2-40B4-BE49-F238E27FC236}">
                <a16:creationId xmlns:a16="http://schemas.microsoft.com/office/drawing/2014/main" id="{E45B32AC-A55C-348B-2183-E9CAB96A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62" y="-625072"/>
            <a:ext cx="12254523" cy="82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26A21-2551-2572-066D-19855B6A5116}"/>
              </a:ext>
            </a:extLst>
          </p:cNvPr>
          <p:cNvSpPr txBox="1"/>
          <p:nvPr/>
        </p:nvSpPr>
        <p:spPr bwMode="auto">
          <a:xfrm>
            <a:off x="2141942" y="3167391"/>
            <a:ext cx="256192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Lecture 18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Privacy Coins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12789-B0DE-1CAF-E521-45765AE45BA4}"/>
              </a:ext>
            </a:extLst>
          </p:cNvPr>
          <p:cNvSpPr txBox="1"/>
          <p:nvPr/>
        </p:nvSpPr>
        <p:spPr bwMode="auto">
          <a:xfrm>
            <a:off x="552564" y="585632"/>
            <a:ext cx="5740674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CS1951 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Blockchains &amp; Cryptocurrencies</a:t>
            </a:r>
          </a:p>
          <a:p>
            <a:pPr algn="ctr"/>
            <a:r>
              <a:rPr lang="en-US" sz="2800" b="1">
                <a:solidFill>
                  <a:srgbClr val="FFFF00"/>
                </a:solidFill>
                <a:latin typeface="Arial" panose="020B0604020202020204" pitchFamily="34" charset="0"/>
              </a:rPr>
              <a:t>Spring 2025</a:t>
            </a:r>
            <a:endParaRPr lang="en-US" sz="28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4A7B7-D47C-7207-B575-5D55B0372351}"/>
              </a:ext>
            </a:extLst>
          </p:cNvPr>
          <p:cNvSpPr txBox="1"/>
          <p:nvPr/>
        </p:nvSpPr>
        <p:spPr bwMode="auto">
          <a:xfrm>
            <a:off x="1852600" y="5318261"/>
            <a:ext cx="314060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Maurice Herlihy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75100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6039347" y="583428"/>
            <a:ext cx="258115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Sudoku Rules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825500" y="333431"/>
            <a:ext cx="809280" cy="6004727"/>
          </a:xfrm>
          <a:prstGeom prst="wedgeRectCallout">
            <a:avLst>
              <a:gd name="adj1" fmla="val 561916"/>
              <a:gd name="adj2" fmla="val -27891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4" name="TextBox 93"/>
          <p:cNvSpPr txBox="1"/>
          <p:nvPr/>
        </p:nvSpPr>
        <p:spPr bwMode="auto">
          <a:xfrm>
            <a:off x="5937270" y="1630012"/>
            <a:ext cx="226376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column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91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6039347" y="583428"/>
            <a:ext cx="258115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Sudoku Rules</a:t>
            </a:r>
          </a:p>
        </p:txBody>
      </p:sp>
      <p:sp>
        <p:nvSpPr>
          <p:cNvPr id="94" name="TextBox 93"/>
          <p:cNvSpPr txBox="1"/>
          <p:nvPr/>
        </p:nvSpPr>
        <p:spPr bwMode="auto">
          <a:xfrm>
            <a:off x="5937270" y="3083492"/>
            <a:ext cx="283260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digit once </a:t>
            </a:r>
          </a:p>
        </p:txBody>
      </p:sp>
      <p:sp>
        <p:nvSpPr>
          <p:cNvPr id="103" name="Rectangular Callout 102"/>
          <p:cNvSpPr/>
          <p:nvPr/>
        </p:nvSpPr>
        <p:spPr bwMode="auto">
          <a:xfrm>
            <a:off x="825500" y="333431"/>
            <a:ext cx="809280" cy="6004727"/>
          </a:xfrm>
          <a:prstGeom prst="wedgeRectCallout">
            <a:avLst>
              <a:gd name="adj1" fmla="val 554069"/>
              <a:gd name="adj2" fmla="val -1453"/>
            </a:avLst>
          </a:prstGeom>
          <a:noFill/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 bwMode="auto">
          <a:xfrm>
            <a:off x="5937270" y="1630012"/>
            <a:ext cx="226376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column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5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6039347" y="583428"/>
            <a:ext cx="258115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Sudoku Rules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1893557" y="362851"/>
            <a:ext cx="1920340" cy="2232833"/>
          </a:xfrm>
          <a:prstGeom prst="wedgeRectCallout">
            <a:avLst>
              <a:gd name="adj1" fmla="val 152434"/>
              <a:gd name="adj2" fmla="val 779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4" name="TextBox 93"/>
          <p:cNvSpPr txBox="1"/>
          <p:nvPr/>
        </p:nvSpPr>
        <p:spPr bwMode="auto">
          <a:xfrm>
            <a:off x="6033846" y="1630012"/>
            <a:ext cx="220445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square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1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6039347" y="583428"/>
            <a:ext cx="258115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Sudoku Rules</a:t>
            </a:r>
          </a:p>
        </p:txBody>
      </p:sp>
      <p:sp>
        <p:nvSpPr>
          <p:cNvPr id="94" name="TextBox 93"/>
          <p:cNvSpPr txBox="1"/>
          <p:nvPr/>
        </p:nvSpPr>
        <p:spPr bwMode="auto">
          <a:xfrm>
            <a:off x="6033846" y="3083492"/>
            <a:ext cx="283260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digit once </a:t>
            </a:r>
          </a:p>
        </p:txBody>
      </p:sp>
      <p:sp>
        <p:nvSpPr>
          <p:cNvPr id="112" name="TextBox 111"/>
          <p:cNvSpPr txBox="1"/>
          <p:nvPr/>
        </p:nvSpPr>
        <p:spPr bwMode="auto">
          <a:xfrm>
            <a:off x="6033846" y="1630012"/>
            <a:ext cx="220445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square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ular Callout 120"/>
          <p:cNvSpPr/>
          <p:nvPr/>
        </p:nvSpPr>
        <p:spPr bwMode="auto">
          <a:xfrm>
            <a:off x="1893557" y="362851"/>
            <a:ext cx="1920340" cy="2232833"/>
          </a:xfrm>
          <a:prstGeom prst="wedgeRectCallout">
            <a:avLst>
              <a:gd name="adj1" fmla="val 153756"/>
              <a:gd name="adj2" fmla="val 72638"/>
            </a:avLst>
          </a:prstGeom>
          <a:noFill/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F09C39DB-947E-4635-83F6-2C50DA2C7ABE}"/>
              </a:ext>
            </a:extLst>
          </p:cNvPr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74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0" name="Group 60"/>
          <p:cNvGrpSpPr>
            <a:grpSpLocks/>
          </p:cNvGrpSpPr>
          <p:nvPr/>
        </p:nvGrpSpPr>
        <p:grpSpPr bwMode="auto">
          <a:xfrm flipH="1">
            <a:off x="7573316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39" name="Freeform 61"/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8" name="Freeform 62"/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7" name="Freeform 63"/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6" name="Freeform 64"/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" name="Freeform 65"/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8" name="Freeform 66"/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8" name="Freeform 67"/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" name="Freeform 68"/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0" name="Freeform 69"/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81" name="Group 50"/>
          <p:cNvGrpSpPr>
            <a:grpSpLocks/>
          </p:cNvGrpSpPr>
          <p:nvPr/>
        </p:nvGrpSpPr>
        <p:grpSpPr bwMode="auto">
          <a:xfrm>
            <a:off x="5440045" y="137841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82" name="Freeform 51"/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3" name="Freeform 52"/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4" name="Freeform 53"/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6" name="Freeform 54"/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7" name="Freeform 55"/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8" name="Freeform 56"/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9" name="Freeform 57"/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0" name="Freeform 58"/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1" name="Freeform 59"/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6731047" y="642545"/>
            <a:ext cx="2335549" cy="919401"/>
          </a:xfrm>
          <a:prstGeom prst="wedgeRoundRectCallout">
            <a:avLst>
              <a:gd name="adj1" fmla="val -67597"/>
              <a:gd name="adj2" fmla="val 3901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I’m Victoria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(the verifier)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ounded Rectangular Callout 191"/>
          <p:cNvSpPr/>
          <p:nvPr/>
        </p:nvSpPr>
        <p:spPr bwMode="auto">
          <a:xfrm>
            <a:off x="5687685" y="3642499"/>
            <a:ext cx="2038311" cy="919401"/>
          </a:xfrm>
          <a:prstGeom prst="wedgeRoundRectCallout">
            <a:avLst>
              <a:gd name="adj1" fmla="val 47047"/>
              <a:gd name="adj2" fmla="val 8736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I’m Peter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(the prover)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7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5728098" y="340985"/>
            <a:ext cx="3235558" cy="919401"/>
          </a:xfrm>
          <a:prstGeom prst="wedgeRoundRectCallout">
            <a:avLst>
              <a:gd name="adj1" fmla="val -30701"/>
              <a:gd name="adj2" fmla="val 8322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you for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solution to this puzzle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ounded Rectangular Callout 191"/>
          <p:cNvSpPr/>
          <p:nvPr/>
        </p:nvSpPr>
        <p:spPr bwMode="auto">
          <a:xfrm>
            <a:off x="5839715" y="3783678"/>
            <a:ext cx="2588315" cy="510778"/>
          </a:xfrm>
          <a:prstGeom prst="wedgeRoundRectCallout">
            <a:avLst>
              <a:gd name="adj1" fmla="val 34290"/>
              <a:gd name="adj2" fmla="val 127146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know a solution!</a:t>
            </a: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195D0018-2030-E28F-DC14-DB5AF6B7791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73316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61">
              <a:extLst>
                <a:ext uri="{FF2B5EF4-FFF2-40B4-BE49-F238E27FC236}">
                  <a16:creationId xmlns:a16="http://schemas.microsoft.com/office/drawing/2014/main" id="{2AEA4BDA-A8A6-0E8D-44FD-652E21CF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62">
              <a:extLst>
                <a:ext uri="{FF2B5EF4-FFF2-40B4-BE49-F238E27FC236}">
                  <a16:creationId xmlns:a16="http://schemas.microsoft.com/office/drawing/2014/main" id="{DCD22D11-DD1B-5F4C-0A06-445433D3E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63">
              <a:extLst>
                <a:ext uri="{FF2B5EF4-FFF2-40B4-BE49-F238E27FC236}">
                  <a16:creationId xmlns:a16="http://schemas.microsoft.com/office/drawing/2014/main" id="{47BBAA0E-B135-C245-3E80-475AECF97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64">
              <a:extLst>
                <a:ext uri="{FF2B5EF4-FFF2-40B4-BE49-F238E27FC236}">
                  <a16:creationId xmlns:a16="http://schemas.microsoft.com/office/drawing/2014/main" id="{5A464D2E-A64C-F99D-905C-DF2F3352E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65">
              <a:extLst>
                <a:ext uri="{FF2B5EF4-FFF2-40B4-BE49-F238E27FC236}">
                  <a16:creationId xmlns:a16="http://schemas.microsoft.com/office/drawing/2014/main" id="{6A1AA2DD-F37D-D2BE-C3DE-241C2B398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66">
              <a:extLst>
                <a:ext uri="{FF2B5EF4-FFF2-40B4-BE49-F238E27FC236}">
                  <a16:creationId xmlns:a16="http://schemas.microsoft.com/office/drawing/2014/main" id="{8B66F0FD-7E29-F393-EBB3-86BAD652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67">
              <a:extLst>
                <a:ext uri="{FF2B5EF4-FFF2-40B4-BE49-F238E27FC236}">
                  <a16:creationId xmlns:a16="http://schemas.microsoft.com/office/drawing/2014/main" id="{AD9EE743-7B21-BD14-5E6C-6001C56A6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8">
              <a:extLst>
                <a:ext uri="{FF2B5EF4-FFF2-40B4-BE49-F238E27FC236}">
                  <a16:creationId xmlns:a16="http://schemas.microsoft.com/office/drawing/2014/main" id="{7187A58B-9336-60EB-1290-84E231B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8804E263-EA30-740F-9EA1-8670F6534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" name="Group 50">
            <a:extLst>
              <a:ext uri="{FF2B5EF4-FFF2-40B4-BE49-F238E27FC236}">
                <a16:creationId xmlns:a16="http://schemas.microsoft.com/office/drawing/2014/main" id="{356E34D9-FE37-3298-E3F9-3D830A856828}"/>
              </a:ext>
            </a:extLst>
          </p:cNvPr>
          <p:cNvGrpSpPr>
            <a:grpSpLocks/>
          </p:cNvGrpSpPr>
          <p:nvPr/>
        </p:nvGrpSpPr>
        <p:grpSpPr bwMode="auto">
          <a:xfrm>
            <a:off x="5440045" y="137841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" name="Freeform 51">
              <a:extLst>
                <a:ext uri="{FF2B5EF4-FFF2-40B4-BE49-F238E27FC236}">
                  <a16:creationId xmlns:a16="http://schemas.microsoft.com/office/drawing/2014/main" id="{A8BEDC7E-3D41-1EBC-9265-6E2C0503F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52">
              <a:extLst>
                <a:ext uri="{FF2B5EF4-FFF2-40B4-BE49-F238E27FC236}">
                  <a16:creationId xmlns:a16="http://schemas.microsoft.com/office/drawing/2014/main" id="{076F5884-F93F-4C8F-F116-24CB8703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BA230339-2A53-7ED8-91E6-EDFE7C457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A3F2EC32-A9BE-B014-A14A-C688933CF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0F01D138-14CD-50B5-02B7-32D402EE0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6">
              <a:extLst>
                <a:ext uri="{FF2B5EF4-FFF2-40B4-BE49-F238E27FC236}">
                  <a16:creationId xmlns:a16="http://schemas.microsoft.com/office/drawing/2014/main" id="{F3E8D32E-E764-7C00-05EA-45E5327CC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D3A6A1B6-93BC-FEE8-C3A8-9ADAABFE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8">
              <a:extLst>
                <a:ext uri="{FF2B5EF4-FFF2-40B4-BE49-F238E27FC236}">
                  <a16:creationId xmlns:a16="http://schemas.microsoft.com/office/drawing/2014/main" id="{14407421-0F5E-89A3-3DF0-DC0EBE361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59">
              <a:extLst>
                <a:ext uri="{FF2B5EF4-FFF2-40B4-BE49-F238E27FC236}">
                  <a16:creationId xmlns:a16="http://schemas.microsoft.com/office/drawing/2014/main" id="{8B7F3056-F713-153F-6E2F-2C93B31F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63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ounded Rectangular Callout 120"/>
          <p:cNvSpPr/>
          <p:nvPr/>
        </p:nvSpPr>
        <p:spPr bwMode="auto">
          <a:xfrm>
            <a:off x="5728098" y="545296"/>
            <a:ext cx="3235558" cy="510778"/>
          </a:xfrm>
          <a:prstGeom prst="wedgeRoundRectCallout">
            <a:avLst>
              <a:gd name="adj1" fmla="val -30701"/>
              <a:gd name="adj2" fmla="val 8322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me, and I’ll pay</a:t>
            </a:r>
          </a:p>
        </p:txBody>
      </p:sp>
      <p:sp>
        <p:nvSpPr>
          <p:cNvPr id="185" name="Rounded Rectangular Callout 184"/>
          <p:cNvSpPr/>
          <p:nvPr/>
        </p:nvSpPr>
        <p:spPr bwMode="auto">
          <a:xfrm>
            <a:off x="5494961" y="3679642"/>
            <a:ext cx="3321743" cy="510778"/>
          </a:xfrm>
          <a:prstGeom prst="wedgeRoundRectCallout">
            <a:avLst>
              <a:gd name="adj1" fmla="val 32378"/>
              <a:gd name="adj2" fmla="val 12438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 me, and I’ll show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60">
            <a:extLst>
              <a:ext uri="{FF2B5EF4-FFF2-40B4-BE49-F238E27FC236}">
                <a16:creationId xmlns:a16="http://schemas.microsoft.com/office/drawing/2014/main" id="{0D9D44B9-26B4-43BB-FFC2-423621C0F5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73316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C46A40D3-B8D5-DDCC-BADB-D6C6E0DF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Freeform 62">
              <a:extLst>
                <a:ext uri="{FF2B5EF4-FFF2-40B4-BE49-F238E27FC236}">
                  <a16:creationId xmlns:a16="http://schemas.microsoft.com/office/drawing/2014/main" id="{76EAACA3-4088-4D89-203F-C975325E5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63">
              <a:extLst>
                <a:ext uri="{FF2B5EF4-FFF2-40B4-BE49-F238E27FC236}">
                  <a16:creationId xmlns:a16="http://schemas.microsoft.com/office/drawing/2014/main" id="{ED74C17B-7BC7-F7E5-B928-A7FDFADB0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17B9B47A-3166-54D9-4AD6-F65EFA442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CA7D470F-4DFE-5146-1170-9D65F0694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878AF876-3B66-F629-4043-6373ABF23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D84EEEB3-769A-872E-BCF0-A7E85E551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C22ADCD0-CBCD-C962-0665-A43B719C4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EEFAAED7-7E94-F8D9-DAE3-68807FC02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" name="Group 50">
            <a:extLst>
              <a:ext uri="{FF2B5EF4-FFF2-40B4-BE49-F238E27FC236}">
                <a16:creationId xmlns:a16="http://schemas.microsoft.com/office/drawing/2014/main" id="{CBC01C85-9ABF-58F8-A70F-955D3C7502E1}"/>
              </a:ext>
            </a:extLst>
          </p:cNvPr>
          <p:cNvGrpSpPr>
            <a:grpSpLocks/>
          </p:cNvGrpSpPr>
          <p:nvPr/>
        </p:nvGrpSpPr>
        <p:grpSpPr bwMode="auto">
          <a:xfrm>
            <a:off x="5440045" y="137841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41093046-1E0D-C79D-7405-C89D68E4F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C63AD407-4BDE-5DB3-1F57-C057A023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94E2AE87-CB97-4453-3FD9-987DFA3C4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54">
              <a:extLst>
                <a:ext uri="{FF2B5EF4-FFF2-40B4-BE49-F238E27FC236}">
                  <a16:creationId xmlns:a16="http://schemas.microsoft.com/office/drawing/2014/main" id="{CE705DD0-A3E7-A86C-7EF8-880AB4D4E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010FBB0-146B-5CCE-D2ED-D34C9B23B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412613C3-804F-5D31-C32E-E5D59FD8F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1B6987B0-4CC3-B5B1-A061-BD5A8ABD4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E99B0D43-0EAB-F7E7-FE01-32CB08234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934FC22A-F0AE-FC23-9F0E-C87559E7B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051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ular Callout 111"/>
          <p:cNvSpPr/>
          <p:nvPr/>
        </p:nvSpPr>
        <p:spPr bwMode="auto">
          <a:xfrm>
            <a:off x="3385870" y="3013598"/>
            <a:ext cx="5418135" cy="919401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prove I know a solution without revealing anything about it 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60">
            <a:extLst>
              <a:ext uri="{FF2B5EF4-FFF2-40B4-BE49-F238E27FC236}">
                <a16:creationId xmlns:a16="http://schemas.microsoft.com/office/drawing/2014/main" id="{A2A95503-94C7-4D94-5E31-9F9D6DA3684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73316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7D5E8810-4757-2BCB-F092-32CC5DC00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Freeform 62">
              <a:extLst>
                <a:ext uri="{FF2B5EF4-FFF2-40B4-BE49-F238E27FC236}">
                  <a16:creationId xmlns:a16="http://schemas.microsoft.com/office/drawing/2014/main" id="{03962C1C-A47D-588B-EF53-1BF619147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63">
              <a:extLst>
                <a:ext uri="{FF2B5EF4-FFF2-40B4-BE49-F238E27FC236}">
                  <a16:creationId xmlns:a16="http://schemas.microsoft.com/office/drawing/2014/main" id="{50CE971A-2890-2208-0D48-8CCEE3C8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98A44F31-76A7-D952-2770-C2FAB7A20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ACFCC1D4-C580-06CC-76F2-0AE7C0BD7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8F5175CA-86EA-D879-B7C9-C03D00631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5F3B3895-24E6-90DF-4FF0-F19B1724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2986007F-298C-7515-4565-69C74860E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E07D9405-44F3-9F70-0330-FB826A888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" name="Group 50">
            <a:extLst>
              <a:ext uri="{FF2B5EF4-FFF2-40B4-BE49-F238E27FC236}">
                <a16:creationId xmlns:a16="http://schemas.microsoft.com/office/drawing/2014/main" id="{2641F519-EBD7-E6BF-F32E-EF03693C7F30}"/>
              </a:ext>
            </a:extLst>
          </p:cNvPr>
          <p:cNvGrpSpPr>
            <a:grpSpLocks/>
          </p:cNvGrpSpPr>
          <p:nvPr/>
        </p:nvGrpSpPr>
        <p:grpSpPr bwMode="auto">
          <a:xfrm>
            <a:off x="5440045" y="137841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0EC2EB20-CBE6-F925-1360-06EBF0798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11B3FBF1-B2DF-6243-4331-5385F755C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EE6330DA-6319-DD04-CD7C-B9B1275E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54">
              <a:extLst>
                <a:ext uri="{FF2B5EF4-FFF2-40B4-BE49-F238E27FC236}">
                  <a16:creationId xmlns:a16="http://schemas.microsoft.com/office/drawing/2014/main" id="{1CC3BE10-59C0-9AB2-AD98-7BA771619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AEFBF5FD-CA38-E270-4AEC-F3D4B2A73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8D3A3B41-B045-6B38-E8B6-F2ECB3799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90872885-43CF-A330-3698-8E475B038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DFC006F8-064D-673B-EF27-2D42AB48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B83D0FC5-BE05-A4CB-9DEE-CECD4DC1D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034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69328" y="722254"/>
            <a:ext cx="4673600" cy="5476614"/>
            <a:chOff x="516928" y="569854"/>
            <a:chExt cx="4673600" cy="54766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5" name="Flowchart: Process 1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lowchart: Process 191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lowchart: Process 192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5" name="Flowchart: Process 194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lowchart: Process 196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lowchart: Process 197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2" name="Rounded Rectangular Callout 271"/>
          <p:cNvSpPr/>
          <p:nvPr/>
        </p:nvSpPr>
        <p:spPr bwMode="auto">
          <a:xfrm>
            <a:off x="4947739" y="2933685"/>
            <a:ext cx="3515064" cy="919401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my solution on a new set of cards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Rounded Rectangular Callout 271">
            <a:extLst>
              <a:ext uri="{FF2B5EF4-FFF2-40B4-BE49-F238E27FC236}">
                <a16:creationId xmlns:a16="http://schemas.microsoft.com/office/drawing/2014/main" id="{9F0D1EC5-80B7-4A5D-9F10-29ADFF0D31D0}"/>
              </a:ext>
            </a:extLst>
          </p:cNvPr>
          <p:cNvSpPr/>
          <p:nvPr/>
        </p:nvSpPr>
        <p:spPr bwMode="auto">
          <a:xfrm>
            <a:off x="4022242" y="5422834"/>
            <a:ext cx="2807829" cy="510778"/>
          </a:xfrm>
          <a:prstGeom prst="wedgeRoundRectCallout">
            <a:avLst>
              <a:gd name="adj1" fmla="val 67337"/>
              <a:gd name="adj2" fmla="val -55276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me!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Rounded Rectangular Callout 120">
            <a:extLst>
              <a:ext uri="{FF2B5EF4-FFF2-40B4-BE49-F238E27FC236}">
                <a16:creationId xmlns:a16="http://schemas.microsoft.com/office/drawing/2014/main" id="{1E13D981-704A-4E45-9601-F4411D766972}"/>
              </a:ext>
            </a:extLst>
          </p:cNvPr>
          <p:cNvSpPr/>
          <p:nvPr/>
        </p:nvSpPr>
        <p:spPr bwMode="auto">
          <a:xfrm>
            <a:off x="6240076" y="299818"/>
            <a:ext cx="2473698" cy="919401"/>
          </a:xfrm>
          <a:prstGeom prst="wedgeRoundRectCallout">
            <a:avLst>
              <a:gd name="adj1" fmla="val -34325"/>
              <a:gd name="adj2" fmla="val 8419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should I believe you?</a:t>
            </a: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C85D5CDC-1460-2B28-2037-F9A12388B88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73316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61">
              <a:extLst>
                <a:ext uri="{FF2B5EF4-FFF2-40B4-BE49-F238E27FC236}">
                  <a16:creationId xmlns:a16="http://schemas.microsoft.com/office/drawing/2014/main" id="{3CC8EF5F-E2BF-869D-7968-1F6DF9F32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62">
              <a:extLst>
                <a:ext uri="{FF2B5EF4-FFF2-40B4-BE49-F238E27FC236}">
                  <a16:creationId xmlns:a16="http://schemas.microsoft.com/office/drawing/2014/main" id="{ED86E0C1-0762-7570-A180-7D1D7F9DF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63">
              <a:extLst>
                <a:ext uri="{FF2B5EF4-FFF2-40B4-BE49-F238E27FC236}">
                  <a16:creationId xmlns:a16="http://schemas.microsoft.com/office/drawing/2014/main" id="{D5AE302B-9E67-4F78-590C-FEAB6049C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64">
              <a:extLst>
                <a:ext uri="{FF2B5EF4-FFF2-40B4-BE49-F238E27FC236}">
                  <a16:creationId xmlns:a16="http://schemas.microsoft.com/office/drawing/2014/main" id="{353FD1A8-9A64-FAE6-5325-7310B06D4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65">
              <a:extLst>
                <a:ext uri="{FF2B5EF4-FFF2-40B4-BE49-F238E27FC236}">
                  <a16:creationId xmlns:a16="http://schemas.microsoft.com/office/drawing/2014/main" id="{14100883-D11E-18CF-061C-BD6608B98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66">
              <a:extLst>
                <a:ext uri="{FF2B5EF4-FFF2-40B4-BE49-F238E27FC236}">
                  <a16:creationId xmlns:a16="http://schemas.microsoft.com/office/drawing/2014/main" id="{4D2D0976-727F-5382-2BE1-8E28CC966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67">
              <a:extLst>
                <a:ext uri="{FF2B5EF4-FFF2-40B4-BE49-F238E27FC236}">
                  <a16:creationId xmlns:a16="http://schemas.microsoft.com/office/drawing/2014/main" id="{ED452A62-929A-F3BA-7EFD-A24BD6905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8">
              <a:extLst>
                <a:ext uri="{FF2B5EF4-FFF2-40B4-BE49-F238E27FC236}">
                  <a16:creationId xmlns:a16="http://schemas.microsoft.com/office/drawing/2014/main" id="{C250E944-9260-7E92-2496-919BC7A82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293D6881-1C97-5099-0C0F-FD10333FD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" name="Group 50">
            <a:extLst>
              <a:ext uri="{FF2B5EF4-FFF2-40B4-BE49-F238E27FC236}">
                <a16:creationId xmlns:a16="http://schemas.microsoft.com/office/drawing/2014/main" id="{DD2E4001-A642-3AB4-D00B-7425316271AF}"/>
              </a:ext>
            </a:extLst>
          </p:cNvPr>
          <p:cNvGrpSpPr>
            <a:grpSpLocks/>
          </p:cNvGrpSpPr>
          <p:nvPr/>
        </p:nvGrpSpPr>
        <p:grpSpPr bwMode="auto">
          <a:xfrm>
            <a:off x="5440045" y="137841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" name="Freeform 51">
              <a:extLst>
                <a:ext uri="{FF2B5EF4-FFF2-40B4-BE49-F238E27FC236}">
                  <a16:creationId xmlns:a16="http://schemas.microsoft.com/office/drawing/2014/main" id="{0981C1E8-1448-E49A-1508-BA335C98E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52">
              <a:extLst>
                <a:ext uri="{FF2B5EF4-FFF2-40B4-BE49-F238E27FC236}">
                  <a16:creationId xmlns:a16="http://schemas.microsoft.com/office/drawing/2014/main" id="{6C73474F-31A0-58E9-8C92-47B2CAD6C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4B17F9E8-9D6C-8425-81FB-DCD0B9E2C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64DD094E-070C-3134-B0C6-04F56BB39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DFD65A7E-E691-4DD1-4EAE-CCCB9DB5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6">
              <a:extLst>
                <a:ext uri="{FF2B5EF4-FFF2-40B4-BE49-F238E27FC236}">
                  <a16:creationId xmlns:a16="http://schemas.microsoft.com/office/drawing/2014/main" id="{F25C1C1F-60C7-0943-B247-C54C159DC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64C5D6CC-22D9-551D-E8E4-172827845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8">
              <a:extLst>
                <a:ext uri="{FF2B5EF4-FFF2-40B4-BE49-F238E27FC236}">
                  <a16:creationId xmlns:a16="http://schemas.microsoft.com/office/drawing/2014/main" id="{BE8DC4D5-35A5-A5C6-2981-B19DFFCCC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59">
              <a:extLst>
                <a:ext uri="{FF2B5EF4-FFF2-40B4-BE49-F238E27FC236}">
                  <a16:creationId xmlns:a16="http://schemas.microsoft.com/office/drawing/2014/main" id="{6DEFB2D4-5628-1130-9099-50C2424D7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833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3" grpId="0" animBg="1"/>
      <p:bldP spid="2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69328" y="722254"/>
            <a:ext cx="4673600" cy="5476614"/>
            <a:chOff x="516928" y="569854"/>
            <a:chExt cx="4673600" cy="54766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5" name="Flowchart: Process 1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lowchart: Process 191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lowchart: Process 192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5" name="Flowchart: Process 194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lowchart: Process 196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lowchart: Process 197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2" name="Rounded Rectangular Callout 271"/>
          <p:cNvSpPr/>
          <p:nvPr/>
        </p:nvSpPr>
        <p:spPr bwMode="auto">
          <a:xfrm>
            <a:off x="4199945" y="3776973"/>
            <a:ext cx="4574222" cy="510778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rows, columns, or squares!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Rounded Rectangular Callout 272"/>
          <p:cNvSpPr/>
          <p:nvPr/>
        </p:nvSpPr>
        <p:spPr bwMode="auto">
          <a:xfrm>
            <a:off x="5552659" y="237141"/>
            <a:ext cx="3454216" cy="510778"/>
          </a:xfrm>
          <a:prstGeom prst="wedgeRoundRectCallout">
            <a:avLst>
              <a:gd name="adj1" fmla="val -19744"/>
              <a:gd name="adj2" fmla="val 17917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randomly challenge 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60">
            <a:extLst>
              <a:ext uri="{FF2B5EF4-FFF2-40B4-BE49-F238E27FC236}">
                <a16:creationId xmlns:a16="http://schemas.microsoft.com/office/drawing/2014/main" id="{877FDE0B-F469-B44A-ABEA-F79CEB5DBAC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73316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5" name="Freeform 61">
              <a:extLst>
                <a:ext uri="{FF2B5EF4-FFF2-40B4-BE49-F238E27FC236}">
                  <a16:creationId xmlns:a16="http://schemas.microsoft.com/office/drawing/2014/main" id="{1D1E7A51-F5B1-76EC-4F26-C246A62C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4A24C0D0-0215-36FD-BF21-0A6CC4C0A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63">
              <a:extLst>
                <a:ext uri="{FF2B5EF4-FFF2-40B4-BE49-F238E27FC236}">
                  <a16:creationId xmlns:a16="http://schemas.microsoft.com/office/drawing/2014/main" id="{64099E58-5412-EB80-B18F-A9AC57B1A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64">
              <a:extLst>
                <a:ext uri="{FF2B5EF4-FFF2-40B4-BE49-F238E27FC236}">
                  <a16:creationId xmlns:a16="http://schemas.microsoft.com/office/drawing/2014/main" id="{C07D4AA6-69CC-2D5F-319E-92453CA8F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65">
              <a:extLst>
                <a:ext uri="{FF2B5EF4-FFF2-40B4-BE49-F238E27FC236}">
                  <a16:creationId xmlns:a16="http://schemas.microsoft.com/office/drawing/2014/main" id="{42505CB2-0DC8-76E9-F8A5-0AE8669C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66">
              <a:extLst>
                <a:ext uri="{FF2B5EF4-FFF2-40B4-BE49-F238E27FC236}">
                  <a16:creationId xmlns:a16="http://schemas.microsoft.com/office/drawing/2014/main" id="{93727B02-44A6-0334-202F-74843E2D4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67">
              <a:extLst>
                <a:ext uri="{FF2B5EF4-FFF2-40B4-BE49-F238E27FC236}">
                  <a16:creationId xmlns:a16="http://schemas.microsoft.com/office/drawing/2014/main" id="{27AB20C6-BD66-D88D-4403-B717B621A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68">
              <a:extLst>
                <a:ext uri="{FF2B5EF4-FFF2-40B4-BE49-F238E27FC236}">
                  <a16:creationId xmlns:a16="http://schemas.microsoft.com/office/drawing/2014/main" id="{2F6E4964-998B-9D80-F49E-46FDD0F42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69">
              <a:extLst>
                <a:ext uri="{FF2B5EF4-FFF2-40B4-BE49-F238E27FC236}">
                  <a16:creationId xmlns:a16="http://schemas.microsoft.com/office/drawing/2014/main" id="{F7F1BC5B-7A52-712B-79B7-C67036E80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4" name="Group 50">
            <a:extLst>
              <a:ext uri="{FF2B5EF4-FFF2-40B4-BE49-F238E27FC236}">
                <a16:creationId xmlns:a16="http://schemas.microsoft.com/office/drawing/2014/main" id="{8F6F35CE-FBF7-E6B5-290A-DBF9F0A3BBB1}"/>
              </a:ext>
            </a:extLst>
          </p:cNvPr>
          <p:cNvGrpSpPr>
            <a:grpSpLocks/>
          </p:cNvGrpSpPr>
          <p:nvPr/>
        </p:nvGrpSpPr>
        <p:grpSpPr bwMode="auto">
          <a:xfrm>
            <a:off x="5440045" y="137841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5" name="Freeform 51">
              <a:extLst>
                <a:ext uri="{FF2B5EF4-FFF2-40B4-BE49-F238E27FC236}">
                  <a16:creationId xmlns:a16="http://schemas.microsoft.com/office/drawing/2014/main" id="{9F1DAF18-5024-E3EF-D095-2F0372355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52">
              <a:extLst>
                <a:ext uri="{FF2B5EF4-FFF2-40B4-BE49-F238E27FC236}">
                  <a16:creationId xmlns:a16="http://schemas.microsoft.com/office/drawing/2014/main" id="{C184BCA4-7499-8DAA-1115-74F58B8C7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53">
              <a:extLst>
                <a:ext uri="{FF2B5EF4-FFF2-40B4-BE49-F238E27FC236}">
                  <a16:creationId xmlns:a16="http://schemas.microsoft.com/office/drawing/2014/main" id="{9CC886B5-AB6D-6617-4015-909928DEB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4">
              <a:extLst>
                <a:ext uri="{FF2B5EF4-FFF2-40B4-BE49-F238E27FC236}">
                  <a16:creationId xmlns:a16="http://schemas.microsoft.com/office/drawing/2014/main" id="{33F4654C-4229-7B1B-BEAB-36687A081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55">
              <a:extLst>
                <a:ext uri="{FF2B5EF4-FFF2-40B4-BE49-F238E27FC236}">
                  <a16:creationId xmlns:a16="http://schemas.microsoft.com/office/drawing/2014/main" id="{3D491007-64FC-8DE7-22B2-EA7DCF136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56">
              <a:extLst>
                <a:ext uri="{FF2B5EF4-FFF2-40B4-BE49-F238E27FC236}">
                  <a16:creationId xmlns:a16="http://schemas.microsoft.com/office/drawing/2014/main" id="{EEAC1BC6-7225-F198-69A6-6DEF8F61D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57">
              <a:extLst>
                <a:ext uri="{FF2B5EF4-FFF2-40B4-BE49-F238E27FC236}">
                  <a16:creationId xmlns:a16="http://schemas.microsoft.com/office/drawing/2014/main" id="{485ED1CA-3423-078F-5A38-5370D8C6C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58">
              <a:extLst>
                <a:ext uri="{FF2B5EF4-FFF2-40B4-BE49-F238E27FC236}">
                  <a16:creationId xmlns:a16="http://schemas.microsoft.com/office/drawing/2014/main" id="{9E9C4129-FC7D-EB31-B1C5-EB22FD617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59">
              <a:extLst>
                <a:ext uri="{FF2B5EF4-FFF2-40B4-BE49-F238E27FC236}">
                  <a16:creationId xmlns:a16="http://schemas.microsoft.com/office/drawing/2014/main" id="{5957F828-5AC1-5351-BB50-716BB0834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44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erlock Holmes enters public domain! - Spudart">
            <a:extLst>
              <a:ext uri="{FF2B5EF4-FFF2-40B4-BE49-F238E27FC236}">
                <a16:creationId xmlns:a16="http://schemas.microsoft.com/office/drawing/2014/main" id="{77771B4E-92D6-4AEE-BF94-79E15A011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5721" y="1903413"/>
            <a:ext cx="10095442" cy="504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Unlinkability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91028" y="2148074"/>
            <a:ext cx="436209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should be hard to link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116528" y="3830240"/>
            <a:ext cx="585442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transactions of same party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2116528" y="2989157"/>
            <a:ext cx="557550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addresses of same party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2116528" y="4671323"/>
            <a:ext cx="626325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sender to (ultimate) recipient</a:t>
            </a:r>
          </a:p>
        </p:txBody>
      </p:sp>
    </p:spTree>
    <p:extLst>
      <p:ext uri="{BB962C8B-B14F-4D97-AF65-F5344CB8AC3E}">
        <p14:creationId xmlns:p14="http://schemas.microsoft.com/office/powerpoint/2010/main" val="35031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9328" y="722254"/>
            <a:ext cx="416459" cy="5476614"/>
            <a:chOff x="669328" y="722254"/>
            <a:chExt cx="416459" cy="5476614"/>
          </a:xfrm>
        </p:grpSpPr>
        <p:sp>
          <p:nvSpPr>
            <p:cNvPr id="185" name="Flowchart: Process 184"/>
            <p:cNvSpPr/>
            <p:nvPr/>
          </p:nvSpPr>
          <p:spPr bwMode="auto">
            <a:xfrm>
              <a:off x="669328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669328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669328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669328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669328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669328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669328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669328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669328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01471" y="722254"/>
            <a:ext cx="416459" cy="5476614"/>
            <a:chOff x="1201471" y="722254"/>
            <a:chExt cx="416459" cy="5476614"/>
          </a:xfrm>
        </p:grpSpPr>
        <p:sp>
          <p:nvSpPr>
            <p:cNvPr id="192" name="Flowchart: Process 191"/>
            <p:cNvSpPr/>
            <p:nvPr/>
          </p:nvSpPr>
          <p:spPr bwMode="auto">
            <a:xfrm>
              <a:off x="1201471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201471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201471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201471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201471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201471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201471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201471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201471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33613" y="722254"/>
            <a:ext cx="416459" cy="5476614"/>
            <a:chOff x="1733613" y="722254"/>
            <a:chExt cx="416459" cy="5476614"/>
          </a:xfrm>
        </p:grpSpPr>
        <p:sp>
          <p:nvSpPr>
            <p:cNvPr id="193" name="Flowchart: Process 192"/>
            <p:cNvSpPr/>
            <p:nvPr/>
          </p:nvSpPr>
          <p:spPr bwMode="auto">
            <a:xfrm>
              <a:off x="1733613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733613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733613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733613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733613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733613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733613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733613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733613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65756" y="722254"/>
            <a:ext cx="416459" cy="5476614"/>
            <a:chOff x="2265756" y="722254"/>
            <a:chExt cx="416459" cy="5476614"/>
          </a:xfrm>
        </p:grpSpPr>
        <p:sp>
          <p:nvSpPr>
            <p:cNvPr id="194" name="Flowchart: Process 193"/>
            <p:cNvSpPr/>
            <p:nvPr/>
          </p:nvSpPr>
          <p:spPr bwMode="auto">
            <a:xfrm>
              <a:off x="2265756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265756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265756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265756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265756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265756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265756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265756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265756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97898" y="722254"/>
            <a:ext cx="416459" cy="5476614"/>
            <a:chOff x="2797898" y="722254"/>
            <a:chExt cx="416459" cy="5476614"/>
          </a:xfrm>
        </p:grpSpPr>
        <p:sp>
          <p:nvSpPr>
            <p:cNvPr id="195" name="Flowchart: Process 194"/>
            <p:cNvSpPr/>
            <p:nvPr/>
          </p:nvSpPr>
          <p:spPr bwMode="auto">
            <a:xfrm>
              <a:off x="2797898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797898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797898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797898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797898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797898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797898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797898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797898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30041" y="722254"/>
            <a:ext cx="416459" cy="5476614"/>
            <a:chOff x="3330041" y="722254"/>
            <a:chExt cx="416459" cy="5476614"/>
          </a:xfrm>
        </p:grpSpPr>
        <p:sp>
          <p:nvSpPr>
            <p:cNvPr id="196" name="Flowchart: Process 195"/>
            <p:cNvSpPr/>
            <p:nvPr/>
          </p:nvSpPr>
          <p:spPr bwMode="auto">
            <a:xfrm>
              <a:off x="3330041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330041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330041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330041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330041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330041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330041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330041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330041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62183" y="722254"/>
            <a:ext cx="416459" cy="5476614"/>
            <a:chOff x="3862183" y="722254"/>
            <a:chExt cx="416459" cy="5476614"/>
          </a:xfrm>
        </p:grpSpPr>
        <p:sp>
          <p:nvSpPr>
            <p:cNvPr id="197" name="Flowchart: Process 196"/>
            <p:cNvSpPr/>
            <p:nvPr/>
          </p:nvSpPr>
          <p:spPr bwMode="auto">
            <a:xfrm>
              <a:off x="3862183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862183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862183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862183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862183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862183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862183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862183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862183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4326" y="722254"/>
            <a:ext cx="416459" cy="5476614"/>
            <a:chOff x="4394326" y="722254"/>
            <a:chExt cx="416459" cy="5476614"/>
          </a:xfrm>
        </p:grpSpPr>
        <p:sp>
          <p:nvSpPr>
            <p:cNvPr id="198" name="Flowchart: Process 197"/>
            <p:cNvSpPr/>
            <p:nvPr/>
          </p:nvSpPr>
          <p:spPr bwMode="auto">
            <a:xfrm>
              <a:off x="4394326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394326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394326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394326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394326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394326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394326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394326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394326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26469" y="722254"/>
            <a:ext cx="416459" cy="5476614"/>
            <a:chOff x="4926469" y="722254"/>
            <a:chExt cx="416459" cy="5476614"/>
          </a:xfrm>
        </p:grpSpPr>
        <p:sp>
          <p:nvSpPr>
            <p:cNvPr id="199" name="Flowchart: Process 198"/>
            <p:cNvSpPr/>
            <p:nvPr/>
          </p:nvSpPr>
          <p:spPr bwMode="auto">
            <a:xfrm>
              <a:off x="4926469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926469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926469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926469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926469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926469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926469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926469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926469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3" name="Rounded Rectangular Callout 272"/>
          <p:cNvSpPr/>
          <p:nvPr/>
        </p:nvSpPr>
        <p:spPr bwMode="auto">
          <a:xfrm>
            <a:off x="7259802" y="566896"/>
            <a:ext cx="1080929" cy="510778"/>
          </a:xfrm>
          <a:prstGeom prst="wedgeRoundRectCallout">
            <a:avLst>
              <a:gd name="adj1" fmla="val -100283"/>
              <a:gd name="adj2" fmla="val 14612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Rounded Rectangular Callout 271"/>
          <p:cNvSpPr/>
          <p:nvPr/>
        </p:nvSpPr>
        <p:spPr bwMode="auto">
          <a:xfrm>
            <a:off x="5484136" y="3704359"/>
            <a:ext cx="3125659" cy="510778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cards per-row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60">
            <a:extLst>
              <a:ext uri="{FF2B5EF4-FFF2-40B4-BE49-F238E27FC236}">
                <a16:creationId xmlns:a16="http://schemas.microsoft.com/office/drawing/2014/main" id="{5F878F70-7304-AF4C-FA02-DE9801B95B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73316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0F5C1EFB-A8CC-36E7-5E90-CD773E870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62">
              <a:extLst>
                <a:ext uri="{FF2B5EF4-FFF2-40B4-BE49-F238E27FC236}">
                  <a16:creationId xmlns:a16="http://schemas.microsoft.com/office/drawing/2014/main" id="{A7E82513-6CCD-C9CE-154A-9B83F45C9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9345B9C8-92EE-1AED-54DC-6AAE4E37D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1F03AB16-6D85-EFF5-2FDF-1D39FCF2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65">
              <a:extLst>
                <a:ext uri="{FF2B5EF4-FFF2-40B4-BE49-F238E27FC236}">
                  <a16:creationId xmlns:a16="http://schemas.microsoft.com/office/drawing/2014/main" id="{98241C72-9A3A-3CA4-CB68-4CE804FC7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6">
              <a:extLst>
                <a:ext uri="{FF2B5EF4-FFF2-40B4-BE49-F238E27FC236}">
                  <a16:creationId xmlns:a16="http://schemas.microsoft.com/office/drawing/2014/main" id="{A3EF9E3C-FBB6-B4AD-8440-C7443F955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67">
              <a:extLst>
                <a:ext uri="{FF2B5EF4-FFF2-40B4-BE49-F238E27FC236}">
                  <a16:creationId xmlns:a16="http://schemas.microsoft.com/office/drawing/2014/main" id="{A44FD34A-7298-D17E-1E07-4EA743CFD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68">
              <a:extLst>
                <a:ext uri="{FF2B5EF4-FFF2-40B4-BE49-F238E27FC236}">
                  <a16:creationId xmlns:a16="http://schemas.microsoft.com/office/drawing/2014/main" id="{03F19BF6-CD02-2314-2ABC-7FC25C7F8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69">
              <a:extLst>
                <a:ext uri="{FF2B5EF4-FFF2-40B4-BE49-F238E27FC236}">
                  <a16:creationId xmlns:a16="http://schemas.microsoft.com/office/drawing/2014/main" id="{B14EB104-3B76-754D-783F-3B60809B4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50">
            <a:extLst>
              <a:ext uri="{FF2B5EF4-FFF2-40B4-BE49-F238E27FC236}">
                <a16:creationId xmlns:a16="http://schemas.microsoft.com/office/drawing/2014/main" id="{F1BED2F8-2B58-3E34-76B0-2E208416E780}"/>
              </a:ext>
            </a:extLst>
          </p:cNvPr>
          <p:cNvGrpSpPr>
            <a:grpSpLocks/>
          </p:cNvGrpSpPr>
          <p:nvPr/>
        </p:nvGrpSpPr>
        <p:grpSpPr bwMode="auto">
          <a:xfrm>
            <a:off x="5440045" y="137841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022F5267-290D-7F94-C704-C5C24C326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6DA83C1C-63EA-D9E0-95DB-A5550223C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814BA1BE-6016-081B-2BFF-061B100D3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344E591D-C2E9-4420-2B2A-DD90CD1B6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6CAEB27B-648B-9C34-A2C3-37B73EB0C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4A872E27-1C00-55AA-660A-173DCB9C7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C211F740-9202-0C72-312C-17352D26E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BCCB3C64-F72D-2A1F-9DDB-DDB52DE57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59">
              <a:extLst>
                <a:ext uri="{FF2B5EF4-FFF2-40B4-BE49-F238E27FC236}">
                  <a16:creationId xmlns:a16="http://schemas.microsoft.com/office/drawing/2014/main" id="{795C381E-2FFC-C740-9615-C7154BFCB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421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46389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39444 -0.007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22" y="-3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7 L 0.34722 0.009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1" y="4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0.27639 0.003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9" y="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21805 -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16111 0.0074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37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10833 -0.00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0125 0.0111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55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16928" y="512703"/>
            <a:ext cx="6342329" cy="575965"/>
            <a:chOff x="516928" y="512703"/>
            <a:chExt cx="6342329" cy="575965"/>
          </a:xfrm>
        </p:grpSpPr>
        <p:grpSp>
          <p:nvGrpSpPr>
            <p:cNvPr id="14" name="Group 13"/>
            <p:cNvGrpSpPr/>
            <p:nvPr/>
          </p:nvGrpSpPr>
          <p:grpSpPr>
            <a:xfrm>
              <a:off x="516928" y="569853"/>
              <a:ext cx="4673600" cy="461665"/>
              <a:chOff x="516928" y="569854"/>
              <a:chExt cx="4673600" cy="461665"/>
            </a:xfrm>
          </p:grpSpPr>
          <p:sp>
            <p:nvSpPr>
              <p:cNvPr id="85" name="Flowchart: Process 84"/>
              <p:cNvSpPr/>
              <p:nvPr/>
            </p:nvSpPr>
            <p:spPr bwMode="auto">
              <a:xfrm>
                <a:off x="516928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lowchart: Process 94"/>
              <p:cNvSpPr/>
              <p:nvPr/>
            </p:nvSpPr>
            <p:spPr bwMode="auto">
              <a:xfrm>
                <a:off x="1049071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lowchart: Process 103"/>
              <p:cNvSpPr/>
              <p:nvPr/>
            </p:nvSpPr>
            <p:spPr bwMode="auto">
              <a:xfrm>
                <a:off x="1581213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lowchart: Process 112"/>
              <p:cNvSpPr/>
              <p:nvPr/>
            </p:nvSpPr>
            <p:spPr bwMode="auto">
              <a:xfrm>
                <a:off x="2113356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22" name="Flowchart: Process 121"/>
              <p:cNvSpPr/>
              <p:nvPr/>
            </p:nvSpPr>
            <p:spPr bwMode="auto">
              <a:xfrm>
                <a:off x="2645498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31" name="Flowchart: Process 130"/>
              <p:cNvSpPr/>
              <p:nvPr/>
            </p:nvSpPr>
            <p:spPr bwMode="auto">
              <a:xfrm>
                <a:off x="3177641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lowchart: Process 139"/>
              <p:cNvSpPr/>
              <p:nvPr/>
            </p:nvSpPr>
            <p:spPr bwMode="auto">
              <a:xfrm>
                <a:off x="3709783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Flowchart: Process 148"/>
              <p:cNvSpPr/>
              <p:nvPr/>
            </p:nvSpPr>
            <p:spPr bwMode="auto">
              <a:xfrm>
                <a:off x="4241926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58" name="Flowchart: Process 157"/>
              <p:cNvSpPr/>
              <p:nvPr/>
            </p:nvSpPr>
            <p:spPr bwMode="auto">
              <a:xfrm>
                <a:off x="4774069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375998" y="512703"/>
              <a:ext cx="1483259" cy="575965"/>
              <a:chOff x="4862969" y="684154"/>
              <a:chExt cx="1483259" cy="575965"/>
            </a:xfrm>
          </p:grpSpPr>
          <p:sp>
            <p:nvSpPr>
              <p:cNvPr id="199" name="Flowchart: Process 198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Flowchart: Process 273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Flowchart: Process 274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Flowchart: Process 275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Flowchart: Process 276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Flowchart: Process 277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Flowchart: Process 278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Flowchart: Process 279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516928" y="1130890"/>
            <a:ext cx="6324486" cy="575965"/>
            <a:chOff x="516928" y="1145923"/>
            <a:chExt cx="6324486" cy="575965"/>
          </a:xfrm>
        </p:grpSpPr>
        <p:grpSp>
          <p:nvGrpSpPr>
            <p:cNvPr id="15" name="Group 14"/>
            <p:cNvGrpSpPr/>
            <p:nvPr/>
          </p:nvGrpSpPr>
          <p:grpSpPr>
            <a:xfrm>
              <a:off x="516928" y="1196723"/>
              <a:ext cx="4673600" cy="461665"/>
              <a:chOff x="516928" y="1196723"/>
              <a:chExt cx="4673600" cy="461665"/>
            </a:xfrm>
          </p:grpSpPr>
          <p:sp>
            <p:nvSpPr>
              <p:cNvPr id="86" name="Flowchart: Process 85"/>
              <p:cNvSpPr/>
              <p:nvPr/>
            </p:nvSpPr>
            <p:spPr bwMode="auto">
              <a:xfrm>
                <a:off x="516928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6" name="Flowchart: Process 95"/>
              <p:cNvSpPr/>
              <p:nvPr/>
            </p:nvSpPr>
            <p:spPr bwMode="auto">
              <a:xfrm>
                <a:off x="1049071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lowchart: Process 104"/>
              <p:cNvSpPr/>
              <p:nvPr/>
            </p:nvSpPr>
            <p:spPr bwMode="auto">
              <a:xfrm>
                <a:off x="1581213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14" name="Flowchart: Process 113"/>
              <p:cNvSpPr/>
              <p:nvPr/>
            </p:nvSpPr>
            <p:spPr bwMode="auto">
              <a:xfrm>
                <a:off x="2113356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Flowchart: Process 122"/>
              <p:cNvSpPr/>
              <p:nvPr/>
            </p:nvSpPr>
            <p:spPr bwMode="auto">
              <a:xfrm>
                <a:off x="2645498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Flowchart: Process 131"/>
              <p:cNvSpPr/>
              <p:nvPr/>
            </p:nvSpPr>
            <p:spPr bwMode="auto">
              <a:xfrm>
                <a:off x="3177641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lowchart: Process 140"/>
              <p:cNvSpPr/>
              <p:nvPr/>
            </p:nvSpPr>
            <p:spPr bwMode="auto">
              <a:xfrm>
                <a:off x="3709783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50" name="Flowchart: Process 149"/>
              <p:cNvSpPr/>
              <p:nvPr/>
            </p:nvSpPr>
            <p:spPr bwMode="auto">
              <a:xfrm>
                <a:off x="4241926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59" name="Flowchart: Process 158"/>
              <p:cNvSpPr/>
              <p:nvPr/>
            </p:nvSpPr>
            <p:spPr bwMode="auto">
              <a:xfrm>
                <a:off x="4774069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5358155" y="1145923"/>
              <a:ext cx="1483259" cy="575965"/>
              <a:chOff x="4862969" y="684154"/>
              <a:chExt cx="1483259" cy="575965"/>
            </a:xfrm>
          </p:grpSpPr>
          <p:sp>
            <p:nvSpPr>
              <p:cNvPr id="283" name="Flowchart: Process 282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Flowchart: Process 283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5" name="Flowchart: Process 284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Flowchart: Process 285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7" name="Flowchart: Process 286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8" name="Flowchart: Process 287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" name="Flowchart: Process 288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" name="Flowchart: Process 289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16928" y="1749077"/>
            <a:ext cx="6306643" cy="575965"/>
            <a:chOff x="516928" y="1852168"/>
            <a:chExt cx="6306643" cy="575965"/>
          </a:xfrm>
        </p:grpSpPr>
        <p:grpSp>
          <p:nvGrpSpPr>
            <p:cNvPr id="16" name="Group 15"/>
            <p:cNvGrpSpPr/>
            <p:nvPr/>
          </p:nvGrpSpPr>
          <p:grpSpPr>
            <a:xfrm>
              <a:off x="516928" y="1909318"/>
              <a:ext cx="4673600" cy="461665"/>
              <a:chOff x="516928" y="1823592"/>
              <a:chExt cx="4673600" cy="461665"/>
            </a:xfrm>
          </p:grpSpPr>
          <p:sp>
            <p:nvSpPr>
              <p:cNvPr id="87" name="Flowchart: Process 86"/>
              <p:cNvSpPr/>
              <p:nvPr/>
            </p:nvSpPr>
            <p:spPr bwMode="auto">
              <a:xfrm>
                <a:off x="516928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7" name="Flowchart: Process 96"/>
              <p:cNvSpPr/>
              <p:nvPr/>
            </p:nvSpPr>
            <p:spPr bwMode="auto">
              <a:xfrm>
                <a:off x="1049071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lowchart: Process 105"/>
              <p:cNvSpPr/>
              <p:nvPr/>
            </p:nvSpPr>
            <p:spPr bwMode="auto">
              <a:xfrm>
                <a:off x="1581213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lowchart: Process 114"/>
              <p:cNvSpPr/>
              <p:nvPr/>
            </p:nvSpPr>
            <p:spPr bwMode="auto">
              <a:xfrm>
                <a:off x="2113356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lowchart: Process 123"/>
              <p:cNvSpPr/>
              <p:nvPr/>
            </p:nvSpPr>
            <p:spPr bwMode="auto">
              <a:xfrm>
                <a:off x="2645498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33" name="Flowchart: Process 132"/>
              <p:cNvSpPr/>
              <p:nvPr/>
            </p:nvSpPr>
            <p:spPr bwMode="auto">
              <a:xfrm>
                <a:off x="3177641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Flowchart: Process 141"/>
              <p:cNvSpPr/>
              <p:nvPr/>
            </p:nvSpPr>
            <p:spPr bwMode="auto">
              <a:xfrm>
                <a:off x="3709783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Flowchart: Process 150"/>
              <p:cNvSpPr/>
              <p:nvPr/>
            </p:nvSpPr>
            <p:spPr bwMode="auto">
              <a:xfrm>
                <a:off x="4241926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60" name="Flowchart: Process 159"/>
              <p:cNvSpPr/>
              <p:nvPr/>
            </p:nvSpPr>
            <p:spPr bwMode="auto">
              <a:xfrm>
                <a:off x="4774069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5340312" y="1852168"/>
              <a:ext cx="1483259" cy="575965"/>
              <a:chOff x="4862969" y="684154"/>
              <a:chExt cx="1483259" cy="575965"/>
            </a:xfrm>
          </p:grpSpPr>
          <p:sp>
            <p:nvSpPr>
              <p:cNvPr id="292" name="Flowchart: Process 291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3" name="Flowchart: Process 292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4" name="Flowchart: Process 293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5" name="Flowchart: Process 294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Flowchart: Process 295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" name="Flowchart: Process 296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8" name="Flowchart: Process 297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" name="Flowchart: Process 298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516928" y="2367264"/>
            <a:ext cx="6288800" cy="575965"/>
            <a:chOff x="516928" y="2507612"/>
            <a:chExt cx="6288800" cy="575965"/>
          </a:xfrm>
        </p:grpSpPr>
        <p:grpSp>
          <p:nvGrpSpPr>
            <p:cNvPr id="17" name="Group 16"/>
            <p:cNvGrpSpPr/>
            <p:nvPr/>
          </p:nvGrpSpPr>
          <p:grpSpPr>
            <a:xfrm>
              <a:off x="516928" y="2564762"/>
              <a:ext cx="4673600" cy="461665"/>
              <a:chOff x="516928" y="2450461"/>
              <a:chExt cx="4673600" cy="461665"/>
            </a:xfrm>
          </p:grpSpPr>
          <p:sp>
            <p:nvSpPr>
              <p:cNvPr id="88" name="Flowchart: Process 87"/>
              <p:cNvSpPr/>
              <p:nvPr/>
            </p:nvSpPr>
            <p:spPr bwMode="auto">
              <a:xfrm>
                <a:off x="516928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98" name="Flowchart: Process 97"/>
              <p:cNvSpPr/>
              <p:nvPr/>
            </p:nvSpPr>
            <p:spPr bwMode="auto">
              <a:xfrm>
                <a:off x="1049071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lowchart: Process 106"/>
              <p:cNvSpPr/>
              <p:nvPr/>
            </p:nvSpPr>
            <p:spPr bwMode="auto">
              <a:xfrm>
                <a:off x="1581213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lowchart: Process 115"/>
              <p:cNvSpPr/>
              <p:nvPr/>
            </p:nvSpPr>
            <p:spPr bwMode="auto">
              <a:xfrm>
                <a:off x="2113356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25" name="Flowchart: Process 124"/>
              <p:cNvSpPr/>
              <p:nvPr/>
            </p:nvSpPr>
            <p:spPr bwMode="auto">
              <a:xfrm>
                <a:off x="2645498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lowchart: Process 133"/>
              <p:cNvSpPr/>
              <p:nvPr/>
            </p:nvSpPr>
            <p:spPr bwMode="auto">
              <a:xfrm>
                <a:off x="3177641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Flowchart: Process 142"/>
              <p:cNvSpPr/>
              <p:nvPr/>
            </p:nvSpPr>
            <p:spPr bwMode="auto">
              <a:xfrm>
                <a:off x="3709783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52" name="Flowchart: Process 151"/>
              <p:cNvSpPr/>
              <p:nvPr/>
            </p:nvSpPr>
            <p:spPr bwMode="auto">
              <a:xfrm>
                <a:off x="4241926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61" name="Flowchart: Process 160"/>
              <p:cNvSpPr/>
              <p:nvPr/>
            </p:nvSpPr>
            <p:spPr bwMode="auto">
              <a:xfrm>
                <a:off x="4774069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5322469" y="2507612"/>
              <a:ext cx="1483259" cy="575965"/>
              <a:chOff x="4862969" y="684154"/>
              <a:chExt cx="1483259" cy="575965"/>
            </a:xfrm>
          </p:grpSpPr>
          <p:sp>
            <p:nvSpPr>
              <p:cNvPr id="301" name="Flowchart: Process 300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2" name="Flowchart: Process 301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3" name="Flowchart: Process 302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Flowchart: Process 303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5" name="Flowchart: Process 304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Flowchart: Process 305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Flowchart: Process 306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" name="Flowchart: Process 307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16928" y="2985451"/>
            <a:ext cx="6270957" cy="575965"/>
            <a:chOff x="516928" y="3163057"/>
            <a:chExt cx="6270957" cy="575965"/>
          </a:xfrm>
        </p:grpSpPr>
        <p:grpSp>
          <p:nvGrpSpPr>
            <p:cNvPr id="18" name="Group 17"/>
            <p:cNvGrpSpPr/>
            <p:nvPr/>
          </p:nvGrpSpPr>
          <p:grpSpPr>
            <a:xfrm>
              <a:off x="516928" y="3220207"/>
              <a:ext cx="4673600" cy="461665"/>
              <a:chOff x="516928" y="3077330"/>
              <a:chExt cx="4673600" cy="461665"/>
            </a:xfrm>
          </p:grpSpPr>
          <p:sp>
            <p:nvSpPr>
              <p:cNvPr id="89" name="Flowchart: Process 88"/>
              <p:cNvSpPr/>
              <p:nvPr/>
            </p:nvSpPr>
            <p:spPr bwMode="auto">
              <a:xfrm>
                <a:off x="516928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lowchart: Process 98"/>
              <p:cNvSpPr/>
              <p:nvPr/>
            </p:nvSpPr>
            <p:spPr bwMode="auto">
              <a:xfrm>
                <a:off x="1049071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lowchart: Process 107"/>
              <p:cNvSpPr/>
              <p:nvPr/>
            </p:nvSpPr>
            <p:spPr bwMode="auto">
              <a:xfrm>
                <a:off x="1581213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17" name="Flowchart: Process 116"/>
              <p:cNvSpPr/>
              <p:nvPr/>
            </p:nvSpPr>
            <p:spPr bwMode="auto">
              <a:xfrm>
                <a:off x="2113356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26" name="Flowchart: Process 125"/>
              <p:cNvSpPr/>
              <p:nvPr/>
            </p:nvSpPr>
            <p:spPr bwMode="auto">
              <a:xfrm>
                <a:off x="2645498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lowchart: Process 134"/>
              <p:cNvSpPr/>
              <p:nvPr/>
            </p:nvSpPr>
            <p:spPr bwMode="auto">
              <a:xfrm>
                <a:off x="3177641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44" name="Flowchart: Process 143"/>
              <p:cNvSpPr/>
              <p:nvPr/>
            </p:nvSpPr>
            <p:spPr bwMode="auto">
              <a:xfrm>
                <a:off x="3709783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53" name="Flowchart: Process 152"/>
              <p:cNvSpPr/>
              <p:nvPr/>
            </p:nvSpPr>
            <p:spPr bwMode="auto">
              <a:xfrm>
                <a:off x="4241926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Flowchart: Process 161"/>
              <p:cNvSpPr/>
              <p:nvPr/>
            </p:nvSpPr>
            <p:spPr bwMode="auto">
              <a:xfrm>
                <a:off x="4774069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5304626" y="3163057"/>
              <a:ext cx="1483259" cy="575965"/>
              <a:chOff x="4862969" y="684154"/>
              <a:chExt cx="1483259" cy="575965"/>
            </a:xfrm>
          </p:grpSpPr>
          <p:sp>
            <p:nvSpPr>
              <p:cNvPr id="310" name="Flowchart: Process 309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Flowchart: Process 310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2" name="Flowchart: Process 311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3" name="Flowchart: Process 312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4" name="Flowchart: Process 313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Flowchart: Process 314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6" name="Flowchart: Process 315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7" name="Flowchart: Process 316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16928" y="3603638"/>
            <a:ext cx="6253114" cy="575965"/>
            <a:chOff x="516928" y="3818501"/>
            <a:chExt cx="6253114" cy="575965"/>
          </a:xfrm>
        </p:grpSpPr>
        <p:grpSp>
          <p:nvGrpSpPr>
            <p:cNvPr id="19" name="Group 18"/>
            <p:cNvGrpSpPr/>
            <p:nvPr/>
          </p:nvGrpSpPr>
          <p:grpSpPr>
            <a:xfrm>
              <a:off x="516928" y="3875651"/>
              <a:ext cx="4673600" cy="461665"/>
              <a:chOff x="516928" y="3704199"/>
              <a:chExt cx="4673600" cy="461665"/>
            </a:xfrm>
          </p:grpSpPr>
          <p:sp>
            <p:nvSpPr>
              <p:cNvPr id="90" name="Flowchart: Process 89"/>
              <p:cNvSpPr/>
              <p:nvPr/>
            </p:nvSpPr>
            <p:spPr bwMode="auto">
              <a:xfrm>
                <a:off x="516928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00" name="Flowchart: Process 99"/>
              <p:cNvSpPr/>
              <p:nvPr/>
            </p:nvSpPr>
            <p:spPr bwMode="auto">
              <a:xfrm>
                <a:off x="1049071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09" name="Flowchart: Process 108"/>
              <p:cNvSpPr/>
              <p:nvPr/>
            </p:nvSpPr>
            <p:spPr bwMode="auto">
              <a:xfrm>
                <a:off x="1581213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18" name="Flowchart: Process 117"/>
              <p:cNvSpPr/>
              <p:nvPr/>
            </p:nvSpPr>
            <p:spPr bwMode="auto">
              <a:xfrm>
                <a:off x="2113356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lowchart: Process 126"/>
              <p:cNvSpPr/>
              <p:nvPr/>
            </p:nvSpPr>
            <p:spPr bwMode="auto">
              <a:xfrm>
                <a:off x="2645498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lowchart: Process 135"/>
              <p:cNvSpPr/>
              <p:nvPr/>
            </p:nvSpPr>
            <p:spPr bwMode="auto">
              <a:xfrm>
                <a:off x="3177641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45" name="Flowchart: Process 144"/>
              <p:cNvSpPr/>
              <p:nvPr/>
            </p:nvSpPr>
            <p:spPr bwMode="auto">
              <a:xfrm>
                <a:off x="3709783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Flowchart: Process 153"/>
              <p:cNvSpPr/>
              <p:nvPr/>
            </p:nvSpPr>
            <p:spPr bwMode="auto">
              <a:xfrm>
                <a:off x="4241926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Flowchart: Process 162"/>
              <p:cNvSpPr/>
              <p:nvPr/>
            </p:nvSpPr>
            <p:spPr bwMode="auto">
              <a:xfrm>
                <a:off x="4774069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5286783" y="3818501"/>
              <a:ext cx="1483259" cy="575965"/>
              <a:chOff x="4862969" y="684154"/>
              <a:chExt cx="1483259" cy="575965"/>
            </a:xfrm>
          </p:grpSpPr>
          <p:sp>
            <p:nvSpPr>
              <p:cNvPr id="319" name="Flowchart: Process 318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Flowchart: Process 319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Flowchart: Process 320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2" name="Flowchart: Process 321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3" name="Flowchart: Process 322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Flowchart: Process 323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Flowchart: Process 324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lowchart: Process 325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16928" y="4221825"/>
            <a:ext cx="6235271" cy="575965"/>
            <a:chOff x="516928" y="4473946"/>
            <a:chExt cx="6235271" cy="575965"/>
          </a:xfrm>
        </p:grpSpPr>
        <p:grpSp>
          <p:nvGrpSpPr>
            <p:cNvPr id="20" name="Group 19"/>
            <p:cNvGrpSpPr/>
            <p:nvPr/>
          </p:nvGrpSpPr>
          <p:grpSpPr>
            <a:xfrm>
              <a:off x="516928" y="4531096"/>
              <a:ext cx="4673600" cy="461665"/>
              <a:chOff x="516928" y="4331068"/>
              <a:chExt cx="4673600" cy="461665"/>
            </a:xfrm>
          </p:grpSpPr>
          <p:sp>
            <p:nvSpPr>
              <p:cNvPr id="91" name="Flowchart: Process 90"/>
              <p:cNvSpPr/>
              <p:nvPr/>
            </p:nvSpPr>
            <p:spPr bwMode="auto">
              <a:xfrm>
                <a:off x="516928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lowchart: Process 100"/>
              <p:cNvSpPr/>
              <p:nvPr/>
            </p:nvSpPr>
            <p:spPr bwMode="auto">
              <a:xfrm>
                <a:off x="1049071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10" name="Flowchart: Process 109"/>
              <p:cNvSpPr/>
              <p:nvPr/>
            </p:nvSpPr>
            <p:spPr bwMode="auto">
              <a:xfrm>
                <a:off x="1581213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Flowchart: Process 118"/>
              <p:cNvSpPr/>
              <p:nvPr/>
            </p:nvSpPr>
            <p:spPr bwMode="auto">
              <a:xfrm>
                <a:off x="2113356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lowchart: Process 127"/>
              <p:cNvSpPr/>
              <p:nvPr/>
            </p:nvSpPr>
            <p:spPr bwMode="auto">
              <a:xfrm>
                <a:off x="2645498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37" name="Flowchart: Process 136"/>
              <p:cNvSpPr/>
              <p:nvPr/>
            </p:nvSpPr>
            <p:spPr bwMode="auto">
              <a:xfrm>
                <a:off x="3177641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46" name="Flowchart: Process 145"/>
              <p:cNvSpPr/>
              <p:nvPr/>
            </p:nvSpPr>
            <p:spPr bwMode="auto">
              <a:xfrm>
                <a:off x="3709783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lowchart: Process 154"/>
              <p:cNvSpPr/>
              <p:nvPr/>
            </p:nvSpPr>
            <p:spPr bwMode="auto">
              <a:xfrm>
                <a:off x="4241926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lowchart: Process 163"/>
              <p:cNvSpPr/>
              <p:nvPr/>
            </p:nvSpPr>
            <p:spPr bwMode="auto">
              <a:xfrm>
                <a:off x="4774069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5268940" y="4473946"/>
              <a:ext cx="1483259" cy="575965"/>
              <a:chOff x="4862969" y="684154"/>
              <a:chExt cx="1483259" cy="575965"/>
            </a:xfrm>
          </p:grpSpPr>
          <p:sp>
            <p:nvSpPr>
              <p:cNvPr id="328" name="Flowchart: Process 327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Flowchart: Process 328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Flowchart: Process 329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Flowchart: Process 330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Flowchart: Process 331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3" name="Flowchart: Process 332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4" name="Flowchart: Process 333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Flowchart: Process 334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516928" y="4840012"/>
            <a:ext cx="6217428" cy="575965"/>
            <a:chOff x="516928" y="5129390"/>
            <a:chExt cx="6217428" cy="575965"/>
          </a:xfrm>
        </p:grpSpPr>
        <p:grpSp>
          <p:nvGrpSpPr>
            <p:cNvPr id="21" name="Group 20"/>
            <p:cNvGrpSpPr/>
            <p:nvPr/>
          </p:nvGrpSpPr>
          <p:grpSpPr>
            <a:xfrm>
              <a:off x="516928" y="5186540"/>
              <a:ext cx="4673600" cy="461665"/>
              <a:chOff x="516928" y="4957937"/>
              <a:chExt cx="4673600" cy="461665"/>
            </a:xfrm>
          </p:grpSpPr>
          <p:sp>
            <p:nvSpPr>
              <p:cNvPr id="92" name="Flowchart: Process 91"/>
              <p:cNvSpPr/>
              <p:nvPr/>
            </p:nvSpPr>
            <p:spPr bwMode="auto">
              <a:xfrm>
                <a:off x="516928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lowchart: Process 101"/>
              <p:cNvSpPr/>
              <p:nvPr/>
            </p:nvSpPr>
            <p:spPr bwMode="auto">
              <a:xfrm>
                <a:off x="1049071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11" name="Flowchart: Process 110"/>
              <p:cNvSpPr/>
              <p:nvPr/>
            </p:nvSpPr>
            <p:spPr bwMode="auto">
              <a:xfrm>
                <a:off x="1581213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20" name="Flowchart: Process 119"/>
              <p:cNvSpPr/>
              <p:nvPr/>
            </p:nvSpPr>
            <p:spPr bwMode="auto">
              <a:xfrm>
                <a:off x="2113356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lowchart: Process 128"/>
              <p:cNvSpPr/>
              <p:nvPr/>
            </p:nvSpPr>
            <p:spPr bwMode="auto">
              <a:xfrm>
                <a:off x="2645498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Flowchart: Process 137"/>
              <p:cNvSpPr/>
              <p:nvPr/>
            </p:nvSpPr>
            <p:spPr bwMode="auto">
              <a:xfrm>
                <a:off x="3177641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Flowchart: Process 146"/>
              <p:cNvSpPr/>
              <p:nvPr/>
            </p:nvSpPr>
            <p:spPr bwMode="auto">
              <a:xfrm>
                <a:off x="3709783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56" name="Flowchart: Process 155"/>
              <p:cNvSpPr/>
              <p:nvPr/>
            </p:nvSpPr>
            <p:spPr bwMode="auto">
              <a:xfrm>
                <a:off x="4241926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lowchart: Process 164"/>
              <p:cNvSpPr/>
              <p:nvPr/>
            </p:nvSpPr>
            <p:spPr bwMode="auto">
              <a:xfrm>
                <a:off x="4774069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5251097" y="5129390"/>
              <a:ext cx="1483259" cy="575965"/>
              <a:chOff x="4862969" y="684154"/>
              <a:chExt cx="1483259" cy="575965"/>
            </a:xfrm>
          </p:grpSpPr>
          <p:sp>
            <p:nvSpPr>
              <p:cNvPr id="337" name="Flowchart: Process 336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lowchart: Process 337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Flowchart: Process 338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Flowchart: Process 339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lowchart: Process 340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Flowchart: Process 341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3" name="Flowchart: Process 342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lowchart: Process 343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16928" y="5458199"/>
            <a:ext cx="6215329" cy="575965"/>
            <a:chOff x="516928" y="5458199"/>
            <a:chExt cx="6215329" cy="575965"/>
          </a:xfrm>
        </p:grpSpPr>
        <p:grpSp>
          <p:nvGrpSpPr>
            <p:cNvPr id="22" name="Group 21"/>
            <p:cNvGrpSpPr/>
            <p:nvPr/>
          </p:nvGrpSpPr>
          <p:grpSpPr>
            <a:xfrm>
              <a:off x="516928" y="5531675"/>
              <a:ext cx="4673600" cy="461665"/>
              <a:chOff x="516928" y="5584803"/>
              <a:chExt cx="4673600" cy="461665"/>
            </a:xfrm>
          </p:grpSpPr>
          <p:sp>
            <p:nvSpPr>
              <p:cNvPr id="169" name="Flowchart: Process 168"/>
              <p:cNvSpPr/>
              <p:nvPr/>
            </p:nvSpPr>
            <p:spPr bwMode="auto">
              <a:xfrm>
                <a:off x="516928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Flowchart: Process 169"/>
              <p:cNvSpPr/>
              <p:nvPr/>
            </p:nvSpPr>
            <p:spPr bwMode="auto">
              <a:xfrm>
                <a:off x="1049071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71" name="Flowchart: Process 170"/>
              <p:cNvSpPr/>
              <p:nvPr/>
            </p:nvSpPr>
            <p:spPr bwMode="auto">
              <a:xfrm>
                <a:off x="1581213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Flowchart: Process 171"/>
              <p:cNvSpPr/>
              <p:nvPr/>
            </p:nvSpPr>
            <p:spPr bwMode="auto">
              <a:xfrm>
                <a:off x="2113356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Flowchart: Process 172"/>
              <p:cNvSpPr/>
              <p:nvPr/>
            </p:nvSpPr>
            <p:spPr bwMode="auto">
              <a:xfrm>
                <a:off x="2645498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74" name="Flowchart: Process 173"/>
              <p:cNvSpPr/>
              <p:nvPr/>
            </p:nvSpPr>
            <p:spPr bwMode="auto">
              <a:xfrm>
                <a:off x="3177641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75" name="Flowchart: Process 174"/>
              <p:cNvSpPr/>
              <p:nvPr/>
            </p:nvSpPr>
            <p:spPr bwMode="auto">
              <a:xfrm>
                <a:off x="3709783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Flowchart: Process 175"/>
              <p:cNvSpPr/>
              <p:nvPr/>
            </p:nvSpPr>
            <p:spPr bwMode="auto">
              <a:xfrm>
                <a:off x="4241926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Flowchart: Process 176"/>
              <p:cNvSpPr/>
              <p:nvPr/>
            </p:nvSpPr>
            <p:spPr bwMode="auto">
              <a:xfrm>
                <a:off x="4774069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5248998" y="5458199"/>
              <a:ext cx="1483259" cy="575965"/>
              <a:chOff x="4862969" y="684154"/>
              <a:chExt cx="1483259" cy="575965"/>
            </a:xfrm>
          </p:grpSpPr>
          <p:sp>
            <p:nvSpPr>
              <p:cNvPr id="346" name="Flowchart: Process 345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Flowchart: Process 346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Flowchart: Process 347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Flowchart: Process 348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Flowchart: Process 349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Flowchart: Process 350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Flowchart: Process 351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Flowchart: Process 352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" name="Group 60">
            <a:extLst>
              <a:ext uri="{FF2B5EF4-FFF2-40B4-BE49-F238E27FC236}">
                <a16:creationId xmlns:a16="http://schemas.microsoft.com/office/drawing/2014/main" id="{7B0F7744-6B46-445A-A7AB-A1F9AE0487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87762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496009C9-67AA-55C6-D6BA-CDCF8DA09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Freeform 62">
              <a:extLst>
                <a:ext uri="{FF2B5EF4-FFF2-40B4-BE49-F238E27FC236}">
                  <a16:creationId xmlns:a16="http://schemas.microsoft.com/office/drawing/2014/main" id="{8E4EB922-F7E2-2153-735F-F843808C6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63">
              <a:extLst>
                <a:ext uri="{FF2B5EF4-FFF2-40B4-BE49-F238E27FC236}">
                  <a16:creationId xmlns:a16="http://schemas.microsoft.com/office/drawing/2014/main" id="{F47D9ED2-3BB6-E590-4C38-F1808A48D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DDE5E31A-B010-1F8B-78ED-A8608E67B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E67B55AE-9858-E520-7A74-3B200128B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CB7BFFEB-CE1D-3881-AF7C-E5CBA7BD9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740B50A8-5AE9-D257-7C9A-C6CCB7D1E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1277B0CB-FBB5-9A5E-C782-B3C07F4FC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CA43BE8C-8F1E-A557-4C54-380F262DF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2" name="Group 50">
            <a:extLst>
              <a:ext uri="{FF2B5EF4-FFF2-40B4-BE49-F238E27FC236}">
                <a16:creationId xmlns:a16="http://schemas.microsoft.com/office/drawing/2014/main" id="{5E7FFD08-8892-5119-207A-53E6A345BBF6}"/>
              </a:ext>
            </a:extLst>
          </p:cNvPr>
          <p:cNvGrpSpPr>
            <a:grpSpLocks/>
          </p:cNvGrpSpPr>
          <p:nvPr/>
        </p:nvGrpSpPr>
        <p:grpSpPr bwMode="auto">
          <a:xfrm>
            <a:off x="7446218" y="2578161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3" name="Freeform 51">
              <a:extLst>
                <a:ext uri="{FF2B5EF4-FFF2-40B4-BE49-F238E27FC236}">
                  <a16:creationId xmlns:a16="http://schemas.microsoft.com/office/drawing/2014/main" id="{0FEF753A-906C-FECD-876F-84E6B8E60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A936814D-F7A1-C8D0-ABDC-0C144625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2AA711A2-DD90-EBDC-EB83-45BD8862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97ED136F-75A4-F882-0F4C-04680A30F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5D0751C3-1497-DF5F-A827-145C03872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8C516EC3-0961-8012-61DF-8C8D52F1D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C1476D59-5CC5-7C4F-4CCF-938FAAB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1A48F416-C029-BB9A-9709-8AA6CAF2D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66105D9C-F0C8-0DFD-7091-3DBB5D26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09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16928" y="512703"/>
            <a:ext cx="6342329" cy="575965"/>
            <a:chOff x="516928" y="512703"/>
            <a:chExt cx="6342329" cy="575965"/>
          </a:xfrm>
        </p:grpSpPr>
        <p:grpSp>
          <p:nvGrpSpPr>
            <p:cNvPr id="14" name="Group 13"/>
            <p:cNvGrpSpPr/>
            <p:nvPr/>
          </p:nvGrpSpPr>
          <p:grpSpPr>
            <a:xfrm>
              <a:off x="516928" y="569853"/>
              <a:ext cx="4673600" cy="461665"/>
              <a:chOff x="516928" y="569854"/>
              <a:chExt cx="4673600" cy="461665"/>
            </a:xfrm>
          </p:grpSpPr>
          <p:sp>
            <p:nvSpPr>
              <p:cNvPr id="85" name="Flowchart: Process 84"/>
              <p:cNvSpPr/>
              <p:nvPr/>
            </p:nvSpPr>
            <p:spPr bwMode="auto">
              <a:xfrm>
                <a:off x="516928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lowchart: Process 94"/>
              <p:cNvSpPr/>
              <p:nvPr/>
            </p:nvSpPr>
            <p:spPr bwMode="auto">
              <a:xfrm>
                <a:off x="1049071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lowchart: Process 103"/>
              <p:cNvSpPr/>
              <p:nvPr/>
            </p:nvSpPr>
            <p:spPr bwMode="auto">
              <a:xfrm>
                <a:off x="1581213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lowchart: Process 112"/>
              <p:cNvSpPr/>
              <p:nvPr/>
            </p:nvSpPr>
            <p:spPr bwMode="auto">
              <a:xfrm>
                <a:off x="2113356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22" name="Flowchart: Process 121"/>
              <p:cNvSpPr/>
              <p:nvPr/>
            </p:nvSpPr>
            <p:spPr bwMode="auto">
              <a:xfrm>
                <a:off x="2645498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31" name="Flowchart: Process 130"/>
              <p:cNvSpPr/>
              <p:nvPr/>
            </p:nvSpPr>
            <p:spPr bwMode="auto">
              <a:xfrm>
                <a:off x="3177641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lowchart: Process 139"/>
              <p:cNvSpPr/>
              <p:nvPr/>
            </p:nvSpPr>
            <p:spPr bwMode="auto">
              <a:xfrm>
                <a:off x="3709783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Flowchart: Process 148"/>
              <p:cNvSpPr/>
              <p:nvPr/>
            </p:nvSpPr>
            <p:spPr bwMode="auto">
              <a:xfrm>
                <a:off x="4241926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58" name="Flowchart: Process 157"/>
              <p:cNvSpPr/>
              <p:nvPr/>
            </p:nvSpPr>
            <p:spPr bwMode="auto">
              <a:xfrm>
                <a:off x="4774069" y="569854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375998" y="512703"/>
              <a:ext cx="1483259" cy="575965"/>
              <a:chOff x="4862969" y="684154"/>
              <a:chExt cx="1483259" cy="575965"/>
            </a:xfrm>
          </p:grpSpPr>
          <p:sp>
            <p:nvSpPr>
              <p:cNvPr id="199" name="Flowchart: Process 198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Flowchart: Process 273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Flowchart: Process 274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Flowchart: Process 275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Flowchart: Process 276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Flowchart: Process 277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Flowchart: Process 278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Flowchart: Process 279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516928" y="1130890"/>
            <a:ext cx="6324486" cy="575965"/>
            <a:chOff x="516928" y="1145923"/>
            <a:chExt cx="6324486" cy="575965"/>
          </a:xfrm>
        </p:grpSpPr>
        <p:grpSp>
          <p:nvGrpSpPr>
            <p:cNvPr id="15" name="Group 14"/>
            <p:cNvGrpSpPr/>
            <p:nvPr/>
          </p:nvGrpSpPr>
          <p:grpSpPr>
            <a:xfrm>
              <a:off x="516928" y="1196723"/>
              <a:ext cx="4673600" cy="461665"/>
              <a:chOff x="516928" y="1196723"/>
              <a:chExt cx="4673600" cy="461665"/>
            </a:xfrm>
          </p:grpSpPr>
          <p:sp>
            <p:nvSpPr>
              <p:cNvPr id="86" name="Flowchart: Process 85"/>
              <p:cNvSpPr/>
              <p:nvPr/>
            </p:nvSpPr>
            <p:spPr bwMode="auto">
              <a:xfrm>
                <a:off x="516928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6" name="Flowchart: Process 95"/>
              <p:cNvSpPr/>
              <p:nvPr/>
            </p:nvSpPr>
            <p:spPr bwMode="auto">
              <a:xfrm>
                <a:off x="1049071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Flowchart: Process 104"/>
              <p:cNvSpPr/>
              <p:nvPr/>
            </p:nvSpPr>
            <p:spPr bwMode="auto">
              <a:xfrm>
                <a:off x="1581213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14" name="Flowchart: Process 113"/>
              <p:cNvSpPr/>
              <p:nvPr/>
            </p:nvSpPr>
            <p:spPr bwMode="auto">
              <a:xfrm>
                <a:off x="2113356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Flowchart: Process 122"/>
              <p:cNvSpPr/>
              <p:nvPr/>
            </p:nvSpPr>
            <p:spPr bwMode="auto">
              <a:xfrm>
                <a:off x="2645498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Flowchart: Process 131"/>
              <p:cNvSpPr/>
              <p:nvPr/>
            </p:nvSpPr>
            <p:spPr bwMode="auto">
              <a:xfrm>
                <a:off x="3177641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lowchart: Process 140"/>
              <p:cNvSpPr/>
              <p:nvPr/>
            </p:nvSpPr>
            <p:spPr bwMode="auto">
              <a:xfrm>
                <a:off x="3709783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50" name="Flowchart: Process 149"/>
              <p:cNvSpPr/>
              <p:nvPr/>
            </p:nvSpPr>
            <p:spPr bwMode="auto">
              <a:xfrm>
                <a:off x="4241926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59" name="Flowchart: Process 158"/>
              <p:cNvSpPr/>
              <p:nvPr/>
            </p:nvSpPr>
            <p:spPr bwMode="auto">
              <a:xfrm>
                <a:off x="4774069" y="119672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5358155" y="1145923"/>
              <a:ext cx="1483259" cy="575965"/>
              <a:chOff x="4862969" y="684154"/>
              <a:chExt cx="1483259" cy="575965"/>
            </a:xfrm>
          </p:grpSpPr>
          <p:sp>
            <p:nvSpPr>
              <p:cNvPr id="283" name="Flowchart: Process 282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Flowchart: Process 283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5" name="Flowchart: Process 284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Flowchart: Process 285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7" name="Flowchart: Process 286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8" name="Flowchart: Process 287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" name="Flowchart: Process 288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" name="Flowchart: Process 289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16928" y="1749077"/>
            <a:ext cx="6306643" cy="575965"/>
            <a:chOff x="516928" y="1852168"/>
            <a:chExt cx="6306643" cy="575965"/>
          </a:xfrm>
        </p:grpSpPr>
        <p:grpSp>
          <p:nvGrpSpPr>
            <p:cNvPr id="16" name="Group 15"/>
            <p:cNvGrpSpPr/>
            <p:nvPr/>
          </p:nvGrpSpPr>
          <p:grpSpPr>
            <a:xfrm>
              <a:off x="516928" y="1909318"/>
              <a:ext cx="4673600" cy="461665"/>
              <a:chOff x="516928" y="1823592"/>
              <a:chExt cx="4673600" cy="461665"/>
            </a:xfrm>
          </p:grpSpPr>
          <p:sp>
            <p:nvSpPr>
              <p:cNvPr id="87" name="Flowchart: Process 86"/>
              <p:cNvSpPr/>
              <p:nvPr/>
            </p:nvSpPr>
            <p:spPr bwMode="auto">
              <a:xfrm>
                <a:off x="516928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7" name="Flowchart: Process 96"/>
              <p:cNvSpPr/>
              <p:nvPr/>
            </p:nvSpPr>
            <p:spPr bwMode="auto">
              <a:xfrm>
                <a:off x="1049071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lowchart: Process 105"/>
              <p:cNvSpPr/>
              <p:nvPr/>
            </p:nvSpPr>
            <p:spPr bwMode="auto">
              <a:xfrm>
                <a:off x="1581213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lowchart: Process 114"/>
              <p:cNvSpPr/>
              <p:nvPr/>
            </p:nvSpPr>
            <p:spPr bwMode="auto">
              <a:xfrm>
                <a:off x="2113356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lowchart: Process 123"/>
              <p:cNvSpPr/>
              <p:nvPr/>
            </p:nvSpPr>
            <p:spPr bwMode="auto">
              <a:xfrm>
                <a:off x="2645498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33" name="Flowchart: Process 132"/>
              <p:cNvSpPr/>
              <p:nvPr/>
            </p:nvSpPr>
            <p:spPr bwMode="auto">
              <a:xfrm>
                <a:off x="3177641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Flowchart: Process 141"/>
              <p:cNvSpPr/>
              <p:nvPr/>
            </p:nvSpPr>
            <p:spPr bwMode="auto">
              <a:xfrm>
                <a:off x="3709783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Flowchart: Process 150"/>
              <p:cNvSpPr/>
              <p:nvPr/>
            </p:nvSpPr>
            <p:spPr bwMode="auto">
              <a:xfrm>
                <a:off x="4241926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60" name="Flowchart: Process 159"/>
              <p:cNvSpPr/>
              <p:nvPr/>
            </p:nvSpPr>
            <p:spPr bwMode="auto">
              <a:xfrm>
                <a:off x="4774069" y="1823592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5340312" y="1852168"/>
              <a:ext cx="1483259" cy="575965"/>
              <a:chOff x="4862969" y="684154"/>
              <a:chExt cx="1483259" cy="575965"/>
            </a:xfrm>
          </p:grpSpPr>
          <p:sp>
            <p:nvSpPr>
              <p:cNvPr id="292" name="Flowchart: Process 291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3" name="Flowchart: Process 292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4" name="Flowchart: Process 293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5" name="Flowchart: Process 294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Flowchart: Process 295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" name="Flowchart: Process 296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8" name="Flowchart: Process 297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" name="Flowchart: Process 298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516928" y="2367264"/>
            <a:ext cx="6288800" cy="575965"/>
            <a:chOff x="516928" y="2507612"/>
            <a:chExt cx="6288800" cy="575965"/>
          </a:xfrm>
        </p:grpSpPr>
        <p:grpSp>
          <p:nvGrpSpPr>
            <p:cNvPr id="17" name="Group 16"/>
            <p:cNvGrpSpPr/>
            <p:nvPr/>
          </p:nvGrpSpPr>
          <p:grpSpPr>
            <a:xfrm>
              <a:off x="516928" y="2564762"/>
              <a:ext cx="4673600" cy="461665"/>
              <a:chOff x="516928" y="2450461"/>
              <a:chExt cx="4673600" cy="461665"/>
            </a:xfrm>
          </p:grpSpPr>
          <p:sp>
            <p:nvSpPr>
              <p:cNvPr id="88" name="Flowchart: Process 87"/>
              <p:cNvSpPr/>
              <p:nvPr/>
            </p:nvSpPr>
            <p:spPr bwMode="auto">
              <a:xfrm>
                <a:off x="516928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98" name="Flowchart: Process 97"/>
              <p:cNvSpPr/>
              <p:nvPr/>
            </p:nvSpPr>
            <p:spPr bwMode="auto">
              <a:xfrm>
                <a:off x="1049071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lowchart: Process 106"/>
              <p:cNvSpPr/>
              <p:nvPr/>
            </p:nvSpPr>
            <p:spPr bwMode="auto">
              <a:xfrm>
                <a:off x="1581213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lowchart: Process 115"/>
              <p:cNvSpPr/>
              <p:nvPr/>
            </p:nvSpPr>
            <p:spPr bwMode="auto">
              <a:xfrm>
                <a:off x="2113356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25" name="Flowchart: Process 124"/>
              <p:cNvSpPr/>
              <p:nvPr/>
            </p:nvSpPr>
            <p:spPr bwMode="auto">
              <a:xfrm>
                <a:off x="2645498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lowchart: Process 133"/>
              <p:cNvSpPr/>
              <p:nvPr/>
            </p:nvSpPr>
            <p:spPr bwMode="auto">
              <a:xfrm>
                <a:off x="3177641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Flowchart: Process 142"/>
              <p:cNvSpPr/>
              <p:nvPr/>
            </p:nvSpPr>
            <p:spPr bwMode="auto">
              <a:xfrm>
                <a:off x="3709783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52" name="Flowchart: Process 151"/>
              <p:cNvSpPr/>
              <p:nvPr/>
            </p:nvSpPr>
            <p:spPr bwMode="auto">
              <a:xfrm>
                <a:off x="4241926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61" name="Flowchart: Process 160"/>
              <p:cNvSpPr/>
              <p:nvPr/>
            </p:nvSpPr>
            <p:spPr bwMode="auto">
              <a:xfrm>
                <a:off x="4774069" y="2450461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5322469" y="2507612"/>
              <a:ext cx="1483259" cy="575965"/>
              <a:chOff x="4862969" y="684154"/>
              <a:chExt cx="1483259" cy="575965"/>
            </a:xfrm>
          </p:grpSpPr>
          <p:sp>
            <p:nvSpPr>
              <p:cNvPr id="301" name="Flowchart: Process 300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2" name="Flowchart: Process 301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3" name="Flowchart: Process 302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Flowchart: Process 303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5" name="Flowchart: Process 304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Flowchart: Process 305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Flowchart: Process 306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" name="Flowchart: Process 307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16928" y="2985451"/>
            <a:ext cx="6270957" cy="575965"/>
            <a:chOff x="516928" y="3163057"/>
            <a:chExt cx="6270957" cy="575965"/>
          </a:xfrm>
        </p:grpSpPr>
        <p:grpSp>
          <p:nvGrpSpPr>
            <p:cNvPr id="18" name="Group 17"/>
            <p:cNvGrpSpPr/>
            <p:nvPr/>
          </p:nvGrpSpPr>
          <p:grpSpPr>
            <a:xfrm>
              <a:off x="516928" y="3220207"/>
              <a:ext cx="4673600" cy="461665"/>
              <a:chOff x="516928" y="3077330"/>
              <a:chExt cx="4673600" cy="461665"/>
            </a:xfrm>
          </p:grpSpPr>
          <p:sp>
            <p:nvSpPr>
              <p:cNvPr id="89" name="Flowchart: Process 88"/>
              <p:cNvSpPr/>
              <p:nvPr/>
            </p:nvSpPr>
            <p:spPr bwMode="auto">
              <a:xfrm>
                <a:off x="516928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lowchart: Process 98"/>
              <p:cNvSpPr/>
              <p:nvPr/>
            </p:nvSpPr>
            <p:spPr bwMode="auto">
              <a:xfrm>
                <a:off x="1049071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lowchart: Process 107"/>
              <p:cNvSpPr/>
              <p:nvPr/>
            </p:nvSpPr>
            <p:spPr bwMode="auto">
              <a:xfrm>
                <a:off x="1581213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17" name="Flowchart: Process 116"/>
              <p:cNvSpPr/>
              <p:nvPr/>
            </p:nvSpPr>
            <p:spPr bwMode="auto">
              <a:xfrm>
                <a:off x="2113356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26" name="Flowchart: Process 125"/>
              <p:cNvSpPr/>
              <p:nvPr/>
            </p:nvSpPr>
            <p:spPr bwMode="auto">
              <a:xfrm>
                <a:off x="2645498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lowchart: Process 134"/>
              <p:cNvSpPr/>
              <p:nvPr/>
            </p:nvSpPr>
            <p:spPr bwMode="auto">
              <a:xfrm>
                <a:off x="3177641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44" name="Flowchart: Process 143"/>
              <p:cNvSpPr/>
              <p:nvPr/>
            </p:nvSpPr>
            <p:spPr bwMode="auto">
              <a:xfrm>
                <a:off x="3709783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53" name="Flowchart: Process 152"/>
              <p:cNvSpPr/>
              <p:nvPr/>
            </p:nvSpPr>
            <p:spPr bwMode="auto">
              <a:xfrm>
                <a:off x="4241926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Flowchart: Process 161"/>
              <p:cNvSpPr/>
              <p:nvPr/>
            </p:nvSpPr>
            <p:spPr bwMode="auto">
              <a:xfrm>
                <a:off x="4774069" y="3077330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5304626" y="3163057"/>
              <a:ext cx="1483259" cy="575965"/>
              <a:chOff x="4862969" y="684154"/>
              <a:chExt cx="1483259" cy="575965"/>
            </a:xfrm>
          </p:grpSpPr>
          <p:sp>
            <p:nvSpPr>
              <p:cNvPr id="310" name="Flowchart: Process 309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Flowchart: Process 310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2" name="Flowchart: Process 311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3" name="Flowchart: Process 312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4" name="Flowchart: Process 313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Flowchart: Process 314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6" name="Flowchart: Process 315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7" name="Flowchart: Process 316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16928" y="3603638"/>
            <a:ext cx="6253114" cy="575965"/>
            <a:chOff x="516928" y="3818501"/>
            <a:chExt cx="6253114" cy="575965"/>
          </a:xfrm>
        </p:grpSpPr>
        <p:grpSp>
          <p:nvGrpSpPr>
            <p:cNvPr id="19" name="Group 18"/>
            <p:cNvGrpSpPr/>
            <p:nvPr/>
          </p:nvGrpSpPr>
          <p:grpSpPr>
            <a:xfrm>
              <a:off x="516928" y="3875651"/>
              <a:ext cx="4673600" cy="461665"/>
              <a:chOff x="516928" y="3704199"/>
              <a:chExt cx="4673600" cy="461665"/>
            </a:xfrm>
          </p:grpSpPr>
          <p:sp>
            <p:nvSpPr>
              <p:cNvPr id="90" name="Flowchart: Process 89"/>
              <p:cNvSpPr/>
              <p:nvPr/>
            </p:nvSpPr>
            <p:spPr bwMode="auto">
              <a:xfrm>
                <a:off x="516928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00" name="Flowchart: Process 99"/>
              <p:cNvSpPr/>
              <p:nvPr/>
            </p:nvSpPr>
            <p:spPr bwMode="auto">
              <a:xfrm>
                <a:off x="1049071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09" name="Flowchart: Process 108"/>
              <p:cNvSpPr/>
              <p:nvPr/>
            </p:nvSpPr>
            <p:spPr bwMode="auto">
              <a:xfrm>
                <a:off x="1581213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18" name="Flowchart: Process 117"/>
              <p:cNvSpPr/>
              <p:nvPr/>
            </p:nvSpPr>
            <p:spPr bwMode="auto">
              <a:xfrm>
                <a:off x="2113356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lowchart: Process 126"/>
              <p:cNvSpPr/>
              <p:nvPr/>
            </p:nvSpPr>
            <p:spPr bwMode="auto">
              <a:xfrm>
                <a:off x="2645498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lowchart: Process 135"/>
              <p:cNvSpPr/>
              <p:nvPr/>
            </p:nvSpPr>
            <p:spPr bwMode="auto">
              <a:xfrm>
                <a:off x="3177641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45" name="Flowchart: Process 144"/>
              <p:cNvSpPr/>
              <p:nvPr/>
            </p:nvSpPr>
            <p:spPr bwMode="auto">
              <a:xfrm>
                <a:off x="3709783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Flowchart: Process 153"/>
              <p:cNvSpPr/>
              <p:nvPr/>
            </p:nvSpPr>
            <p:spPr bwMode="auto">
              <a:xfrm>
                <a:off x="4241926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Flowchart: Process 162"/>
              <p:cNvSpPr/>
              <p:nvPr/>
            </p:nvSpPr>
            <p:spPr bwMode="auto">
              <a:xfrm>
                <a:off x="4774069" y="3704199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5286783" y="3818501"/>
              <a:ext cx="1483259" cy="575965"/>
              <a:chOff x="4862969" y="684154"/>
              <a:chExt cx="1483259" cy="575965"/>
            </a:xfrm>
          </p:grpSpPr>
          <p:sp>
            <p:nvSpPr>
              <p:cNvPr id="319" name="Flowchart: Process 318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Flowchart: Process 319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Flowchart: Process 320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2" name="Flowchart: Process 321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3" name="Flowchart: Process 322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Flowchart: Process 323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Flowchart: Process 324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lowchart: Process 325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16928" y="4221825"/>
            <a:ext cx="6235271" cy="575965"/>
            <a:chOff x="516928" y="4473946"/>
            <a:chExt cx="6235271" cy="575965"/>
          </a:xfrm>
        </p:grpSpPr>
        <p:grpSp>
          <p:nvGrpSpPr>
            <p:cNvPr id="20" name="Group 19"/>
            <p:cNvGrpSpPr/>
            <p:nvPr/>
          </p:nvGrpSpPr>
          <p:grpSpPr>
            <a:xfrm>
              <a:off x="516928" y="4531096"/>
              <a:ext cx="4673600" cy="461665"/>
              <a:chOff x="516928" y="4331068"/>
              <a:chExt cx="4673600" cy="461665"/>
            </a:xfrm>
          </p:grpSpPr>
          <p:sp>
            <p:nvSpPr>
              <p:cNvPr id="91" name="Flowchart: Process 90"/>
              <p:cNvSpPr/>
              <p:nvPr/>
            </p:nvSpPr>
            <p:spPr bwMode="auto">
              <a:xfrm>
                <a:off x="516928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lowchart: Process 100"/>
              <p:cNvSpPr/>
              <p:nvPr/>
            </p:nvSpPr>
            <p:spPr bwMode="auto">
              <a:xfrm>
                <a:off x="1049071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10" name="Flowchart: Process 109"/>
              <p:cNvSpPr/>
              <p:nvPr/>
            </p:nvSpPr>
            <p:spPr bwMode="auto">
              <a:xfrm>
                <a:off x="1581213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Flowchart: Process 118"/>
              <p:cNvSpPr/>
              <p:nvPr/>
            </p:nvSpPr>
            <p:spPr bwMode="auto">
              <a:xfrm>
                <a:off x="2113356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lowchart: Process 127"/>
              <p:cNvSpPr/>
              <p:nvPr/>
            </p:nvSpPr>
            <p:spPr bwMode="auto">
              <a:xfrm>
                <a:off x="2645498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37" name="Flowchart: Process 136"/>
              <p:cNvSpPr/>
              <p:nvPr/>
            </p:nvSpPr>
            <p:spPr bwMode="auto">
              <a:xfrm>
                <a:off x="3177641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46" name="Flowchart: Process 145"/>
              <p:cNvSpPr/>
              <p:nvPr/>
            </p:nvSpPr>
            <p:spPr bwMode="auto">
              <a:xfrm>
                <a:off x="3709783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lowchart: Process 154"/>
              <p:cNvSpPr/>
              <p:nvPr/>
            </p:nvSpPr>
            <p:spPr bwMode="auto">
              <a:xfrm>
                <a:off x="4241926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lowchart: Process 163"/>
              <p:cNvSpPr/>
              <p:nvPr/>
            </p:nvSpPr>
            <p:spPr bwMode="auto">
              <a:xfrm>
                <a:off x="4774069" y="4331068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5268940" y="4473946"/>
              <a:ext cx="1483259" cy="575965"/>
              <a:chOff x="4862969" y="684154"/>
              <a:chExt cx="1483259" cy="575965"/>
            </a:xfrm>
          </p:grpSpPr>
          <p:sp>
            <p:nvSpPr>
              <p:cNvPr id="328" name="Flowchart: Process 327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Flowchart: Process 328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Flowchart: Process 329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Flowchart: Process 330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Flowchart: Process 331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3" name="Flowchart: Process 332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4" name="Flowchart: Process 333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Flowchart: Process 334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516928" y="4840012"/>
            <a:ext cx="6217428" cy="575965"/>
            <a:chOff x="516928" y="5129390"/>
            <a:chExt cx="6217428" cy="575965"/>
          </a:xfrm>
        </p:grpSpPr>
        <p:grpSp>
          <p:nvGrpSpPr>
            <p:cNvPr id="21" name="Group 20"/>
            <p:cNvGrpSpPr/>
            <p:nvPr/>
          </p:nvGrpSpPr>
          <p:grpSpPr>
            <a:xfrm>
              <a:off x="516928" y="5186540"/>
              <a:ext cx="4673600" cy="461665"/>
              <a:chOff x="516928" y="4957937"/>
              <a:chExt cx="4673600" cy="461665"/>
            </a:xfrm>
          </p:grpSpPr>
          <p:sp>
            <p:nvSpPr>
              <p:cNvPr id="92" name="Flowchart: Process 91"/>
              <p:cNvSpPr/>
              <p:nvPr/>
            </p:nvSpPr>
            <p:spPr bwMode="auto">
              <a:xfrm>
                <a:off x="516928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lowchart: Process 101"/>
              <p:cNvSpPr/>
              <p:nvPr/>
            </p:nvSpPr>
            <p:spPr bwMode="auto">
              <a:xfrm>
                <a:off x="1049071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11" name="Flowchart: Process 110"/>
              <p:cNvSpPr/>
              <p:nvPr/>
            </p:nvSpPr>
            <p:spPr bwMode="auto">
              <a:xfrm>
                <a:off x="1581213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20" name="Flowchart: Process 119"/>
              <p:cNvSpPr/>
              <p:nvPr/>
            </p:nvSpPr>
            <p:spPr bwMode="auto">
              <a:xfrm>
                <a:off x="2113356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lowchart: Process 128"/>
              <p:cNvSpPr/>
              <p:nvPr/>
            </p:nvSpPr>
            <p:spPr bwMode="auto">
              <a:xfrm>
                <a:off x="2645498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Flowchart: Process 137"/>
              <p:cNvSpPr/>
              <p:nvPr/>
            </p:nvSpPr>
            <p:spPr bwMode="auto">
              <a:xfrm>
                <a:off x="3177641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Flowchart: Process 146"/>
              <p:cNvSpPr/>
              <p:nvPr/>
            </p:nvSpPr>
            <p:spPr bwMode="auto">
              <a:xfrm>
                <a:off x="3709783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56" name="Flowchart: Process 155"/>
              <p:cNvSpPr/>
              <p:nvPr/>
            </p:nvSpPr>
            <p:spPr bwMode="auto">
              <a:xfrm>
                <a:off x="4241926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lowchart: Process 164"/>
              <p:cNvSpPr/>
              <p:nvPr/>
            </p:nvSpPr>
            <p:spPr bwMode="auto">
              <a:xfrm>
                <a:off x="4774069" y="4957937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5251097" y="5129390"/>
              <a:ext cx="1483259" cy="575965"/>
              <a:chOff x="4862969" y="684154"/>
              <a:chExt cx="1483259" cy="575965"/>
            </a:xfrm>
          </p:grpSpPr>
          <p:sp>
            <p:nvSpPr>
              <p:cNvPr id="337" name="Flowchart: Process 336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lowchart: Process 337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Flowchart: Process 338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Flowchart: Process 339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lowchart: Process 340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Flowchart: Process 341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3" name="Flowchart: Process 342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lowchart: Process 343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16928" y="5458199"/>
            <a:ext cx="6215329" cy="575965"/>
            <a:chOff x="516928" y="5458199"/>
            <a:chExt cx="6215329" cy="575965"/>
          </a:xfrm>
        </p:grpSpPr>
        <p:grpSp>
          <p:nvGrpSpPr>
            <p:cNvPr id="22" name="Group 21"/>
            <p:cNvGrpSpPr/>
            <p:nvPr/>
          </p:nvGrpSpPr>
          <p:grpSpPr>
            <a:xfrm>
              <a:off x="516928" y="5531675"/>
              <a:ext cx="4673600" cy="461665"/>
              <a:chOff x="516928" y="5584803"/>
              <a:chExt cx="4673600" cy="461665"/>
            </a:xfrm>
          </p:grpSpPr>
          <p:sp>
            <p:nvSpPr>
              <p:cNvPr id="169" name="Flowchart: Process 168"/>
              <p:cNvSpPr/>
              <p:nvPr/>
            </p:nvSpPr>
            <p:spPr bwMode="auto">
              <a:xfrm>
                <a:off x="516928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Flowchart: Process 169"/>
              <p:cNvSpPr/>
              <p:nvPr/>
            </p:nvSpPr>
            <p:spPr bwMode="auto">
              <a:xfrm>
                <a:off x="1049071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71" name="Flowchart: Process 170"/>
              <p:cNvSpPr/>
              <p:nvPr/>
            </p:nvSpPr>
            <p:spPr bwMode="auto">
              <a:xfrm>
                <a:off x="1581213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Flowchart: Process 171"/>
              <p:cNvSpPr/>
              <p:nvPr/>
            </p:nvSpPr>
            <p:spPr bwMode="auto">
              <a:xfrm>
                <a:off x="2113356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Flowchart: Process 172"/>
              <p:cNvSpPr/>
              <p:nvPr/>
            </p:nvSpPr>
            <p:spPr bwMode="auto">
              <a:xfrm>
                <a:off x="2645498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74" name="Flowchart: Process 173"/>
              <p:cNvSpPr/>
              <p:nvPr/>
            </p:nvSpPr>
            <p:spPr bwMode="auto">
              <a:xfrm>
                <a:off x="3177641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CCECFF">
                      <a:shade val="30000"/>
                      <a:satMod val="115000"/>
                    </a:srgbClr>
                  </a:gs>
                  <a:gs pos="50000">
                    <a:srgbClr val="CCECFF">
                      <a:shade val="67500"/>
                      <a:satMod val="115000"/>
                    </a:srgbClr>
                  </a:gs>
                  <a:gs pos="100000">
                    <a:srgbClr val="CCECF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75" name="Flowchart: Process 174"/>
              <p:cNvSpPr/>
              <p:nvPr/>
            </p:nvSpPr>
            <p:spPr bwMode="auto">
              <a:xfrm>
                <a:off x="3709783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Flowchart: Process 175"/>
              <p:cNvSpPr/>
              <p:nvPr/>
            </p:nvSpPr>
            <p:spPr bwMode="auto">
              <a:xfrm>
                <a:off x="4241926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Flowchart: Process 176"/>
              <p:cNvSpPr/>
              <p:nvPr/>
            </p:nvSpPr>
            <p:spPr bwMode="auto">
              <a:xfrm>
                <a:off x="4774069" y="5584803"/>
                <a:ext cx="416459" cy="461665"/>
              </a:xfrm>
              <a:prstGeom prst="flowChartProcess">
                <a:avLst/>
              </a:prstGeom>
              <a:gradFill flip="none" rotWithShape="1">
                <a:gsLst>
                  <a:gs pos="0">
                    <a:srgbClr val="FFFFCC">
                      <a:shade val="30000"/>
                      <a:satMod val="115000"/>
                    </a:srgbClr>
                  </a:gs>
                  <a:gs pos="50000">
                    <a:srgbClr val="FFFFCC">
                      <a:shade val="67500"/>
                      <a:satMod val="115000"/>
                    </a:srgbClr>
                  </a:gs>
                  <a:gs pos="100000">
                    <a:srgbClr val="FFFFC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5248998" y="5458199"/>
              <a:ext cx="1483259" cy="575965"/>
              <a:chOff x="4862969" y="684154"/>
              <a:chExt cx="1483259" cy="575965"/>
            </a:xfrm>
          </p:grpSpPr>
          <p:sp>
            <p:nvSpPr>
              <p:cNvPr id="346" name="Flowchart: Process 345"/>
              <p:cNvSpPr/>
              <p:nvPr/>
            </p:nvSpPr>
            <p:spPr bwMode="auto">
              <a:xfrm>
                <a:off x="4862969" y="6841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Flowchart: Process 346"/>
              <p:cNvSpPr/>
              <p:nvPr/>
            </p:nvSpPr>
            <p:spPr bwMode="auto">
              <a:xfrm>
                <a:off x="5015369" y="70048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Flowchart: Process 347"/>
              <p:cNvSpPr/>
              <p:nvPr/>
            </p:nvSpPr>
            <p:spPr bwMode="auto">
              <a:xfrm>
                <a:off x="5167769" y="716812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Flowchart: Process 348"/>
              <p:cNvSpPr/>
              <p:nvPr/>
            </p:nvSpPr>
            <p:spPr bwMode="auto">
              <a:xfrm>
                <a:off x="5320169" y="733141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Flowchart: Process 349"/>
              <p:cNvSpPr/>
              <p:nvPr/>
            </p:nvSpPr>
            <p:spPr bwMode="auto">
              <a:xfrm>
                <a:off x="5472569" y="749470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Flowchart: Process 350"/>
              <p:cNvSpPr/>
              <p:nvPr/>
            </p:nvSpPr>
            <p:spPr bwMode="auto">
              <a:xfrm>
                <a:off x="5624969" y="765799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Flowchart: Process 351"/>
              <p:cNvSpPr/>
              <p:nvPr/>
            </p:nvSpPr>
            <p:spPr bwMode="auto">
              <a:xfrm>
                <a:off x="5777369" y="782128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Flowchart: Process 352"/>
              <p:cNvSpPr/>
              <p:nvPr/>
            </p:nvSpPr>
            <p:spPr bwMode="auto">
              <a:xfrm>
                <a:off x="5929769" y="798454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205" name="Flowchart: Process 20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Flowchart: Process 271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Flowchart: Process 280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4" name="Flowchart: Process 353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55" name="Flowchart: Process 354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Flowchart: Process 355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357" name="Flowchart: Process 356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Flowchart: Process 357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359" name="Flowchart: Process 358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Flowchart: Process 359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Flowchart: Process 360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62" name="Flowchart: Process 361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63" name="Flowchart: Process 362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Flowchart: Process 363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5" name="Flowchart: Process 364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4" name="Rounded Rectangular Callout 271">
            <a:extLst>
              <a:ext uri="{FF2B5EF4-FFF2-40B4-BE49-F238E27FC236}">
                <a16:creationId xmlns:a16="http://schemas.microsoft.com/office/drawing/2014/main" id="{187D7402-67D4-40B2-B9A7-00E309A12F06}"/>
              </a:ext>
            </a:extLst>
          </p:cNvPr>
          <p:cNvSpPr/>
          <p:nvPr/>
        </p:nvSpPr>
        <p:spPr bwMode="auto">
          <a:xfrm>
            <a:off x="5786559" y="3704359"/>
            <a:ext cx="2520819" cy="510778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 each row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60">
            <a:extLst>
              <a:ext uri="{FF2B5EF4-FFF2-40B4-BE49-F238E27FC236}">
                <a16:creationId xmlns:a16="http://schemas.microsoft.com/office/drawing/2014/main" id="{36FC8CAA-DEDB-A4D3-9B09-FF0C049AEB8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87762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7FCC04CF-790B-2F14-6B95-30179F995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id="{C5C3B85B-A027-0D7E-EB1D-10936B855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id="{6469610A-4714-896C-DAD1-997AA3DB0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7FA5E1C2-C3F9-AE52-8A9D-0C0E0FCCE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65">
              <a:extLst>
                <a:ext uri="{FF2B5EF4-FFF2-40B4-BE49-F238E27FC236}">
                  <a16:creationId xmlns:a16="http://schemas.microsoft.com/office/drawing/2014/main" id="{27363286-7FB1-C6E7-59F5-FC0AE8216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66">
              <a:extLst>
                <a:ext uri="{FF2B5EF4-FFF2-40B4-BE49-F238E27FC236}">
                  <a16:creationId xmlns:a16="http://schemas.microsoft.com/office/drawing/2014/main" id="{BD47A0EB-F112-AF61-281C-802844065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7">
              <a:extLst>
                <a:ext uri="{FF2B5EF4-FFF2-40B4-BE49-F238E27FC236}">
                  <a16:creationId xmlns:a16="http://schemas.microsoft.com/office/drawing/2014/main" id="{293B57E2-61AB-29B3-5786-64F04730C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68">
              <a:extLst>
                <a:ext uri="{FF2B5EF4-FFF2-40B4-BE49-F238E27FC236}">
                  <a16:creationId xmlns:a16="http://schemas.microsoft.com/office/drawing/2014/main" id="{982880C9-F8AF-CBE3-0D38-D5EE6E2CC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69">
              <a:extLst>
                <a:ext uri="{FF2B5EF4-FFF2-40B4-BE49-F238E27FC236}">
                  <a16:creationId xmlns:a16="http://schemas.microsoft.com/office/drawing/2014/main" id="{CD32081B-0892-3FB2-B216-EF1F458E4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2" name="Group 50">
            <a:extLst>
              <a:ext uri="{FF2B5EF4-FFF2-40B4-BE49-F238E27FC236}">
                <a16:creationId xmlns:a16="http://schemas.microsoft.com/office/drawing/2014/main" id="{C10359F6-726C-2170-8ED3-66FC4EFDE115}"/>
              </a:ext>
            </a:extLst>
          </p:cNvPr>
          <p:cNvGrpSpPr>
            <a:grpSpLocks/>
          </p:cNvGrpSpPr>
          <p:nvPr/>
        </p:nvGrpSpPr>
        <p:grpSpPr bwMode="auto">
          <a:xfrm>
            <a:off x="7446218" y="2578161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3" name="Freeform 51">
              <a:extLst>
                <a:ext uri="{FF2B5EF4-FFF2-40B4-BE49-F238E27FC236}">
                  <a16:creationId xmlns:a16="http://schemas.microsoft.com/office/drawing/2014/main" id="{5FD0B46C-B03D-42EA-B93B-00C4588C6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2290292A-8A84-5CFA-DEA5-20BFE090A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1122AB89-856F-2DD7-12A7-BF02E3DAE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D86E82C6-7FE0-BE0B-2D44-DF96FEEC4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06820885-FEFD-899D-629B-2DF4A6402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D3AD7CB0-BAE5-88D6-48E2-3D84B56A8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56741912-C4D8-FC04-5653-20D52A4C6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E50FEB0C-2317-DF0A-88A7-E66A15DD5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B20708E3-54D7-2D3D-BF47-05E3B0EB7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838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73" name="Rounded Rectangular Callout 272"/>
          <p:cNvSpPr/>
          <p:nvPr/>
        </p:nvSpPr>
        <p:spPr bwMode="auto">
          <a:xfrm>
            <a:off x="7174433" y="367506"/>
            <a:ext cx="1867065" cy="1328023"/>
          </a:xfrm>
          <a:prstGeom prst="wedgeRoundRectCallout">
            <a:avLst>
              <a:gd name="adj1" fmla="val -8761"/>
              <a:gd name="adj2" fmla="val 10175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OMG! They’re all 1..9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6928" y="569853"/>
            <a:ext cx="4673600" cy="461665"/>
            <a:chOff x="516928" y="569854"/>
            <a:chExt cx="4673600" cy="461665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3FDD68D-081D-4808-B8E0-AF93CE6AF1C4}"/>
              </a:ext>
            </a:extLst>
          </p:cNvPr>
          <p:cNvGrpSpPr/>
          <p:nvPr/>
        </p:nvGrpSpPr>
        <p:grpSpPr>
          <a:xfrm>
            <a:off x="5271992" y="512703"/>
            <a:ext cx="1804656" cy="575965"/>
            <a:chOff x="5392490" y="512703"/>
            <a:chExt cx="1804656" cy="575965"/>
          </a:xfrm>
        </p:grpSpPr>
        <p:sp>
          <p:nvSpPr>
            <p:cNvPr id="199" name="Flowchart: Process 198"/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Flowchart: Process 273"/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Flowchart: Process 274"/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Flowchart: Process 275"/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Flowchart: Process 276"/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78" name="Flowchart: Process 277"/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79" name="Flowchart: Process 278"/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80" name="Flowchart: Process 279"/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6928" y="1181690"/>
            <a:ext cx="4673600" cy="461665"/>
            <a:chOff x="516928" y="1196723"/>
            <a:chExt cx="4673600" cy="461665"/>
          </a:xfrm>
        </p:grpSpPr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6928" y="1806227"/>
            <a:ext cx="4673600" cy="461665"/>
            <a:chOff x="516928" y="1823592"/>
            <a:chExt cx="4673600" cy="461665"/>
          </a:xfrm>
        </p:grpSpPr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6928" y="2424414"/>
            <a:ext cx="4673600" cy="461665"/>
            <a:chOff x="516928" y="2450461"/>
            <a:chExt cx="4673600" cy="461665"/>
          </a:xfrm>
        </p:grpSpPr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6928" y="3042601"/>
            <a:ext cx="4673600" cy="461665"/>
            <a:chOff x="516928" y="3077330"/>
            <a:chExt cx="4673600" cy="461665"/>
          </a:xfrm>
        </p:grpSpPr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6928" y="3660788"/>
            <a:ext cx="4673600" cy="461665"/>
            <a:chOff x="516928" y="3704199"/>
            <a:chExt cx="4673600" cy="461665"/>
          </a:xfrm>
        </p:grpSpPr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6928" y="4278975"/>
            <a:ext cx="4673600" cy="461665"/>
            <a:chOff x="516928" y="4331068"/>
            <a:chExt cx="4673600" cy="461665"/>
          </a:xfrm>
        </p:grpSpPr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6928" y="4897162"/>
            <a:ext cx="4673600" cy="461665"/>
            <a:chOff x="516928" y="4957937"/>
            <a:chExt cx="4673600" cy="461665"/>
          </a:xfrm>
        </p:grpSpPr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6928" y="5531675"/>
            <a:ext cx="4673600" cy="461665"/>
            <a:chOff x="516928" y="5584803"/>
            <a:chExt cx="4673600" cy="461665"/>
          </a:xfrm>
        </p:grpSpPr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61B98BE-3D86-4E5E-A9E4-83FE0D760509}"/>
              </a:ext>
            </a:extLst>
          </p:cNvPr>
          <p:cNvGrpSpPr/>
          <p:nvPr/>
        </p:nvGrpSpPr>
        <p:grpSpPr>
          <a:xfrm>
            <a:off x="5271992" y="1138586"/>
            <a:ext cx="1804656" cy="575965"/>
            <a:chOff x="5392490" y="512703"/>
            <a:chExt cx="1804656" cy="575965"/>
          </a:xfrm>
        </p:grpSpPr>
        <p:sp>
          <p:nvSpPr>
            <p:cNvPr id="207" name="Flowchart: Process 206">
              <a:extLst>
                <a:ext uri="{FF2B5EF4-FFF2-40B4-BE49-F238E27FC236}">
                  <a16:creationId xmlns:a16="http://schemas.microsoft.com/office/drawing/2014/main" id="{EC9F649F-D4DE-4BD5-8E22-38EAE9501373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Flowchart: Process 207">
              <a:extLst>
                <a:ext uri="{FF2B5EF4-FFF2-40B4-BE49-F238E27FC236}">
                  <a16:creationId xmlns:a16="http://schemas.microsoft.com/office/drawing/2014/main" id="{926A7B79-876B-4F72-B79C-C85680687B68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Process 208">
              <a:extLst>
                <a:ext uri="{FF2B5EF4-FFF2-40B4-BE49-F238E27FC236}">
                  <a16:creationId xmlns:a16="http://schemas.microsoft.com/office/drawing/2014/main" id="{21FBA559-CB95-4324-9E69-3D557630DDD8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Flowchart: Process 209">
              <a:extLst>
                <a:ext uri="{FF2B5EF4-FFF2-40B4-BE49-F238E27FC236}">
                  <a16:creationId xmlns:a16="http://schemas.microsoft.com/office/drawing/2014/main" id="{F92E6C94-D816-4E29-BCC2-FFBCCC97DDB8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>
              <a:extLst>
                <a:ext uri="{FF2B5EF4-FFF2-40B4-BE49-F238E27FC236}">
                  <a16:creationId xmlns:a16="http://schemas.microsoft.com/office/drawing/2014/main" id="{E75B1939-CA0B-450A-A7FB-65C896DBFCAB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2" name="Flowchart: Process 211">
              <a:extLst>
                <a:ext uri="{FF2B5EF4-FFF2-40B4-BE49-F238E27FC236}">
                  <a16:creationId xmlns:a16="http://schemas.microsoft.com/office/drawing/2014/main" id="{5DE3D71A-C0F1-4181-8D91-648F0362988F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3" name="Flowchart: Process 212">
              <a:extLst>
                <a:ext uri="{FF2B5EF4-FFF2-40B4-BE49-F238E27FC236}">
                  <a16:creationId xmlns:a16="http://schemas.microsoft.com/office/drawing/2014/main" id="{DA69151D-C1DA-41B9-88A0-DF16A3109A9F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4" name="Flowchart: Process 213">
              <a:extLst>
                <a:ext uri="{FF2B5EF4-FFF2-40B4-BE49-F238E27FC236}">
                  <a16:creationId xmlns:a16="http://schemas.microsoft.com/office/drawing/2014/main" id="{3E77EB24-13F0-4E0B-85F1-8A5D908C6981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280A580-FE90-41D4-A345-4027B8FEF6B4}"/>
              </a:ext>
            </a:extLst>
          </p:cNvPr>
          <p:cNvGrpSpPr/>
          <p:nvPr/>
        </p:nvGrpSpPr>
        <p:grpSpPr>
          <a:xfrm>
            <a:off x="5271992" y="1764469"/>
            <a:ext cx="1804656" cy="575965"/>
            <a:chOff x="5392490" y="512703"/>
            <a:chExt cx="1804656" cy="575965"/>
          </a:xfrm>
        </p:grpSpPr>
        <p:sp>
          <p:nvSpPr>
            <p:cNvPr id="216" name="Flowchart: Process 215">
              <a:extLst>
                <a:ext uri="{FF2B5EF4-FFF2-40B4-BE49-F238E27FC236}">
                  <a16:creationId xmlns:a16="http://schemas.microsoft.com/office/drawing/2014/main" id="{97AEE75C-84C6-4440-A82E-43B774B1B20C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Flowchart: Process 216">
              <a:extLst>
                <a:ext uri="{FF2B5EF4-FFF2-40B4-BE49-F238E27FC236}">
                  <a16:creationId xmlns:a16="http://schemas.microsoft.com/office/drawing/2014/main" id="{36662363-EC64-47B7-804A-F5B8AA9AB76A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Flowchart: Process 217">
              <a:extLst>
                <a:ext uri="{FF2B5EF4-FFF2-40B4-BE49-F238E27FC236}">
                  <a16:creationId xmlns:a16="http://schemas.microsoft.com/office/drawing/2014/main" id="{475AA80F-93E2-4563-A43E-99B39D2F8A5D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Flowchart: Process 218">
              <a:extLst>
                <a:ext uri="{FF2B5EF4-FFF2-40B4-BE49-F238E27FC236}">
                  <a16:creationId xmlns:a16="http://schemas.microsoft.com/office/drawing/2014/main" id="{A6B87657-9AC0-4FF5-95D1-CF34C857E320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>
              <a:extLst>
                <a:ext uri="{FF2B5EF4-FFF2-40B4-BE49-F238E27FC236}">
                  <a16:creationId xmlns:a16="http://schemas.microsoft.com/office/drawing/2014/main" id="{C50764F0-6581-40BF-BF04-4F0CA1C404D7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1" name="Flowchart: Process 220">
              <a:extLst>
                <a:ext uri="{FF2B5EF4-FFF2-40B4-BE49-F238E27FC236}">
                  <a16:creationId xmlns:a16="http://schemas.microsoft.com/office/drawing/2014/main" id="{0BA0E575-5B22-43AB-AE45-C2EE93508363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2" name="Flowchart: Process 221">
              <a:extLst>
                <a:ext uri="{FF2B5EF4-FFF2-40B4-BE49-F238E27FC236}">
                  <a16:creationId xmlns:a16="http://schemas.microsoft.com/office/drawing/2014/main" id="{B4C08F5A-8E1F-4543-94CA-AA67A3597844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23" name="Flowchart: Process 222">
              <a:extLst>
                <a:ext uri="{FF2B5EF4-FFF2-40B4-BE49-F238E27FC236}">
                  <a16:creationId xmlns:a16="http://schemas.microsoft.com/office/drawing/2014/main" id="{410656AA-C429-477C-ACC3-7996CB7499C7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C32B088-D0CB-4594-A2CC-B37E1811F11A}"/>
              </a:ext>
            </a:extLst>
          </p:cNvPr>
          <p:cNvGrpSpPr/>
          <p:nvPr/>
        </p:nvGrpSpPr>
        <p:grpSpPr>
          <a:xfrm>
            <a:off x="5271992" y="2390352"/>
            <a:ext cx="1804656" cy="575965"/>
            <a:chOff x="5392490" y="512703"/>
            <a:chExt cx="1804656" cy="575965"/>
          </a:xfrm>
        </p:grpSpPr>
        <p:sp>
          <p:nvSpPr>
            <p:cNvPr id="225" name="Flowchart: Process 224">
              <a:extLst>
                <a:ext uri="{FF2B5EF4-FFF2-40B4-BE49-F238E27FC236}">
                  <a16:creationId xmlns:a16="http://schemas.microsoft.com/office/drawing/2014/main" id="{A3D2E778-912F-42AF-9F8B-AD359D2F15D6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Flowchart: Process 225">
              <a:extLst>
                <a:ext uri="{FF2B5EF4-FFF2-40B4-BE49-F238E27FC236}">
                  <a16:creationId xmlns:a16="http://schemas.microsoft.com/office/drawing/2014/main" id="{CFE2F1D4-5AE5-40F0-92FC-804BFF3E24D8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Flowchart: Process 226">
              <a:extLst>
                <a:ext uri="{FF2B5EF4-FFF2-40B4-BE49-F238E27FC236}">
                  <a16:creationId xmlns:a16="http://schemas.microsoft.com/office/drawing/2014/main" id="{F3A549E2-0F2A-467A-A7DC-966D39E8978F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>
              <a:extLst>
                <a:ext uri="{FF2B5EF4-FFF2-40B4-BE49-F238E27FC236}">
                  <a16:creationId xmlns:a16="http://schemas.microsoft.com/office/drawing/2014/main" id="{9A00722F-6E25-421A-9824-5ECAE5E6FB01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>
              <a:extLst>
                <a:ext uri="{FF2B5EF4-FFF2-40B4-BE49-F238E27FC236}">
                  <a16:creationId xmlns:a16="http://schemas.microsoft.com/office/drawing/2014/main" id="{324833F9-D2AF-455E-BA9D-F7EA421502CB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30" name="Flowchart: Process 229">
              <a:extLst>
                <a:ext uri="{FF2B5EF4-FFF2-40B4-BE49-F238E27FC236}">
                  <a16:creationId xmlns:a16="http://schemas.microsoft.com/office/drawing/2014/main" id="{0D627BAD-BE83-41A5-BFEF-4EC26EC02689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>
              <a:extLst>
                <a:ext uri="{FF2B5EF4-FFF2-40B4-BE49-F238E27FC236}">
                  <a16:creationId xmlns:a16="http://schemas.microsoft.com/office/drawing/2014/main" id="{28D76C25-3C7C-48E8-8E06-DE41AFA91FE1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2" name="Flowchart: Process 231">
              <a:extLst>
                <a:ext uri="{FF2B5EF4-FFF2-40B4-BE49-F238E27FC236}">
                  <a16:creationId xmlns:a16="http://schemas.microsoft.com/office/drawing/2014/main" id="{BAF847D3-E240-4E78-8173-82E03A5C4055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76E986A-FFDD-4AC9-87FE-72C2593CEB13}"/>
              </a:ext>
            </a:extLst>
          </p:cNvPr>
          <p:cNvGrpSpPr/>
          <p:nvPr/>
        </p:nvGrpSpPr>
        <p:grpSpPr>
          <a:xfrm>
            <a:off x="5271992" y="3016235"/>
            <a:ext cx="1804656" cy="575965"/>
            <a:chOff x="5392490" y="512703"/>
            <a:chExt cx="1804656" cy="575965"/>
          </a:xfrm>
        </p:grpSpPr>
        <p:sp>
          <p:nvSpPr>
            <p:cNvPr id="234" name="Flowchart: Process 233">
              <a:extLst>
                <a:ext uri="{FF2B5EF4-FFF2-40B4-BE49-F238E27FC236}">
                  <a16:creationId xmlns:a16="http://schemas.microsoft.com/office/drawing/2014/main" id="{681BA096-D6DC-4267-A879-4CD4103F57D4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>
              <a:extLst>
                <a:ext uri="{FF2B5EF4-FFF2-40B4-BE49-F238E27FC236}">
                  <a16:creationId xmlns:a16="http://schemas.microsoft.com/office/drawing/2014/main" id="{3DF289C6-A479-4AB9-9DC1-5D8124800C6E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>
              <a:extLst>
                <a:ext uri="{FF2B5EF4-FFF2-40B4-BE49-F238E27FC236}">
                  <a16:creationId xmlns:a16="http://schemas.microsoft.com/office/drawing/2014/main" id="{712FFD91-2D24-4CA1-AC7A-3E6B429727F4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Flowchart: Process 236">
              <a:extLst>
                <a:ext uri="{FF2B5EF4-FFF2-40B4-BE49-F238E27FC236}">
                  <a16:creationId xmlns:a16="http://schemas.microsoft.com/office/drawing/2014/main" id="{5F4EE46B-EAD3-48DB-A19F-926783C46DA6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Flowchart: Process 237">
              <a:extLst>
                <a:ext uri="{FF2B5EF4-FFF2-40B4-BE49-F238E27FC236}">
                  <a16:creationId xmlns:a16="http://schemas.microsoft.com/office/drawing/2014/main" id="{7F0C3A21-E306-4C7C-9176-C75FD200EBFA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39" name="Flowchart: Process 238">
              <a:extLst>
                <a:ext uri="{FF2B5EF4-FFF2-40B4-BE49-F238E27FC236}">
                  <a16:creationId xmlns:a16="http://schemas.microsoft.com/office/drawing/2014/main" id="{A87C8221-505C-4458-AAB3-228100236BCB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0" name="Flowchart: Process 239">
              <a:extLst>
                <a:ext uri="{FF2B5EF4-FFF2-40B4-BE49-F238E27FC236}">
                  <a16:creationId xmlns:a16="http://schemas.microsoft.com/office/drawing/2014/main" id="{DA9ED593-FBC2-40AF-9B50-24074BD3DFBF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41" name="Flowchart: Process 240">
              <a:extLst>
                <a:ext uri="{FF2B5EF4-FFF2-40B4-BE49-F238E27FC236}">
                  <a16:creationId xmlns:a16="http://schemas.microsoft.com/office/drawing/2014/main" id="{109C7606-E3E7-436E-8C3A-BE4C73CC1890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9575BEA-1431-4E07-8BD3-F826E7E0F6F1}"/>
              </a:ext>
            </a:extLst>
          </p:cNvPr>
          <p:cNvGrpSpPr/>
          <p:nvPr/>
        </p:nvGrpSpPr>
        <p:grpSpPr>
          <a:xfrm>
            <a:off x="5271992" y="3642118"/>
            <a:ext cx="1804656" cy="575965"/>
            <a:chOff x="5392490" y="512703"/>
            <a:chExt cx="1804656" cy="575965"/>
          </a:xfrm>
        </p:grpSpPr>
        <p:sp>
          <p:nvSpPr>
            <p:cNvPr id="243" name="Flowchart: Process 242">
              <a:extLst>
                <a:ext uri="{FF2B5EF4-FFF2-40B4-BE49-F238E27FC236}">
                  <a16:creationId xmlns:a16="http://schemas.microsoft.com/office/drawing/2014/main" id="{CB951779-8BD0-4850-9FFF-F8348E158116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>
              <a:extLst>
                <a:ext uri="{FF2B5EF4-FFF2-40B4-BE49-F238E27FC236}">
                  <a16:creationId xmlns:a16="http://schemas.microsoft.com/office/drawing/2014/main" id="{082281BF-F407-44B3-B071-ED9E0FE7245B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Flowchart: Process 244">
              <a:extLst>
                <a:ext uri="{FF2B5EF4-FFF2-40B4-BE49-F238E27FC236}">
                  <a16:creationId xmlns:a16="http://schemas.microsoft.com/office/drawing/2014/main" id="{429F624B-0676-4261-A7CD-D566122A0CB9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>
              <a:extLst>
                <a:ext uri="{FF2B5EF4-FFF2-40B4-BE49-F238E27FC236}">
                  <a16:creationId xmlns:a16="http://schemas.microsoft.com/office/drawing/2014/main" id="{C83BEE15-B960-47C2-ACCE-69B00B097F66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Flowchart: Process 246">
              <a:extLst>
                <a:ext uri="{FF2B5EF4-FFF2-40B4-BE49-F238E27FC236}">
                  <a16:creationId xmlns:a16="http://schemas.microsoft.com/office/drawing/2014/main" id="{4544F16B-E84C-44FB-A57B-FEF42B218E00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8" name="Flowchart: Process 247">
              <a:extLst>
                <a:ext uri="{FF2B5EF4-FFF2-40B4-BE49-F238E27FC236}">
                  <a16:creationId xmlns:a16="http://schemas.microsoft.com/office/drawing/2014/main" id="{34BC436B-2F75-4C3E-9761-4D0C4BCDFF5B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9" name="Flowchart: Process 248">
              <a:extLst>
                <a:ext uri="{FF2B5EF4-FFF2-40B4-BE49-F238E27FC236}">
                  <a16:creationId xmlns:a16="http://schemas.microsoft.com/office/drawing/2014/main" id="{55A9C52A-99E4-4019-975E-D9E36F790CBF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>
              <a:extLst>
                <a:ext uri="{FF2B5EF4-FFF2-40B4-BE49-F238E27FC236}">
                  <a16:creationId xmlns:a16="http://schemas.microsoft.com/office/drawing/2014/main" id="{F2D1A151-A852-4C9F-BB0D-F12B821A920A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35119F87-0B24-4DBC-819D-816555F59F04}"/>
              </a:ext>
            </a:extLst>
          </p:cNvPr>
          <p:cNvGrpSpPr/>
          <p:nvPr/>
        </p:nvGrpSpPr>
        <p:grpSpPr>
          <a:xfrm>
            <a:off x="5271992" y="4268001"/>
            <a:ext cx="1804656" cy="575965"/>
            <a:chOff x="5392490" y="512703"/>
            <a:chExt cx="1804656" cy="575965"/>
          </a:xfrm>
        </p:grpSpPr>
        <p:sp>
          <p:nvSpPr>
            <p:cNvPr id="252" name="Flowchart: Process 251">
              <a:extLst>
                <a:ext uri="{FF2B5EF4-FFF2-40B4-BE49-F238E27FC236}">
                  <a16:creationId xmlns:a16="http://schemas.microsoft.com/office/drawing/2014/main" id="{89E5872C-B6E7-4848-A630-ED6A4BF691AD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lowchart: Process 252">
              <a:extLst>
                <a:ext uri="{FF2B5EF4-FFF2-40B4-BE49-F238E27FC236}">
                  <a16:creationId xmlns:a16="http://schemas.microsoft.com/office/drawing/2014/main" id="{5B760519-7366-41A5-B53C-F419848445F2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Flowchart: Process 253">
              <a:extLst>
                <a:ext uri="{FF2B5EF4-FFF2-40B4-BE49-F238E27FC236}">
                  <a16:creationId xmlns:a16="http://schemas.microsoft.com/office/drawing/2014/main" id="{79AC7971-4B3D-46D0-86F1-FA6B9B4A6886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>
              <a:extLst>
                <a:ext uri="{FF2B5EF4-FFF2-40B4-BE49-F238E27FC236}">
                  <a16:creationId xmlns:a16="http://schemas.microsoft.com/office/drawing/2014/main" id="{342E1834-EBB4-43CF-AD01-D673F69B4F25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Flowchart: Process 255">
              <a:extLst>
                <a:ext uri="{FF2B5EF4-FFF2-40B4-BE49-F238E27FC236}">
                  <a16:creationId xmlns:a16="http://schemas.microsoft.com/office/drawing/2014/main" id="{B6B3CA77-1A3C-4F1B-9ABC-72EC687F3B85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57" name="Flowchart: Process 256">
              <a:extLst>
                <a:ext uri="{FF2B5EF4-FFF2-40B4-BE49-F238E27FC236}">
                  <a16:creationId xmlns:a16="http://schemas.microsoft.com/office/drawing/2014/main" id="{6446C61E-8B5B-4BA0-ADCD-383820908C19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8" name="Flowchart: Process 257">
              <a:extLst>
                <a:ext uri="{FF2B5EF4-FFF2-40B4-BE49-F238E27FC236}">
                  <a16:creationId xmlns:a16="http://schemas.microsoft.com/office/drawing/2014/main" id="{350402EF-64A8-4484-AB5C-418954A4412D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9" name="Flowchart: Process 258">
              <a:extLst>
                <a:ext uri="{FF2B5EF4-FFF2-40B4-BE49-F238E27FC236}">
                  <a16:creationId xmlns:a16="http://schemas.microsoft.com/office/drawing/2014/main" id="{DA1771E6-FD29-44C3-B887-16942FDAA500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A4740D2F-8CFA-4924-95E5-EA8FFD70134C}"/>
              </a:ext>
            </a:extLst>
          </p:cNvPr>
          <p:cNvGrpSpPr/>
          <p:nvPr/>
        </p:nvGrpSpPr>
        <p:grpSpPr>
          <a:xfrm>
            <a:off x="5271992" y="4893884"/>
            <a:ext cx="1804656" cy="575965"/>
            <a:chOff x="5392490" y="512703"/>
            <a:chExt cx="1804656" cy="575965"/>
          </a:xfrm>
        </p:grpSpPr>
        <p:sp>
          <p:nvSpPr>
            <p:cNvPr id="261" name="Flowchart: Process 260">
              <a:extLst>
                <a:ext uri="{FF2B5EF4-FFF2-40B4-BE49-F238E27FC236}">
                  <a16:creationId xmlns:a16="http://schemas.microsoft.com/office/drawing/2014/main" id="{6C0A513B-3613-4473-9732-262ECE02ECEA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>
              <a:extLst>
                <a:ext uri="{FF2B5EF4-FFF2-40B4-BE49-F238E27FC236}">
                  <a16:creationId xmlns:a16="http://schemas.microsoft.com/office/drawing/2014/main" id="{BE036CD9-D519-41B1-9B27-355D7555CFF1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Flowchart: Process 262">
              <a:extLst>
                <a:ext uri="{FF2B5EF4-FFF2-40B4-BE49-F238E27FC236}">
                  <a16:creationId xmlns:a16="http://schemas.microsoft.com/office/drawing/2014/main" id="{7B1C1C74-FA23-475A-835D-23FDDAFB0DF5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lowchart: Process 263">
              <a:extLst>
                <a:ext uri="{FF2B5EF4-FFF2-40B4-BE49-F238E27FC236}">
                  <a16:creationId xmlns:a16="http://schemas.microsoft.com/office/drawing/2014/main" id="{C1299422-81C6-426E-88AF-655A808B73CA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Flowchart: Process 264">
              <a:extLst>
                <a:ext uri="{FF2B5EF4-FFF2-40B4-BE49-F238E27FC236}">
                  <a16:creationId xmlns:a16="http://schemas.microsoft.com/office/drawing/2014/main" id="{063105F0-12D5-4005-909E-D6AAFB7193F5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66" name="Flowchart: Process 265">
              <a:extLst>
                <a:ext uri="{FF2B5EF4-FFF2-40B4-BE49-F238E27FC236}">
                  <a16:creationId xmlns:a16="http://schemas.microsoft.com/office/drawing/2014/main" id="{CF696758-9970-49F2-AB16-F92684F3D1DE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7" name="Flowchart: Process 266">
              <a:extLst>
                <a:ext uri="{FF2B5EF4-FFF2-40B4-BE49-F238E27FC236}">
                  <a16:creationId xmlns:a16="http://schemas.microsoft.com/office/drawing/2014/main" id="{3B0319A0-37C5-4802-B8BC-CE1B7A88C503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8" name="Flowchart: Process 267">
              <a:extLst>
                <a:ext uri="{FF2B5EF4-FFF2-40B4-BE49-F238E27FC236}">
                  <a16:creationId xmlns:a16="http://schemas.microsoft.com/office/drawing/2014/main" id="{994C9C56-B3C5-45CC-92DE-66CE7B2E69B7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7EFCC6F-9EC5-47AE-B023-4AC8C505B976}"/>
              </a:ext>
            </a:extLst>
          </p:cNvPr>
          <p:cNvGrpSpPr/>
          <p:nvPr/>
        </p:nvGrpSpPr>
        <p:grpSpPr>
          <a:xfrm>
            <a:off x="5271992" y="5519763"/>
            <a:ext cx="1804656" cy="575965"/>
            <a:chOff x="5392490" y="512703"/>
            <a:chExt cx="1804656" cy="575965"/>
          </a:xfrm>
        </p:grpSpPr>
        <p:sp>
          <p:nvSpPr>
            <p:cNvPr id="270" name="Flowchart: Process 269">
              <a:extLst>
                <a:ext uri="{FF2B5EF4-FFF2-40B4-BE49-F238E27FC236}">
                  <a16:creationId xmlns:a16="http://schemas.microsoft.com/office/drawing/2014/main" id="{01415CBB-A7C2-4A3C-8852-E4E4B503DFA1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lowchart: Process 270">
              <a:extLst>
                <a:ext uri="{FF2B5EF4-FFF2-40B4-BE49-F238E27FC236}">
                  <a16:creationId xmlns:a16="http://schemas.microsoft.com/office/drawing/2014/main" id="{140F58B9-9DF3-4AD0-B15C-3189164E9AB8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Flowchart: Process 271">
              <a:extLst>
                <a:ext uri="{FF2B5EF4-FFF2-40B4-BE49-F238E27FC236}">
                  <a16:creationId xmlns:a16="http://schemas.microsoft.com/office/drawing/2014/main" id="{0BBC0E60-C597-4783-A538-A80332FC069C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Flowchart: Process 280">
              <a:extLst>
                <a:ext uri="{FF2B5EF4-FFF2-40B4-BE49-F238E27FC236}">
                  <a16:creationId xmlns:a16="http://schemas.microsoft.com/office/drawing/2014/main" id="{2FFAB319-B85E-4C9D-A414-A2610B9C2817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Flowchart: Process 354">
              <a:extLst>
                <a:ext uri="{FF2B5EF4-FFF2-40B4-BE49-F238E27FC236}">
                  <a16:creationId xmlns:a16="http://schemas.microsoft.com/office/drawing/2014/main" id="{9A448B6A-6055-42E5-8362-0DA46F9BFC0E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356" name="Flowchart: Process 355">
              <a:extLst>
                <a:ext uri="{FF2B5EF4-FFF2-40B4-BE49-F238E27FC236}">
                  <a16:creationId xmlns:a16="http://schemas.microsoft.com/office/drawing/2014/main" id="{F474CAA7-E905-4D7D-BC54-20E038AEE1A7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57" name="Flowchart: Process 356">
              <a:extLst>
                <a:ext uri="{FF2B5EF4-FFF2-40B4-BE49-F238E27FC236}">
                  <a16:creationId xmlns:a16="http://schemas.microsoft.com/office/drawing/2014/main" id="{32214249-B846-43CC-89F7-45ABC2712497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358" name="Flowchart: Process 357">
              <a:extLst>
                <a:ext uri="{FF2B5EF4-FFF2-40B4-BE49-F238E27FC236}">
                  <a16:creationId xmlns:a16="http://schemas.microsoft.com/office/drawing/2014/main" id="{FC2DEA13-5B12-44CA-99C3-BAF23412B58F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sp>
        <p:nvSpPr>
          <p:cNvPr id="354" name="Rounded Rectangular Callout 353"/>
          <p:cNvSpPr/>
          <p:nvPr/>
        </p:nvSpPr>
        <p:spPr bwMode="auto">
          <a:xfrm>
            <a:off x="7001417" y="3743705"/>
            <a:ext cx="1458037" cy="510778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Told you!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Rounded Rectangular Callout 204">
            <a:extLst>
              <a:ext uri="{FF2B5EF4-FFF2-40B4-BE49-F238E27FC236}">
                <a16:creationId xmlns:a16="http://schemas.microsoft.com/office/drawing/2014/main" id="{5481AFC9-269B-4044-99B1-5667B554722D}"/>
              </a:ext>
            </a:extLst>
          </p:cNvPr>
          <p:cNvSpPr/>
          <p:nvPr/>
        </p:nvSpPr>
        <p:spPr bwMode="auto">
          <a:xfrm>
            <a:off x="3177641" y="2483528"/>
            <a:ext cx="3507386" cy="919401"/>
          </a:xfrm>
          <a:prstGeom prst="wedgeRoundRectCallout">
            <a:avLst>
              <a:gd name="adj1" fmla="val 63441"/>
              <a:gd name="adj2" fmla="val -2433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 learned nothing about the solution</a:t>
            </a:r>
            <a:endParaRPr kumimoji="0" lang="en-US" sz="2400" b="0" i="1" u="none" strike="noStrike" cap="none" normalizeH="0" baseline="3000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95B7B6B8-CEA3-07E4-9AF5-7D738485E3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87762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61">
              <a:extLst>
                <a:ext uri="{FF2B5EF4-FFF2-40B4-BE49-F238E27FC236}">
                  <a16:creationId xmlns:a16="http://schemas.microsoft.com/office/drawing/2014/main" id="{BC1B7185-790F-6995-A237-98F0F8C7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62">
              <a:extLst>
                <a:ext uri="{FF2B5EF4-FFF2-40B4-BE49-F238E27FC236}">
                  <a16:creationId xmlns:a16="http://schemas.microsoft.com/office/drawing/2014/main" id="{306595F6-DFBE-4823-E5B2-10B2F0E4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63">
              <a:extLst>
                <a:ext uri="{FF2B5EF4-FFF2-40B4-BE49-F238E27FC236}">
                  <a16:creationId xmlns:a16="http://schemas.microsoft.com/office/drawing/2014/main" id="{52DC8900-3E67-25FD-5510-CDC5B1C99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64">
              <a:extLst>
                <a:ext uri="{FF2B5EF4-FFF2-40B4-BE49-F238E27FC236}">
                  <a16:creationId xmlns:a16="http://schemas.microsoft.com/office/drawing/2014/main" id="{2221557E-14C8-F516-BF73-DBEACCDBC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65">
              <a:extLst>
                <a:ext uri="{FF2B5EF4-FFF2-40B4-BE49-F238E27FC236}">
                  <a16:creationId xmlns:a16="http://schemas.microsoft.com/office/drawing/2014/main" id="{F2A9262D-3C98-1FC9-F9F1-BA968E88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66">
              <a:extLst>
                <a:ext uri="{FF2B5EF4-FFF2-40B4-BE49-F238E27FC236}">
                  <a16:creationId xmlns:a16="http://schemas.microsoft.com/office/drawing/2014/main" id="{33CB36E3-E817-DADE-ABA4-4582A0511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67">
              <a:extLst>
                <a:ext uri="{FF2B5EF4-FFF2-40B4-BE49-F238E27FC236}">
                  <a16:creationId xmlns:a16="http://schemas.microsoft.com/office/drawing/2014/main" id="{DDBEB187-D31C-F508-00AF-6D44A6FE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8">
              <a:extLst>
                <a:ext uri="{FF2B5EF4-FFF2-40B4-BE49-F238E27FC236}">
                  <a16:creationId xmlns:a16="http://schemas.microsoft.com/office/drawing/2014/main" id="{F843F6DD-B21D-F92A-0357-D3B8B53BE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E57D096D-C0E3-8AA8-1A14-1EE5EB034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50">
            <a:extLst>
              <a:ext uri="{FF2B5EF4-FFF2-40B4-BE49-F238E27FC236}">
                <a16:creationId xmlns:a16="http://schemas.microsoft.com/office/drawing/2014/main" id="{317C4AAF-C00A-6C5C-5764-C7423066147F}"/>
              </a:ext>
            </a:extLst>
          </p:cNvPr>
          <p:cNvGrpSpPr>
            <a:grpSpLocks/>
          </p:cNvGrpSpPr>
          <p:nvPr/>
        </p:nvGrpSpPr>
        <p:grpSpPr bwMode="auto">
          <a:xfrm>
            <a:off x="7446218" y="2578161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1B98C3B7-D7FF-5CB3-B635-B310472AF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26716219-1957-8DD7-ADE6-57C62B6C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E1C38AEE-C6D5-B5BC-BA1F-F43CCE056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38E2D78F-8C42-9E6A-D5DA-E1E2EC272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3108DE8F-56CC-D22C-39FA-0B693815A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9D516588-8F4D-A30B-50A8-57A5C3C2A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E1E1DC1E-6922-2A1E-4FDD-4E8BB8079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1E3A67A4-68F8-AC7D-A991-1B421448D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59">
              <a:extLst>
                <a:ext uri="{FF2B5EF4-FFF2-40B4-BE49-F238E27FC236}">
                  <a16:creationId xmlns:a16="http://schemas.microsoft.com/office/drawing/2014/main" id="{E006CF60-E300-6B4E-63CC-17E169FB5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713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/>
      <p:bldP spid="3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50">
            <a:extLst>
              <a:ext uri="{FF2B5EF4-FFF2-40B4-BE49-F238E27FC236}">
                <a16:creationId xmlns:a16="http://schemas.microsoft.com/office/drawing/2014/main" id="{6A353F67-939D-4F51-F9B9-24AF75641979}"/>
              </a:ext>
            </a:extLst>
          </p:cNvPr>
          <p:cNvGrpSpPr>
            <a:grpSpLocks/>
          </p:cNvGrpSpPr>
          <p:nvPr/>
        </p:nvGrpSpPr>
        <p:grpSpPr bwMode="auto">
          <a:xfrm>
            <a:off x="5710177" y="1349123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" name="Freeform 51">
              <a:extLst>
                <a:ext uri="{FF2B5EF4-FFF2-40B4-BE49-F238E27FC236}">
                  <a16:creationId xmlns:a16="http://schemas.microsoft.com/office/drawing/2014/main" id="{FE10EDDD-28E5-BD76-B655-DA6F73E28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52">
              <a:extLst>
                <a:ext uri="{FF2B5EF4-FFF2-40B4-BE49-F238E27FC236}">
                  <a16:creationId xmlns:a16="http://schemas.microsoft.com/office/drawing/2014/main" id="{60A2D00C-2334-2379-8841-762C95BB2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0EB24736-831C-B33E-9F80-AEC608310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5AD8D500-3486-62BD-E2FA-033FA7AC2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F7C37C01-4A2D-8F1C-4EC4-81AC439E3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6">
              <a:extLst>
                <a:ext uri="{FF2B5EF4-FFF2-40B4-BE49-F238E27FC236}">
                  <a16:creationId xmlns:a16="http://schemas.microsoft.com/office/drawing/2014/main" id="{A6F1E043-BF42-709C-26B9-944A44811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7">
              <a:extLst>
                <a:ext uri="{FF2B5EF4-FFF2-40B4-BE49-F238E27FC236}">
                  <a16:creationId xmlns:a16="http://schemas.microsoft.com/office/drawing/2014/main" id="{76F75027-81A8-6C75-3213-F9B15A4F9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8">
              <a:extLst>
                <a:ext uri="{FF2B5EF4-FFF2-40B4-BE49-F238E27FC236}">
                  <a16:creationId xmlns:a16="http://schemas.microsoft.com/office/drawing/2014/main" id="{D831B1B9-62F8-31CB-005E-FD9A099B3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59">
              <a:extLst>
                <a:ext uri="{FF2B5EF4-FFF2-40B4-BE49-F238E27FC236}">
                  <a16:creationId xmlns:a16="http://schemas.microsoft.com/office/drawing/2014/main" id="{6CCA28AA-E33F-322F-5CED-0E1BA7B97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69328" y="722254"/>
            <a:ext cx="4673600" cy="5476614"/>
            <a:chOff x="516928" y="569854"/>
            <a:chExt cx="4673600" cy="54766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5" name="Flowchart: Process 1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lowchart: Process 191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lowchart: Process 192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5" name="Flowchart: Process 194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lowchart: Process 196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lowchart: Process 197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3" name="Rounded Rectangular Callout 272"/>
          <p:cNvSpPr/>
          <p:nvPr/>
        </p:nvSpPr>
        <p:spPr bwMode="auto">
          <a:xfrm>
            <a:off x="2330385" y="3184040"/>
            <a:ext cx="6296687" cy="919401"/>
          </a:xfrm>
          <a:prstGeom prst="wedgeRoundRectCallout">
            <a:avLst>
              <a:gd name="adj1" fmla="val 32665"/>
              <a:gd name="adj2" fmla="val 14265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don’t actually know a solution,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I guess Victoria will challenge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on rows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 bwMode="auto">
          <a:xfrm>
            <a:off x="5899889" y="583428"/>
            <a:ext cx="286007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Rewind, Reload</a:t>
            </a: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C20EE494-352F-CA11-7887-360EBEC7084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10387" y="4957937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61">
              <a:extLst>
                <a:ext uri="{FF2B5EF4-FFF2-40B4-BE49-F238E27FC236}">
                  <a16:creationId xmlns:a16="http://schemas.microsoft.com/office/drawing/2014/main" id="{F5E96ACF-3A74-0A4E-BBB8-CD45394A8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62">
              <a:extLst>
                <a:ext uri="{FF2B5EF4-FFF2-40B4-BE49-F238E27FC236}">
                  <a16:creationId xmlns:a16="http://schemas.microsoft.com/office/drawing/2014/main" id="{C52F4700-7073-1EBE-709D-F36AFDED8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63">
              <a:extLst>
                <a:ext uri="{FF2B5EF4-FFF2-40B4-BE49-F238E27FC236}">
                  <a16:creationId xmlns:a16="http://schemas.microsoft.com/office/drawing/2014/main" id="{2F081FD7-97B6-4054-6311-2AD69C390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64">
              <a:extLst>
                <a:ext uri="{FF2B5EF4-FFF2-40B4-BE49-F238E27FC236}">
                  <a16:creationId xmlns:a16="http://schemas.microsoft.com/office/drawing/2014/main" id="{F2FFB6C4-83E1-5F34-77E8-D3BA8F605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65">
              <a:extLst>
                <a:ext uri="{FF2B5EF4-FFF2-40B4-BE49-F238E27FC236}">
                  <a16:creationId xmlns:a16="http://schemas.microsoft.com/office/drawing/2014/main" id="{D45663F1-B33E-2D1E-E4B2-4D828D2CF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66">
              <a:extLst>
                <a:ext uri="{FF2B5EF4-FFF2-40B4-BE49-F238E27FC236}">
                  <a16:creationId xmlns:a16="http://schemas.microsoft.com/office/drawing/2014/main" id="{A20C02C3-9C9B-2A9B-FD98-D4423BB48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67">
              <a:extLst>
                <a:ext uri="{FF2B5EF4-FFF2-40B4-BE49-F238E27FC236}">
                  <a16:creationId xmlns:a16="http://schemas.microsoft.com/office/drawing/2014/main" id="{FFF5C4BD-B275-045A-3F55-7F495EB39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8">
              <a:extLst>
                <a:ext uri="{FF2B5EF4-FFF2-40B4-BE49-F238E27FC236}">
                  <a16:creationId xmlns:a16="http://schemas.microsoft.com/office/drawing/2014/main" id="{766A397F-9C52-456D-ABBC-88850152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9749CCA2-2060-4F55-67EA-B0A5B6EF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322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69328" y="722254"/>
            <a:ext cx="4673600" cy="5476614"/>
            <a:chOff x="516928" y="569854"/>
            <a:chExt cx="4673600" cy="54766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5" name="Flowchart: Process 1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92" name="Flowchart: Process 191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93" name="Flowchart: Process 192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5" name="Flowchart: Process 194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97" name="Flowchart: Process 196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98" name="Flowchart: Process 197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sp>
        <p:nvSpPr>
          <p:cNvPr id="272" name="Rounded Rectangular Callout 271"/>
          <p:cNvSpPr/>
          <p:nvPr/>
        </p:nvSpPr>
        <p:spPr bwMode="auto">
          <a:xfrm>
            <a:off x="2829586" y="3000162"/>
            <a:ext cx="5440631" cy="919401"/>
          </a:xfrm>
          <a:prstGeom prst="wedgeRoundRectCallout">
            <a:avLst>
              <a:gd name="adj1" fmla="val 38462"/>
              <a:gd name="adj2" fmla="val 14006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in rows (easy) and don’t bother with columns and squares 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2C524FAB-E72A-9E8E-34A1-486080840EB5}"/>
              </a:ext>
            </a:extLst>
          </p:cNvPr>
          <p:cNvGrpSpPr>
            <a:grpSpLocks/>
          </p:cNvGrpSpPr>
          <p:nvPr/>
        </p:nvGrpSpPr>
        <p:grpSpPr bwMode="auto">
          <a:xfrm>
            <a:off x="5710177" y="1349123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51">
              <a:extLst>
                <a:ext uri="{FF2B5EF4-FFF2-40B4-BE49-F238E27FC236}">
                  <a16:creationId xmlns:a16="http://schemas.microsoft.com/office/drawing/2014/main" id="{40D64A12-BCB8-E004-AC20-C747D8851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52">
              <a:extLst>
                <a:ext uri="{FF2B5EF4-FFF2-40B4-BE49-F238E27FC236}">
                  <a16:creationId xmlns:a16="http://schemas.microsoft.com/office/drawing/2014/main" id="{C0138162-E011-CBE0-E937-3D375BDD0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53">
              <a:extLst>
                <a:ext uri="{FF2B5EF4-FFF2-40B4-BE49-F238E27FC236}">
                  <a16:creationId xmlns:a16="http://schemas.microsoft.com/office/drawing/2014/main" id="{FE219D5E-718A-484E-85C7-2F53681E6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54">
              <a:extLst>
                <a:ext uri="{FF2B5EF4-FFF2-40B4-BE49-F238E27FC236}">
                  <a16:creationId xmlns:a16="http://schemas.microsoft.com/office/drawing/2014/main" id="{F6A7C72A-C24D-0BE1-C350-68685D834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55">
              <a:extLst>
                <a:ext uri="{FF2B5EF4-FFF2-40B4-BE49-F238E27FC236}">
                  <a16:creationId xmlns:a16="http://schemas.microsoft.com/office/drawing/2014/main" id="{6A7100BF-59DB-5BFD-6707-DF5941545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56">
              <a:extLst>
                <a:ext uri="{FF2B5EF4-FFF2-40B4-BE49-F238E27FC236}">
                  <a16:creationId xmlns:a16="http://schemas.microsoft.com/office/drawing/2014/main" id="{39CFCCEE-B522-B579-E2A1-F5A90025C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57">
              <a:extLst>
                <a:ext uri="{FF2B5EF4-FFF2-40B4-BE49-F238E27FC236}">
                  <a16:creationId xmlns:a16="http://schemas.microsoft.com/office/drawing/2014/main" id="{CBDE41AF-9EB8-6BE4-FBFF-CADF49229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8">
              <a:extLst>
                <a:ext uri="{FF2B5EF4-FFF2-40B4-BE49-F238E27FC236}">
                  <a16:creationId xmlns:a16="http://schemas.microsoft.com/office/drawing/2014/main" id="{A761A125-E1EA-1B9E-82B1-329DED771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59">
              <a:extLst>
                <a:ext uri="{FF2B5EF4-FFF2-40B4-BE49-F238E27FC236}">
                  <a16:creationId xmlns:a16="http://schemas.microsoft.com/office/drawing/2014/main" id="{3447C8DC-9088-A68F-EC62-1EA0B39E7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" name="Group 60">
            <a:extLst>
              <a:ext uri="{FF2B5EF4-FFF2-40B4-BE49-F238E27FC236}">
                <a16:creationId xmlns:a16="http://schemas.microsoft.com/office/drawing/2014/main" id="{E1252622-6E89-894F-DAB5-B422CA75E1F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10387" y="4957937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4F41337B-695D-1322-2302-435F10600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103AE9F5-E64F-E6BB-43EF-5C15D8C0F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0126E0A2-9BEA-4073-4300-70B54613B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C16B98C1-31E4-EEDB-95B3-A497AEEA4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64573EA3-D861-942D-B571-8785C07D3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6A63A092-58CB-58E2-37EC-44EA4F388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67">
              <a:extLst>
                <a:ext uri="{FF2B5EF4-FFF2-40B4-BE49-F238E27FC236}">
                  <a16:creationId xmlns:a16="http://schemas.microsoft.com/office/drawing/2014/main" id="{8A4E2E45-65D6-0C31-E5F8-9B1CDE518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68">
              <a:extLst>
                <a:ext uri="{FF2B5EF4-FFF2-40B4-BE49-F238E27FC236}">
                  <a16:creationId xmlns:a16="http://schemas.microsoft.com/office/drawing/2014/main" id="{EF879BB6-0A7E-B89D-54A1-5C7D2120B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69">
              <a:extLst>
                <a:ext uri="{FF2B5EF4-FFF2-40B4-BE49-F238E27FC236}">
                  <a16:creationId xmlns:a16="http://schemas.microsoft.com/office/drawing/2014/main" id="{A2ED8C37-BE4E-E1EE-D41A-6FA16D769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545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9328" y="722254"/>
            <a:ext cx="416459" cy="5476614"/>
            <a:chOff x="669328" y="722254"/>
            <a:chExt cx="416459" cy="5476614"/>
          </a:xfrm>
        </p:grpSpPr>
        <p:sp>
          <p:nvSpPr>
            <p:cNvPr id="185" name="Flowchart: Process 184"/>
            <p:cNvSpPr/>
            <p:nvPr/>
          </p:nvSpPr>
          <p:spPr bwMode="auto">
            <a:xfrm>
              <a:off x="669328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669328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669328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669328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669328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669328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669328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669328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669328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01471" y="722254"/>
            <a:ext cx="416459" cy="5476614"/>
            <a:chOff x="1201471" y="722254"/>
            <a:chExt cx="416459" cy="5476614"/>
          </a:xfrm>
        </p:grpSpPr>
        <p:sp>
          <p:nvSpPr>
            <p:cNvPr id="192" name="Flowchart: Process 191"/>
            <p:cNvSpPr/>
            <p:nvPr/>
          </p:nvSpPr>
          <p:spPr bwMode="auto">
            <a:xfrm>
              <a:off x="1201471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201471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201471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201471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201471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201471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201471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201471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201471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33613" y="722254"/>
            <a:ext cx="416459" cy="5476614"/>
            <a:chOff x="1733613" y="722254"/>
            <a:chExt cx="416459" cy="5476614"/>
          </a:xfrm>
        </p:grpSpPr>
        <p:sp>
          <p:nvSpPr>
            <p:cNvPr id="193" name="Flowchart: Process 192"/>
            <p:cNvSpPr/>
            <p:nvPr/>
          </p:nvSpPr>
          <p:spPr bwMode="auto">
            <a:xfrm>
              <a:off x="1733613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733613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733613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733613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733613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733613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733613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733613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733613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65756" y="722254"/>
            <a:ext cx="416459" cy="5476614"/>
            <a:chOff x="2265756" y="722254"/>
            <a:chExt cx="416459" cy="5476614"/>
          </a:xfrm>
        </p:grpSpPr>
        <p:sp>
          <p:nvSpPr>
            <p:cNvPr id="194" name="Flowchart: Process 193"/>
            <p:cNvSpPr/>
            <p:nvPr/>
          </p:nvSpPr>
          <p:spPr bwMode="auto">
            <a:xfrm>
              <a:off x="2265756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265756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265756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265756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265756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265756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265756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265756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265756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97898" y="722254"/>
            <a:ext cx="416459" cy="5476614"/>
            <a:chOff x="2797898" y="722254"/>
            <a:chExt cx="416459" cy="5476614"/>
          </a:xfrm>
        </p:grpSpPr>
        <p:sp>
          <p:nvSpPr>
            <p:cNvPr id="195" name="Flowchart: Process 194"/>
            <p:cNvSpPr/>
            <p:nvPr/>
          </p:nvSpPr>
          <p:spPr bwMode="auto">
            <a:xfrm>
              <a:off x="2797898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797898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797898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797898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797898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797898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797898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797898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797898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30041" y="722254"/>
            <a:ext cx="416459" cy="5476614"/>
            <a:chOff x="3330041" y="722254"/>
            <a:chExt cx="416459" cy="5476614"/>
          </a:xfrm>
        </p:grpSpPr>
        <p:sp>
          <p:nvSpPr>
            <p:cNvPr id="196" name="Flowchart: Process 195"/>
            <p:cNvSpPr/>
            <p:nvPr/>
          </p:nvSpPr>
          <p:spPr bwMode="auto">
            <a:xfrm>
              <a:off x="3330041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330041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330041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330041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330041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330041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330041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330041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330041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62183" y="722254"/>
            <a:ext cx="416459" cy="5476614"/>
            <a:chOff x="3862183" y="722254"/>
            <a:chExt cx="416459" cy="5476614"/>
          </a:xfrm>
        </p:grpSpPr>
        <p:sp>
          <p:nvSpPr>
            <p:cNvPr id="197" name="Flowchart: Process 196"/>
            <p:cNvSpPr/>
            <p:nvPr/>
          </p:nvSpPr>
          <p:spPr bwMode="auto">
            <a:xfrm>
              <a:off x="3862183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862183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862183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862183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862183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862183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862183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862183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862183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4326" y="722254"/>
            <a:ext cx="416459" cy="5476614"/>
            <a:chOff x="4394326" y="722254"/>
            <a:chExt cx="416459" cy="5476614"/>
          </a:xfrm>
        </p:grpSpPr>
        <p:sp>
          <p:nvSpPr>
            <p:cNvPr id="198" name="Flowchart: Process 197"/>
            <p:cNvSpPr/>
            <p:nvPr/>
          </p:nvSpPr>
          <p:spPr bwMode="auto">
            <a:xfrm>
              <a:off x="4394326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394326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394326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394326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394326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394326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394326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394326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394326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26469" y="722254"/>
            <a:ext cx="416459" cy="5476614"/>
            <a:chOff x="4926469" y="722254"/>
            <a:chExt cx="416459" cy="5476614"/>
          </a:xfrm>
        </p:grpSpPr>
        <p:sp>
          <p:nvSpPr>
            <p:cNvPr id="199" name="Flowchart: Process 198"/>
            <p:cNvSpPr/>
            <p:nvPr/>
          </p:nvSpPr>
          <p:spPr bwMode="auto">
            <a:xfrm>
              <a:off x="4926469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926469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926469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926469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926469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926469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926469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926469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926469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3" name="Rounded Rectangular Callout 272"/>
          <p:cNvSpPr/>
          <p:nvPr/>
        </p:nvSpPr>
        <p:spPr bwMode="auto">
          <a:xfrm>
            <a:off x="7335435" y="566896"/>
            <a:ext cx="929663" cy="510778"/>
          </a:xfrm>
          <a:prstGeom prst="wedgeRoundRectCallout">
            <a:avLst>
              <a:gd name="adj1" fmla="val -100283"/>
              <a:gd name="adj2" fmla="val 14612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Rounded Rectangular Callout 271"/>
          <p:cNvSpPr/>
          <p:nvPr/>
        </p:nvSpPr>
        <p:spPr bwMode="auto">
          <a:xfrm>
            <a:off x="7108555" y="3691395"/>
            <a:ext cx="1099243" cy="510778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Bingo!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50">
            <a:extLst>
              <a:ext uri="{FF2B5EF4-FFF2-40B4-BE49-F238E27FC236}">
                <a16:creationId xmlns:a16="http://schemas.microsoft.com/office/drawing/2014/main" id="{1250443D-6369-250D-E6B3-4DC8DB937B26}"/>
              </a:ext>
            </a:extLst>
          </p:cNvPr>
          <p:cNvGrpSpPr>
            <a:grpSpLocks/>
          </p:cNvGrpSpPr>
          <p:nvPr/>
        </p:nvGrpSpPr>
        <p:grpSpPr bwMode="auto">
          <a:xfrm>
            <a:off x="5710177" y="1349123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B3D96AD4-E00D-50F4-3C5E-67E004417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F2E87F18-98A0-D673-C15A-AACA19495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C5D448C7-4DAC-9EA0-8BF0-B8B73CE72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54">
              <a:extLst>
                <a:ext uri="{FF2B5EF4-FFF2-40B4-BE49-F238E27FC236}">
                  <a16:creationId xmlns:a16="http://schemas.microsoft.com/office/drawing/2014/main" id="{D76158E7-AD29-D5BD-4C67-1B8373F59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7A0E6FE9-248E-F1BA-E544-232487681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827D56F6-E8FD-B0A9-2A47-F7CC1CC32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3613699E-B207-2E78-9D36-1995673CE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B6CD3C6D-34D4-1D0B-7DC4-7AA476778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9">
              <a:extLst>
                <a:ext uri="{FF2B5EF4-FFF2-40B4-BE49-F238E27FC236}">
                  <a16:creationId xmlns:a16="http://schemas.microsoft.com/office/drawing/2014/main" id="{2BE65EC5-6150-3393-2303-B057ADE34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60">
            <a:extLst>
              <a:ext uri="{FF2B5EF4-FFF2-40B4-BE49-F238E27FC236}">
                <a16:creationId xmlns:a16="http://schemas.microsoft.com/office/drawing/2014/main" id="{DBEE1A42-9B55-2376-8181-6D73F0240B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10387" y="4957937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EB41EF80-F7F2-19BA-9C5A-7693C34E9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62">
              <a:extLst>
                <a:ext uri="{FF2B5EF4-FFF2-40B4-BE49-F238E27FC236}">
                  <a16:creationId xmlns:a16="http://schemas.microsoft.com/office/drawing/2014/main" id="{06086C76-881C-79C2-9DD0-28EC13A45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213FE140-2471-EA42-2560-11AE65AF4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9BBD60E7-76EB-8F55-8673-0F06ED8AF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id="{94586C84-8718-6CA1-7E6A-B02B46AFD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66">
              <a:extLst>
                <a:ext uri="{FF2B5EF4-FFF2-40B4-BE49-F238E27FC236}">
                  <a16:creationId xmlns:a16="http://schemas.microsoft.com/office/drawing/2014/main" id="{EB23B76C-17C1-64E3-D06E-B673069CE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67">
              <a:extLst>
                <a:ext uri="{FF2B5EF4-FFF2-40B4-BE49-F238E27FC236}">
                  <a16:creationId xmlns:a16="http://schemas.microsoft.com/office/drawing/2014/main" id="{999DA198-F7D0-A9B1-515B-6B17581A4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68">
              <a:extLst>
                <a:ext uri="{FF2B5EF4-FFF2-40B4-BE49-F238E27FC236}">
                  <a16:creationId xmlns:a16="http://schemas.microsoft.com/office/drawing/2014/main" id="{60EEF4F1-0A80-926A-1FB1-BDBC5939F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69">
              <a:extLst>
                <a:ext uri="{FF2B5EF4-FFF2-40B4-BE49-F238E27FC236}">
                  <a16:creationId xmlns:a16="http://schemas.microsoft.com/office/drawing/2014/main" id="{198D61D3-EB6E-4E33-0EA0-6ED646D78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123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46389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-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39444 -0.007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22" y="-3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7 L 0.34722 0.009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1" y="4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0.27639 0.003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9" y="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21805 -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03" y="-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16111 0.0074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37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10833 -0.00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0125 0.0111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609BAAE-35E4-4C91-9F12-55550576F7E8}"/>
              </a:ext>
            </a:extLst>
          </p:cNvPr>
          <p:cNvGrpSpPr/>
          <p:nvPr/>
        </p:nvGrpSpPr>
        <p:grpSpPr>
          <a:xfrm>
            <a:off x="5271992" y="512703"/>
            <a:ext cx="1804656" cy="575965"/>
            <a:chOff x="5392490" y="512703"/>
            <a:chExt cx="1804656" cy="575965"/>
          </a:xfrm>
        </p:grpSpPr>
        <p:sp>
          <p:nvSpPr>
            <p:cNvPr id="207" name="Flowchart: Process 206">
              <a:extLst>
                <a:ext uri="{FF2B5EF4-FFF2-40B4-BE49-F238E27FC236}">
                  <a16:creationId xmlns:a16="http://schemas.microsoft.com/office/drawing/2014/main" id="{A169B2B5-25F0-4ACE-8EAA-FFD5460A1802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Flowchart: Process 207">
              <a:extLst>
                <a:ext uri="{FF2B5EF4-FFF2-40B4-BE49-F238E27FC236}">
                  <a16:creationId xmlns:a16="http://schemas.microsoft.com/office/drawing/2014/main" id="{8382DE05-5FE9-47C4-93D2-ED761F8F7651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Process 208">
              <a:extLst>
                <a:ext uri="{FF2B5EF4-FFF2-40B4-BE49-F238E27FC236}">
                  <a16:creationId xmlns:a16="http://schemas.microsoft.com/office/drawing/2014/main" id="{E3A160A8-A563-455B-B14B-364CBE6A18DE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Flowchart: Process 209">
              <a:extLst>
                <a:ext uri="{FF2B5EF4-FFF2-40B4-BE49-F238E27FC236}">
                  <a16:creationId xmlns:a16="http://schemas.microsoft.com/office/drawing/2014/main" id="{EFB19DF4-9754-4AAA-9163-276188293036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>
              <a:extLst>
                <a:ext uri="{FF2B5EF4-FFF2-40B4-BE49-F238E27FC236}">
                  <a16:creationId xmlns:a16="http://schemas.microsoft.com/office/drawing/2014/main" id="{7B9F2D98-7817-4D46-B958-71EB76F763E8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2" name="Flowchart: Process 211">
              <a:extLst>
                <a:ext uri="{FF2B5EF4-FFF2-40B4-BE49-F238E27FC236}">
                  <a16:creationId xmlns:a16="http://schemas.microsoft.com/office/drawing/2014/main" id="{6FB99232-ED58-48EF-8B92-B6AE93E5FE0A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3" name="Flowchart: Process 212">
              <a:extLst>
                <a:ext uri="{FF2B5EF4-FFF2-40B4-BE49-F238E27FC236}">
                  <a16:creationId xmlns:a16="http://schemas.microsoft.com/office/drawing/2014/main" id="{1119F321-B4EE-41DE-8701-FA89EF93DE8A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4" name="Flowchart: Process 213">
              <a:extLst>
                <a:ext uri="{FF2B5EF4-FFF2-40B4-BE49-F238E27FC236}">
                  <a16:creationId xmlns:a16="http://schemas.microsoft.com/office/drawing/2014/main" id="{3758F912-3F12-4432-B3D8-BBE323B6CFE9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58B3CAD-E812-4D68-95FF-9FBCFA7AC561}"/>
              </a:ext>
            </a:extLst>
          </p:cNvPr>
          <p:cNvGrpSpPr/>
          <p:nvPr/>
        </p:nvGrpSpPr>
        <p:grpSpPr>
          <a:xfrm>
            <a:off x="5271992" y="1138586"/>
            <a:ext cx="1804656" cy="575965"/>
            <a:chOff x="5392490" y="512703"/>
            <a:chExt cx="1804656" cy="575965"/>
          </a:xfrm>
        </p:grpSpPr>
        <p:sp>
          <p:nvSpPr>
            <p:cNvPr id="216" name="Flowchart: Process 215">
              <a:extLst>
                <a:ext uri="{FF2B5EF4-FFF2-40B4-BE49-F238E27FC236}">
                  <a16:creationId xmlns:a16="http://schemas.microsoft.com/office/drawing/2014/main" id="{1EEDBA84-82A9-40D7-8AED-50FBEF3990BE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Flowchart: Process 216">
              <a:extLst>
                <a:ext uri="{FF2B5EF4-FFF2-40B4-BE49-F238E27FC236}">
                  <a16:creationId xmlns:a16="http://schemas.microsoft.com/office/drawing/2014/main" id="{1604FFFA-1A81-4038-957D-E1B82BDC4B69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Flowchart: Process 217">
              <a:extLst>
                <a:ext uri="{FF2B5EF4-FFF2-40B4-BE49-F238E27FC236}">
                  <a16:creationId xmlns:a16="http://schemas.microsoft.com/office/drawing/2014/main" id="{520AEF8D-522F-4A0A-87B7-D1CAE3F7AF0A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Flowchart: Process 218">
              <a:extLst>
                <a:ext uri="{FF2B5EF4-FFF2-40B4-BE49-F238E27FC236}">
                  <a16:creationId xmlns:a16="http://schemas.microsoft.com/office/drawing/2014/main" id="{89C89AEA-4E94-49DC-BA11-19E8918479D2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>
              <a:extLst>
                <a:ext uri="{FF2B5EF4-FFF2-40B4-BE49-F238E27FC236}">
                  <a16:creationId xmlns:a16="http://schemas.microsoft.com/office/drawing/2014/main" id="{842F1ABF-AE67-4457-8BEA-68A8D0740A73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1" name="Flowchart: Process 220">
              <a:extLst>
                <a:ext uri="{FF2B5EF4-FFF2-40B4-BE49-F238E27FC236}">
                  <a16:creationId xmlns:a16="http://schemas.microsoft.com/office/drawing/2014/main" id="{A26BAE9D-1845-478D-A8CF-F3B4B922E223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2" name="Flowchart: Process 221">
              <a:extLst>
                <a:ext uri="{FF2B5EF4-FFF2-40B4-BE49-F238E27FC236}">
                  <a16:creationId xmlns:a16="http://schemas.microsoft.com/office/drawing/2014/main" id="{08BC771E-F33F-41D0-AFD3-BF3E1B5C06AC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23" name="Flowchart: Process 222">
              <a:extLst>
                <a:ext uri="{FF2B5EF4-FFF2-40B4-BE49-F238E27FC236}">
                  <a16:creationId xmlns:a16="http://schemas.microsoft.com/office/drawing/2014/main" id="{C0F61528-7A5D-4FF8-83BB-DC8EE17A3E91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C95558F-DEE6-4F45-95F9-57F6EC385375}"/>
              </a:ext>
            </a:extLst>
          </p:cNvPr>
          <p:cNvGrpSpPr/>
          <p:nvPr/>
        </p:nvGrpSpPr>
        <p:grpSpPr>
          <a:xfrm>
            <a:off x="5271992" y="1764469"/>
            <a:ext cx="1804656" cy="575965"/>
            <a:chOff x="5392490" y="512703"/>
            <a:chExt cx="1804656" cy="575965"/>
          </a:xfrm>
        </p:grpSpPr>
        <p:sp>
          <p:nvSpPr>
            <p:cNvPr id="225" name="Flowchart: Process 224">
              <a:extLst>
                <a:ext uri="{FF2B5EF4-FFF2-40B4-BE49-F238E27FC236}">
                  <a16:creationId xmlns:a16="http://schemas.microsoft.com/office/drawing/2014/main" id="{4C8B43ED-014F-4457-9283-8FA03C149622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Flowchart: Process 225">
              <a:extLst>
                <a:ext uri="{FF2B5EF4-FFF2-40B4-BE49-F238E27FC236}">
                  <a16:creationId xmlns:a16="http://schemas.microsoft.com/office/drawing/2014/main" id="{219F7955-9455-4C5E-BAFD-91EB2D5046D8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Flowchart: Process 226">
              <a:extLst>
                <a:ext uri="{FF2B5EF4-FFF2-40B4-BE49-F238E27FC236}">
                  <a16:creationId xmlns:a16="http://schemas.microsoft.com/office/drawing/2014/main" id="{7B22AA2D-40D1-47DD-A1B6-1B9FD88A6673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>
              <a:extLst>
                <a:ext uri="{FF2B5EF4-FFF2-40B4-BE49-F238E27FC236}">
                  <a16:creationId xmlns:a16="http://schemas.microsoft.com/office/drawing/2014/main" id="{A5D7C728-4894-4FA8-AF67-7402A22441E8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>
              <a:extLst>
                <a:ext uri="{FF2B5EF4-FFF2-40B4-BE49-F238E27FC236}">
                  <a16:creationId xmlns:a16="http://schemas.microsoft.com/office/drawing/2014/main" id="{6EC923C6-B0EF-4895-AE39-89EF3F9E0E08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30" name="Flowchart: Process 229">
              <a:extLst>
                <a:ext uri="{FF2B5EF4-FFF2-40B4-BE49-F238E27FC236}">
                  <a16:creationId xmlns:a16="http://schemas.microsoft.com/office/drawing/2014/main" id="{77D45702-2EC5-48AD-BE84-CA749430D381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>
              <a:extLst>
                <a:ext uri="{FF2B5EF4-FFF2-40B4-BE49-F238E27FC236}">
                  <a16:creationId xmlns:a16="http://schemas.microsoft.com/office/drawing/2014/main" id="{9AC4E6A9-C7AD-4F71-BE58-18F577D25F3E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2" name="Flowchart: Process 231">
              <a:extLst>
                <a:ext uri="{FF2B5EF4-FFF2-40B4-BE49-F238E27FC236}">
                  <a16:creationId xmlns:a16="http://schemas.microsoft.com/office/drawing/2014/main" id="{4BEC5621-74CD-42FA-88E2-C975285AC791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E0A80F9-007C-48F6-9A92-CAFA625B8553}"/>
              </a:ext>
            </a:extLst>
          </p:cNvPr>
          <p:cNvGrpSpPr/>
          <p:nvPr/>
        </p:nvGrpSpPr>
        <p:grpSpPr>
          <a:xfrm>
            <a:off x="5271992" y="2390352"/>
            <a:ext cx="1804656" cy="575965"/>
            <a:chOff x="5392490" y="512703"/>
            <a:chExt cx="1804656" cy="575965"/>
          </a:xfrm>
        </p:grpSpPr>
        <p:sp>
          <p:nvSpPr>
            <p:cNvPr id="234" name="Flowchart: Process 233">
              <a:extLst>
                <a:ext uri="{FF2B5EF4-FFF2-40B4-BE49-F238E27FC236}">
                  <a16:creationId xmlns:a16="http://schemas.microsoft.com/office/drawing/2014/main" id="{4A735119-999C-4F90-83E6-5AE34D23501E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>
              <a:extLst>
                <a:ext uri="{FF2B5EF4-FFF2-40B4-BE49-F238E27FC236}">
                  <a16:creationId xmlns:a16="http://schemas.microsoft.com/office/drawing/2014/main" id="{7DF46B31-F97F-45AC-96AA-8531DD645504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>
              <a:extLst>
                <a:ext uri="{FF2B5EF4-FFF2-40B4-BE49-F238E27FC236}">
                  <a16:creationId xmlns:a16="http://schemas.microsoft.com/office/drawing/2014/main" id="{9DC0B7BD-CC57-4080-8009-972797C51063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Flowchart: Process 236">
              <a:extLst>
                <a:ext uri="{FF2B5EF4-FFF2-40B4-BE49-F238E27FC236}">
                  <a16:creationId xmlns:a16="http://schemas.microsoft.com/office/drawing/2014/main" id="{B0F718B5-86FF-4058-9C1A-0910D8D5FEB9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Flowchart: Process 237">
              <a:extLst>
                <a:ext uri="{FF2B5EF4-FFF2-40B4-BE49-F238E27FC236}">
                  <a16:creationId xmlns:a16="http://schemas.microsoft.com/office/drawing/2014/main" id="{5B3FAF9E-6ADF-4EE5-B656-B90870D20EFE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39" name="Flowchart: Process 238">
              <a:extLst>
                <a:ext uri="{FF2B5EF4-FFF2-40B4-BE49-F238E27FC236}">
                  <a16:creationId xmlns:a16="http://schemas.microsoft.com/office/drawing/2014/main" id="{9241F905-8355-404F-AA1D-FC32D48F377A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0" name="Flowchart: Process 239">
              <a:extLst>
                <a:ext uri="{FF2B5EF4-FFF2-40B4-BE49-F238E27FC236}">
                  <a16:creationId xmlns:a16="http://schemas.microsoft.com/office/drawing/2014/main" id="{7550B432-11AE-4C2F-B2D6-CE72A1E1C708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41" name="Flowchart: Process 240">
              <a:extLst>
                <a:ext uri="{FF2B5EF4-FFF2-40B4-BE49-F238E27FC236}">
                  <a16:creationId xmlns:a16="http://schemas.microsoft.com/office/drawing/2014/main" id="{2177E66B-F6FA-4F22-A124-2136286A3E7A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B1525620-356F-4588-85BB-58DAF07FEC5C}"/>
              </a:ext>
            </a:extLst>
          </p:cNvPr>
          <p:cNvGrpSpPr/>
          <p:nvPr/>
        </p:nvGrpSpPr>
        <p:grpSpPr>
          <a:xfrm>
            <a:off x="5271992" y="3016235"/>
            <a:ext cx="1804656" cy="575965"/>
            <a:chOff x="5392490" y="512703"/>
            <a:chExt cx="1804656" cy="575965"/>
          </a:xfrm>
        </p:grpSpPr>
        <p:sp>
          <p:nvSpPr>
            <p:cNvPr id="243" name="Flowchart: Process 242">
              <a:extLst>
                <a:ext uri="{FF2B5EF4-FFF2-40B4-BE49-F238E27FC236}">
                  <a16:creationId xmlns:a16="http://schemas.microsoft.com/office/drawing/2014/main" id="{B9DA9B4F-3AEC-4380-AAF8-B10333649038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>
              <a:extLst>
                <a:ext uri="{FF2B5EF4-FFF2-40B4-BE49-F238E27FC236}">
                  <a16:creationId xmlns:a16="http://schemas.microsoft.com/office/drawing/2014/main" id="{031314B5-B203-4FF0-9031-0A032BA1DA44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Flowchart: Process 244">
              <a:extLst>
                <a:ext uri="{FF2B5EF4-FFF2-40B4-BE49-F238E27FC236}">
                  <a16:creationId xmlns:a16="http://schemas.microsoft.com/office/drawing/2014/main" id="{2C2B5F38-4118-4457-AE83-DECAAEBCE5B7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>
              <a:extLst>
                <a:ext uri="{FF2B5EF4-FFF2-40B4-BE49-F238E27FC236}">
                  <a16:creationId xmlns:a16="http://schemas.microsoft.com/office/drawing/2014/main" id="{48D0E082-C952-43DD-91A6-3D2D2F8B6237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Flowchart: Process 246">
              <a:extLst>
                <a:ext uri="{FF2B5EF4-FFF2-40B4-BE49-F238E27FC236}">
                  <a16:creationId xmlns:a16="http://schemas.microsoft.com/office/drawing/2014/main" id="{F56DCE73-10C8-4D3E-8BF0-3423E3F2059E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8" name="Flowchart: Process 247">
              <a:extLst>
                <a:ext uri="{FF2B5EF4-FFF2-40B4-BE49-F238E27FC236}">
                  <a16:creationId xmlns:a16="http://schemas.microsoft.com/office/drawing/2014/main" id="{1E5C37BE-0B73-4852-9769-B1D857C98BA3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49" name="Flowchart: Process 248">
              <a:extLst>
                <a:ext uri="{FF2B5EF4-FFF2-40B4-BE49-F238E27FC236}">
                  <a16:creationId xmlns:a16="http://schemas.microsoft.com/office/drawing/2014/main" id="{2C942395-3AE6-4630-A8D9-38B551F762E7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>
              <a:extLst>
                <a:ext uri="{FF2B5EF4-FFF2-40B4-BE49-F238E27FC236}">
                  <a16:creationId xmlns:a16="http://schemas.microsoft.com/office/drawing/2014/main" id="{7CCDF719-45A1-49C7-8274-A00C6E08C893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AEEF269-5C31-41A1-BEB6-CCE3562EA32F}"/>
              </a:ext>
            </a:extLst>
          </p:cNvPr>
          <p:cNvGrpSpPr/>
          <p:nvPr/>
        </p:nvGrpSpPr>
        <p:grpSpPr>
          <a:xfrm>
            <a:off x="5271992" y="3642118"/>
            <a:ext cx="1804656" cy="575965"/>
            <a:chOff x="5392490" y="512703"/>
            <a:chExt cx="1804656" cy="575965"/>
          </a:xfrm>
        </p:grpSpPr>
        <p:sp>
          <p:nvSpPr>
            <p:cNvPr id="252" name="Flowchart: Process 251">
              <a:extLst>
                <a:ext uri="{FF2B5EF4-FFF2-40B4-BE49-F238E27FC236}">
                  <a16:creationId xmlns:a16="http://schemas.microsoft.com/office/drawing/2014/main" id="{2B33DB94-2395-4A44-84F8-2AE54D329334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lowchart: Process 252">
              <a:extLst>
                <a:ext uri="{FF2B5EF4-FFF2-40B4-BE49-F238E27FC236}">
                  <a16:creationId xmlns:a16="http://schemas.microsoft.com/office/drawing/2014/main" id="{8AE68D3E-2FA0-4493-91C0-5D8DB0E5FEC5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Flowchart: Process 253">
              <a:extLst>
                <a:ext uri="{FF2B5EF4-FFF2-40B4-BE49-F238E27FC236}">
                  <a16:creationId xmlns:a16="http://schemas.microsoft.com/office/drawing/2014/main" id="{122B6232-4D1B-4860-8E58-462EB2B837BA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>
              <a:extLst>
                <a:ext uri="{FF2B5EF4-FFF2-40B4-BE49-F238E27FC236}">
                  <a16:creationId xmlns:a16="http://schemas.microsoft.com/office/drawing/2014/main" id="{A31618BD-7D5A-4BC2-8B7C-132F6025C604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Flowchart: Process 255">
              <a:extLst>
                <a:ext uri="{FF2B5EF4-FFF2-40B4-BE49-F238E27FC236}">
                  <a16:creationId xmlns:a16="http://schemas.microsoft.com/office/drawing/2014/main" id="{97409D20-F436-4852-9A39-29379FADD127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57" name="Flowchart: Process 256">
              <a:extLst>
                <a:ext uri="{FF2B5EF4-FFF2-40B4-BE49-F238E27FC236}">
                  <a16:creationId xmlns:a16="http://schemas.microsoft.com/office/drawing/2014/main" id="{D972760C-8A09-4E2B-990B-F6D30839C87B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8" name="Flowchart: Process 257">
              <a:extLst>
                <a:ext uri="{FF2B5EF4-FFF2-40B4-BE49-F238E27FC236}">
                  <a16:creationId xmlns:a16="http://schemas.microsoft.com/office/drawing/2014/main" id="{57AD85CB-60D8-4151-A15E-AAE835A53139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9" name="Flowchart: Process 258">
              <a:extLst>
                <a:ext uri="{FF2B5EF4-FFF2-40B4-BE49-F238E27FC236}">
                  <a16:creationId xmlns:a16="http://schemas.microsoft.com/office/drawing/2014/main" id="{7BEB6DC0-5C01-4D3A-B24A-9FCF113852B1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A013F2F-B962-4102-8B49-B6BB3DFA638C}"/>
              </a:ext>
            </a:extLst>
          </p:cNvPr>
          <p:cNvGrpSpPr/>
          <p:nvPr/>
        </p:nvGrpSpPr>
        <p:grpSpPr>
          <a:xfrm>
            <a:off x="5271992" y="4268001"/>
            <a:ext cx="1804656" cy="575965"/>
            <a:chOff x="5392490" y="512703"/>
            <a:chExt cx="1804656" cy="575965"/>
          </a:xfrm>
        </p:grpSpPr>
        <p:sp>
          <p:nvSpPr>
            <p:cNvPr id="261" name="Flowchart: Process 260">
              <a:extLst>
                <a:ext uri="{FF2B5EF4-FFF2-40B4-BE49-F238E27FC236}">
                  <a16:creationId xmlns:a16="http://schemas.microsoft.com/office/drawing/2014/main" id="{359E8678-6574-4E70-93EC-F8E26FD1CB37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>
              <a:extLst>
                <a:ext uri="{FF2B5EF4-FFF2-40B4-BE49-F238E27FC236}">
                  <a16:creationId xmlns:a16="http://schemas.microsoft.com/office/drawing/2014/main" id="{E460F2A4-F254-46BC-9ADE-291CA0C7AF38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Flowchart: Process 262">
              <a:extLst>
                <a:ext uri="{FF2B5EF4-FFF2-40B4-BE49-F238E27FC236}">
                  <a16:creationId xmlns:a16="http://schemas.microsoft.com/office/drawing/2014/main" id="{E57749CA-86EF-48A5-87D6-58D055E6EE67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lowchart: Process 263">
              <a:extLst>
                <a:ext uri="{FF2B5EF4-FFF2-40B4-BE49-F238E27FC236}">
                  <a16:creationId xmlns:a16="http://schemas.microsoft.com/office/drawing/2014/main" id="{65291AA2-4F63-451A-9652-B34AED45D200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Flowchart: Process 264">
              <a:extLst>
                <a:ext uri="{FF2B5EF4-FFF2-40B4-BE49-F238E27FC236}">
                  <a16:creationId xmlns:a16="http://schemas.microsoft.com/office/drawing/2014/main" id="{B045FDFD-8634-4C1A-8295-507400CFBCF9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66" name="Flowchart: Process 265">
              <a:extLst>
                <a:ext uri="{FF2B5EF4-FFF2-40B4-BE49-F238E27FC236}">
                  <a16:creationId xmlns:a16="http://schemas.microsoft.com/office/drawing/2014/main" id="{4C7DBDF3-D820-4763-A453-5AEAAFD81C56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7" name="Flowchart: Process 266">
              <a:extLst>
                <a:ext uri="{FF2B5EF4-FFF2-40B4-BE49-F238E27FC236}">
                  <a16:creationId xmlns:a16="http://schemas.microsoft.com/office/drawing/2014/main" id="{2ECACE58-6F05-4914-BE56-E9C443AAD9DD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8" name="Flowchart: Process 267">
              <a:extLst>
                <a:ext uri="{FF2B5EF4-FFF2-40B4-BE49-F238E27FC236}">
                  <a16:creationId xmlns:a16="http://schemas.microsoft.com/office/drawing/2014/main" id="{77DEF39E-215D-4FE4-84D8-FA68B709099B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3CBCE4B9-CD0F-4C6A-9A22-0EC89AE1E597}"/>
              </a:ext>
            </a:extLst>
          </p:cNvPr>
          <p:cNvGrpSpPr/>
          <p:nvPr/>
        </p:nvGrpSpPr>
        <p:grpSpPr>
          <a:xfrm>
            <a:off x="5271992" y="4893884"/>
            <a:ext cx="1804656" cy="575965"/>
            <a:chOff x="5392490" y="512703"/>
            <a:chExt cx="1804656" cy="575965"/>
          </a:xfrm>
        </p:grpSpPr>
        <p:sp>
          <p:nvSpPr>
            <p:cNvPr id="270" name="Flowchart: Process 269">
              <a:extLst>
                <a:ext uri="{FF2B5EF4-FFF2-40B4-BE49-F238E27FC236}">
                  <a16:creationId xmlns:a16="http://schemas.microsoft.com/office/drawing/2014/main" id="{6AA3FF9E-D675-4D9D-AF98-3CD9EFB55E8F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lowchart: Process 270">
              <a:extLst>
                <a:ext uri="{FF2B5EF4-FFF2-40B4-BE49-F238E27FC236}">
                  <a16:creationId xmlns:a16="http://schemas.microsoft.com/office/drawing/2014/main" id="{409EC707-2FA9-4629-8891-11070F5914D5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Flowchart: Process 271">
              <a:extLst>
                <a:ext uri="{FF2B5EF4-FFF2-40B4-BE49-F238E27FC236}">
                  <a16:creationId xmlns:a16="http://schemas.microsoft.com/office/drawing/2014/main" id="{B27BD8E6-4FE3-4F0C-A443-B9A296D42524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Flowchart: Process 280">
              <a:extLst>
                <a:ext uri="{FF2B5EF4-FFF2-40B4-BE49-F238E27FC236}">
                  <a16:creationId xmlns:a16="http://schemas.microsoft.com/office/drawing/2014/main" id="{A1592E4A-93F0-4AFD-B534-3CCFB6193CE6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Flowchart: Process 354">
              <a:extLst>
                <a:ext uri="{FF2B5EF4-FFF2-40B4-BE49-F238E27FC236}">
                  <a16:creationId xmlns:a16="http://schemas.microsoft.com/office/drawing/2014/main" id="{CA141E58-3AB5-474E-B7B1-72D96223EC7B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356" name="Flowchart: Process 355">
              <a:extLst>
                <a:ext uri="{FF2B5EF4-FFF2-40B4-BE49-F238E27FC236}">
                  <a16:creationId xmlns:a16="http://schemas.microsoft.com/office/drawing/2014/main" id="{DE430C9D-28C2-4346-8A08-A7EF40A61B77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57" name="Flowchart: Process 356">
              <a:extLst>
                <a:ext uri="{FF2B5EF4-FFF2-40B4-BE49-F238E27FC236}">
                  <a16:creationId xmlns:a16="http://schemas.microsoft.com/office/drawing/2014/main" id="{A8ADDDBD-57C5-4209-801E-5FD178CA2A14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358" name="Flowchart: Process 357">
              <a:extLst>
                <a:ext uri="{FF2B5EF4-FFF2-40B4-BE49-F238E27FC236}">
                  <a16:creationId xmlns:a16="http://schemas.microsoft.com/office/drawing/2014/main" id="{67C11BF5-EA80-40D5-ADF6-CC85F0E0A429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05F0B7CD-5C2B-43CE-8F13-D3AF755D8190}"/>
              </a:ext>
            </a:extLst>
          </p:cNvPr>
          <p:cNvGrpSpPr/>
          <p:nvPr/>
        </p:nvGrpSpPr>
        <p:grpSpPr>
          <a:xfrm>
            <a:off x="5271992" y="5519763"/>
            <a:ext cx="1804656" cy="575965"/>
            <a:chOff x="5392490" y="512703"/>
            <a:chExt cx="1804656" cy="575965"/>
          </a:xfrm>
        </p:grpSpPr>
        <p:sp>
          <p:nvSpPr>
            <p:cNvPr id="360" name="Flowchart: Process 359">
              <a:extLst>
                <a:ext uri="{FF2B5EF4-FFF2-40B4-BE49-F238E27FC236}">
                  <a16:creationId xmlns:a16="http://schemas.microsoft.com/office/drawing/2014/main" id="{FDA77645-AAD6-483C-A875-88CAFFD25761}"/>
                </a:ext>
              </a:extLst>
            </p:cNvPr>
            <p:cNvSpPr/>
            <p:nvPr/>
          </p:nvSpPr>
          <p:spPr bwMode="auto">
            <a:xfrm>
              <a:off x="5392490" y="5127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Flowchart: Process 360">
              <a:extLst>
                <a:ext uri="{FF2B5EF4-FFF2-40B4-BE49-F238E27FC236}">
                  <a16:creationId xmlns:a16="http://schemas.microsoft.com/office/drawing/2014/main" id="{FE04E295-C3BE-43CB-A679-192E3000690D}"/>
                </a:ext>
              </a:extLst>
            </p:cNvPr>
            <p:cNvSpPr/>
            <p:nvPr/>
          </p:nvSpPr>
          <p:spPr bwMode="auto">
            <a:xfrm>
              <a:off x="5544890" y="52903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Flowchart: Process 361">
              <a:extLst>
                <a:ext uri="{FF2B5EF4-FFF2-40B4-BE49-F238E27FC236}">
                  <a16:creationId xmlns:a16="http://schemas.microsoft.com/office/drawing/2014/main" id="{40E29B3B-3C36-4992-A12E-0172DED96C12}"/>
                </a:ext>
              </a:extLst>
            </p:cNvPr>
            <p:cNvSpPr/>
            <p:nvPr/>
          </p:nvSpPr>
          <p:spPr bwMode="auto">
            <a:xfrm>
              <a:off x="5697290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Flowchart: Process 362">
              <a:extLst>
                <a:ext uri="{FF2B5EF4-FFF2-40B4-BE49-F238E27FC236}">
                  <a16:creationId xmlns:a16="http://schemas.microsoft.com/office/drawing/2014/main" id="{BAA0EE02-D7D6-46FB-86A7-223B0722DB41}"/>
                </a:ext>
              </a:extLst>
            </p:cNvPr>
            <p:cNvSpPr/>
            <p:nvPr/>
          </p:nvSpPr>
          <p:spPr bwMode="auto">
            <a:xfrm>
              <a:off x="5849690" y="56169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Flowchart: Process 363">
              <a:extLst>
                <a:ext uri="{FF2B5EF4-FFF2-40B4-BE49-F238E27FC236}">
                  <a16:creationId xmlns:a16="http://schemas.microsoft.com/office/drawing/2014/main" id="{4021036C-4FB1-48A5-BD5A-D472F4189EB2}"/>
                </a:ext>
              </a:extLst>
            </p:cNvPr>
            <p:cNvSpPr/>
            <p:nvPr/>
          </p:nvSpPr>
          <p:spPr bwMode="auto">
            <a:xfrm>
              <a:off x="6012053" y="54452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365" name="Flowchart: Process 364">
              <a:extLst>
                <a:ext uri="{FF2B5EF4-FFF2-40B4-BE49-F238E27FC236}">
                  <a16:creationId xmlns:a16="http://schemas.microsoft.com/office/drawing/2014/main" id="{5EDBD34E-7945-4E1A-9968-568515AB3CE0}"/>
                </a:ext>
              </a:extLst>
            </p:cNvPr>
            <p:cNvSpPr/>
            <p:nvPr/>
          </p:nvSpPr>
          <p:spPr bwMode="auto">
            <a:xfrm>
              <a:off x="6223542" y="60293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66" name="Flowchart: Process 365">
              <a:extLst>
                <a:ext uri="{FF2B5EF4-FFF2-40B4-BE49-F238E27FC236}">
                  <a16:creationId xmlns:a16="http://schemas.microsoft.com/office/drawing/2014/main" id="{08C95040-98BF-40A5-8F15-34851DCF099F}"/>
                </a:ext>
              </a:extLst>
            </p:cNvPr>
            <p:cNvSpPr/>
            <p:nvPr/>
          </p:nvSpPr>
          <p:spPr bwMode="auto">
            <a:xfrm>
              <a:off x="6483085" y="6270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367" name="Flowchart: Process 366">
              <a:extLst>
                <a:ext uri="{FF2B5EF4-FFF2-40B4-BE49-F238E27FC236}">
                  <a16:creationId xmlns:a16="http://schemas.microsoft.com/office/drawing/2014/main" id="{52ACC3E3-05FE-4FB5-81C0-4437432427D2}"/>
                </a:ext>
              </a:extLst>
            </p:cNvPr>
            <p:cNvSpPr/>
            <p:nvPr/>
          </p:nvSpPr>
          <p:spPr bwMode="auto">
            <a:xfrm>
              <a:off x="6780687" y="5453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73" name="Rounded Rectangular Callout 272"/>
          <p:cNvSpPr/>
          <p:nvPr/>
        </p:nvSpPr>
        <p:spPr bwMode="auto">
          <a:xfrm>
            <a:off x="7084292" y="367506"/>
            <a:ext cx="1867065" cy="1328023"/>
          </a:xfrm>
          <a:prstGeom prst="wedgeRoundRectCallout">
            <a:avLst>
              <a:gd name="adj1" fmla="val -8761"/>
              <a:gd name="adj2" fmla="val 10175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OMG! They’re all 1..9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6928" y="569853"/>
            <a:ext cx="4673600" cy="461665"/>
            <a:chOff x="516928" y="569854"/>
            <a:chExt cx="4673600" cy="461665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6928" y="1181690"/>
            <a:ext cx="4673600" cy="461665"/>
            <a:chOff x="516928" y="1196723"/>
            <a:chExt cx="4673600" cy="461665"/>
          </a:xfrm>
        </p:grpSpPr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6928" y="1806227"/>
            <a:ext cx="4673600" cy="461665"/>
            <a:chOff x="516928" y="1823592"/>
            <a:chExt cx="4673600" cy="461665"/>
          </a:xfrm>
        </p:grpSpPr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6928" y="2424414"/>
            <a:ext cx="4673600" cy="461665"/>
            <a:chOff x="516928" y="2450461"/>
            <a:chExt cx="4673600" cy="461665"/>
          </a:xfrm>
        </p:grpSpPr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6928" y="3042601"/>
            <a:ext cx="4673600" cy="461665"/>
            <a:chOff x="516928" y="3077330"/>
            <a:chExt cx="4673600" cy="461665"/>
          </a:xfrm>
        </p:grpSpPr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6928" y="3660788"/>
            <a:ext cx="4673600" cy="461665"/>
            <a:chOff x="516928" y="3704199"/>
            <a:chExt cx="4673600" cy="461665"/>
          </a:xfrm>
        </p:grpSpPr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6928" y="4278975"/>
            <a:ext cx="4673600" cy="461665"/>
            <a:chOff x="516928" y="4331068"/>
            <a:chExt cx="4673600" cy="461665"/>
          </a:xfrm>
        </p:grpSpPr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6928" y="4897162"/>
            <a:ext cx="4673600" cy="461665"/>
            <a:chOff x="516928" y="4957937"/>
            <a:chExt cx="4673600" cy="461665"/>
          </a:xfrm>
        </p:grpSpPr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6928" y="5531675"/>
            <a:ext cx="4673600" cy="461665"/>
            <a:chOff x="516928" y="5584803"/>
            <a:chExt cx="4673600" cy="461665"/>
          </a:xfrm>
        </p:grpSpPr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4" name="Rounded Rectangular Callout 353"/>
          <p:cNvSpPr/>
          <p:nvPr/>
        </p:nvSpPr>
        <p:spPr bwMode="auto">
          <a:xfrm>
            <a:off x="7253710" y="3743705"/>
            <a:ext cx="1407364" cy="510778"/>
          </a:xfrm>
          <a:prstGeom prst="wedgeRoundRectCallout">
            <a:avLst>
              <a:gd name="adj1" fmla="val 16552"/>
              <a:gd name="adj2" fmla="val 12871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Heh-heh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60">
            <a:extLst>
              <a:ext uri="{FF2B5EF4-FFF2-40B4-BE49-F238E27FC236}">
                <a16:creationId xmlns:a16="http://schemas.microsoft.com/office/drawing/2014/main" id="{A5FC4284-BD73-4046-F8FF-B40B9890A5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87762" y="4792732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5E78E427-A7E2-419E-7227-041C02267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Freeform 62">
              <a:extLst>
                <a:ext uri="{FF2B5EF4-FFF2-40B4-BE49-F238E27FC236}">
                  <a16:creationId xmlns:a16="http://schemas.microsoft.com/office/drawing/2014/main" id="{6B3F9229-512D-B0E1-2A94-CFB8791A5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63">
              <a:extLst>
                <a:ext uri="{FF2B5EF4-FFF2-40B4-BE49-F238E27FC236}">
                  <a16:creationId xmlns:a16="http://schemas.microsoft.com/office/drawing/2014/main" id="{806B48D9-26DF-85B6-F010-EB3CB6279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64">
              <a:extLst>
                <a:ext uri="{FF2B5EF4-FFF2-40B4-BE49-F238E27FC236}">
                  <a16:creationId xmlns:a16="http://schemas.microsoft.com/office/drawing/2014/main" id="{187CD044-8324-BD0A-4951-D9F04D897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65">
              <a:extLst>
                <a:ext uri="{FF2B5EF4-FFF2-40B4-BE49-F238E27FC236}">
                  <a16:creationId xmlns:a16="http://schemas.microsoft.com/office/drawing/2014/main" id="{EAFBF5D5-C662-8B0C-6FFD-E84A121F4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5808776C-8429-F70F-B456-3828084D1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7493DDC2-9B82-7E34-DE60-E2980A531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D582586A-2467-0A22-FD86-9F07CF043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9">
              <a:extLst>
                <a:ext uri="{FF2B5EF4-FFF2-40B4-BE49-F238E27FC236}">
                  <a16:creationId xmlns:a16="http://schemas.microsoft.com/office/drawing/2014/main" id="{1BB9CC3F-00AE-43A0-C59C-5C0AA4C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" name="Group 50">
            <a:extLst>
              <a:ext uri="{FF2B5EF4-FFF2-40B4-BE49-F238E27FC236}">
                <a16:creationId xmlns:a16="http://schemas.microsoft.com/office/drawing/2014/main" id="{AEEF0DE0-D39E-C2D6-DEB8-60D3814C2316}"/>
              </a:ext>
            </a:extLst>
          </p:cNvPr>
          <p:cNvGrpSpPr>
            <a:grpSpLocks/>
          </p:cNvGrpSpPr>
          <p:nvPr/>
        </p:nvGrpSpPr>
        <p:grpSpPr bwMode="auto">
          <a:xfrm>
            <a:off x="7446218" y="2578161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F95CD169-FEC8-2C28-6A3C-BB6E59F22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4C32F478-AFE0-363B-EADB-D4DC26D79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F832160C-E4F9-3E15-C3F2-C4D05AFE1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245BCA8E-D9D1-A3AA-5323-ECB44FD77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E3ADF26A-5E5D-650C-5EB2-EB3428950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A5AAB4F-129E-1DFB-1928-878956437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7E3C0A38-7EB0-AF40-070B-E15799F0B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379F6628-3C1F-E2A5-3DD2-DBA4892B8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430FC6A3-3BE4-E560-786C-6D1D078C8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2446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69328" y="722254"/>
            <a:ext cx="4673600" cy="5476614"/>
            <a:chOff x="516928" y="569854"/>
            <a:chExt cx="4673600" cy="54766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5" name="Flowchart: Process 1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lowchart: Process 191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lowchart: Process 192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5" name="Flowchart: Process 194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lowchart: Process 196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lowchart: Process 197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2" name="Rounded Rectangular Callout 271"/>
          <p:cNvSpPr/>
          <p:nvPr/>
        </p:nvSpPr>
        <p:spPr bwMode="auto">
          <a:xfrm>
            <a:off x="4450155" y="3000861"/>
            <a:ext cx="4264363" cy="919401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time I cheat, I get away with it with probability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Rounded Rectangular Callout 272"/>
          <p:cNvSpPr/>
          <p:nvPr/>
        </p:nvSpPr>
        <p:spPr bwMode="auto">
          <a:xfrm>
            <a:off x="1617930" y="920496"/>
            <a:ext cx="3461861" cy="919401"/>
          </a:xfrm>
          <a:prstGeom prst="wedgeRoundRectCallout">
            <a:avLst>
              <a:gd name="adj1" fmla="val 63282"/>
              <a:gd name="adj2" fmla="val 2097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challenge multiple times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1B9527F5-BD68-4465-1581-4FF3F5DA8B7E}"/>
              </a:ext>
            </a:extLst>
          </p:cNvPr>
          <p:cNvGrpSpPr>
            <a:grpSpLocks/>
          </p:cNvGrpSpPr>
          <p:nvPr/>
        </p:nvGrpSpPr>
        <p:grpSpPr bwMode="auto">
          <a:xfrm>
            <a:off x="5710177" y="1349123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51">
              <a:extLst>
                <a:ext uri="{FF2B5EF4-FFF2-40B4-BE49-F238E27FC236}">
                  <a16:creationId xmlns:a16="http://schemas.microsoft.com/office/drawing/2014/main" id="{70168FAE-6DCB-8ACB-44A2-B53FE9C80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52">
              <a:extLst>
                <a:ext uri="{FF2B5EF4-FFF2-40B4-BE49-F238E27FC236}">
                  <a16:creationId xmlns:a16="http://schemas.microsoft.com/office/drawing/2014/main" id="{1DEC942A-5FDD-F432-0B7E-04BE40AC0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53">
              <a:extLst>
                <a:ext uri="{FF2B5EF4-FFF2-40B4-BE49-F238E27FC236}">
                  <a16:creationId xmlns:a16="http://schemas.microsoft.com/office/drawing/2014/main" id="{19A70193-B180-0983-3EA8-F180245BF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54">
              <a:extLst>
                <a:ext uri="{FF2B5EF4-FFF2-40B4-BE49-F238E27FC236}">
                  <a16:creationId xmlns:a16="http://schemas.microsoft.com/office/drawing/2014/main" id="{0E954EC8-B0CA-D715-6A35-935C58761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55">
              <a:extLst>
                <a:ext uri="{FF2B5EF4-FFF2-40B4-BE49-F238E27FC236}">
                  <a16:creationId xmlns:a16="http://schemas.microsoft.com/office/drawing/2014/main" id="{86C09F1A-F4AD-7A1F-A829-4E37FA23B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56">
              <a:extLst>
                <a:ext uri="{FF2B5EF4-FFF2-40B4-BE49-F238E27FC236}">
                  <a16:creationId xmlns:a16="http://schemas.microsoft.com/office/drawing/2014/main" id="{4A617CDE-263D-A16C-37DD-2B89A0C44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57">
              <a:extLst>
                <a:ext uri="{FF2B5EF4-FFF2-40B4-BE49-F238E27FC236}">
                  <a16:creationId xmlns:a16="http://schemas.microsoft.com/office/drawing/2014/main" id="{E57285BA-0E8D-B938-699E-B7EEEF2AD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8">
              <a:extLst>
                <a:ext uri="{FF2B5EF4-FFF2-40B4-BE49-F238E27FC236}">
                  <a16:creationId xmlns:a16="http://schemas.microsoft.com/office/drawing/2014/main" id="{807A013F-96DB-1AC5-3244-6CFD2058D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59">
              <a:extLst>
                <a:ext uri="{FF2B5EF4-FFF2-40B4-BE49-F238E27FC236}">
                  <a16:creationId xmlns:a16="http://schemas.microsoft.com/office/drawing/2014/main" id="{2F8CA4AB-CC9F-AA39-90F6-CDF53D1ED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" name="Group 60">
            <a:extLst>
              <a:ext uri="{FF2B5EF4-FFF2-40B4-BE49-F238E27FC236}">
                <a16:creationId xmlns:a16="http://schemas.microsoft.com/office/drawing/2014/main" id="{239BC2F3-ACA4-DC34-DB99-1033685309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10387" y="4957937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A5C7731A-4306-5506-0622-54D74E6F5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D32FF608-4572-DDB4-758C-A5A89C5BA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CDBB5BEE-B2BB-ABBC-3DC7-3A07CBB45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7B7987BC-74C7-6267-7F6A-A2061A19B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82CB43C3-B9B3-654D-4937-B0DC02FB6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D67BD4B2-70C7-B363-5E34-CA966CACB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67">
              <a:extLst>
                <a:ext uri="{FF2B5EF4-FFF2-40B4-BE49-F238E27FC236}">
                  <a16:creationId xmlns:a16="http://schemas.microsoft.com/office/drawing/2014/main" id="{2103E9C2-93C4-79B7-F9BA-9B953661A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68">
              <a:extLst>
                <a:ext uri="{FF2B5EF4-FFF2-40B4-BE49-F238E27FC236}">
                  <a16:creationId xmlns:a16="http://schemas.microsoft.com/office/drawing/2014/main" id="{2B4BC0AE-0394-18D1-23FE-45EC8866F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69">
              <a:extLst>
                <a:ext uri="{FF2B5EF4-FFF2-40B4-BE49-F238E27FC236}">
                  <a16:creationId xmlns:a16="http://schemas.microsoft.com/office/drawing/2014/main" id="{AF3341B4-DE36-FA56-36E4-5DE30537C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86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69328" y="722254"/>
            <a:ext cx="4673600" cy="5476614"/>
            <a:chOff x="516928" y="569854"/>
            <a:chExt cx="4673600" cy="54766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5" name="Flowchart: Process 1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92" name="Flowchart: Process 191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93" name="Flowchart: Process 192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5" name="Flowchart: Process 194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97" name="Flowchart: Process 196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98" name="Flowchart: Process 197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rgbClr val="0066F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sp>
        <p:nvSpPr>
          <p:cNvPr id="272" name="Rounded Rectangular Callout 271"/>
          <p:cNvSpPr/>
          <p:nvPr/>
        </p:nvSpPr>
        <p:spPr bwMode="auto">
          <a:xfrm>
            <a:off x="5619637" y="2620076"/>
            <a:ext cx="3206863" cy="1328023"/>
          </a:xfrm>
          <a:prstGeom prst="wedgeRoundRectCallout">
            <a:avLst>
              <a:gd name="adj1" fmla="val 32406"/>
              <a:gd name="adj2" fmla="val 9983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don’t know solution,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I guess Victoria will pick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“row”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6EC7555C-3A8D-0739-EFCB-6158406C8E7E}"/>
              </a:ext>
            </a:extLst>
          </p:cNvPr>
          <p:cNvGrpSpPr>
            <a:grpSpLocks/>
          </p:cNvGrpSpPr>
          <p:nvPr/>
        </p:nvGrpSpPr>
        <p:grpSpPr bwMode="auto">
          <a:xfrm>
            <a:off x="5710177" y="1349123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51">
              <a:extLst>
                <a:ext uri="{FF2B5EF4-FFF2-40B4-BE49-F238E27FC236}">
                  <a16:creationId xmlns:a16="http://schemas.microsoft.com/office/drawing/2014/main" id="{5604DA70-2291-A20E-C506-A0DB12B7B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52">
              <a:extLst>
                <a:ext uri="{FF2B5EF4-FFF2-40B4-BE49-F238E27FC236}">
                  <a16:creationId xmlns:a16="http://schemas.microsoft.com/office/drawing/2014/main" id="{0B61633B-5199-B9AC-3AB0-BE0E167F2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53">
              <a:extLst>
                <a:ext uri="{FF2B5EF4-FFF2-40B4-BE49-F238E27FC236}">
                  <a16:creationId xmlns:a16="http://schemas.microsoft.com/office/drawing/2014/main" id="{59982E35-BE8E-5CEF-897D-5E6DEF0C9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54">
              <a:extLst>
                <a:ext uri="{FF2B5EF4-FFF2-40B4-BE49-F238E27FC236}">
                  <a16:creationId xmlns:a16="http://schemas.microsoft.com/office/drawing/2014/main" id="{E7F54FC6-2323-CB0F-CA66-0D1D63ED7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55">
              <a:extLst>
                <a:ext uri="{FF2B5EF4-FFF2-40B4-BE49-F238E27FC236}">
                  <a16:creationId xmlns:a16="http://schemas.microsoft.com/office/drawing/2014/main" id="{E2B86E41-C750-1536-857C-057778874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56">
              <a:extLst>
                <a:ext uri="{FF2B5EF4-FFF2-40B4-BE49-F238E27FC236}">
                  <a16:creationId xmlns:a16="http://schemas.microsoft.com/office/drawing/2014/main" id="{14296279-69F1-9EEC-CCB7-B95E4E1D9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57">
              <a:extLst>
                <a:ext uri="{FF2B5EF4-FFF2-40B4-BE49-F238E27FC236}">
                  <a16:creationId xmlns:a16="http://schemas.microsoft.com/office/drawing/2014/main" id="{5DF17338-993A-75C0-3483-AA1932581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8">
              <a:extLst>
                <a:ext uri="{FF2B5EF4-FFF2-40B4-BE49-F238E27FC236}">
                  <a16:creationId xmlns:a16="http://schemas.microsoft.com/office/drawing/2014/main" id="{9B549C36-7AE6-072D-19B7-9E3D4FB21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59">
              <a:extLst>
                <a:ext uri="{FF2B5EF4-FFF2-40B4-BE49-F238E27FC236}">
                  <a16:creationId xmlns:a16="http://schemas.microsoft.com/office/drawing/2014/main" id="{14D0F385-EE37-51EC-9E29-F9E4DAFA8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" name="Group 60">
            <a:extLst>
              <a:ext uri="{FF2B5EF4-FFF2-40B4-BE49-F238E27FC236}">
                <a16:creationId xmlns:a16="http://schemas.microsoft.com/office/drawing/2014/main" id="{C96FBCDA-39D5-FA30-8ED6-8336BE1FA8A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10387" y="4957937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6B8CC622-8CDA-6F39-C23C-FF7563AD1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A2854312-21DF-5038-31A8-00A081AE8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DBF9B1AB-032D-9781-3F1C-249AD710E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6B2E8746-F061-AD66-1CAF-5E768D78C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6929C217-DCC1-6E2E-CCFC-C41C749C4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A4ECD75A-2FCC-159C-86AB-B048DBD55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67">
              <a:extLst>
                <a:ext uri="{FF2B5EF4-FFF2-40B4-BE49-F238E27FC236}">
                  <a16:creationId xmlns:a16="http://schemas.microsoft.com/office/drawing/2014/main" id="{8AF1F876-1037-B1DA-8B7D-124497B09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68">
              <a:extLst>
                <a:ext uri="{FF2B5EF4-FFF2-40B4-BE49-F238E27FC236}">
                  <a16:creationId xmlns:a16="http://schemas.microsoft.com/office/drawing/2014/main" id="{CAE6AC6F-090F-59B1-BE88-EA79EF579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69">
              <a:extLst>
                <a:ext uri="{FF2B5EF4-FFF2-40B4-BE49-F238E27FC236}">
                  <a16:creationId xmlns:a16="http://schemas.microsoft.com/office/drawing/2014/main" id="{156A8149-A81A-466E-DCED-1AAC18F21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604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shell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435" y="1861344"/>
            <a:ext cx="9864870" cy="51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Anonymity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832342" y="2446922"/>
            <a:ext cx="43188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transactions that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3"/>
          <p:cNvSpPr txBox="1"/>
          <p:nvPr/>
        </p:nvSpPr>
        <p:spPr bwMode="auto">
          <a:xfrm>
            <a:off x="832342" y="3288005"/>
            <a:ext cx="726352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adversary cannot distinguish from yours</a:t>
            </a:r>
          </a:p>
        </p:txBody>
      </p:sp>
    </p:spTree>
    <p:extLst>
      <p:ext uri="{BB962C8B-B14F-4D97-AF65-F5344CB8AC3E}">
        <p14:creationId xmlns:p14="http://schemas.microsoft.com/office/powerpoint/2010/main" val="776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591515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1ED3B2-AD9E-41D3-8822-03E492C78073}"/>
              </a:ext>
            </a:extLst>
          </p:cNvPr>
          <p:cNvGrpSpPr/>
          <p:nvPr/>
        </p:nvGrpSpPr>
        <p:grpSpPr>
          <a:xfrm>
            <a:off x="669328" y="722254"/>
            <a:ext cx="4673600" cy="461665"/>
            <a:chOff x="669328" y="722254"/>
            <a:chExt cx="4673600" cy="461665"/>
          </a:xfrm>
        </p:grpSpPr>
        <p:sp>
          <p:nvSpPr>
            <p:cNvPr id="197" name="Flowchart: Process 196"/>
            <p:cNvSpPr/>
            <p:nvPr/>
          </p:nvSpPr>
          <p:spPr bwMode="auto">
            <a:xfrm>
              <a:off x="3862183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Flowchart: Process 184"/>
            <p:cNvSpPr/>
            <p:nvPr/>
          </p:nvSpPr>
          <p:spPr bwMode="auto">
            <a:xfrm>
              <a:off x="669328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lowchart: Process 191"/>
            <p:cNvSpPr/>
            <p:nvPr/>
          </p:nvSpPr>
          <p:spPr bwMode="auto">
            <a:xfrm>
              <a:off x="1201471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lowchart: Process 192"/>
            <p:cNvSpPr/>
            <p:nvPr/>
          </p:nvSpPr>
          <p:spPr bwMode="auto">
            <a:xfrm>
              <a:off x="1733613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2265756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5" name="Flowchart: Process 194"/>
            <p:cNvSpPr/>
            <p:nvPr/>
          </p:nvSpPr>
          <p:spPr bwMode="auto">
            <a:xfrm>
              <a:off x="2797898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3330041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lowchart: Process 197"/>
            <p:cNvSpPr/>
            <p:nvPr/>
          </p:nvSpPr>
          <p:spPr bwMode="auto">
            <a:xfrm>
              <a:off x="4394326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4926469" y="722254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474233-0AAD-40E7-A43D-B1567F050397}"/>
              </a:ext>
            </a:extLst>
          </p:cNvPr>
          <p:cNvGrpSpPr/>
          <p:nvPr/>
        </p:nvGrpSpPr>
        <p:grpSpPr>
          <a:xfrm>
            <a:off x="669328" y="1349123"/>
            <a:ext cx="4673600" cy="461665"/>
            <a:chOff x="669328" y="1349123"/>
            <a:chExt cx="4673600" cy="461665"/>
          </a:xfrm>
        </p:grpSpPr>
        <p:sp>
          <p:nvSpPr>
            <p:cNvPr id="206" name="Flowchart: Process 205"/>
            <p:cNvSpPr/>
            <p:nvPr/>
          </p:nvSpPr>
          <p:spPr bwMode="auto">
            <a:xfrm>
              <a:off x="3862183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669328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201471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733613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265756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797898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330041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394326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926469" y="134912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765ACC-A43A-4FE8-AAB5-16F538EF12BB}"/>
              </a:ext>
            </a:extLst>
          </p:cNvPr>
          <p:cNvGrpSpPr/>
          <p:nvPr/>
        </p:nvGrpSpPr>
        <p:grpSpPr>
          <a:xfrm>
            <a:off x="669328" y="1975992"/>
            <a:ext cx="4673600" cy="461665"/>
            <a:chOff x="669328" y="1975992"/>
            <a:chExt cx="4673600" cy="461665"/>
          </a:xfrm>
        </p:grpSpPr>
        <p:sp>
          <p:nvSpPr>
            <p:cNvPr id="215" name="Flowchart: Process 214"/>
            <p:cNvSpPr/>
            <p:nvPr/>
          </p:nvSpPr>
          <p:spPr bwMode="auto">
            <a:xfrm>
              <a:off x="3862183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669328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201471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733613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265756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797898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330041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394326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926469" y="1975992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F8A8C-766D-44A4-AB02-5172191369C0}"/>
              </a:ext>
            </a:extLst>
          </p:cNvPr>
          <p:cNvGrpSpPr/>
          <p:nvPr/>
        </p:nvGrpSpPr>
        <p:grpSpPr>
          <a:xfrm>
            <a:off x="669328" y="2602861"/>
            <a:ext cx="4673600" cy="461665"/>
            <a:chOff x="669328" y="2602861"/>
            <a:chExt cx="4673600" cy="461665"/>
          </a:xfrm>
        </p:grpSpPr>
        <p:sp>
          <p:nvSpPr>
            <p:cNvPr id="224" name="Flowchart: Process 223"/>
            <p:cNvSpPr/>
            <p:nvPr/>
          </p:nvSpPr>
          <p:spPr bwMode="auto">
            <a:xfrm>
              <a:off x="3862183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669328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201471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733613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265756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797898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330041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394326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926469" y="2602861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F652F8-4B12-4A76-ACDF-E78214CCC30C}"/>
              </a:ext>
            </a:extLst>
          </p:cNvPr>
          <p:cNvGrpSpPr/>
          <p:nvPr/>
        </p:nvGrpSpPr>
        <p:grpSpPr>
          <a:xfrm>
            <a:off x="669328" y="3229730"/>
            <a:ext cx="4673600" cy="461665"/>
            <a:chOff x="669328" y="3229730"/>
            <a:chExt cx="4673600" cy="461665"/>
          </a:xfrm>
        </p:grpSpPr>
        <p:sp>
          <p:nvSpPr>
            <p:cNvPr id="233" name="Flowchart: Process 232"/>
            <p:cNvSpPr/>
            <p:nvPr/>
          </p:nvSpPr>
          <p:spPr bwMode="auto">
            <a:xfrm>
              <a:off x="3862183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669328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201471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733613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265756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797898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330041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394326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926469" y="3229730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99EA33-7E15-475A-825A-DFECAAA1D3AF}"/>
              </a:ext>
            </a:extLst>
          </p:cNvPr>
          <p:cNvGrpSpPr/>
          <p:nvPr/>
        </p:nvGrpSpPr>
        <p:grpSpPr>
          <a:xfrm>
            <a:off x="669328" y="3856599"/>
            <a:ext cx="4673600" cy="461665"/>
            <a:chOff x="669328" y="3856599"/>
            <a:chExt cx="4673600" cy="461665"/>
          </a:xfrm>
        </p:grpSpPr>
        <p:sp>
          <p:nvSpPr>
            <p:cNvPr id="236" name="Flowchart: Process 235"/>
            <p:cNvSpPr/>
            <p:nvPr/>
          </p:nvSpPr>
          <p:spPr bwMode="auto">
            <a:xfrm>
              <a:off x="669328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201471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733613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265756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797898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330041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862183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394326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926469" y="3856599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ECFC20-A023-4A45-AA7A-18D5DD1B2F30}"/>
              </a:ext>
            </a:extLst>
          </p:cNvPr>
          <p:cNvGrpSpPr/>
          <p:nvPr/>
        </p:nvGrpSpPr>
        <p:grpSpPr>
          <a:xfrm>
            <a:off x="669328" y="4483468"/>
            <a:ext cx="4673600" cy="461665"/>
            <a:chOff x="669328" y="4483468"/>
            <a:chExt cx="4673600" cy="461665"/>
          </a:xfrm>
        </p:grpSpPr>
        <p:sp>
          <p:nvSpPr>
            <p:cNvPr id="245" name="Flowchart: Process 244"/>
            <p:cNvSpPr/>
            <p:nvPr/>
          </p:nvSpPr>
          <p:spPr bwMode="auto">
            <a:xfrm>
              <a:off x="669328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201471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733613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265756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797898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330041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862183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394326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926469" y="4483468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94A040-0597-47A0-BD6E-23F2E1412297}"/>
              </a:ext>
            </a:extLst>
          </p:cNvPr>
          <p:cNvGrpSpPr/>
          <p:nvPr/>
        </p:nvGrpSpPr>
        <p:grpSpPr>
          <a:xfrm>
            <a:off x="669328" y="5110337"/>
            <a:ext cx="4673600" cy="461665"/>
            <a:chOff x="669328" y="5110337"/>
            <a:chExt cx="4673600" cy="461665"/>
          </a:xfrm>
        </p:grpSpPr>
        <p:sp>
          <p:nvSpPr>
            <p:cNvPr id="254" name="Flowchart: Process 253"/>
            <p:cNvSpPr/>
            <p:nvPr/>
          </p:nvSpPr>
          <p:spPr bwMode="auto">
            <a:xfrm>
              <a:off x="669328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201471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733613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265756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797898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330041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862183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394326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926469" y="5110337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6AB0D7-D425-4EE2-8924-B630B3205921}"/>
              </a:ext>
            </a:extLst>
          </p:cNvPr>
          <p:cNvGrpSpPr/>
          <p:nvPr/>
        </p:nvGrpSpPr>
        <p:grpSpPr>
          <a:xfrm>
            <a:off x="669328" y="5737203"/>
            <a:ext cx="4673600" cy="461665"/>
            <a:chOff x="669328" y="5737203"/>
            <a:chExt cx="4673600" cy="461665"/>
          </a:xfrm>
        </p:grpSpPr>
        <p:sp>
          <p:nvSpPr>
            <p:cNvPr id="263" name="Flowchart: Process 262"/>
            <p:cNvSpPr/>
            <p:nvPr/>
          </p:nvSpPr>
          <p:spPr bwMode="auto">
            <a:xfrm>
              <a:off x="669328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201471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733613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265756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797898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330041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862183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394326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926469" y="5737203"/>
              <a:ext cx="416459" cy="46166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3" name="Rounded Rectangular Callout 272"/>
          <p:cNvSpPr/>
          <p:nvPr/>
        </p:nvSpPr>
        <p:spPr bwMode="auto">
          <a:xfrm>
            <a:off x="7114731" y="566896"/>
            <a:ext cx="1371075" cy="510778"/>
          </a:xfrm>
          <a:prstGeom prst="wedgeRoundRectCallout">
            <a:avLst>
              <a:gd name="adj1" fmla="val -68918"/>
              <a:gd name="adj2" fmla="val 13866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Rounded Rectangular Callout 271"/>
          <p:cNvSpPr/>
          <p:nvPr/>
        </p:nvSpPr>
        <p:spPr bwMode="auto">
          <a:xfrm>
            <a:off x="7020309" y="3691395"/>
            <a:ext cx="1275735" cy="510778"/>
          </a:xfrm>
          <a:prstGeom prst="wedgeRoundRectCallout">
            <a:avLst>
              <a:gd name="adj1" fmla="val 33594"/>
              <a:gd name="adj2" fmla="val 1237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Busted!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50">
            <a:extLst>
              <a:ext uri="{FF2B5EF4-FFF2-40B4-BE49-F238E27FC236}">
                <a16:creationId xmlns:a16="http://schemas.microsoft.com/office/drawing/2014/main" id="{CC21E02A-C4AF-378A-91AE-180D1F2338CA}"/>
              </a:ext>
            </a:extLst>
          </p:cNvPr>
          <p:cNvGrpSpPr>
            <a:grpSpLocks/>
          </p:cNvGrpSpPr>
          <p:nvPr/>
        </p:nvGrpSpPr>
        <p:grpSpPr bwMode="auto">
          <a:xfrm>
            <a:off x="5710177" y="1349123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3" name="Freeform 51">
              <a:extLst>
                <a:ext uri="{FF2B5EF4-FFF2-40B4-BE49-F238E27FC236}">
                  <a16:creationId xmlns:a16="http://schemas.microsoft.com/office/drawing/2014/main" id="{051F4A73-04C0-B4EE-D305-D00200377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52">
              <a:extLst>
                <a:ext uri="{FF2B5EF4-FFF2-40B4-BE49-F238E27FC236}">
                  <a16:creationId xmlns:a16="http://schemas.microsoft.com/office/drawing/2014/main" id="{63794DD6-F632-81BC-EAA0-B2A5820CC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53">
              <a:extLst>
                <a:ext uri="{FF2B5EF4-FFF2-40B4-BE49-F238E27FC236}">
                  <a16:creationId xmlns:a16="http://schemas.microsoft.com/office/drawing/2014/main" id="{40F08A21-3D57-816F-CD0A-D6335275A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54">
              <a:extLst>
                <a:ext uri="{FF2B5EF4-FFF2-40B4-BE49-F238E27FC236}">
                  <a16:creationId xmlns:a16="http://schemas.microsoft.com/office/drawing/2014/main" id="{5173D3A8-F51D-76DA-89D0-576018B29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55">
              <a:extLst>
                <a:ext uri="{FF2B5EF4-FFF2-40B4-BE49-F238E27FC236}">
                  <a16:creationId xmlns:a16="http://schemas.microsoft.com/office/drawing/2014/main" id="{CD1D591E-AE9B-AEBC-A49D-E799C41C4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6">
              <a:extLst>
                <a:ext uri="{FF2B5EF4-FFF2-40B4-BE49-F238E27FC236}">
                  <a16:creationId xmlns:a16="http://schemas.microsoft.com/office/drawing/2014/main" id="{4B40A46F-78CE-0B40-96B9-D1EBE176B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57">
              <a:extLst>
                <a:ext uri="{FF2B5EF4-FFF2-40B4-BE49-F238E27FC236}">
                  <a16:creationId xmlns:a16="http://schemas.microsoft.com/office/drawing/2014/main" id="{2438DFA5-670C-9F9D-3456-41F250B83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58">
              <a:extLst>
                <a:ext uri="{FF2B5EF4-FFF2-40B4-BE49-F238E27FC236}">
                  <a16:creationId xmlns:a16="http://schemas.microsoft.com/office/drawing/2014/main" id="{CE233CE0-7E11-7B5D-284D-0B1A6997F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59">
              <a:extLst>
                <a:ext uri="{FF2B5EF4-FFF2-40B4-BE49-F238E27FC236}">
                  <a16:creationId xmlns:a16="http://schemas.microsoft.com/office/drawing/2014/main" id="{3A0E5683-8FFA-8B06-EA9A-1B6510A59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2" name="Group 60">
            <a:extLst>
              <a:ext uri="{FF2B5EF4-FFF2-40B4-BE49-F238E27FC236}">
                <a16:creationId xmlns:a16="http://schemas.microsoft.com/office/drawing/2014/main" id="{E93603F0-2F98-DF3A-A84C-5A94E78640E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10387" y="4957937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3" name="Freeform 61">
              <a:extLst>
                <a:ext uri="{FF2B5EF4-FFF2-40B4-BE49-F238E27FC236}">
                  <a16:creationId xmlns:a16="http://schemas.microsoft.com/office/drawing/2014/main" id="{65B3F34E-2872-44F5-5506-683C72B0A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62">
              <a:extLst>
                <a:ext uri="{FF2B5EF4-FFF2-40B4-BE49-F238E27FC236}">
                  <a16:creationId xmlns:a16="http://schemas.microsoft.com/office/drawing/2014/main" id="{80D22952-BB77-587B-CF05-087199B1D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63">
              <a:extLst>
                <a:ext uri="{FF2B5EF4-FFF2-40B4-BE49-F238E27FC236}">
                  <a16:creationId xmlns:a16="http://schemas.microsoft.com/office/drawing/2014/main" id="{152DDBAF-FBCA-DF4F-E260-DD9F19BBC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64">
              <a:extLst>
                <a:ext uri="{FF2B5EF4-FFF2-40B4-BE49-F238E27FC236}">
                  <a16:creationId xmlns:a16="http://schemas.microsoft.com/office/drawing/2014/main" id="{7ECD1840-E209-6E5A-95CA-6A9E5910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65">
              <a:extLst>
                <a:ext uri="{FF2B5EF4-FFF2-40B4-BE49-F238E27FC236}">
                  <a16:creationId xmlns:a16="http://schemas.microsoft.com/office/drawing/2014/main" id="{1F2C5506-BB1A-CAEC-D944-67BAAAF6D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66">
              <a:extLst>
                <a:ext uri="{FF2B5EF4-FFF2-40B4-BE49-F238E27FC236}">
                  <a16:creationId xmlns:a16="http://schemas.microsoft.com/office/drawing/2014/main" id="{EE8698E8-4CFE-E631-7506-E50E92C62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4C3005A7-D72D-1158-26D7-10E5BFC05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68">
              <a:extLst>
                <a:ext uri="{FF2B5EF4-FFF2-40B4-BE49-F238E27FC236}">
                  <a16:creationId xmlns:a16="http://schemas.microsoft.com/office/drawing/2014/main" id="{404A4E02-1396-5082-0D7C-8757F8CF0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16254ABB-2C4A-CE8E-EA89-8DDBEC67D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777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4075 L 0.00104 0.04075 C -0.0033 0.07732 -0.00017 0.04561 -0.00295 0.1125 C -0.00382 0.13218 -0.00486 0.15162 -0.0059 0.1713 C -0.00608 0.21783 -0.00608 0.26459 -0.00677 0.31112 C -0.00694 0.32084 -0.00816 0.33079 -0.00868 0.34051 C -0.00938 0.35162 -0.01007 0.36274 -0.01076 0.37385 C -0.01111 0.38079 -0.01129 0.3875 -0.01163 0.39445 C -0.0125 0.40811 -0.01424 0.42176 -0.01458 0.43542 C -0.01528 0.46065 -0.01458 0.48588 -0.01458 0.51112 L -0.01458 0.51112 " pathEditMode="relative" ptsTypes="AAAAAA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4166 L 0.00104 0.04166 C -0.01024 0.11551 -0.00035 0.04606 -0.00191 0.24028 C -0.00208 0.25671 -0.0026 0.27291 -0.00295 0.28912 C -0.0033 0.3125 -0.0033 0.33611 -0.00382 0.35972 C -0.00399 0.36041 -0.00538 0.3831 -0.0059 0.38518 C -0.0092 0.40579 -0.00955 0.39791 -0.01163 0.41481 C -0.01181 0.41597 -0.01163 0.41736 -0.01163 0.41875 L -0.01163 0.41875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4398 L -0.00399 0.04398 C -0.0033 0.0632 -0.0026 0.08241 -0.00208 0.10162 C -0.00174 0.11436 -0.00156 0.12732 -0.00104 0.14005 C 5.55556E-7 0.16621 0.00139 0.17801 0.00382 0.20417 C 0.00347 0.22477 0.00451 0.25926 0.00174 0.28496 C 0.00139 0.28889 0.00069 0.29861 -0.00104 0.30417 C -0.00174 0.30579 -0.00243 0.30741 -0.00295 0.30926 C -0.00365 0.31135 -0.00486 0.31574 -0.00486 0.31574 L -0.00486 0.31574 " pathEditMode="relative" ptsTypes="AAAAAAAA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4491 L 5.55556E-7 -0.04491 C -0.00347 1.48148E-6 -0.00087 -0.03912 -0.00208 0.06389 C -0.0026 0.11389 -0.00313 0.16389 -0.00399 0.21389 C -0.00521 0.28495 -0.00417 0.20393 -0.0059 0.24213 C -0.00608 0.24653 -0.0059 0.25069 -0.0059 0.25509 L -0.0059 0.25509 " pathEditMode="relative" ptsTypes="AAAAA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04282 L -0.00191 -0.04282 C -0.0026 -0.01481 -0.00313 0.01343 -0.00399 0.04167 C -0.00417 0.05116 -0.00417 0.06042 -0.00486 0.06991 C -0.00538 0.07755 -0.0066 0.08542 -0.00764 0.09306 C -0.01007 0.10973 -0.00955 0.10672 -0.0125 0.11852 C -0.01354 0.15278 -0.01337 0.14074 -0.01337 0.15463 L -0.01337 0.15463 " pathEditMode="relative" ptsTypes="AAAAAA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4074 L 0.00104 -0.04074 C 5.55556E-7 -0.0294 -0.00104 -0.01783 -0.00191 -0.00625 C -0.00243 -0.0007 -0.0026 0.00486 -0.00295 0.01042 C -0.00313 0.01296 -0.00382 0.01551 -0.00399 0.01805 C -0.00417 0.02847 -0.00399 0.03866 -0.00399 0.04907 L -0.00399 0.04907 " pathEditMode="relative" ptsTypes="AAAAA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4607 L -0.00382 -0.04607 C -0.00417 -0.02431 -0.00434 -0.00255 -0.00486 0.01921 C -0.0059 0.05486 -0.00833 0.07546 -0.01163 0.11273 C -0.01406 0.17315 -0.01024 0.0912 -0.01545 0.16782 C -0.01597 0.17639 -0.01597 0.18495 -0.01632 0.19352 C -0.01684 0.20255 -0.01771 0.21157 -0.01823 0.22037 C -0.01875 0.22685 -0.01875 0.23333 -0.01927 0.23958 C -0.02066 0.26227 -0.0217 0.28495 -0.02396 0.30764 C -0.02674 0.33495 -0.02552 0.32037 -0.02778 0.35116 C -0.0276 0.40301 -0.02743 0.45463 -0.02691 0.50625 C -0.02691 0.51227 -0.02622 0.51829 -0.02587 0.5243 C -0.02552 0.53241 -0.025 0.54861 -0.025 0.54861 L -0.01441 0.6 L -0.01354 0.6 " pathEditMode="relative" ptsTypes="AAAAAAAAAAAAA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4444 L -0.00382 -0.04444 C -0.00451 0.09699 -0.00434 0.23843 -0.0059 0.37987 C -0.0059 0.39051 -0.00781 0.40116 -0.00868 0.41181 C -0.00938 0.42084 -0.0099 0.42987 -0.01059 0.43866 C -0.01146 0.44769 -0.01267 0.45672 -0.01354 0.46574 C -0.01424 0.47547 -0.01493 0.48542 -0.01545 0.49514 C -0.0158 0.50324 -0.01563 0.51135 -0.01632 0.51945 C -0.01701 0.52686 -0.01823 0.53403 -0.01927 0.54121 C -0.01962 0.55024 -0.01979 0.55926 -0.02014 0.56829 C -0.02049 0.57547 -0.02118 0.58264 -0.02118 0.59005 C -0.02135 0.62547 -0.02118 0.66088 -0.02118 0.69653 L -0.02118 0.69653 L -0.02118 0.69653 " pathEditMode="relative" ptsTypes="AAAAAAAAAAAA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5347 L -0.00295 0.05347 C -0.00208 0.23194 -0.00122 0.41065 -0.00017 0.58912 C 5.55556E-7 0.60324 0.00052 0.61736 0.00087 0.63148 C 0.00121 0.64907 0.00156 0.66643 0.00191 0.68403 C 0.00087 0.70231 0.00035 0.72083 -0.00104 0.73912 C -0.00226 0.7537 -0.0059 0.78264 -0.0059 0.78264 C -0.00677 0.80301 -0.00469 0.7963 -0.00764 0.80463 L -0.00764 0.80463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6928" y="569853"/>
            <a:ext cx="4673600" cy="461665"/>
            <a:chOff x="516928" y="569854"/>
            <a:chExt cx="4673600" cy="461665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6928" y="1181690"/>
            <a:ext cx="4673600" cy="461665"/>
            <a:chOff x="516928" y="1196723"/>
            <a:chExt cx="4673600" cy="461665"/>
          </a:xfrm>
        </p:grpSpPr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6928" y="1806227"/>
            <a:ext cx="4673600" cy="461665"/>
            <a:chOff x="516928" y="1823592"/>
            <a:chExt cx="4673600" cy="461665"/>
          </a:xfrm>
        </p:grpSpPr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6928" y="2424414"/>
            <a:ext cx="4673600" cy="461665"/>
            <a:chOff x="516928" y="2450461"/>
            <a:chExt cx="4673600" cy="461665"/>
          </a:xfrm>
        </p:grpSpPr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6928" y="3042601"/>
            <a:ext cx="4673600" cy="461665"/>
            <a:chOff x="516928" y="3077330"/>
            <a:chExt cx="4673600" cy="461665"/>
          </a:xfrm>
        </p:grpSpPr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6928" y="3660788"/>
            <a:ext cx="4673600" cy="461665"/>
            <a:chOff x="516928" y="3704199"/>
            <a:chExt cx="4673600" cy="461665"/>
          </a:xfrm>
        </p:grpSpPr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6928" y="4278975"/>
            <a:ext cx="4673600" cy="461665"/>
            <a:chOff x="516928" y="4331068"/>
            <a:chExt cx="4673600" cy="461665"/>
          </a:xfrm>
        </p:grpSpPr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6928" y="4897162"/>
            <a:ext cx="4673600" cy="461665"/>
            <a:chOff x="516928" y="4957937"/>
            <a:chExt cx="4673600" cy="461665"/>
          </a:xfrm>
        </p:grpSpPr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6928" y="5531675"/>
            <a:ext cx="4673600" cy="461665"/>
            <a:chOff x="516928" y="5584803"/>
            <a:chExt cx="4673600" cy="461665"/>
          </a:xfrm>
        </p:grpSpPr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4" name="Rounded Rectangular Callout 353"/>
          <p:cNvSpPr/>
          <p:nvPr/>
        </p:nvSpPr>
        <p:spPr bwMode="auto">
          <a:xfrm>
            <a:off x="7016043" y="3743705"/>
            <a:ext cx="1882705" cy="510778"/>
          </a:xfrm>
          <a:prstGeom prst="wedgeRoundRectCallout">
            <a:avLst>
              <a:gd name="adj1" fmla="val 16552"/>
              <a:gd name="adj2" fmla="val 12871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foiled again!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03913" y="5960616"/>
            <a:ext cx="4666369" cy="808812"/>
            <a:chOff x="503913" y="6405116"/>
            <a:chExt cx="4666369" cy="808812"/>
          </a:xfrm>
        </p:grpSpPr>
        <p:grpSp>
          <p:nvGrpSpPr>
            <p:cNvPr id="64" name="Group 63"/>
            <p:cNvGrpSpPr/>
            <p:nvPr/>
          </p:nvGrpSpPr>
          <p:grpSpPr>
            <a:xfrm>
              <a:off x="503913" y="6410663"/>
              <a:ext cx="429474" cy="803265"/>
              <a:chOff x="5896383" y="512703"/>
              <a:chExt cx="429474" cy="803265"/>
            </a:xfrm>
          </p:grpSpPr>
          <p:sp>
            <p:nvSpPr>
              <p:cNvPr id="199" name="Flowchart: Process 198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Flowchart: Process 273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Flowchart: Process 274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Flowchart: Process 275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Flowchart: Process 276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Flowchart: Process 277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Flowchart: Process 279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357" name="Group 356"/>
            <p:cNvGrpSpPr/>
            <p:nvPr/>
          </p:nvGrpSpPr>
          <p:grpSpPr>
            <a:xfrm>
              <a:off x="1033525" y="6405116"/>
              <a:ext cx="429474" cy="803265"/>
              <a:chOff x="5896383" y="512703"/>
              <a:chExt cx="429474" cy="803265"/>
            </a:xfrm>
          </p:grpSpPr>
          <p:sp>
            <p:nvSpPr>
              <p:cNvPr id="358" name="Flowchart: Process 357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" name="Flowchart: Process 358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0" name="Flowchart: Process 359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1" name="Flowchart: Process 360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Flowchart: Process 361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3" name="Flowchart: Process 362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Flowchart: Process 363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1563137" y="6405116"/>
              <a:ext cx="429474" cy="803265"/>
              <a:chOff x="5896383" y="512703"/>
              <a:chExt cx="429474" cy="803265"/>
            </a:xfrm>
          </p:grpSpPr>
          <p:sp>
            <p:nvSpPr>
              <p:cNvPr id="366" name="Flowchart: Process 365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Flowchart: Process 366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" name="Flowchart: Process 367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" name="Flowchart: Process 368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" name="Flowchart: Process 369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" name="Flowchart: Process 370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" name="Flowchart: Process 371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>
              <a:off x="2092749" y="6405116"/>
              <a:ext cx="429474" cy="803265"/>
              <a:chOff x="5896383" y="512703"/>
              <a:chExt cx="429474" cy="803265"/>
            </a:xfrm>
          </p:grpSpPr>
          <p:sp>
            <p:nvSpPr>
              <p:cNvPr id="374" name="Flowchart: Process 373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5" name="Flowchart: Process 374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Flowchart: Process 375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Flowchart: Process 376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8" name="Flowchart: Process 377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Flowchart: Process 378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0" name="Flowchart: Process 379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1" name="Group 380"/>
            <p:cNvGrpSpPr/>
            <p:nvPr/>
          </p:nvGrpSpPr>
          <p:grpSpPr>
            <a:xfrm>
              <a:off x="2622361" y="6405116"/>
              <a:ext cx="429474" cy="803265"/>
              <a:chOff x="5896383" y="512703"/>
              <a:chExt cx="429474" cy="803265"/>
            </a:xfrm>
          </p:grpSpPr>
          <p:sp>
            <p:nvSpPr>
              <p:cNvPr id="382" name="Flowchart: Process 381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3" name="Flowchart: Process 382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4" name="Flowchart: Process 383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5" name="Flowchart: Process 384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Flowchart: Process 385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7" name="Flowchart: Process 386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8" name="Flowchart: Process 387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>
              <a:off x="3151973" y="6405116"/>
              <a:ext cx="429474" cy="803265"/>
              <a:chOff x="5896383" y="512703"/>
              <a:chExt cx="429474" cy="803265"/>
            </a:xfrm>
          </p:grpSpPr>
          <p:sp>
            <p:nvSpPr>
              <p:cNvPr id="390" name="Flowchart: Process 389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Flowchart: Process 390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2" name="Flowchart: Process 391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3" name="Flowchart: Process 392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4" name="Flowchart: Process 393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5" name="Flowchart: Process 394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6" name="Flowchart: Process 395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>
              <a:off x="3681585" y="6405116"/>
              <a:ext cx="429474" cy="803265"/>
              <a:chOff x="5896383" y="512703"/>
              <a:chExt cx="429474" cy="803265"/>
            </a:xfrm>
          </p:grpSpPr>
          <p:sp>
            <p:nvSpPr>
              <p:cNvPr id="398" name="Flowchart: Process 397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9" name="Flowchart: Process 398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0" name="Flowchart: Process 399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1" name="Flowchart: Process 400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2" name="Flowchart: Process 401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3" name="Flowchart: Process 402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4" name="Flowchart: Process 403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>
              <a:off x="4211197" y="6405116"/>
              <a:ext cx="429474" cy="803265"/>
              <a:chOff x="5896383" y="512703"/>
              <a:chExt cx="429474" cy="803265"/>
            </a:xfrm>
          </p:grpSpPr>
          <p:sp>
            <p:nvSpPr>
              <p:cNvPr id="406" name="Flowchart: Process 405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7" name="Flowchart: Process 406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8" name="Flowchart: Process 407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" name="Flowchart: Process 408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" name="Flowchart: Process 409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1" name="Flowchart: Process 410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" name="Flowchart: Process 411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413" name="Group 412"/>
            <p:cNvGrpSpPr/>
            <p:nvPr/>
          </p:nvGrpSpPr>
          <p:grpSpPr>
            <a:xfrm>
              <a:off x="4740808" y="6405116"/>
              <a:ext cx="429474" cy="803265"/>
              <a:chOff x="5896383" y="512703"/>
              <a:chExt cx="429474" cy="803265"/>
            </a:xfrm>
          </p:grpSpPr>
          <p:sp>
            <p:nvSpPr>
              <p:cNvPr id="414" name="Flowchart: Process 413"/>
              <p:cNvSpPr/>
              <p:nvPr/>
            </p:nvSpPr>
            <p:spPr bwMode="auto">
              <a:xfrm>
                <a:off x="5909398" y="512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5" name="Flowchart: Process 414"/>
              <p:cNvSpPr/>
              <p:nvPr/>
            </p:nvSpPr>
            <p:spPr bwMode="auto">
              <a:xfrm>
                <a:off x="5909398" y="5615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6" name="Flowchart: Process 415"/>
              <p:cNvSpPr/>
              <p:nvPr/>
            </p:nvSpPr>
            <p:spPr bwMode="auto">
              <a:xfrm>
                <a:off x="5909398" y="610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7" name="Flowchart: Process 416"/>
              <p:cNvSpPr/>
              <p:nvPr/>
            </p:nvSpPr>
            <p:spPr bwMode="auto">
              <a:xfrm>
                <a:off x="5909398" y="6591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8" name="Flowchart: Process 417"/>
              <p:cNvSpPr/>
              <p:nvPr/>
            </p:nvSpPr>
            <p:spPr bwMode="auto">
              <a:xfrm>
                <a:off x="5909398" y="7079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9" name="Flowchart: Process 418"/>
              <p:cNvSpPr/>
              <p:nvPr/>
            </p:nvSpPr>
            <p:spPr bwMode="auto">
              <a:xfrm>
                <a:off x="5909398" y="7567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0" name="Flowchart: Process 419"/>
              <p:cNvSpPr/>
              <p:nvPr/>
            </p:nvSpPr>
            <p:spPr bwMode="auto">
              <a:xfrm>
                <a:off x="5896383" y="854303"/>
                <a:ext cx="416459" cy="461665"/>
              </a:xfrm>
              <a:prstGeom prst="flowChart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</p:grpSp>
      <p:sp>
        <p:nvSpPr>
          <p:cNvPr id="273" name="Rounded Rectangular Callout 272"/>
          <p:cNvSpPr/>
          <p:nvPr/>
        </p:nvSpPr>
        <p:spPr bwMode="auto">
          <a:xfrm>
            <a:off x="4241926" y="800685"/>
            <a:ext cx="4292972" cy="919401"/>
          </a:xfrm>
          <a:prstGeom prst="wedgeRoundRectCallout">
            <a:avLst>
              <a:gd name="adj1" fmla="val -8761"/>
              <a:gd name="adj2" fmla="val 10175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Wait, what? These cards don’t add up!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50">
            <a:extLst>
              <a:ext uri="{FF2B5EF4-FFF2-40B4-BE49-F238E27FC236}">
                <a16:creationId xmlns:a16="http://schemas.microsoft.com/office/drawing/2014/main" id="{FE4B6E77-FA09-CCC6-BE1E-4F36670565B9}"/>
              </a:ext>
            </a:extLst>
          </p:cNvPr>
          <p:cNvGrpSpPr>
            <a:grpSpLocks/>
          </p:cNvGrpSpPr>
          <p:nvPr/>
        </p:nvGrpSpPr>
        <p:grpSpPr bwMode="auto">
          <a:xfrm>
            <a:off x="5762896" y="2401841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1">
              <a:extLst>
                <a:ext uri="{FF2B5EF4-FFF2-40B4-BE49-F238E27FC236}">
                  <a16:creationId xmlns:a16="http://schemas.microsoft.com/office/drawing/2014/main" id="{6C8AE653-0267-0582-C595-D045989DC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Freeform 52">
              <a:extLst>
                <a:ext uri="{FF2B5EF4-FFF2-40B4-BE49-F238E27FC236}">
                  <a16:creationId xmlns:a16="http://schemas.microsoft.com/office/drawing/2014/main" id="{D82089D4-3C6D-D6E2-D6FE-C30C3DF8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53">
              <a:extLst>
                <a:ext uri="{FF2B5EF4-FFF2-40B4-BE49-F238E27FC236}">
                  <a16:creationId xmlns:a16="http://schemas.microsoft.com/office/drawing/2014/main" id="{58DE3874-712B-9C71-8982-492022FF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54">
              <a:extLst>
                <a:ext uri="{FF2B5EF4-FFF2-40B4-BE49-F238E27FC236}">
                  <a16:creationId xmlns:a16="http://schemas.microsoft.com/office/drawing/2014/main" id="{04EF474E-302C-AA20-E3E6-C336B6103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55">
              <a:extLst>
                <a:ext uri="{FF2B5EF4-FFF2-40B4-BE49-F238E27FC236}">
                  <a16:creationId xmlns:a16="http://schemas.microsoft.com/office/drawing/2014/main" id="{40A6FAF9-46E2-7178-8989-5216485E2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56">
              <a:extLst>
                <a:ext uri="{FF2B5EF4-FFF2-40B4-BE49-F238E27FC236}">
                  <a16:creationId xmlns:a16="http://schemas.microsoft.com/office/drawing/2014/main" id="{F9960FEB-05E0-48A8-0CB7-9C1A22FE3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57">
              <a:extLst>
                <a:ext uri="{FF2B5EF4-FFF2-40B4-BE49-F238E27FC236}">
                  <a16:creationId xmlns:a16="http://schemas.microsoft.com/office/drawing/2014/main" id="{B4A78FD5-0D80-C07B-0454-7198A5B0A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58">
              <a:extLst>
                <a:ext uri="{FF2B5EF4-FFF2-40B4-BE49-F238E27FC236}">
                  <a16:creationId xmlns:a16="http://schemas.microsoft.com/office/drawing/2014/main" id="{59342F89-30A9-F7D4-E6C1-216302B33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9">
              <a:extLst>
                <a:ext uri="{FF2B5EF4-FFF2-40B4-BE49-F238E27FC236}">
                  <a16:creationId xmlns:a16="http://schemas.microsoft.com/office/drawing/2014/main" id="{57D94830-A26A-3BF2-0140-63E6B3BE6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3" name="Group 60">
            <a:extLst>
              <a:ext uri="{FF2B5EF4-FFF2-40B4-BE49-F238E27FC236}">
                <a16:creationId xmlns:a16="http://schemas.microsoft.com/office/drawing/2014/main" id="{F3D014BE-6C06-4739-444C-E511B62421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03654" y="480626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3" name="Freeform 61">
              <a:extLst>
                <a:ext uri="{FF2B5EF4-FFF2-40B4-BE49-F238E27FC236}">
                  <a16:creationId xmlns:a16="http://schemas.microsoft.com/office/drawing/2014/main" id="{CF53A65F-3787-399F-5BB6-D07D62BF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BEBE851B-FA2E-AA70-2122-18DF67FCD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id="{2C287D29-46CE-8381-2761-CC450C6F8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64">
              <a:extLst>
                <a:ext uri="{FF2B5EF4-FFF2-40B4-BE49-F238E27FC236}">
                  <a16:creationId xmlns:a16="http://schemas.microsoft.com/office/drawing/2014/main" id="{0613835E-7036-4A9A-1408-B23ADD506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65">
              <a:extLst>
                <a:ext uri="{FF2B5EF4-FFF2-40B4-BE49-F238E27FC236}">
                  <a16:creationId xmlns:a16="http://schemas.microsoft.com/office/drawing/2014/main" id="{201BD8DE-8F7D-4E25-FE7B-CF5862EA6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5F0A4282-C0C0-0579-9D95-FBB4BE9B0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66F28D81-EAA9-D86D-8225-D4261E8F7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89714A4B-64AB-D07C-E817-A2570DCCC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3A2FAA84-E2C1-0FE6-0F5E-977AA5D76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3604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6928" y="569854"/>
            <a:ext cx="4673600" cy="5476614"/>
            <a:chOff x="516928" y="569854"/>
            <a:chExt cx="4673600" cy="5476614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lowchart: Process 94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lowchart: Process 103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lowchart: Process 139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lowchart: Process 148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lowchart: Process 104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4" name="Flowchart: Process 113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lowchart: Process 140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0" name="Flowchart: Process 149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9" name="Flowchart: Process 158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owchart: Process 123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lowchart: Process 141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25" name="Flowchart: Process 124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lowchart: Process 142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1" name="Flowchart: Process 160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6" name="Flowchart: Process 125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44" name="Flowchart: Process 143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lowchart: Process 161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lowchart: Process 126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Flowchart: Process 144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lowchart: Process 162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lowchart: Process 127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Flowchart: Process 145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lowchart: Process 163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lowchart: Process 128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lowchart: Process 146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69" name="Flowchart: Process 168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lowchart: Process 169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lowchart: Process 172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74" name="Flowchart: Process 173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75" name="Flowchart: Process 174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lowchart: Process 175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lowchart: Process 176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adFill flip="none" rotWithShape="1">
              <a:gsLst>
                <a:gs pos="0">
                  <a:srgbClr val="FFFFCC">
                    <a:shade val="30000"/>
                    <a:satMod val="115000"/>
                  </a:srgbClr>
                </a:gs>
                <a:gs pos="50000">
                  <a:srgbClr val="FFFFCC">
                    <a:shade val="67500"/>
                    <a:satMod val="115000"/>
                  </a:srgbClr>
                </a:gs>
                <a:gs pos="100000">
                  <a:srgbClr val="FFFFC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69328" y="722254"/>
            <a:ext cx="4673600" cy="5476614"/>
            <a:chOff x="516928" y="569854"/>
            <a:chExt cx="4673600" cy="547661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5" name="Flowchart: Process 184"/>
            <p:cNvSpPr/>
            <p:nvPr/>
          </p:nvSpPr>
          <p:spPr bwMode="auto">
            <a:xfrm>
              <a:off x="51692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lowchart: Process 191"/>
            <p:cNvSpPr/>
            <p:nvPr/>
          </p:nvSpPr>
          <p:spPr bwMode="auto">
            <a:xfrm>
              <a:off x="104907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lowchart: Process 192"/>
            <p:cNvSpPr/>
            <p:nvPr/>
          </p:nvSpPr>
          <p:spPr bwMode="auto">
            <a:xfrm>
              <a:off x="158121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211335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5" name="Flowchart: Process 194"/>
            <p:cNvSpPr/>
            <p:nvPr/>
          </p:nvSpPr>
          <p:spPr bwMode="auto">
            <a:xfrm>
              <a:off x="2645498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3177641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lowchart: Process 196"/>
            <p:cNvSpPr/>
            <p:nvPr/>
          </p:nvSpPr>
          <p:spPr bwMode="auto">
            <a:xfrm>
              <a:off x="3709783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lowchart: Process 197"/>
            <p:cNvSpPr/>
            <p:nvPr/>
          </p:nvSpPr>
          <p:spPr bwMode="auto">
            <a:xfrm>
              <a:off x="4241926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99" name="Flowchart: Process 198"/>
            <p:cNvSpPr/>
            <p:nvPr/>
          </p:nvSpPr>
          <p:spPr bwMode="auto">
            <a:xfrm>
              <a:off x="4774069" y="569854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lowchart: Process 199"/>
            <p:cNvSpPr/>
            <p:nvPr/>
          </p:nvSpPr>
          <p:spPr bwMode="auto">
            <a:xfrm>
              <a:off x="51692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1" name="Flowchart: Process 200"/>
            <p:cNvSpPr/>
            <p:nvPr/>
          </p:nvSpPr>
          <p:spPr bwMode="auto">
            <a:xfrm>
              <a:off x="104907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lowchart: Process 201"/>
            <p:cNvSpPr/>
            <p:nvPr/>
          </p:nvSpPr>
          <p:spPr bwMode="auto">
            <a:xfrm>
              <a:off x="158121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03" name="Flowchart: Process 202"/>
            <p:cNvSpPr/>
            <p:nvPr/>
          </p:nvSpPr>
          <p:spPr bwMode="auto">
            <a:xfrm>
              <a:off x="211335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645498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3177641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Flowchart: Process 205"/>
            <p:cNvSpPr/>
            <p:nvPr/>
          </p:nvSpPr>
          <p:spPr bwMode="auto">
            <a:xfrm>
              <a:off x="3709783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07" name="Flowchart: Process 206"/>
            <p:cNvSpPr/>
            <p:nvPr/>
          </p:nvSpPr>
          <p:spPr bwMode="auto">
            <a:xfrm>
              <a:off x="4241926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8" name="Flowchart: Process 207"/>
            <p:cNvSpPr/>
            <p:nvPr/>
          </p:nvSpPr>
          <p:spPr bwMode="auto">
            <a:xfrm>
              <a:off x="4774069" y="119672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Process 208"/>
            <p:cNvSpPr/>
            <p:nvPr/>
          </p:nvSpPr>
          <p:spPr bwMode="auto">
            <a:xfrm>
              <a:off x="51692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10" name="Flowchart: Process 209"/>
            <p:cNvSpPr/>
            <p:nvPr/>
          </p:nvSpPr>
          <p:spPr bwMode="auto">
            <a:xfrm>
              <a:off x="104907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Flowchart: Process 210"/>
            <p:cNvSpPr/>
            <p:nvPr/>
          </p:nvSpPr>
          <p:spPr bwMode="auto">
            <a:xfrm>
              <a:off x="158121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11335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645498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14" name="Flowchart: Process 213"/>
            <p:cNvSpPr/>
            <p:nvPr/>
          </p:nvSpPr>
          <p:spPr bwMode="auto">
            <a:xfrm>
              <a:off x="3177641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Flowchart: Process 214"/>
            <p:cNvSpPr/>
            <p:nvPr/>
          </p:nvSpPr>
          <p:spPr bwMode="auto">
            <a:xfrm>
              <a:off x="3709783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Flowchart: Process 215"/>
            <p:cNvSpPr/>
            <p:nvPr/>
          </p:nvSpPr>
          <p:spPr bwMode="auto">
            <a:xfrm>
              <a:off x="4241926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4774069" y="1823592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Flowchart: Process 217"/>
            <p:cNvSpPr/>
            <p:nvPr/>
          </p:nvSpPr>
          <p:spPr bwMode="auto">
            <a:xfrm>
              <a:off x="51692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9" name="Flowchart: Process 218"/>
            <p:cNvSpPr/>
            <p:nvPr/>
          </p:nvSpPr>
          <p:spPr bwMode="auto">
            <a:xfrm>
              <a:off x="104907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Flowchart: Process 219"/>
            <p:cNvSpPr/>
            <p:nvPr/>
          </p:nvSpPr>
          <p:spPr bwMode="auto">
            <a:xfrm>
              <a:off x="158121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Flowchart: Process 220"/>
            <p:cNvSpPr/>
            <p:nvPr/>
          </p:nvSpPr>
          <p:spPr bwMode="auto">
            <a:xfrm>
              <a:off x="211335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2" name="Flowchart: Process 221"/>
            <p:cNvSpPr/>
            <p:nvPr/>
          </p:nvSpPr>
          <p:spPr bwMode="auto">
            <a:xfrm>
              <a:off x="2645498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Flowchart: Process 222"/>
            <p:cNvSpPr/>
            <p:nvPr/>
          </p:nvSpPr>
          <p:spPr bwMode="auto">
            <a:xfrm>
              <a:off x="3177641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709783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5" name="Flowchart: Process 224"/>
            <p:cNvSpPr/>
            <p:nvPr/>
          </p:nvSpPr>
          <p:spPr bwMode="auto">
            <a:xfrm>
              <a:off x="4241926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26" name="Flowchart: Process 225"/>
            <p:cNvSpPr/>
            <p:nvPr/>
          </p:nvSpPr>
          <p:spPr bwMode="auto">
            <a:xfrm>
              <a:off x="4774069" y="2450461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27" name="Flowchart: Process 226"/>
            <p:cNvSpPr/>
            <p:nvPr/>
          </p:nvSpPr>
          <p:spPr bwMode="auto">
            <a:xfrm>
              <a:off x="51692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Flowchart: Process 227"/>
            <p:cNvSpPr/>
            <p:nvPr/>
          </p:nvSpPr>
          <p:spPr bwMode="auto">
            <a:xfrm>
              <a:off x="104907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158121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30" name="Flowchart: Process 229"/>
            <p:cNvSpPr/>
            <p:nvPr/>
          </p:nvSpPr>
          <p:spPr bwMode="auto">
            <a:xfrm>
              <a:off x="211335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1" name="Flowchart: Process 230"/>
            <p:cNvSpPr/>
            <p:nvPr/>
          </p:nvSpPr>
          <p:spPr bwMode="auto">
            <a:xfrm>
              <a:off x="2645498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Flowchart: Process 231"/>
            <p:cNvSpPr/>
            <p:nvPr/>
          </p:nvSpPr>
          <p:spPr bwMode="auto">
            <a:xfrm>
              <a:off x="3177641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33" name="Flowchart: Process 232"/>
            <p:cNvSpPr/>
            <p:nvPr/>
          </p:nvSpPr>
          <p:spPr bwMode="auto">
            <a:xfrm>
              <a:off x="3709783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4" name="Flowchart: Process 233"/>
            <p:cNvSpPr/>
            <p:nvPr/>
          </p:nvSpPr>
          <p:spPr bwMode="auto">
            <a:xfrm>
              <a:off x="4241926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Flowchart: Process 234"/>
            <p:cNvSpPr/>
            <p:nvPr/>
          </p:nvSpPr>
          <p:spPr bwMode="auto">
            <a:xfrm>
              <a:off x="4774069" y="3077330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Flowchart: Process 235"/>
            <p:cNvSpPr/>
            <p:nvPr/>
          </p:nvSpPr>
          <p:spPr bwMode="auto">
            <a:xfrm>
              <a:off x="51692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104907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38" name="Flowchart: Process 237"/>
            <p:cNvSpPr/>
            <p:nvPr/>
          </p:nvSpPr>
          <p:spPr bwMode="auto">
            <a:xfrm>
              <a:off x="158121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9" name="Flowchart: Process 238"/>
            <p:cNvSpPr/>
            <p:nvPr/>
          </p:nvSpPr>
          <p:spPr bwMode="auto">
            <a:xfrm>
              <a:off x="211335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Flowchart: Process 239"/>
            <p:cNvSpPr/>
            <p:nvPr/>
          </p:nvSpPr>
          <p:spPr bwMode="auto">
            <a:xfrm>
              <a:off x="2645498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Flowchart: Process 240"/>
            <p:cNvSpPr/>
            <p:nvPr/>
          </p:nvSpPr>
          <p:spPr bwMode="auto">
            <a:xfrm>
              <a:off x="3177641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42" name="Flowchart: Process 241"/>
            <p:cNvSpPr/>
            <p:nvPr/>
          </p:nvSpPr>
          <p:spPr bwMode="auto">
            <a:xfrm>
              <a:off x="3709783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Flowchart: Process 242"/>
            <p:cNvSpPr/>
            <p:nvPr/>
          </p:nvSpPr>
          <p:spPr bwMode="auto">
            <a:xfrm>
              <a:off x="4241926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Flowchart: Process 243"/>
            <p:cNvSpPr/>
            <p:nvPr/>
          </p:nvSpPr>
          <p:spPr bwMode="auto">
            <a:xfrm>
              <a:off x="4774069" y="3704199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5" name="Flowchart: Process 244"/>
            <p:cNvSpPr/>
            <p:nvPr/>
          </p:nvSpPr>
          <p:spPr bwMode="auto">
            <a:xfrm>
              <a:off x="51692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lowchart: Process 245"/>
            <p:cNvSpPr/>
            <p:nvPr/>
          </p:nvSpPr>
          <p:spPr bwMode="auto">
            <a:xfrm>
              <a:off x="104907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47" name="Flowchart: Process 246"/>
            <p:cNvSpPr/>
            <p:nvPr/>
          </p:nvSpPr>
          <p:spPr bwMode="auto">
            <a:xfrm>
              <a:off x="158121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211335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2645498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50" name="Flowchart: Process 249"/>
            <p:cNvSpPr/>
            <p:nvPr/>
          </p:nvSpPr>
          <p:spPr bwMode="auto">
            <a:xfrm>
              <a:off x="3177641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Flowchart: Process 250"/>
            <p:cNvSpPr/>
            <p:nvPr/>
          </p:nvSpPr>
          <p:spPr bwMode="auto">
            <a:xfrm>
              <a:off x="3709783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Flowchart: Process 251"/>
            <p:cNvSpPr/>
            <p:nvPr/>
          </p:nvSpPr>
          <p:spPr bwMode="auto">
            <a:xfrm>
              <a:off x="4241926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774069" y="4331068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54" name="Flowchart: Process 253"/>
            <p:cNvSpPr/>
            <p:nvPr/>
          </p:nvSpPr>
          <p:spPr bwMode="auto">
            <a:xfrm>
              <a:off x="51692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Flowchart: Process 254"/>
            <p:cNvSpPr/>
            <p:nvPr/>
          </p:nvSpPr>
          <p:spPr bwMode="auto">
            <a:xfrm>
              <a:off x="104907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6" name="Flowchart: Process 255"/>
            <p:cNvSpPr/>
            <p:nvPr/>
          </p:nvSpPr>
          <p:spPr bwMode="auto">
            <a:xfrm>
              <a:off x="158121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7" name="Flowchart: Process 256"/>
            <p:cNvSpPr/>
            <p:nvPr/>
          </p:nvSpPr>
          <p:spPr bwMode="auto">
            <a:xfrm>
              <a:off x="211335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Flowchart: Process 257"/>
            <p:cNvSpPr/>
            <p:nvPr/>
          </p:nvSpPr>
          <p:spPr bwMode="auto">
            <a:xfrm>
              <a:off x="2645498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Flowchart: Process 258"/>
            <p:cNvSpPr/>
            <p:nvPr/>
          </p:nvSpPr>
          <p:spPr bwMode="auto">
            <a:xfrm>
              <a:off x="3177641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3709783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241926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Flowchart: Process 261"/>
            <p:cNvSpPr/>
            <p:nvPr/>
          </p:nvSpPr>
          <p:spPr bwMode="auto">
            <a:xfrm>
              <a:off x="4774069" y="4957937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263" name="Flowchart: Process 262"/>
            <p:cNvSpPr/>
            <p:nvPr/>
          </p:nvSpPr>
          <p:spPr bwMode="auto">
            <a:xfrm>
              <a:off x="51692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Flowchart: Process 263"/>
            <p:cNvSpPr/>
            <p:nvPr/>
          </p:nvSpPr>
          <p:spPr bwMode="auto">
            <a:xfrm>
              <a:off x="104907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158121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Flowchart: Process 265"/>
            <p:cNvSpPr/>
            <p:nvPr/>
          </p:nvSpPr>
          <p:spPr bwMode="auto">
            <a:xfrm>
              <a:off x="211335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Flowchart: Process 266"/>
            <p:cNvSpPr/>
            <p:nvPr/>
          </p:nvSpPr>
          <p:spPr bwMode="auto">
            <a:xfrm>
              <a:off x="2645498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8" name="Flowchart: Process 267"/>
            <p:cNvSpPr/>
            <p:nvPr/>
          </p:nvSpPr>
          <p:spPr bwMode="auto">
            <a:xfrm>
              <a:off x="3177641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69" name="Flowchart: Process 268"/>
            <p:cNvSpPr/>
            <p:nvPr/>
          </p:nvSpPr>
          <p:spPr bwMode="auto">
            <a:xfrm>
              <a:off x="3709783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Flowchart: Process 269"/>
            <p:cNvSpPr/>
            <p:nvPr/>
          </p:nvSpPr>
          <p:spPr bwMode="auto">
            <a:xfrm>
              <a:off x="4241926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Flowchart: Process 270"/>
            <p:cNvSpPr/>
            <p:nvPr/>
          </p:nvSpPr>
          <p:spPr bwMode="auto">
            <a:xfrm>
              <a:off x="4774069" y="5584803"/>
              <a:ext cx="416459" cy="461665"/>
            </a:xfrm>
            <a:prstGeom prst="flowChartProcess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2" name="Rounded Rectangular Callout 271"/>
          <p:cNvSpPr/>
          <p:nvPr/>
        </p:nvSpPr>
        <p:spPr bwMode="auto">
          <a:xfrm>
            <a:off x="4672013" y="3367192"/>
            <a:ext cx="3058423" cy="919401"/>
          </a:xfrm>
          <a:prstGeom prst="wedgeRoundRectCallout">
            <a:avLst>
              <a:gd name="adj1" fmla="val 52695"/>
              <a:gd name="adj2" fmla="val 9446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fooling Victoria is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</a:t>
            </a:r>
            <a:r>
              <a:rPr lang="en-US" i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kumimoji="0" lang="en-US" sz="2400" b="0" i="1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Rounded Rectangular Callout 272"/>
          <p:cNvSpPr/>
          <p:nvPr/>
        </p:nvSpPr>
        <p:spPr bwMode="auto">
          <a:xfrm>
            <a:off x="5802922" y="277322"/>
            <a:ext cx="3134472" cy="919401"/>
          </a:xfrm>
          <a:prstGeom prst="wedgeRoundRectCallout">
            <a:avLst>
              <a:gd name="adj1" fmla="val -32507"/>
              <a:gd name="adj2" fmla="val 10882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successful challenges…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787367F-6BB3-35D6-A1DA-1AF373CAF438}"/>
              </a:ext>
            </a:extLst>
          </p:cNvPr>
          <p:cNvGrpSpPr>
            <a:grpSpLocks/>
          </p:cNvGrpSpPr>
          <p:nvPr/>
        </p:nvGrpSpPr>
        <p:grpSpPr bwMode="auto">
          <a:xfrm>
            <a:off x="5803962" y="1877717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51">
              <a:extLst>
                <a:ext uri="{FF2B5EF4-FFF2-40B4-BE49-F238E27FC236}">
                  <a16:creationId xmlns:a16="http://schemas.microsoft.com/office/drawing/2014/main" id="{54A238CC-2B74-7F11-73B6-DB06EE8DE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Freeform 52">
              <a:extLst>
                <a:ext uri="{FF2B5EF4-FFF2-40B4-BE49-F238E27FC236}">
                  <a16:creationId xmlns:a16="http://schemas.microsoft.com/office/drawing/2014/main" id="{0B24661B-88F5-4DAD-6624-44A94E79C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53">
              <a:extLst>
                <a:ext uri="{FF2B5EF4-FFF2-40B4-BE49-F238E27FC236}">
                  <a16:creationId xmlns:a16="http://schemas.microsoft.com/office/drawing/2014/main" id="{609E0792-D46C-53CF-1D34-83357DAD1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Freeform 54">
              <a:extLst>
                <a:ext uri="{FF2B5EF4-FFF2-40B4-BE49-F238E27FC236}">
                  <a16:creationId xmlns:a16="http://schemas.microsoft.com/office/drawing/2014/main" id="{2F4207BC-D74F-8C72-B181-2F9198858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55">
              <a:extLst>
                <a:ext uri="{FF2B5EF4-FFF2-40B4-BE49-F238E27FC236}">
                  <a16:creationId xmlns:a16="http://schemas.microsoft.com/office/drawing/2014/main" id="{68A81B10-2846-9FB2-D35B-597C295A6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Freeform 56">
              <a:extLst>
                <a:ext uri="{FF2B5EF4-FFF2-40B4-BE49-F238E27FC236}">
                  <a16:creationId xmlns:a16="http://schemas.microsoft.com/office/drawing/2014/main" id="{801B4087-35FA-C168-BFD0-45BD50B56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Freeform 57">
              <a:extLst>
                <a:ext uri="{FF2B5EF4-FFF2-40B4-BE49-F238E27FC236}">
                  <a16:creationId xmlns:a16="http://schemas.microsoft.com/office/drawing/2014/main" id="{864BF360-7506-8971-496C-2E2B73789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8">
              <a:extLst>
                <a:ext uri="{FF2B5EF4-FFF2-40B4-BE49-F238E27FC236}">
                  <a16:creationId xmlns:a16="http://schemas.microsoft.com/office/drawing/2014/main" id="{E41BF498-FD2D-108F-2548-081B81F4B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59">
              <a:extLst>
                <a:ext uri="{FF2B5EF4-FFF2-40B4-BE49-F238E27FC236}">
                  <a16:creationId xmlns:a16="http://schemas.microsoft.com/office/drawing/2014/main" id="{AD6ED6BF-39D7-3004-DBEF-44C3A42F6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" name="Group 60">
            <a:extLst>
              <a:ext uri="{FF2B5EF4-FFF2-40B4-BE49-F238E27FC236}">
                <a16:creationId xmlns:a16="http://schemas.microsoft.com/office/drawing/2014/main" id="{46AD5523-7CF5-B4A5-6D1F-E8E621FA0B4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03654" y="4806268"/>
            <a:ext cx="995094" cy="890347"/>
            <a:chOff x="3168" y="1824"/>
            <a:chExt cx="912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89230D75-9EBB-3BC8-EB95-B7CA20B62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50560EAF-353E-7ECD-9012-9CE009E6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84662576-AFB7-BDEE-7025-9E487638B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C27BA5DA-AA6D-6B45-8650-E49E6C97A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2EBC1916-8563-2786-1FF6-2D14ACAB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EABE6139-0721-BB45-CB82-DF3AEF8EA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67">
              <a:extLst>
                <a:ext uri="{FF2B5EF4-FFF2-40B4-BE49-F238E27FC236}">
                  <a16:creationId xmlns:a16="http://schemas.microsoft.com/office/drawing/2014/main" id="{B3950F4D-C96C-6178-D45F-E92237F58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68">
              <a:extLst>
                <a:ext uri="{FF2B5EF4-FFF2-40B4-BE49-F238E27FC236}">
                  <a16:creationId xmlns:a16="http://schemas.microsoft.com/office/drawing/2014/main" id="{C14B1572-02F3-C037-E25E-4386F26E8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69">
              <a:extLst>
                <a:ext uri="{FF2B5EF4-FFF2-40B4-BE49-F238E27FC236}">
                  <a16:creationId xmlns:a16="http://schemas.microsoft.com/office/drawing/2014/main" id="{353A6A88-4C0B-A1B9-D7DA-CB1B3EC98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705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Accumulators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594930" y="2573922"/>
            <a:ext cx="51982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 structure that lets you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94930" y="4256088"/>
            <a:ext cx="746230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revealing anything else about the set!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594930" y="3415005"/>
            <a:ext cx="544091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whether an item is in a set</a:t>
            </a:r>
          </a:p>
        </p:txBody>
      </p:sp>
    </p:spTree>
    <p:extLst>
      <p:ext uri="{BB962C8B-B14F-4D97-AF65-F5344CB8AC3E}">
        <p14:creationId xmlns:p14="http://schemas.microsoft.com/office/powerpoint/2010/main" val="104121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Accumulators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634827" y="4939610"/>
            <a:ext cx="368081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A(x)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easy to compute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979885" y="2064910"/>
            <a:ext cx="253947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 set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39685" y="3622160"/>
            <a:ext cx="358245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 test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A(x)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97153" y="1832555"/>
            <a:ext cx="2830494" cy="927100"/>
            <a:chOff x="4738706" y="1873250"/>
            <a:chExt cx="2830494" cy="927100"/>
          </a:xfrm>
        </p:grpSpPr>
        <p:sp>
          <p:nvSpPr>
            <p:cNvPr id="9" name="Left Brace 8"/>
            <p:cNvSpPr/>
            <p:nvPr/>
          </p:nvSpPr>
          <p:spPr bwMode="auto">
            <a:xfrm>
              <a:off x="4738706" y="1873250"/>
              <a:ext cx="457200" cy="927100"/>
            </a:xfrm>
            <a:prstGeom prst="leftBrace">
              <a:avLst/>
            </a:prstGeom>
            <a:no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</a:endParaRPr>
            </a:p>
          </p:txBody>
        </p:sp>
        <p:sp>
          <p:nvSpPr>
            <p:cNvPr id="10" name="Left Brace 9"/>
            <p:cNvSpPr/>
            <p:nvPr/>
          </p:nvSpPr>
          <p:spPr bwMode="auto">
            <a:xfrm rot="10800000">
              <a:off x="7112000" y="1873250"/>
              <a:ext cx="457200" cy="927100"/>
            </a:xfrm>
            <a:prstGeom prst="leftBrace">
              <a:avLst/>
            </a:prstGeom>
            <a:no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11" name="Picture 2" descr="http://b2b.cbsimg.net/blogs/cherry090620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7580" y="1986835"/>
              <a:ext cx="617999" cy="699931"/>
            </a:xfrm>
            <a:prstGeom prst="rect">
              <a:avLst/>
            </a:prstGeom>
            <a:noFill/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b2b.cbsimg.net/blogs/pear090620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253" y="1995374"/>
              <a:ext cx="543074" cy="682852"/>
            </a:xfrm>
            <a:prstGeom prst="rect">
              <a:avLst/>
            </a:prstGeom>
            <a:noFill/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AutoShape 4" descr="Image result for fruit clip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842209" y="3091955"/>
            <a:ext cx="2540383" cy="699931"/>
            <a:chOff x="1384850" y="3708774"/>
            <a:chExt cx="2540383" cy="699931"/>
          </a:xfrm>
        </p:grpSpPr>
        <p:sp>
          <p:nvSpPr>
            <p:cNvPr id="5" name="TextBox 4"/>
            <p:cNvSpPr txBox="1"/>
            <p:nvPr/>
          </p:nvSpPr>
          <p:spPr bwMode="auto">
            <a:xfrm>
              <a:off x="1384850" y="3766352"/>
              <a:ext cx="595035" cy="584775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A(</a:t>
              </a:r>
            </a:p>
          </p:txBody>
        </p:sp>
        <p:pic>
          <p:nvPicPr>
            <p:cNvPr id="13" name="Picture 2" descr="http://b2b.cbsimg.net/blogs/cherry090620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080" y="3708774"/>
              <a:ext cx="617999" cy="699931"/>
            </a:xfrm>
            <a:prstGeom prst="rect">
              <a:avLst/>
            </a:prstGeom>
            <a:noFill/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2430913" y="3766352"/>
              <a:ext cx="1494320" cy="584775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= </a:t>
              </a:r>
              <a:r>
                <a:rPr lang="en-US" sz="32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2059" y="4077736"/>
            <a:ext cx="2700683" cy="597850"/>
            <a:chOff x="5195906" y="3785348"/>
            <a:chExt cx="2700683" cy="597850"/>
          </a:xfrm>
        </p:grpSpPr>
        <p:sp>
          <p:nvSpPr>
            <p:cNvPr id="17" name="TextBox 16"/>
            <p:cNvSpPr txBox="1"/>
            <p:nvPr/>
          </p:nvSpPr>
          <p:spPr bwMode="auto">
            <a:xfrm>
              <a:off x="5195906" y="3791886"/>
              <a:ext cx="595035" cy="584775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A(</a:t>
              </a: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6241969" y="3791886"/>
              <a:ext cx="1654620" cy="584775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= </a:t>
              </a:r>
              <a:r>
                <a:rPr lang="en-US" sz="32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</a:p>
          </p:txBody>
        </p:sp>
        <p:pic>
          <p:nvPicPr>
            <p:cNvPr id="1030" name="Picture 6" descr="Image result for fruit clip a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9857" y="3785348"/>
              <a:ext cx="753197" cy="597850"/>
            </a:xfrm>
            <a:prstGeom prst="rect">
              <a:avLst/>
            </a:prstGeom>
            <a:noFill/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 bwMode="auto">
          <a:xfrm>
            <a:off x="4697153" y="4939610"/>
            <a:ext cx="423968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to recover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4571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Accumulator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634827" y="4939610"/>
            <a:ext cx="684193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to tell which other primes are factors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34827" y="2113040"/>
            <a:ext cx="617989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of large primes: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i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US" sz="28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i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US" sz="28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i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34827" y="3526325"/>
            <a:ext cx="675858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check whether prime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factor</a:t>
            </a: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utoShape 4" descr="Image result for fruit clip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995339" y="2802522"/>
            <a:ext cx="304282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pick a value now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3"/>
          <p:cNvSpPr txBox="1"/>
          <p:nvPr/>
        </p:nvSpPr>
        <p:spPr bwMode="auto">
          <a:xfrm>
            <a:off x="995339" y="3643605"/>
            <a:ext cx="726032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 I want to prove I picked that value then</a:t>
            </a:r>
          </a:p>
        </p:txBody>
      </p:sp>
    </p:spTree>
    <p:extLst>
      <p:ext uri="{BB962C8B-B14F-4D97-AF65-F5344CB8AC3E}">
        <p14:creationId xmlns:p14="http://schemas.microsoft.com/office/powerpoint/2010/main" val="11527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495035" y="1995515"/>
            <a:ext cx="2101075" cy="578882"/>
          </a:xfrm>
          <a:prstGeom prst="wedgeRoundRectCallout">
            <a:avLst>
              <a:gd name="adj1" fmla="val -94193"/>
              <a:gd name="adj2" fmla="val 17204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Hi, I’m Alice</a:t>
            </a:r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 bwMode="auto">
          <a:xfrm>
            <a:off x="3495035" y="3222903"/>
            <a:ext cx="1692729" cy="578882"/>
          </a:xfrm>
          <a:prstGeom prst="wedgeRoundRectCallout">
            <a:avLst>
              <a:gd name="adj1" fmla="val 89631"/>
              <a:gd name="adj2" fmla="val 11720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here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6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641102" y="2230987"/>
            <a:ext cx="3287445" cy="578882"/>
          </a:xfrm>
          <a:prstGeom prst="wedgeRoundRectCallout">
            <a:avLst>
              <a:gd name="adj1" fmla="val -45067"/>
              <a:gd name="adj2" fmla="val 15449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have a dispute!</a:t>
            </a:r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 bwMode="auto">
          <a:xfrm>
            <a:off x="1924103" y="5556393"/>
            <a:ext cx="4721441" cy="578882"/>
          </a:xfrm>
          <a:prstGeom prst="wedgeRoundRectCallout">
            <a:avLst>
              <a:gd name="adj1" fmla="val 38622"/>
              <a:gd name="adj2" fmla="val -163616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settle by flipping a coin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3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009322" y="2230987"/>
            <a:ext cx="2551016" cy="578882"/>
          </a:xfrm>
          <a:prstGeom prst="wedgeRoundRectCallout">
            <a:avLst>
              <a:gd name="adj1" fmla="val -63487"/>
              <a:gd name="adj2" fmla="val 16107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I’ll call, you flip</a:t>
            </a:r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 bwMode="auto">
          <a:xfrm>
            <a:off x="2496218" y="5556393"/>
            <a:ext cx="3577222" cy="578882"/>
          </a:xfrm>
          <a:prstGeom prst="wedgeRoundRectCallout">
            <a:avLst>
              <a:gd name="adj1" fmla="val 46788"/>
              <a:gd name="adj2" fmla="val -16800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that work?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73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759450" y="4783051"/>
            <a:ext cx="1364567" cy="617738"/>
            <a:chOff x="7568418" y="2743200"/>
            <a:chExt cx="1364567" cy="61773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8539089" y="2851445"/>
              <a:ext cx="393896" cy="5094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7568418" y="2743200"/>
              <a:ext cx="1069145" cy="416377"/>
            </a:xfrm>
            <a:custGeom>
              <a:avLst/>
              <a:gdLst>
                <a:gd name="connsiteX0" fmla="*/ 0 w 1069145"/>
                <a:gd name="connsiteY0" fmla="*/ 0 h 416377"/>
                <a:gd name="connsiteX1" fmla="*/ 534573 w 1069145"/>
                <a:gd name="connsiteY1" fmla="*/ 379828 h 416377"/>
                <a:gd name="connsiteX2" fmla="*/ 1069145 w 1069145"/>
                <a:gd name="connsiteY2" fmla="*/ 379828 h 41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145" h="416377">
                  <a:moveTo>
                    <a:pt x="0" y="0"/>
                  </a:moveTo>
                  <a:cubicBezTo>
                    <a:pt x="178191" y="158261"/>
                    <a:pt x="356382" y="316523"/>
                    <a:pt x="534573" y="379828"/>
                  </a:cubicBezTo>
                  <a:cubicBezTo>
                    <a:pt x="712764" y="443133"/>
                    <a:pt x="890954" y="411480"/>
                    <a:pt x="1069145" y="379828"/>
                  </a:cubicBezTo>
                </a:path>
              </a:pathLst>
            </a:custGeom>
            <a:no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Chord 31"/>
            <p:cNvSpPr/>
            <p:nvPr/>
          </p:nvSpPr>
          <p:spPr bwMode="auto">
            <a:xfrm>
              <a:off x="8637563" y="2987543"/>
              <a:ext cx="175846" cy="175846"/>
            </a:xfrm>
            <a:prstGeom prst="chord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 bwMode="auto">
          <a:xfrm>
            <a:off x="1219961" y="5497805"/>
            <a:ext cx="670407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intermediary to obfuscate ownership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71966" y="1911893"/>
            <a:ext cx="2600068" cy="3034214"/>
            <a:chOff x="4442372" y="2477586"/>
            <a:chExt cx="2600068" cy="303421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42372" y="2911732"/>
              <a:ext cx="2600068" cy="2600068"/>
            </a:xfrm>
            <a:prstGeom prst="rect">
              <a:avLst/>
            </a:prstGeom>
            <a:solidFill>
              <a:srgbClr val="FFFFCC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923256" y="3392616"/>
              <a:ext cx="1638300" cy="1638300"/>
              <a:chOff x="3683000" y="3175000"/>
              <a:chExt cx="1638300" cy="1638300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3810000" y="3302000"/>
                <a:ext cx="1384300" cy="1384300"/>
              </a:xfrm>
              <a:prstGeom prst="ellipse">
                <a:avLst/>
              </a:prstGeom>
              <a:solidFill>
                <a:srgbClr val="FFFFCC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Lucida Console" pitchFamily="49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4000500" y="3492500"/>
                <a:ext cx="1003300" cy="1003300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Lucida Console" pitchFamily="49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3683000" y="3175000"/>
                <a:ext cx="1638300" cy="1638300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Lucida Console" pitchFamily="49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739106" y="2477586"/>
              <a:ext cx="2006600" cy="410578"/>
              <a:chOff x="3454400" y="2384508"/>
              <a:chExt cx="2006600" cy="410578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3454400" y="2384508"/>
                <a:ext cx="2006600" cy="410578"/>
              </a:xfrm>
              <a:prstGeom prst="rect">
                <a:avLst/>
              </a:prstGeom>
              <a:solidFill>
                <a:srgbClr val="FFFFCC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Lucida Console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3606800" y="2506202"/>
                <a:ext cx="393700" cy="167190"/>
              </a:xfrm>
              <a:prstGeom prst="rect">
                <a:avLst/>
              </a:prstGeom>
              <a:solidFill>
                <a:srgbClr val="FFFFCC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Lucida Console" pitchFamily="49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5090346" y="2458536"/>
                <a:ext cx="262522" cy="262522"/>
              </a:xfrm>
              <a:prstGeom prst="ellipse">
                <a:avLst/>
              </a:prstGeom>
              <a:solidFill>
                <a:srgbClr val="FFFFCC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Lucida Console" pitchFamily="49" charset="0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096526" y="2471800"/>
                <a:ext cx="250825" cy="235995"/>
                <a:chOff x="6195201" y="2009816"/>
                <a:chExt cx="250825" cy="23599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6195201" y="2162216"/>
                  <a:ext cx="250825" cy="83595"/>
                  <a:chOff x="6042801" y="2009816"/>
                  <a:chExt cx="250825" cy="83595"/>
                </a:xfrm>
              </p:grpSpPr>
              <p:sp>
                <p:nvSpPr>
                  <p:cNvPr id="16" name="Rectangle 15"/>
                  <p:cNvSpPr/>
                  <p:nvPr/>
                </p:nvSpPr>
                <p:spPr bwMode="auto">
                  <a:xfrm>
                    <a:off x="6042801" y="2009816"/>
                    <a:ext cx="98425" cy="83595"/>
                  </a:xfrm>
                  <a:prstGeom prst="rect">
                    <a:avLst/>
                  </a:prstGeom>
                  <a:solidFill>
                    <a:srgbClr val="FFFFCC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latin typeface="Lucida Console" pitchFamily="49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 bwMode="auto">
                  <a:xfrm>
                    <a:off x="6195201" y="2009816"/>
                    <a:ext cx="98425" cy="83595"/>
                  </a:xfrm>
                  <a:prstGeom prst="rect">
                    <a:avLst/>
                  </a:prstGeom>
                  <a:solidFill>
                    <a:srgbClr val="FFFFCC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latin typeface="Lucida Console" pitchFamily="49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6195201" y="2009816"/>
                  <a:ext cx="250825" cy="83595"/>
                  <a:chOff x="6347601" y="2009816"/>
                  <a:chExt cx="250825" cy="83595"/>
                </a:xfrm>
              </p:grpSpPr>
              <p:sp>
                <p:nvSpPr>
                  <p:cNvPr id="18" name="Rectangle 17"/>
                  <p:cNvSpPr/>
                  <p:nvPr/>
                </p:nvSpPr>
                <p:spPr bwMode="auto">
                  <a:xfrm>
                    <a:off x="6347601" y="2009816"/>
                    <a:ext cx="98425" cy="83595"/>
                  </a:xfrm>
                  <a:prstGeom prst="rect">
                    <a:avLst/>
                  </a:prstGeom>
                  <a:solidFill>
                    <a:srgbClr val="FFFFCC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latin typeface="Lucida Console" pitchFamily="49" charset="0"/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 bwMode="auto">
                  <a:xfrm>
                    <a:off x="6500001" y="2009816"/>
                    <a:ext cx="98425" cy="83595"/>
                  </a:xfrm>
                  <a:prstGeom prst="rect">
                    <a:avLst/>
                  </a:prstGeom>
                  <a:solidFill>
                    <a:srgbClr val="FFFFCC"/>
                  </a:solidFill>
                  <a:ln w="381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latin typeface="Lucida Console" pitchFamily="49" charset="0"/>
                    </a:endParaRPr>
                  </a:p>
                </p:txBody>
              </p:sp>
            </p:grpSp>
          </p:grpSp>
        </p:grpSp>
      </p:grpSp>
      <p:sp>
        <p:nvSpPr>
          <p:cNvPr id="29" name="Freeform 28"/>
          <p:cNvSpPr/>
          <p:nvPr/>
        </p:nvSpPr>
        <p:spPr bwMode="auto">
          <a:xfrm>
            <a:off x="4114800" y="3568566"/>
            <a:ext cx="939800" cy="558933"/>
          </a:xfrm>
          <a:custGeom>
            <a:avLst/>
            <a:gdLst>
              <a:gd name="connsiteX0" fmla="*/ 0 w 939800"/>
              <a:gd name="connsiteY0" fmla="*/ 139700 h 558800"/>
              <a:gd name="connsiteX1" fmla="*/ 393700 w 939800"/>
              <a:gd name="connsiteY1" fmla="*/ 0 h 558800"/>
              <a:gd name="connsiteX2" fmla="*/ 647700 w 939800"/>
              <a:gd name="connsiteY2" fmla="*/ 114300 h 558800"/>
              <a:gd name="connsiteX3" fmla="*/ 927100 w 939800"/>
              <a:gd name="connsiteY3" fmla="*/ 127000 h 558800"/>
              <a:gd name="connsiteX4" fmla="*/ 939800 w 939800"/>
              <a:gd name="connsiteY4" fmla="*/ 279400 h 558800"/>
              <a:gd name="connsiteX5" fmla="*/ 736600 w 939800"/>
              <a:gd name="connsiteY5" fmla="*/ 482600 h 558800"/>
              <a:gd name="connsiteX6" fmla="*/ 495300 w 939800"/>
              <a:gd name="connsiteY6" fmla="*/ 558800 h 558800"/>
              <a:gd name="connsiteX7" fmla="*/ 203200 w 939800"/>
              <a:gd name="connsiteY7" fmla="*/ 444500 h 558800"/>
              <a:gd name="connsiteX8" fmla="*/ 25400 w 939800"/>
              <a:gd name="connsiteY8" fmla="*/ 304800 h 558800"/>
              <a:gd name="connsiteX9" fmla="*/ 0 w 939800"/>
              <a:gd name="connsiteY9" fmla="*/ 139700 h 558800"/>
              <a:gd name="connsiteX0" fmla="*/ 0 w 939800"/>
              <a:gd name="connsiteY0" fmla="*/ 139833 h 558933"/>
              <a:gd name="connsiteX1" fmla="*/ 393700 w 939800"/>
              <a:gd name="connsiteY1" fmla="*/ 133 h 558933"/>
              <a:gd name="connsiteX2" fmla="*/ 647700 w 939800"/>
              <a:gd name="connsiteY2" fmla="*/ 114433 h 558933"/>
              <a:gd name="connsiteX3" fmla="*/ 927100 w 939800"/>
              <a:gd name="connsiteY3" fmla="*/ 127133 h 558933"/>
              <a:gd name="connsiteX4" fmla="*/ 939800 w 939800"/>
              <a:gd name="connsiteY4" fmla="*/ 279533 h 558933"/>
              <a:gd name="connsiteX5" fmla="*/ 736600 w 939800"/>
              <a:gd name="connsiteY5" fmla="*/ 482733 h 558933"/>
              <a:gd name="connsiteX6" fmla="*/ 495300 w 939800"/>
              <a:gd name="connsiteY6" fmla="*/ 558933 h 558933"/>
              <a:gd name="connsiteX7" fmla="*/ 203200 w 939800"/>
              <a:gd name="connsiteY7" fmla="*/ 444633 h 558933"/>
              <a:gd name="connsiteX8" fmla="*/ 25400 w 939800"/>
              <a:gd name="connsiteY8" fmla="*/ 304933 h 558933"/>
              <a:gd name="connsiteX9" fmla="*/ 0 w 939800"/>
              <a:gd name="connsiteY9" fmla="*/ 139833 h 55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9800" h="558933">
                <a:moveTo>
                  <a:pt x="0" y="139833"/>
                </a:moveTo>
                <a:cubicBezTo>
                  <a:pt x="61383" y="89033"/>
                  <a:pt x="285750" y="4366"/>
                  <a:pt x="393700" y="133"/>
                </a:cubicBezTo>
                <a:cubicBezTo>
                  <a:pt x="501650" y="-4100"/>
                  <a:pt x="558800" y="93266"/>
                  <a:pt x="647700" y="114433"/>
                </a:cubicBezTo>
                <a:lnTo>
                  <a:pt x="927100" y="127133"/>
                </a:lnTo>
                <a:lnTo>
                  <a:pt x="939800" y="279533"/>
                </a:lnTo>
                <a:lnTo>
                  <a:pt x="736600" y="482733"/>
                </a:lnTo>
                <a:lnTo>
                  <a:pt x="495300" y="558933"/>
                </a:lnTo>
                <a:lnTo>
                  <a:pt x="203200" y="444633"/>
                </a:lnTo>
                <a:lnTo>
                  <a:pt x="25400" y="304933"/>
                </a:lnTo>
                <a:lnTo>
                  <a:pt x="0" y="139833"/>
                </a:lnTo>
                <a:close/>
              </a:path>
            </a:pathLst>
          </a:cu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222375" y="2915823"/>
            <a:ext cx="1581150" cy="1450388"/>
            <a:chOff x="1397000" y="2953923"/>
            <a:chExt cx="1581150" cy="1450388"/>
          </a:xfrm>
        </p:grpSpPr>
        <p:sp>
          <p:nvSpPr>
            <p:cNvPr id="34" name="Right Arrow 33"/>
            <p:cNvSpPr/>
            <p:nvPr/>
          </p:nvSpPr>
          <p:spPr bwMode="auto">
            <a:xfrm>
              <a:off x="1397000" y="2953923"/>
              <a:ext cx="1054100" cy="513177"/>
            </a:xfrm>
            <a:prstGeom prst="rightArrow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endParaRPr>
            </a:p>
          </p:txBody>
        </p:sp>
        <p:sp>
          <p:nvSpPr>
            <p:cNvPr id="38" name="Right Arrow 37"/>
            <p:cNvSpPr/>
            <p:nvPr/>
          </p:nvSpPr>
          <p:spPr bwMode="auto">
            <a:xfrm>
              <a:off x="1660525" y="3422529"/>
              <a:ext cx="1054100" cy="513177"/>
            </a:xfrm>
            <a:prstGeom prst="rightArrow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endParaRPr>
            </a:p>
          </p:txBody>
        </p:sp>
        <p:sp>
          <p:nvSpPr>
            <p:cNvPr id="39" name="Right Arrow 38"/>
            <p:cNvSpPr/>
            <p:nvPr/>
          </p:nvSpPr>
          <p:spPr bwMode="auto">
            <a:xfrm>
              <a:off x="1924050" y="3891134"/>
              <a:ext cx="1054100" cy="513177"/>
            </a:xfrm>
            <a:prstGeom prst="rightArrow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40475" y="2915823"/>
            <a:ext cx="1581150" cy="1450388"/>
            <a:chOff x="6515100" y="2915823"/>
            <a:chExt cx="1581150" cy="1450388"/>
          </a:xfrm>
        </p:grpSpPr>
        <p:sp>
          <p:nvSpPr>
            <p:cNvPr id="40" name="Right Arrow 39"/>
            <p:cNvSpPr/>
            <p:nvPr/>
          </p:nvSpPr>
          <p:spPr bwMode="auto">
            <a:xfrm>
              <a:off x="6515100" y="2915823"/>
              <a:ext cx="1054100" cy="513177"/>
            </a:xfrm>
            <a:prstGeom prst="rightArrow">
              <a:avLst/>
            </a:prstGeom>
            <a:noFill/>
            <a:ln w="38100" cap="flat" cmpd="sng" algn="ctr">
              <a:solidFill>
                <a:schemeClr val="tx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endParaRPr>
            </a:p>
          </p:txBody>
        </p:sp>
        <p:sp>
          <p:nvSpPr>
            <p:cNvPr id="41" name="Right Arrow 40"/>
            <p:cNvSpPr/>
            <p:nvPr/>
          </p:nvSpPr>
          <p:spPr bwMode="auto">
            <a:xfrm>
              <a:off x="6778625" y="3384429"/>
              <a:ext cx="1054100" cy="513177"/>
            </a:xfrm>
            <a:prstGeom prst="rightArrow">
              <a:avLst/>
            </a:prstGeom>
            <a:noFill/>
            <a:ln w="38100" cap="flat" cmpd="sng" algn="ctr">
              <a:solidFill>
                <a:schemeClr val="tx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endParaRPr>
            </a:p>
          </p:txBody>
        </p:sp>
        <p:sp>
          <p:nvSpPr>
            <p:cNvPr id="42" name="Right Arrow 41"/>
            <p:cNvSpPr/>
            <p:nvPr/>
          </p:nvSpPr>
          <p:spPr bwMode="auto">
            <a:xfrm>
              <a:off x="7042150" y="3853034"/>
              <a:ext cx="1054100" cy="513177"/>
            </a:xfrm>
            <a:prstGeom prst="rightArrow">
              <a:avLst/>
            </a:prstGeom>
            <a:noFill/>
            <a:ln w="38100" cap="flat" cmpd="sng" algn="ctr">
              <a:solidFill>
                <a:schemeClr val="tx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endParaRPr>
            </a:p>
          </p:txBody>
        </p:sp>
      </p:grpSp>
      <p:pic>
        <p:nvPicPr>
          <p:cNvPr id="35" name="Picture 2" descr="Image result for fbi logo">
            <a:extLst>
              <a:ext uri="{FF2B5EF4-FFF2-40B4-BE49-F238E27FC236}">
                <a16:creationId xmlns:a16="http://schemas.microsoft.com/office/drawing/2014/main" id="{E2CE103E-B02A-4659-8A12-048195D54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4" y="645569"/>
            <a:ext cx="1428750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ular Callout 66">
            <a:extLst>
              <a:ext uri="{FF2B5EF4-FFF2-40B4-BE49-F238E27FC236}">
                <a16:creationId xmlns:a16="http://schemas.microsoft.com/office/drawing/2014/main" id="{BD091CEF-B2B4-4A9F-8EE5-9B2B38E978BA}"/>
              </a:ext>
            </a:extLst>
          </p:cNvPr>
          <p:cNvSpPr/>
          <p:nvPr/>
        </p:nvSpPr>
        <p:spPr bwMode="auto">
          <a:xfrm flipH="1">
            <a:off x="2944234" y="966766"/>
            <a:ext cx="3659766" cy="510778"/>
          </a:xfrm>
          <a:prstGeom prst="wedgeRoundRectCallout">
            <a:avLst>
              <a:gd name="adj1" fmla="val -61545"/>
              <a:gd name="adj2" fmla="val -23473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can’t tell which is which!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C13B5E-D449-4ACB-B7DE-8744D1335785}"/>
              </a:ext>
            </a:extLst>
          </p:cNvPr>
          <p:cNvGrpSpPr/>
          <p:nvPr/>
        </p:nvGrpSpPr>
        <p:grpSpPr>
          <a:xfrm>
            <a:off x="314323" y="2919249"/>
            <a:ext cx="781052" cy="509751"/>
            <a:chOff x="294723" y="2958560"/>
            <a:chExt cx="781052" cy="509751"/>
          </a:xfrm>
        </p:grpSpPr>
        <p:pic>
          <p:nvPicPr>
            <p:cNvPr id="45" name="Picture 6" descr="https://bitcoin.org/img/icons/opengraph.png">
              <a:extLst>
                <a:ext uri="{FF2B5EF4-FFF2-40B4-BE49-F238E27FC236}">
                  <a16:creationId xmlns:a16="http://schemas.microsoft.com/office/drawing/2014/main" id="{49E0F3B8-F6F8-4FF5-BF85-B8E59A305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24" y="2958560"/>
              <a:ext cx="509751" cy="509751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https://bitcoin.org/img/icons/opengraph.png">
              <a:extLst>
                <a:ext uri="{FF2B5EF4-FFF2-40B4-BE49-F238E27FC236}">
                  <a16:creationId xmlns:a16="http://schemas.microsoft.com/office/drawing/2014/main" id="{E5F20747-71C0-4CDF-98DB-5DB4F74551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23" y="2958560"/>
              <a:ext cx="509751" cy="509751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FB5AAC1-39C8-42FA-973C-3E2B2E0C0D5A}"/>
              </a:ext>
            </a:extLst>
          </p:cNvPr>
          <p:cNvGrpSpPr/>
          <p:nvPr/>
        </p:nvGrpSpPr>
        <p:grpSpPr>
          <a:xfrm>
            <a:off x="540767" y="3408428"/>
            <a:ext cx="781052" cy="509751"/>
            <a:chOff x="294723" y="2958560"/>
            <a:chExt cx="781052" cy="509751"/>
          </a:xfrm>
        </p:grpSpPr>
        <p:pic>
          <p:nvPicPr>
            <p:cNvPr id="48" name="Picture 6" descr="https://bitcoin.org/img/icons/opengraph.png">
              <a:extLst>
                <a:ext uri="{FF2B5EF4-FFF2-40B4-BE49-F238E27FC236}">
                  <a16:creationId xmlns:a16="http://schemas.microsoft.com/office/drawing/2014/main" id="{864B5C1A-90EA-416F-AF78-CF1AD17DC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24" y="2958560"/>
              <a:ext cx="509751" cy="509751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https://bitcoin.org/img/icons/opengraph.png">
              <a:extLst>
                <a:ext uri="{FF2B5EF4-FFF2-40B4-BE49-F238E27FC236}">
                  <a16:creationId xmlns:a16="http://schemas.microsoft.com/office/drawing/2014/main" id="{18DA03D0-316C-4664-92B0-D780A6CF3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23" y="2958560"/>
              <a:ext cx="509751" cy="509751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011A8B7-2A27-4EC6-BD05-72E0FF6E3C63}"/>
              </a:ext>
            </a:extLst>
          </p:cNvPr>
          <p:cNvGrpSpPr/>
          <p:nvPr/>
        </p:nvGrpSpPr>
        <p:grpSpPr>
          <a:xfrm>
            <a:off x="767211" y="3897607"/>
            <a:ext cx="781052" cy="509751"/>
            <a:chOff x="294723" y="2958560"/>
            <a:chExt cx="781052" cy="509751"/>
          </a:xfrm>
        </p:grpSpPr>
        <p:pic>
          <p:nvPicPr>
            <p:cNvPr id="51" name="Picture 6" descr="https://bitcoin.org/img/icons/opengraph.png">
              <a:extLst>
                <a:ext uri="{FF2B5EF4-FFF2-40B4-BE49-F238E27FC236}">
                  <a16:creationId xmlns:a16="http://schemas.microsoft.com/office/drawing/2014/main" id="{50F9B87D-1984-4D5F-8D4D-85E390DBE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24" y="2958560"/>
              <a:ext cx="509751" cy="509751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https://bitcoin.org/img/icons/opengraph.png">
              <a:extLst>
                <a:ext uri="{FF2B5EF4-FFF2-40B4-BE49-F238E27FC236}">
                  <a16:creationId xmlns:a16="http://schemas.microsoft.com/office/drawing/2014/main" id="{5CDE7613-54E1-468F-8790-53309E352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23" y="2958560"/>
              <a:ext cx="509751" cy="509751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E3BAEEB-3E47-44EA-9217-55330115950B}"/>
              </a:ext>
            </a:extLst>
          </p:cNvPr>
          <p:cNvGrpSpPr/>
          <p:nvPr/>
        </p:nvGrpSpPr>
        <p:grpSpPr>
          <a:xfrm>
            <a:off x="7550880" y="2886633"/>
            <a:ext cx="781052" cy="509751"/>
            <a:chOff x="294723" y="2958560"/>
            <a:chExt cx="781052" cy="509751"/>
          </a:xfrm>
        </p:grpSpPr>
        <p:pic>
          <p:nvPicPr>
            <p:cNvPr id="54" name="Picture 6" descr="https://bitcoin.org/img/icons/opengraph.png">
              <a:extLst>
                <a:ext uri="{FF2B5EF4-FFF2-40B4-BE49-F238E27FC236}">
                  <a16:creationId xmlns:a16="http://schemas.microsoft.com/office/drawing/2014/main" id="{555F8B40-81B3-4DD6-BE16-411F401B1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24" y="2958560"/>
              <a:ext cx="509751" cy="509751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 descr="https://bitcoin.org/img/icons/opengraph.png">
              <a:extLst>
                <a:ext uri="{FF2B5EF4-FFF2-40B4-BE49-F238E27FC236}">
                  <a16:creationId xmlns:a16="http://schemas.microsoft.com/office/drawing/2014/main" id="{96EB033A-6949-4B0C-804A-1E264C342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23" y="2958560"/>
              <a:ext cx="509751" cy="509751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C6593AF-5C88-43DB-B920-E49C688A27FE}"/>
              </a:ext>
            </a:extLst>
          </p:cNvPr>
          <p:cNvGrpSpPr/>
          <p:nvPr/>
        </p:nvGrpSpPr>
        <p:grpSpPr>
          <a:xfrm>
            <a:off x="7774149" y="3381173"/>
            <a:ext cx="781052" cy="509751"/>
            <a:chOff x="294723" y="2958560"/>
            <a:chExt cx="781052" cy="509751"/>
          </a:xfrm>
        </p:grpSpPr>
        <p:pic>
          <p:nvPicPr>
            <p:cNvPr id="57" name="Picture 6" descr="https://bitcoin.org/img/icons/opengraph.png">
              <a:extLst>
                <a:ext uri="{FF2B5EF4-FFF2-40B4-BE49-F238E27FC236}">
                  <a16:creationId xmlns:a16="http://schemas.microsoft.com/office/drawing/2014/main" id="{956511F7-06E7-4922-8BBF-9B9392E6A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24" y="2958560"/>
              <a:ext cx="509751" cy="509751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 descr="https://bitcoin.org/img/icons/opengraph.png">
              <a:extLst>
                <a:ext uri="{FF2B5EF4-FFF2-40B4-BE49-F238E27FC236}">
                  <a16:creationId xmlns:a16="http://schemas.microsoft.com/office/drawing/2014/main" id="{B6224A10-E91A-4370-BE92-144F1B5DAB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23" y="2958560"/>
              <a:ext cx="509751" cy="509751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D9FEBD-50E1-46A7-9284-7E63FCCF34E6}"/>
              </a:ext>
            </a:extLst>
          </p:cNvPr>
          <p:cNvGrpSpPr/>
          <p:nvPr/>
        </p:nvGrpSpPr>
        <p:grpSpPr>
          <a:xfrm>
            <a:off x="8048625" y="3875713"/>
            <a:ext cx="781052" cy="509751"/>
            <a:chOff x="294723" y="2958560"/>
            <a:chExt cx="781052" cy="509751"/>
          </a:xfrm>
        </p:grpSpPr>
        <p:pic>
          <p:nvPicPr>
            <p:cNvPr id="60" name="Picture 6" descr="https://bitcoin.org/img/icons/opengraph.png">
              <a:extLst>
                <a:ext uri="{FF2B5EF4-FFF2-40B4-BE49-F238E27FC236}">
                  <a16:creationId xmlns:a16="http://schemas.microsoft.com/office/drawing/2014/main" id="{B1C9F24A-8114-465B-A653-326871C82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24" y="2958560"/>
              <a:ext cx="509751" cy="509751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 descr="https://bitcoin.org/img/icons/opengraph.png">
              <a:extLst>
                <a:ext uri="{FF2B5EF4-FFF2-40B4-BE49-F238E27FC236}">
                  <a16:creationId xmlns:a16="http://schemas.microsoft.com/office/drawing/2014/main" id="{7B78EDFF-0B86-4A33-987A-4FF9CED9B4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23" y="2958560"/>
              <a:ext cx="509751" cy="509751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85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04000" y="62611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www.coincommunity.com/forum/uploaded/SpareHuman/20151014_47crown_op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17" y="1863075"/>
            <a:ext cx="2293766" cy="112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140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26717" y="1676400"/>
            <a:ext cx="2503430" cy="1580555"/>
            <a:chOff x="3425117" y="1676400"/>
            <a:chExt cx="2503430" cy="1580555"/>
          </a:xfrm>
        </p:grpSpPr>
        <p:pic>
          <p:nvPicPr>
            <p:cNvPr id="10" name="Picture 2" descr="https://www.coincommunity.com/forum/uploaded/SpareHuman/20151014_47crown_op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117" y="1863075"/>
              <a:ext cx="2293766" cy="112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le 3"/>
            <p:cNvSpPr/>
            <p:nvPr/>
          </p:nvSpPr>
          <p:spPr bwMode="auto">
            <a:xfrm>
              <a:off x="4572000" y="1676400"/>
              <a:ext cx="1356547" cy="1580555"/>
            </a:xfrm>
            <a:prstGeom prst="roundRect">
              <a:avLst/>
            </a:prstGeom>
            <a:solidFill>
              <a:schemeClr val="bg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04000" y="62611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3149600" y="1587500"/>
            <a:ext cx="1854200" cy="2006600"/>
          </a:xfrm>
          <a:prstGeom prst="wedgeRoundRectCallout">
            <a:avLst>
              <a:gd name="adj1" fmla="val -77432"/>
              <a:gd name="adj2" fmla="val 37646"/>
              <a:gd name="adj3" fmla="val 16667"/>
            </a:avLst>
          </a:prstGeom>
          <a:noFill/>
          <a:ln w="76200" cap="flat" cmpd="sng" algn="ctr">
            <a:solidFill>
              <a:srgbClr val="FF66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heads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648364" y="5556393"/>
            <a:ext cx="3272943" cy="578882"/>
          </a:xfrm>
          <a:prstGeom prst="wedgeRoundRectCallout">
            <a:avLst>
              <a:gd name="adj1" fmla="val 46788"/>
              <a:gd name="adj2" fmla="val -16800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can’t see that call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1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52900" y="4225275"/>
            <a:ext cx="2293766" cy="1123945"/>
            <a:chOff x="3779339" y="1700829"/>
            <a:chExt cx="2890666" cy="1416426"/>
          </a:xfrm>
        </p:grpSpPr>
        <p:pic>
          <p:nvPicPr>
            <p:cNvPr id="22" name="Picture 2" descr="https://www.coincommunity.com/forum/uploaded/SpareHuman/20151014_47crown_op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339" y="1700829"/>
              <a:ext cx="2890666" cy="141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5224672" y="1700829"/>
              <a:ext cx="1445333" cy="1416426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04000" y="62611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495548" y="4324540"/>
            <a:ext cx="2308352" cy="1672380"/>
            <a:chOff x="3495548" y="4324540"/>
            <a:chExt cx="2308352" cy="1672380"/>
          </a:xfrm>
        </p:grpSpPr>
        <p:cxnSp>
          <p:nvCxnSpPr>
            <p:cNvPr id="16" name="Straight Connector 15"/>
            <p:cNvCxnSpPr/>
            <p:nvPr/>
          </p:nvCxnSpPr>
          <p:spPr bwMode="auto">
            <a:xfrm flipV="1">
              <a:off x="3657600" y="4324540"/>
              <a:ext cx="9906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3657600" y="4892020"/>
              <a:ext cx="1104900" cy="1104900"/>
            </a:xfrm>
            <a:prstGeom prst="rect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flipV="1">
              <a:off x="4762500" y="5006320"/>
              <a:ext cx="698500" cy="99060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4800600" y="4324540"/>
              <a:ext cx="6604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Freeform 18"/>
            <p:cNvSpPr/>
            <p:nvPr/>
          </p:nvSpPr>
          <p:spPr bwMode="auto">
            <a:xfrm>
              <a:off x="4762500" y="4333220"/>
              <a:ext cx="723900" cy="1663700"/>
            </a:xfrm>
            <a:custGeom>
              <a:avLst/>
              <a:gdLst>
                <a:gd name="connsiteX0" fmla="*/ 12700 w 723900"/>
                <a:gd name="connsiteY0" fmla="*/ 558800 h 1663700"/>
                <a:gd name="connsiteX1" fmla="*/ 711200 w 723900"/>
                <a:gd name="connsiteY1" fmla="*/ 0 h 1663700"/>
                <a:gd name="connsiteX2" fmla="*/ 723900 w 723900"/>
                <a:gd name="connsiteY2" fmla="*/ 698500 h 1663700"/>
                <a:gd name="connsiteX3" fmla="*/ 0 w 723900"/>
                <a:gd name="connsiteY3" fmla="*/ 1663700 h 1663700"/>
                <a:gd name="connsiteX4" fmla="*/ 12700 w 723900"/>
                <a:gd name="connsiteY4" fmla="*/ 5588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663700">
                  <a:moveTo>
                    <a:pt x="12700" y="558800"/>
                  </a:moveTo>
                  <a:lnTo>
                    <a:pt x="711200" y="0"/>
                  </a:lnTo>
                  <a:lnTo>
                    <a:pt x="723900" y="698500"/>
                  </a:lnTo>
                  <a:lnTo>
                    <a:pt x="0" y="1663700"/>
                  </a:lnTo>
                  <a:lnTo>
                    <a:pt x="12700" y="558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Parallelogram 19"/>
            <p:cNvSpPr/>
            <p:nvPr/>
          </p:nvSpPr>
          <p:spPr bwMode="auto">
            <a:xfrm>
              <a:off x="3495548" y="4892020"/>
              <a:ext cx="1216152" cy="457200"/>
            </a:xfrm>
            <a:prstGeom prst="parallelogram">
              <a:avLst/>
            </a:prstGeom>
            <a:solidFill>
              <a:schemeClr val="bg1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4737100" y="4345920"/>
              <a:ext cx="1066800" cy="736600"/>
            </a:xfrm>
            <a:custGeom>
              <a:avLst/>
              <a:gdLst>
                <a:gd name="connsiteX0" fmla="*/ 723900 w 1066800"/>
                <a:gd name="connsiteY0" fmla="*/ 0 h 736600"/>
                <a:gd name="connsiteX1" fmla="*/ 0 w 1066800"/>
                <a:gd name="connsiteY1" fmla="*/ 571500 h 736600"/>
                <a:gd name="connsiteX2" fmla="*/ 355600 w 1066800"/>
                <a:gd name="connsiteY2" fmla="*/ 736600 h 736600"/>
                <a:gd name="connsiteX3" fmla="*/ 1066800 w 1066800"/>
                <a:gd name="connsiteY3" fmla="*/ 76200 h 736600"/>
                <a:gd name="connsiteX4" fmla="*/ 723900 w 1066800"/>
                <a:gd name="connsiteY4" fmla="*/ 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800" h="736600">
                  <a:moveTo>
                    <a:pt x="723900" y="0"/>
                  </a:moveTo>
                  <a:lnTo>
                    <a:pt x="0" y="571500"/>
                  </a:lnTo>
                  <a:lnTo>
                    <a:pt x="355600" y="736600"/>
                  </a:lnTo>
                  <a:lnTo>
                    <a:pt x="1066800" y="762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chemeClr val="bg1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Rounded Rectangular Callout 23"/>
          <p:cNvSpPr/>
          <p:nvPr/>
        </p:nvSpPr>
        <p:spPr bwMode="auto">
          <a:xfrm>
            <a:off x="3405490" y="2561709"/>
            <a:ext cx="3041176" cy="578882"/>
          </a:xfrm>
          <a:prstGeom prst="wedgeRoundRectCallout">
            <a:avLst>
              <a:gd name="adj1" fmla="val -68245"/>
              <a:gd name="adj2" fmla="val 156116"/>
              <a:gd name="adj3" fmla="val 16667"/>
            </a:avLst>
          </a:prstGeom>
          <a:noFill/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 call in box …</a:t>
            </a:r>
          </a:p>
        </p:txBody>
      </p:sp>
    </p:spTree>
    <p:extLst>
      <p:ext uri="{BB962C8B-B14F-4D97-AF65-F5344CB8AC3E}">
        <p14:creationId xmlns:p14="http://schemas.microsoft.com/office/powerpoint/2010/main" val="1441018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04000" y="62611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ular Callout 23"/>
          <p:cNvSpPr/>
          <p:nvPr/>
        </p:nvSpPr>
        <p:spPr bwMode="auto">
          <a:xfrm>
            <a:off x="3405490" y="2561709"/>
            <a:ext cx="3041176" cy="578882"/>
          </a:xfrm>
          <a:prstGeom prst="wedgeRoundRectCallout">
            <a:avLst>
              <a:gd name="adj1" fmla="val -68245"/>
              <a:gd name="adj2" fmla="val 156116"/>
              <a:gd name="adj3" fmla="val 16667"/>
            </a:avLst>
          </a:prstGeom>
          <a:noFill/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Lock that box 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81400" y="4278086"/>
            <a:ext cx="1866900" cy="1976846"/>
            <a:chOff x="3581400" y="4278086"/>
            <a:chExt cx="1866900" cy="1976846"/>
          </a:xfrm>
        </p:grpSpPr>
        <p:sp>
          <p:nvSpPr>
            <p:cNvPr id="23" name="Rectangle 22"/>
            <p:cNvSpPr/>
            <p:nvPr/>
          </p:nvSpPr>
          <p:spPr bwMode="auto">
            <a:xfrm>
              <a:off x="4610100" y="4294806"/>
              <a:ext cx="812800" cy="681780"/>
            </a:xfrm>
            <a:prstGeom prst="rect">
              <a:avLst/>
            </a:prstGeom>
            <a:noFill/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619500" y="4862286"/>
              <a:ext cx="1104900" cy="1104900"/>
            </a:xfrm>
            <a:prstGeom prst="rect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 flipV="1">
              <a:off x="3619500" y="4294806"/>
              <a:ext cx="9906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4724400" y="4976586"/>
              <a:ext cx="698500" cy="99060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4762500" y="4294806"/>
              <a:ext cx="6604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Freeform 28"/>
            <p:cNvSpPr/>
            <p:nvPr/>
          </p:nvSpPr>
          <p:spPr bwMode="auto">
            <a:xfrm>
              <a:off x="4724400" y="4303486"/>
              <a:ext cx="723900" cy="1663700"/>
            </a:xfrm>
            <a:custGeom>
              <a:avLst/>
              <a:gdLst>
                <a:gd name="connsiteX0" fmla="*/ 12700 w 723900"/>
                <a:gd name="connsiteY0" fmla="*/ 558800 h 1663700"/>
                <a:gd name="connsiteX1" fmla="*/ 711200 w 723900"/>
                <a:gd name="connsiteY1" fmla="*/ 0 h 1663700"/>
                <a:gd name="connsiteX2" fmla="*/ 723900 w 723900"/>
                <a:gd name="connsiteY2" fmla="*/ 698500 h 1663700"/>
                <a:gd name="connsiteX3" fmla="*/ 0 w 723900"/>
                <a:gd name="connsiteY3" fmla="*/ 1663700 h 1663700"/>
                <a:gd name="connsiteX4" fmla="*/ 12700 w 723900"/>
                <a:gd name="connsiteY4" fmla="*/ 5588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663700">
                  <a:moveTo>
                    <a:pt x="12700" y="558800"/>
                  </a:moveTo>
                  <a:lnTo>
                    <a:pt x="711200" y="0"/>
                  </a:lnTo>
                  <a:lnTo>
                    <a:pt x="723900" y="698500"/>
                  </a:lnTo>
                  <a:lnTo>
                    <a:pt x="0" y="1663700"/>
                  </a:lnTo>
                  <a:lnTo>
                    <a:pt x="12700" y="558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581400" y="4278086"/>
              <a:ext cx="1803400" cy="609600"/>
            </a:xfrm>
            <a:custGeom>
              <a:avLst/>
              <a:gdLst>
                <a:gd name="connsiteX0" fmla="*/ 1016000 w 1803400"/>
                <a:gd name="connsiteY0" fmla="*/ 0 h 609600"/>
                <a:gd name="connsiteX1" fmla="*/ 0 w 1803400"/>
                <a:gd name="connsiteY1" fmla="*/ 609600 h 609600"/>
                <a:gd name="connsiteX2" fmla="*/ 1181100 w 1803400"/>
                <a:gd name="connsiteY2" fmla="*/ 584200 h 609600"/>
                <a:gd name="connsiteX3" fmla="*/ 1803400 w 1803400"/>
                <a:gd name="connsiteY3" fmla="*/ 12700 h 609600"/>
                <a:gd name="connsiteX4" fmla="*/ 1016000 w 18034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3400" h="609600">
                  <a:moveTo>
                    <a:pt x="1016000" y="0"/>
                  </a:moveTo>
                  <a:lnTo>
                    <a:pt x="0" y="609600"/>
                  </a:lnTo>
                  <a:lnTo>
                    <a:pt x="1181100" y="584200"/>
                  </a:lnTo>
                  <a:lnTo>
                    <a:pt x="1803400" y="12700"/>
                  </a:lnTo>
                  <a:lnTo>
                    <a:pt x="10160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Group 17"/>
            <p:cNvGrpSpPr>
              <a:grpSpLocks/>
            </p:cNvGrpSpPr>
            <p:nvPr/>
          </p:nvGrpSpPr>
          <p:grpSpPr bwMode="auto">
            <a:xfrm>
              <a:off x="3774077" y="5035732"/>
              <a:ext cx="836023" cy="1219200"/>
              <a:chOff x="2208" y="1920"/>
              <a:chExt cx="1152" cy="1680"/>
            </a:xfrm>
          </p:grpSpPr>
          <p:sp>
            <p:nvSpPr>
              <p:cNvPr id="32" name="Oval 18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66FF"/>
              </a:solidFill>
              <a:ln w="9525" algn="ctr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33" name="Oval 1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34" name="AutoShape 20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35" name="AutoShape 21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783819" y="5135336"/>
            <a:ext cx="1599749" cy="741752"/>
            <a:chOff x="3596639" y="785933"/>
            <a:chExt cx="2936241" cy="1361440"/>
          </a:xfrm>
        </p:grpSpPr>
        <p:sp>
          <p:nvSpPr>
            <p:cNvPr id="40" name="Oval 39"/>
            <p:cNvSpPr/>
            <p:nvPr/>
          </p:nvSpPr>
          <p:spPr bwMode="auto">
            <a:xfrm>
              <a:off x="3596639" y="785933"/>
              <a:ext cx="1361440" cy="1361440"/>
            </a:xfrm>
            <a:prstGeom prst="ellipse">
              <a:avLst/>
            </a:prstGeom>
            <a:solidFill>
              <a:srgbClr val="FF66FF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3849349" y="1301384"/>
              <a:ext cx="330539" cy="33053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ight Triangle 41"/>
            <p:cNvSpPr/>
            <p:nvPr/>
          </p:nvSpPr>
          <p:spPr bwMode="auto">
            <a:xfrm rot="2700000">
              <a:off x="4710854" y="1076312"/>
              <a:ext cx="780682" cy="780682"/>
            </a:xfrm>
            <a:prstGeom prst="rtTriangle">
              <a:avLst/>
            </a:prstGeom>
            <a:solidFill>
              <a:srgbClr val="FF66FF"/>
            </a:solidFill>
            <a:ln w="3810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5100320" y="1177093"/>
              <a:ext cx="1432560" cy="579120"/>
            </a:xfrm>
            <a:custGeom>
              <a:avLst/>
              <a:gdLst>
                <a:gd name="connsiteX0" fmla="*/ 0 w 1432560"/>
                <a:gd name="connsiteY0" fmla="*/ 30480 h 579120"/>
                <a:gd name="connsiteX1" fmla="*/ 1209040 w 1432560"/>
                <a:gd name="connsiteY1" fmla="*/ 0 h 579120"/>
                <a:gd name="connsiteX2" fmla="*/ 1402080 w 1432560"/>
                <a:gd name="connsiteY2" fmla="*/ 132080 h 579120"/>
                <a:gd name="connsiteX3" fmla="*/ 1432560 w 1432560"/>
                <a:gd name="connsiteY3" fmla="*/ 254000 h 579120"/>
                <a:gd name="connsiteX4" fmla="*/ 1148080 w 1432560"/>
                <a:gd name="connsiteY4" fmla="*/ 467360 h 579120"/>
                <a:gd name="connsiteX5" fmla="*/ 1026160 w 1432560"/>
                <a:gd name="connsiteY5" fmla="*/ 457200 h 579120"/>
                <a:gd name="connsiteX6" fmla="*/ 924560 w 1432560"/>
                <a:gd name="connsiteY6" fmla="*/ 345440 h 579120"/>
                <a:gd name="connsiteX7" fmla="*/ 792480 w 1432560"/>
                <a:gd name="connsiteY7" fmla="*/ 497840 h 579120"/>
                <a:gd name="connsiteX8" fmla="*/ 640080 w 1432560"/>
                <a:gd name="connsiteY8" fmla="*/ 528320 h 579120"/>
                <a:gd name="connsiteX9" fmla="*/ 447040 w 1432560"/>
                <a:gd name="connsiteY9" fmla="*/ 386080 h 579120"/>
                <a:gd name="connsiteX10" fmla="*/ 355600 w 1432560"/>
                <a:gd name="connsiteY10" fmla="*/ 528320 h 579120"/>
                <a:gd name="connsiteX11" fmla="*/ 193040 w 1432560"/>
                <a:gd name="connsiteY11" fmla="*/ 426720 h 579120"/>
                <a:gd name="connsiteX12" fmla="*/ 30480 w 1432560"/>
                <a:gd name="connsiteY12" fmla="*/ 396240 h 579120"/>
                <a:gd name="connsiteX13" fmla="*/ 0 w 1432560"/>
                <a:gd name="connsiteY13" fmla="*/ 579120 h 579120"/>
                <a:gd name="connsiteX14" fmla="*/ 0 w 1432560"/>
                <a:gd name="connsiteY14" fmla="*/ 579120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2560" h="579120">
                  <a:moveTo>
                    <a:pt x="0" y="30480"/>
                  </a:moveTo>
                  <a:lnTo>
                    <a:pt x="1209040" y="0"/>
                  </a:lnTo>
                  <a:lnTo>
                    <a:pt x="1402080" y="132080"/>
                  </a:lnTo>
                  <a:lnTo>
                    <a:pt x="1432560" y="254000"/>
                  </a:lnTo>
                  <a:lnTo>
                    <a:pt x="1148080" y="467360"/>
                  </a:lnTo>
                  <a:lnTo>
                    <a:pt x="1026160" y="457200"/>
                  </a:lnTo>
                  <a:lnTo>
                    <a:pt x="924560" y="345440"/>
                  </a:lnTo>
                  <a:lnTo>
                    <a:pt x="792480" y="497840"/>
                  </a:lnTo>
                  <a:lnTo>
                    <a:pt x="640080" y="528320"/>
                  </a:lnTo>
                  <a:lnTo>
                    <a:pt x="447040" y="386080"/>
                  </a:lnTo>
                  <a:lnTo>
                    <a:pt x="355600" y="528320"/>
                  </a:lnTo>
                  <a:lnTo>
                    <a:pt x="193040" y="426720"/>
                  </a:lnTo>
                  <a:lnTo>
                    <a:pt x="30480" y="396240"/>
                  </a:lnTo>
                  <a:lnTo>
                    <a:pt x="0" y="579120"/>
                  </a:lnTo>
                  <a:lnTo>
                    <a:pt x="0" y="579120"/>
                  </a:lnTo>
                </a:path>
              </a:pathLst>
            </a:custGeom>
            <a:solidFill>
              <a:srgbClr val="FF66FF"/>
            </a:solidFill>
            <a:ln w="3810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093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04000" y="62611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81400" y="4278086"/>
            <a:ext cx="1866900" cy="1976846"/>
            <a:chOff x="3581400" y="4278086"/>
            <a:chExt cx="1866900" cy="1976846"/>
          </a:xfrm>
        </p:grpSpPr>
        <p:sp>
          <p:nvSpPr>
            <p:cNvPr id="10" name="Rectangle 9"/>
            <p:cNvSpPr/>
            <p:nvPr/>
          </p:nvSpPr>
          <p:spPr bwMode="auto">
            <a:xfrm>
              <a:off x="4610100" y="4294806"/>
              <a:ext cx="812800" cy="681780"/>
            </a:xfrm>
            <a:prstGeom prst="rect">
              <a:avLst/>
            </a:prstGeom>
            <a:noFill/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619500" y="4862286"/>
              <a:ext cx="1104900" cy="1104900"/>
            </a:xfrm>
            <a:prstGeom prst="rect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3619500" y="4294806"/>
              <a:ext cx="9906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4724400" y="4976586"/>
              <a:ext cx="698500" cy="99060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4762500" y="4294806"/>
              <a:ext cx="6604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eform 15"/>
            <p:cNvSpPr/>
            <p:nvPr/>
          </p:nvSpPr>
          <p:spPr bwMode="auto">
            <a:xfrm>
              <a:off x="4724400" y="4303486"/>
              <a:ext cx="723900" cy="1663700"/>
            </a:xfrm>
            <a:custGeom>
              <a:avLst/>
              <a:gdLst>
                <a:gd name="connsiteX0" fmla="*/ 12700 w 723900"/>
                <a:gd name="connsiteY0" fmla="*/ 558800 h 1663700"/>
                <a:gd name="connsiteX1" fmla="*/ 711200 w 723900"/>
                <a:gd name="connsiteY1" fmla="*/ 0 h 1663700"/>
                <a:gd name="connsiteX2" fmla="*/ 723900 w 723900"/>
                <a:gd name="connsiteY2" fmla="*/ 698500 h 1663700"/>
                <a:gd name="connsiteX3" fmla="*/ 0 w 723900"/>
                <a:gd name="connsiteY3" fmla="*/ 1663700 h 1663700"/>
                <a:gd name="connsiteX4" fmla="*/ 12700 w 723900"/>
                <a:gd name="connsiteY4" fmla="*/ 5588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663700">
                  <a:moveTo>
                    <a:pt x="12700" y="558800"/>
                  </a:moveTo>
                  <a:lnTo>
                    <a:pt x="711200" y="0"/>
                  </a:lnTo>
                  <a:lnTo>
                    <a:pt x="723900" y="698500"/>
                  </a:lnTo>
                  <a:lnTo>
                    <a:pt x="0" y="1663700"/>
                  </a:lnTo>
                  <a:lnTo>
                    <a:pt x="12700" y="558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3581400" y="4278086"/>
              <a:ext cx="1803400" cy="609600"/>
            </a:xfrm>
            <a:custGeom>
              <a:avLst/>
              <a:gdLst>
                <a:gd name="connsiteX0" fmla="*/ 1016000 w 1803400"/>
                <a:gd name="connsiteY0" fmla="*/ 0 h 609600"/>
                <a:gd name="connsiteX1" fmla="*/ 0 w 1803400"/>
                <a:gd name="connsiteY1" fmla="*/ 609600 h 609600"/>
                <a:gd name="connsiteX2" fmla="*/ 1181100 w 1803400"/>
                <a:gd name="connsiteY2" fmla="*/ 584200 h 609600"/>
                <a:gd name="connsiteX3" fmla="*/ 1803400 w 1803400"/>
                <a:gd name="connsiteY3" fmla="*/ 12700 h 609600"/>
                <a:gd name="connsiteX4" fmla="*/ 1016000 w 18034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3400" h="609600">
                  <a:moveTo>
                    <a:pt x="1016000" y="0"/>
                  </a:moveTo>
                  <a:lnTo>
                    <a:pt x="0" y="609600"/>
                  </a:lnTo>
                  <a:lnTo>
                    <a:pt x="1181100" y="584200"/>
                  </a:lnTo>
                  <a:lnTo>
                    <a:pt x="1803400" y="12700"/>
                  </a:lnTo>
                  <a:lnTo>
                    <a:pt x="10160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3774077" y="5035732"/>
              <a:ext cx="836023" cy="1219200"/>
              <a:chOff x="2208" y="1920"/>
              <a:chExt cx="1152" cy="1680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66FF"/>
              </a:solidFill>
              <a:ln w="9525" algn="ctr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1" name="AutoShape 20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2" name="AutoShape 21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783819" y="5135336"/>
            <a:ext cx="1599749" cy="741752"/>
            <a:chOff x="3596639" y="785933"/>
            <a:chExt cx="2936241" cy="1361440"/>
          </a:xfrm>
        </p:grpSpPr>
        <p:sp>
          <p:nvSpPr>
            <p:cNvPr id="24" name="Oval 23"/>
            <p:cNvSpPr/>
            <p:nvPr/>
          </p:nvSpPr>
          <p:spPr bwMode="auto">
            <a:xfrm>
              <a:off x="3596639" y="785933"/>
              <a:ext cx="1361440" cy="1361440"/>
            </a:xfrm>
            <a:prstGeom prst="ellipse">
              <a:avLst/>
            </a:prstGeom>
            <a:solidFill>
              <a:srgbClr val="FF66FF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3849349" y="1301384"/>
              <a:ext cx="330539" cy="33053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ight Triangle 25"/>
            <p:cNvSpPr/>
            <p:nvPr/>
          </p:nvSpPr>
          <p:spPr bwMode="auto">
            <a:xfrm rot="2700000">
              <a:off x="4710854" y="1076312"/>
              <a:ext cx="780682" cy="780682"/>
            </a:xfrm>
            <a:prstGeom prst="rtTriangle">
              <a:avLst/>
            </a:prstGeom>
            <a:solidFill>
              <a:srgbClr val="FF66FF"/>
            </a:solidFill>
            <a:ln w="3810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5100320" y="1177093"/>
              <a:ext cx="1432560" cy="579120"/>
            </a:xfrm>
            <a:custGeom>
              <a:avLst/>
              <a:gdLst>
                <a:gd name="connsiteX0" fmla="*/ 0 w 1432560"/>
                <a:gd name="connsiteY0" fmla="*/ 30480 h 579120"/>
                <a:gd name="connsiteX1" fmla="*/ 1209040 w 1432560"/>
                <a:gd name="connsiteY1" fmla="*/ 0 h 579120"/>
                <a:gd name="connsiteX2" fmla="*/ 1402080 w 1432560"/>
                <a:gd name="connsiteY2" fmla="*/ 132080 h 579120"/>
                <a:gd name="connsiteX3" fmla="*/ 1432560 w 1432560"/>
                <a:gd name="connsiteY3" fmla="*/ 254000 h 579120"/>
                <a:gd name="connsiteX4" fmla="*/ 1148080 w 1432560"/>
                <a:gd name="connsiteY4" fmla="*/ 467360 h 579120"/>
                <a:gd name="connsiteX5" fmla="*/ 1026160 w 1432560"/>
                <a:gd name="connsiteY5" fmla="*/ 457200 h 579120"/>
                <a:gd name="connsiteX6" fmla="*/ 924560 w 1432560"/>
                <a:gd name="connsiteY6" fmla="*/ 345440 h 579120"/>
                <a:gd name="connsiteX7" fmla="*/ 792480 w 1432560"/>
                <a:gd name="connsiteY7" fmla="*/ 497840 h 579120"/>
                <a:gd name="connsiteX8" fmla="*/ 640080 w 1432560"/>
                <a:gd name="connsiteY8" fmla="*/ 528320 h 579120"/>
                <a:gd name="connsiteX9" fmla="*/ 447040 w 1432560"/>
                <a:gd name="connsiteY9" fmla="*/ 386080 h 579120"/>
                <a:gd name="connsiteX10" fmla="*/ 355600 w 1432560"/>
                <a:gd name="connsiteY10" fmla="*/ 528320 h 579120"/>
                <a:gd name="connsiteX11" fmla="*/ 193040 w 1432560"/>
                <a:gd name="connsiteY11" fmla="*/ 426720 h 579120"/>
                <a:gd name="connsiteX12" fmla="*/ 30480 w 1432560"/>
                <a:gd name="connsiteY12" fmla="*/ 396240 h 579120"/>
                <a:gd name="connsiteX13" fmla="*/ 0 w 1432560"/>
                <a:gd name="connsiteY13" fmla="*/ 579120 h 579120"/>
                <a:gd name="connsiteX14" fmla="*/ 0 w 1432560"/>
                <a:gd name="connsiteY14" fmla="*/ 579120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2560" h="579120">
                  <a:moveTo>
                    <a:pt x="0" y="30480"/>
                  </a:moveTo>
                  <a:lnTo>
                    <a:pt x="1209040" y="0"/>
                  </a:lnTo>
                  <a:lnTo>
                    <a:pt x="1402080" y="132080"/>
                  </a:lnTo>
                  <a:lnTo>
                    <a:pt x="1432560" y="254000"/>
                  </a:lnTo>
                  <a:lnTo>
                    <a:pt x="1148080" y="467360"/>
                  </a:lnTo>
                  <a:lnTo>
                    <a:pt x="1026160" y="457200"/>
                  </a:lnTo>
                  <a:lnTo>
                    <a:pt x="924560" y="345440"/>
                  </a:lnTo>
                  <a:lnTo>
                    <a:pt x="792480" y="497840"/>
                  </a:lnTo>
                  <a:lnTo>
                    <a:pt x="640080" y="528320"/>
                  </a:lnTo>
                  <a:lnTo>
                    <a:pt x="447040" y="386080"/>
                  </a:lnTo>
                  <a:lnTo>
                    <a:pt x="355600" y="528320"/>
                  </a:lnTo>
                  <a:lnTo>
                    <a:pt x="193040" y="426720"/>
                  </a:lnTo>
                  <a:lnTo>
                    <a:pt x="30480" y="396240"/>
                  </a:lnTo>
                  <a:lnTo>
                    <a:pt x="0" y="579120"/>
                  </a:lnTo>
                  <a:lnTo>
                    <a:pt x="0" y="579120"/>
                  </a:lnTo>
                </a:path>
              </a:pathLst>
            </a:custGeom>
            <a:solidFill>
              <a:srgbClr val="FF66FF"/>
            </a:solidFill>
            <a:ln w="3810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6" name="Rounded Rectangular Callout 30">
            <a:extLst>
              <a:ext uri="{FF2B5EF4-FFF2-40B4-BE49-F238E27FC236}">
                <a16:creationId xmlns:a16="http://schemas.microsoft.com/office/drawing/2014/main" id="{DDA20019-0FC8-455B-A3F4-FB503EDEA00C}"/>
              </a:ext>
            </a:extLst>
          </p:cNvPr>
          <p:cNvSpPr/>
          <p:nvPr/>
        </p:nvSpPr>
        <p:spPr bwMode="auto">
          <a:xfrm>
            <a:off x="3774077" y="1769320"/>
            <a:ext cx="2972419" cy="1055608"/>
          </a:xfrm>
          <a:prstGeom prst="wedgeRoundRectCallout">
            <a:avLst>
              <a:gd name="adj1" fmla="val 33151"/>
              <a:gd name="adj2" fmla="val 116267"/>
              <a:gd name="adj3" fmla="val 16667"/>
            </a:avLst>
          </a:prstGeom>
          <a:noFill/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 to perform actual flip</a:t>
            </a:r>
          </a:p>
        </p:txBody>
      </p:sp>
    </p:spTree>
    <p:extLst>
      <p:ext uri="{BB962C8B-B14F-4D97-AF65-F5344CB8AC3E}">
        <p14:creationId xmlns:p14="http://schemas.microsoft.com/office/powerpoint/2010/main" val="1779239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04000" y="62611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81400" y="4278086"/>
            <a:ext cx="1866900" cy="1976846"/>
            <a:chOff x="3581400" y="4278086"/>
            <a:chExt cx="1866900" cy="1976846"/>
          </a:xfrm>
        </p:grpSpPr>
        <p:sp>
          <p:nvSpPr>
            <p:cNvPr id="10" name="Rectangle 9"/>
            <p:cNvSpPr/>
            <p:nvPr/>
          </p:nvSpPr>
          <p:spPr bwMode="auto">
            <a:xfrm>
              <a:off x="4610100" y="4294806"/>
              <a:ext cx="812800" cy="681780"/>
            </a:xfrm>
            <a:prstGeom prst="rect">
              <a:avLst/>
            </a:prstGeom>
            <a:noFill/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619500" y="4862286"/>
              <a:ext cx="1104900" cy="1104900"/>
            </a:xfrm>
            <a:prstGeom prst="rect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3619500" y="4294806"/>
              <a:ext cx="9906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4724400" y="4976586"/>
              <a:ext cx="698500" cy="99060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4762500" y="4294806"/>
              <a:ext cx="6604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eform 15"/>
            <p:cNvSpPr/>
            <p:nvPr/>
          </p:nvSpPr>
          <p:spPr bwMode="auto">
            <a:xfrm>
              <a:off x="4724400" y="4303486"/>
              <a:ext cx="723900" cy="1663700"/>
            </a:xfrm>
            <a:custGeom>
              <a:avLst/>
              <a:gdLst>
                <a:gd name="connsiteX0" fmla="*/ 12700 w 723900"/>
                <a:gd name="connsiteY0" fmla="*/ 558800 h 1663700"/>
                <a:gd name="connsiteX1" fmla="*/ 711200 w 723900"/>
                <a:gd name="connsiteY1" fmla="*/ 0 h 1663700"/>
                <a:gd name="connsiteX2" fmla="*/ 723900 w 723900"/>
                <a:gd name="connsiteY2" fmla="*/ 698500 h 1663700"/>
                <a:gd name="connsiteX3" fmla="*/ 0 w 723900"/>
                <a:gd name="connsiteY3" fmla="*/ 1663700 h 1663700"/>
                <a:gd name="connsiteX4" fmla="*/ 12700 w 723900"/>
                <a:gd name="connsiteY4" fmla="*/ 5588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663700">
                  <a:moveTo>
                    <a:pt x="12700" y="558800"/>
                  </a:moveTo>
                  <a:lnTo>
                    <a:pt x="711200" y="0"/>
                  </a:lnTo>
                  <a:lnTo>
                    <a:pt x="723900" y="698500"/>
                  </a:lnTo>
                  <a:lnTo>
                    <a:pt x="0" y="1663700"/>
                  </a:lnTo>
                  <a:lnTo>
                    <a:pt x="12700" y="558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3581400" y="4278086"/>
              <a:ext cx="1803400" cy="609600"/>
            </a:xfrm>
            <a:custGeom>
              <a:avLst/>
              <a:gdLst>
                <a:gd name="connsiteX0" fmla="*/ 1016000 w 1803400"/>
                <a:gd name="connsiteY0" fmla="*/ 0 h 609600"/>
                <a:gd name="connsiteX1" fmla="*/ 0 w 1803400"/>
                <a:gd name="connsiteY1" fmla="*/ 609600 h 609600"/>
                <a:gd name="connsiteX2" fmla="*/ 1181100 w 1803400"/>
                <a:gd name="connsiteY2" fmla="*/ 584200 h 609600"/>
                <a:gd name="connsiteX3" fmla="*/ 1803400 w 1803400"/>
                <a:gd name="connsiteY3" fmla="*/ 12700 h 609600"/>
                <a:gd name="connsiteX4" fmla="*/ 1016000 w 18034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3400" h="609600">
                  <a:moveTo>
                    <a:pt x="1016000" y="0"/>
                  </a:moveTo>
                  <a:lnTo>
                    <a:pt x="0" y="609600"/>
                  </a:lnTo>
                  <a:lnTo>
                    <a:pt x="1181100" y="584200"/>
                  </a:lnTo>
                  <a:lnTo>
                    <a:pt x="1803400" y="12700"/>
                  </a:lnTo>
                  <a:lnTo>
                    <a:pt x="10160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3774077" y="5035732"/>
              <a:ext cx="836023" cy="1219200"/>
              <a:chOff x="2208" y="1920"/>
              <a:chExt cx="1152" cy="1680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66FF"/>
              </a:solidFill>
              <a:ln w="9525" algn="ctr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1" name="AutoShape 20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2" name="AutoShape 21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783819" y="5135336"/>
            <a:ext cx="1599749" cy="741752"/>
            <a:chOff x="3596639" y="785933"/>
            <a:chExt cx="2936241" cy="1361440"/>
          </a:xfrm>
        </p:grpSpPr>
        <p:sp>
          <p:nvSpPr>
            <p:cNvPr id="24" name="Oval 23"/>
            <p:cNvSpPr/>
            <p:nvPr/>
          </p:nvSpPr>
          <p:spPr bwMode="auto">
            <a:xfrm>
              <a:off x="3596639" y="785933"/>
              <a:ext cx="1361440" cy="1361440"/>
            </a:xfrm>
            <a:prstGeom prst="ellipse">
              <a:avLst/>
            </a:prstGeom>
            <a:solidFill>
              <a:srgbClr val="FF66FF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3849349" y="1301384"/>
              <a:ext cx="330539" cy="33053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ight Triangle 25"/>
            <p:cNvSpPr/>
            <p:nvPr/>
          </p:nvSpPr>
          <p:spPr bwMode="auto">
            <a:xfrm rot="2700000">
              <a:off x="4710854" y="1076312"/>
              <a:ext cx="780682" cy="780682"/>
            </a:xfrm>
            <a:prstGeom prst="rtTriangle">
              <a:avLst/>
            </a:prstGeom>
            <a:solidFill>
              <a:srgbClr val="FF66FF"/>
            </a:solidFill>
            <a:ln w="3810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5100320" y="1177093"/>
              <a:ext cx="1432560" cy="579120"/>
            </a:xfrm>
            <a:custGeom>
              <a:avLst/>
              <a:gdLst>
                <a:gd name="connsiteX0" fmla="*/ 0 w 1432560"/>
                <a:gd name="connsiteY0" fmla="*/ 30480 h 579120"/>
                <a:gd name="connsiteX1" fmla="*/ 1209040 w 1432560"/>
                <a:gd name="connsiteY1" fmla="*/ 0 h 579120"/>
                <a:gd name="connsiteX2" fmla="*/ 1402080 w 1432560"/>
                <a:gd name="connsiteY2" fmla="*/ 132080 h 579120"/>
                <a:gd name="connsiteX3" fmla="*/ 1432560 w 1432560"/>
                <a:gd name="connsiteY3" fmla="*/ 254000 h 579120"/>
                <a:gd name="connsiteX4" fmla="*/ 1148080 w 1432560"/>
                <a:gd name="connsiteY4" fmla="*/ 467360 h 579120"/>
                <a:gd name="connsiteX5" fmla="*/ 1026160 w 1432560"/>
                <a:gd name="connsiteY5" fmla="*/ 457200 h 579120"/>
                <a:gd name="connsiteX6" fmla="*/ 924560 w 1432560"/>
                <a:gd name="connsiteY6" fmla="*/ 345440 h 579120"/>
                <a:gd name="connsiteX7" fmla="*/ 792480 w 1432560"/>
                <a:gd name="connsiteY7" fmla="*/ 497840 h 579120"/>
                <a:gd name="connsiteX8" fmla="*/ 640080 w 1432560"/>
                <a:gd name="connsiteY8" fmla="*/ 528320 h 579120"/>
                <a:gd name="connsiteX9" fmla="*/ 447040 w 1432560"/>
                <a:gd name="connsiteY9" fmla="*/ 386080 h 579120"/>
                <a:gd name="connsiteX10" fmla="*/ 355600 w 1432560"/>
                <a:gd name="connsiteY10" fmla="*/ 528320 h 579120"/>
                <a:gd name="connsiteX11" fmla="*/ 193040 w 1432560"/>
                <a:gd name="connsiteY11" fmla="*/ 426720 h 579120"/>
                <a:gd name="connsiteX12" fmla="*/ 30480 w 1432560"/>
                <a:gd name="connsiteY12" fmla="*/ 396240 h 579120"/>
                <a:gd name="connsiteX13" fmla="*/ 0 w 1432560"/>
                <a:gd name="connsiteY13" fmla="*/ 579120 h 579120"/>
                <a:gd name="connsiteX14" fmla="*/ 0 w 1432560"/>
                <a:gd name="connsiteY14" fmla="*/ 579120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2560" h="579120">
                  <a:moveTo>
                    <a:pt x="0" y="30480"/>
                  </a:moveTo>
                  <a:lnTo>
                    <a:pt x="1209040" y="0"/>
                  </a:lnTo>
                  <a:lnTo>
                    <a:pt x="1402080" y="132080"/>
                  </a:lnTo>
                  <a:lnTo>
                    <a:pt x="1432560" y="254000"/>
                  </a:lnTo>
                  <a:lnTo>
                    <a:pt x="1148080" y="467360"/>
                  </a:lnTo>
                  <a:lnTo>
                    <a:pt x="1026160" y="457200"/>
                  </a:lnTo>
                  <a:lnTo>
                    <a:pt x="924560" y="345440"/>
                  </a:lnTo>
                  <a:lnTo>
                    <a:pt x="792480" y="497840"/>
                  </a:lnTo>
                  <a:lnTo>
                    <a:pt x="640080" y="528320"/>
                  </a:lnTo>
                  <a:lnTo>
                    <a:pt x="447040" y="386080"/>
                  </a:lnTo>
                  <a:lnTo>
                    <a:pt x="355600" y="528320"/>
                  </a:lnTo>
                  <a:lnTo>
                    <a:pt x="193040" y="426720"/>
                  </a:lnTo>
                  <a:lnTo>
                    <a:pt x="30480" y="396240"/>
                  </a:lnTo>
                  <a:lnTo>
                    <a:pt x="0" y="579120"/>
                  </a:lnTo>
                  <a:lnTo>
                    <a:pt x="0" y="579120"/>
                  </a:lnTo>
                </a:path>
              </a:pathLst>
            </a:custGeom>
            <a:solidFill>
              <a:srgbClr val="FF66FF"/>
            </a:solidFill>
            <a:ln w="3810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3162300" y="1689100"/>
            <a:ext cx="1447800" cy="142815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921000" y="1586620"/>
            <a:ext cx="3053405" cy="2020180"/>
            <a:chOff x="2921000" y="1586620"/>
            <a:chExt cx="3053405" cy="2020180"/>
          </a:xfrm>
        </p:grpSpPr>
        <p:grpSp>
          <p:nvGrpSpPr>
            <p:cNvPr id="30" name="Group 29"/>
            <p:cNvGrpSpPr/>
            <p:nvPr/>
          </p:nvGrpSpPr>
          <p:grpSpPr>
            <a:xfrm>
              <a:off x="2921000" y="1689100"/>
              <a:ext cx="2620083" cy="1428155"/>
              <a:chOff x="2921000" y="1689100"/>
              <a:chExt cx="2620083" cy="1428155"/>
            </a:xfrm>
          </p:grpSpPr>
          <p:pic>
            <p:nvPicPr>
              <p:cNvPr id="32" name="Picture 2" descr="https://www.coincommunity.com/forum/uploaded/SpareHuman/20151014_47crown_opt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7317" y="1850375"/>
                <a:ext cx="2293766" cy="11239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 32"/>
              <p:cNvSpPr/>
              <p:nvPr/>
            </p:nvSpPr>
            <p:spPr bwMode="auto">
              <a:xfrm>
                <a:off x="2921000" y="1689100"/>
                <a:ext cx="1447800" cy="1428155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Rounded Rectangular Callout 30"/>
            <p:cNvSpPr/>
            <p:nvPr/>
          </p:nvSpPr>
          <p:spPr bwMode="auto">
            <a:xfrm>
              <a:off x="3657600" y="1586620"/>
              <a:ext cx="2316805" cy="2020180"/>
            </a:xfrm>
            <a:prstGeom prst="wedgeRoundRectCallout">
              <a:avLst>
                <a:gd name="adj1" fmla="val 71755"/>
                <a:gd name="adj2" fmla="val 44930"/>
                <a:gd name="adj3" fmla="val 16667"/>
              </a:avLst>
            </a:prstGeom>
            <a:noFill/>
            <a:ln w="762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 flipped 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860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4152900" y="4225275"/>
            <a:ext cx="2293766" cy="1123945"/>
            <a:chOff x="3779339" y="1700829"/>
            <a:chExt cx="2890666" cy="1416426"/>
          </a:xfrm>
        </p:grpSpPr>
        <p:pic>
          <p:nvPicPr>
            <p:cNvPr id="50" name="Picture 2" descr="https://www.coincommunity.com/forum/uploaded/SpareHuman/20151014_47crown_op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339" y="1700829"/>
              <a:ext cx="2890666" cy="141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 bwMode="auto">
            <a:xfrm>
              <a:off x="5224672" y="1700829"/>
              <a:ext cx="1445333" cy="1416426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495548" y="4324540"/>
            <a:ext cx="2308352" cy="1672380"/>
            <a:chOff x="3495548" y="4324540"/>
            <a:chExt cx="2308352" cy="1672380"/>
          </a:xfrm>
        </p:grpSpPr>
        <p:cxnSp>
          <p:nvCxnSpPr>
            <p:cNvPr id="42" name="Straight Connector 41"/>
            <p:cNvCxnSpPr/>
            <p:nvPr/>
          </p:nvCxnSpPr>
          <p:spPr bwMode="auto">
            <a:xfrm flipV="1">
              <a:off x="3657600" y="4324540"/>
              <a:ext cx="9906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42"/>
            <p:cNvSpPr/>
            <p:nvPr/>
          </p:nvSpPr>
          <p:spPr bwMode="auto">
            <a:xfrm>
              <a:off x="3657600" y="4892020"/>
              <a:ext cx="1104900" cy="1104900"/>
            </a:xfrm>
            <a:prstGeom prst="rect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 flipV="1">
              <a:off x="4762500" y="5006320"/>
              <a:ext cx="698500" cy="99060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flipV="1">
              <a:off x="4800600" y="4324540"/>
              <a:ext cx="6604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Freeform 45"/>
            <p:cNvSpPr/>
            <p:nvPr/>
          </p:nvSpPr>
          <p:spPr bwMode="auto">
            <a:xfrm>
              <a:off x="4762500" y="4333220"/>
              <a:ext cx="723900" cy="1663700"/>
            </a:xfrm>
            <a:custGeom>
              <a:avLst/>
              <a:gdLst>
                <a:gd name="connsiteX0" fmla="*/ 12700 w 723900"/>
                <a:gd name="connsiteY0" fmla="*/ 558800 h 1663700"/>
                <a:gd name="connsiteX1" fmla="*/ 711200 w 723900"/>
                <a:gd name="connsiteY1" fmla="*/ 0 h 1663700"/>
                <a:gd name="connsiteX2" fmla="*/ 723900 w 723900"/>
                <a:gd name="connsiteY2" fmla="*/ 698500 h 1663700"/>
                <a:gd name="connsiteX3" fmla="*/ 0 w 723900"/>
                <a:gd name="connsiteY3" fmla="*/ 1663700 h 1663700"/>
                <a:gd name="connsiteX4" fmla="*/ 12700 w 723900"/>
                <a:gd name="connsiteY4" fmla="*/ 5588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663700">
                  <a:moveTo>
                    <a:pt x="12700" y="558800"/>
                  </a:moveTo>
                  <a:lnTo>
                    <a:pt x="711200" y="0"/>
                  </a:lnTo>
                  <a:lnTo>
                    <a:pt x="723900" y="698500"/>
                  </a:lnTo>
                  <a:lnTo>
                    <a:pt x="0" y="1663700"/>
                  </a:lnTo>
                  <a:lnTo>
                    <a:pt x="12700" y="558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Parallelogram 46"/>
            <p:cNvSpPr/>
            <p:nvPr/>
          </p:nvSpPr>
          <p:spPr bwMode="auto">
            <a:xfrm>
              <a:off x="3495548" y="4892020"/>
              <a:ext cx="1216152" cy="457200"/>
            </a:xfrm>
            <a:prstGeom prst="parallelogram">
              <a:avLst/>
            </a:prstGeom>
            <a:solidFill>
              <a:schemeClr val="bg1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4737100" y="4345920"/>
              <a:ext cx="1066800" cy="736600"/>
            </a:xfrm>
            <a:custGeom>
              <a:avLst/>
              <a:gdLst>
                <a:gd name="connsiteX0" fmla="*/ 723900 w 1066800"/>
                <a:gd name="connsiteY0" fmla="*/ 0 h 736600"/>
                <a:gd name="connsiteX1" fmla="*/ 0 w 1066800"/>
                <a:gd name="connsiteY1" fmla="*/ 571500 h 736600"/>
                <a:gd name="connsiteX2" fmla="*/ 355600 w 1066800"/>
                <a:gd name="connsiteY2" fmla="*/ 736600 h 736600"/>
                <a:gd name="connsiteX3" fmla="*/ 1066800 w 1066800"/>
                <a:gd name="connsiteY3" fmla="*/ 76200 h 736600"/>
                <a:gd name="connsiteX4" fmla="*/ 723900 w 1066800"/>
                <a:gd name="connsiteY4" fmla="*/ 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800" h="736600">
                  <a:moveTo>
                    <a:pt x="723900" y="0"/>
                  </a:moveTo>
                  <a:lnTo>
                    <a:pt x="0" y="571500"/>
                  </a:lnTo>
                  <a:lnTo>
                    <a:pt x="355600" y="736600"/>
                  </a:lnTo>
                  <a:lnTo>
                    <a:pt x="1066800" y="762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chemeClr val="bg1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04000" y="62611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913386" y="1588700"/>
            <a:ext cx="3282576" cy="2020180"/>
            <a:chOff x="2921000" y="1586620"/>
            <a:chExt cx="3053405" cy="2020180"/>
          </a:xfrm>
        </p:grpSpPr>
        <p:grpSp>
          <p:nvGrpSpPr>
            <p:cNvPr id="5" name="Group 4"/>
            <p:cNvGrpSpPr/>
            <p:nvPr/>
          </p:nvGrpSpPr>
          <p:grpSpPr>
            <a:xfrm>
              <a:off x="2921000" y="1689100"/>
              <a:ext cx="2620083" cy="1428155"/>
              <a:chOff x="2921000" y="1689100"/>
              <a:chExt cx="2620083" cy="1428155"/>
            </a:xfrm>
          </p:grpSpPr>
          <p:pic>
            <p:nvPicPr>
              <p:cNvPr id="12" name="Picture 2" descr="https://www.coincommunity.com/forum/uploaded/SpareHuman/20151014_47crown_opt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7317" y="1863075"/>
                <a:ext cx="2293766" cy="11239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2921000" y="1689100"/>
                <a:ext cx="1447800" cy="1428155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ounded Rectangular Callout 27"/>
            <p:cNvSpPr/>
            <p:nvPr/>
          </p:nvSpPr>
          <p:spPr bwMode="auto">
            <a:xfrm>
              <a:off x="3657600" y="1586620"/>
              <a:ext cx="2316805" cy="2020180"/>
            </a:xfrm>
            <a:prstGeom prst="wedgeRoundRectCallout">
              <a:avLst>
                <a:gd name="adj1" fmla="val 71755"/>
                <a:gd name="adj2" fmla="val 44930"/>
                <a:gd name="adj3" fmla="val 16667"/>
              </a:avLst>
            </a:prstGeom>
            <a:noFill/>
            <a:ln w="762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He flipped tails</a:t>
              </a:r>
            </a:p>
          </p:txBody>
        </p:sp>
      </p:grpSp>
      <p:sp>
        <p:nvSpPr>
          <p:cNvPr id="32" name="Rounded Rectangular Callout 31"/>
          <p:cNvSpPr/>
          <p:nvPr/>
        </p:nvSpPr>
        <p:spPr bwMode="auto">
          <a:xfrm>
            <a:off x="1181464" y="1875373"/>
            <a:ext cx="2314084" cy="1055608"/>
          </a:xfrm>
          <a:prstGeom prst="wedgeRoundRectCallout">
            <a:avLst>
              <a:gd name="adj1" fmla="val 80885"/>
              <a:gd name="adj2" fmla="val 19606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1606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4152900" y="4225275"/>
            <a:ext cx="2293766" cy="1123945"/>
            <a:chOff x="3779339" y="1700829"/>
            <a:chExt cx="2890666" cy="1416426"/>
          </a:xfrm>
        </p:grpSpPr>
        <p:pic>
          <p:nvPicPr>
            <p:cNvPr id="50" name="Picture 2" descr="https://www.coincommunity.com/forum/uploaded/SpareHuman/20151014_47crown_op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339" y="1700829"/>
              <a:ext cx="2890666" cy="141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/>
            <p:cNvSpPr/>
            <p:nvPr/>
          </p:nvSpPr>
          <p:spPr bwMode="auto">
            <a:xfrm>
              <a:off x="5224672" y="1700829"/>
              <a:ext cx="1445333" cy="1416426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2" descr="Pink Hard Hat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7" y="3117255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04000" y="62611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8" name="Picture 28" descr="Image result for blue fedora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47" y="32569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921000" y="1586620"/>
            <a:ext cx="3053405" cy="2020180"/>
            <a:chOff x="2921000" y="1586620"/>
            <a:chExt cx="3053405" cy="2020180"/>
          </a:xfrm>
        </p:grpSpPr>
        <p:grpSp>
          <p:nvGrpSpPr>
            <p:cNvPr id="5" name="Group 4"/>
            <p:cNvGrpSpPr/>
            <p:nvPr/>
          </p:nvGrpSpPr>
          <p:grpSpPr>
            <a:xfrm>
              <a:off x="2921000" y="1689100"/>
              <a:ext cx="2620083" cy="1428155"/>
              <a:chOff x="2921000" y="1689100"/>
              <a:chExt cx="2620083" cy="1428155"/>
            </a:xfrm>
          </p:grpSpPr>
          <p:pic>
            <p:nvPicPr>
              <p:cNvPr id="12" name="Picture 2" descr="https://www.coincommunity.com/forum/uploaded/SpareHuman/20151014_47crown_opt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7317" y="1863075"/>
                <a:ext cx="2293766" cy="11239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2921000" y="1689100"/>
                <a:ext cx="1447800" cy="1428155"/>
              </a:xfrm>
              <a:prstGeom prst="rect">
                <a:avLst/>
              </a:prstGeom>
              <a:solidFill>
                <a:schemeClr val="bg1"/>
              </a:solidFill>
              <a:ln w="762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ounded Rectangular Callout 27"/>
            <p:cNvSpPr/>
            <p:nvPr/>
          </p:nvSpPr>
          <p:spPr bwMode="auto">
            <a:xfrm>
              <a:off x="3657600" y="1586620"/>
              <a:ext cx="2316805" cy="2020180"/>
            </a:xfrm>
            <a:prstGeom prst="wedgeRoundRectCallout">
              <a:avLst>
                <a:gd name="adj1" fmla="val 71755"/>
                <a:gd name="adj2" fmla="val 44930"/>
                <a:gd name="adj3" fmla="val 16667"/>
              </a:avLst>
            </a:prstGeom>
            <a:noFill/>
            <a:ln w="762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b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  won</a:t>
              </a:r>
            </a:p>
          </p:txBody>
        </p:sp>
      </p:grpSp>
      <p:sp>
        <p:nvSpPr>
          <p:cNvPr id="32" name="Rounded Rectangular Callout 31"/>
          <p:cNvSpPr/>
          <p:nvPr/>
        </p:nvSpPr>
        <p:spPr bwMode="auto">
          <a:xfrm>
            <a:off x="3369562" y="3953946"/>
            <a:ext cx="2558985" cy="2038160"/>
          </a:xfrm>
          <a:prstGeom prst="wedgeRoundRectCallout">
            <a:avLst>
              <a:gd name="adj1" fmla="val -72201"/>
              <a:gd name="adj2" fmla="val -34156"/>
              <a:gd name="adj3" fmla="val 16667"/>
            </a:avLst>
          </a:prstGeom>
          <a:noFill/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lost</a:t>
            </a:r>
          </a:p>
        </p:txBody>
      </p:sp>
    </p:spTree>
    <p:extLst>
      <p:ext uri="{BB962C8B-B14F-4D97-AF65-F5344CB8AC3E}">
        <p14:creationId xmlns:p14="http://schemas.microsoft.com/office/powerpoint/2010/main" val="269718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erocoin · GitHub">
            <a:extLst>
              <a:ext uri="{FF2B5EF4-FFF2-40B4-BE49-F238E27FC236}">
                <a16:creationId xmlns:a16="http://schemas.microsoft.com/office/drawing/2014/main" id="{2FEA21CD-C88F-DDC8-CE76-D838648E8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955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Making Zerocoin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94449" y="2166227"/>
            <a:ext cx="489268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Zerocoin: mixing is “baked in”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94449" y="4649788"/>
            <a:ext cx="620073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Publishing on blockchain costs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BTC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234338" y="3408008"/>
            <a:ext cx="612539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Coins have value once on blockchain</a:t>
            </a:r>
          </a:p>
        </p:txBody>
      </p:sp>
    </p:spTree>
    <p:extLst>
      <p:ext uri="{BB962C8B-B14F-4D97-AF65-F5344CB8AC3E}">
        <p14:creationId xmlns:p14="http://schemas.microsoft.com/office/powerpoint/2010/main" val="15936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erocoin · GitHub">
            <a:extLst>
              <a:ext uri="{FF2B5EF4-FFF2-40B4-BE49-F238E27FC236}">
                <a16:creationId xmlns:a16="http://schemas.microsoft.com/office/drawing/2014/main" id="{5DE5E863-F138-CE40-74E0-E29EFB4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955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Zerocoin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1179854" y="1771302"/>
            <a:ext cx="506420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Mixing is “baked in” to protocol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179854" y="3453468"/>
            <a:ext cx="530305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need to trust other players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1179854" y="2612385"/>
            <a:ext cx="464101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Advantage: only trust crypto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179854" y="4360571"/>
            <a:ext cx="42546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efficient than Bitcoin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179854" y="5201654"/>
            <a:ext cx="629364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more efficient than you might think</a:t>
            </a:r>
          </a:p>
        </p:txBody>
      </p:sp>
    </p:spTree>
    <p:extLst>
      <p:ext uri="{BB962C8B-B14F-4D97-AF65-F5344CB8AC3E}">
        <p14:creationId xmlns:p14="http://schemas.microsoft.com/office/powerpoint/2010/main" val="9975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38012A-8F3A-4FE6-B3E3-1A9F53FC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if we build a mixer into the blockchain itself?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9E07E-9CE1-4739-B9FC-43E29DBE3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2" descr="Image result for shell game">
            <a:extLst>
              <a:ext uri="{FF2B5EF4-FFF2-40B4-BE49-F238E27FC236}">
                <a16:creationId xmlns:a16="http://schemas.microsoft.com/office/drawing/2014/main" id="{E75F867E-93B5-4BA8-A60B-FEDEC7EE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435" y="1861344"/>
            <a:ext cx="9864870" cy="516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171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erocoin · GitHub">
            <a:extLst>
              <a:ext uri="{FF2B5EF4-FFF2-40B4-BE49-F238E27FC236}">
                <a16:creationId xmlns:a16="http://schemas.microsoft.com/office/drawing/2014/main" id="{431C5329-2683-7E4E-3924-AAFA7C926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955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Zerocoin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984092" y="2040522"/>
            <a:ext cx="616226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Zerocoin lives with BTC-like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basecoin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984092" y="3722688"/>
            <a:ext cx="62424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Convertible: like USD and poker chips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984092" y="2916028"/>
            <a:ext cx="645240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Basecoin ≠ BTC, but OK to pretend it is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984092" y="4563771"/>
            <a:ext cx="382508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breaks link</a:t>
            </a:r>
          </a:p>
        </p:txBody>
      </p:sp>
    </p:spTree>
    <p:extLst>
      <p:ext uri="{BB962C8B-B14F-4D97-AF65-F5344CB8AC3E}">
        <p14:creationId xmlns:p14="http://schemas.microsoft.com/office/powerpoint/2010/main" val="165363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Zerocoin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4" name="Picture 28" descr="Image result for blue fedora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747" y="26346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 bwMode="auto">
          <a:xfrm>
            <a:off x="1779361" y="1302187"/>
            <a:ext cx="3355487" cy="578882"/>
          </a:xfrm>
          <a:prstGeom prst="wedgeRoundRectCallout">
            <a:avLst>
              <a:gd name="adj1" fmla="val 52646"/>
              <a:gd name="adj2" fmla="val 20508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owned a Basecoin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57093" y="2191187"/>
            <a:ext cx="3002605" cy="578882"/>
          </a:xfrm>
          <a:prstGeom prst="wedgeRoundRectCallout">
            <a:avLst>
              <a:gd name="adj1" fmla="val 98402"/>
              <a:gd name="adj2" fmla="val 175006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I burned it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340794" y="4243928"/>
            <a:ext cx="3002605" cy="1532334"/>
          </a:xfrm>
          <a:prstGeom prst="wedgeRoundRectCallout">
            <a:avLst>
              <a:gd name="adj1" fmla="val 90788"/>
              <a:gd name="adj2" fmla="val -6607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proof  is redeemable for a new Basecoin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78058" y="3034736"/>
            <a:ext cx="3002605" cy="1055608"/>
          </a:xfrm>
          <a:prstGeom prst="wedgeRoundRectCallout">
            <a:avLst>
              <a:gd name="adj1" fmla="val 118281"/>
              <a:gd name="adj2" fmla="val 1626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a proof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burned it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6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Bitcoin &amp; Zerocoin Transaction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4" y="1976438"/>
            <a:ext cx="8882972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Elbow Connector 4"/>
          <p:cNvCxnSpPr/>
          <p:nvPr/>
        </p:nvCxnSpPr>
        <p:spPr bwMode="auto">
          <a:xfrm flipV="1">
            <a:off x="1333500" y="4419600"/>
            <a:ext cx="1295400" cy="419100"/>
          </a:xfrm>
          <a:prstGeom prst="bentConnector3">
            <a:avLst>
              <a:gd name="adj1" fmla="val 69608"/>
            </a:avLst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Elbow Connector 12"/>
          <p:cNvCxnSpPr/>
          <p:nvPr/>
        </p:nvCxnSpPr>
        <p:spPr bwMode="auto">
          <a:xfrm flipV="1">
            <a:off x="1346200" y="2590800"/>
            <a:ext cx="1295400" cy="419100"/>
          </a:xfrm>
          <a:prstGeom prst="bentConnector3">
            <a:avLst>
              <a:gd name="adj1" fmla="val 69608"/>
            </a:avLst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Elbow Connector 13"/>
          <p:cNvCxnSpPr/>
          <p:nvPr/>
        </p:nvCxnSpPr>
        <p:spPr bwMode="auto">
          <a:xfrm>
            <a:off x="5003800" y="2616200"/>
            <a:ext cx="1295400" cy="393700"/>
          </a:xfrm>
          <a:prstGeom prst="bentConnector3">
            <a:avLst>
              <a:gd name="adj1" fmla="val 25490"/>
            </a:avLst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162300" y="2590800"/>
            <a:ext cx="1181100" cy="2540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908800" y="3009900"/>
            <a:ext cx="1181100" cy="2540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908800" y="4838700"/>
            <a:ext cx="1181100" cy="2540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Elbow Connector 21"/>
          <p:cNvCxnSpPr/>
          <p:nvPr/>
        </p:nvCxnSpPr>
        <p:spPr bwMode="auto">
          <a:xfrm>
            <a:off x="3276600" y="4445000"/>
            <a:ext cx="3022600" cy="419100"/>
          </a:xfrm>
          <a:prstGeom prst="bentConnector3">
            <a:avLst>
              <a:gd name="adj1" fmla="val 9664"/>
            </a:avLst>
          </a:prstGeom>
          <a:solidFill>
            <a:srgbClr val="FFFFCC"/>
          </a:solidFill>
          <a:ln w="762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2496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Tricky Part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1217576" y="2446922"/>
            <a:ext cx="597471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prove I burned a Basecoin?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"/>
          <p:cNvSpPr txBox="1"/>
          <p:nvPr/>
        </p:nvSpPr>
        <p:spPr bwMode="auto">
          <a:xfrm>
            <a:off x="1217576" y="3288005"/>
            <a:ext cx="64876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prevent double-spending proof?</a:t>
            </a:r>
          </a:p>
        </p:txBody>
      </p:sp>
    </p:spTree>
    <p:extLst>
      <p:ext uri="{BB962C8B-B14F-4D97-AF65-F5344CB8AC3E}">
        <p14:creationId xmlns:p14="http://schemas.microsoft.com/office/powerpoint/2010/main" val="269114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Minting a Zerocoin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4" name="Picture 28" descr="Image result for blue fedora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747" y="2634655"/>
            <a:ext cx="2715760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 bwMode="auto">
          <a:xfrm>
            <a:off x="799635" y="1585873"/>
            <a:ext cx="6203942" cy="578882"/>
          </a:xfrm>
          <a:prstGeom prst="wedgeRoundRectCallout">
            <a:avLst>
              <a:gd name="adj1" fmla="val 33813"/>
              <a:gd name="adj2" fmla="val 198502"/>
              <a:gd name="adj3" fmla="val 16667"/>
            </a:avLst>
          </a:prstGeom>
          <a:noFill/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 random secret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8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2800" b="0" i="1" u="none" strike="noStrike" cap="none" normalizeH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(never released)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58801" y="2473802"/>
            <a:ext cx="3342802" cy="1532334"/>
          </a:xfrm>
          <a:prstGeom prst="wedgeRoundRectCallout">
            <a:avLst>
              <a:gd name="adj1" fmla="val 109822"/>
              <a:gd name="adj2" fmla="val 12659"/>
              <a:gd name="adj3" fmla="val 16667"/>
            </a:avLst>
          </a:prstGeom>
          <a:noFill/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 long random serial # </a:t>
            </a:r>
            <a:r>
              <a:rPr kumimoji="0" lang="en-US" sz="28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new zerocoin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226494" y="4243928"/>
            <a:ext cx="3002605" cy="1532334"/>
          </a:xfrm>
          <a:prstGeom prst="wedgeRoundRectCallout">
            <a:avLst>
              <a:gd name="adj1" fmla="val 92903"/>
              <a:gd name="adj2" fmla="val -65248"/>
              <a:gd name="adj3" fmla="val 16667"/>
            </a:avLst>
          </a:prstGeom>
          <a:noFill/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commitment</a:t>
            </a:r>
          </a:p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hash(S,r)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943000" y="4817689"/>
            <a:ext cx="3002605" cy="1055608"/>
          </a:xfrm>
          <a:prstGeom prst="wedgeRoundRectCallout">
            <a:avLst>
              <a:gd name="adj1" fmla="val 12962"/>
              <a:gd name="adj2" fmla="val -72467"/>
              <a:gd name="adj3" fmla="val 16667"/>
            </a:avLst>
          </a:prstGeom>
          <a:noFill/>
          <a:ln w="76200" cap="flat" cmpd="sng" algn="ctr">
            <a:solidFill>
              <a:srgbClr val="0066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(assume single 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denomination)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8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Minting a Zerocoin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52795" y="2148074"/>
            <a:ext cx="462338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Anyone can mint a zerocoin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32757" y="3830240"/>
            <a:ext cx="572304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value only if put on blockchain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352795" y="2989157"/>
            <a:ext cx="497924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itself, zerocoin is worthless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332757" y="4671323"/>
            <a:ext cx="522130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will cost you one Basecoin</a:t>
            </a:r>
          </a:p>
        </p:txBody>
      </p:sp>
    </p:spTree>
    <p:extLst>
      <p:ext uri="{BB962C8B-B14F-4D97-AF65-F5344CB8AC3E}">
        <p14:creationId xmlns:p14="http://schemas.microsoft.com/office/powerpoint/2010/main" val="220432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Scroll 4"/>
          <p:cNvSpPr/>
          <p:nvPr/>
        </p:nvSpPr>
        <p:spPr>
          <a:xfrm>
            <a:off x="1250950" y="1493818"/>
            <a:ext cx="4603750" cy="330247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l"/>
            <a:endParaRPr lang="en-US" sz="20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44700" y="2360227"/>
            <a:ext cx="325120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Mint Txn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by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Input: 1 Basecoin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Hash(S,r)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 flipH="1">
            <a:off x="409575" y="2687857"/>
            <a:ext cx="990600" cy="9144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7" name="Picture 28" descr="Image result for blue fedora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1" y="2141470"/>
            <a:ext cx="1714500" cy="117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 bwMode="auto">
          <a:xfrm>
            <a:off x="5183310" y="4969554"/>
            <a:ext cx="3496196" cy="1532334"/>
          </a:xfrm>
          <a:prstGeom prst="wedgeRoundRectCallout">
            <a:avLst>
              <a:gd name="adj1" fmla="val 13809"/>
              <a:gd name="adj2" fmla="val -151202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just burned 1 Basecoin to create a Zerocoin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58800" y="4969554"/>
            <a:ext cx="340189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BTC-like Blockchain</a:t>
            </a:r>
          </a:p>
        </p:txBody>
      </p:sp>
      <p:sp>
        <p:nvSpPr>
          <p:cNvPr id="11" name="Vertical Scroll 10"/>
          <p:cNvSpPr/>
          <p:nvPr/>
        </p:nvSpPr>
        <p:spPr>
          <a:xfrm>
            <a:off x="-4044950" y="1493818"/>
            <a:ext cx="4603750" cy="330247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l"/>
            <a:endParaRPr lang="en-US" sz="20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5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57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238250" y="1311245"/>
            <a:ext cx="4603750" cy="3302478"/>
            <a:chOff x="1250950" y="1493818"/>
            <a:chExt cx="4603750" cy="3302478"/>
          </a:xfrm>
        </p:grpSpPr>
        <p:sp>
          <p:nvSpPr>
            <p:cNvPr id="5" name="Vertical Scroll 4"/>
            <p:cNvSpPr/>
            <p:nvPr/>
          </p:nvSpPr>
          <p:spPr>
            <a:xfrm>
              <a:off x="1250950" y="1493818"/>
              <a:ext cx="4603750" cy="3302478"/>
            </a:xfrm>
            <a:prstGeom prst="verticalScroll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l"/>
              <a:endParaRPr lang="en-US" sz="2000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2044700" y="2360227"/>
              <a:ext cx="3251200" cy="1569660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Mint Txn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Signed by Alice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Input: 1 Basecoin </a:t>
              </a:r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Output: </a:t>
              </a:r>
              <a:r>
                <a:rPr lang="en-U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Hash(S,r)</a:t>
              </a:r>
              <a:endPara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28" descr="Image result for blue fedora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1" y="2141470"/>
            <a:ext cx="1714500" cy="117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 bwMode="auto">
          <a:xfrm>
            <a:off x="3960693" y="1304619"/>
            <a:ext cx="3002605" cy="1055608"/>
          </a:xfrm>
          <a:prstGeom prst="wedgeRoundRectCallout">
            <a:avLst>
              <a:gd name="adj1" fmla="val 37918"/>
              <a:gd name="adj2" fmla="val 8580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to spend my Zerocoin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806698" y="2962484"/>
            <a:ext cx="3002605" cy="1055608"/>
          </a:xfrm>
          <a:prstGeom prst="wedgeRoundRectCallout">
            <a:avLst>
              <a:gd name="adj1" fmla="val 84867"/>
              <a:gd name="adj2" fmla="val -4209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 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 no double-spending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047252" y="4581215"/>
            <a:ext cx="4636495" cy="1532334"/>
          </a:xfrm>
          <a:prstGeom prst="wedgeRoundRectCallout">
            <a:avLst>
              <a:gd name="adj1" fmla="val 84924"/>
              <a:gd name="adj2" fmla="val -11807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ZK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proof that</a:t>
            </a:r>
          </a:p>
          <a:p>
            <a:pPr algn="ctr"/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“I know some </a:t>
            </a:r>
            <a:r>
              <a:rPr kumimoji="0" lang="en-US" sz="28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such that </a:t>
            </a:r>
            <a:r>
              <a:rPr kumimoji="0" lang="en-US" sz="28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H(S,r)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on the chain”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556747" y="5454578"/>
            <a:ext cx="3454400" cy="1055608"/>
          </a:xfrm>
          <a:prstGeom prst="wedgeRoundRectCallout">
            <a:avLst>
              <a:gd name="adj1" fmla="val 13295"/>
              <a:gd name="adj2" fmla="val -21777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 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Zerocoin as input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9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Vertical Scroll 4"/>
          <p:cNvSpPr/>
          <p:nvPr/>
        </p:nvSpPr>
        <p:spPr>
          <a:xfrm>
            <a:off x="-1390650" y="1463645"/>
            <a:ext cx="4603750" cy="330247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l"/>
            <a:endParaRPr lang="en-US" sz="20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-714375" y="2330054"/>
            <a:ext cx="325120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Mint Txn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by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Input: 1 Basecoin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Hash(S,r)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Vertical Scroll 13"/>
          <p:cNvSpPr/>
          <p:nvPr/>
        </p:nvSpPr>
        <p:spPr>
          <a:xfrm>
            <a:off x="4375150" y="1463645"/>
            <a:ext cx="4603750" cy="330247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l"/>
            <a:endParaRPr lang="en-US" sz="2000" dirty="0">
              <a:solidFill>
                <a:srgbClr val="00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51425" y="2145388"/>
            <a:ext cx="3251200" cy="1938992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Spend Txn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ZK-Proof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Input: 1 Basecoin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Alice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 flipH="1">
            <a:off x="4127500" y="2657684"/>
            <a:ext cx="495300" cy="9144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flipH="1">
            <a:off x="2965450" y="2687857"/>
            <a:ext cx="495300" cy="9144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4330702" y="5025982"/>
            <a:ext cx="2184404" cy="1532334"/>
          </a:xfrm>
          <a:prstGeom prst="wedgeRoundRectCallout">
            <a:avLst>
              <a:gd name="adj1" fmla="val -85505"/>
              <a:gd name="adj2" fmla="val 2126"/>
              <a:gd name="adj3" fmla="val 16667"/>
            </a:avLst>
          </a:prstGeom>
          <a:noFill/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sure 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spent earlier</a:t>
            </a:r>
            <a:endParaRPr kumimoji="0" lang="en-US" sz="28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92" y="5153486"/>
            <a:ext cx="1658865" cy="127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3000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How is this Anonymous?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59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198" y="2882657"/>
            <a:ext cx="1866900" cy="1976846"/>
            <a:chOff x="3581400" y="4278086"/>
            <a:chExt cx="1866900" cy="1976846"/>
          </a:xfrm>
        </p:grpSpPr>
        <p:sp>
          <p:nvSpPr>
            <p:cNvPr id="5" name="Rectangle 4"/>
            <p:cNvSpPr/>
            <p:nvPr/>
          </p:nvSpPr>
          <p:spPr bwMode="auto">
            <a:xfrm>
              <a:off x="4610100" y="4294806"/>
              <a:ext cx="812800" cy="681780"/>
            </a:xfrm>
            <a:prstGeom prst="rect">
              <a:avLst/>
            </a:prstGeom>
            <a:noFill/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19500" y="4862286"/>
              <a:ext cx="1104900" cy="1104900"/>
            </a:xfrm>
            <a:prstGeom prst="rect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V="1">
              <a:off x="3619500" y="4294806"/>
              <a:ext cx="9906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4724400" y="4976586"/>
              <a:ext cx="698500" cy="99060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4762500" y="4294806"/>
              <a:ext cx="6604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Freeform 9"/>
            <p:cNvSpPr/>
            <p:nvPr/>
          </p:nvSpPr>
          <p:spPr bwMode="auto">
            <a:xfrm>
              <a:off x="4724400" y="4303486"/>
              <a:ext cx="723900" cy="1663700"/>
            </a:xfrm>
            <a:custGeom>
              <a:avLst/>
              <a:gdLst>
                <a:gd name="connsiteX0" fmla="*/ 12700 w 723900"/>
                <a:gd name="connsiteY0" fmla="*/ 558800 h 1663700"/>
                <a:gd name="connsiteX1" fmla="*/ 711200 w 723900"/>
                <a:gd name="connsiteY1" fmla="*/ 0 h 1663700"/>
                <a:gd name="connsiteX2" fmla="*/ 723900 w 723900"/>
                <a:gd name="connsiteY2" fmla="*/ 698500 h 1663700"/>
                <a:gd name="connsiteX3" fmla="*/ 0 w 723900"/>
                <a:gd name="connsiteY3" fmla="*/ 1663700 h 1663700"/>
                <a:gd name="connsiteX4" fmla="*/ 12700 w 723900"/>
                <a:gd name="connsiteY4" fmla="*/ 5588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663700">
                  <a:moveTo>
                    <a:pt x="12700" y="558800"/>
                  </a:moveTo>
                  <a:lnTo>
                    <a:pt x="711200" y="0"/>
                  </a:lnTo>
                  <a:lnTo>
                    <a:pt x="723900" y="698500"/>
                  </a:lnTo>
                  <a:lnTo>
                    <a:pt x="0" y="1663700"/>
                  </a:lnTo>
                  <a:lnTo>
                    <a:pt x="12700" y="558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3581400" y="4278086"/>
              <a:ext cx="1803400" cy="609600"/>
            </a:xfrm>
            <a:custGeom>
              <a:avLst/>
              <a:gdLst>
                <a:gd name="connsiteX0" fmla="*/ 1016000 w 1803400"/>
                <a:gd name="connsiteY0" fmla="*/ 0 h 609600"/>
                <a:gd name="connsiteX1" fmla="*/ 0 w 1803400"/>
                <a:gd name="connsiteY1" fmla="*/ 609600 h 609600"/>
                <a:gd name="connsiteX2" fmla="*/ 1181100 w 1803400"/>
                <a:gd name="connsiteY2" fmla="*/ 584200 h 609600"/>
                <a:gd name="connsiteX3" fmla="*/ 1803400 w 1803400"/>
                <a:gd name="connsiteY3" fmla="*/ 12700 h 609600"/>
                <a:gd name="connsiteX4" fmla="*/ 1016000 w 18034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3400" h="609600">
                  <a:moveTo>
                    <a:pt x="1016000" y="0"/>
                  </a:moveTo>
                  <a:lnTo>
                    <a:pt x="0" y="609600"/>
                  </a:lnTo>
                  <a:lnTo>
                    <a:pt x="1181100" y="584200"/>
                  </a:lnTo>
                  <a:lnTo>
                    <a:pt x="1803400" y="12700"/>
                  </a:lnTo>
                  <a:lnTo>
                    <a:pt x="10160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3774077" y="5035732"/>
              <a:ext cx="836023" cy="1219200"/>
              <a:chOff x="2208" y="1920"/>
              <a:chExt cx="1152" cy="1680"/>
            </a:xfrm>
          </p:grpSpPr>
          <p:sp>
            <p:nvSpPr>
              <p:cNvPr id="13" name="Oval 18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66FF"/>
              </a:solidFill>
              <a:ln w="9525" algn="ctr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4" name="Oval 1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5" name="AutoShape 20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6" name="AutoShape 21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70069" y="2882657"/>
            <a:ext cx="1866900" cy="1976846"/>
            <a:chOff x="3581400" y="4278086"/>
            <a:chExt cx="1866900" cy="1976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610100" y="4294806"/>
              <a:ext cx="812800" cy="681780"/>
            </a:xfrm>
            <a:prstGeom prst="rect">
              <a:avLst/>
            </a:prstGeom>
            <a:noFill/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19500" y="4862286"/>
              <a:ext cx="1104900" cy="1104900"/>
            </a:xfrm>
            <a:prstGeom prst="rect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V="1">
              <a:off x="3619500" y="4294806"/>
              <a:ext cx="9906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4724400" y="4976586"/>
              <a:ext cx="698500" cy="99060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4762500" y="4294806"/>
              <a:ext cx="6604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Freeform 22"/>
            <p:cNvSpPr/>
            <p:nvPr/>
          </p:nvSpPr>
          <p:spPr bwMode="auto">
            <a:xfrm>
              <a:off x="4724400" y="4303486"/>
              <a:ext cx="723900" cy="1663700"/>
            </a:xfrm>
            <a:custGeom>
              <a:avLst/>
              <a:gdLst>
                <a:gd name="connsiteX0" fmla="*/ 12700 w 723900"/>
                <a:gd name="connsiteY0" fmla="*/ 558800 h 1663700"/>
                <a:gd name="connsiteX1" fmla="*/ 711200 w 723900"/>
                <a:gd name="connsiteY1" fmla="*/ 0 h 1663700"/>
                <a:gd name="connsiteX2" fmla="*/ 723900 w 723900"/>
                <a:gd name="connsiteY2" fmla="*/ 698500 h 1663700"/>
                <a:gd name="connsiteX3" fmla="*/ 0 w 723900"/>
                <a:gd name="connsiteY3" fmla="*/ 1663700 h 1663700"/>
                <a:gd name="connsiteX4" fmla="*/ 12700 w 723900"/>
                <a:gd name="connsiteY4" fmla="*/ 5588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663700">
                  <a:moveTo>
                    <a:pt x="12700" y="558800"/>
                  </a:moveTo>
                  <a:lnTo>
                    <a:pt x="711200" y="0"/>
                  </a:lnTo>
                  <a:lnTo>
                    <a:pt x="723900" y="698500"/>
                  </a:lnTo>
                  <a:lnTo>
                    <a:pt x="0" y="1663700"/>
                  </a:lnTo>
                  <a:lnTo>
                    <a:pt x="12700" y="558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3581400" y="4278086"/>
              <a:ext cx="1803400" cy="609600"/>
            </a:xfrm>
            <a:custGeom>
              <a:avLst/>
              <a:gdLst>
                <a:gd name="connsiteX0" fmla="*/ 1016000 w 1803400"/>
                <a:gd name="connsiteY0" fmla="*/ 0 h 609600"/>
                <a:gd name="connsiteX1" fmla="*/ 0 w 1803400"/>
                <a:gd name="connsiteY1" fmla="*/ 609600 h 609600"/>
                <a:gd name="connsiteX2" fmla="*/ 1181100 w 1803400"/>
                <a:gd name="connsiteY2" fmla="*/ 584200 h 609600"/>
                <a:gd name="connsiteX3" fmla="*/ 1803400 w 1803400"/>
                <a:gd name="connsiteY3" fmla="*/ 12700 h 609600"/>
                <a:gd name="connsiteX4" fmla="*/ 1016000 w 18034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3400" h="609600">
                  <a:moveTo>
                    <a:pt x="1016000" y="0"/>
                  </a:moveTo>
                  <a:lnTo>
                    <a:pt x="0" y="609600"/>
                  </a:lnTo>
                  <a:lnTo>
                    <a:pt x="1181100" y="584200"/>
                  </a:lnTo>
                  <a:lnTo>
                    <a:pt x="1803400" y="12700"/>
                  </a:lnTo>
                  <a:lnTo>
                    <a:pt x="10160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17"/>
            <p:cNvGrpSpPr>
              <a:grpSpLocks/>
            </p:cNvGrpSpPr>
            <p:nvPr/>
          </p:nvGrpSpPr>
          <p:grpSpPr bwMode="auto">
            <a:xfrm>
              <a:off x="3774077" y="5035732"/>
              <a:ext cx="836023" cy="1219200"/>
              <a:chOff x="2208" y="1920"/>
              <a:chExt cx="1152" cy="1680"/>
            </a:xfrm>
          </p:grpSpPr>
          <p:sp>
            <p:nvSpPr>
              <p:cNvPr id="26" name="Oval 18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66FF"/>
              </a:solidFill>
              <a:ln w="9525" algn="ctr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7" name="Oval 1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8" name="AutoShape 20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9" name="AutoShape 21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724650" y="2882657"/>
            <a:ext cx="1866900" cy="1976846"/>
            <a:chOff x="3581400" y="4278086"/>
            <a:chExt cx="1866900" cy="1976846"/>
          </a:xfrm>
        </p:grpSpPr>
        <p:sp>
          <p:nvSpPr>
            <p:cNvPr id="31" name="Rectangle 30"/>
            <p:cNvSpPr/>
            <p:nvPr/>
          </p:nvSpPr>
          <p:spPr bwMode="auto">
            <a:xfrm>
              <a:off x="4610100" y="4294806"/>
              <a:ext cx="812800" cy="681780"/>
            </a:xfrm>
            <a:prstGeom prst="rect">
              <a:avLst/>
            </a:prstGeom>
            <a:noFill/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619500" y="4862286"/>
              <a:ext cx="1104900" cy="1104900"/>
            </a:xfrm>
            <a:prstGeom prst="rect">
              <a:avLst/>
            </a:prstGeom>
            <a:gradFill flip="none" rotWithShape="1">
              <a:gsLst>
                <a:gs pos="0">
                  <a:srgbClr val="CCECFF">
                    <a:shade val="30000"/>
                    <a:satMod val="115000"/>
                  </a:srgbClr>
                </a:gs>
                <a:gs pos="50000">
                  <a:srgbClr val="CCECFF">
                    <a:shade val="67500"/>
                    <a:satMod val="115000"/>
                  </a:srgbClr>
                </a:gs>
                <a:gs pos="100000">
                  <a:srgbClr val="CCEC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flipV="1">
              <a:off x="3619500" y="4294806"/>
              <a:ext cx="9906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4724400" y="4976586"/>
              <a:ext cx="698500" cy="99060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4762500" y="4294806"/>
              <a:ext cx="660400" cy="56748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Freeform 35"/>
            <p:cNvSpPr/>
            <p:nvPr/>
          </p:nvSpPr>
          <p:spPr bwMode="auto">
            <a:xfrm>
              <a:off x="4724400" y="4303486"/>
              <a:ext cx="723900" cy="1663700"/>
            </a:xfrm>
            <a:custGeom>
              <a:avLst/>
              <a:gdLst>
                <a:gd name="connsiteX0" fmla="*/ 12700 w 723900"/>
                <a:gd name="connsiteY0" fmla="*/ 558800 h 1663700"/>
                <a:gd name="connsiteX1" fmla="*/ 711200 w 723900"/>
                <a:gd name="connsiteY1" fmla="*/ 0 h 1663700"/>
                <a:gd name="connsiteX2" fmla="*/ 723900 w 723900"/>
                <a:gd name="connsiteY2" fmla="*/ 698500 h 1663700"/>
                <a:gd name="connsiteX3" fmla="*/ 0 w 723900"/>
                <a:gd name="connsiteY3" fmla="*/ 1663700 h 1663700"/>
                <a:gd name="connsiteX4" fmla="*/ 12700 w 723900"/>
                <a:gd name="connsiteY4" fmla="*/ 5588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1663700">
                  <a:moveTo>
                    <a:pt x="12700" y="558800"/>
                  </a:moveTo>
                  <a:lnTo>
                    <a:pt x="711200" y="0"/>
                  </a:lnTo>
                  <a:lnTo>
                    <a:pt x="723900" y="698500"/>
                  </a:lnTo>
                  <a:lnTo>
                    <a:pt x="0" y="1663700"/>
                  </a:lnTo>
                  <a:lnTo>
                    <a:pt x="12700" y="5588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3581400" y="4278086"/>
              <a:ext cx="1803400" cy="609600"/>
            </a:xfrm>
            <a:custGeom>
              <a:avLst/>
              <a:gdLst>
                <a:gd name="connsiteX0" fmla="*/ 1016000 w 1803400"/>
                <a:gd name="connsiteY0" fmla="*/ 0 h 609600"/>
                <a:gd name="connsiteX1" fmla="*/ 0 w 1803400"/>
                <a:gd name="connsiteY1" fmla="*/ 609600 h 609600"/>
                <a:gd name="connsiteX2" fmla="*/ 1181100 w 1803400"/>
                <a:gd name="connsiteY2" fmla="*/ 584200 h 609600"/>
                <a:gd name="connsiteX3" fmla="*/ 1803400 w 1803400"/>
                <a:gd name="connsiteY3" fmla="*/ 12700 h 609600"/>
                <a:gd name="connsiteX4" fmla="*/ 1016000 w 1803400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3400" h="609600">
                  <a:moveTo>
                    <a:pt x="1016000" y="0"/>
                  </a:moveTo>
                  <a:lnTo>
                    <a:pt x="0" y="609600"/>
                  </a:lnTo>
                  <a:lnTo>
                    <a:pt x="1181100" y="584200"/>
                  </a:lnTo>
                  <a:lnTo>
                    <a:pt x="1803400" y="12700"/>
                  </a:lnTo>
                  <a:lnTo>
                    <a:pt x="10160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tint val="66000"/>
                    <a:satMod val="160000"/>
                  </a:schemeClr>
                </a:gs>
                <a:gs pos="50000">
                  <a:schemeClr val="bg1">
                    <a:tint val="44500"/>
                    <a:satMod val="160000"/>
                  </a:schemeClr>
                </a:gs>
                <a:gs pos="100000">
                  <a:schemeClr val="bg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3774077" y="5035732"/>
              <a:ext cx="836023" cy="1219200"/>
              <a:chOff x="2208" y="1920"/>
              <a:chExt cx="1152" cy="1680"/>
            </a:xfrm>
          </p:grpSpPr>
          <p:sp>
            <p:nvSpPr>
              <p:cNvPr id="39" name="Oval 18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66FF"/>
              </a:solidFill>
              <a:ln w="9525" algn="ctr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40" name="Oval 1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41" name="AutoShape 20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42" name="AutoShape 21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 algn="ctr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 bwMode="auto">
          <a:xfrm>
            <a:off x="5658940" y="3609470"/>
            <a:ext cx="543739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1310530" y="5232602"/>
            <a:ext cx="652294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cannot tell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=hash(S,r)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1700892" y="3151427"/>
            <a:ext cx="537327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4167842" y="3151427"/>
            <a:ext cx="537327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7524307" y="3151427"/>
            <a:ext cx="577402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6608F2-A5F7-4FF6-B875-625EC7DB52A4}"/>
              </a:ext>
            </a:extLst>
          </p:cNvPr>
          <p:cNvSpPr/>
          <p:nvPr/>
        </p:nvSpPr>
        <p:spPr bwMode="auto">
          <a:xfrm>
            <a:off x="1458258" y="2277314"/>
            <a:ext cx="1559921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Mint Txn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6B23EE-64DA-4128-9C53-FAB6DFD3E889}"/>
              </a:ext>
            </a:extLst>
          </p:cNvPr>
          <p:cNvSpPr/>
          <p:nvPr/>
        </p:nvSpPr>
        <p:spPr bwMode="auto">
          <a:xfrm>
            <a:off x="3803469" y="2277314"/>
            <a:ext cx="1559921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Mint Txn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C3BCE4-BFFA-4F1D-9E57-3C417E960120}"/>
              </a:ext>
            </a:extLst>
          </p:cNvPr>
          <p:cNvSpPr/>
          <p:nvPr/>
        </p:nvSpPr>
        <p:spPr bwMode="auto">
          <a:xfrm>
            <a:off x="7233077" y="2277314"/>
            <a:ext cx="1559921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Mint Txn</a:t>
            </a:r>
          </a:p>
        </p:txBody>
      </p:sp>
    </p:spTree>
    <p:extLst>
      <p:ext uri="{BB962C8B-B14F-4D97-AF65-F5344CB8AC3E}">
        <p14:creationId xmlns:p14="http://schemas.microsoft.com/office/powerpoint/2010/main" val="397559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Zero Knowledge Proofs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17096" y="2866022"/>
            <a:ext cx="521969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know how to solve a puzzle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17096" y="4548188"/>
            <a:ext cx="51026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revealing that solution!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217096" y="3707105"/>
            <a:ext cx="639950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want to prove to you I know a solution</a:t>
            </a:r>
          </a:p>
        </p:txBody>
      </p:sp>
    </p:spTree>
    <p:extLst>
      <p:ext uri="{BB962C8B-B14F-4D97-AF65-F5344CB8AC3E}">
        <p14:creationId xmlns:p14="http://schemas.microsoft.com/office/powerpoint/2010/main" val="45562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11378" y="1837322"/>
            <a:ext cx="300114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know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that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599515" y="2940015"/>
            <a:ext cx="50526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239565" y="2678405"/>
            <a:ext cx="200407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H(S,r) =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152540" y="2360542"/>
            <a:ext cx="2784737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statement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O(# coins)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1239565" y="3413534"/>
            <a:ext cx="200407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H(S,r) =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Box 3"/>
          <p:cNvSpPr txBox="1"/>
          <p:nvPr/>
        </p:nvSpPr>
        <p:spPr bwMode="auto">
          <a:xfrm>
            <a:off x="1219527" y="4883791"/>
            <a:ext cx="204415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H(S,r) = 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3"/>
          <p:cNvSpPr txBox="1"/>
          <p:nvPr/>
        </p:nvSpPr>
        <p:spPr bwMode="auto">
          <a:xfrm>
            <a:off x="1969733" y="4148663"/>
            <a:ext cx="543739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599515" y="3658579"/>
            <a:ext cx="50526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599515" y="4377143"/>
            <a:ext cx="50526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913698" y="3853923"/>
            <a:ext cx="3262432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proof is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O(log # coins) size!</a:t>
            </a:r>
          </a:p>
        </p:txBody>
      </p:sp>
    </p:spTree>
    <p:extLst>
      <p:ext uri="{BB962C8B-B14F-4D97-AF65-F5344CB8AC3E}">
        <p14:creationId xmlns:p14="http://schemas.microsoft.com/office/powerpoint/2010/main" val="13820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Zcash (ZEC) Logo PNG Transparent &amp; SVG Vector - Freebie Supply">
            <a:extLst>
              <a:ext uri="{FF2B5EF4-FFF2-40B4-BE49-F238E27FC236}">
                <a16:creationId xmlns:a16="http://schemas.microsoft.com/office/drawing/2014/main" id="{1B9CA442-5B0A-5AFC-2F6F-2AB01900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66" y="1126735"/>
            <a:ext cx="4600268" cy="46045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802856" y="2463012"/>
            <a:ext cx="490390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Successor to Zerocoin (2016)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802856" y="4145178"/>
            <a:ext cx="542007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Splits txns into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shielded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802856" y="3304095"/>
            <a:ext cx="472437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Merges basecoin &amp; zerocoin</a:t>
            </a:r>
          </a:p>
        </p:txBody>
      </p:sp>
    </p:spTree>
    <p:extLst>
      <p:ext uri="{BB962C8B-B14F-4D97-AF65-F5344CB8AC3E}">
        <p14:creationId xmlns:p14="http://schemas.microsoft.com/office/powerpoint/2010/main" val="401394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Zcash (ZEC) Logo PNG Transparent &amp; SVG Vector - Freebie Supply">
            <a:extLst>
              <a:ext uri="{FF2B5EF4-FFF2-40B4-BE49-F238E27FC236}">
                <a16:creationId xmlns:a16="http://schemas.microsoft.com/office/drawing/2014/main" id="{E2201660-A52F-44C2-9CB0-BB81A52B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66" y="1126735"/>
            <a:ext cx="4600268" cy="46045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681174" y="2206893"/>
            <a:ext cx="168507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Replaces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681174" y="3904799"/>
            <a:ext cx="45720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zk-SNARKs (more efficient)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681174" y="3055846"/>
            <a:ext cx="460574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Zero-knowledge proofs with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681174" y="4753752"/>
            <a:ext cx="651710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Miners check validity, learn nothing else</a:t>
            </a:r>
          </a:p>
        </p:txBody>
      </p:sp>
    </p:spTree>
    <p:extLst>
      <p:ext uri="{BB962C8B-B14F-4D97-AF65-F5344CB8AC3E}">
        <p14:creationId xmlns:p14="http://schemas.microsoft.com/office/powerpoint/2010/main" val="280154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Zcash (ZEC) Logo PNG Transparent &amp; SVG Vector - Freebie Supply">
            <a:extLst>
              <a:ext uri="{FF2B5EF4-FFF2-40B4-BE49-F238E27FC236}">
                <a16:creationId xmlns:a16="http://schemas.microsoft.com/office/drawing/2014/main" id="{E2201660-A52F-44C2-9CB0-BB81A52B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66" y="1126735"/>
            <a:ext cx="4600268" cy="46045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461933" y="1942543"/>
            <a:ext cx="288412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Bitcoin-like chain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461933" y="3646534"/>
            <a:ext cx="256192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Equihash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PoW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461933" y="2797581"/>
            <a:ext cx="136127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UTXOs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461933" y="4495487"/>
            <a:ext cx="250100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ASIC-resistant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2AA71-4AA9-2229-9C0F-B7A524458543}"/>
              </a:ext>
            </a:extLst>
          </p:cNvPr>
          <p:cNvSpPr txBox="1"/>
          <p:nvPr/>
        </p:nvSpPr>
        <p:spPr bwMode="auto">
          <a:xfrm>
            <a:off x="1461933" y="5296431"/>
            <a:ext cx="664156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Coinbase rewards, fixed supply like BTC</a:t>
            </a:r>
          </a:p>
        </p:txBody>
      </p:sp>
    </p:spTree>
    <p:extLst>
      <p:ext uri="{BB962C8B-B14F-4D97-AF65-F5344CB8AC3E}">
        <p14:creationId xmlns:p14="http://schemas.microsoft.com/office/powerpoint/2010/main" val="363715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Zcash (ZEC) Logo PNG Transparent &amp; SVG Vector - Freebie Supply">
            <a:extLst>
              <a:ext uri="{FF2B5EF4-FFF2-40B4-BE49-F238E27FC236}">
                <a16:creationId xmlns:a16="http://schemas.microsoft.com/office/drawing/2014/main" id="{E2201660-A52F-44C2-9CB0-BB81A52B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66" y="1126735"/>
            <a:ext cx="4600268" cy="46045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 Transactions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2C4F1-6EBC-E556-B4B1-F35A0FCD6012}"/>
              </a:ext>
            </a:extLst>
          </p:cNvPr>
          <p:cNvSpPr txBox="1"/>
          <p:nvPr/>
        </p:nvSpPr>
        <p:spPr bwMode="auto">
          <a:xfrm>
            <a:off x="1174560" y="2144967"/>
            <a:ext cx="211256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CDA66-A6D2-BF4D-B235-3D0C92D20CA4}"/>
              </a:ext>
            </a:extLst>
          </p:cNvPr>
          <p:cNvSpPr txBox="1"/>
          <p:nvPr/>
        </p:nvSpPr>
        <p:spPr bwMode="auto">
          <a:xfrm>
            <a:off x="1174560" y="3846929"/>
            <a:ext cx="158569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Shielded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80119BBA-16BE-63FC-F6F1-AC4269AEB358}"/>
              </a:ext>
            </a:extLst>
          </p:cNvPr>
          <p:cNvSpPr txBox="1"/>
          <p:nvPr/>
        </p:nvSpPr>
        <p:spPr bwMode="auto">
          <a:xfrm>
            <a:off x="1858615" y="2995948"/>
            <a:ext cx="308129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Public, like Bitcoin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87490-80D1-04C0-F7BF-4B4A58B935E1}"/>
              </a:ext>
            </a:extLst>
          </p:cNvPr>
          <p:cNvSpPr txBox="1"/>
          <p:nvPr/>
        </p:nvSpPr>
        <p:spPr bwMode="auto">
          <a:xfrm>
            <a:off x="1858615" y="4697911"/>
            <a:ext cx="652396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Private: sender, receive, amount hidden</a:t>
            </a:r>
          </a:p>
        </p:txBody>
      </p:sp>
    </p:spTree>
    <p:extLst>
      <p:ext uri="{BB962C8B-B14F-4D97-AF65-F5344CB8AC3E}">
        <p14:creationId xmlns:p14="http://schemas.microsoft.com/office/powerpoint/2010/main" val="25940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Zcash (ZEC) Logo PNG Transparent &amp; SVG Vector - Freebie Supply">
            <a:extLst>
              <a:ext uri="{FF2B5EF4-FFF2-40B4-BE49-F238E27FC236}">
                <a16:creationId xmlns:a16="http://schemas.microsoft.com/office/drawing/2014/main" id="{E2201660-A52F-44C2-9CB0-BB81A52B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66" y="1126735"/>
            <a:ext cx="4600268" cy="46045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Shielded Transactions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2C4F1-6EBC-E556-B4B1-F35A0FCD6012}"/>
              </a:ext>
            </a:extLst>
          </p:cNvPr>
          <p:cNvSpPr txBox="1"/>
          <p:nvPr/>
        </p:nvSpPr>
        <p:spPr bwMode="auto">
          <a:xfrm>
            <a:off x="2087186" y="2104552"/>
            <a:ext cx="408637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shielded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CDA66-A6D2-BF4D-B235-3D0C92D20CA4}"/>
              </a:ext>
            </a:extLst>
          </p:cNvPr>
          <p:cNvSpPr txBox="1"/>
          <p:nvPr/>
        </p:nvSpPr>
        <p:spPr bwMode="auto">
          <a:xfrm>
            <a:off x="2087186" y="3940826"/>
            <a:ext cx="5429652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zk-SNARK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proof sender has enough money, but no other info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80119BBA-16BE-63FC-F6F1-AC4269AEB358}"/>
              </a:ext>
            </a:extLst>
          </p:cNvPr>
          <p:cNvSpPr txBox="1"/>
          <p:nvPr/>
        </p:nvSpPr>
        <p:spPr bwMode="auto">
          <a:xfrm>
            <a:off x="2087186" y="3022689"/>
            <a:ext cx="372409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Public-private key pair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87490-80D1-04C0-F7BF-4B4A58B935E1}"/>
              </a:ext>
            </a:extLst>
          </p:cNvPr>
          <p:cNvSpPr txBox="1"/>
          <p:nvPr/>
        </p:nvSpPr>
        <p:spPr bwMode="auto">
          <a:xfrm>
            <a:off x="2087186" y="5302549"/>
            <a:ext cx="662437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Private: sender, receiver, amount hidden</a:t>
            </a:r>
          </a:p>
        </p:txBody>
      </p:sp>
    </p:spTree>
    <p:extLst>
      <p:ext uri="{BB962C8B-B14F-4D97-AF65-F5344CB8AC3E}">
        <p14:creationId xmlns:p14="http://schemas.microsoft.com/office/powerpoint/2010/main" val="94600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32D8-6D28-247B-236A-11BFF160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 Transaction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959-1755-959D-CD4E-EAFFC798D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4" name="Star: 7 Points 3">
            <a:extLst>
              <a:ext uri="{FF2B5EF4-FFF2-40B4-BE49-F238E27FC236}">
                <a16:creationId xmlns:a16="http://schemas.microsoft.com/office/drawing/2014/main" id="{6576AB72-54B3-873A-E7FB-8412E70D451E}"/>
              </a:ext>
            </a:extLst>
          </p:cNvPr>
          <p:cNvSpPr/>
          <p:nvPr/>
        </p:nvSpPr>
        <p:spPr bwMode="auto">
          <a:xfrm>
            <a:off x="8458200" y="6705600"/>
            <a:ext cx="914400" cy="914400"/>
          </a:xfrm>
          <a:prstGeom prst="star7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482E6F-7E2F-FECA-A5A5-5537F23ED345}"/>
              </a:ext>
            </a:extLst>
          </p:cNvPr>
          <p:cNvGrpSpPr/>
          <p:nvPr/>
        </p:nvGrpSpPr>
        <p:grpSpPr>
          <a:xfrm>
            <a:off x="322061" y="2257793"/>
            <a:ext cx="3670231" cy="1151841"/>
            <a:chOff x="901769" y="2257793"/>
            <a:chExt cx="3670231" cy="1151841"/>
          </a:xfrm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0839DE7A-AF89-C92C-80E3-8293C2E42874}"/>
                </a:ext>
              </a:extLst>
            </p:cNvPr>
            <p:cNvSpPr/>
            <p:nvPr/>
          </p:nvSpPr>
          <p:spPr bwMode="auto">
            <a:xfrm rot="5400000">
              <a:off x="858827" y="2300735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6E56261F-FC55-991E-85F0-4A9452731C4C}"/>
                </a:ext>
              </a:extLst>
            </p:cNvPr>
            <p:cNvSpPr/>
            <p:nvPr/>
          </p:nvSpPr>
          <p:spPr bwMode="auto">
            <a:xfrm rot="5400000">
              <a:off x="3463100" y="2300735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6564C9D-FF09-332A-0115-AA7A9277EC98}"/>
                </a:ext>
              </a:extLst>
            </p:cNvPr>
            <p:cNvSpPr/>
            <p:nvPr/>
          </p:nvSpPr>
          <p:spPr bwMode="auto">
            <a:xfrm>
              <a:off x="2309996" y="2285579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46AA2C-7F68-EAE5-4A21-75DCE3ACACE5}"/>
              </a:ext>
            </a:extLst>
          </p:cNvPr>
          <p:cNvGrpSpPr/>
          <p:nvPr/>
        </p:nvGrpSpPr>
        <p:grpSpPr>
          <a:xfrm>
            <a:off x="5030461" y="4529480"/>
            <a:ext cx="3791478" cy="1151842"/>
            <a:chOff x="1018804" y="4254149"/>
            <a:chExt cx="3791478" cy="1151842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B0C51B9F-4E74-8569-545C-EBDC20E12EFB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owchart: Delay 10">
              <a:extLst>
                <a:ext uri="{FF2B5EF4-FFF2-40B4-BE49-F238E27FC236}">
                  <a16:creationId xmlns:a16="http://schemas.microsoft.com/office/drawing/2014/main" id="{5A0D6A4F-FB54-308C-4C8C-281F045D5EB9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837AD19-3E1B-9765-048A-A9A9B9F332F1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EBD68C-435A-EE48-B89B-9275579D8FC1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EE68F3-6766-5C20-79FE-BD0F7E844B06}"/>
                </a:ext>
              </a:extLst>
            </p:cNvPr>
            <p:cNvSpPr/>
            <p:nvPr/>
          </p:nvSpPr>
          <p:spPr bwMode="auto">
            <a:xfrm>
              <a:off x="3673597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AA4C5D-A6D5-43AF-7C18-EC7E637E27E6}"/>
              </a:ext>
            </a:extLst>
          </p:cNvPr>
          <p:cNvGrpSpPr/>
          <p:nvPr/>
        </p:nvGrpSpPr>
        <p:grpSpPr>
          <a:xfrm>
            <a:off x="322061" y="4529480"/>
            <a:ext cx="3705596" cy="1151842"/>
            <a:chOff x="1018804" y="4254149"/>
            <a:chExt cx="3705596" cy="1151842"/>
          </a:xfrm>
        </p:grpSpPr>
        <p:sp>
          <p:nvSpPr>
            <p:cNvPr id="17" name="Flowchart: Delay 16">
              <a:extLst>
                <a:ext uri="{FF2B5EF4-FFF2-40B4-BE49-F238E27FC236}">
                  <a16:creationId xmlns:a16="http://schemas.microsoft.com/office/drawing/2014/main" id="{47497544-7D0E-AFB7-FA06-7C6FCD5F03DA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lowchart: Delay 17">
              <a:extLst>
                <a:ext uri="{FF2B5EF4-FFF2-40B4-BE49-F238E27FC236}">
                  <a16:creationId xmlns:a16="http://schemas.microsoft.com/office/drawing/2014/main" id="{3FDAB55B-52B5-43B0-0E48-AF09D26C0EE1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1D7C757-878E-2B61-7B3E-9EFBB0CFDBE3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23BA38-8957-EBE8-AEE4-A4A378F10278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0D5808-4F5A-9885-D780-41C32DB20BCE}"/>
              </a:ext>
            </a:extLst>
          </p:cNvPr>
          <p:cNvGrpSpPr/>
          <p:nvPr/>
        </p:nvGrpSpPr>
        <p:grpSpPr>
          <a:xfrm>
            <a:off x="5030461" y="2209800"/>
            <a:ext cx="3756113" cy="1151842"/>
            <a:chOff x="1054169" y="4254149"/>
            <a:chExt cx="3756113" cy="1151842"/>
          </a:xfrm>
        </p:grpSpPr>
        <p:sp>
          <p:nvSpPr>
            <p:cNvPr id="23" name="Flowchart: Delay 22">
              <a:extLst>
                <a:ext uri="{FF2B5EF4-FFF2-40B4-BE49-F238E27FC236}">
                  <a16:creationId xmlns:a16="http://schemas.microsoft.com/office/drawing/2014/main" id="{5B7DCFFD-AA6F-80EB-7F0A-BA76F2FE42EB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lowchart: Delay 23">
              <a:extLst>
                <a:ext uri="{FF2B5EF4-FFF2-40B4-BE49-F238E27FC236}">
                  <a16:creationId xmlns:a16="http://schemas.microsoft.com/office/drawing/2014/main" id="{B5CF497E-4E63-A1F9-EF64-947602CD6ED1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85D0164F-97B8-2144-8EA1-987F2014DEFB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57FA5D-1488-E983-0347-B6776FB3026B}"/>
                </a:ext>
              </a:extLst>
            </p:cNvPr>
            <p:cNvSpPr/>
            <p:nvPr/>
          </p:nvSpPr>
          <p:spPr bwMode="auto">
            <a:xfrm>
              <a:off x="3673597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5168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32D8-6D28-247B-236A-11BFF160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 Transaction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959-1755-959D-CD4E-EAFFC798D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4" name="Star: 7 Points 3">
            <a:extLst>
              <a:ext uri="{FF2B5EF4-FFF2-40B4-BE49-F238E27FC236}">
                <a16:creationId xmlns:a16="http://schemas.microsoft.com/office/drawing/2014/main" id="{6576AB72-54B3-873A-E7FB-8412E70D451E}"/>
              </a:ext>
            </a:extLst>
          </p:cNvPr>
          <p:cNvSpPr/>
          <p:nvPr/>
        </p:nvSpPr>
        <p:spPr bwMode="auto">
          <a:xfrm>
            <a:off x="8458200" y="6705600"/>
            <a:ext cx="914400" cy="914400"/>
          </a:xfrm>
          <a:prstGeom prst="star7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482E6F-7E2F-FECA-A5A5-5537F23ED345}"/>
              </a:ext>
            </a:extLst>
          </p:cNvPr>
          <p:cNvGrpSpPr/>
          <p:nvPr/>
        </p:nvGrpSpPr>
        <p:grpSpPr>
          <a:xfrm>
            <a:off x="322061" y="2257793"/>
            <a:ext cx="3670231" cy="1151841"/>
            <a:chOff x="901769" y="2257793"/>
            <a:chExt cx="3670231" cy="1151841"/>
          </a:xfrm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0839DE7A-AF89-C92C-80E3-8293C2E42874}"/>
                </a:ext>
              </a:extLst>
            </p:cNvPr>
            <p:cNvSpPr/>
            <p:nvPr/>
          </p:nvSpPr>
          <p:spPr bwMode="auto">
            <a:xfrm rot="5400000">
              <a:off x="858827" y="2300735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6E56261F-FC55-991E-85F0-4A9452731C4C}"/>
                </a:ext>
              </a:extLst>
            </p:cNvPr>
            <p:cNvSpPr/>
            <p:nvPr/>
          </p:nvSpPr>
          <p:spPr bwMode="auto">
            <a:xfrm rot="5400000">
              <a:off x="3463100" y="2300735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6564C9D-FF09-332A-0115-AA7A9277EC98}"/>
                </a:ext>
              </a:extLst>
            </p:cNvPr>
            <p:cNvSpPr/>
            <p:nvPr/>
          </p:nvSpPr>
          <p:spPr bwMode="auto">
            <a:xfrm>
              <a:off x="2309996" y="2285579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46AA2C-7F68-EAE5-4A21-75DCE3ACACE5}"/>
              </a:ext>
            </a:extLst>
          </p:cNvPr>
          <p:cNvGrpSpPr/>
          <p:nvPr/>
        </p:nvGrpSpPr>
        <p:grpSpPr>
          <a:xfrm>
            <a:off x="5030461" y="4529480"/>
            <a:ext cx="3791478" cy="1151842"/>
            <a:chOff x="1018804" y="4254149"/>
            <a:chExt cx="3791478" cy="1151842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B0C51B9F-4E74-8569-545C-EBDC20E12EFB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owchart: Delay 10">
              <a:extLst>
                <a:ext uri="{FF2B5EF4-FFF2-40B4-BE49-F238E27FC236}">
                  <a16:creationId xmlns:a16="http://schemas.microsoft.com/office/drawing/2014/main" id="{5A0D6A4F-FB54-308C-4C8C-281F045D5EB9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837AD19-3E1B-9765-048A-A9A9B9F332F1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EBD68C-435A-EE48-B89B-9275579D8FC1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EE68F3-6766-5C20-79FE-BD0F7E844B06}"/>
                </a:ext>
              </a:extLst>
            </p:cNvPr>
            <p:cNvSpPr/>
            <p:nvPr/>
          </p:nvSpPr>
          <p:spPr bwMode="auto">
            <a:xfrm>
              <a:off x="3673597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AA4C5D-A6D5-43AF-7C18-EC7E637E27E6}"/>
              </a:ext>
            </a:extLst>
          </p:cNvPr>
          <p:cNvGrpSpPr/>
          <p:nvPr/>
        </p:nvGrpSpPr>
        <p:grpSpPr>
          <a:xfrm>
            <a:off x="322061" y="4529480"/>
            <a:ext cx="3705596" cy="1151842"/>
            <a:chOff x="1018804" y="4254149"/>
            <a:chExt cx="3705596" cy="1151842"/>
          </a:xfrm>
        </p:grpSpPr>
        <p:sp>
          <p:nvSpPr>
            <p:cNvPr id="17" name="Flowchart: Delay 16">
              <a:extLst>
                <a:ext uri="{FF2B5EF4-FFF2-40B4-BE49-F238E27FC236}">
                  <a16:creationId xmlns:a16="http://schemas.microsoft.com/office/drawing/2014/main" id="{47497544-7D0E-AFB7-FA06-7C6FCD5F03DA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lowchart: Delay 17">
              <a:extLst>
                <a:ext uri="{FF2B5EF4-FFF2-40B4-BE49-F238E27FC236}">
                  <a16:creationId xmlns:a16="http://schemas.microsoft.com/office/drawing/2014/main" id="{3FDAB55B-52B5-43B0-0E48-AF09D26C0EE1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1D7C757-878E-2B61-7B3E-9EFBB0CFDBE3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23BA38-8957-EBE8-AEE4-A4A378F10278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0D5808-4F5A-9885-D780-41C32DB20BCE}"/>
              </a:ext>
            </a:extLst>
          </p:cNvPr>
          <p:cNvGrpSpPr/>
          <p:nvPr/>
        </p:nvGrpSpPr>
        <p:grpSpPr>
          <a:xfrm>
            <a:off x="5030461" y="2209800"/>
            <a:ext cx="3756113" cy="1151842"/>
            <a:chOff x="1054169" y="4254149"/>
            <a:chExt cx="3756113" cy="1151842"/>
          </a:xfrm>
        </p:grpSpPr>
        <p:sp>
          <p:nvSpPr>
            <p:cNvPr id="23" name="Flowchart: Delay 22">
              <a:extLst>
                <a:ext uri="{FF2B5EF4-FFF2-40B4-BE49-F238E27FC236}">
                  <a16:creationId xmlns:a16="http://schemas.microsoft.com/office/drawing/2014/main" id="{5B7DCFFD-AA6F-80EB-7F0A-BA76F2FE42EB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lowchart: Delay 23">
              <a:extLst>
                <a:ext uri="{FF2B5EF4-FFF2-40B4-BE49-F238E27FC236}">
                  <a16:creationId xmlns:a16="http://schemas.microsoft.com/office/drawing/2014/main" id="{B5CF497E-4E63-A1F9-EF64-947602CD6ED1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85D0164F-97B8-2144-8EA1-987F2014DEFB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57FA5D-1488-E983-0347-B6776FB3026B}"/>
                </a:ext>
              </a:extLst>
            </p:cNvPr>
            <p:cNvSpPr/>
            <p:nvPr/>
          </p:nvSpPr>
          <p:spPr bwMode="auto">
            <a:xfrm>
              <a:off x="3673597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175BB5-1AB2-6DF7-D203-02B53D2BB2F0}"/>
              </a:ext>
            </a:extLst>
          </p:cNvPr>
          <p:cNvSpPr txBox="1"/>
          <p:nvPr/>
        </p:nvSpPr>
        <p:spPr bwMode="auto">
          <a:xfrm>
            <a:off x="1801015" y="5615957"/>
            <a:ext cx="604466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sender, recipient, amount hidden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B53D29-10B6-DF31-15A2-5C8A70E770E8}"/>
              </a:ext>
            </a:extLst>
          </p:cNvPr>
          <p:cNvSpPr txBox="1"/>
          <p:nvPr/>
        </p:nvSpPr>
        <p:spPr bwMode="auto">
          <a:xfrm>
            <a:off x="1801015" y="3866835"/>
            <a:ext cx="34676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Shielded-to-shielded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5884DA-F4B8-29D4-2610-FDF57DD7AF9B}"/>
              </a:ext>
            </a:extLst>
          </p:cNvPr>
          <p:cNvSpPr txBox="1"/>
          <p:nvPr/>
        </p:nvSpPr>
        <p:spPr bwMode="auto">
          <a:xfrm>
            <a:off x="1801015" y="4741396"/>
            <a:ext cx="36663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Txn appears on-chain</a:t>
            </a:r>
          </a:p>
        </p:txBody>
      </p:sp>
    </p:spTree>
    <p:extLst>
      <p:ext uri="{BB962C8B-B14F-4D97-AF65-F5344CB8AC3E}">
        <p14:creationId xmlns:p14="http://schemas.microsoft.com/office/powerpoint/2010/main" val="311051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32D8-6D28-247B-236A-11BFF160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 Transaction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959-1755-959D-CD4E-EAFFC798D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4" name="Star: 7 Points 3">
            <a:extLst>
              <a:ext uri="{FF2B5EF4-FFF2-40B4-BE49-F238E27FC236}">
                <a16:creationId xmlns:a16="http://schemas.microsoft.com/office/drawing/2014/main" id="{6576AB72-54B3-873A-E7FB-8412E70D451E}"/>
              </a:ext>
            </a:extLst>
          </p:cNvPr>
          <p:cNvSpPr/>
          <p:nvPr/>
        </p:nvSpPr>
        <p:spPr bwMode="auto">
          <a:xfrm>
            <a:off x="8458200" y="6705600"/>
            <a:ext cx="914400" cy="914400"/>
          </a:xfrm>
          <a:prstGeom prst="star7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482E6F-7E2F-FECA-A5A5-5537F23ED345}"/>
              </a:ext>
            </a:extLst>
          </p:cNvPr>
          <p:cNvGrpSpPr/>
          <p:nvPr/>
        </p:nvGrpSpPr>
        <p:grpSpPr>
          <a:xfrm>
            <a:off x="322061" y="2257793"/>
            <a:ext cx="3670231" cy="1151841"/>
            <a:chOff x="901769" y="2257793"/>
            <a:chExt cx="3670231" cy="1151841"/>
          </a:xfrm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0839DE7A-AF89-C92C-80E3-8293C2E42874}"/>
                </a:ext>
              </a:extLst>
            </p:cNvPr>
            <p:cNvSpPr/>
            <p:nvPr/>
          </p:nvSpPr>
          <p:spPr bwMode="auto">
            <a:xfrm rot="5400000">
              <a:off x="858827" y="2300735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6E56261F-FC55-991E-85F0-4A9452731C4C}"/>
                </a:ext>
              </a:extLst>
            </p:cNvPr>
            <p:cNvSpPr/>
            <p:nvPr/>
          </p:nvSpPr>
          <p:spPr bwMode="auto">
            <a:xfrm rot="5400000">
              <a:off x="3463100" y="2300735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6564C9D-FF09-332A-0115-AA7A9277EC98}"/>
                </a:ext>
              </a:extLst>
            </p:cNvPr>
            <p:cNvSpPr/>
            <p:nvPr/>
          </p:nvSpPr>
          <p:spPr bwMode="auto">
            <a:xfrm>
              <a:off x="2309996" y="2285579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46AA2C-7F68-EAE5-4A21-75DCE3ACACE5}"/>
              </a:ext>
            </a:extLst>
          </p:cNvPr>
          <p:cNvGrpSpPr/>
          <p:nvPr/>
        </p:nvGrpSpPr>
        <p:grpSpPr>
          <a:xfrm>
            <a:off x="5030461" y="4529480"/>
            <a:ext cx="3791478" cy="1151842"/>
            <a:chOff x="1018804" y="4254149"/>
            <a:chExt cx="3791478" cy="1151842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B0C51B9F-4E74-8569-545C-EBDC20E12EFB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owchart: Delay 10">
              <a:extLst>
                <a:ext uri="{FF2B5EF4-FFF2-40B4-BE49-F238E27FC236}">
                  <a16:creationId xmlns:a16="http://schemas.microsoft.com/office/drawing/2014/main" id="{5A0D6A4F-FB54-308C-4C8C-281F045D5EB9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837AD19-3E1B-9765-048A-A9A9B9F332F1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EBD68C-435A-EE48-B89B-9275579D8FC1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EE68F3-6766-5C20-79FE-BD0F7E844B06}"/>
                </a:ext>
              </a:extLst>
            </p:cNvPr>
            <p:cNvSpPr/>
            <p:nvPr/>
          </p:nvSpPr>
          <p:spPr bwMode="auto">
            <a:xfrm>
              <a:off x="3673597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AA4C5D-A6D5-43AF-7C18-EC7E637E27E6}"/>
              </a:ext>
            </a:extLst>
          </p:cNvPr>
          <p:cNvGrpSpPr/>
          <p:nvPr/>
        </p:nvGrpSpPr>
        <p:grpSpPr>
          <a:xfrm>
            <a:off x="322061" y="4529480"/>
            <a:ext cx="3705596" cy="1151842"/>
            <a:chOff x="1018804" y="4254149"/>
            <a:chExt cx="3705596" cy="1151842"/>
          </a:xfrm>
        </p:grpSpPr>
        <p:sp>
          <p:nvSpPr>
            <p:cNvPr id="17" name="Flowchart: Delay 16">
              <a:extLst>
                <a:ext uri="{FF2B5EF4-FFF2-40B4-BE49-F238E27FC236}">
                  <a16:creationId xmlns:a16="http://schemas.microsoft.com/office/drawing/2014/main" id="{47497544-7D0E-AFB7-FA06-7C6FCD5F03DA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lowchart: Delay 17">
              <a:extLst>
                <a:ext uri="{FF2B5EF4-FFF2-40B4-BE49-F238E27FC236}">
                  <a16:creationId xmlns:a16="http://schemas.microsoft.com/office/drawing/2014/main" id="{3FDAB55B-52B5-43B0-0E48-AF09D26C0EE1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1D7C757-878E-2B61-7B3E-9EFBB0CFDBE3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23BA38-8957-EBE8-AEE4-A4A378F10278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0D5808-4F5A-9885-D780-41C32DB20BCE}"/>
              </a:ext>
            </a:extLst>
          </p:cNvPr>
          <p:cNvGrpSpPr/>
          <p:nvPr/>
        </p:nvGrpSpPr>
        <p:grpSpPr>
          <a:xfrm>
            <a:off x="5030461" y="2209800"/>
            <a:ext cx="3756113" cy="1151842"/>
            <a:chOff x="1054169" y="4254149"/>
            <a:chExt cx="3756113" cy="1151842"/>
          </a:xfrm>
        </p:grpSpPr>
        <p:sp>
          <p:nvSpPr>
            <p:cNvPr id="23" name="Flowchart: Delay 22">
              <a:extLst>
                <a:ext uri="{FF2B5EF4-FFF2-40B4-BE49-F238E27FC236}">
                  <a16:creationId xmlns:a16="http://schemas.microsoft.com/office/drawing/2014/main" id="{5B7DCFFD-AA6F-80EB-7F0A-BA76F2FE42EB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lowchart: Delay 23">
              <a:extLst>
                <a:ext uri="{FF2B5EF4-FFF2-40B4-BE49-F238E27FC236}">
                  <a16:creationId xmlns:a16="http://schemas.microsoft.com/office/drawing/2014/main" id="{B5CF497E-4E63-A1F9-EF64-947602CD6ED1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85D0164F-97B8-2144-8EA1-987F2014DEFB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57FA5D-1488-E983-0347-B6776FB3026B}"/>
                </a:ext>
              </a:extLst>
            </p:cNvPr>
            <p:cNvSpPr/>
            <p:nvPr/>
          </p:nvSpPr>
          <p:spPr bwMode="auto">
            <a:xfrm>
              <a:off x="3673597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E9BD07-6B47-E84B-3DDC-808729E4C50B}"/>
              </a:ext>
            </a:extLst>
          </p:cNvPr>
          <p:cNvGrpSpPr/>
          <p:nvPr/>
        </p:nvGrpSpPr>
        <p:grpSpPr>
          <a:xfrm>
            <a:off x="322061" y="4529480"/>
            <a:ext cx="3705596" cy="1151842"/>
            <a:chOff x="1018804" y="4254149"/>
            <a:chExt cx="3705596" cy="1151842"/>
          </a:xfrm>
        </p:grpSpPr>
        <p:sp>
          <p:nvSpPr>
            <p:cNvPr id="29" name="Flowchart: Delay 28">
              <a:extLst>
                <a:ext uri="{FF2B5EF4-FFF2-40B4-BE49-F238E27FC236}">
                  <a16:creationId xmlns:a16="http://schemas.microsoft.com/office/drawing/2014/main" id="{D90293FA-C1B0-5379-E2A6-2B38DB85929E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lowchart: Delay 29">
              <a:extLst>
                <a:ext uri="{FF2B5EF4-FFF2-40B4-BE49-F238E27FC236}">
                  <a16:creationId xmlns:a16="http://schemas.microsoft.com/office/drawing/2014/main" id="{516CC856-C7CF-21F5-08C3-9F5C9D1D8ED9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6E5EC577-B038-D251-F469-19D19D945550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FB23FBB-3F5B-1E36-F5FF-9649258669FA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77C3630-DCC2-39F3-11D5-457768AF6E6A}"/>
              </a:ext>
            </a:extLst>
          </p:cNvPr>
          <p:cNvSpPr txBox="1"/>
          <p:nvPr/>
        </p:nvSpPr>
        <p:spPr bwMode="auto">
          <a:xfrm>
            <a:off x="508532" y="3588961"/>
            <a:ext cx="53842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Sender, recipient, amount visible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4944BE-66B6-FBED-299C-B66042CC2CA0}"/>
              </a:ext>
            </a:extLst>
          </p:cNvPr>
          <p:cNvSpPr txBox="1"/>
          <p:nvPr/>
        </p:nvSpPr>
        <p:spPr bwMode="auto">
          <a:xfrm>
            <a:off x="508532" y="1839839"/>
            <a:ext cx="44737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Transparent-to-transparent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5D965D-6803-FFA9-C1B6-4E250056092F}"/>
              </a:ext>
            </a:extLst>
          </p:cNvPr>
          <p:cNvSpPr txBox="1"/>
          <p:nvPr/>
        </p:nvSpPr>
        <p:spPr bwMode="auto">
          <a:xfrm>
            <a:off x="508532" y="2714400"/>
            <a:ext cx="27815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as Bitcoin</a:t>
            </a:r>
          </a:p>
        </p:txBody>
      </p:sp>
    </p:spTree>
    <p:extLst>
      <p:ext uri="{BB962C8B-B14F-4D97-AF65-F5344CB8AC3E}">
        <p14:creationId xmlns:p14="http://schemas.microsoft.com/office/powerpoint/2010/main" val="4550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32D8-6D28-247B-236A-11BFF160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 Transaction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D959-1755-959D-CD4E-EAFFC798D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4" name="Star: 7 Points 3">
            <a:extLst>
              <a:ext uri="{FF2B5EF4-FFF2-40B4-BE49-F238E27FC236}">
                <a16:creationId xmlns:a16="http://schemas.microsoft.com/office/drawing/2014/main" id="{6576AB72-54B3-873A-E7FB-8412E70D451E}"/>
              </a:ext>
            </a:extLst>
          </p:cNvPr>
          <p:cNvSpPr/>
          <p:nvPr/>
        </p:nvSpPr>
        <p:spPr bwMode="auto">
          <a:xfrm>
            <a:off x="8458200" y="6705600"/>
            <a:ext cx="914400" cy="914400"/>
          </a:xfrm>
          <a:prstGeom prst="star7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482E6F-7E2F-FECA-A5A5-5537F23ED345}"/>
              </a:ext>
            </a:extLst>
          </p:cNvPr>
          <p:cNvGrpSpPr/>
          <p:nvPr/>
        </p:nvGrpSpPr>
        <p:grpSpPr>
          <a:xfrm>
            <a:off x="322061" y="2277159"/>
            <a:ext cx="3670231" cy="1151841"/>
            <a:chOff x="901769" y="2257793"/>
            <a:chExt cx="3670231" cy="1151841"/>
          </a:xfrm>
        </p:grpSpPr>
        <p:sp>
          <p:nvSpPr>
            <p:cNvPr id="5" name="Flowchart: Delay 4">
              <a:extLst>
                <a:ext uri="{FF2B5EF4-FFF2-40B4-BE49-F238E27FC236}">
                  <a16:creationId xmlns:a16="http://schemas.microsoft.com/office/drawing/2014/main" id="{0839DE7A-AF89-C92C-80E3-8293C2E42874}"/>
                </a:ext>
              </a:extLst>
            </p:cNvPr>
            <p:cNvSpPr/>
            <p:nvPr/>
          </p:nvSpPr>
          <p:spPr bwMode="auto">
            <a:xfrm rot="5400000">
              <a:off x="858827" y="2300735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6E56261F-FC55-991E-85F0-4A9452731C4C}"/>
                </a:ext>
              </a:extLst>
            </p:cNvPr>
            <p:cNvSpPr/>
            <p:nvPr/>
          </p:nvSpPr>
          <p:spPr bwMode="auto">
            <a:xfrm rot="5400000">
              <a:off x="3463100" y="2300735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6564C9D-FF09-332A-0115-AA7A9277EC98}"/>
                </a:ext>
              </a:extLst>
            </p:cNvPr>
            <p:cNvSpPr/>
            <p:nvPr/>
          </p:nvSpPr>
          <p:spPr bwMode="auto">
            <a:xfrm>
              <a:off x="2309996" y="2285579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46AA2C-7F68-EAE5-4A21-75DCE3ACACE5}"/>
              </a:ext>
            </a:extLst>
          </p:cNvPr>
          <p:cNvGrpSpPr/>
          <p:nvPr/>
        </p:nvGrpSpPr>
        <p:grpSpPr>
          <a:xfrm>
            <a:off x="5030461" y="4548846"/>
            <a:ext cx="3791478" cy="1151842"/>
            <a:chOff x="1018804" y="4254149"/>
            <a:chExt cx="3791478" cy="1151842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B0C51B9F-4E74-8569-545C-EBDC20E12EFB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owchart: Delay 10">
              <a:extLst>
                <a:ext uri="{FF2B5EF4-FFF2-40B4-BE49-F238E27FC236}">
                  <a16:creationId xmlns:a16="http://schemas.microsoft.com/office/drawing/2014/main" id="{5A0D6A4F-FB54-308C-4C8C-281F045D5EB9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837AD19-3E1B-9765-048A-A9A9B9F332F1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EBD68C-435A-EE48-B89B-9275579D8FC1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EE68F3-6766-5C20-79FE-BD0F7E844B06}"/>
                </a:ext>
              </a:extLst>
            </p:cNvPr>
            <p:cNvSpPr/>
            <p:nvPr/>
          </p:nvSpPr>
          <p:spPr bwMode="auto">
            <a:xfrm>
              <a:off x="3673597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AA4C5D-A6D5-43AF-7C18-EC7E637E27E6}"/>
              </a:ext>
            </a:extLst>
          </p:cNvPr>
          <p:cNvGrpSpPr/>
          <p:nvPr/>
        </p:nvGrpSpPr>
        <p:grpSpPr>
          <a:xfrm>
            <a:off x="322061" y="4529480"/>
            <a:ext cx="3705596" cy="1151842"/>
            <a:chOff x="1018804" y="4254149"/>
            <a:chExt cx="3705596" cy="1151842"/>
          </a:xfrm>
        </p:grpSpPr>
        <p:sp>
          <p:nvSpPr>
            <p:cNvPr id="17" name="Flowchart: Delay 16">
              <a:extLst>
                <a:ext uri="{FF2B5EF4-FFF2-40B4-BE49-F238E27FC236}">
                  <a16:creationId xmlns:a16="http://schemas.microsoft.com/office/drawing/2014/main" id="{47497544-7D0E-AFB7-FA06-7C6FCD5F03DA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lowchart: Delay 17">
              <a:extLst>
                <a:ext uri="{FF2B5EF4-FFF2-40B4-BE49-F238E27FC236}">
                  <a16:creationId xmlns:a16="http://schemas.microsoft.com/office/drawing/2014/main" id="{3FDAB55B-52B5-43B0-0E48-AF09D26C0EE1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1D7C757-878E-2B61-7B3E-9EFBB0CFDBE3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23BA38-8957-EBE8-AEE4-A4A378F10278}"/>
                </a:ext>
              </a:extLst>
            </p:cNvPr>
            <p:cNvSpPr/>
            <p:nvPr/>
          </p:nvSpPr>
          <p:spPr bwMode="auto">
            <a:xfrm>
              <a:off x="1018804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0D5808-4F5A-9885-D780-41C32DB20BCE}"/>
              </a:ext>
            </a:extLst>
          </p:cNvPr>
          <p:cNvGrpSpPr/>
          <p:nvPr/>
        </p:nvGrpSpPr>
        <p:grpSpPr>
          <a:xfrm>
            <a:off x="5030461" y="2209800"/>
            <a:ext cx="3756113" cy="1151842"/>
            <a:chOff x="1054169" y="4254149"/>
            <a:chExt cx="3756113" cy="1151842"/>
          </a:xfrm>
        </p:grpSpPr>
        <p:sp>
          <p:nvSpPr>
            <p:cNvPr id="23" name="Flowchart: Delay 22">
              <a:extLst>
                <a:ext uri="{FF2B5EF4-FFF2-40B4-BE49-F238E27FC236}">
                  <a16:creationId xmlns:a16="http://schemas.microsoft.com/office/drawing/2014/main" id="{5B7DCFFD-AA6F-80EB-7F0A-BA76F2FE42EB}"/>
                </a:ext>
              </a:extLst>
            </p:cNvPr>
            <p:cNvSpPr/>
            <p:nvPr/>
          </p:nvSpPr>
          <p:spPr bwMode="auto">
            <a:xfrm rot="5400000">
              <a:off x="1011227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lowchart: Delay 23">
              <a:extLst>
                <a:ext uri="{FF2B5EF4-FFF2-40B4-BE49-F238E27FC236}">
                  <a16:creationId xmlns:a16="http://schemas.microsoft.com/office/drawing/2014/main" id="{B5CF497E-4E63-A1F9-EF64-947602CD6ED1}"/>
                </a:ext>
              </a:extLst>
            </p:cNvPr>
            <p:cNvSpPr/>
            <p:nvPr/>
          </p:nvSpPr>
          <p:spPr bwMode="auto">
            <a:xfrm rot="5400000">
              <a:off x="3615500" y="4297091"/>
              <a:ext cx="1151841" cy="1065958"/>
            </a:xfrm>
            <a:prstGeom prst="flowChartDelay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85D0164F-97B8-2144-8EA1-987F2014DEFB}"/>
                </a:ext>
              </a:extLst>
            </p:cNvPr>
            <p:cNvSpPr/>
            <p:nvPr/>
          </p:nvSpPr>
          <p:spPr bwMode="auto">
            <a:xfrm>
              <a:off x="2462396" y="4281935"/>
              <a:ext cx="853776" cy="1096270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57FA5D-1488-E983-0347-B6776FB3026B}"/>
                </a:ext>
              </a:extLst>
            </p:cNvPr>
            <p:cNvSpPr/>
            <p:nvPr/>
          </p:nvSpPr>
          <p:spPr bwMode="auto">
            <a:xfrm>
              <a:off x="3673597" y="4254149"/>
              <a:ext cx="1136685" cy="1151842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EC458F7-8498-3303-0BB2-783C0CA37ABF}"/>
              </a:ext>
            </a:extLst>
          </p:cNvPr>
          <p:cNvSpPr/>
          <p:nvPr/>
        </p:nvSpPr>
        <p:spPr bwMode="auto">
          <a:xfrm rot="19529674">
            <a:off x="3819386" y="3379324"/>
            <a:ext cx="1596411" cy="879036"/>
          </a:xfrm>
          <a:prstGeom prst="leftRightArrow">
            <a:avLst/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192C13-224C-6AC8-1661-2E009419DBF4}"/>
              </a:ext>
            </a:extLst>
          </p:cNvPr>
          <p:cNvSpPr txBox="1"/>
          <p:nvPr/>
        </p:nvSpPr>
        <p:spPr bwMode="auto">
          <a:xfrm>
            <a:off x="4738954" y="3894708"/>
            <a:ext cx="180690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unlinkable</a:t>
            </a:r>
          </a:p>
        </p:txBody>
      </p:sp>
    </p:spTree>
    <p:extLst>
      <p:ext uri="{BB962C8B-B14F-4D97-AF65-F5344CB8AC3E}">
        <p14:creationId xmlns:p14="http://schemas.microsoft.com/office/powerpoint/2010/main" val="41151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6919395" y="569854"/>
            <a:ext cx="150233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Sudoku</a:t>
            </a:r>
          </a:p>
        </p:txBody>
      </p:sp>
      <p:sp>
        <p:nvSpPr>
          <p:cNvPr id="189" name="TextBox 188"/>
          <p:cNvSpPr txBox="1"/>
          <p:nvPr/>
        </p:nvSpPr>
        <p:spPr bwMode="auto">
          <a:xfrm>
            <a:off x="5598886" y="1784278"/>
            <a:ext cx="332174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X 9 array of cards</a:t>
            </a:r>
          </a:p>
        </p:txBody>
      </p:sp>
      <p:sp>
        <p:nvSpPr>
          <p:cNvPr id="190" name="TextBox 189"/>
          <p:cNvSpPr txBox="1"/>
          <p:nvPr/>
        </p:nvSpPr>
        <p:spPr bwMode="auto">
          <a:xfrm>
            <a:off x="5598886" y="2754961"/>
            <a:ext cx="242406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face-up</a:t>
            </a:r>
          </a:p>
        </p:txBody>
      </p:sp>
      <p:sp>
        <p:nvSpPr>
          <p:cNvPr id="191" name="TextBox 190"/>
          <p:cNvSpPr txBox="1"/>
          <p:nvPr/>
        </p:nvSpPr>
        <p:spPr bwMode="auto">
          <a:xfrm>
            <a:off x="5598886" y="3725644"/>
            <a:ext cx="288412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face-down</a:t>
            </a:r>
          </a:p>
        </p:txBody>
      </p:sp>
      <p:sp>
        <p:nvSpPr>
          <p:cNvPr id="192" name="TextBox 191"/>
          <p:cNvSpPr txBox="1"/>
          <p:nvPr/>
        </p:nvSpPr>
        <p:spPr bwMode="auto">
          <a:xfrm>
            <a:off x="5598886" y="4696327"/>
            <a:ext cx="3203121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face-down!</a:t>
            </a:r>
          </a:p>
        </p:txBody>
      </p:sp>
    </p:spTree>
    <p:extLst>
      <p:ext uri="{BB962C8B-B14F-4D97-AF65-F5344CB8AC3E}">
        <p14:creationId xmlns:p14="http://schemas.microsoft.com/office/powerpoint/2010/main" val="190924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  <p:bldP spid="191" grpId="0" animBg="1"/>
      <p:bldP spid="19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590B-D7F2-8BAA-3EA7-17958C25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Monero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426B34-4154-C9CC-F001-434EFEC32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70</a:t>
            </a:fld>
            <a:endParaRPr lang="en-US" dirty="0"/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A21C303A-17CB-0CED-88C9-03EFFE8752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171700"/>
            <a:ext cx="2514600" cy="251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79B781-FFE5-2FE0-6814-C75ADF8FF7E5}"/>
              </a:ext>
            </a:extLst>
          </p:cNvPr>
          <p:cNvSpPr txBox="1"/>
          <p:nvPr/>
        </p:nvSpPr>
        <p:spPr bwMode="auto">
          <a:xfrm>
            <a:off x="1723352" y="3659212"/>
            <a:ext cx="438453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Signatures mixed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924BA-A661-D82F-07AD-2A529A1EDEDA}"/>
              </a:ext>
            </a:extLst>
          </p:cNvPr>
          <p:cNvSpPr txBox="1"/>
          <p:nvPr/>
        </p:nvSpPr>
        <p:spPr bwMode="auto">
          <a:xfrm>
            <a:off x="1723352" y="4533773"/>
            <a:ext cx="702307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distinguish actual signer from decoys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AAA3A-8625-BA66-65CD-A0936857C895}"/>
              </a:ext>
            </a:extLst>
          </p:cNvPr>
          <p:cNvSpPr txBox="1"/>
          <p:nvPr/>
        </p:nvSpPr>
        <p:spPr bwMode="auto">
          <a:xfrm>
            <a:off x="1723352" y="1910090"/>
            <a:ext cx="380264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transactions private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47DCC-98AC-4CB2-0659-157ABC40C177}"/>
              </a:ext>
            </a:extLst>
          </p:cNvPr>
          <p:cNvSpPr txBox="1"/>
          <p:nvPr/>
        </p:nvSpPr>
        <p:spPr bwMode="auto">
          <a:xfrm>
            <a:off x="1723352" y="5408334"/>
            <a:ext cx="64427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“stealth addresses” disguise txn targets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850BA-72D9-D1FB-D579-8DBC358CA0DD}"/>
              </a:ext>
            </a:extLst>
          </p:cNvPr>
          <p:cNvSpPr txBox="1"/>
          <p:nvPr/>
        </p:nvSpPr>
        <p:spPr bwMode="auto">
          <a:xfrm>
            <a:off x="1723352" y="2784651"/>
            <a:ext cx="60837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“ring signatures” for anonymity</a:t>
            </a:r>
          </a:p>
        </p:txBody>
      </p:sp>
    </p:spTree>
    <p:extLst>
      <p:ext uri="{BB962C8B-B14F-4D97-AF65-F5344CB8AC3E}">
        <p14:creationId xmlns:p14="http://schemas.microsoft.com/office/powerpoint/2010/main" val="37250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E5F8-BE17-0AD9-361F-1A9CA820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DASH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2F4A9-50E9-D498-2470-AB284F689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BE0B6-DF76-B006-D970-4A16F7AF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4344">
            <a:off x="-106090" y="2065820"/>
            <a:ext cx="9144000" cy="4351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443DE-5FFB-2FAB-B7DE-91B481FB93A5}"/>
              </a:ext>
            </a:extLst>
          </p:cNvPr>
          <p:cNvSpPr txBox="1"/>
          <p:nvPr/>
        </p:nvSpPr>
        <p:spPr bwMode="auto">
          <a:xfrm>
            <a:off x="1693766" y="3948161"/>
            <a:ext cx="46217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touted as privacy coin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7B426-024E-44F9-D429-87D4F9924D71}"/>
              </a:ext>
            </a:extLst>
          </p:cNvPr>
          <p:cNvSpPr txBox="1"/>
          <p:nvPr/>
        </p:nvSpPr>
        <p:spPr bwMode="auto">
          <a:xfrm>
            <a:off x="1693766" y="5652152"/>
            <a:ext cx="56028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weaker than Zcash, Monero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660ABA57-92EB-404F-BBAA-AD2D0DF89B4A}"/>
              </a:ext>
            </a:extLst>
          </p:cNvPr>
          <p:cNvSpPr txBox="1"/>
          <p:nvPr/>
        </p:nvSpPr>
        <p:spPr bwMode="auto">
          <a:xfrm>
            <a:off x="1693766" y="4803199"/>
            <a:ext cx="560602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optional built-in CoinJoin</a:t>
            </a:r>
          </a:p>
        </p:txBody>
      </p:sp>
    </p:spTree>
    <p:extLst>
      <p:ext uri="{BB962C8B-B14F-4D97-AF65-F5344CB8AC3E}">
        <p14:creationId xmlns:p14="http://schemas.microsoft.com/office/powerpoint/2010/main" val="250304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B7550-9103-5539-921D-E480831B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72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5BAC59-B19C-6612-39A4-B13063EB50B8}"/>
              </a:ext>
            </a:extLst>
          </p:cNvPr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6948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B7550-9103-5539-921D-E480831B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73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5BAC59-B19C-6612-39A4-B13063EB50B8}"/>
              </a:ext>
            </a:extLst>
          </p:cNvPr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46033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uclear launch pan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4563" y="1684484"/>
            <a:ext cx="10673123" cy="600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What’s the Catch?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16381" y="2155185"/>
            <a:ext cx="574388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parameters generated by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16381" y="3562081"/>
            <a:ext cx="540244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 inputs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destroyed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216381" y="2858633"/>
            <a:ext cx="612379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secret inputs (gigabyte size)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216381" y="4265529"/>
            <a:ext cx="77412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Anyone who knows inputs can counterfeit coins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186726" y="4968979"/>
            <a:ext cx="228460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Undetectably</a:t>
            </a:r>
          </a:p>
        </p:txBody>
      </p:sp>
    </p:spTree>
    <p:extLst>
      <p:ext uri="{BB962C8B-B14F-4D97-AF65-F5344CB8AC3E}">
        <p14:creationId xmlns:p14="http://schemas.microsoft.com/office/powerpoint/2010/main" val="32337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8" y="1814513"/>
            <a:ext cx="8671084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Initialization “Ceremony”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030038" y="2155185"/>
            <a:ext cx="703744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people create parts of parameters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030038" y="3837351"/>
            <a:ext cx="522130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 if even one person destroys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030038" y="2996268"/>
            <a:ext cx="610295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destroy inputs without revealing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030038" y="4678434"/>
            <a:ext cx="660469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all collude, undetectable counterfeiting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030038" y="5519517"/>
            <a:ext cx="626325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maybe also privacy compromised</a:t>
            </a:r>
          </a:p>
        </p:txBody>
      </p:sp>
    </p:spTree>
    <p:extLst>
      <p:ext uri="{BB962C8B-B14F-4D97-AF65-F5344CB8AC3E}">
        <p14:creationId xmlns:p14="http://schemas.microsoft.com/office/powerpoint/2010/main" val="214325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8" y="1814513"/>
            <a:ext cx="8671084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Initialization “Ceremony”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584174" y="1814513"/>
            <a:ext cx="594425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participants, undisclosed locations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84174" y="3932483"/>
            <a:ext cx="388119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write-once DVDs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584174" y="2873498"/>
            <a:ext cx="65678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gapped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computers generate pieces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84174" y="4991468"/>
            <a:ext cx="504657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hashes published on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84174" y="6050454"/>
            <a:ext cx="38234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Linux kernel …</a:t>
            </a:r>
          </a:p>
        </p:txBody>
      </p:sp>
      <p:sp>
        <p:nvSpPr>
          <p:cNvPr id="10" name="TextBox 3"/>
          <p:cNvSpPr txBox="1"/>
          <p:nvPr/>
        </p:nvSpPr>
        <p:spPr bwMode="auto">
          <a:xfrm>
            <a:off x="2219507" y="3315719"/>
            <a:ext cx="623863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Bought new, removed WIFI, Bluetooth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806381" y="4412456"/>
            <a:ext cx="452399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 record of inputs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699084" y="5444924"/>
            <a:ext cx="394095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Twitter, BTC blockchain</a:t>
            </a:r>
          </a:p>
        </p:txBody>
      </p:sp>
    </p:spTree>
    <p:extLst>
      <p:ext uri="{BB962C8B-B14F-4D97-AF65-F5344CB8AC3E}">
        <p14:creationId xmlns:p14="http://schemas.microsoft.com/office/powerpoint/2010/main" val="163792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Privacy 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77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86323"/>
              </p:ext>
            </p:extLst>
          </p:nvPr>
        </p:nvGraphicFramePr>
        <p:xfrm>
          <a:off x="177800" y="1912620"/>
          <a:ext cx="8788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Bitcoin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Pseudonymous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Txn graph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Txn graph analysis, bad mixers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 BTC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 chain (centralized or 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Side channels,</a:t>
                      </a: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mixers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 BTC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Zerocoin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Crypto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mix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Side channels 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Altcoin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Untraceable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 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Tricky 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3408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C31D-685C-411A-82A3-EA2FFEB2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Modern Privacy Coins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CD060-48EC-48C8-BC95-1E66F51F2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78</a:t>
            </a:fld>
            <a:endParaRPr lang="en-US" dirty="0"/>
          </a:p>
        </p:txBody>
      </p:sp>
      <p:pic>
        <p:nvPicPr>
          <p:cNvPr id="1032" name="Picture 8" descr="Create Dash Wallet | Guarda – Non-Custodial Crypto Wallet">
            <a:extLst>
              <a:ext uri="{FF2B5EF4-FFF2-40B4-BE49-F238E27FC236}">
                <a16:creationId xmlns:a16="http://schemas.microsoft.com/office/drawing/2014/main" id="{60AB0A9F-1737-4006-B59C-37C50A79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78" y="3962402"/>
            <a:ext cx="3920202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Buy Monero (XMR) on Voyager Crypto Exchange Trading App – FangWallet">
            <a:extLst>
              <a:ext uri="{FF2B5EF4-FFF2-40B4-BE49-F238E27FC236}">
                <a16:creationId xmlns:a16="http://schemas.microsoft.com/office/drawing/2014/main" id="{1BFED0FE-D7CF-4180-B7CD-F6F97CD42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08" y="1850814"/>
            <a:ext cx="3606542" cy="157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Zcash Media Kit - Zcash">
            <a:extLst>
              <a:ext uri="{FF2B5EF4-FFF2-40B4-BE49-F238E27FC236}">
                <a16:creationId xmlns:a16="http://schemas.microsoft.com/office/drawing/2014/main" id="{A50E0270-BF02-43F7-8DC2-A231A3F5B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565" y="1685927"/>
            <a:ext cx="20097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EAM - Crunchbase Company Profile &amp;amp; Funding">
            <a:extLst>
              <a:ext uri="{FF2B5EF4-FFF2-40B4-BE49-F238E27FC236}">
                <a16:creationId xmlns:a16="http://schemas.microsoft.com/office/drawing/2014/main" id="{88B9E4B2-337C-44DF-8D9E-20F3F843F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855" y="3962402"/>
            <a:ext cx="1803311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What is Grin?">
            <a:extLst>
              <a:ext uri="{FF2B5EF4-FFF2-40B4-BE49-F238E27FC236}">
                <a16:creationId xmlns:a16="http://schemas.microsoft.com/office/drawing/2014/main" id="{8607544B-95E0-4A6E-B4C0-68623B18F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93" y="4972513"/>
            <a:ext cx="2009775" cy="120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2114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79</a:t>
            </a:fld>
            <a:endParaRPr lang="en-US" dirty="0"/>
          </a:p>
        </p:txBody>
      </p:sp>
      <p:pic>
        <p:nvPicPr>
          <p:cNvPr id="3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329427" y="3082824"/>
            <a:ext cx="303320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ZeroCoin (+ BTC)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29427" y="3957385"/>
            <a:ext cx="272222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Zcash (no BTC)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329427" y="1333702"/>
            <a:ext cx="280557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Knowledge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329427" y="4831946"/>
            <a:ext cx="382508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Ceremony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329427" y="2208263"/>
            <a:ext cx="29011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ZK Accumulators</a:t>
            </a:r>
          </a:p>
        </p:txBody>
      </p:sp>
    </p:spTree>
    <p:extLst>
      <p:ext uri="{BB962C8B-B14F-4D97-AF65-F5344CB8AC3E}">
        <p14:creationId xmlns:p14="http://schemas.microsoft.com/office/powerpoint/2010/main" val="223514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6039347" y="583428"/>
            <a:ext cx="258115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Sudoku Rules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292100" y="1658388"/>
            <a:ext cx="5194300" cy="792073"/>
          </a:xfrm>
          <a:prstGeom prst="wedgeRectCallout">
            <a:avLst>
              <a:gd name="adj1" fmla="val 57407"/>
              <a:gd name="adj2" fmla="val -24083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6039347" y="1630012"/>
            <a:ext cx="282160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row has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8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47E631-265B-B375-9C9C-9327EBD4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ZCash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1329427" y="3082824"/>
            <a:ext cx="303320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ZeroCoin (+ BTC)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329427" y="3957385"/>
            <a:ext cx="272222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Zcash (no BTC)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329427" y="1333702"/>
            <a:ext cx="280557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Knowledge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329427" y="4831946"/>
            <a:ext cx="382508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Ceremony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329427" y="2208263"/>
            <a:ext cx="29011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ZK Accumulators</a:t>
            </a:r>
          </a:p>
        </p:txBody>
      </p:sp>
    </p:spTree>
    <p:extLst>
      <p:ext uri="{BB962C8B-B14F-4D97-AF65-F5344CB8AC3E}">
        <p14:creationId xmlns:p14="http://schemas.microsoft.com/office/powerpoint/2010/main" val="3121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5" name="Flowchart: Process 84"/>
          <p:cNvSpPr/>
          <p:nvPr/>
        </p:nvSpPr>
        <p:spPr bwMode="auto">
          <a:xfrm>
            <a:off x="51692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Flowchart: Process 94"/>
          <p:cNvSpPr/>
          <p:nvPr/>
        </p:nvSpPr>
        <p:spPr bwMode="auto">
          <a:xfrm>
            <a:off x="104907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Flowchart: Process 103"/>
          <p:cNvSpPr/>
          <p:nvPr/>
        </p:nvSpPr>
        <p:spPr bwMode="auto">
          <a:xfrm>
            <a:off x="158121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Flowchart: Process 112"/>
          <p:cNvSpPr/>
          <p:nvPr/>
        </p:nvSpPr>
        <p:spPr bwMode="auto">
          <a:xfrm>
            <a:off x="211335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" name="Flowchart: Process 121"/>
          <p:cNvSpPr/>
          <p:nvPr/>
        </p:nvSpPr>
        <p:spPr bwMode="auto">
          <a:xfrm>
            <a:off x="2645498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1" name="Flowchart: Process 130"/>
          <p:cNvSpPr/>
          <p:nvPr/>
        </p:nvSpPr>
        <p:spPr bwMode="auto">
          <a:xfrm>
            <a:off x="3177641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lowchart: Process 139"/>
          <p:cNvSpPr/>
          <p:nvPr/>
        </p:nvSpPr>
        <p:spPr bwMode="auto">
          <a:xfrm>
            <a:off x="3709783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Flowchart: Process 148"/>
          <p:cNvSpPr/>
          <p:nvPr/>
        </p:nvSpPr>
        <p:spPr bwMode="auto">
          <a:xfrm>
            <a:off x="4241926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8" name="Flowchart: Process 157"/>
          <p:cNvSpPr/>
          <p:nvPr/>
        </p:nvSpPr>
        <p:spPr bwMode="auto">
          <a:xfrm>
            <a:off x="4774069" y="569854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owchart: Process 85"/>
          <p:cNvSpPr/>
          <p:nvPr/>
        </p:nvSpPr>
        <p:spPr bwMode="auto">
          <a:xfrm>
            <a:off x="51692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6" name="Flowchart: Process 95"/>
          <p:cNvSpPr/>
          <p:nvPr/>
        </p:nvSpPr>
        <p:spPr bwMode="auto">
          <a:xfrm>
            <a:off x="104907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Flowchart: Process 104"/>
          <p:cNvSpPr/>
          <p:nvPr/>
        </p:nvSpPr>
        <p:spPr bwMode="auto">
          <a:xfrm>
            <a:off x="158121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211335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Flowchart: Process 122"/>
          <p:cNvSpPr/>
          <p:nvPr/>
        </p:nvSpPr>
        <p:spPr bwMode="auto">
          <a:xfrm>
            <a:off x="2645498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Flowchart: Process 131"/>
          <p:cNvSpPr/>
          <p:nvPr/>
        </p:nvSpPr>
        <p:spPr bwMode="auto">
          <a:xfrm>
            <a:off x="3177641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3709783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0" name="Flowchart: Process 149"/>
          <p:cNvSpPr/>
          <p:nvPr/>
        </p:nvSpPr>
        <p:spPr bwMode="auto">
          <a:xfrm>
            <a:off x="4241926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9" name="Flowchart: Process 158"/>
          <p:cNvSpPr/>
          <p:nvPr/>
        </p:nvSpPr>
        <p:spPr bwMode="auto">
          <a:xfrm>
            <a:off x="4774069" y="119672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lowchart: Process 86"/>
          <p:cNvSpPr/>
          <p:nvPr/>
        </p:nvSpPr>
        <p:spPr bwMode="auto">
          <a:xfrm>
            <a:off x="51692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7" name="Flowchart: Process 96"/>
          <p:cNvSpPr/>
          <p:nvPr/>
        </p:nvSpPr>
        <p:spPr bwMode="auto">
          <a:xfrm>
            <a:off x="104907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6" name="Flowchart: Process 105"/>
          <p:cNvSpPr/>
          <p:nvPr/>
        </p:nvSpPr>
        <p:spPr bwMode="auto">
          <a:xfrm>
            <a:off x="158121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5" name="Flowchart: Process 114"/>
          <p:cNvSpPr/>
          <p:nvPr/>
        </p:nvSpPr>
        <p:spPr bwMode="auto">
          <a:xfrm>
            <a:off x="211335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lowchart: Process 123"/>
          <p:cNvSpPr/>
          <p:nvPr/>
        </p:nvSpPr>
        <p:spPr bwMode="auto">
          <a:xfrm>
            <a:off x="2645498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3" name="Flowchart: Process 132"/>
          <p:cNvSpPr/>
          <p:nvPr/>
        </p:nvSpPr>
        <p:spPr bwMode="auto">
          <a:xfrm>
            <a:off x="3177641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2" name="Flowchart: Process 141"/>
          <p:cNvSpPr/>
          <p:nvPr/>
        </p:nvSpPr>
        <p:spPr bwMode="auto">
          <a:xfrm>
            <a:off x="3709783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51" name="Flowchart: Process 150"/>
          <p:cNvSpPr/>
          <p:nvPr/>
        </p:nvSpPr>
        <p:spPr bwMode="auto">
          <a:xfrm>
            <a:off x="4241926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0" name="Flowchart: Process 159"/>
          <p:cNvSpPr/>
          <p:nvPr/>
        </p:nvSpPr>
        <p:spPr bwMode="auto">
          <a:xfrm>
            <a:off x="4774069" y="1823592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8" name="Flowchart: Process 87"/>
          <p:cNvSpPr/>
          <p:nvPr/>
        </p:nvSpPr>
        <p:spPr bwMode="auto">
          <a:xfrm>
            <a:off x="51692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8" name="Flowchart: Process 97"/>
          <p:cNvSpPr/>
          <p:nvPr/>
        </p:nvSpPr>
        <p:spPr bwMode="auto">
          <a:xfrm>
            <a:off x="104907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owchart: Process 106"/>
          <p:cNvSpPr/>
          <p:nvPr/>
        </p:nvSpPr>
        <p:spPr bwMode="auto">
          <a:xfrm>
            <a:off x="158121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Flowchart: Process 115"/>
          <p:cNvSpPr/>
          <p:nvPr/>
        </p:nvSpPr>
        <p:spPr bwMode="auto">
          <a:xfrm>
            <a:off x="211335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5" name="Flowchart: Process 124"/>
          <p:cNvSpPr/>
          <p:nvPr/>
        </p:nvSpPr>
        <p:spPr bwMode="auto">
          <a:xfrm>
            <a:off x="2645498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Flowchart: Process 133"/>
          <p:cNvSpPr/>
          <p:nvPr/>
        </p:nvSpPr>
        <p:spPr bwMode="auto">
          <a:xfrm>
            <a:off x="3177641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lowchart: Process 142"/>
          <p:cNvSpPr/>
          <p:nvPr/>
        </p:nvSpPr>
        <p:spPr bwMode="auto">
          <a:xfrm>
            <a:off x="3709783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2" name="Flowchart: Process 151"/>
          <p:cNvSpPr/>
          <p:nvPr/>
        </p:nvSpPr>
        <p:spPr bwMode="auto">
          <a:xfrm>
            <a:off x="4241926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1" name="Flowchart: Process 160"/>
          <p:cNvSpPr/>
          <p:nvPr/>
        </p:nvSpPr>
        <p:spPr bwMode="auto">
          <a:xfrm>
            <a:off x="4774069" y="2450461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9" name="Flowchart: Process 88"/>
          <p:cNvSpPr/>
          <p:nvPr/>
        </p:nvSpPr>
        <p:spPr bwMode="auto">
          <a:xfrm>
            <a:off x="51692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/>
          <p:cNvSpPr/>
          <p:nvPr/>
        </p:nvSpPr>
        <p:spPr bwMode="auto">
          <a:xfrm>
            <a:off x="104907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owchart: Process 107"/>
          <p:cNvSpPr/>
          <p:nvPr/>
        </p:nvSpPr>
        <p:spPr bwMode="auto">
          <a:xfrm>
            <a:off x="158121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Flowchart: Process 116"/>
          <p:cNvSpPr/>
          <p:nvPr/>
        </p:nvSpPr>
        <p:spPr bwMode="auto">
          <a:xfrm>
            <a:off x="211335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" name="Flowchart: Process 125"/>
          <p:cNvSpPr/>
          <p:nvPr/>
        </p:nvSpPr>
        <p:spPr bwMode="auto">
          <a:xfrm>
            <a:off x="2645498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Flowchart: Process 134"/>
          <p:cNvSpPr/>
          <p:nvPr/>
        </p:nvSpPr>
        <p:spPr bwMode="auto">
          <a:xfrm>
            <a:off x="3177641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44" name="Flowchart: Process 143"/>
          <p:cNvSpPr/>
          <p:nvPr/>
        </p:nvSpPr>
        <p:spPr bwMode="auto">
          <a:xfrm>
            <a:off x="3709783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3" name="Flowchart: Process 152"/>
          <p:cNvSpPr/>
          <p:nvPr/>
        </p:nvSpPr>
        <p:spPr bwMode="auto">
          <a:xfrm>
            <a:off x="4241926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Flowchart: Process 161"/>
          <p:cNvSpPr/>
          <p:nvPr/>
        </p:nvSpPr>
        <p:spPr bwMode="auto">
          <a:xfrm>
            <a:off x="4774069" y="3077330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Flowchart: Process 89"/>
          <p:cNvSpPr/>
          <p:nvPr/>
        </p:nvSpPr>
        <p:spPr bwMode="auto">
          <a:xfrm>
            <a:off x="51692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" name="Flowchart: Process 99"/>
          <p:cNvSpPr/>
          <p:nvPr/>
        </p:nvSpPr>
        <p:spPr bwMode="auto">
          <a:xfrm>
            <a:off x="104907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9" name="Flowchart: Process 108"/>
          <p:cNvSpPr/>
          <p:nvPr/>
        </p:nvSpPr>
        <p:spPr bwMode="auto">
          <a:xfrm>
            <a:off x="158121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8" name="Flowchart: Process 117"/>
          <p:cNvSpPr/>
          <p:nvPr/>
        </p:nvSpPr>
        <p:spPr bwMode="auto">
          <a:xfrm>
            <a:off x="211335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Flowchart: Process 126"/>
          <p:cNvSpPr/>
          <p:nvPr/>
        </p:nvSpPr>
        <p:spPr bwMode="auto">
          <a:xfrm>
            <a:off x="2645498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Process 135"/>
          <p:cNvSpPr/>
          <p:nvPr/>
        </p:nvSpPr>
        <p:spPr bwMode="auto">
          <a:xfrm>
            <a:off x="3177641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5" name="Flowchart: Process 144"/>
          <p:cNvSpPr/>
          <p:nvPr/>
        </p:nvSpPr>
        <p:spPr bwMode="auto">
          <a:xfrm>
            <a:off x="3709783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Flowchart: Process 153"/>
          <p:cNvSpPr/>
          <p:nvPr/>
        </p:nvSpPr>
        <p:spPr bwMode="auto">
          <a:xfrm>
            <a:off x="4241926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Flowchart: Process 162"/>
          <p:cNvSpPr/>
          <p:nvPr/>
        </p:nvSpPr>
        <p:spPr bwMode="auto">
          <a:xfrm>
            <a:off x="4774069" y="3704199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1" name="Flowchart: Process 90"/>
          <p:cNvSpPr/>
          <p:nvPr/>
        </p:nvSpPr>
        <p:spPr bwMode="auto">
          <a:xfrm>
            <a:off x="51692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/>
          <p:cNvSpPr/>
          <p:nvPr/>
        </p:nvSpPr>
        <p:spPr bwMode="auto">
          <a:xfrm>
            <a:off x="104907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0" name="Flowchart: Process 109"/>
          <p:cNvSpPr/>
          <p:nvPr/>
        </p:nvSpPr>
        <p:spPr bwMode="auto">
          <a:xfrm>
            <a:off x="158121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Flowchart: Process 118"/>
          <p:cNvSpPr/>
          <p:nvPr/>
        </p:nvSpPr>
        <p:spPr bwMode="auto">
          <a:xfrm>
            <a:off x="211335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lowchart: Process 127"/>
          <p:cNvSpPr/>
          <p:nvPr/>
        </p:nvSpPr>
        <p:spPr bwMode="auto">
          <a:xfrm>
            <a:off x="2645498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7" name="Flowchart: Process 136"/>
          <p:cNvSpPr/>
          <p:nvPr/>
        </p:nvSpPr>
        <p:spPr bwMode="auto">
          <a:xfrm>
            <a:off x="3177641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Flowchart: Process 145"/>
          <p:cNvSpPr/>
          <p:nvPr/>
        </p:nvSpPr>
        <p:spPr bwMode="auto">
          <a:xfrm>
            <a:off x="3709783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Flowchart: Process 154"/>
          <p:cNvSpPr/>
          <p:nvPr/>
        </p:nvSpPr>
        <p:spPr bwMode="auto">
          <a:xfrm>
            <a:off x="4241926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Flowchart: Process 163"/>
          <p:cNvSpPr/>
          <p:nvPr/>
        </p:nvSpPr>
        <p:spPr bwMode="auto">
          <a:xfrm>
            <a:off x="4774069" y="4331068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2" name="Flowchart: Process 91"/>
          <p:cNvSpPr/>
          <p:nvPr/>
        </p:nvSpPr>
        <p:spPr bwMode="auto">
          <a:xfrm>
            <a:off x="51692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owchart: Process 101"/>
          <p:cNvSpPr/>
          <p:nvPr/>
        </p:nvSpPr>
        <p:spPr bwMode="auto">
          <a:xfrm>
            <a:off x="104907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Flowchart: Process 110"/>
          <p:cNvSpPr/>
          <p:nvPr/>
        </p:nvSpPr>
        <p:spPr bwMode="auto">
          <a:xfrm>
            <a:off x="158121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" name="Flowchart: Process 119"/>
          <p:cNvSpPr/>
          <p:nvPr/>
        </p:nvSpPr>
        <p:spPr bwMode="auto">
          <a:xfrm>
            <a:off x="211335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lowchart: Process 128"/>
          <p:cNvSpPr/>
          <p:nvPr/>
        </p:nvSpPr>
        <p:spPr bwMode="auto">
          <a:xfrm>
            <a:off x="2645498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Flowchart: Process 137"/>
          <p:cNvSpPr/>
          <p:nvPr/>
        </p:nvSpPr>
        <p:spPr bwMode="auto">
          <a:xfrm>
            <a:off x="3177641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Flowchart: Process 146"/>
          <p:cNvSpPr/>
          <p:nvPr/>
        </p:nvSpPr>
        <p:spPr bwMode="auto">
          <a:xfrm>
            <a:off x="3709783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6" name="Flowchart: Process 155"/>
          <p:cNvSpPr/>
          <p:nvPr/>
        </p:nvSpPr>
        <p:spPr bwMode="auto">
          <a:xfrm>
            <a:off x="4241926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Flowchart: Process 164"/>
          <p:cNvSpPr/>
          <p:nvPr/>
        </p:nvSpPr>
        <p:spPr bwMode="auto">
          <a:xfrm>
            <a:off x="4774069" y="4957937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69" name="Flowchart: Process 168"/>
          <p:cNvSpPr/>
          <p:nvPr/>
        </p:nvSpPr>
        <p:spPr bwMode="auto">
          <a:xfrm>
            <a:off x="51692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Flowchart: Process 169"/>
          <p:cNvSpPr/>
          <p:nvPr/>
        </p:nvSpPr>
        <p:spPr bwMode="auto">
          <a:xfrm>
            <a:off x="104907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1" name="Flowchart: Process 170"/>
          <p:cNvSpPr/>
          <p:nvPr/>
        </p:nvSpPr>
        <p:spPr bwMode="auto">
          <a:xfrm>
            <a:off x="158121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Flowchart: Process 171"/>
          <p:cNvSpPr/>
          <p:nvPr/>
        </p:nvSpPr>
        <p:spPr bwMode="auto">
          <a:xfrm>
            <a:off x="211335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Flowchart: Process 172"/>
          <p:cNvSpPr/>
          <p:nvPr/>
        </p:nvSpPr>
        <p:spPr bwMode="auto">
          <a:xfrm>
            <a:off x="2645498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4" name="Flowchart: Process 173"/>
          <p:cNvSpPr/>
          <p:nvPr/>
        </p:nvSpPr>
        <p:spPr bwMode="auto">
          <a:xfrm>
            <a:off x="3177641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5" name="Flowchart: Process 174"/>
          <p:cNvSpPr/>
          <p:nvPr/>
        </p:nvSpPr>
        <p:spPr bwMode="auto">
          <a:xfrm>
            <a:off x="3709783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Flowchart: Process 175"/>
          <p:cNvSpPr/>
          <p:nvPr/>
        </p:nvSpPr>
        <p:spPr bwMode="auto">
          <a:xfrm>
            <a:off x="4241926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Flowchart: Process 176"/>
          <p:cNvSpPr/>
          <p:nvPr/>
        </p:nvSpPr>
        <p:spPr bwMode="auto">
          <a:xfrm>
            <a:off x="4774069" y="5584803"/>
            <a:ext cx="416459" cy="461665"/>
          </a:xfrm>
          <a:prstGeom prst="flowChartProcess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2700000" scaled="1"/>
            <a:tileRect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6039347" y="583428"/>
            <a:ext cx="258115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Sudoku Rules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292100" y="1658388"/>
            <a:ext cx="5194300" cy="792073"/>
          </a:xfrm>
          <a:prstGeom prst="wedgeRectCallout">
            <a:avLst>
              <a:gd name="adj1" fmla="val 56429"/>
              <a:gd name="adj2" fmla="val 100981"/>
            </a:avLst>
          </a:prstGeom>
          <a:noFill/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6039347" y="1630012"/>
            <a:ext cx="282160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row has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 bwMode="auto">
          <a:xfrm>
            <a:off x="6039347" y="2750092"/>
            <a:ext cx="283260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digit once </a:t>
            </a:r>
          </a:p>
        </p:txBody>
      </p:sp>
    </p:spTree>
    <p:extLst>
      <p:ext uri="{BB962C8B-B14F-4D97-AF65-F5344CB8AC3E}">
        <p14:creationId xmlns:p14="http://schemas.microsoft.com/office/powerpoint/2010/main" val="75746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4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rgbClr val="FFFFCC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solidFill>
          <a:schemeClr val="bg1"/>
        </a:solidFill>
        <a:ln w="76200">
          <a:solidFill>
            <a:srgbClr val="CCECFF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spAutoFit/>
      </a:bodyPr>
      <a:lstStyle>
        <a:defPPr algn="ctr">
          <a:defRPr sz="2800" b="1" dirty="0" smtClean="0">
            <a:solidFill>
              <a:srgbClr val="CCECFF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66734</TotalTime>
  <Words>2917</Words>
  <Application>Microsoft Office PowerPoint</Application>
  <PresentationFormat>Overhead</PresentationFormat>
  <Paragraphs>1914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Lucida Console</vt:lpstr>
      <vt:lpstr>Comic Sans MS</vt:lpstr>
      <vt:lpstr>Arial</vt:lpstr>
      <vt:lpstr>Marlett</vt:lpstr>
      <vt:lpstr>Blank Presentation</vt:lpstr>
      <vt:lpstr>PowerPoint Presentation</vt:lpstr>
      <vt:lpstr>Unlinkability</vt:lpstr>
      <vt:lpstr>Anonymity Set</vt:lpstr>
      <vt:lpstr>PowerPoint Presentation</vt:lpstr>
      <vt:lpstr>What if we build a mixer into the blockchain itself?</vt:lpstr>
      <vt:lpstr>Zero Knowledge Proofs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Accumulators</vt:lpstr>
      <vt:lpstr>Accumulators</vt:lpstr>
      <vt:lpstr>Accumulator Example</vt:lpstr>
      <vt:lpstr>Commitment</vt:lpstr>
      <vt:lpstr>Commitment</vt:lpstr>
      <vt:lpstr>Commitment</vt:lpstr>
      <vt:lpstr>Commitment</vt:lpstr>
      <vt:lpstr>Commitment</vt:lpstr>
      <vt:lpstr>Commitment</vt:lpstr>
      <vt:lpstr>Commitment</vt:lpstr>
      <vt:lpstr>Commitment</vt:lpstr>
      <vt:lpstr>Commitment</vt:lpstr>
      <vt:lpstr>Commitment</vt:lpstr>
      <vt:lpstr>Commitment</vt:lpstr>
      <vt:lpstr>Commitment</vt:lpstr>
      <vt:lpstr>Making Zerocoin</vt:lpstr>
      <vt:lpstr>Zerocoin</vt:lpstr>
      <vt:lpstr>Zerocoin</vt:lpstr>
      <vt:lpstr>Zerocoin</vt:lpstr>
      <vt:lpstr>Bitcoin &amp; Zerocoin Transaction Graphs</vt:lpstr>
      <vt:lpstr>Tricky Part</vt:lpstr>
      <vt:lpstr>Minting a Zerocoin</vt:lpstr>
      <vt:lpstr>Minting a Zerocoin</vt:lpstr>
      <vt:lpstr>PowerPoint Presentation</vt:lpstr>
      <vt:lpstr>PowerPoint Presentation</vt:lpstr>
      <vt:lpstr>PowerPoint Presentation</vt:lpstr>
      <vt:lpstr>How is this Anonymous?</vt:lpstr>
      <vt:lpstr>Efficiency</vt:lpstr>
      <vt:lpstr>Zcash</vt:lpstr>
      <vt:lpstr>Zcash</vt:lpstr>
      <vt:lpstr>Zcash</vt:lpstr>
      <vt:lpstr>Zcash Transactions</vt:lpstr>
      <vt:lpstr>Shielded Transactions</vt:lpstr>
      <vt:lpstr>Zcash Transaction Types</vt:lpstr>
      <vt:lpstr>Zcash Transaction Types</vt:lpstr>
      <vt:lpstr>Zcash Transaction Types</vt:lpstr>
      <vt:lpstr>Zcash Transaction Types</vt:lpstr>
      <vt:lpstr>Monero</vt:lpstr>
      <vt:lpstr>DASH</vt:lpstr>
      <vt:lpstr>PowerPoint Presentation</vt:lpstr>
      <vt:lpstr>PowerPoint Presentation</vt:lpstr>
      <vt:lpstr>What’s the Catch?</vt:lpstr>
      <vt:lpstr>Initialization “Ceremony”</vt:lpstr>
      <vt:lpstr>Initialization “Ceremony”</vt:lpstr>
      <vt:lpstr>Privacy Options</vt:lpstr>
      <vt:lpstr>Modern Privacy Coins</vt:lpstr>
      <vt:lpstr>PowerPoint Presentation</vt:lpstr>
      <vt:lpstr>ZCash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Multiprocessor Programming</dc:title>
  <dc:creator>Maurice Herlihy</dc:creator>
  <cp:lastModifiedBy>Herlihy, Maurice</cp:lastModifiedBy>
  <cp:revision>1301</cp:revision>
  <cp:lastPrinted>2003-10-06T20:31:57Z</cp:lastPrinted>
  <dcterms:created xsi:type="dcterms:W3CDTF">1999-05-12T13:47:53Z</dcterms:created>
  <dcterms:modified xsi:type="dcterms:W3CDTF">2025-04-01T16:32:13Z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