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1877" r:id="rId2"/>
    <p:sldId id="1620" r:id="rId3"/>
    <p:sldId id="1586" r:id="rId4"/>
    <p:sldId id="1587" r:id="rId5"/>
    <p:sldId id="1624" r:id="rId6"/>
    <p:sldId id="1588" r:id="rId7"/>
    <p:sldId id="1589" r:id="rId8"/>
    <p:sldId id="1590" r:id="rId9"/>
    <p:sldId id="1591" r:id="rId10"/>
    <p:sldId id="1539" r:id="rId11"/>
    <p:sldId id="1544" r:id="rId12"/>
    <p:sldId id="1540" r:id="rId13"/>
    <p:sldId id="1541" r:id="rId14"/>
    <p:sldId id="1543" r:id="rId15"/>
    <p:sldId id="1542" r:id="rId16"/>
    <p:sldId id="1545" r:id="rId17"/>
    <p:sldId id="1533" r:id="rId18"/>
    <p:sldId id="1548" r:id="rId19"/>
    <p:sldId id="1551" r:id="rId20"/>
    <p:sldId id="1550" r:id="rId21"/>
    <p:sldId id="1552" r:id="rId22"/>
    <p:sldId id="1554" r:id="rId23"/>
    <p:sldId id="1553" r:id="rId24"/>
    <p:sldId id="1556" r:id="rId25"/>
    <p:sldId id="1555" r:id="rId26"/>
    <p:sldId id="1557" r:id="rId27"/>
    <p:sldId id="1558" r:id="rId28"/>
    <p:sldId id="1570" r:id="rId29"/>
    <p:sldId id="1573" r:id="rId30"/>
    <p:sldId id="1572" r:id="rId31"/>
    <p:sldId id="1574" r:id="rId32"/>
    <p:sldId id="1559" r:id="rId33"/>
    <p:sldId id="1563" r:id="rId34"/>
    <p:sldId id="1564" r:id="rId35"/>
    <p:sldId id="1607" r:id="rId36"/>
    <p:sldId id="1621" r:id="rId37"/>
    <p:sldId id="1606" r:id="rId38"/>
    <p:sldId id="1561" r:id="rId39"/>
    <p:sldId id="1565" r:id="rId40"/>
    <p:sldId id="1566" r:id="rId41"/>
    <p:sldId id="1568" r:id="rId42"/>
    <p:sldId id="1562" r:id="rId43"/>
    <p:sldId id="1567" r:id="rId44"/>
    <p:sldId id="1569" r:id="rId45"/>
    <p:sldId id="1879" r:id="rId46"/>
    <p:sldId id="1575" r:id="rId47"/>
    <p:sldId id="1576" r:id="rId48"/>
    <p:sldId id="1579" r:id="rId49"/>
    <p:sldId id="1580" r:id="rId50"/>
    <p:sldId id="1581" r:id="rId51"/>
    <p:sldId id="1583" r:id="rId52"/>
    <p:sldId id="1582" r:id="rId53"/>
    <p:sldId id="1585" r:id="rId54"/>
    <p:sldId id="1584" r:id="rId55"/>
    <p:sldId id="1880" r:id="rId56"/>
    <p:sldId id="1577" r:id="rId57"/>
    <p:sldId id="1578" r:id="rId58"/>
    <p:sldId id="1623" r:id="rId59"/>
    <p:sldId id="1609" r:id="rId60"/>
    <p:sldId id="1610" r:id="rId61"/>
    <p:sldId id="1611" r:id="rId62"/>
    <p:sldId id="1612" r:id="rId63"/>
    <p:sldId id="1615" r:id="rId64"/>
    <p:sldId id="1878" r:id="rId65"/>
    <p:sldId id="1616" r:id="rId66"/>
    <p:sldId id="1617" r:id="rId67"/>
    <p:sldId id="1603" r:id="rId68"/>
    <p:sldId id="1619" r:id="rId69"/>
  </p:sldIdLst>
  <p:sldSz cx="9144000" cy="6858000" type="overhead"/>
  <p:notesSz cx="6858000" cy="9144000"/>
  <p:embeddedFontLst>
    <p:embeddedFont>
      <p:font typeface="Comic Sans MS" panose="030F0702030302020204" pitchFamily="66" charset="0"/>
      <p:regular r:id="rId72"/>
      <p:bold r:id="rId73"/>
      <p:italic r:id="rId74"/>
      <p:boldItalic r:id="rId75"/>
    </p:embeddedFont>
    <p:embeddedFont>
      <p:font typeface="Consolas" panose="020B0609020204030204" pitchFamily="49" charset="0"/>
      <p:regular r:id="rId76"/>
      <p:bold r:id="rId77"/>
      <p:italic r:id="rId78"/>
      <p:boldItalic r:id="rId79"/>
    </p:embeddedFont>
    <p:embeddedFont>
      <p:font typeface="Lucida Console" panose="020B0609040504020204" pitchFamily="49" charset="0"/>
      <p:regular r:id="rId80"/>
    </p:embeddedFont>
    <p:embeddedFont>
      <p:font typeface="Marlett" pitchFamily="2" charset="2"/>
      <p:regular r:id="rId81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00FFFF"/>
    <a:srgbClr val="FFFFCC"/>
    <a:srgbClr val="FF66FF"/>
    <a:srgbClr val="FF0066"/>
    <a:srgbClr val="FFFF00"/>
    <a:srgbClr val="00CC99"/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1918" autoAdjust="0"/>
  </p:normalViewPr>
  <p:slideViewPr>
    <p:cSldViewPr snapToGrid="0">
      <p:cViewPr varScale="1">
        <p:scale>
          <a:sx n="96" d="100"/>
          <a:sy n="96" d="100"/>
        </p:scale>
        <p:origin x="804" y="50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8893" y="-2255089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1127273" y="3167391"/>
            <a:ext cx="4591257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5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Ethereum Virtual Machine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 the beginning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4125655" y="3280291"/>
            <a:ext cx="892691" cy="510778"/>
          </a:xfrm>
          <a:prstGeom prst="round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90707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 the first day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3152374" y="2491138"/>
            <a:ext cx="2839252" cy="1015841"/>
          </a:xfrm>
          <a:prstGeom prst="verticalScroll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(This happened)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73055" y="3833098"/>
            <a:ext cx="4397891" cy="1066800"/>
            <a:chOff x="2373055" y="3002280"/>
            <a:chExt cx="4397891" cy="1066800"/>
          </a:xfrm>
        </p:grpSpPr>
        <p:sp>
          <p:nvSpPr>
            <p:cNvPr id="12" name="Rounded Rectangle 11"/>
            <p:cNvSpPr/>
            <p:nvPr/>
          </p:nvSpPr>
          <p:spPr bwMode="auto">
            <a:xfrm>
              <a:off x="2373055" y="3280291"/>
              <a:ext cx="892691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5225024" y="3280291"/>
              <a:ext cx="1545922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ew state</a:t>
              </a:r>
            </a:p>
          </p:txBody>
        </p:sp>
        <p:sp>
          <p:nvSpPr>
            <p:cNvPr id="14" name="Left Arrow 13"/>
            <p:cNvSpPr/>
            <p:nvPr/>
          </p:nvSpPr>
          <p:spPr bwMode="auto">
            <a:xfrm>
              <a:off x="3738932" y="3002280"/>
              <a:ext cx="960120" cy="1066800"/>
            </a:xfrm>
            <a:prstGeom prst="left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13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Not long after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819400" y="1600200"/>
            <a:ext cx="3688080" cy="1996440"/>
            <a:chOff x="2819400" y="716280"/>
            <a:chExt cx="3688080" cy="1996440"/>
          </a:xfrm>
        </p:grpSpPr>
        <p:grpSp>
          <p:nvGrpSpPr>
            <p:cNvPr id="15" name="Group 14"/>
            <p:cNvGrpSpPr/>
            <p:nvPr/>
          </p:nvGrpSpPr>
          <p:grpSpPr>
            <a:xfrm>
              <a:off x="2878054" y="892668"/>
              <a:ext cx="3448852" cy="1625441"/>
              <a:chOff x="3152374" y="1502268"/>
              <a:chExt cx="3448852" cy="1625441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3152374" y="1502268"/>
                <a:ext cx="2839252" cy="1015841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Transaction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(This happened)</a:t>
                </a:r>
              </a:p>
            </p:txBody>
          </p:sp>
          <p:sp>
            <p:nvSpPr>
              <p:cNvPr id="11" name="Vertical Scroll 10"/>
              <p:cNvSpPr/>
              <p:nvPr/>
            </p:nvSpPr>
            <p:spPr>
              <a:xfrm>
                <a:off x="3304774" y="1654668"/>
                <a:ext cx="2839252" cy="1015841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Transaction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(This happened)</a:t>
                </a:r>
              </a:p>
            </p:txBody>
          </p:sp>
          <p:sp>
            <p:nvSpPr>
              <p:cNvPr id="12" name="Vertical Scroll 11"/>
              <p:cNvSpPr/>
              <p:nvPr/>
            </p:nvSpPr>
            <p:spPr>
              <a:xfrm>
                <a:off x="3457174" y="1807068"/>
                <a:ext cx="2839252" cy="1015841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Transaction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(This happened)</a:t>
                </a:r>
              </a:p>
            </p:txBody>
          </p:sp>
          <p:sp>
            <p:nvSpPr>
              <p:cNvPr id="13" name="Vertical Scroll 12"/>
              <p:cNvSpPr/>
              <p:nvPr/>
            </p:nvSpPr>
            <p:spPr>
              <a:xfrm>
                <a:off x="3609574" y="1959468"/>
                <a:ext cx="2839252" cy="1015841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Transaction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(This happened)</a:t>
                </a:r>
              </a:p>
            </p:txBody>
          </p:sp>
          <p:sp>
            <p:nvSpPr>
              <p:cNvPr id="14" name="Vertical Scroll 13"/>
              <p:cNvSpPr/>
              <p:nvPr/>
            </p:nvSpPr>
            <p:spPr>
              <a:xfrm>
                <a:off x="3761974" y="2111868"/>
                <a:ext cx="2839252" cy="1015841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Transaction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(This happened)</a:t>
                </a:r>
              </a:p>
            </p:txBody>
          </p:sp>
        </p:grpSp>
        <p:sp>
          <p:nvSpPr>
            <p:cNvPr id="16" name="Rectangle 15"/>
            <p:cNvSpPr/>
            <p:nvPr/>
          </p:nvSpPr>
          <p:spPr bwMode="auto">
            <a:xfrm>
              <a:off x="2819400" y="716280"/>
              <a:ext cx="3688080" cy="1996440"/>
            </a:xfrm>
            <a:prstGeom prst="rect">
              <a:avLst/>
            </a:prstGeom>
            <a:noFill/>
            <a:ln w="76200" cap="flat" cmpd="sng" algn="ctr">
              <a:solidFill>
                <a:schemeClr val="tx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 bwMode="auto">
          <a:xfrm>
            <a:off x="6753649" y="3059159"/>
            <a:ext cx="1024639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73055" y="3833098"/>
            <a:ext cx="4397891" cy="1066800"/>
            <a:chOff x="2373055" y="3002280"/>
            <a:chExt cx="4397891" cy="10668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2373055" y="3280291"/>
              <a:ext cx="892691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5225024" y="3280291"/>
              <a:ext cx="1545922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ew state</a:t>
              </a:r>
            </a:p>
          </p:txBody>
        </p:sp>
        <p:sp>
          <p:nvSpPr>
            <p:cNvPr id="22" name="Left Arrow 21"/>
            <p:cNvSpPr/>
            <p:nvPr/>
          </p:nvSpPr>
          <p:spPr bwMode="auto">
            <a:xfrm>
              <a:off x="3738932" y="3002280"/>
              <a:ext cx="960120" cy="1066800"/>
            </a:xfrm>
            <a:prstGeom prst="left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32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Chain of Blocks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92863" y="2190327"/>
            <a:ext cx="2372412" cy="1418879"/>
            <a:chOff x="827989" y="2194560"/>
            <a:chExt cx="2372412" cy="1418879"/>
          </a:xfrm>
        </p:grpSpPr>
        <p:sp>
          <p:nvSpPr>
            <p:cNvPr id="16" name="Rectangle 15"/>
            <p:cNvSpPr/>
            <p:nvPr/>
          </p:nvSpPr>
          <p:spPr bwMode="auto">
            <a:xfrm>
              <a:off x="827989" y="2194560"/>
              <a:ext cx="2372412" cy="1418879"/>
            </a:xfrm>
            <a:prstGeom prst="rect">
              <a:avLst/>
            </a:prstGeom>
            <a:noFill/>
            <a:ln w="76200" cap="flat" cmpd="sng" algn="ctr">
              <a:solidFill>
                <a:schemeClr val="tx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987262" y="2393221"/>
              <a:ext cx="2053866" cy="1021556"/>
              <a:chOff x="3487654" y="2611930"/>
              <a:chExt cx="2053866" cy="1021556"/>
            </a:xfrm>
          </p:grpSpPr>
          <p:sp>
            <p:nvSpPr>
              <p:cNvPr id="14" name="Vertical Scroll 13"/>
              <p:cNvSpPr/>
              <p:nvPr/>
            </p:nvSpPr>
            <p:spPr>
              <a:xfrm>
                <a:off x="3487654" y="26119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19" name="Vertical Scroll 18"/>
              <p:cNvSpPr/>
              <p:nvPr/>
            </p:nvSpPr>
            <p:spPr>
              <a:xfrm>
                <a:off x="3640054" y="27643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20" name="Vertical Scroll 19"/>
              <p:cNvSpPr/>
              <p:nvPr/>
            </p:nvSpPr>
            <p:spPr>
              <a:xfrm>
                <a:off x="3792454" y="29167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21" name="Vertical Scroll 20"/>
              <p:cNvSpPr/>
              <p:nvPr/>
            </p:nvSpPr>
            <p:spPr>
              <a:xfrm>
                <a:off x="3944854" y="30691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</p:grpSp>
      </p:grpSp>
      <p:sp>
        <p:nvSpPr>
          <p:cNvPr id="24" name="Left Arrow 23"/>
          <p:cNvSpPr/>
          <p:nvPr/>
        </p:nvSpPr>
        <p:spPr bwMode="auto">
          <a:xfrm>
            <a:off x="3327456" y="2403686"/>
            <a:ext cx="960120" cy="1066800"/>
          </a:xfrm>
          <a:prstGeom prst="leftArrow">
            <a:avLst/>
          </a:prstGeom>
          <a:solidFill>
            <a:srgbClr val="CCEC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106650" y="2190327"/>
            <a:ext cx="2372412" cy="1418879"/>
            <a:chOff x="827989" y="2194560"/>
            <a:chExt cx="2372412" cy="1418879"/>
          </a:xfrm>
        </p:grpSpPr>
        <p:sp>
          <p:nvSpPr>
            <p:cNvPr id="48" name="Rectangle 47"/>
            <p:cNvSpPr/>
            <p:nvPr/>
          </p:nvSpPr>
          <p:spPr bwMode="auto">
            <a:xfrm>
              <a:off x="827989" y="2194560"/>
              <a:ext cx="2372412" cy="1418879"/>
            </a:xfrm>
            <a:prstGeom prst="rect">
              <a:avLst/>
            </a:prstGeom>
            <a:noFill/>
            <a:ln w="76200" cap="flat" cmpd="sng" algn="ctr">
              <a:solidFill>
                <a:schemeClr val="tx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987262" y="2393221"/>
              <a:ext cx="2053866" cy="1021556"/>
              <a:chOff x="3487654" y="2611930"/>
              <a:chExt cx="2053866" cy="1021556"/>
            </a:xfrm>
          </p:grpSpPr>
          <p:sp>
            <p:nvSpPr>
              <p:cNvPr id="50" name="Vertical Scroll 49"/>
              <p:cNvSpPr/>
              <p:nvPr/>
            </p:nvSpPr>
            <p:spPr>
              <a:xfrm>
                <a:off x="3487654" y="26119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51" name="Vertical Scroll 50"/>
              <p:cNvSpPr/>
              <p:nvPr/>
            </p:nvSpPr>
            <p:spPr>
              <a:xfrm>
                <a:off x="3640054" y="27643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52" name="Vertical Scroll 51"/>
              <p:cNvSpPr/>
              <p:nvPr/>
            </p:nvSpPr>
            <p:spPr>
              <a:xfrm>
                <a:off x="3792454" y="29167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53" name="Vertical Scroll 52"/>
              <p:cNvSpPr/>
              <p:nvPr/>
            </p:nvSpPr>
            <p:spPr>
              <a:xfrm>
                <a:off x="3944854" y="30691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</p:grpSp>
      </p:grpSp>
      <p:sp>
        <p:nvSpPr>
          <p:cNvPr id="57" name="Left Arrow 56"/>
          <p:cNvSpPr/>
          <p:nvPr/>
        </p:nvSpPr>
        <p:spPr bwMode="auto">
          <a:xfrm>
            <a:off x="6984350" y="2403686"/>
            <a:ext cx="960120" cy="1066800"/>
          </a:xfrm>
          <a:prstGeom prst="leftArrow">
            <a:avLst/>
          </a:prstGeom>
          <a:solidFill>
            <a:srgbClr val="CCEC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eft Arrow 59"/>
          <p:cNvSpPr/>
          <p:nvPr/>
        </p:nvSpPr>
        <p:spPr bwMode="auto">
          <a:xfrm>
            <a:off x="-329438" y="2403686"/>
            <a:ext cx="960120" cy="1066800"/>
          </a:xfrm>
          <a:prstGeom prst="leftArrow">
            <a:avLst/>
          </a:prstGeom>
          <a:solidFill>
            <a:srgbClr val="CCECFF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449757" y="2190327"/>
            <a:ext cx="2372412" cy="1418879"/>
            <a:chOff x="827989" y="2194560"/>
            <a:chExt cx="2372412" cy="141887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827989" y="2194560"/>
              <a:ext cx="2372412" cy="1418879"/>
            </a:xfrm>
            <a:prstGeom prst="rect">
              <a:avLst/>
            </a:prstGeom>
            <a:noFill/>
            <a:ln w="76200" cap="flat" cmpd="sng" algn="ctr">
              <a:solidFill>
                <a:schemeClr val="tx1">
                  <a:lumMod val="50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987262" y="2393221"/>
              <a:ext cx="2053866" cy="1021556"/>
              <a:chOff x="3487654" y="2611930"/>
              <a:chExt cx="2053866" cy="1021556"/>
            </a:xfrm>
          </p:grpSpPr>
          <p:sp>
            <p:nvSpPr>
              <p:cNvPr id="66" name="Vertical Scroll 65"/>
              <p:cNvSpPr/>
              <p:nvPr/>
            </p:nvSpPr>
            <p:spPr>
              <a:xfrm>
                <a:off x="3487654" y="26119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67" name="Vertical Scroll 66"/>
              <p:cNvSpPr/>
              <p:nvPr/>
            </p:nvSpPr>
            <p:spPr>
              <a:xfrm>
                <a:off x="3640054" y="27643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68" name="Vertical Scroll 67"/>
              <p:cNvSpPr/>
              <p:nvPr/>
            </p:nvSpPr>
            <p:spPr>
              <a:xfrm>
                <a:off x="3792454" y="29167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  <p:sp>
            <p:nvSpPr>
              <p:cNvPr id="69" name="Vertical Scroll 68"/>
              <p:cNvSpPr/>
              <p:nvPr/>
            </p:nvSpPr>
            <p:spPr>
              <a:xfrm>
                <a:off x="3944854" y="3069130"/>
                <a:ext cx="1596666" cy="564356"/>
              </a:xfrm>
              <a:prstGeom prst="verticalScroll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Txn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91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Chain of States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1499009" y="3674365"/>
            <a:ext cx="960120" cy="1066800"/>
          </a:xfrm>
          <a:prstGeom prst="lef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361171" y="4017028"/>
            <a:ext cx="892691" cy="510778"/>
          </a:xfrm>
          <a:prstGeom prst="round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46" name="Left Arrow 45"/>
          <p:cNvSpPr/>
          <p:nvPr/>
        </p:nvSpPr>
        <p:spPr bwMode="auto">
          <a:xfrm>
            <a:off x="8812796" y="3674365"/>
            <a:ext cx="960120" cy="1066800"/>
          </a:xfrm>
          <a:prstGeom prst="lef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7018065" y="4017028"/>
            <a:ext cx="892691" cy="510778"/>
          </a:xfrm>
          <a:prstGeom prst="round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-295723" y="4017028"/>
            <a:ext cx="892691" cy="510778"/>
          </a:xfrm>
          <a:prstGeom prst="roundRect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</a:p>
        </p:txBody>
      </p:sp>
      <p:sp>
        <p:nvSpPr>
          <p:cNvPr id="62" name="Left Arrow 61"/>
          <p:cNvSpPr/>
          <p:nvPr/>
        </p:nvSpPr>
        <p:spPr bwMode="auto">
          <a:xfrm>
            <a:off x="5155903" y="3674365"/>
            <a:ext cx="960120" cy="1066800"/>
          </a:xfrm>
          <a:prstGeom prst="lef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6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Block-State Duality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827988" y="5638800"/>
            <a:ext cx="7884212" cy="914400"/>
          </a:xfrm>
          <a:prstGeom prst="rightArrow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792863" y="2190327"/>
            <a:ext cx="2372412" cy="2550838"/>
            <a:chOff x="827989" y="2194560"/>
            <a:chExt cx="2372412" cy="2550838"/>
          </a:xfrm>
        </p:grpSpPr>
        <p:sp>
          <p:nvSpPr>
            <p:cNvPr id="8" name="Left Arrow 7"/>
            <p:cNvSpPr/>
            <p:nvPr/>
          </p:nvSpPr>
          <p:spPr bwMode="auto">
            <a:xfrm>
              <a:off x="1534135" y="3678598"/>
              <a:ext cx="960120" cy="1066800"/>
            </a:xfrm>
            <a:prstGeom prst="left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27989" y="2194560"/>
              <a:ext cx="2372412" cy="1418879"/>
              <a:chOff x="827989" y="2194560"/>
              <a:chExt cx="2372412" cy="1418879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827989" y="2194560"/>
                <a:ext cx="2372412" cy="1418879"/>
              </a:xfrm>
              <a:prstGeom prst="rect">
                <a:avLst/>
              </a:prstGeom>
              <a:noFill/>
              <a:ln w="76200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987262" y="2393221"/>
                <a:ext cx="2053866" cy="1021556"/>
                <a:chOff x="3487654" y="2611930"/>
                <a:chExt cx="2053866" cy="1021556"/>
              </a:xfrm>
            </p:grpSpPr>
            <p:sp>
              <p:nvSpPr>
                <p:cNvPr id="14" name="Vertical Scroll 13"/>
                <p:cNvSpPr/>
                <p:nvPr/>
              </p:nvSpPr>
              <p:spPr>
                <a:xfrm>
                  <a:off x="3487654" y="26119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19" name="Vertical Scroll 18"/>
                <p:cNvSpPr/>
                <p:nvPr/>
              </p:nvSpPr>
              <p:spPr>
                <a:xfrm>
                  <a:off x="3640054" y="27643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20" name="Vertical Scroll 19"/>
                <p:cNvSpPr/>
                <p:nvPr/>
              </p:nvSpPr>
              <p:spPr>
                <a:xfrm>
                  <a:off x="3792454" y="29167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21" name="Vertical Scroll 20"/>
                <p:cNvSpPr/>
                <p:nvPr/>
              </p:nvSpPr>
              <p:spPr>
                <a:xfrm>
                  <a:off x="3944854" y="30691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</p:grpSp>
        </p:grpSp>
      </p:grpSp>
      <p:grpSp>
        <p:nvGrpSpPr>
          <p:cNvPr id="26" name="Group 25"/>
          <p:cNvGrpSpPr/>
          <p:nvPr/>
        </p:nvGrpSpPr>
        <p:grpSpPr>
          <a:xfrm>
            <a:off x="3327456" y="2403686"/>
            <a:ext cx="960120" cy="2124120"/>
            <a:chOff x="5099985" y="2550869"/>
            <a:chExt cx="960120" cy="2124120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5133700" y="4164211"/>
              <a:ext cx="892691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24" name="Left Arrow 23"/>
            <p:cNvSpPr/>
            <p:nvPr/>
          </p:nvSpPr>
          <p:spPr bwMode="auto">
            <a:xfrm>
              <a:off x="5099985" y="2550869"/>
              <a:ext cx="960120" cy="1066800"/>
            </a:xfrm>
            <a:prstGeom prst="leftArrow">
              <a:avLst/>
            </a:prstGeom>
            <a:solidFill>
              <a:srgbClr val="CCECFF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106650" y="2190327"/>
            <a:ext cx="2372412" cy="2550838"/>
            <a:chOff x="827989" y="2194560"/>
            <a:chExt cx="2372412" cy="2550838"/>
          </a:xfrm>
        </p:grpSpPr>
        <p:sp>
          <p:nvSpPr>
            <p:cNvPr id="46" name="Left Arrow 45"/>
            <p:cNvSpPr/>
            <p:nvPr/>
          </p:nvSpPr>
          <p:spPr bwMode="auto">
            <a:xfrm>
              <a:off x="1534135" y="3678598"/>
              <a:ext cx="960120" cy="1066800"/>
            </a:xfrm>
            <a:prstGeom prst="left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7989" y="2194560"/>
              <a:ext cx="2372412" cy="1418879"/>
              <a:chOff x="827989" y="2194560"/>
              <a:chExt cx="2372412" cy="1418879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827989" y="2194560"/>
                <a:ext cx="2372412" cy="1418879"/>
              </a:xfrm>
              <a:prstGeom prst="rect">
                <a:avLst/>
              </a:prstGeom>
              <a:noFill/>
              <a:ln w="76200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987262" y="2393221"/>
                <a:ext cx="2053866" cy="1021556"/>
                <a:chOff x="3487654" y="2611930"/>
                <a:chExt cx="2053866" cy="1021556"/>
              </a:xfrm>
            </p:grpSpPr>
            <p:sp>
              <p:nvSpPr>
                <p:cNvPr id="50" name="Vertical Scroll 49"/>
                <p:cNvSpPr/>
                <p:nvPr/>
              </p:nvSpPr>
              <p:spPr>
                <a:xfrm>
                  <a:off x="3487654" y="26119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51" name="Vertical Scroll 50"/>
                <p:cNvSpPr/>
                <p:nvPr/>
              </p:nvSpPr>
              <p:spPr>
                <a:xfrm>
                  <a:off x="3640054" y="27643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52" name="Vertical Scroll 51"/>
                <p:cNvSpPr/>
                <p:nvPr/>
              </p:nvSpPr>
              <p:spPr>
                <a:xfrm>
                  <a:off x="3792454" y="29167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53" name="Vertical Scroll 52"/>
                <p:cNvSpPr/>
                <p:nvPr/>
              </p:nvSpPr>
              <p:spPr>
                <a:xfrm>
                  <a:off x="3944854" y="30691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6984350" y="2403686"/>
            <a:ext cx="960120" cy="2124120"/>
            <a:chOff x="5099985" y="2550869"/>
            <a:chExt cx="960120" cy="2124120"/>
          </a:xfrm>
        </p:grpSpPr>
        <p:sp>
          <p:nvSpPr>
            <p:cNvPr id="56" name="Rounded Rectangle 55"/>
            <p:cNvSpPr/>
            <p:nvPr/>
          </p:nvSpPr>
          <p:spPr bwMode="auto">
            <a:xfrm>
              <a:off x="5133700" y="4164211"/>
              <a:ext cx="892691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57" name="Left Arrow 56"/>
            <p:cNvSpPr/>
            <p:nvPr/>
          </p:nvSpPr>
          <p:spPr bwMode="auto">
            <a:xfrm>
              <a:off x="5099985" y="2550869"/>
              <a:ext cx="960120" cy="1066800"/>
            </a:xfrm>
            <a:prstGeom prst="leftArrow">
              <a:avLst/>
            </a:prstGeom>
            <a:solidFill>
              <a:srgbClr val="CCECFF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329438" y="2403686"/>
            <a:ext cx="960120" cy="2124120"/>
            <a:chOff x="5099985" y="2550869"/>
            <a:chExt cx="960120" cy="2124120"/>
          </a:xfrm>
        </p:grpSpPr>
        <p:sp>
          <p:nvSpPr>
            <p:cNvPr id="59" name="Rounded Rectangle 58"/>
            <p:cNvSpPr/>
            <p:nvPr/>
          </p:nvSpPr>
          <p:spPr bwMode="auto">
            <a:xfrm>
              <a:off x="5133700" y="4164211"/>
              <a:ext cx="892691" cy="510778"/>
            </a:xfrm>
            <a:prstGeom prst="roundRec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state</a:t>
              </a:r>
            </a:p>
          </p:txBody>
        </p:sp>
        <p:sp>
          <p:nvSpPr>
            <p:cNvPr id="60" name="Left Arrow 59"/>
            <p:cNvSpPr/>
            <p:nvPr/>
          </p:nvSpPr>
          <p:spPr bwMode="auto">
            <a:xfrm>
              <a:off x="5099985" y="2550869"/>
              <a:ext cx="960120" cy="1066800"/>
            </a:xfrm>
            <a:prstGeom prst="leftArrow">
              <a:avLst/>
            </a:prstGeom>
            <a:solidFill>
              <a:srgbClr val="CCECFF"/>
            </a:solidFill>
            <a:ln w="762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449757" y="2190327"/>
            <a:ext cx="2372412" cy="2550838"/>
            <a:chOff x="827989" y="2194560"/>
            <a:chExt cx="2372412" cy="2550838"/>
          </a:xfrm>
        </p:grpSpPr>
        <p:sp>
          <p:nvSpPr>
            <p:cNvPr id="62" name="Left Arrow 61"/>
            <p:cNvSpPr/>
            <p:nvPr/>
          </p:nvSpPr>
          <p:spPr bwMode="auto">
            <a:xfrm>
              <a:off x="1534135" y="3678598"/>
              <a:ext cx="960120" cy="1066800"/>
            </a:xfrm>
            <a:prstGeom prst="left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27989" y="2194560"/>
              <a:ext cx="2372412" cy="1418879"/>
              <a:chOff x="827989" y="2194560"/>
              <a:chExt cx="2372412" cy="1418879"/>
            </a:xfrm>
          </p:grpSpPr>
          <p:sp>
            <p:nvSpPr>
              <p:cNvPr id="64" name="Rectangle 63"/>
              <p:cNvSpPr/>
              <p:nvPr/>
            </p:nvSpPr>
            <p:spPr bwMode="auto">
              <a:xfrm>
                <a:off x="827989" y="2194560"/>
                <a:ext cx="2372412" cy="1418879"/>
              </a:xfrm>
              <a:prstGeom prst="rect">
                <a:avLst/>
              </a:prstGeom>
              <a:noFill/>
              <a:ln w="76200" cap="flat" cmpd="sng" algn="ctr">
                <a:solidFill>
                  <a:schemeClr val="tx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987262" y="2393221"/>
                <a:ext cx="2053866" cy="1021556"/>
                <a:chOff x="3487654" y="2611930"/>
                <a:chExt cx="2053866" cy="1021556"/>
              </a:xfrm>
            </p:grpSpPr>
            <p:sp>
              <p:nvSpPr>
                <p:cNvPr id="66" name="Vertical Scroll 65"/>
                <p:cNvSpPr/>
                <p:nvPr/>
              </p:nvSpPr>
              <p:spPr>
                <a:xfrm>
                  <a:off x="3487654" y="26119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67" name="Vertical Scroll 66"/>
                <p:cNvSpPr/>
                <p:nvPr/>
              </p:nvSpPr>
              <p:spPr>
                <a:xfrm>
                  <a:off x="3640054" y="27643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68" name="Vertical Scroll 67"/>
                <p:cNvSpPr/>
                <p:nvPr/>
              </p:nvSpPr>
              <p:spPr>
                <a:xfrm>
                  <a:off x="3792454" y="29167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  <p:sp>
              <p:nvSpPr>
                <p:cNvPr id="69" name="Vertical Scroll 68"/>
                <p:cNvSpPr/>
                <p:nvPr/>
              </p:nvSpPr>
              <p:spPr>
                <a:xfrm>
                  <a:off x="3944854" y="3069130"/>
                  <a:ext cx="1596666" cy="564356"/>
                </a:xfrm>
                <a:prstGeom prst="verticalScroll">
                  <a:avLst/>
                </a:prstGeom>
                <a:solidFill>
                  <a:srgbClr val="CCE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Txn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024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26" name="Picture 2" descr="https://i.kym-cdn.com/entries/icons/original/000/016/986/xl1XYq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7" y="1471612"/>
            <a:ext cx="8041307" cy="535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/>
          <p:cNvSpPr/>
          <p:nvPr/>
        </p:nvSpPr>
        <p:spPr bwMode="auto">
          <a:xfrm>
            <a:off x="6065520" y="4853821"/>
            <a:ext cx="2956560" cy="1055608"/>
          </a:xfrm>
          <a:prstGeom prst="wedgeRoundRectCallout">
            <a:avLst>
              <a:gd name="adj1" fmla="val -79523"/>
              <a:gd name="adj2" fmla="val -9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God, it’s full of accounts! </a:t>
            </a:r>
          </a:p>
        </p:txBody>
      </p:sp>
    </p:spTree>
    <p:extLst>
      <p:ext uri="{BB962C8B-B14F-4D97-AF65-F5344CB8AC3E}">
        <p14:creationId xmlns:p14="http://schemas.microsoft.com/office/powerpoint/2010/main" val="4221498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4923" y="2585058"/>
            <a:ext cx="6997037" cy="523220"/>
            <a:chOff x="912523" y="2585058"/>
            <a:chExt cx="6997037" cy="523220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912523" y="2585058"/>
              <a:ext cx="288194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Account 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5194962" y="2585058"/>
              <a:ext cx="271459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 State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4007034" y="2846668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064923" y="3468978"/>
            <a:ext cx="6997037" cy="523220"/>
            <a:chOff x="912523" y="2585058"/>
            <a:chExt cx="6997037" cy="52322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912523" y="2585058"/>
              <a:ext cx="288194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Account 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5194962" y="2585058"/>
              <a:ext cx="271459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 State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4007034" y="2846668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1064923" y="4352898"/>
            <a:ext cx="6997037" cy="523220"/>
            <a:chOff x="912523" y="2585058"/>
            <a:chExt cx="6997037" cy="523220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912523" y="2585058"/>
              <a:ext cx="288194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Account 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5194962" y="2585058"/>
              <a:ext cx="271459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 State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4007034" y="2846668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6" name="Group 25"/>
          <p:cNvGrpSpPr/>
          <p:nvPr/>
        </p:nvGrpSpPr>
        <p:grpSpPr>
          <a:xfrm>
            <a:off x="1064923" y="5236818"/>
            <a:ext cx="6997037" cy="523220"/>
            <a:chOff x="912523" y="2585058"/>
            <a:chExt cx="6997037" cy="523220"/>
          </a:xfrm>
        </p:grpSpPr>
        <p:sp>
          <p:nvSpPr>
            <p:cNvPr id="27" name="TextBox 26"/>
            <p:cNvSpPr txBox="1"/>
            <p:nvPr/>
          </p:nvSpPr>
          <p:spPr bwMode="auto">
            <a:xfrm>
              <a:off x="912523" y="2585058"/>
              <a:ext cx="288194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Account 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5194962" y="2585058"/>
              <a:ext cx="271459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 State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4007034" y="2846668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8910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Account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371698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3677009" y="1963909"/>
            <a:ext cx="4768442" cy="510778"/>
          </a:xfrm>
          <a:prstGeom prst="wedgeRoundRectCallout">
            <a:avLst>
              <a:gd name="adj1" fmla="val -61743"/>
              <a:gd name="adj2" fmla="val 137091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Owned by person or organization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573802" y="3129531"/>
            <a:ext cx="3764969" cy="510778"/>
          </a:xfrm>
          <a:prstGeom prst="wedgeRoundRectCallout">
            <a:avLst>
              <a:gd name="adj1" fmla="val -89211"/>
              <a:gd name="adj2" fmla="val -29995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Controlled by private keys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4931220" y="4360280"/>
            <a:ext cx="3438031" cy="510778"/>
          </a:xfrm>
          <a:prstGeom prst="wedgeRoundRectCallout">
            <a:avLst>
              <a:gd name="adj1" fmla="val -110284"/>
              <a:gd name="adj2" fmla="val -220951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Holds currency balance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3766171" y="5127638"/>
            <a:ext cx="4768443" cy="919401"/>
          </a:xfrm>
          <a:prstGeom prst="wedgeRoundRectCallout">
            <a:avLst>
              <a:gd name="adj1" fmla="val -65250"/>
              <a:gd name="adj2" fmla="val -174870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Active agent: transfers currency, calls contract code</a:t>
            </a:r>
          </a:p>
        </p:txBody>
      </p:sp>
    </p:spTree>
    <p:extLst>
      <p:ext uri="{BB962C8B-B14F-4D97-AF65-F5344CB8AC3E}">
        <p14:creationId xmlns:p14="http://schemas.microsoft.com/office/powerpoint/2010/main" val="235472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Account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371698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229071" y="3396875"/>
            <a:ext cx="4453331" cy="523220"/>
            <a:chOff x="2568861" y="3387377"/>
            <a:chExt cx="4453331" cy="523220"/>
          </a:xfrm>
        </p:grpSpPr>
        <p:sp>
          <p:nvSpPr>
            <p:cNvPr id="10" name="TextBox 9"/>
            <p:cNvSpPr txBox="1"/>
            <p:nvPr/>
          </p:nvSpPr>
          <p:spPr bwMode="auto">
            <a:xfrm>
              <a:off x="2568861" y="3387377"/>
              <a:ext cx="150393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5575962" y="3387377"/>
              <a:ext cx="1446230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balance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4336701" y="3648987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353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1540">
            <a:off x="37820" y="283348"/>
            <a:ext cx="9182962" cy="825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961843" y="1837322"/>
            <a:ext cx="514435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Second-largest Cryptocurrency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961843" y="3519488"/>
            <a:ext cx="59105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 via “smart contracts”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961843" y="2678405"/>
            <a:ext cx="345799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Accounts, not UTXO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61843" y="4360571"/>
            <a:ext cx="481734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“Turing-Complete” Language</a:t>
            </a:r>
          </a:p>
        </p:txBody>
      </p:sp>
    </p:spTree>
    <p:extLst>
      <p:ext uri="{BB962C8B-B14F-4D97-AF65-F5344CB8AC3E}">
        <p14:creationId xmlns:p14="http://schemas.microsoft.com/office/powerpoint/2010/main" val="40112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Account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2" descr="Image result for ro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2" y="2118360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4360465" y="2609731"/>
            <a:ext cx="3022075" cy="510778"/>
          </a:xfrm>
          <a:prstGeom prst="wedgeRoundRectCallout">
            <a:avLst>
              <a:gd name="adj1" fmla="val -106367"/>
              <a:gd name="adj2" fmla="val 29678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immutable code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002381" y="1862971"/>
            <a:ext cx="3438031" cy="510778"/>
          </a:xfrm>
          <a:prstGeom prst="wedgeRoundRectCallout">
            <a:avLst>
              <a:gd name="adj1" fmla="val -91831"/>
              <a:gd name="adj2" fmla="val 140389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Holds currency balance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77454" y="3471809"/>
            <a:ext cx="3794682" cy="919401"/>
          </a:xfrm>
          <a:prstGeom prst="wedgeRoundRectCallout">
            <a:avLst>
              <a:gd name="adj1" fmla="val -80148"/>
              <a:gd name="adj2" fmla="val -62815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Passive only: code called by other accounts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496454" y="5326103"/>
            <a:ext cx="4621313" cy="919401"/>
          </a:xfrm>
          <a:prstGeom prst="wedgeRoundRectCallout">
            <a:avLst>
              <a:gd name="adj1" fmla="val -73037"/>
              <a:gd name="adj2" fmla="val -235331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can transfer currency,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call other contracts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05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Account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2" descr="Image result for ro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2" y="2118360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229071" y="3396875"/>
            <a:ext cx="4591189" cy="1384995"/>
            <a:chOff x="2568861" y="3387377"/>
            <a:chExt cx="4591189" cy="1384995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2568861" y="3387377"/>
              <a:ext cx="150393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66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rPr>
                <a:t>Address</a:t>
              </a:r>
              <a:endParaRPr lang="en-US" sz="1050" dirty="0">
                <a:solidFill>
                  <a:srgbClr val="FF66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5575962" y="3387377"/>
              <a:ext cx="1584088" cy="138499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balance</a:t>
              </a:r>
            </a:p>
            <a:p>
              <a:pPr algn="ctr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code</a:t>
              </a:r>
            </a:p>
            <a:p>
              <a:pPr algn="ctr"/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storage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4336701" y="3648987"/>
              <a:ext cx="975360" cy="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339AF2-AC07-4C7D-AAF5-87E758002C12}"/>
              </a:ext>
            </a:extLst>
          </p:cNvPr>
          <p:cNvCxnSpPr/>
          <p:nvPr/>
        </p:nvCxnSpPr>
        <p:spPr bwMode="auto">
          <a:xfrm>
            <a:off x="6236172" y="3920095"/>
            <a:ext cx="160421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CD4B9F-2AF8-4B4D-B7DA-85E05CA9C88D}"/>
              </a:ext>
            </a:extLst>
          </p:cNvPr>
          <p:cNvCxnSpPr/>
          <p:nvPr/>
        </p:nvCxnSpPr>
        <p:spPr bwMode="auto">
          <a:xfrm>
            <a:off x="6236172" y="4313126"/>
            <a:ext cx="160421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26740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Creation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557023" y="1963909"/>
            <a:ext cx="4004508" cy="510778"/>
          </a:xfrm>
          <a:prstGeom prst="wedgeRoundRectCallout">
            <a:avLst>
              <a:gd name="adj1" fmla="val -61743"/>
              <a:gd name="adj2" fmla="val 137091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Submitted by external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76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Creation 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triped Right Arrow 12"/>
          <p:cNvSpPr/>
          <p:nvPr/>
        </p:nvSpPr>
        <p:spPr bwMode="auto">
          <a:xfrm>
            <a:off x="3261360" y="3733800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6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Creation 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2924054" y="2007578"/>
            <a:ext cx="1893359" cy="510778"/>
          </a:xfrm>
          <a:prstGeom prst="wedgeRoundRectCallout">
            <a:avLst>
              <a:gd name="adj1" fmla="val 32432"/>
              <a:gd name="adj2" fmla="val 149026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Hello World!</a:t>
            </a:r>
          </a:p>
        </p:txBody>
      </p:sp>
      <p:pic>
        <p:nvPicPr>
          <p:cNvPr id="9" name="Picture 2" descr="Image result fo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33" y="2922075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triped Right Arrow 3"/>
          <p:cNvSpPr/>
          <p:nvPr/>
        </p:nvSpPr>
        <p:spPr bwMode="auto">
          <a:xfrm>
            <a:off x="3261360" y="3733800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20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Creation 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2924054" y="2007578"/>
            <a:ext cx="1893359" cy="510778"/>
          </a:xfrm>
          <a:prstGeom prst="wedgeRoundRectCallout">
            <a:avLst>
              <a:gd name="adj1" fmla="val 32432"/>
              <a:gd name="adj2" fmla="val 149026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Hello World!</a:t>
            </a:r>
          </a:p>
        </p:txBody>
      </p:sp>
      <p:pic>
        <p:nvPicPr>
          <p:cNvPr id="9" name="Picture 2" descr="Image result fo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33" y="2922075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triped Right Arrow 9"/>
          <p:cNvSpPr/>
          <p:nvPr/>
        </p:nvSpPr>
        <p:spPr bwMode="auto">
          <a:xfrm>
            <a:off x="3261360" y="3733800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33160" y="2007578"/>
            <a:ext cx="2179320" cy="3840167"/>
            <a:chOff x="6233160" y="2007578"/>
            <a:chExt cx="2179320" cy="3840167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233160" y="2007578"/>
              <a:ext cx="2179320" cy="3840167"/>
            </a:xfrm>
            <a:prstGeom prst="wedgeRoundRectCallout">
              <a:avLst>
                <a:gd name="adj1" fmla="val -64889"/>
                <a:gd name="adj2" fmla="val -14950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716725" y="2356862"/>
              <a:ext cx="1212191" cy="3141599"/>
              <a:chOff x="6758328" y="2099225"/>
              <a:chExt cx="1212191" cy="3141599"/>
            </a:xfrm>
          </p:grpSpPr>
          <p:sp>
            <p:nvSpPr>
              <p:cNvPr id="4" name="Folded Corner 3"/>
              <p:cNvSpPr/>
              <p:nvPr/>
            </p:nvSpPr>
            <p:spPr bwMode="auto">
              <a:xfrm>
                <a:off x="6937864" y="3421735"/>
                <a:ext cx="853119" cy="550962"/>
              </a:xfrm>
              <a:prstGeom prst="foldedCorner">
                <a:avLst/>
              </a:prstGeom>
              <a:solidFill>
                <a:srgbClr val="FFFF00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</a:p>
            </p:txBody>
          </p:sp>
          <p:sp>
            <p:nvSpPr>
              <p:cNvPr id="5" name="Flowchart: Magnetic Disk 4"/>
              <p:cNvSpPr/>
              <p:nvPr/>
            </p:nvSpPr>
            <p:spPr bwMode="auto">
              <a:xfrm>
                <a:off x="6758328" y="4323745"/>
                <a:ext cx="1212191" cy="917079"/>
              </a:xfrm>
              <a:prstGeom prst="flowChartMagneticDisk">
                <a:avLst/>
              </a:prstGeom>
              <a:solidFill>
                <a:srgbClr val="FFFF00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storage</a:t>
                </a:r>
              </a:p>
            </p:txBody>
          </p:sp>
          <p:pic>
            <p:nvPicPr>
              <p:cNvPr id="11266" name="Picture 2" descr="Image result for sack money clipar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8692" y="2099225"/>
                <a:ext cx="971462" cy="9714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88510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Message Call 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2924054" y="1574255"/>
            <a:ext cx="2601594" cy="919401"/>
          </a:xfrm>
          <a:prstGeom prst="wedgeRoundRectCallout">
            <a:avLst>
              <a:gd name="adj1" fmla="val -41988"/>
              <a:gd name="adj2" fmla="val 95983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your code with these args</a:t>
            </a:r>
          </a:p>
        </p:txBody>
      </p:sp>
      <p:pic>
        <p:nvPicPr>
          <p:cNvPr id="9" name="Picture 2" descr="Image result fo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33" y="2922075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 bwMode="auto">
          <a:xfrm>
            <a:off x="5834894" y="2150171"/>
            <a:ext cx="1800346" cy="510778"/>
          </a:xfrm>
          <a:prstGeom prst="wedgeRoundRectCallout">
            <a:avLst>
              <a:gd name="adj1" fmla="val -63997"/>
              <a:gd name="adj2" fmla="val 143722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sir!</a:t>
            </a:r>
          </a:p>
        </p:txBody>
      </p:sp>
      <p:sp>
        <p:nvSpPr>
          <p:cNvPr id="11" name="Striped Right Arrow 10"/>
          <p:cNvSpPr/>
          <p:nvPr/>
        </p:nvSpPr>
        <p:spPr bwMode="auto">
          <a:xfrm>
            <a:off x="3261360" y="3733800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0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Message Call Transaction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3076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799744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5236243" y="1659991"/>
            <a:ext cx="2601594" cy="919401"/>
          </a:xfrm>
          <a:prstGeom prst="wedgeRoundRectCallout">
            <a:avLst>
              <a:gd name="adj1" fmla="val -41988"/>
              <a:gd name="adj2" fmla="val 95983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 your code with these args</a:t>
            </a:r>
          </a:p>
        </p:txBody>
      </p:sp>
      <p:pic>
        <p:nvPicPr>
          <p:cNvPr id="9" name="Picture 2" descr="Image result fo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733" y="2922075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ular Callout 9"/>
          <p:cNvSpPr/>
          <p:nvPr/>
        </p:nvSpPr>
        <p:spPr bwMode="auto">
          <a:xfrm>
            <a:off x="6537040" y="5592356"/>
            <a:ext cx="1800346" cy="510778"/>
          </a:xfrm>
          <a:prstGeom prst="wedgeRoundRectCallout">
            <a:avLst>
              <a:gd name="adj1" fmla="val 12188"/>
              <a:gd name="adj2" fmla="val -151663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sir!</a:t>
            </a:r>
          </a:p>
        </p:txBody>
      </p:sp>
      <p:pic>
        <p:nvPicPr>
          <p:cNvPr id="8" name="Picture 2" descr="Image result for robo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717" y="3012106"/>
            <a:ext cx="1688241" cy="199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triped Right Arrow 10"/>
          <p:cNvSpPr/>
          <p:nvPr/>
        </p:nvSpPr>
        <p:spPr bwMode="auto">
          <a:xfrm>
            <a:off x="3261360" y="3733800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triped Right Arrow 11"/>
          <p:cNvSpPr/>
          <p:nvPr/>
        </p:nvSpPr>
        <p:spPr bwMode="auto">
          <a:xfrm>
            <a:off x="6167358" y="3556435"/>
            <a:ext cx="960120" cy="651110"/>
          </a:xfrm>
          <a:prstGeom prst="striped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31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to External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80110" y="2799744"/>
            <a:ext cx="7383780" cy="3048001"/>
            <a:chOff x="752354" y="2799744"/>
            <a:chExt cx="7383780" cy="3048001"/>
          </a:xfrm>
        </p:grpSpPr>
        <p:pic>
          <p:nvPicPr>
            <p:cNvPr id="4" name="Picture 4" descr="Image result for monopoly man clipart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54" y="2799744"/>
              <a:ext cx="2171700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Striped Right Arrow 4"/>
            <p:cNvSpPr/>
            <p:nvPr/>
          </p:nvSpPr>
          <p:spPr bwMode="auto">
            <a:xfrm>
              <a:off x="3270765" y="3376096"/>
              <a:ext cx="2346959" cy="1895296"/>
            </a:xfrm>
            <a:prstGeom prst="striped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transfer money</a:t>
              </a:r>
            </a:p>
          </p:txBody>
        </p:sp>
        <p:pic>
          <p:nvPicPr>
            <p:cNvPr id="6" name="Picture 4" descr="Image result for monopoly man clipart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4434" y="2799744"/>
              <a:ext cx="2171700" cy="304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ounded Rectangular Callout 8"/>
          <p:cNvSpPr/>
          <p:nvPr/>
        </p:nvSpPr>
        <p:spPr bwMode="auto">
          <a:xfrm>
            <a:off x="1710998" y="1791986"/>
            <a:ext cx="4034482" cy="510778"/>
          </a:xfrm>
          <a:prstGeom prst="wedgeRoundRectCallout">
            <a:avLst>
              <a:gd name="adj1" fmla="val -34810"/>
              <a:gd name="adj2" fmla="val 122174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Here’s the money I owe you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193280" y="1907080"/>
            <a:ext cx="1222454" cy="510778"/>
          </a:xfrm>
          <a:prstGeom prst="wedgeRoundRectCallout">
            <a:avLst>
              <a:gd name="adj1" fmla="val -34810"/>
              <a:gd name="adj2" fmla="val 122174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56450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to Contract &amp; Vice-Versa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4" name="Picture 4" descr="Image result for monopoly man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4" y="2698132"/>
            <a:ext cx="21717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053" y="2759297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927922" y="3147108"/>
            <a:ext cx="2893531" cy="2013095"/>
            <a:chOff x="2927922" y="3733038"/>
            <a:chExt cx="2893531" cy="2013095"/>
          </a:xfrm>
        </p:grpSpPr>
        <p:sp>
          <p:nvSpPr>
            <p:cNvPr id="8" name="Striped Right Arrow 7"/>
            <p:cNvSpPr/>
            <p:nvPr/>
          </p:nvSpPr>
          <p:spPr bwMode="auto">
            <a:xfrm>
              <a:off x="3131006" y="3733038"/>
              <a:ext cx="2487363" cy="1039356"/>
            </a:xfrm>
            <a:prstGeom prst="striped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function call</a:t>
              </a:r>
            </a:p>
          </p:txBody>
        </p:sp>
        <p:sp>
          <p:nvSpPr>
            <p:cNvPr id="9" name="Striped Right Arrow 8"/>
            <p:cNvSpPr/>
            <p:nvPr/>
          </p:nvSpPr>
          <p:spPr bwMode="auto">
            <a:xfrm flipH="1">
              <a:off x="2927922" y="4706777"/>
              <a:ext cx="2893531" cy="1039356"/>
            </a:xfrm>
            <a:prstGeom prst="striped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function 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95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79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Contract to Contract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5" name="Picture 2" descr="Image result for ro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053" y="2690820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927922" y="3147108"/>
            <a:ext cx="2893531" cy="2013095"/>
            <a:chOff x="2927922" y="3733038"/>
            <a:chExt cx="2893531" cy="2013095"/>
          </a:xfrm>
        </p:grpSpPr>
        <p:sp>
          <p:nvSpPr>
            <p:cNvPr id="6" name="Striped Right Arrow 5"/>
            <p:cNvSpPr/>
            <p:nvPr/>
          </p:nvSpPr>
          <p:spPr bwMode="auto">
            <a:xfrm>
              <a:off x="3131006" y="3733038"/>
              <a:ext cx="2487363" cy="1039356"/>
            </a:xfrm>
            <a:prstGeom prst="striped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function call</a:t>
              </a:r>
            </a:p>
          </p:txBody>
        </p:sp>
        <p:sp>
          <p:nvSpPr>
            <p:cNvPr id="7" name="Striped Right Arrow 6"/>
            <p:cNvSpPr/>
            <p:nvPr/>
          </p:nvSpPr>
          <p:spPr bwMode="auto">
            <a:xfrm flipH="1">
              <a:off x="2927922" y="4706777"/>
              <a:ext cx="2893531" cy="1039356"/>
            </a:xfrm>
            <a:prstGeom prst="stripedRightArrow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function return</a:t>
              </a:r>
            </a:p>
          </p:txBody>
        </p:sp>
      </p:grpSp>
      <p:pic>
        <p:nvPicPr>
          <p:cNvPr id="9" name="Picture 2" descr="Image result for ro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17" y="2690820"/>
            <a:ext cx="2479505" cy="2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817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Money, Honey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46826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Native currency called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ether</a:t>
            </a:r>
            <a:endParaRPr lang="en-US" sz="105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638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29" y="2835136"/>
            <a:ext cx="2266862" cy="70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Notched Right Arrow 7"/>
          <p:cNvSpPr/>
          <p:nvPr/>
        </p:nvSpPr>
        <p:spPr bwMode="auto">
          <a:xfrm>
            <a:off x="1369723" y="2728546"/>
            <a:ext cx="1632215" cy="917079"/>
          </a:xfrm>
          <a:prstGeom prst="notchedRightArrow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this</a:t>
            </a:r>
          </a:p>
        </p:txBody>
      </p:sp>
      <p:sp>
        <p:nvSpPr>
          <p:cNvPr id="11" name="Notched Right Arrow 10"/>
          <p:cNvSpPr/>
          <p:nvPr/>
        </p:nvSpPr>
        <p:spPr bwMode="auto">
          <a:xfrm>
            <a:off x="1369722" y="4756805"/>
            <a:ext cx="1632215" cy="917079"/>
          </a:xfrm>
          <a:prstGeom prst="notchedRightArrow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this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29" y="3950496"/>
            <a:ext cx="4389944" cy="2529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Image result for ether coin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495" y="1642759"/>
            <a:ext cx="1135380" cy="113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2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170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37" y="21793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793765" y="2452837"/>
            <a:ext cx="416239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Caller pays fee for each transaction step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93763" y="3809197"/>
            <a:ext cx="416240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Denial of Service attacks expensive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35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7170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37" y="21793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000463" y="2452837"/>
            <a:ext cx="49517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Each step has fixed “gas”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00463" y="3614024"/>
            <a:ext cx="469644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Gas price in Ether can vary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00463" y="4775210"/>
            <a:ext cx="627526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determined by additional fees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485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7170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37" y="21793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929015" y="2026117"/>
            <a:ext cx="425949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a call runs out of gas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68714" y="4348490"/>
            <a:ext cx="441980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a call has leftover gas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53159" y="2658130"/>
            <a:ext cx="293535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Effects discarded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224241" y="3347383"/>
            <a:ext cx="29642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Gas not refunded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2200" y="5084743"/>
            <a:ext cx="36263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Unused gas refunded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6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Block Gas Limit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26030" y="2292926"/>
            <a:ext cx="48606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has limit on block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26030" y="3934052"/>
            <a:ext cx="80452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full when transactions’ gas costs reach limit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626030" y="3113489"/>
            <a:ext cx="528221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has limit on block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26030" y="4754614"/>
            <a:ext cx="693484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see how this can be exploited later</a:t>
            </a:r>
          </a:p>
        </p:txBody>
      </p:sp>
      <p:pic>
        <p:nvPicPr>
          <p:cNvPr id="8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29" y="766366"/>
            <a:ext cx="2049780" cy="20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05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A4A-1AB8-4BA7-9843-F5B0CA3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4CA79-DF47-4010-AA38-1D97AB756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71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172354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Gas price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296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212387" y="2686135"/>
            <a:ext cx="4116395" cy="919401"/>
          </a:xfrm>
          <a:prstGeom prst="wedgeRoundRectCallout">
            <a:avLst>
              <a:gd name="adj1" fmla="val -69557"/>
              <a:gd name="adj2" fmla="val -11022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much caller is willing to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the miner for inclusion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noFill/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3313127" y="4385319"/>
            <a:ext cx="4192573" cy="919401"/>
          </a:xfrm>
          <a:prstGeom prst="wedgeRoundRectCallout">
            <a:avLst>
              <a:gd name="adj1" fmla="val -59796"/>
              <a:gd name="adj2" fmla="val -22459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Miners </a:t>
            </a:r>
            <a:r>
              <a:rPr lang="en-US" baseline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prioritize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transactions with higher tips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1117454" y="5647527"/>
            <a:ext cx="3970519" cy="510778"/>
          </a:xfrm>
          <a:prstGeom prst="wedgeRoundRectCallout">
            <a:avLst>
              <a:gd name="adj1" fmla="val -21668"/>
              <a:gd name="adj2" fmla="val -60650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Extra-low tip may never run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074310" y="2285099"/>
            <a:ext cx="4405897" cy="510778"/>
          </a:xfrm>
          <a:prstGeom prst="wedgeRoundRectCallout">
            <a:avLst>
              <a:gd name="adj1" fmla="val -71734"/>
              <a:gd name="adj2" fmla="val 14935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 gas caller willing to spend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850769" y="3942931"/>
            <a:ext cx="4371908" cy="510778"/>
          </a:xfrm>
          <a:prstGeom prst="wedgeRoundRectCallout">
            <a:avLst>
              <a:gd name="adj1" fmla="val -63369"/>
              <a:gd name="adj2" fmla="val -13654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canceled if limit exceeded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466567" y="4942471"/>
            <a:ext cx="4127514" cy="510778"/>
          </a:xfrm>
          <a:prstGeom prst="wedgeRoundRectCallout">
            <a:avLst>
              <a:gd name="adj1" fmla="val -38351"/>
              <a:gd name="adj2" fmla="val -26793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refunds for cancelations!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20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006394" y="3769116"/>
            <a:ext cx="319272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txn can have multiple inputs …</a:t>
            </a:r>
          </a:p>
        </p:txBody>
      </p:sp>
      <p:sp>
        <p:nvSpPr>
          <p:cNvPr id="9" name="AutoShape 68"/>
          <p:cNvSpPr>
            <a:spLocks noChangeArrowheads="1"/>
          </p:cNvSpPr>
          <p:nvPr/>
        </p:nvSpPr>
        <p:spPr bwMode="auto">
          <a:xfrm>
            <a:off x="1264920" y="3063240"/>
            <a:ext cx="2663564" cy="2804160"/>
          </a:xfrm>
          <a:prstGeom prst="wedgeRoundRectCallout">
            <a:avLst>
              <a:gd name="adj1" fmla="val 81658"/>
              <a:gd name="adj2" fmla="val -6771"/>
              <a:gd name="adj3" fmla="val 16667"/>
            </a:avLst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 dirty="0">
              <a:solidFill>
                <a:srgbClr val="FF66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309194" y="2662648"/>
            <a:ext cx="4418490" cy="919401"/>
          </a:xfrm>
          <a:prstGeom prst="wedgeRoundRectCallout">
            <a:avLst>
              <a:gd name="adj1" fmla="val -60285"/>
              <a:gd name="adj2" fmla="val 13013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Transaction sequence number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(from sender)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7095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296998" y="4956807"/>
            <a:ext cx="3112960" cy="919401"/>
          </a:xfrm>
          <a:prstGeom prst="wedgeRoundRectCallout">
            <a:avLst>
              <a:gd name="adj1" fmla="val -87546"/>
              <a:gd name="adj2" fmla="val 83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destination address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(external or contract)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1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172354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Gas price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458441" y="3851809"/>
            <a:ext cx="4054681" cy="510778"/>
          </a:xfrm>
          <a:prstGeom prst="wedgeRoundRectCallout">
            <a:avLst>
              <a:gd name="adj1" fmla="val 11124"/>
              <a:gd name="adj2" fmla="val -30416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ether to transfer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117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228233" y="4701419"/>
            <a:ext cx="4023257" cy="919401"/>
          </a:xfrm>
          <a:prstGeom prst="wedgeRoundRectCallout">
            <a:avLst>
              <a:gd name="adj1" fmla="val 10718"/>
              <a:gd name="adj2" fmla="val -15928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Payload: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name, args, etc.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42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Fields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0233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Priority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47403"/>
            <a:ext cx="1582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limit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225443" y="1948839"/>
            <a:ext cx="10781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123709"/>
            <a:ext cx="12250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5648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3047403"/>
            <a:ext cx="944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022610" y="5530570"/>
            <a:ext cx="3780183" cy="510778"/>
          </a:xfrm>
          <a:prstGeom prst="wedgeRoundRectCallout">
            <a:avLst>
              <a:gd name="adj1" fmla="val 31357"/>
              <a:gd name="adj2" fmla="val -19973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ECDSA signature args ….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225443" y="4123709"/>
            <a:ext cx="16225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Et cetera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5258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A4A-1AB8-4BA7-9843-F5B0CA3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4CA79-DF47-4010-AA38-1D97AB756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72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Virtual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40180" y="2216840"/>
            <a:ext cx="6263640" cy="3795921"/>
            <a:chOff x="1432560" y="2742039"/>
            <a:chExt cx="6263640" cy="3795921"/>
          </a:xfrm>
        </p:grpSpPr>
        <p:sp>
          <p:nvSpPr>
            <p:cNvPr id="4" name="Folded Corner 3"/>
            <p:cNvSpPr/>
            <p:nvPr/>
          </p:nvSpPr>
          <p:spPr bwMode="auto">
            <a:xfrm>
              <a:off x="3727452" y="2742039"/>
              <a:ext cx="1673856" cy="550962"/>
            </a:xfrm>
            <a:prstGeom prst="foldedCorner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EVM Code</a:t>
              </a: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1432560" y="3962400"/>
              <a:ext cx="6263640" cy="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Freeform 13"/>
            <p:cNvSpPr/>
            <p:nvPr/>
          </p:nvSpPr>
          <p:spPr bwMode="auto">
            <a:xfrm>
              <a:off x="3444240" y="4648200"/>
              <a:ext cx="2240280" cy="1889760"/>
            </a:xfrm>
            <a:custGeom>
              <a:avLst/>
              <a:gdLst>
                <a:gd name="connsiteX0" fmla="*/ 30480 w 2240280"/>
                <a:gd name="connsiteY0" fmla="*/ 1844040 h 1889760"/>
                <a:gd name="connsiteX1" fmla="*/ 0 w 2240280"/>
                <a:gd name="connsiteY1" fmla="*/ 655320 h 1889760"/>
                <a:gd name="connsiteX2" fmla="*/ 640080 w 2240280"/>
                <a:gd name="connsiteY2" fmla="*/ 1234440 h 1889760"/>
                <a:gd name="connsiteX3" fmla="*/ 655320 w 2240280"/>
                <a:gd name="connsiteY3" fmla="*/ 609600 h 1889760"/>
                <a:gd name="connsiteX4" fmla="*/ 1264920 w 2240280"/>
                <a:gd name="connsiteY4" fmla="*/ 1234440 h 1889760"/>
                <a:gd name="connsiteX5" fmla="*/ 1295400 w 2240280"/>
                <a:gd name="connsiteY5" fmla="*/ 624840 h 1889760"/>
                <a:gd name="connsiteX6" fmla="*/ 1905000 w 2240280"/>
                <a:gd name="connsiteY6" fmla="*/ 1249680 h 1889760"/>
                <a:gd name="connsiteX7" fmla="*/ 1905000 w 2240280"/>
                <a:gd name="connsiteY7" fmla="*/ 0 h 1889760"/>
                <a:gd name="connsiteX8" fmla="*/ 2240280 w 2240280"/>
                <a:gd name="connsiteY8" fmla="*/ 0 h 1889760"/>
                <a:gd name="connsiteX9" fmla="*/ 2225040 w 2240280"/>
                <a:gd name="connsiteY9" fmla="*/ 1874520 h 1889760"/>
                <a:gd name="connsiteX10" fmla="*/ 76200 w 2240280"/>
                <a:gd name="connsiteY10" fmla="*/ 1889760 h 1889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0280" h="1889760">
                  <a:moveTo>
                    <a:pt x="30480" y="1844040"/>
                  </a:moveTo>
                  <a:lnTo>
                    <a:pt x="0" y="655320"/>
                  </a:lnTo>
                  <a:lnTo>
                    <a:pt x="640080" y="1234440"/>
                  </a:lnTo>
                  <a:lnTo>
                    <a:pt x="655320" y="609600"/>
                  </a:lnTo>
                  <a:lnTo>
                    <a:pt x="1264920" y="1234440"/>
                  </a:lnTo>
                  <a:lnTo>
                    <a:pt x="1295400" y="624840"/>
                  </a:lnTo>
                  <a:lnTo>
                    <a:pt x="1905000" y="1249680"/>
                  </a:lnTo>
                  <a:lnTo>
                    <a:pt x="1905000" y="0"/>
                  </a:lnTo>
                  <a:lnTo>
                    <a:pt x="2240280" y="0"/>
                  </a:lnTo>
                  <a:lnTo>
                    <a:pt x="2225040" y="1874520"/>
                  </a:lnTo>
                  <a:lnTo>
                    <a:pt x="76200" y="1889760"/>
                  </a:lnTo>
                </a:path>
              </a:pathLst>
            </a:cu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b" anchorCtr="0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EVM engine</a:t>
              </a:r>
            </a:p>
          </p:txBody>
        </p:sp>
        <p:sp>
          <p:nvSpPr>
            <p:cNvPr id="15" name="Cloud Callout 14"/>
            <p:cNvSpPr/>
            <p:nvPr/>
          </p:nvSpPr>
          <p:spPr bwMode="auto">
            <a:xfrm>
              <a:off x="5463540" y="4053840"/>
              <a:ext cx="502920" cy="411480"/>
            </a:xfrm>
            <a:prstGeom prst="cloudCallout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963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Virtual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36320" y="3672840"/>
            <a:ext cx="5273040" cy="2270760"/>
            <a:chOff x="1036320" y="3672840"/>
            <a:chExt cx="5273040" cy="2270760"/>
          </a:xfrm>
        </p:grpSpPr>
        <p:grpSp>
          <p:nvGrpSpPr>
            <p:cNvPr id="25" name="Group 24"/>
            <p:cNvGrpSpPr/>
            <p:nvPr/>
          </p:nvGrpSpPr>
          <p:grpSpPr>
            <a:xfrm>
              <a:off x="1428348" y="3922723"/>
              <a:ext cx="4488985" cy="1244621"/>
              <a:chOff x="1417894" y="3922723"/>
              <a:chExt cx="4488985" cy="1244621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417894" y="3922723"/>
                <a:ext cx="2547492" cy="1244621"/>
                <a:chOff x="1417894" y="3922723"/>
                <a:chExt cx="2547492" cy="1244621"/>
              </a:xfrm>
            </p:grpSpPr>
            <p:sp>
              <p:nvSpPr>
                <p:cNvPr id="7" name="Rectangle 6"/>
                <p:cNvSpPr/>
                <p:nvPr/>
              </p:nvSpPr>
              <p:spPr bwMode="auto">
                <a:xfrm>
                  <a:off x="1417894" y="3922723"/>
                  <a:ext cx="2547492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Program Counter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 bwMode="auto">
                <a:xfrm>
                  <a:off x="1417894" y="4705679"/>
                  <a:ext cx="2063257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Gas Available</a:t>
                  </a: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609729" y="3922723"/>
                <a:ext cx="1297150" cy="1230896"/>
                <a:chOff x="4609729" y="3936447"/>
                <a:chExt cx="1297150" cy="1230896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4952772" y="3936447"/>
                  <a:ext cx="954107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Stack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4609729" y="4705678"/>
                  <a:ext cx="1297150" cy="461665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anose="020B0604020202020204" pitchFamily="34" charset="0"/>
                      <a:cs typeface="Arial" panose="020B0604020202020204" pitchFamily="34" charset="0"/>
                    </a:rPr>
                    <a:t>Memory</a:t>
                  </a:r>
                </a:p>
              </p:txBody>
            </p:sp>
          </p:grpSp>
        </p:grpSp>
        <p:sp>
          <p:nvSpPr>
            <p:cNvPr id="8" name="Rounded Rectangle 7"/>
            <p:cNvSpPr/>
            <p:nvPr/>
          </p:nvSpPr>
          <p:spPr bwMode="auto">
            <a:xfrm>
              <a:off x="1036320" y="3672840"/>
              <a:ext cx="5273040" cy="2270760"/>
            </a:xfrm>
            <a:prstGeom prst="round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997815" y="5270510"/>
              <a:ext cx="1350050" cy="46166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(volatile)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141928" y="4131946"/>
            <a:ext cx="1725152" cy="1352549"/>
            <a:chOff x="7141928" y="3961151"/>
            <a:chExt cx="1725152" cy="1352549"/>
          </a:xfrm>
        </p:grpSpPr>
        <p:sp>
          <p:nvSpPr>
            <p:cNvPr id="5" name="Can 4"/>
            <p:cNvSpPr/>
            <p:nvPr/>
          </p:nvSpPr>
          <p:spPr bwMode="auto">
            <a:xfrm>
              <a:off x="7398409" y="3961151"/>
              <a:ext cx="1212191" cy="734020"/>
            </a:xfrm>
            <a:prstGeom prst="can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7141928" y="4852035"/>
              <a:ext cx="1725152" cy="46166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(persistent)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09424" y="2033960"/>
            <a:ext cx="1811714" cy="1038047"/>
            <a:chOff x="3834003" y="2033960"/>
            <a:chExt cx="1811714" cy="1038047"/>
          </a:xfrm>
        </p:grpSpPr>
        <p:sp>
          <p:nvSpPr>
            <p:cNvPr id="4" name="Folded Corner 3"/>
            <p:cNvSpPr/>
            <p:nvPr/>
          </p:nvSpPr>
          <p:spPr bwMode="auto">
            <a:xfrm>
              <a:off x="3859651" y="2033960"/>
              <a:ext cx="1673855" cy="550962"/>
            </a:xfrm>
            <a:prstGeom prst="foldedCorner">
              <a:avLst/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EVM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834003" y="2610342"/>
              <a:ext cx="1811714" cy="461665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(immutable)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4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627082" y="3017525"/>
            <a:ext cx="4142081" cy="510778"/>
          </a:xfrm>
          <a:prstGeom prst="wedgeRoundRectCallout">
            <a:avLst>
              <a:gd name="adj1" fmla="val -55725"/>
              <a:gd name="adj2" fmla="val -16094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operations act on stack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464263" y="3826875"/>
            <a:ext cx="1983998" cy="1328023"/>
          </a:xfrm>
          <a:prstGeom prst="wedgeRoundRectCallout">
            <a:avLst>
              <a:gd name="adj1" fmla="val -47276"/>
              <a:gd name="adj2" fmla="val -13891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PUSH1 0x1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PUSH2 0x2</a:t>
            </a:r>
          </a:p>
          <a:p>
            <a:pPr algn="l"/>
            <a:r>
              <a:rPr lang="en-US" dirty="0">
                <a:solidFill>
                  <a:srgbClr val="FFFF00"/>
                </a:solidFill>
              </a:rPr>
              <a:t>ADD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132426" y="1918364"/>
            <a:ext cx="1881072" cy="510778"/>
          </a:xfrm>
          <a:prstGeom prst="wedgeRoundRectCallout">
            <a:avLst>
              <a:gd name="adj1" fmla="val -139983"/>
              <a:gd name="adj2" fmla="val -877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registers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9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620348" y="2216670"/>
            <a:ext cx="2589934" cy="510778"/>
          </a:xfrm>
          <a:prstGeom prst="wedgeRoundRectCallout">
            <a:avLst>
              <a:gd name="adj1" fmla="val -77091"/>
              <a:gd name="adj2" fmla="val 14935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 control flow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95437" y="4086211"/>
            <a:ext cx="2865080" cy="510778"/>
          </a:xfrm>
          <a:prstGeom prst="wedgeRoundRectCallout">
            <a:avLst>
              <a:gd name="adj1" fmla="val -61665"/>
              <a:gd name="adj2" fmla="val -1609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other contracts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1345342" y="4905730"/>
            <a:ext cx="2970282" cy="510778"/>
          </a:xfrm>
          <a:prstGeom prst="wedgeRoundRectCallout">
            <a:avLst>
              <a:gd name="adj1" fmla="val -11383"/>
              <a:gd name="adj2" fmla="val -28029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system libraries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3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621632" y="2905780"/>
            <a:ext cx="228594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BTC Alice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17304" y="4806606"/>
            <a:ext cx="23902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BTC Carol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3B12D-7C91-43C1-AD1F-E9713F3F9F01}"/>
              </a:ext>
            </a:extLst>
          </p:cNvPr>
          <p:cNvSpPr txBox="1"/>
          <p:nvPr/>
        </p:nvSpPr>
        <p:spPr bwMode="auto">
          <a:xfrm>
            <a:off x="621632" y="3836222"/>
            <a:ext cx="228594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BTC Bob</a:t>
            </a:r>
          </a:p>
        </p:txBody>
      </p:sp>
    </p:spTree>
    <p:extLst>
      <p:ext uri="{BB962C8B-B14F-4D97-AF65-F5344CB8AC3E}">
        <p14:creationId xmlns:p14="http://schemas.microsoft.com/office/powerpoint/2010/main" val="2960097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957651" y="3017525"/>
            <a:ext cx="4520422" cy="510778"/>
          </a:xfrm>
          <a:prstGeom prst="wedgeRoundRectCallout">
            <a:avLst>
              <a:gd name="adj1" fmla="val -52237"/>
              <a:gd name="adj2" fmla="val 18782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Various crypto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hashes provided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90466" y="5550069"/>
            <a:ext cx="4869955" cy="510778"/>
          </a:xfrm>
          <a:prstGeom prst="wedgeRoundRectCallout">
            <a:avLst>
              <a:gd name="adj1" fmla="val -40091"/>
              <a:gd name="adj2" fmla="val -20570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 expensive to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compute directly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899358" y="1995529"/>
            <a:ext cx="2447485" cy="510778"/>
          </a:xfrm>
          <a:prstGeom prst="wedgeRoundRectCallout">
            <a:avLst>
              <a:gd name="adj1" fmla="val -127539"/>
              <a:gd name="adj2" fmla="val 50740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Caller’s address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321650" y="3009233"/>
            <a:ext cx="2126173" cy="510778"/>
          </a:xfrm>
          <a:prstGeom prst="wedgeRoundRectCallout">
            <a:avLst>
              <a:gd name="adj1" fmla="val -134707"/>
              <a:gd name="adj2" fmla="val 30152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Ether balance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6008502" y="4022937"/>
            <a:ext cx="1597058" cy="510778"/>
          </a:xfrm>
          <a:prstGeom prst="wedgeRoundRectCallout">
            <a:avLst>
              <a:gd name="adj1" fmla="val -191016"/>
              <a:gd name="adj2" fmla="val 15532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Gas costs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815028" y="4905730"/>
            <a:ext cx="1984014" cy="510778"/>
          </a:xfrm>
          <a:prstGeom prst="wedgeRoundRectCallout">
            <a:avLst>
              <a:gd name="adj1" fmla="val -154173"/>
              <a:gd name="adj2" fmla="val 4194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Lots more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726248" y="4083779"/>
            <a:ext cx="3484034" cy="919401"/>
          </a:xfrm>
          <a:prstGeom prst="wedgeRoundRectCallout">
            <a:avLst>
              <a:gd name="adj1" fmla="val 31357"/>
              <a:gd name="adj2" fmla="val -19973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and store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non-stack memory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4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107145" y="4336109"/>
            <a:ext cx="3436412" cy="510778"/>
          </a:xfrm>
          <a:prstGeom prst="wedgeRoundRectCallout">
            <a:avLst>
              <a:gd name="adj1" fmla="val 42444"/>
              <a:gd name="adj2" fmla="val -15497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 latest block hashes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519573" y="4905731"/>
            <a:ext cx="2456243" cy="510778"/>
          </a:xfrm>
          <a:prstGeom prst="wedgeRoundRectCallout">
            <a:avLst>
              <a:gd name="adj1" fmla="val 12041"/>
              <a:gd name="adj2" fmla="val -27432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timestamp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409043" y="1702850"/>
            <a:ext cx="2073884" cy="510778"/>
          </a:xfrm>
          <a:prstGeom prst="wedgeRoundRectCallout">
            <a:avLst>
              <a:gd name="adj1" fmla="val -40698"/>
              <a:gd name="adj2" fmla="val 16726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number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548925" y="2210449"/>
            <a:ext cx="1915386" cy="510778"/>
          </a:xfrm>
          <a:prstGeom prst="wedgeRoundRectCallout">
            <a:avLst>
              <a:gd name="adj1" fmla="val 38666"/>
              <a:gd name="adj2" fmla="val 11355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more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5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  <p:bldP spid="13" grpId="0" animBg="1"/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Types of 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369723" y="1948839"/>
            <a:ext cx="2863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Stack operations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369723" y="3017525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Flow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448261" y="3017525"/>
            <a:ext cx="17620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Block Info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369723" y="4086211"/>
            <a:ext cx="23455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Cryptography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369723" y="5154898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225443" y="1948839"/>
            <a:ext cx="198483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Load, store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250064" y="5106746"/>
            <a:ext cx="2754244" cy="510778"/>
          </a:xfrm>
          <a:prstGeom prst="wedgeRoundRectCallout">
            <a:avLst>
              <a:gd name="adj1" fmla="val 37997"/>
              <a:gd name="adj2" fmla="val -13110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events to log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5743214" y="4086211"/>
            <a:ext cx="146706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CC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Logging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194357" y="2781918"/>
            <a:ext cx="4595263" cy="510778"/>
          </a:xfrm>
          <a:prstGeom prst="wedgeRoundRectCallout">
            <a:avLst>
              <a:gd name="adj1" fmla="val 33238"/>
              <a:gd name="adj2" fmla="val 15532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communicate with outside world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070745" y="5106746"/>
            <a:ext cx="1082593" cy="510778"/>
          </a:xfrm>
          <a:prstGeom prst="wedgeRoundRectCallout">
            <a:avLst>
              <a:gd name="adj1" fmla="val -41291"/>
              <a:gd name="adj2" fmla="val -12513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EVM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600063" y="2329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3600063" y="27736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600063" y="3218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3630542" y="4996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 rot="5400000">
            <a:off x="5095289" y="3680421"/>
            <a:ext cx="697627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162800" y="1811030"/>
            <a:ext cx="1286204" cy="3550920"/>
            <a:chOff x="5974080" y="1811030"/>
            <a:chExt cx="1286204" cy="3550920"/>
          </a:xfrm>
        </p:grpSpPr>
        <p:sp>
          <p:nvSpPr>
            <p:cNvPr id="15" name="Right Brace 14"/>
            <p:cNvSpPr/>
            <p:nvPr/>
          </p:nvSpPr>
          <p:spPr bwMode="auto">
            <a:xfrm>
              <a:off x="5974080" y="1811030"/>
              <a:ext cx="716280" cy="3550920"/>
            </a:xfrm>
            <a:prstGeom prst="righ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5400000">
              <a:off x="5725729" y="3347740"/>
              <a:ext cx="2545890" cy="523220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1024 elements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17184" y="5468630"/>
            <a:ext cx="3550920" cy="1389370"/>
            <a:chOff x="3230879" y="6263640"/>
            <a:chExt cx="3550920" cy="1389370"/>
          </a:xfrm>
        </p:grpSpPr>
        <p:sp>
          <p:nvSpPr>
            <p:cNvPr id="17" name="Right Brace 16"/>
            <p:cNvSpPr/>
            <p:nvPr/>
          </p:nvSpPr>
          <p:spPr bwMode="auto">
            <a:xfrm rot="5400000">
              <a:off x="4648199" y="4846320"/>
              <a:ext cx="716280" cy="3550920"/>
            </a:xfrm>
            <a:prstGeom prst="righ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284026" y="7129790"/>
              <a:ext cx="1444626" cy="523220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256 bits</a:t>
              </a:r>
            </a:p>
          </p:txBody>
        </p:sp>
      </p:grpSp>
      <p:sp>
        <p:nvSpPr>
          <p:cNvPr id="22" name="TextBox 21"/>
          <p:cNvSpPr txBox="1"/>
          <p:nvPr/>
        </p:nvSpPr>
        <p:spPr bwMode="auto">
          <a:xfrm>
            <a:off x="409603" y="2343198"/>
            <a:ext cx="236475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All operations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act on stack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09603" y="3953550"/>
            <a:ext cx="284687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PUSH, POP,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COPY, SWAP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AF71C-9F86-DBB1-0D24-E64A74D1787D}"/>
              </a:ext>
            </a:extLst>
          </p:cNvPr>
          <p:cNvSpPr/>
          <p:nvPr/>
        </p:nvSpPr>
        <p:spPr bwMode="auto">
          <a:xfrm>
            <a:off x="3600063" y="1811030"/>
            <a:ext cx="3291840" cy="36576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4DCFF1-3B63-B2C8-6148-58B223E5295E}"/>
              </a:ext>
            </a:extLst>
          </p:cNvPr>
          <p:cNvCxnSpPr/>
          <p:nvPr/>
        </p:nvCxnSpPr>
        <p:spPr bwMode="auto">
          <a:xfrm>
            <a:off x="3600063" y="2329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BB0A2C-0B5B-25A6-EE16-B23A769DF3EE}"/>
              </a:ext>
            </a:extLst>
          </p:cNvPr>
          <p:cNvCxnSpPr/>
          <p:nvPr/>
        </p:nvCxnSpPr>
        <p:spPr bwMode="auto">
          <a:xfrm>
            <a:off x="3600063" y="27736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6DCF2-42E6-B828-0196-327C1D30B4D2}"/>
              </a:ext>
            </a:extLst>
          </p:cNvPr>
          <p:cNvCxnSpPr/>
          <p:nvPr/>
        </p:nvCxnSpPr>
        <p:spPr bwMode="auto">
          <a:xfrm>
            <a:off x="3600063" y="3218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D26414-6600-0E7C-46A3-33E2F7190B40}"/>
              </a:ext>
            </a:extLst>
          </p:cNvPr>
          <p:cNvCxnSpPr/>
          <p:nvPr/>
        </p:nvCxnSpPr>
        <p:spPr bwMode="auto">
          <a:xfrm>
            <a:off x="3630542" y="4996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35B729-F9E7-6F75-9AB8-8F66A2CE91F1}"/>
              </a:ext>
            </a:extLst>
          </p:cNvPr>
          <p:cNvSpPr txBox="1"/>
          <p:nvPr/>
        </p:nvSpPr>
        <p:spPr bwMode="auto">
          <a:xfrm rot="5400000">
            <a:off x="5095289" y="3680421"/>
            <a:ext cx="697627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2231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EVM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162800" y="1811030"/>
            <a:ext cx="1286204" cy="3550920"/>
            <a:chOff x="5974080" y="1811030"/>
            <a:chExt cx="1286204" cy="3550920"/>
          </a:xfrm>
        </p:grpSpPr>
        <p:sp>
          <p:nvSpPr>
            <p:cNvPr id="15" name="Right Brace 14"/>
            <p:cNvSpPr/>
            <p:nvPr/>
          </p:nvSpPr>
          <p:spPr bwMode="auto">
            <a:xfrm>
              <a:off x="5974080" y="1811030"/>
              <a:ext cx="716280" cy="3550920"/>
            </a:xfrm>
            <a:prstGeom prst="righ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5400000">
              <a:off x="5725729" y="3347740"/>
              <a:ext cx="2545890" cy="523220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1024 elements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17184" y="5468630"/>
            <a:ext cx="3550920" cy="1389370"/>
            <a:chOff x="3230879" y="6263640"/>
            <a:chExt cx="3550920" cy="1389370"/>
          </a:xfrm>
        </p:grpSpPr>
        <p:sp>
          <p:nvSpPr>
            <p:cNvPr id="17" name="Right Brace 16"/>
            <p:cNvSpPr/>
            <p:nvPr/>
          </p:nvSpPr>
          <p:spPr bwMode="auto">
            <a:xfrm rot="5400000">
              <a:off x="4648199" y="4846320"/>
              <a:ext cx="716280" cy="3550920"/>
            </a:xfrm>
            <a:prstGeom prst="righ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284026" y="7129790"/>
              <a:ext cx="1444626" cy="523220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256 bits</a:t>
              </a:r>
            </a:p>
          </p:txBody>
        </p:sp>
      </p:grpSp>
      <p:sp>
        <p:nvSpPr>
          <p:cNvPr id="22" name="TextBox 21"/>
          <p:cNvSpPr txBox="1"/>
          <p:nvPr/>
        </p:nvSpPr>
        <p:spPr bwMode="auto">
          <a:xfrm>
            <a:off x="409603" y="2343198"/>
            <a:ext cx="236475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All operations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act on stack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09603" y="3953550"/>
            <a:ext cx="284687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PUSH, POP,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COPY, SWAP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CDC361-FCE9-1916-565C-602AE834DF36}"/>
              </a:ext>
            </a:extLst>
          </p:cNvPr>
          <p:cNvCxnSpPr/>
          <p:nvPr/>
        </p:nvCxnSpPr>
        <p:spPr bwMode="auto">
          <a:xfrm>
            <a:off x="3600063" y="2329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C64A2-42A9-5137-5E28-B1E2D62ADDBC}"/>
              </a:ext>
            </a:extLst>
          </p:cNvPr>
          <p:cNvCxnSpPr/>
          <p:nvPr/>
        </p:nvCxnSpPr>
        <p:spPr bwMode="auto">
          <a:xfrm>
            <a:off x="3600063" y="27736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103D89-5F33-A133-0413-077DF5A06150}"/>
              </a:ext>
            </a:extLst>
          </p:cNvPr>
          <p:cNvCxnSpPr/>
          <p:nvPr/>
        </p:nvCxnSpPr>
        <p:spPr bwMode="auto">
          <a:xfrm>
            <a:off x="3600063" y="3218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292262-01E1-D67E-DAF4-301107ABDDE2}"/>
              </a:ext>
            </a:extLst>
          </p:cNvPr>
          <p:cNvCxnSpPr/>
          <p:nvPr/>
        </p:nvCxnSpPr>
        <p:spPr bwMode="auto">
          <a:xfrm>
            <a:off x="3630542" y="4996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9A1800-7C09-1AC3-67FA-75E478CAEF69}"/>
              </a:ext>
            </a:extLst>
          </p:cNvPr>
          <p:cNvSpPr txBox="1"/>
          <p:nvPr/>
        </p:nvSpPr>
        <p:spPr bwMode="auto">
          <a:xfrm rot="5400000">
            <a:off x="5095289" y="3680421"/>
            <a:ext cx="697627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101D9-F4BB-B83A-8FEC-11FDB57E8744}"/>
              </a:ext>
            </a:extLst>
          </p:cNvPr>
          <p:cNvSpPr/>
          <p:nvPr/>
        </p:nvSpPr>
        <p:spPr bwMode="auto">
          <a:xfrm>
            <a:off x="3600063" y="1811030"/>
            <a:ext cx="3291840" cy="36576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F12517-D487-32A4-DA5B-FAEDDE18B217}"/>
              </a:ext>
            </a:extLst>
          </p:cNvPr>
          <p:cNvCxnSpPr/>
          <p:nvPr/>
        </p:nvCxnSpPr>
        <p:spPr bwMode="auto">
          <a:xfrm>
            <a:off x="3600063" y="2329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1A5F7E-A0F4-D83C-363F-A133BF0A7798}"/>
              </a:ext>
            </a:extLst>
          </p:cNvPr>
          <p:cNvCxnSpPr/>
          <p:nvPr/>
        </p:nvCxnSpPr>
        <p:spPr bwMode="auto">
          <a:xfrm>
            <a:off x="3600063" y="27736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298FD3-9A48-E7DB-F7D7-403B0274F79D}"/>
              </a:ext>
            </a:extLst>
          </p:cNvPr>
          <p:cNvCxnSpPr/>
          <p:nvPr/>
        </p:nvCxnSpPr>
        <p:spPr bwMode="auto">
          <a:xfrm>
            <a:off x="3600063" y="3218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44338D-42CA-3657-C5C8-1A247BBEDFB3}"/>
              </a:ext>
            </a:extLst>
          </p:cNvPr>
          <p:cNvCxnSpPr/>
          <p:nvPr/>
        </p:nvCxnSpPr>
        <p:spPr bwMode="auto">
          <a:xfrm>
            <a:off x="3630542" y="4996190"/>
            <a:ext cx="329184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8E65D4-C000-05E4-0355-537B7C53FD2C}"/>
              </a:ext>
            </a:extLst>
          </p:cNvPr>
          <p:cNvSpPr txBox="1"/>
          <p:nvPr/>
        </p:nvSpPr>
        <p:spPr bwMode="auto">
          <a:xfrm rot="5400000">
            <a:off x="5095289" y="3680421"/>
            <a:ext cx="697627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74642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EVM Memory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109919" y="1907118"/>
            <a:ext cx="1914144" cy="3657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109919" y="2425278"/>
            <a:ext cx="1844039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109919" y="2869778"/>
            <a:ext cx="1844039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109919" y="3314278"/>
            <a:ext cx="1844039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140398" y="5092278"/>
            <a:ext cx="181356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 rot="5400000">
            <a:off x="5926964" y="3695695"/>
            <a:ext cx="697627" cy="70788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" name="Right Brace 16"/>
          <p:cNvSpPr/>
          <p:nvPr/>
        </p:nvSpPr>
        <p:spPr bwMode="auto">
          <a:xfrm rot="5400000">
            <a:off x="5708850" y="4934941"/>
            <a:ext cx="716280" cy="1975835"/>
          </a:xfrm>
          <a:prstGeom prst="rightBrac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 bwMode="auto">
          <a:xfrm>
            <a:off x="5545052" y="6293708"/>
            <a:ext cx="104387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bits</a:t>
            </a:r>
          </a:p>
        </p:txBody>
      </p:sp>
      <p:sp>
        <p:nvSpPr>
          <p:cNvPr id="24" name="Left Arrow 23"/>
          <p:cNvSpPr/>
          <p:nvPr/>
        </p:nvSpPr>
        <p:spPr bwMode="auto">
          <a:xfrm>
            <a:off x="1729025" y="1973958"/>
            <a:ext cx="2021447" cy="917079"/>
          </a:xfrm>
          <a:prstGeom prst="leftArrow">
            <a:avLst/>
          </a:prstGeom>
          <a:noFill/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256-bit load</a:t>
            </a:r>
          </a:p>
        </p:txBody>
      </p:sp>
      <p:sp>
        <p:nvSpPr>
          <p:cNvPr id="25" name="Right Arrow 24"/>
          <p:cNvSpPr/>
          <p:nvPr/>
        </p:nvSpPr>
        <p:spPr bwMode="auto">
          <a:xfrm>
            <a:off x="1155892" y="2877445"/>
            <a:ext cx="3167712" cy="917079"/>
          </a:xfrm>
          <a:prstGeom prst="rightArrow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256-bit or 8-bit store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266428" y="4070492"/>
            <a:ext cx="29466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byte-addressable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1138188" y="4869680"/>
            <a:ext cx="32031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Grows dynamically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67894" y="5668869"/>
            <a:ext cx="39437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Gas charged for growth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9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A4A-1AB8-4BA7-9843-F5B0CA3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4CA79-DF47-4010-AA38-1D97AB756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522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sto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255" y="-63290"/>
            <a:ext cx="9490511" cy="943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366863" y="893314"/>
            <a:ext cx="570059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Observation: Storage is Expensive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68943" y="3570856"/>
            <a:ext cx="572464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Freeing storage (overwrite with 0s)</a:t>
            </a:r>
          </a:p>
        </p:txBody>
      </p:sp>
      <p:sp>
        <p:nvSpPr>
          <p:cNvPr id="12" name="TextBox 3"/>
          <p:cNvSpPr txBox="1"/>
          <p:nvPr/>
        </p:nvSpPr>
        <p:spPr bwMode="auto">
          <a:xfrm>
            <a:off x="366863" y="2678342"/>
            <a:ext cx="530305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gives a gas refund for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768943" y="4463370"/>
            <a:ext cx="34628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Destroying contracts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366863" y="1785828"/>
            <a:ext cx="816601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need incentive to free up unneeded storage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366863" y="5355884"/>
            <a:ext cx="708399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has had unexpected consequences …</a:t>
            </a:r>
          </a:p>
        </p:txBody>
      </p:sp>
    </p:spTree>
    <p:extLst>
      <p:ext uri="{BB962C8B-B14F-4D97-AF65-F5344CB8AC3E}">
        <p14:creationId xmlns:p14="http://schemas.microsoft.com/office/powerpoint/2010/main" val="40371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25834" y="3810111"/>
            <a:ext cx="319272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and multiple outputs</a:t>
            </a:r>
          </a:p>
        </p:txBody>
      </p:sp>
      <p:sp>
        <p:nvSpPr>
          <p:cNvPr id="9" name="AutoShape 68"/>
          <p:cNvSpPr>
            <a:spLocks noChangeArrowheads="1"/>
          </p:cNvSpPr>
          <p:nvPr/>
        </p:nvSpPr>
        <p:spPr bwMode="auto">
          <a:xfrm>
            <a:off x="5151120" y="2885085"/>
            <a:ext cx="2663564" cy="2804160"/>
          </a:xfrm>
          <a:prstGeom prst="wedgeRoundRectCallout">
            <a:avLst>
              <a:gd name="adj1" fmla="val -93425"/>
              <a:gd name="adj2" fmla="val -2967"/>
              <a:gd name="adj3" fmla="val 16667"/>
            </a:avLst>
          </a:prstGeom>
          <a:noFill/>
          <a:ln w="76200">
            <a:solidFill>
              <a:srgbClr val="FF66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 dirty="0">
              <a:solidFill>
                <a:srgbClr val="FF66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590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stor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255" y="-63290"/>
            <a:ext cx="9490511" cy="943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553200" y="496824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777229" y="579074"/>
            <a:ext cx="22445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2021: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77229" y="2239328"/>
            <a:ext cx="578716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15000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gas added to refund counter</a:t>
            </a:r>
          </a:p>
        </p:txBody>
      </p:sp>
      <p:sp>
        <p:nvSpPr>
          <p:cNvPr id="12" name="TextBox 3"/>
          <p:cNvSpPr txBox="1"/>
          <p:nvPr/>
        </p:nvSpPr>
        <p:spPr bwMode="auto">
          <a:xfrm>
            <a:off x="777229" y="1398245"/>
            <a:ext cx="514275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Costs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5000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zero out location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777229" y="3080411"/>
            <a:ext cx="36407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transaction end, …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777229" y="3921494"/>
            <a:ext cx="6106159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counter added to unused gas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 to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 of total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used)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22949" y="5171552"/>
            <a:ext cx="626165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Destroying contracts similar arithmetic</a:t>
            </a:r>
          </a:p>
        </p:txBody>
      </p:sp>
    </p:spTree>
    <p:extLst>
      <p:ext uri="{BB962C8B-B14F-4D97-AF65-F5344CB8AC3E}">
        <p14:creationId xmlns:p14="http://schemas.microsoft.com/office/powerpoint/2010/main" val="27074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 Token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6914">
            <a:off x="1102360" y="1649697"/>
            <a:ext cx="7736840" cy="670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01443" y="1837322"/>
            <a:ext cx="56621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GasToken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by a contract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43019" y="3539420"/>
            <a:ext cx="40641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allocates memory</a:t>
            </a:r>
          </a:p>
        </p:txBody>
      </p:sp>
      <p:sp>
        <p:nvSpPr>
          <p:cNvPr id="12" name="TextBox 3"/>
          <p:cNvSpPr txBox="1"/>
          <p:nvPr/>
        </p:nvSpPr>
        <p:spPr bwMode="auto">
          <a:xfrm>
            <a:off x="501443" y="2688371"/>
            <a:ext cx="616226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GasToken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gas is cheap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343019" y="4390469"/>
            <a:ext cx="482055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creates an empty contract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01443" y="5241518"/>
            <a:ext cx="64238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Tokens can be transferred, sold, traded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A3EF1-0B7B-FB8C-F0F7-625465D4E595}"/>
              </a:ext>
            </a:extLst>
          </p:cNvPr>
          <p:cNvSpPr txBox="1"/>
          <p:nvPr/>
        </p:nvSpPr>
        <p:spPr bwMode="auto">
          <a:xfrm>
            <a:off x="501443" y="6092565"/>
            <a:ext cx="482318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Obsolete now, but interesting</a:t>
            </a:r>
          </a:p>
        </p:txBody>
      </p:sp>
    </p:spTree>
    <p:extLst>
      <p:ext uri="{BB962C8B-B14F-4D97-AF65-F5344CB8AC3E}">
        <p14:creationId xmlns:p14="http://schemas.microsoft.com/office/powerpoint/2010/main" val="408774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 Token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6914">
            <a:off x="1102360" y="1649697"/>
            <a:ext cx="7736840" cy="670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831663" y="1837322"/>
            <a:ext cx="445987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gas prices climb, ….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040327" y="3519488"/>
            <a:ext cx="51812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to contract for destruction</a:t>
            </a:r>
          </a:p>
        </p:txBody>
      </p:sp>
      <p:sp>
        <p:nvSpPr>
          <p:cNvPr id="12" name="TextBox 3"/>
          <p:cNvSpPr txBox="1"/>
          <p:nvPr/>
        </p:nvSpPr>
        <p:spPr bwMode="auto">
          <a:xfrm>
            <a:off x="2132498" y="2678405"/>
            <a:ext cx="290015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Buy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GasToken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831663" y="4360571"/>
            <a:ext cx="45833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Destruction gets gas refund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831663" y="5201654"/>
            <a:ext cx="53719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to half of contract’s gas costs</a:t>
            </a:r>
          </a:p>
        </p:txBody>
      </p:sp>
    </p:spTree>
    <p:extLst>
      <p:ext uri="{BB962C8B-B14F-4D97-AF65-F5344CB8AC3E}">
        <p14:creationId xmlns:p14="http://schemas.microsoft.com/office/powerpoint/2010/main" val="32233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Was that a Good Thing?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95760" y="1837322"/>
            <a:ext cx="263238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Effects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746853" y="3519488"/>
            <a:ext cx="414568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Hedge against increases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746853" y="2678405"/>
            <a:ext cx="49632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Gas-banking service for users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746853" y="4360571"/>
            <a:ext cx="51603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Predictability in face of volatility</a:t>
            </a:r>
          </a:p>
        </p:txBody>
      </p:sp>
    </p:spTree>
    <p:extLst>
      <p:ext uri="{BB962C8B-B14F-4D97-AF65-F5344CB8AC3E}">
        <p14:creationId xmlns:p14="http://schemas.microsoft.com/office/powerpoint/2010/main" val="164402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2022 “London” Hard Fork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99554" y="3657752"/>
            <a:ext cx="66848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Diminished refunds on recycling memory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899554" y="2693992"/>
            <a:ext cx="524374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more refund on self-destruct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8360FA-5B43-5FBB-4A16-AFC22A44B5D8}"/>
              </a:ext>
            </a:extLst>
          </p:cNvPr>
          <p:cNvSpPr txBox="1"/>
          <p:nvPr/>
        </p:nvSpPr>
        <p:spPr bwMode="auto">
          <a:xfrm>
            <a:off x="899554" y="4621511"/>
            <a:ext cx="54779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Tokens no longer worthwhile</a:t>
            </a:r>
          </a:p>
        </p:txBody>
      </p:sp>
    </p:spTree>
    <p:extLst>
      <p:ext uri="{BB962C8B-B14F-4D97-AF65-F5344CB8AC3E}">
        <p14:creationId xmlns:p14="http://schemas.microsoft.com/office/powerpoint/2010/main" val="377587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for rent sig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1333500"/>
            <a:ext cx="9525000" cy="95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Problem with Storage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612758" y="1981965"/>
            <a:ext cx="30235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is forever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612758" y="4324531"/>
            <a:ext cx="31806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 user: bytes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1612758" y="3153248"/>
            <a:ext cx="473559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to system: bytes X time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612758" y="5495814"/>
            <a:ext cx="47628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 fix: refund for deletion</a:t>
            </a:r>
          </a:p>
        </p:txBody>
      </p:sp>
    </p:spTree>
    <p:extLst>
      <p:ext uri="{BB962C8B-B14F-4D97-AF65-F5344CB8AC3E}">
        <p14:creationId xmlns:p14="http://schemas.microsoft.com/office/powerpoint/2010/main" val="21709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for rent sig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1333500"/>
            <a:ext cx="9525000" cy="95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Blobs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1142018" y="1925919"/>
            <a:ext cx="35445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chunks of data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142018" y="3738891"/>
            <a:ext cx="590418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for short-lived apps (Layer 2)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3"/>
          <p:cNvSpPr txBox="1"/>
          <p:nvPr/>
        </p:nvSpPr>
        <p:spPr bwMode="auto">
          <a:xfrm>
            <a:off x="1142018" y="2832405"/>
            <a:ext cx="461402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Temporary: ~18 day lifetime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42018" y="4645377"/>
            <a:ext cx="36663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Cheaper than storage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142018" y="5551861"/>
            <a:ext cx="66800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of “Proto-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Danksharding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initiative …</a:t>
            </a:r>
          </a:p>
        </p:txBody>
      </p:sp>
    </p:spTree>
    <p:extLst>
      <p:ext uri="{BB962C8B-B14F-4D97-AF65-F5344CB8AC3E}">
        <p14:creationId xmlns:p14="http://schemas.microsoft.com/office/powerpoint/2010/main" val="315493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38735" y="5706505"/>
            <a:ext cx="431714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Virtual Machine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238735" y="3082824"/>
            <a:ext cx="53399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Accounts, External and Contract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38735" y="3957385"/>
            <a:ext cx="25026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 and Gas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238735" y="1333702"/>
            <a:ext cx="4718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UTXO versus Account Mode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38735" y="4831946"/>
            <a:ext cx="29300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state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238735" y="2208263"/>
            <a:ext cx="31614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Block-State duality</a:t>
            </a:r>
          </a:p>
        </p:txBody>
      </p:sp>
    </p:spTree>
    <p:extLst>
      <p:ext uri="{BB962C8B-B14F-4D97-AF65-F5344CB8AC3E}">
        <p14:creationId xmlns:p14="http://schemas.microsoft.com/office/powerpoint/2010/main" val="5272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9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Bitcoin 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4876854" y="2529951"/>
            <a:ext cx="31927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BTC pizza order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796644" y="4955961"/>
            <a:ext cx="319272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Carol’s 1 BTC change</a:t>
            </a:r>
          </a:p>
        </p:txBody>
      </p:sp>
    </p:spTree>
    <p:extLst>
      <p:ext uri="{BB962C8B-B14F-4D97-AF65-F5344CB8AC3E}">
        <p14:creationId xmlns:p14="http://schemas.microsoft.com/office/powerpoint/2010/main" val="253013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UTXO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" y="1866899"/>
            <a:ext cx="6995160" cy="48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25834" y="3810111"/>
            <a:ext cx="3192726" cy="138499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also place other conditions on transfer …</a:t>
            </a:r>
          </a:p>
        </p:txBody>
      </p:sp>
      <p:sp>
        <p:nvSpPr>
          <p:cNvPr id="9" name="AutoShape 68"/>
          <p:cNvSpPr>
            <a:spLocks noChangeArrowheads="1"/>
          </p:cNvSpPr>
          <p:nvPr/>
        </p:nvSpPr>
        <p:spPr bwMode="auto">
          <a:xfrm>
            <a:off x="5151120" y="2885085"/>
            <a:ext cx="2663564" cy="2804160"/>
          </a:xfrm>
          <a:prstGeom prst="wedgeRoundRectCallout">
            <a:avLst>
              <a:gd name="adj1" fmla="val -93425"/>
              <a:gd name="adj2" fmla="val -2967"/>
              <a:gd name="adj3" fmla="val 16667"/>
            </a:avLst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 dirty="0">
              <a:solidFill>
                <a:srgbClr val="FF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848100" y="5943711"/>
            <a:ext cx="37871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“smart contracts”</a:t>
            </a:r>
          </a:p>
        </p:txBody>
      </p:sp>
    </p:spTree>
    <p:extLst>
      <p:ext uri="{BB962C8B-B14F-4D97-AF65-F5344CB8AC3E}">
        <p14:creationId xmlns:p14="http://schemas.microsoft.com/office/powerpoint/2010/main" val="36097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Account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1511">
            <a:off x="866775" y="1985963"/>
            <a:ext cx="7358746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78850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chemeClr val="bg1"/>
        </a:solidFill>
        <a:ln w="76200">
          <a:solidFill>
            <a:srgbClr val="FF0000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l">
          <a:defRPr sz="2800" dirty="0" smtClean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77596</TotalTime>
  <Words>1205</Words>
  <Application>Microsoft Office PowerPoint</Application>
  <PresentationFormat>Overhead</PresentationFormat>
  <Paragraphs>483</Paragraphs>
  <Slides>68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Comic Sans MS</vt:lpstr>
      <vt:lpstr>Mathematica1</vt:lpstr>
      <vt:lpstr>Arial</vt:lpstr>
      <vt:lpstr>Consolas</vt:lpstr>
      <vt:lpstr>Courier New</vt:lpstr>
      <vt:lpstr>Marlett</vt:lpstr>
      <vt:lpstr>Lucida Console</vt:lpstr>
      <vt:lpstr>Blank Presentation</vt:lpstr>
      <vt:lpstr>PowerPoint Presentation</vt:lpstr>
      <vt:lpstr>PowerPoint Presentation</vt:lpstr>
      <vt:lpstr>Bitcoin UTXO Model</vt:lpstr>
      <vt:lpstr>Bitcoin UTXO Model</vt:lpstr>
      <vt:lpstr>Bitcoin UTXO Model</vt:lpstr>
      <vt:lpstr>Bitcoin UTXO Model</vt:lpstr>
      <vt:lpstr>Bitcoin UTXO Model</vt:lpstr>
      <vt:lpstr>UTXO Model</vt:lpstr>
      <vt:lpstr>Ethereum Account Model</vt:lpstr>
      <vt:lpstr>In the beginning …</vt:lpstr>
      <vt:lpstr>On the first day …</vt:lpstr>
      <vt:lpstr>Not long after …</vt:lpstr>
      <vt:lpstr>Chain of Blocks</vt:lpstr>
      <vt:lpstr>Chain of States</vt:lpstr>
      <vt:lpstr>Block-State Duality</vt:lpstr>
      <vt:lpstr>Ethereum State</vt:lpstr>
      <vt:lpstr>Ethereum State</vt:lpstr>
      <vt:lpstr>External Account</vt:lpstr>
      <vt:lpstr>External Account</vt:lpstr>
      <vt:lpstr>Contract Account</vt:lpstr>
      <vt:lpstr>Contract Account</vt:lpstr>
      <vt:lpstr>Transaction Creation</vt:lpstr>
      <vt:lpstr>Contract Creation Transaction</vt:lpstr>
      <vt:lpstr>Contract Creation Transaction</vt:lpstr>
      <vt:lpstr>Contract Creation Transaction</vt:lpstr>
      <vt:lpstr>Message Call Transaction</vt:lpstr>
      <vt:lpstr>Message Call Transaction</vt:lpstr>
      <vt:lpstr>External to External Message</vt:lpstr>
      <vt:lpstr>External to Contract &amp; Vice-Versa</vt:lpstr>
      <vt:lpstr>Contract to Contract Message</vt:lpstr>
      <vt:lpstr>Money, Honey</vt:lpstr>
      <vt:lpstr>Gas</vt:lpstr>
      <vt:lpstr>Gas</vt:lpstr>
      <vt:lpstr>Gas</vt:lpstr>
      <vt:lpstr>Block Gas Limit</vt:lpstr>
      <vt:lpstr>Questions?</vt:lpstr>
      <vt:lpstr>Transaction Fields</vt:lpstr>
      <vt:lpstr>Transaction Fields</vt:lpstr>
      <vt:lpstr>Transaction Fields</vt:lpstr>
      <vt:lpstr>Transaction Fields</vt:lpstr>
      <vt:lpstr>Transaction Fields</vt:lpstr>
      <vt:lpstr>Transaction Fields</vt:lpstr>
      <vt:lpstr>Transaction Fields</vt:lpstr>
      <vt:lpstr>Transaction Fields</vt:lpstr>
      <vt:lpstr>Questions?</vt:lpstr>
      <vt:lpstr>Ethereum Virtual Machine</vt:lpstr>
      <vt:lpstr>Ethereum Virtual Machine</vt:lpstr>
      <vt:lpstr>Types of Instructions</vt:lpstr>
      <vt:lpstr>Types of Instructions</vt:lpstr>
      <vt:lpstr>Types of Instructions</vt:lpstr>
      <vt:lpstr>Types of Instructions</vt:lpstr>
      <vt:lpstr>Types of Instructions</vt:lpstr>
      <vt:lpstr>Types of Instructions</vt:lpstr>
      <vt:lpstr>Types of Instructions</vt:lpstr>
      <vt:lpstr>EVM Stack</vt:lpstr>
      <vt:lpstr>EVM Stack</vt:lpstr>
      <vt:lpstr>EVM Memory</vt:lpstr>
      <vt:lpstr>Questions?</vt:lpstr>
      <vt:lpstr>PowerPoint Presentation</vt:lpstr>
      <vt:lpstr>PowerPoint Presentation</vt:lpstr>
      <vt:lpstr>Gas Token</vt:lpstr>
      <vt:lpstr>Gas Token</vt:lpstr>
      <vt:lpstr>Was that a Good Thing?</vt:lpstr>
      <vt:lpstr>2022 “London” Hard Fork</vt:lpstr>
      <vt:lpstr>The Problem with Storage</vt:lpstr>
      <vt:lpstr>Blobs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Herlihy, Maurice</cp:lastModifiedBy>
  <cp:revision>1297</cp:revision>
  <cp:lastPrinted>2003-10-06T20:31:57Z</cp:lastPrinted>
  <dcterms:created xsi:type="dcterms:W3CDTF">1999-05-12T13:47:53Z</dcterms:created>
  <dcterms:modified xsi:type="dcterms:W3CDTF">2025-02-06T19:09:24Z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