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1602" r:id="rId2"/>
    <p:sldId id="1890" r:id="rId3"/>
    <p:sldId id="1827" r:id="rId4"/>
    <p:sldId id="1893" r:id="rId5"/>
    <p:sldId id="1894" r:id="rId6"/>
    <p:sldId id="1895" r:id="rId7"/>
    <p:sldId id="1899" r:id="rId8"/>
    <p:sldId id="1896" r:id="rId9"/>
    <p:sldId id="1908" r:id="rId10"/>
    <p:sldId id="1898" r:id="rId11"/>
    <p:sldId id="1828" r:id="rId12"/>
    <p:sldId id="1829" r:id="rId13"/>
    <p:sldId id="1831" r:id="rId14"/>
    <p:sldId id="1830" r:id="rId15"/>
    <p:sldId id="1901" r:id="rId16"/>
    <p:sldId id="1900" r:id="rId17"/>
    <p:sldId id="1909" r:id="rId18"/>
    <p:sldId id="1833" r:id="rId19"/>
    <p:sldId id="1834" r:id="rId20"/>
    <p:sldId id="1882" r:id="rId21"/>
    <p:sldId id="1883" r:id="rId22"/>
    <p:sldId id="1884" r:id="rId23"/>
    <p:sldId id="1885" r:id="rId24"/>
    <p:sldId id="1886" r:id="rId25"/>
    <p:sldId id="1887" r:id="rId26"/>
    <p:sldId id="1888" r:id="rId27"/>
    <p:sldId id="1835" r:id="rId28"/>
    <p:sldId id="1836" r:id="rId29"/>
    <p:sldId id="1837" r:id="rId30"/>
    <p:sldId id="1838" r:id="rId31"/>
    <p:sldId id="1839" r:id="rId32"/>
    <p:sldId id="1840" r:id="rId33"/>
    <p:sldId id="1841" r:id="rId34"/>
    <p:sldId id="1843" r:id="rId35"/>
    <p:sldId id="1842" r:id="rId36"/>
    <p:sldId id="1844" r:id="rId37"/>
    <p:sldId id="1845" r:id="rId38"/>
    <p:sldId id="1846" r:id="rId39"/>
    <p:sldId id="1848" r:id="rId40"/>
    <p:sldId id="1849" r:id="rId41"/>
    <p:sldId id="1850" r:id="rId42"/>
    <p:sldId id="1851" r:id="rId43"/>
    <p:sldId id="1852" r:id="rId44"/>
    <p:sldId id="1853" r:id="rId45"/>
    <p:sldId id="1854" r:id="rId46"/>
    <p:sldId id="1855" r:id="rId47"/>
    <p:sldId id="1856" r:id="rId48"/>
    <p:sldId id="1903" r:id="rId49"/>
    <p:sldId id="1904" r:id="rId50"/>
    <p:sldId id="1905" r:id="rId51"/>
    <p:sldId id="1907" r:id="rId52"/>
    <p:sldId id="1864" r:id="rId53"/>
    <p:sldId id="1865" r:id="rId54"/>
    <p:sldId id="1617" r:id="rId55"/>
    <p:sldId id="1874" r:id="rId56"/>
    <p:sldId id="1892" r:id="rId57"/>
    <p:sldId id="1910" r:id="rId58"/>
    <p:sldId id="1875" r:id="rId59"/>
    <p:sldId id="1876" r:id="rId60"/>
    <p:sldId id="1877" r:id="rId61"/>
    <p:sldId id="1878" r:id="rId62"/>
    <p:sldId id="1880" r:id="rId63"/>
    <p:sldId id="1881" r:id="rId64"/>
    <p:sldId id="1889" r:id="rId65"/>
    <p:sldId id="1879" r:id="rId66"/>
    <p:sldId id="1891" r:id="rId67"/>
  </p:sldIdLst>
  <p:sldSz cx="9144000" cy="6858000" type="overhead"/>
  <p:notesSz cx="6858000" cy="9144000"/>
  <p:embeddedFontLst>
    <p:embeddedFont>
      <p:font typeface="Arial Unicode MS" panose="020B0604020202020204" charset="-128"/>
      <p:regular r:id="rId70"/>
    </p:embeddedFont>
    <p:embeddedFont>
      <p:font typeface="Comic Sans MS" panose="030F0702030302020204" pitchFamily="66" charset="0"/>
      <p:regular r:id="rId71"/>
      <p:bold r:id="rId72"/>
      <p:italic r:id="rId73"/>
      <p:boldItalic r:id="rId74"/>
    </p:embeddedFon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Lucida Console" panose="020B0609040504020204" pitchFamily="49" charset="0"/>
      <p:regular r:id="rId79"/>
    </p:embeddedFont>
    <p:embeddedFont>
      <p:font typeface="Marlett" pitchFamily="2" charset="2"/>
      <p:regular r:id="rId80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FF"/>
    <a:srgbClr val="0000FF"/>
    <a:srgbClr val="CCFFFF"/>
    <a:srgbClr val="FFCCFF"/>
    <a:srgbClr val="CCECFF"/>
    <a:srgbClr val="F5E0D7"/>
    <a:srgbClr val="FF3399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1918" autoAdjust="0"/>
  </p:normalViewPr>
  <p:slideViewPr>
    <p:cSldViewPr snapToGrid="0">
      <p:cViewPr varScale="1">
        <p:scale>
          <a:sx n="76" d="100"/>
          <a:sy n="76" d="100"/>
        </p:scale>
        <p:origin x="914" y="40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urning money">
            <a:extLst>
              <a:ext uri="{FF2B5EF4-FFF2-40B4-BE49-F238E27FC236}">
                <a16:creationId xmlns:a16="http://schemas.microsoft.com/office/drawing/2014/main" id="{F6BDE862-BBAD-8298-72F2-229A2000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4BB3E-E537-BD7F-CD7B-99117B85F60C}"/>
              </a:ext>
            </a:extLst>
          </p:cNvPr>
          <p:cNvSpPr txBox="1"/>
          <p:nvPr/>
        </p:nvSpPr>
        <p:spPr bwMode="auto">
          <a:xfrm>
            <a:off x="924461" y="2951947"/>
            <a:ext cx="4996881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12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 Pitfalls and Hazards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(Part Four)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96A14-7167-32C0-1318-1230A62FC7D3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B87FB-90EE-D443-2A0E-5758CADB861E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133019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AuctionAttackLOL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 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"LOL"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 auction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C2941364-F685-3DAA-4690-75C391B7471C}"/>
              </a:ext>
            </a:extLst>
          </p:cNvPr>
          <p:cNvSpPr/>
          <p:nvPr/>
        </p:nvSpPr>
        <p:spPr bwMode="auto">
          <a:xfrm>
            <a:off x="294967" y="2273783"/>
            <a:ext cx="6094160" cy="1354320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28467-FD03-C41C-12A3-866BE5FC4B98}"/>
              </a:ext>
            </a:extLst>
          </p:cNvPr>
          <p:cNvSpPr/>
          <p:nvPr/>
        </p:nvSpPr>
        <p:spPr bwMode="auto">
          <a:xfrm>
            <a:off x="958644" y="5084727"/>
            <a:ext cx="4122175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Refuse to accept refund, force caller to revert</a:t>
            </a:r>
          </a:p>
        </p:txBody>
      </p:sp>
    </p:spTree>
    <p:extLst>
      <p:ext uri="{BB962C8B-B14F-4D97-AF65-F5344CB8AC3E}">
        <p14:creationId xmlns:p14="http://schemas.microsoft.com/office/powerpoint/2010/main" val="136960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" y="1770342"/>
            <a:ext cx="7505700" cy="508000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06961" y="2927078"/>
            <a:ext cx="248894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with ether</a:t>
            </a:r>
          </a:p>
        </p:txBody>
      </p:sp>
    </p:spTree>
    <p:extLst>
      <p:ext uri="{BB962C8B-B14F-4D97-AF65-F5344CB8AC3E}">
        <p14:creationId xmlns:p14="http://schemas.microsoft.com/office/powerpoint/2010/main" val="13827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8DA077B-5B22-7D61-5F26-73B8366D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1812" y="1763720"/>
            <a:ext cx="7973166" cy="1716080"/>
          </a:xfrm>
          <a:prstGeom prst="wedgeRoundRectCallout">
            <a:avLst>
              <a:gd name="adj1" fmla="val 8776"/>
              <a:gd name="adj2" fmla="val 11036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74611" y="4615175"/>
            <a:ext cx="351518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 investments</a:t>
            </a:r>
          </a:p>
        </p:txBody>
      </p:sp>
    </p:spTree>
    <p:extLst>
      <p:ext uri="{BB962C8B-B14F-4D97-AF65-F5344CB8AC3E}">
        <p14:creationId xmlns:p14="http://schemas.microsoft.com/office/powerpoint/2010/main" val="92991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1C1BD96-CB6C-3010-BDAC-96FA35B3A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1812" y="3237956"/>
            <a:ext cx="8520388" cy="2489744"/>
          </a:xfrm>
          <a:prstGeom prst="wedgeRoundRectCallout">
            <a:avLst>
              <a:gd name="adj1" fmla="val 8052"/>
              <a:gd name="adj2" fmla="val -7044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73400" y="2098342"/>
            <a:ext cx="421639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 tokens to investors</a:t>
            </a:r>
          </a:p>
        </p:txBody>
      </p:sp>
    </p:spTree>
    <p:extLst>
      <p:ext uri="{BB962C8B-B14F-4D97-AF65-F5344CB8AC3E}">
        <p14:creationId xmlns:p14="http://schemas.microsoft.com/office/powerpoint/2010/main" val="186636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5F0824A-AFDB-1EAB-1882-C06BCC41C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4629" y="4365506"/>
            <a:ext cx="7698867" cy="482600"/>
          </a:xfrm>
          <a:prstGeom prst="wedgeRoundRectCallout">
            <a:avLst>
              <a:gd name="adj1" fmla="val 33746"/>
              <a:gd name="adj2" fmla="val -16489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F2A1F-E367-4C98-0098-81DA2732AA68}"/>
              </a:ext>
            </a:extLst>
          </p:cNvPr>
          <p:cNvGrpSpPr/>
          <p:nvPr/>
        </p:nvGrpSpPr>
        <p:grpSpPr>
          <a:xfrm>
            <a:off x="5929588" y="2174994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6" name="Freeform 27">
              <a:extLst>
                <a:ext uri="{FF2B5EF4-FFF2-40B4-BE49-F238E27FC236}">
                  <a16:creationId xmlns:a16="http://schemas.microsoft.com/office/drawing/2014/main" id="{81283783-6201-329D-383B-23C24E2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2EAF6A64-EA0A-5FF0-D350-4D5939072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FF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FF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01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5F0824A-AFDB-1EAB-1882-C06BCC41C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4629" y="4365506"/>
            <a:ext cx="7698867" cy="482600"/>
          </a:xfrm>
          <a:prstGeom prst="wedgeRoundRectCallout">
            <a:avLst>
              <a:gd name="adj1" fmla="val 33023"/>
              <a:gd name="adj2" fmla="val -2225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1500" y="2829565"/>
            <a:ext cx="659129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can fill array with tiny txns</a:t>
            </a:r>
          </a:p>
        </p:txBody>
      </p:sp>
    </p:spTree>
    <p:extLst>
      <p:ext uri="{BB962C8B-B14F-4D97-AF65-F5344CB8AC3E}">
        <p14:creationId xmlns:p14="http://schemas.microsoft.com/office/powerpoint/2010/main" val="38871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5F0824A-AFDB-1EAB-1882-C06BCC41C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4629" y="4365505"/>
            <a:ext cx="7698867" cy="1315701"/>
          </a:xfrm>
          <a:prstGeom prst="wedgeRoundRectCallout">
            <a:avLst>
              <a:gd name="adj1" fmla="val 32404"/>
              <a:gd name="adj2" fmla="val -11715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1500" y="2829565"/>
            <a:ext cx="659129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loop’s gas exceeds block limit!</a:t>
            </a:r>
          </a:p>
        </p:txBody>
      </p:sp>
    </p:spTree>
    <p:extLst>
      <p:ext uri="{BB962C8B-B14F-4D97-AF65-F5344CB8AC3E}">
        <p14:creationId xmlns:p14="http://schemas.microsoft.com/office/powerpoint/2010/main" val="205483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Call Progression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195221" y="1986402"/>
            <a:ext cx="48461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one investor per call?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195221" y="3738890"/>
            <a:ext cx="47227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investor ask for ether?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195221" y="2862646"/>
            <a:ext cx="562205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investor who won’t accept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95221" y="4615134"/>
            <a:ext cx="52645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gas per call bounded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195221" y="5491378"/>
            <a:ext cx="710322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unbounded data structure is attackable</a:t>
            </a:r>
          </a:p>
        </p:txBody>
      </p:sp>
    </p:spTree>
    <p:extLst>
      <p:ext uri="{BB962C8B-B14F-4D97-AF65-F5344CB8AC3E}">
        <p14:creationId xmlns:p14="http://schemas.microsoft.com/office/powerpoint/2010/main" val="34824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06062" y="2306278"/>
            <a:ext cx="54457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individual withdrawal pattern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06062" y="4053308"/>
            <a:ext cx="43011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use timelock to finalize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806062" y="3169766"/>
            <a:ext cx="708238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multisigs to avoid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9105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35">
            <a:off x="-375514" y="1816101"/>
            <a:ext cx="952326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095067" y="1696678"/>
            <a:ext cx="58416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GovernMental was a Ponzi scheme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95067" y="3443708"/>
            <a:ext cx="73740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Payoff function deletes a mapping so large …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095067" y="2560166"/>
            <a:ext cx="42418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lots of ether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16895" y="4312654"/>
            <a:ext cx="55980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cost exceeds max block limit.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16895" y="5201654"/>
            <a:ext cx="28173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1100 ether stuck</a:t>
            </a:r>
          </a:p>
        </p:txBody>
      </p:sp>
    </p:spTree>
    <p:extLst>
      <p:ext uri="{BB962C8B-B14F-4D97-AF65-F5344CB8AC3E}">
        <p14:creationId xmlns:p14="http://schemas.microsoft.com/office/powerpoint/2010/main" val="234615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Image result for pitfal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40741"/>
            <a:ext cx="7477125" cy="65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68981" y="559022"/>
            <a:ext cx="265508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Pitfalls: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408766" y="1543932"/>
            <a:ext cx="29033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Denial of Service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408766" y="3513752"/>
            <a:ext cx="32832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Names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408766" y="2528842"/>
            <a:ext cx="506363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 Manipulation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08766" y="4498662"/>
            <a:ext cx="54248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Uninitialized Storage References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408766" y="5483574"/>
            <a:ext cx="3823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Tx.Origin and Phishing</a:t>
            </a:r>
          </a:p>
        </p:txBody>
      </p:sp>
    </p:spTree>
    <p:extLst>
      <p:ext uri="{BB962C8B-B14F-4D97-AF65-F5344CB8AC3E}">
        <p14:creationId xmlns:p14="http://schemas.microsoft.com/office/powerpoint/2010/main" val="8523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3837">
            <a:off x="1329530" y="436554"/>
            <a:ext cx="7559351" cy="769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299157" y="1150578"/>
            <a:ext cx="156485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Fomo3D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99157" y="2897608"/>
            <a:ext cx="530465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maybe being those things.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299157" y="2014066"/>
            <a:ext cx="563808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Satirizes ICO and Ponzi schemes,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99157" y="3766554"/>
            <a:ext cx="54537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“socioeconomic performance art”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99157" y="4655554"/>
            <a:ext cx="491346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traffic than CryptoKitties</a:t>
            </a:r>
          </a:p>
        </p:txBody>
      </p:sp>
    </p:spTree>
    <p:extLst>
      <p:ext uri="{BB962C8B-B14F-4D97-AF65-F5344CB8AC3E}">
        <p14:creationId xmlns:p14="http://schemas.microsoft.com/office/powerpoint/2010/main" val="5390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483">
            <a:off x="209550" y="28575"/>
            <a:ext cx="87249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829507" y="1150578"/>
            <a:ext cx="104387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79814" y="2897608"/>
            <a:ext cx="69006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Purchasing key increases timer, key price 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829507" y="2014066"/>
            <a:ext cx="772038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last key before the timer goes to zero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29507" y="3766554"/>
            <a:ext cx="5801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timer reach zero, winner gets half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29507" y="4655554"/>
            <a:ext cx="62600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rest is complicated: dividends, etc.</a:t>
            </a:r>
          </a:p>
        </p:txBody>
      </p:sp>
    </p:spTree>
    <p:extLst>
      <p:ext uri="{BB962C8B-B14F-4D97-AF65-F5344CB8AC3E}">
        <p14:creationId xmlns:p14="http://schemas.microsoft.com/office/powerpoint/2010/main" val="216333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591">
            <a:off x="-911483" y="713242"/>
            <a:ext cx="10619184" cy="596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58574" y="655278"/>
            <a:ext cx="55066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 “dollar auction” paradox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8574" y="2534788"/>
            <a:ext cx="84401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$1, pot is $101, and you stand to win it. Bargain!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58574" y="1595033"/>
            <a:ext cx="30562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Say, pot has $100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08079" y="3474543"/>
            <a:ext cx="84641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else bids $1, now $102 and you won’t win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58574" y="4414298"/>
            <a:ext cx="81403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only $1 above your sunk costs, you win again..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58574" y="5354054"/>
            <a:ext cx="61638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counter should never go to zero!</a:t>
            </a:r>
          </a:p>
        </p:txBody>
      </p:sp>
    </p:spTree>
    <p:extLst>
      <p:ext uri="{BB962C8B-B14F-4D97-AF65-F5344CB8AC3E}">
        <p14:creationId xmlns:p14="http://schemas.microsoft.com/office/powerpoint/2010/main" val="18483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26">
            <a:off x="41275" y="276225"/>
            <a:ext cx="862965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09681" y="1150578"/>
            <a:ext cx="31438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Evidence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38772" y="2897608"/>
            <a:ext cx="66116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next 11 blocks had many fewer txns!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838772" y="2014066"/>
            <a:ext cx="746069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containing winner txn is normal: 92 txns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38772" y="3766554"/>
            <a:ext cx="522290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with unusually high txn fees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38772" y="4655554"/>
            <a:ext cx="33025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to same contract</a:t>
            </a:r>
          </a:p>
        </p:txBody>
      </p:sp>
    </p:spTree>
    <p:extLst>
      <p:ext uri="{BB962C8B-B14F-4D97-AF65-F5344CB8AC3E}">
        <p14:creationId xmlns:p14="http://schemas.microsoft.com/office/powerpoint/2010/main" val="17421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26">
            <a:off x="41275" y="276225"/>
            <a:ext cx="862965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51114" y="1150578"/>
            <a:ext cx="55002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lots of transactions where 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51114" y="3706197"/>
            <a:ext cx="398218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gas limit means …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551114" y="2002451"/>
            <a:ext cx="412324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gas price means …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551114" y="2854324"/>
            <a:ext cx="71400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likely to be chosen first for block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1114" y="4558070"/>
            <a:ext cx="82071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has option to use up block gas limit …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51114" y="5409944"/>
            <a:ext cx="59843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squeezes out other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527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361">
            <a:off x="647700" y="-161927"/>
            <a:ext cx="7075082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863779" y="921348"/>
            <a:ext cx="60837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also queried the game state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863779" y="2824422"/>
            <a:ext cx="41633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timer expiration close?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863779" y="1872885"/>
            <a:ext cx="530145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attacker hold the last key?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63779" y="3775959"/>
            <a:ext cx="498405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so,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revert()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up gas,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 out competitors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63779" y="5158382"/>
            <a:ext cx="50016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return without using gas</a:t>
            </a:r>
          </a:p>
        </p:txBody>
      </p:sp>
    </p:spTree>
    <p:extLst>
      <p:ext uri="{BB962C8B-B14F-4D97-AF65-F5344CB8AC3E}">
        <p14:creationId xmlns:p14="http://schemas.microsoft.com/office/powerpoint/2010/main" val="22462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361">
            <a:off x="647700" y="-161927"/>
            <a:ext cx="7075082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938766" y="868576"/>
            <a:ext cx="212269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Summary</a:t>
            </a:r>
            <a:endParaRPr lang="en-US" sz="2800" b="1" i="1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938766" y="2422006"/>
            <a:ext cx="47243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gas price, high gas limit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938766" y="1645291"/>
            <a:ext cx="45448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 launched many txns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38766" y="3198721"/>
            <a:ext cx="61237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squeezes out competing transactions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38766" y="3975436"/>
            <a:ext cx="67040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gas limit only when promising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938766" y="4752151"/>
            <a:ext cx="72907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contracts, different addresses, limits …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38766" y="5528864"/>
            <a:ext cx="56546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Spent about $11K fees to win $3M</a:t>
            </a:r>
          </a:p>
        </p:txBody>
      </p:sp>
    </p:spTree>
    <p:extLst>
      <p:ext uri="{BB962C8B-B14F-4D97-AF65-F5344CB8AC3E}">
        <p14:creationId xmlns:p14="http://schemas.microsoft.com/office/powerpoint/2010/main" val="2180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609600"/>
            <a:ext cx="8153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 Timestamp Manipulation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928922" y="2214776"/>
            <a:ext cx="44005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timestamps used for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24328" y="3967264"/>
            <a:ext cx="27847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escrowing funds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3421462" y="3091020"/>
            <a:ext cx="388760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randomness (bad idea)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83329" y="4843508"/>
            <a:ext cx="50257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time-dependent state changes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28922" y="5719752"/>
            <a:ext cx="63850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Danger: miners can manipulate slightly</a:t>
            </a:r>
          </a:p>
        </p:txBody>
      </p:sp>
    </p:spTree>
    <p:extLst>
      <p:ext uri="{BB962C8B-B14F-4D97-AF65-F5344CB8AC3E}">
        <p14:creationId xmlns:p14="http://schemas.microsoft.com/office/powerpoint/2010/main" val="2529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68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898E831-31BF-3F5C-8E18-26F4086A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91812" y="1911145"/>
            <a:ext cx="5574807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7401" y="2988906"/>
            <a:ext cx="347082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one bet per block</a:t>
            </a:r>
          </a:p>
        </p:txBody>
      </p:sp>
    </p:spTree>
    <p:extLst>
      <p:ext uri="{BB962C8B-B14F-4D97-AF65-F5344CB8AC3E}">
        <p14:creationId xmlns:p14="http://schemas.microsoft.com/office/powerpoint/2010/main" val="273525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Denial of Service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87499" y="2479050"/>
            <a:ext cx="824456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Parties leave a contract inoperable for short period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87499" y="3863941"/>
            <a:ext cx="50402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or sometimes a long period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87499" y="5248832"/>
            <a:ext cx="46233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trapping ether in contract</a:t>
            </a:r>
          </a:p>
        </p:txBody>
      </p:sp>
    </p:spTree>
    <p:extLst>
      <p:ext uri="{BB962C8B-B14F-4D97-AF65-F5344CB8AC3E}">
        <p14:creationId xmlns:p14="http://schemas.microsoft.com/office/powerpoint/2010/main" val="2365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EE3B32C-A712-EDEE-14C0-2586B7865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0255" y="2264696"/>
            <a:ext cx="67437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6294" y="3352936"/>
            <a:ext cx="29754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fund contract</a:t>
            </a:r>
          </a:p>
        </p:txBody>
      </p:sp>
    </p:spTree>
    <p:extLst>
      <p:ext uri="{BB962C8B-B14F-4D97-AF65-F5344CB8AC3E}">
        <p14:creationId xmlns:p14="http://schemas.microsoft.com/office/powerpoint/2010/main" val="841374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3ABD38A-A322-1DDD-1340-1399482C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3700" y="2777203"/>
            <a:ext cx="61595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19423" y="3919390"/>
            <a:ext cx="338586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 via 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513795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FC9C1F-E832-0789-2BFD-65C89CC99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2710" y="3162436"/>
            <a:ext cx="63627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98772" y="4229322"/>
            <a:ext cx="35718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bet 10 ether to play</a:t>
            </a:r>
          </a:p>
        </p:txBody>
      </p:sp>
    </p:spTree>
    <p:extLst>
      <p:ext uri="{BB962C8B-B14F-4D97-AF65-F5344CB8AC3E}">
        <p14:creationId xmlns:p14="http://schemas.microsoft.com/office/powerpoint/2010/main" val="1184335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4F01330-C081-D39B-F4CA-DF007BF8C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1499" y="3545669"/>
            <a:ext cx="6065275" cy="709242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36872" y="2463203"/>
            <a:ext cx="427713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transaction per block</a:t>
            </a:r>
          </a:p>
        </p:txBody>
      </p:sp>
    </p:spTree>
    <p:extLst>
      <p:ext uri="{BB962C8B-B14F-4D97-AF65-F5344CB8AC3E}">
        <p14:creationId xmlns:p14="http://schemas.microsoft.com/office/powerpoint/2010/main" val="330552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79FB6A9-24D3-428E-0C12-9B963859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665794" y="4091651"/>
            <a:ext cx="1011438" cy="430616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36872" y="3125972"/>
            <a:ext cx="449514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synonym 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block.timestamp</a:t>
            </a:r>
          </a:p>
        </p:txBody>
      </p:sp>
    </p:spTree>
    <p:extLst>
      <p:ext uri="{BB962C8B-B14F-4D97-AF65-F5344CB8AC3E}">
        <p14:creationId xmlns:p14="http://schemas.microsoft.com/office/powerpoint/2010/main" val="73551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B2F2CEF-D05C-93F1-DFED-9C5776E1C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1503" y="4464554"/>
            <a:ext cx="7291886" cy="861231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3284" y="3329670"/>
            <a:ext cx="1332416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Winner?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454871" y="5462881"/>
            <a:ext cx="395486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wrong with this?</a:t>
            </a:r>
          </a:p>
        </p:txBody>
      </p:sp>
    </p:spTree>
    <p:extLst>
      <p:ext uri="{BB962C8B-B14F-4D97-AF65-F5344CB8AC3E}">
        <p14:creationId xmlns:p14="http://schemas.microsoft.com/office/powerpoint/2010/main" val="21343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945839" y="1046458"/>
            <a:ext cx="67008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can adjust timestamp within limits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923476" y="4256914"/>
            <a:ext cx="474559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Collecting block reward, increasing contract pool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945839" y="3454300"/>
            <a:ext cx="564289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 can ensure any bet loses …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923476" y="5490416"/>
            <a:ext cx="432362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(Also front-running attack)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41143" y="1849072"/>
            <a:ext cx="182614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973862" y="2651686"/>
            <a:ext cx="34435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“too far” in future</a:t>
            </a:r>
          </a:p>
        </p:txBody>
      </p:sp>
    </p:spTree>
    <p:extLst>
      <p:ext uri="{BB962C8B-B14F-4D97-AF65-F5344CB8AC3E}">
        <p14:creationId xmlns:p14="http://schemas.microsoft.com/office/powerpoint/2010/main" val="41678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161467" y="1964322"/>
            <a:ext cx="55819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 timestamps for entropy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161467" y="4443118"/>
            <a:ext cx="646042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time-sensitive logic, maybe use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block.number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average block time)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161467" y="2988276"/>
            <a:ext cx="7051606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sensitive decisions based on small timestamp differences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651">
            <a:off x="-1269999" y="2422306"/>
            <a:ext cx="14494671" cy="338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96546" y="1822964"/>
            <a:ext cx="442460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GovernMental Ponzi again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96546" y="3838154"/>
            <a:ext cx="65213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to join round for at least 1 min wins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596546" y="2830559"/>
            <a:ext cx="526458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Pays back one player per round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96546" y="4845748"/>
            <a:ext cx="610295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for miners to manipulate winner</a:t>
            </a:r>
          </a:p>
        </p:txBody>
      </p:sp>
    </p:spTree>
    <p:extLst>
      <p:ext uri="{BB962C8B-B14F-4D97-AF65-F5344CB8AC3E}">
        <p14:creationId xmlns:p14="http://schemas.microsoft.com/office/powerpoint/2010/main" val="14314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 With 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26299" y="2508607"/>
            <a:ext cx="818980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early Solidity, a constructor was syntactically just a function with same name as the contract.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26299" y="3838274"/>
            <a:ext cx="82914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Semantically, constructors not just another function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6299" y="4737054"/>
            <a:ext cx="838030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contract name changes, but constructor doesn’t, then constructor becomes normal, callable function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26299" y="6066722"/>
            <a:ext cx="72811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was fixed after the predictable disasters</a:t>
            </a:r>
          </a:p>
        </p:txBody>
      </p:sp>
    </p:spTree>
    <p:extLst>
      <p:ext uri="{BB962C8B-B14F-4D97-AF65-F5344CB8AC3E}">
        <p14:creationId xmlns:p14="http://schemas.microsoft.com/office/powerpoint/2010/main" val="41263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Auction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6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39EF6CD-9938-70DD-176D-5C7C461D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878906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6C180C72-FD49-20A9-D360-3D54AC3F7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8967" y="3189433"/>
            <a:ext cx="4618572" cy="671187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38253" y="2087784"/>
            <a:ext cx="46185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ether via 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102861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AC69CDED-538B-10B8-0AC1-4B210F0B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707" y="4341763"/>
            <a:ext cx="6371674" cy="739057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35674" y="3318389"/>
            <a:ext cx="400301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owner can collect ether</a:t>
            </a:r>
          </a:p>
        </p:txBody>
      </p:sp>
    </p:spTree>
    <p:extLst>
      <p:ext uri="{BB962C8B-B14F-4D97-AF65-F5344CB8AC3E}">
        <p14:creationId xmlns:p14="http://schemas.microsoft.com/office/powerpoint/2010/main" val="794802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B95993-ECD0-89D4-1BC5-17F3C5248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81486" y="2215216"/>
            <a:ext cx="7808413" cy="1081050"/>
          </a:xfrm>
          <a:prstGeom prst="wedgeRoundRectCallout">
            <a:avLst>
              <a:gd name="adj1" fmla="val 33446"/>
              <a:gd name="adj2" fmla="val 8271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74532" y="3849549"/>
            <a:ext cx="526939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Old-style constructor initializes owner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39A45-3B45-F87E-E358-48F597EB5838}"/>
              </a:ext>
            </a:extLst>
          </p:cNvPr>
          <p:cNvSpPr/>
          <p:nvPr/>
        </p:nvSpPr>
        <p:spPr bwMode="auto">
          <a:xfrm>
            <a:off x="2052093" y="5326162"/>
            <a:ext cx="441178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syntax is now deprecated!</a:t>
            </a:r>
          </a:p>
        </p:txBody>
      </p:sp>
    </p:spTree>
    <p:extLst>
      <p:ext uri="{BB962C8B-B14F-4D97-AF65-F5344CB8AC3E}">
        <p14:creationId xmlns:p14="http://schemas.microsoft.com/office/powerpoint/2010/main" val="15261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2D19701-FCB8-DDDD-D852-32BAE68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96106" y="1447800"/>
            <a:ext cx="3086100" cy="520699"/>
          </a:xfrm>
          <a:prstGeom prst="wedgeRoundRectCallout">
            <a:avLst>
              <a:gd name="adj1" fmla="val 97218"/>
              <a:gd name="adj2" fmla="val -6128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99303" y="2139844"/>
            <a:ext cx="2792402" cy="520699"/>
          </a:xfrm>
          <a:prstGeom prst="wedgeRoundRectCallout">
            <a:avLst>
              <a:gd name="adj1" fmla="val 100604"/>
              <a:gd name="adj2" fmla="val -14980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165504" y="3799213"/>
            <a:ext cx="681299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call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ownerWallet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become the owner and take all the ether.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68999" y="358039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FF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FF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8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275742" y="1837322"/>
            <a:ext cx="80634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compiler requires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constructor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syntax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75742" y="3749452"/>
            <a:ext cx="754405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“Do not put a stumbling block before the blind”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275742" y="2793387"/>
            <a:ext cx="67281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here as language design lesson</a:t>
            </a:r>
          </a:p>
        </p:txBody>
      </p:sp>
    </p:spTree>
    <p:extLst>
      <p:ext uri="{BB962C8B-B14F-4D97-AF65-F5344CB8AC3E}">
        <p14:creationId xmlns:p14="http://schemas.microsoft.com/office/powerpoint/2010/main" val="6238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064">
            <a:off x="243898" y="1650602"/>
            <a:ext cx="1148769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41408" y="1858289"/>
            <a:ext cx="590097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Rubixi: worst Ethereum Ponzi ever?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41408" y="3429613"/>
            <a:ext cx="702264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forgot to change the constructor name before deploying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641408" y="2643951"/>
            <a:ext cx="570380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Originally named DynamicPyramid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41408" y="4646162"/>
            <a:ext cx="21435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is law!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91715" y="5431824"/>
            <a:ext cx="810189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Predators repeatedly called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DynamicPyramid()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confiscate investments by gullible public</a:t>
            </a:r>
          </a:p>
        </p:txBody>
      </p:sp>
    </p:spTree>
    <p:extLst>
      <p:ext uri="{BB962C8B-B14F-4D97-AF65-F5344CB8AC3E}">
        <p14:creationId xmlns:p14="http://schemas.microsoft.com/office/powerpoint/2010/main" val="41462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Uninitialized Storage Pointers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87499" y="2237750"/>
            <a:ext cx="608873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versions of Solidity allowed uninitialized storage variables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87499" y="3455856"/>
            <a:ext cx="669120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variables could secretly point to other storage variables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94628" y="4673962"/>
            <a:ext cx="735738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to (intentional or not) vulnerabilities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87499" y="5461181"/>
            <a:ext cx="628569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longer allowed by recent compilers</a:t>
            </a:r>
          </a:p>
        </p:txBody>
      </p:sp>
    </p:spTree>
    <p:extLst>
      <p:ext uri="{BB962C8B-B14F-4D97-AF65-F5344CB8AC3E}">
        <p14:creationId xmlns:p14="http://schemas.microsoft.com/office/powerpoint/2010/main" val="33626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Game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player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guess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Game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gamesPlayed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…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398205" y="1606138"/>
            <a:ext cx="3945195" cy="1621276"/>
          </a:xfrm>
          <a:prstGeom prst="wedgeRoundRectCallout">
            <a:avLst>
              <a:gd name="adj1" fmla="val 65679"/>
              <a:gd name="adj2" fmla="val 839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C39068-B292-08E7-FE07-112087307EBE}"/>
              </a:ext>
            </a:extLst>
          </p:cNvPr>
          <p:cNvSpPr/>
          <p:nvPr/>
        </p:nvSpPr>
        <p:spPr bwMode="auto">
          <a:xfrm>
            <a:off x="6350837" y="1053351"/>
            <a:ext cx="256192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this secret</a:t>
            </a:r>
          </a:p>
        </p:txBody>
      </p:sp>
      <p:sp>
        <p:nvSpPr>
          <p:cNvPr id="9" name="Rounded Rectangular Callout 5">
            <a:extLst>
              <a:ext uri="{FF2B5EF4-FFF2-40B4-BE49-F238E27FC236}">
                <a16:creationId xmlns:a16="http://schemas.microsoft.com/office/drawing/2014/main" id="{7105C718-5864-03A9-2FF7-97122DD41A29}"/>
              </a:ext>
            </a:extLst>
          </p:cNvPr>
          <p:cNvSpPr/>
          <p:nvPr/>
        </p:nvSpPr>
        <p:spPr bwMode="auto">
          <a:xfrm>
            <a:off x="427702" y="722936"/>
            <a:ext cx="4859595" cy="666884"/>
          </a:xfrm>
          <a:prstGeom prst="wedgeRoundRectCallout">
            <a:avLst>
              <a:gd name="adj1" fmla="val 67346"/>
              <a:gd name="adj2" fmla="val 2279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5118603" y="2383736"/>
            <a:ext cx="307808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for one game</a:t>
            </a:r>
          </a:p>
        </p:txBody>
      </p:sp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5CC6452F-0059-67A1-1C48-36D2C5D3CC3A}"/>
              </a:ext>
            </a:extLst>
          </p:cNvPr>
          <p:cNvSpPr/>
          <p:nvPr/>
        </p:nvSpPr>
        <p:spPr bwMode="auto">
          <a:xfrm>
            <a:off x="346585" y="3264146"/>
            <a:ext cx="5316795" cy="666884"/>
          </a:xfrm>
          <a:prstGeom prst="wedgeRoundRectCallout">
            <a:avLst>
              <a:gd name="adj1" fmla="val 32621"/>
              <a:gd name="adj2" fmla="val 9494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DDA9A-C274-9024-AFD2-CF5351B4C5D6}"/>
              </a:ext>
            </a:extLst>
          </p:cNvPr>
          <p:cNvSpPr/>
          <p:nvPr/>
        </p:nvSpPr>
        <p:spPr bwMode="auto">
          <a:xfrm>
            <a:off x="3274604" y="4478119"/>
            <a:ext cx="343876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of all games played</a:t>
            </a:r>
          </a:p>
        </p:txBody>
      </p:sp>
    </p:spTree>
    <p:extLst>
      <p:ext uri="{BB962C8B-B14F-4D97-AF65-F5344CB8AC3E}">
        <p14:creationId xmlns:p14="http://schemas.microsoft.com/office/powerpoint/2010/main" val="42555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723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(guess &lt;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Game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game;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game.player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guess;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gamesPlayed.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(guess == secret) {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      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803786" y="3111910"/>
            <a:ext cx="4999704" cy="1902542"/>
          </a:xfrm>
          <a:prstGeom prst="wedgeRoundRectCallout">
            <a:avLst>
              <a:gd name="adj1" fmla="val 43556"/>
              <a:gd name="adj2" fmla="val -9622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4571999" y="1594698"/>
            <a:ext cx="254749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the game</a:t>
            </a:r>
          </a:p>
        </p:txBody>
      </p:sp>
      <p:sp>
        <p:nvSpPr>
          <p:cNvPr id="2" name="Rounded Rectangular Callout 5">
            <a:extLst>
              <a:ext uri="{FF2B5EF4-FFF2-40B4-BE49-F238E27FC236}">
                <a16:creationId xmlns:a16="http://schemas.microsoft.com/office/drawing/2014/main" id="{F3EB7791-CE9A-A492-47C0-5C71EE09E4CF}"/>
              </a:ext>
            </a:extLst>
          </p:cNvPr>
          <p:cNvSpPr/>
          <p:nvPr/>
        </p:nvSpPr>
        <p:spPr bwMode="auto">
          <a:xfrm>
            <a:off x="803786" y="5080819"/>
            <a:ext cx="7897762" cy="1408471"/>
          </a:xfrm>
          <a:prstGeom prst="wedgeRoundRectCallout">
            <a:avLst>
              <a:gd name="adj1" fmla="val 33098"/>
              <a:gd name="adj2" fmla="val -1192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1678-5EAA-FA60-0AD5-48284ED377BA}"/>
              </a:ext>
            </a:extLst>
          </p:cNvPr>
          <p:cNvSpPr/>
          <p:nvPr/>
        </p:nvSpPr>
        <p:spPr bwMode="auto">
          <a:xfrm>
            <a:off x="6346721" y="3447628"/>
            <a:ext cx="212994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off winner</a:t>
            </a:r>
          </a:p>
        </p:txBody>
      </p:sp>
    </p:spTree>
    <p:extLst>
      <p:ext uri="{BB962C8B-B14F-4D97-AF65-F5344CB8AC3E}">
        <p14:creationId xmlns:p14="http://schemas.microsoft.com/office/powerpoint/2010/main" val="72652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Auction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5C62680B-A964-08BE-A929-BB03D2AA26DC}"/>
              </a:ext>
            </a:extLst>
          </p:cNvPr>
          <p:cNvSpPr/>
          <p:nvPr/>
        </p:nvSpPr>
        <p:spPr bwMode="auto">
          <a:xfrm>
            <a:off x="293739" y="2266530"/>
            <a:ext cx="4278261" cy="948618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ED12E-B8D2-09DD-E25C-4C5122397429}"/>
              </a:ext>
            </a:extLst>
          </p:cNvPr>
          <p:cNvSpPr/>
          <p:nvPr/>
        </p:nvSpPr>
        <p:spPr bwMode="auto">
          <a:xfrm>
            <a:off x="620961" y="4313426"/>
            <a:ext cx="498342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highest bidder &amp; highest bid</a:t>
            </a:r>
          </a:p>
        </p:txBody>
      </p:sp>
    </p:spTree>
    <p:extLst>
      <p:ext uri="{BB962C8B-B14F-4D97-AF65-F5344CB8AC3E}">
        <p14:creationId xmlns:p14="http://schemas.microsoft.com/office/powerpoint/2010/main" val="3754062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723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(guess &lt;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Game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game;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game.player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guess;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gamesPlayed.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(guess == secret) {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      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766915" y="3165603"/>
            <a:ext cx="4048433" cy="582562"/>
          </a:xfrm>
          <a:prstGeom prst="wedgeRoundRectCallout">
            <a:avLst>
              <a:gd name="adj1" fmla="val 27526"/>
              <a:gd name="adj2" fmla="val 21137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2524807" y="4799367"/>
            <a:ext cx="193354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Uninitialized!</a:t>
            </a:r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AE08426D-EC0F-6983-C926-F9DCD8BA3634}"/>
              </a:ext>
            </a:extLst>
          </p:cNvPr>
          <p:cNvSpPr/>
          <p:nvPr/>
        </p:nvSpPr>
        <p:spPr bwMode="auto">
          <a:xfrm>
            <a:off x="439992" y="705465"/>
            <a:ext cx="5260260" cy="582562"/>
          </a:xfrm>
          <a:prstGeom prst="wedgeRoundRectCallout">
            <a:avLst>
              <a:gd name="adj1" fmla="val 34539"/>
              <a:gd name="adj2" fmla="val 13922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5E787-B8C9-481E-9311-F9FCD22326A4}"/>
              </a:ext>
            </a:extLst>
          </p:cNvPr>
          <p:cNvSpPr/>
          <p:nvPr/>
        </p:nvSpPr>
        <p:spPr bwMode="auto">
          <a:xfrm>
            <a:off x="4815348" y="1975734"/>
            <a:ext cx="413927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 pointer to location 0</a:t>
            </a:r>
          </a:p>
        </p:txBody>
      </p:sp>
    </p:spTree>
    <p:extLst>
      <p:ext uri="{BB962C8B-B14F-4D97-AF65-F5344CB8AC3E}">
        <p14:creationId xmlns:p14="http://schemas.microsoft.com/office/powerpoint/2010/main" val="3225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723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(guess &lt;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Game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game;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game.player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guess;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gamesPlayed.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(guess == secret) {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      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811160" y="3716186"/>
            <a:ext cx="5346292" cy="582562"/>
          </a:xfrm>
          <a:prstGeom prst="wedgeRoundRectCallout">
            <a:avLst>
              <a:gd name="adj1" fmla="val 37319"/>
              <a:gd name="adj2" fmla="val -15698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2163472" y="5094024"/>
            <a:ext cx="5798382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Overwrites secret with out-of-range value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(Honeypot contract)</a:t>
            </a:r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AE08426D-EC0F-6983-C926-F9DCD8BA3634}"/>
              </a:ext>
            </a:extLst>
          </p:cNvPr>
          <p:cNvSpPr/>
          <p:nvPr/>
        </p:nvSpPr>
        <p:spPr bwMode="auto">
          <a:xfrm>
            <a:off x="439992" y="705465"/>
            <a:ext cx="5260260" cy="582562"/>
          </a:xfrm>
          <a:prstGeom prst="wedgeRoundRectCallout">
            <a:avLst>
              <a:gd name="adj1" fmla="val 34539"/>
              <a:gd name="adj2" fmla="val 13922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B04E8F-AE9F-FE8A-4D5E-AF3D9724796F}"/>
              </a:ext>
            </a:extLst>
          </p:cNvPr>
          <p:cNvGrpSpPr/>
          <p:nvPr/>
        </p:nvGrpSpPr>
        <p:grpSpPr>
          <a:xfrm>
            <a:off x="5197965" y="1760386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BF8213F1-7617-0B35-F061-48B62E93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CCB6BC39-235F-FE25-1833-B4B4BBE5C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89504" y="2777122"/>
            <a:ext cx="676499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Solidity compilers no longer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uninitialized references to storage</a:t>
            </a:r>
          </a:p>
        </p:txBody>
      </p:sp>
    </p:spTree>
    <p:extLst>
      <p:ext uri="{BB962C8B-B14F-4D97-AF65-F5344CB8AC3E}">
        <p14:creationId xmlns:p14="http://schemas.microsoft.com/office/powerpoint/2010/main" val="13358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5783">
            <a:off x="318423" y="1804988"/>
            <a:ext cx="87725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586">
            <a:off x="530613" y="3659189"/>
            <a:ext cx="87153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1163931" y="1962664"/>
            <a:ext cx="35429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 lotteries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63931" y="3528508"/>
            <a:ext cx="424346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Pathetically vulnerable …</a:t>
            </a:r>
          </a:p>
        </p:txBody>
      </p:sp>
      <p:sp>
        <p:nvSpPr>
          <p:cNvPr id="8" name="TextBox 3"/>
          <p:cNvSpPr txBox="1"/>
          <p:nvPr/>
        </p:nvSpPr>
        <p:spPr bwMode="auto">
          <a:xfrm>
            <a:off x="1163931" y="2745586"/>
            <a:ext cx="634340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easily-predictable randomness …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63931" y="4311430"/>
            <a:ext cx="632096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for uninitialized storage vars …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163931" y="5094352"/>
            <a:ext cx="50241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overwrite random values!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63931" y="5877274"/>
            <a:ext cx="64940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fixes will not affect honeypots!</a:t>
            </a:r>
          </a:p>
        </p:txBody>
      </p:sp>
    </p:spTree>
    <p:extLst>
      <p:ext uri="{BB962C8B-B14F-4D97-AF65-F5344CB8AC3E}">
        <p14:creationId xmlns:p14="http://schemas.microsoft.com/office/powerpoint/2010/main" val="34155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Tx.Origin Authentication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000063" y="2942222"/>
            <a:ext cx="46185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00063" y="4592444"/>
            <a:ext cx="69220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this variable for authorization!!!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000063" y="3767333"/>
            <a:ext cx="6282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account that originated call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000063" y="5417554"/>
            <a:ext cx="46233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attack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0805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23E261-7F5A-4BBB-AF86-85C6E058CC46}"/>
              </a:ext>
            </a:extLst>
          </p:cNvPr>
          <p:cNvSpPr/>
          <p:nvPr/>
        </p:nvSpPr>
        <p:spPr bwMode="auto">
          <a:xfrm>
            <a:off x="1" y="1881230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owner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86CB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Victim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5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8CE106-A31A-1635-C954-C4635D6CDC65}"/>
              </a:ext>
            </a:extLst>
          </p:cNvPr>
          <p:cNvSpPr/>
          <p:nvPr/>
        </p:nvSpPr>
        <p:spPr bwMode="auto">
          <a:xfrm>
            <a:off x="1" y="1881230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owner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86CB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Victim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71462" y="2540386"/>
            <a:ext cx="5684589" cy="1136670"/>
          </a:xfrm>
          <a:prstGeom prst="wedgeRoundRectCallout">
            <a:avLst>
              <a:gd name="adj1" fmla="val -8452"/>
              <a:gd name="adj2" fmla="val 10873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04919" y="4506345"/>
            <a:ext cx="199926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owner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4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8CE106-A31A-1635-C954-C4635D6CDC65}"/>
              </a:ext>
            </a:extLst>
          </p:cNvPr>
          <p:cNvSpPr/>
          <p:nvPr/>
        </p:nvSpPr>
        <p:spPr bwMode="auto">
          <a:xfrm>
            <a:off x="1" y="1881230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owner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86CB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Victim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71462" y="4012796"/>
            <a:ext cx="8662822" cy="1890305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55701" y="2747606"/>
            <a:ext cx="653416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withdrawAll()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</a:p>
        </p:txBody>
      </p:sp>
    </p:spTree>
    <p:extLst>
      <p:ext uri="{BB962C8B-B14F-4D97-AF65-F5344CB8AC3E}">
        <p14:creationId xmlns:p14="http://schemas.microsoft.com/office/powerpoint/2010/main" val="3572374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225D81-2C3B-194F-3BD8-2C89D60ECB79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12278" y="3081922"/>
            <a:ext cx="43829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Social Engineering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/>
          <p:cNvSpPr txBox="1"/>
          <p:nvPr/>
        </p:nvSpPr>
        <p:spPr bwMode="auto">
          <a:xfrm>
            <a:off x="612278" y="4122831"/>
            <a:ext cx="705699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victim to send small sum to attacker</a:t>
            </a:r>
          </a:p>
        </p:txBody>
      </p:sp>
    </p:spTree>
    <p:extLst>
      <p:ext uri="{BB962C8B-B14F-4D97-AF65-F5344CB8AC3E}">
        <p14:creationId xmlns:p14="http://schemas.microsoft.com/office/powerpoint/2010/main" val="41286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1D3890-0C37-DFE3-C431-E77F920782D0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79832" y="3189696"/>
            <a:ext cx="7823200" cy="1561293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86483" y="1981638"/>
            <a:ext cx="422583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bookkeeping functions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5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Auction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5C62680B-A964-08BE-A929-BB03D2AA26DC}"/>
              </a:ext>
            </a:extLst>
          </p:cNvPr>
          <p:cNvSpPr/>
          <p:nvPr/>
        </p:nvSpPr>
        <p:spPr bwMode="auto">
          <a:xfrm>
            <a:off x="685800" y="3491593"/>
            <a:ext cx="7043584" cy="948618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ED12E-B8D2-09DD-E25C-4C5122397429}"/>
              </a:ext>
            </a:extLst>
          </p:cNvPr>
          <p:cNvSpPr/>
          <p:nvPr/>
        </p:nvSpPr>
        <p:spPr bwMode="auto">
          <a:xfrm>
            <a:off x="870155" y="5417403"/>
            <a:ext cx="5683045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new high bid, refund old high bidder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if refund fails</a:t>
            </a:r>
          </a:p>
        </p:txBody>
      </p:sp>
    </p:spTree>
    <p:extLst>
      <p:ext uri="{BB962C8B-B14F-4D97-AF65-F5344CB8AC3E}">
        <p14:creationId xmlns:p14="http://schemas.microsoft.com/office/powerpoint/2010/main" val="116854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CFBBCC-349A-B1E4-3C7D-2DCC9779982A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1000" y="4927600"/>
            <a:ext cx="7823200" cy="1054099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15752" y="3597464"/>
            <a:ext cx="5879366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victim’s transfer calls fallback function …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calls victim’s withdrawal function. ..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48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F1B597-9D3F-D05C-A203-2051C1B9A787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1000" y="4927600"/>
            <a:ext cx="7823200" cy="1054099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64882" y="3234998"/>
            <a:ext cx="6381107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victim’s transfer calls fallback function …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calls victim’s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withdrawal()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function. ..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 victim!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92600" y="4574264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5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One Use 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" y="1851900"/>
            <a:ext cx="91440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intialBalance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attack_contract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initialBalance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79301" y="3501022"/>
            <a:ext cx="69397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way to attack a suspected honeypot?</a:t>
            </a:r>
            <a:endParaRPr lang="en-US" sz="2800" b="1" i="1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79298" y="5151244"/>
            <a:ext cx="40398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does not succeed …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779298" y="4326133"/>
            <a:ext cx="220714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attack …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79298" y="5976354"/>
            <a:ext cx="13436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Revert!</a:t>
            </a:r>
          </a:p>
        </p:txBody>
      </p:sp>
    </p:spTree>
    <p:extLst>
      <p:ext uri="{BB962C8B-B14F-4D97-AF65-F5344CB8AC3E}">
        <p14:creationId xmlns:p14="http://schemas.microsoft.com/office/powerpoint/2010/main" val="25313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One (maybe) Legit Use 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" y="1667234"/>
            <a:ext cx="914400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HoneyPot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payoff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91107" y="3548848"/>
            <a:ext cx="6761787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caller is an external account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person, who cannot revert),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an attack contract, which can revert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0196">
            <a:off x="-17462" y="2079625"/>
            <a:ext cx="89249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41379" y="2294522"/>
            <a:ext cx="7620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Wallets used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tx.origin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authenticate caller</a:t>
            </a:r>
            <a:endParaRPr lang="en-US" sz="2800" b="1" i="1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3"/>
          <p:cNvSpPr txBox="1"/>
          <p:nvPr/>
        </p:nvSpPr>
        <p:spPr bwMode="auto">
          <a:xfrm>
            <a:off x="641379" y="3678627"/>
            <a:ext cx="38347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msg.sender</a:t>
            </a:r>
          </a:p>
        </p:txBody>
      </p:sp>
      <p:sp>
        <p:nvSpPr>
          <p:cNvPr id="8" name="TextBox 3"/>
          <p:cNvSpPr txBox="1"/>
          <p:nvPr/>
        </p:nvSpPr>
        <p:spPr bwMode="auto">
          <a:xfrm>
            <a:off x="641379" y="5062733"/>
            <a:ext cx="33981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AFAIK, no coins lost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926166" y="1443622"/>
            <a:ext cx="29033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Denial of Service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926166" y="3463598"/>
            <a:ext cx="32832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Names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926166" y="2453610"/>
            <a:ext cx="506363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 Manipulation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926166" y="4473586"/>
            <a:ext cx="54248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Uninitialized Storage References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926166" y="5483574"/>
            <a:ext cx="3823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Tx.Origin and Phishing</a:t>
            </a:r>
          </a:p>
        </p:txBody>
      </p:sp>
    </p:spTree>
    <p:extLst>
      <p:ext uri="{BB962C8B-B14F-4D97-AF65-F5344CB8AC3E}">
        <p14:creationId xmlns:p14="http://schemas.microsoft.com/office/powerpoint/2010/main" val="12607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contract Auction {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address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uint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function bid() public payable {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require(msg.value &gt;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= msg.sender;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= msg.value;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5C62680B-A964-08BE-A929-BB03D2AA26DC}"/>
              </a:ext>
            </a:extLst>
          </p:cNvPr>
          <p:cNvSpPr/>
          <p:nvPr/>
        </p:nvSpPr>
        <p:spPr bwMode="auto">
          <a:xfrm>
            <a:off x="685800" y="3809292"/>
            <a:ext cx="7043584" cy="719111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DA56E-9CFC-680F-3C77-55D0A58FAC08}"/>
              </a:ext>
            </a:extLst>
          </p:cNvPr>
          <p:cNvGrpSpPr/>
          <p:nvPr/>
        </p:nvGrpSpPr>
        <p:grpSpPr>
          <a:xfrm>
            <a:off x="2997199" y="4785080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70A5A5D6-8621-D908-918B-5E8A0CCED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 Box 28">
              <a:extLst>
                <a:ext uri="{FF2B5EF4-FFF2-40B4-BE49-F238E27FC236}">
                  <a16:creationId xmlns:a16="http://schemas.microsoft.com/office/drawing/2014/main" id="{45EAD36C-1741-0F43-A9C5-A1A2EB507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FF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FF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62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AuctionAttackLOL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"LOL"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 auction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5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AuctionAttackLOL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 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"LOL"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 auction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C2941364-F685-3DAA-4690-75C391B7471C}"/>
              </a:ext>
            </a:extLst>
          </p:cNvPr>
          <p:cNvSpPr/>
          <p:nvPr/>
        </p:nvSpPr>
        <p:spPr bwMode="auto">
          <a:xfrm>
            <a:off x="294966" y="2273783"/>
            <a:ext cx="6258233" cy="411051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28467-FD03-C41C-12A3-866BE5FC4B98}"/>
              </a:ext>
            </a:extLst>
          </p:cNvPr>
          <p:cNvSpPr/>
          <p:nvPr/>
        </p:nvSpPr>
        <p:spPr bwMode="auto">
          <a:xfrm>
            <a:off x="1110396" y="3228690"/>
            <a:ext cx="4122175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by receiver when ether is transferred</a:t>
            </a:r>
          </a:p>
        </p:txBody>
      </p:sp>
    </p:spTree>
    <p:extLst>
      <p:ext uri="{BB962C8B-B14F-4D97-AF65-F5344CB8AC3E}">
        <p14:creationId xmlns:p14="http://schemas.microsoft.com/office/powerpoint/2010/main" val="28862781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rgbClr val="FFFFCC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70000"/>
          </a:lnSpc>
          <a:spcBef>
            <a:spcPct val="30000"/>
          </a:spcBef>
          <a:defRPr sz="2800" b="1" dirty="0">
            <a:solidFill>
              <a:srgbClr val="0000FF"/>
            </a:solidFill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84507</TotalTime>
  <Words>4654</Words>
  <Application>Microsoft Office PowerPoint</Application>
  <PresentationFormat>Overhead</PresentationFormat>
  <Paragraphs>707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 Unicode MS</vt:lpstr>
      <vt:lpstr>Arial</vt:lpstr>
      <vt:lpstr>Comic Sans MS</vt:lpstr>
      <vt:lpstr>Lucida Console</vt:lpstr>
      <vt:lpstr>Consolas</vt:lpstr>
      <vt:lpstr>Marlett</vt:lpstr>
      <vt:lpstr>Blank Presentation</vt:lpstr>
      <vt:lpstr>PowerPoint Presentation</vt:lpstr>
      <vt:lpstr>PowerPoint Presentation</vt:lpstr>
      <vt:lpstr>Denial of Service Attacks</vt:lpstr>
      <vt:lpstr>Refused Payments</vt:lpstr>
      <vt:lpstr>Refused Payments</vt:lpstr>
      <vt:lpstr>Refused Payments</vt:lpstr>
      <vt:lpstr>Refused Payments</vt:lpstr>
      <vt:lpstr>Refused Payments</vt:lpstr>
      <vt:lpstr>Refused Payments</vt:lpstr>
      <vt:lpstr>Refused Payments</vt:lpstr>
      <vt:lpstr>Inflatable Data Structures</vt:lpstr>
      <vt:lpstr>Inflatable Data Structures</vt:lpstr>
      <vt:lpstr>Inflatable Data Structures</vt:lpstr>
      <vt:lpstr>Inflatable Data Structures</vt:lpstr>
      <vt:lpstr>Inflatable Data Structures</vt:lpstr>
      <vt:lpstr>Inflatable Data Structures</vt:lpstr>
      <vt:lpstr>External Call Progression</vt:lpstr>
      <vt:lpstr>Prevention</vt:lpstr>
      <vt:lpstr>This Happened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Timestamp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</vt:lpstr>
      <vt:lpstr>This Happened</vt:lpstr>
      <vt:lpstr>Fun With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</vt:lpstr>
      <vt:lpstr>This Happened</vt:lpstr>
      <vt:lpstr>Uninitialized Storage Pointers</vt:lpstr>
      <vt:lpstr>PowerPoint Presentation</vt:lpstr>
      <vt:lpstr>PowerPoint Presentation</vt:lpstr>
      <vt:lpstr>PowerPoint Presentation</vt:lpstr>
      <vt:lpstr>PowerPoint Presentation</vt:lpstr>
      <vt:lpstr>Prevention</vt:lpstr>
      <vt:lpstr>This Happened</vt:lpstr>
      <vt:lpstr>Tx.Origin Authentication</vt:lpstr>
      <vt:lpstr>Victim Contract</vt:lpstr>
      <vt:lpstr>Victim Contract</vt:lpstr>
      <vt:lpstr>Victim Contract</vt:lpstr>
      <vt:lpstr>Attacker Contract</vt:lpstr>
      <vt:lpstr>Attacker Contract</vt:lpstr>
      <vt:lpstr>Attacker Contract</vt:lpstr>
      <vt:lpstr>Attacker Contract</vt:lpstr>
      <vt:lpstr>One Use for tx.origin</vt:lpstr>
      <vt:lpstr>One (maybe) Legit Use for tx.origin</vt:lpstr>
      <vt:lpstr>This Happened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1500</cp:revision>
  <cp:lastPrinted>2003-10-06T20:31:57Z</cp:lastPrinted>
  <dcterms:created xsi:type="dcterms:W3CDTF">1999-05-12T13:47:53Z</dcterms:created>
  <dcterms:modified xsi:type="dcterms:W3CDTF">2025-03-03T18:52:50Z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