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1602" r:id="rId2"/>
    <p:sldId id="1828" r:id="rId3"/>
    <p:sldId id="1727" r:id="rId4"/>
    <p:sldId id="1729" r:id="rId5"/>
    <p:sldId id="1730" r:id="rId6"/>
    <p:sldId id="1731" r:id="rId7"/>
    <p:sldId id="1732" r:id="rId8"/>
    <p:sldId id="1733" r:id="rId9"/>
    <p:sldId id="1734" r:id="rId10"/>
    <p:sldId id="1735" r:id="rId11"/>
    <p:sldId id="1736" r:id="rId12"/>
    <p:sldId id="1737" r:id="rId13"/>
    <p:sldId id="1747" r:id="rId14"/>
    <p:sldId id="1748" r:id="rId15"/>
    <p:sldId id="1752" r:id="rId16"/>
    <p:sldId id="1753" r:id="rId17"/>
    <p:sldId id="1754" r:id="rId18"/>
    <p:sldId id="1751" r:id="rId19"/>
    <p:sldId id="1920" r:id="rId20"/>
    <p:sldId id="1919" r:id="rId21"/>
    <p:sldId id="1921" r:id="rId22"/>
    <p:sldId id="1917" r:id="rId23"/>
    <p:sldId id="1922" r:id="rId24"/>
    <p:sldId id="1923" r:id="rId25"/>
    <p:sldId id="1924" r:id="rId26"/>
    <p:sldId id="1759" r:id="rId27"/>
    <p:sldId id="1749" r:id="rId28"/>
    <p:sldId id="1750" r:id="rId29"/>
    <p:sldId id="1761" r:id="rId30"/>
    <p:sldId id="1762" r:id="rId31"/>
    <p:sldId id="1763" r:id="rId32"/>
    <p:sldId id="1764" r:id="rId33"/>
    <p:sldId id="1765" r:id="rId34"/>
    <p:sldId id="1766" r:id="rId35"/>
    <p:sldId id="1830" r:id="rId36"/>
    <p:sldId id="1767" r:id="rId37"/>
    <p:sldId id="1769" r:id="rId38"/>
    <p:sldId id="1770" r:id="rId39"/>
    <p:sldId id="1771" r:id="rId40"/>
    <p:sldId id="1778" r:id="rId41"/>
    <p:sldId id="1779" r:id="rId42"/>
    <p:sldId id="1780" r:id="rId43"/>
    <p:sldId id="1781" r:id="rId44"/>
    <p:sldId id="1926" r:id="rId45"/>
    <p:sldId id="1782" r:id="rId46"/>
    <p:sldId id="1927" r:id="rId47"/>
    <p:sldId id="1783" r:id="rId48"/>
    <p:sldId id="1784" r:id="rId49"/>
    <p:sldId id="1785" r:id="rId50"/>
    <p:sldId id="1786" r:id="rId51"/>
    <p:sldId id="1787" r:id="rId52"/>
    <p:sldId id="1788" r:id="rId53"/>
    <p:sldId id="1791" r:id="rId54"/>
    <p:sldId id="1789" r:id="rId55"/>
    <p:sldId id="1738" r:id="rId56"/>
    <p:sldId id="1739" r:id="rId57"/>
    <p:sldId id="1740" r:id="rId58"/>
    <p:sldId id="1808" r:id="rId59"/>
    <p:sldId id="1811" r:id="rId60"/>
    <p:sldId id="1810" r:id="rId61"/>
    <p:sldId id="1809" r:id="rId62"/>
    <p:sldId id="1812" r:id="rId63"/>
    <p:sldId id="1814" r:id="rId64"/>
    <p:sldId id="1816" r:id="rId65"/>
    <p:sldId id="1925" r:id="rId66"/>
    <p:sldId id="1818" r:id="rId67"/>
    <p:sldId id="1819" r:id="rId68"/>
    <p:sldId id="1820" r:id="rId69"/>
    <p:sldId id="1821" r:id="rId70"/>
    <p:sldId id="1822" r:id="rId71"/>
    <p:sldId id="1823" r:id="rId72"/>
    <p:sldId id="1824" r:id="rId73"/>
    <p:sldId id="1825" r:id="rId74"/>
    <p:sldId id="1826" r:id="rId75"/>
    <p:sldId id="1827" r:id="rId76"/>
    <p:sldId id="1829" r:id="rId77"/>
  </p:sldIdLst>
  <p:sldSz cx="9144000" cy="6858000" type="overhead"/>
  <p:notesSz cx="6858000" cy="9144000"/>
  <p:embeddedFontLst>
    <p:embeddedFont>
      <p:font typeface="Arial Unicode MS" panose="020B0604020202020204" charset="-128"/>
      <p:regular r:id="rId80"/>
    </p:embeddedFont>
    <p:embeddedFont>
      <p:font typeface="Comic Sans MS" panose="030F0702030302020204" pitchFamily="66" charset="0"/>
      <p:regular r:id="rId81"/>
      <p:bold r:id="rId82"/>
      <p:italic r:id="rId83"/>
      <p:boldItalic r:id="rId84"/>
    </p:embeddedFont>
    <p:embeddedFont>
      <p:font typeface="Consolas" panose="020B0609020204030204" pitchFamily="49" charset="0"/>
      <p:regular r:id="rId85"/>
      <p:bold r:id="rId86"/>
      <p:italic r:id="rId87"/>
      <p:boldItalic r:id="rId88"/>
    </p:embeddedFont>
    <p:embeddedFont>
      <p:font typeface="Lucida Console" panose="020B0609040504020204" pitchFamily="49" charset="0"/>
      <p:regular r:id="rId89"/>
    </p:embeddedFont>
    <p:embeddedFont>
      <p:font typeface="Marlett" pitchFamily="2" charset="2"/>
      <p:regular r:id="rId90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000FF"/>
    <a:srgbClr val="CCFFFF"/>
    <a:srgbClr val="FFCCFF"/>
    <a:srgbClr val="CCECFF"/>
    <a:srgbClr val="F5E0D7"/>
    <a:srgbClr val="FF3399"/>
    <a:srgbClr val="FF0066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1918" autoAdjust="0"/>
  </p:normalViewPr>
  <p:slideViewPr>
    <p:cSldViewPr snapToGrid="0">
      <p:cViewPr varScale="1">
        <p:scale>
          <a:sx n="97" d="100"/>
          <a:sy n="97" d="100"/>
        </p:scale>
        <p:origin x="1356" y="-96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36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font" Target="fonts/font1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3D58FDC3-33C1-561A-2906-80CCC7CA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CD5262-1E93-0E1A-699D-3A3FB2F43D43}"/>
              </a:ext>
            </a:extLst>
          </p:cNvPr>
          <p:cNvSpPr txBox="1"/>
          <p:nvPr/>
        </p:nvSpPr>
        <p:spPr bwMode="auto">
          <a:xfrm>
            <a:off x="924461" y="2951947"/>
            <a:ext cx="4996881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rgbClr val="FFFF00"/>
                </a:solidFill>
                <a:latin typeface="Arial" panose="020B0604020202020204" pitchFamily="34" charset="0"/>
              </a:rPr>
              <a:t>Lecture 11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Solidity Pitfalls and Hazards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(Part Three)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E4582-841F-DB39-8C53-E1E075A788ED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A1D3C-588A-811E-6B3A-DDD300CB877D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133019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AB58E9-DB3B-05C1-7C71-A95E50BC4289}"/>
              </a:ext>
            </a:extLst>
          </p:cNvPr>
          <p:cNvSpPr/>
          <p:nvPr/>
        </p:nvSpPr>
        <p:spPr bwMode="auto">
          <a:xfrm>
            <a:off x="121920" y="2205275"/>
            <a:ext cx="888492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EvilDriver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FakeEncryption fake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EncryptionContract eContract =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(fake)));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Adversary’s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58140" y="2419402"/>
            <a:ext cx="8412479" cy="735278"/>
          </a:xfrm>
          <a:prstGeom prst="wedgeRoundRectCallout">
            <a:avLst>
              <a:gd name="adj1" fmla="val 9994"/>
              <a:gd name="adj2" fmla="val 25331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95343" y="4917235"/>
            <a:ext cx="4208203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fake encryption library</a:t>
            </a:r>
          </a:p>
        </p:txBody>
      </p:sp>
    </p:spTree>
    <p:extLst>
      <p:ext uri="{BB962C8B-B14F-4D97-AF65-F5344CB8AC3E}">
        <p14:creationId xmlns:p14="http://schemas.microsoft.com/office/powerpoint/2010/main" val="109707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477C1E-35B2-7DA8-F504-E36231C5A73F}"/>
              </a:ext>
            </a:extLst>
          </p:cNvPr>
          <p:cNvSpPr/>
          <p:nvPr/>
        </p:nvSpPr>
        <p:spPr bwMode="auto">
          <a:xfrm>
            <a:off x="121920" y="2205275"/>
            <a:ext cx="888492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EvilDriver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FakeEncryption fake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EncryptionContract eContract =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(fake)));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Adversary’s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645920" y="3596641"/>
            <a:ext cx="6172200" cy="624840"/>
          </a:xfrm>
          <a:prstGeom prst="wedgeRoundRectCallout">
            <a:avLst>
              <a:gd name="adj1" fmla="val 9500"/>
              <a:gd name="adj2" fmla="val 14599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37303" y="4962955"/>
            <a:ext cx="560922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Cast fake library type to real library type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87182" y="5623589"/>
            <a:ext cx="756963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Solidity’s feeble type system no match for Evil!</a:t>
            </a:r>
          </a:p>
        </p:txBody>
      </p:sp>
    </p:spTree>
    <p:extLst>
      <p:ext uri="{BB962C8B-B14F-4D97-AF65-F5344CB8AC3E}">
        <p14:creationId xmlns:p14="http://schemas.microsoft.com/office/powerpoint/2010/main" val="276096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9A11CE-C31F-8ECB-BD74-3B4143799F89}"/>
              </a:ext>
            </a:extLst>
          </p:cNvPr>
          <p:cNvSpPr/>
          <p:nvPr/>
        </p:nvSpPr>
        <p:spPr bwMode="auto">
          <a:xfrm>
            <a:off x="121920" y="2205275"/>
            <a:ext cx="888492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EvilDriver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FakeEncryption fake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EncryptionContract eContract =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(fake)));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Adversary’s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22960" y="3359437"/>
            <a:ext cx="6995160" cy="735277"/>
          </a:xfrm>
          <a:prstGeom prst="wedgeRoundRectCallout">
            <a:avLst>
              <a:gd name="adj1" fmla="val 10212"/>
              <a:gd name="adj2" fmla="val 15382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13889" y="4962135"/>
            <a:ext cx="6210354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contract with fake encryption library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481250" y="5623589"/>
            <a:ext cx="618150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your secrets are now belong to us!</a:t>
            </a:r>
          </a:p>
        </p:txBody>
      </p:sp>
    </p:spTree>
    <p:extLst>
      <p:ext uri="{BB962C8B-B14F-4D97-AF65-F5344CB8AC3E}">
        <p14:creationId xmlns:p14="http://schemas.microsoft.com/office/powerpoint/2010/main" val="233352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True Story from Reddit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" name="Picture 10" descr="Image result for hacker hoo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032000"/>
            <a:ext cx="39814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4572000" y="1534613"/>
            <a:ext cx="4349025" cy="1328023"/>
          </a:xfrm>
          <a:prstGeom prst="wedgeRoundRectCallout">
            <a:avLst>
              <a:gd name="adj1" fmla="val -38938"/>
              <a:gd name="adj2" fmla="val 8353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“While randomly browsing some contracts on Etherscan, I stumbled on this contract”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87079" y="6360189"/>
            <a:ext cx="6359433" cy="2616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https://www.reddit.com/r/ethdev/comments/7x5rwr/tricked_by_a_honeypot_contract_or_beaten_by/</a:t>
            </a:r>
          </a:p>
        </p:txBody>
      </p:sp>
    </p:spTree>
    <p:extLst>
      <p:ext uri="{BB962C8B-B14F-4D97-AF65-F5344CB8AC3E}">
        <p14:creationId xmlns:p14="http://schemas.microsoft.com/office/powerpoint/2010/main" val="41863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21920" y="727948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MinDeposit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 TransferLog;</a:t>
            </a:r>
          </a:p>
          <a:p>
            <a:pPr algn="l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1492984" y="5803900"/>
            <a:ext cx="615803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vanilla logging library, not shown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470577" y="5102880"/>
            <a:ext cx="220284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Bank</a:t>
            </a:r>
          </a:p>
        </p:txBody>
      </p:sp>
    </p:spTree>
    <p:extLst>
      <p:ext uri="{BB962C8B-B14F-4D97-AF65-F5344CB8AC3E}">
        <p14:creationId xmlns:p14="http://schemas.microsoft.com/office/powerpoint/2010/main" val="143368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A64A98-248C-62B2-B5E2-3B299B975F75}"/>
              </a:ext>
            </a:extLst>
          </p:cNvPr>
          <p:cNvSpPr/>
          <p:nvPr/>
        </p:nvSpPr>
        <p:spPr bwMode="auto">
          <a:xfrm>
            <a:off x="121920" y="727948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MinDeposit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 TransferLog;</a:t>
            </a:r>
          </a:p>
          <a:p>
            <a:pPr algn="l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79400" y="1097199"/>
            <a:ext cx="8026400" cy="552163"/>
          </a:xfrm>
          <a:prstGeom prst="wedgeRoundRectCallout">
            <a:avLst>
              <a:gd name="adj1" fmla="val 8313"/>
              <a:gd name="adj2" fmla="val 15612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79189" y="2377069"/>
            <a:ext cx="298331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depositors’ balances</a:t>
            </a:r>
          </a:p>
        </p:txBody>
      </p:sp>
    </p:spTree>
    <p:extLst>
      <p:ext uri="{BB962C8B-B14F-4D97-AF65-F5344CB8AC3E}">
        <p14:creationId xmlns:p14="http://schemas.microsoft.com/office/powerpoint/2010/main" val="62056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65B5EC-8DC7-15E4-6602-26213FAA3EA4}"/>
              </a:ext>
            </a:extLst>
          </p:cNvPr>
          <p:cNvSpPr/>
          <p:nvPr/>
        </p:nvSpPr>
        <p:spPr bwMode="auto">
          <a:xfrm>
            <a:off x="121920" y="727948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MinDeposit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 TransferLog;</a:t>
            </a:r>
          </a:p>
          <a:p>
            <a:pPr algn="l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94149" y="1441695"/>
            <a:ext cx="6441494" cy="552163"/>
          </a:xfrm>
          <a:prstGeom prst="wedgeRoundRectCallout">
            <a:avLst>
              <a:gd name="adj1" fmla="val 8313"/>
              <a:gd name="adj2" fmla="val 15612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07554" y="2707605"/>
            <a:ext cx="2841704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deposit</a:t>
            </a:r>
          </a:p>
        </p:txBody>
      </p:sp>
    </p:spTree>
    <p:extLst>
      <p:ext uri="{BB962C8B-B14F-4D97-AF65-F5344CB8AC3E}">
        <p14:creationId xmlns:p14="http://schemas.microsoft.com/office/powerpoint/2010/main" val="2573643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3E478-7155-3711-2BFA-4372E8B2291B}"/>
              </a:ext>
            </a:extLst>
          </p:cNvPr>
          <p:cNvSpPr/>
          <p:nvPr/>
        </p:nvSpPr>
        <p:spPr bwMode="auto">
          <a:xfrm>
            <a:off x="121920" y="727948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MinDeposit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Log TransferLog;</a:t>
            </a:r>
          </a:p>
          <a:p>
            <a:pPr algn="l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72026" y="1799753"/>
            <a:ext cx="3220747" cy="552163"/>
          </a:xfrm>
          <a:prstGeom prst="wedgeRoundRectCallout">
            <a:avLst>
              <a:gd name="adj1" fmla="val 8313"/>
              <a:gd name="adj2" fmla="val 15612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80879" y="3016574"/>
            <a:ext cx="417167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to format log of events</a:t>
            </a:r>
          </a:p>
        </p:txBody>
      </p:sp>
    </p:spTree>
    <p:extLst>
      <p:ext uri="{BB962C8B-B14F-4D97-AF65-F5344CB8AC3E}">
        <p14:creationId xmlns:p14="http://schemas.microsoft.com/office/powerpoint/2010/main" val="291351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21920" y="2020610"/>
            <a:ext cx="88849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TransferLog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(_log);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32696" y="2742372"/>
            <a:ext cx="7035800" cy="1003300"/>
          </a:xfrm>
          <a:prstGeom prst="wedgeRoundRectCallout">
            <a:avLst>
              <a:gd name="adj1" fmla="val 8494"/>
              <a:gd name="adj2" fmla="val 11688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8028" y="4467433"/>
            <a:ext cx="523847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initializes logging library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DEE43-2F5D-4C53-80C7-060A191135FB}"/>
              </a:ext>
            </a:extLst>
          </p:cNvPr>
          <p:cNvSpPr/>
          <p:nvPr/>
        </p:nvSpPr>
        <p:spPr bwMode="auto">
          <a:xfrm>
            <a:off x="1048028" y="5113823"/>
            <a:ext cx="616458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library declared in contract!?</a:t>
            </a:r>
          </a:p>
        </p:txBody>
      </p:sp>
    </p:spTree>
    <p:extLst>
      <p:ext uri="{BB962C8B-B14F-4D97-AF65-F5344CB8AC3E}">
        <p14:creationId xmlns:p14="http://schemas.microsoft.com/office/powerpoint/2010/main" val="213587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1920" y="912615"/>
            <a:ext cx="88849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&gt;= MinDeposit)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"Deposit"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7FED3-068A-4A45-86FD-E82F8048F9DF}"/>
              </a:ext>
            </a:extLst>
          </p:cNvPr>
          <p:cNvGrpSpPr/>
          <p:nvPr/>
        </p:nvGrpSpPr>
        <p:grpSpPr>
          <a:xfrm>
            <a:off x="685800" y="1252104"/>
            <a:ext cx="6969341" cy="1300410"/>
            <a:chOff x="685800" y="1178362"/>
            <a:chExt cx="6969341" cy="1300410"/>
          </a:xfrm>
        </p:grpSpPr>
        <p:sp>
          <p:nvSpPr>
            <p:cNvPr id="5" name="Rounded Rectangular Callout 4"/>
            <p:cNvSpPr/>
            <p:nvPr/>
          </p:nvSpPr>
          <p:spPr bwMode="auto">
            <a:xfrm>
              <a:off x="685800" y="1998356"/>
              <a:ext cx="5700713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89538" y="1178362"/>
              <a:ext cx="1965603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checks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7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Image result for pitfal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40741"/>
            <a:ext cx="7477125" cy="65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68981" y="559022"/>
            <a:ext cx="265508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Pitfalls: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B4B97-5578-D00F-6A2E-493AF3CFD900}"/>
              </a:ext>
            </a:extLst>
          </p:cNvPr>
          <p:cNvSpPr txBox="1"/>
          <p:nvPr/>
        </p:nvSpPr>
        <p:spPr bwMode="auto">
          <a:xfrm>
            <a:off x="1085261" y="1549602"/>
            <a:ext cx="490230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Contract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96E98-8B36-7744-08B9-C6037E0DD338}"/>
              </a:ext>
            </a:extLst>
          </p:cNvPr>
          <p:cNvSpPr txBox="1"/>
          <p:nvPr/>
        </p:nvSpPr>
        <p:spPr bwMode="auto">
          <a:xfrm>
            <a:off x="1085261" y="2424163"/>
            <a:ext cx="19046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Honeypots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A2A87-B9D0-E367-A166-93443F42D8F0}"/>
              </a:ext>
            </a:extLst>
          </p:cNvPr>
          <p:cNvSpPr txBox="1"/>
          <p:nvPr/>
        </p:nvSpPr>
        <p:spPr bwMode="auto">
          <a:xfrm>
            <a:off x="1085261" y="3369892"/>
            <a:ext cx="51144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Miner-Extractable Value (MEV)</a:t>
            </a:r>
          </a:p>
        </p:txBody>
      </p:sp>
    </p:spTree>
    <p:extLst>
      <p:ext uri="{BB962C8B-B14F-4D97-AF65-F5344CB8AC3E}">
        <p14:creationId xmlns:p14="http://schemas.microsoft.com/office/powerpoint/2010/main" val="7889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D2889C-9934-D767-80C9-80B5524CF95E}"/>
              </a:ext>
            </a:extLst>
          </p:cNvPr>
          <p:cNvSpPr/>
          <p:nvPr/>
        </p:nvSpPr>
        <p:spPr bwMode="auto">
          <a:xfrm>
            <a:off x="121920" y="912615"/>
            <a:ext cx="88849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&gt;= MinDeposit)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"Deposit"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7FED3-068A-4A45-86FD-E82F8048F9DF}"/>
              </a:ext>
            </a:extLst>
          </p:cNvPr>
          <p:cNvGrpSpPr/>
          <p:nvPr/>
        </p:nvGrpSpPr>
        <p:grpSpPr>
          <a:xfrm>
            <a:off x="685800" y="1178362"/>
            <a:ext cx="8099457" cy="1272002"/>
            <a:chOff x="685800" y="1178362"/>
            <a:chExt cx="8099457" cy="1272002"/>
          </a:xfrm>
        </p:grpSpPr>
        <p:sp>
          <p:nvSpPr>
            <p:cNvPr id="5" name="Rounded Rectangular Callout 4"/>
            <p:cNvSpPr/>
            <p:nvPr/>
          </p:nvSpPr>
          <p:spPr bwMode="auto">
            <a:xfrm>
              <a:off x="685800" y="1969948"/>
              <a:ext cx="5700713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89538" y="1178362"/>
              <a:ext cx="3095719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Deposit checks value</a:t>
              </a:r>
            </a:p>
          </p:txBody>
        </p:sp>
      </p:grp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0F17EFCC-5750-42CF-AEB7-3045E3F0391A}"/>
              </a:ext>
            </a:extLst>
          </p:cNvPr>
          <p:cNvSpPr/>
          <p:nvPr/>
        </p:nvSpPr>
        <p:spPr bwMode="auto">
          <a:xfrm>
            <a:off x="852487" y="2477181"/>
            <a:ext cx="5700713" cy="415321"/>
          </a:xfrm>
          <a:prstGeom prst="wedgeRoundRectCallout">
            <a:avLst>
              <a:gd name="adj1" fmla="val 58424"/>
              <a:gd name="adj2" fmla="val 482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D158F-EFC8-45A4-B962-8154D1AB3AD2}"/>
              </a:ext>
            </a:extLst>
          </p:cNvPr>
          <p:cNvSpPr/>
          <p:nvPr/>
        </p:nvSpPr>
        <p:spPr bwMode="auto">
          <a:xfrm>
            <a:off x="7283767" y="2399138"/>
            <a:ext cx="1366087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value</a:t>
            </a:r>
          </a:p>
        </p:txBody>
      </p:sp>
    </p:spTree>
    <p:extLst>
      <p:ext uri="{BB962C8B-B14F-4D97-AF65-F5344CB8AC3E}">
        <p14:creationId xmlns:p14="http://schemas.microsoft.com/office/powerpoint/2010/main" val="2469616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3DACA7-F1FF-8E77-E91E-0D0F8CA2CB30}"/>
              </a:ext>
            </a:extLst>
          </p:cNvPr>
          <p:cNvSpPr/>
          <p:nvPr/>
        </p:nvSpPr>
        <p:spPr bwMode="auto">
          <a:xfrm>
            <a:off x="121920" y="912615"/>
            <a:ext cx="88849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&gt;= MinDeposit)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]+=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"Deposit"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7FED3-068A-4A45-86FD-E82F8048F9DF}"/>
              </a:ext>
            </a:extLst>
          </p:cNvPr>
          <p:cNvGrpSpPr/>
          <p:nvPr/>
        </p:nvGrpSpPr>
        <p:grpSpPr>
          <a:xfrm>
            <a:off x="685800" y="1178362"/>
            <a:ext cx="8099457" cy="1272002"/>
            <a:chOff x="685800" y="1178362"/>
            <a:chExt cx="8099457" cy="1272002"/>
          </a:xfrm>
        </p:grpSpPr>
        <p:sp>
          <p:nvSpPr>
            <p:cNvPr id="5" name="Rounded Rectangular Callout 4"/>
            <p:cNvSpPr/>
            <p:nvPr/>
          </p:nvSpPr>
          <p:spPr bwMode="auto">
            <a:xfrm>
              <a:off x="685800" y="1969948"/>
              <a:ext cx="5700713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689538" y="1178362"/>
              <a:ext cx="3095719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Deposit checks</a:t>
              </a:r>
              <a:r>
                <a:rPr lang="en-US" dirty="0">
                  <a:solidFill>
                    <a:srgbClr val="FF00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</a:t>
              </a:r>
            </a:p>
          </p:txBody>
        </p:sp>
      </p:grpSp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0F17EFCC-5750-42CF-AEB7-3045E3F0391A}"/>
              </a:ext>
            </a:extLst>
          </p:cNvPr>
          <p:cNvSpPr/>
          <p:nvPr/>
        </p:nvSpPr>
        <p:spPr bwMode="auto">
          <a:xfrm>
            <a:off x="852487" y="2477181"/>
            <a:ext cx="5700713" cy="415321"/>
          </a:xfrm>
          <a:prstGeom prst="wedgeRoundRectCallout">
            <a:avLst>
              <a:gd name="adj1" fmla="val 58424"/>
              <a:gd name="adj2" fmla="val 482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A963E0FA-9936-4FA4-BCAF-B7BB909F45A1}"/>
              </a:ext>
            </a:extLst>
          </p:cNvPr>
          <p:cNvSpPr/>
          <p:nvPr/>
        </p:nvSpPr>
        <p:spPr bwMode="auto">
          <a:xfrm>
            <a:off x="476249" y="2892502"/>
            <a:ext cx="5700713" cy="1837110"/>
          </a:xfrm>
          <a:prstGeom prst="wedgeRoundRectCallout">
            <a:avLst>
              <a:gd name="adj1" fmla="val 58424"/>
              <a:gd name="adj2" fmla="val 2612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5D31B5-1149-4201-A1BA-DBD936FB6F3E}"/>
              </a:ext>
            </a:extLst>
          </p:cNvPr>
          <p:cNvSpPr/>
          <p:nvPr/>
        </p:nvSpPr>
        <p:spPr bwMode="auto">
          <a:xfrm>
            <a:off x="6887633" y="4056533"/>
            <a:ext cx="193193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 deposit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D158F-EFC8-45A4-B962-8154D1AB3AD2}"/>
              </a:ext>
            </a:extLst>
          </p:cNvPr>
          <p:cNvSpPr/>
          <p:nvPr/>
        </p:nvSpPr>
        <p:spPr bwMode="auto">
          <a:xfrm>
            <a:off x="7283767" y="2399138"/>
            <a:ext cx="1366087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value</a:t>
            </a:r>
          </a:p>
        </p:txBody>
      </p:sp>
    </p:spTree>
    <p:extLst>
      <p:ext uri="{BB962C8B-B14F-4D97-AF65-F5344CB8AC3E}">
        <p14:creationId xmlns:p14="http://schemas.microsoft.com/office/powerpoint/2010/main" val="17651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1920" y="727949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_am,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"withdraw"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CA83B8-2042-7AF6-25AB-3D7B8C81A1A7}"/>
              </a:ext>
            </a:extLst>
          </p:cNvPr>
          <p:cNvGrpSpPr/>
          <p:nvPr/>
        </p:nvGrpSpPr>
        <p:grpSpPr>
          <a:xfrm>
            <a:off x="483130" y="764788"/>
            <a:ext cx="8089661" cy="1513581"/>
            <a:chOff x="112390" y="618194"/>
            <a:chExt cx="8089661" cy="1513581"/>
          </a:xfrm>
        </p:grpSpPr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E8C2AFA6-1933-5039-CB2A-A85EA0FA5569}"/>
                </a:ext>
              </a:extLst>
            </p:cNvPr>
            <p:cNvSpPr/>
            <p:nvPr/>
          </p:nvSpPr>
          <p:spPr bwMode="auto">
            <a:xfrm>
              <a:off x="112390" y="1651359"/>
              <a:ext cx="6250856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881490-79F0-5DA1-450A-334001D0CCBD}"/>
                </a:ext>
              </a:extLst>
            </p:cNvPr>
            <p:cNvSpPr/>
            <p:nvPr/>
          </p:nvSpPr>
          <p:spPr bwMode="auto">
            <a:xfrm>
              <a:off x="4524441" y="618194"/>
              <a:ext cx="3677610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 checks 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20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3E1D0-2503-7E3E-5966-F0AA15170966}"/>
              </a:ext>
            </a:extLst>
          </p:cNvPr>
          <p:cNvSpPr/>
          <p:nvPr/>
        </p:nvSpPr>
        <p:spPr bwMode="auto">
          <a:xfrm>
            <a:off x="121920" y="727949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_am,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"withdraw"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" name="Rounded Rectangular Callout 4">
            <a:extLst>
              <a:ext uri="{FF2B5EF4-FFF2-40B4-BE49-F238E27FC236}">
                <a16:creationId xmlns:a16="http://schemas.microsoft.com/office/drawing/2014/main" id="{5510F06F-C87D-47D7-BA8C-2E95C84DCDF8}"/>
              </a:ext>
            </a:extLst>
          </p:cNvPr>
          <p:cNvSpPr/>
          <p:nvPr/>
        </p:nvSpPr>
        <p:spPr bwMode="auto">
          <a:xfrm>
            <a:off x="904051" y="2278369"/>
            <a:ext cx="6055380" cy="392500"/>
          </a:xfrm>
          <a:prstGeom prst="wedgeRoundRectCallout">
            <a:avLst>
              <a:gd name="adj1" fmla="val 55121"/>
              <a:gd name="adj2" fmla="val -482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3A99E-D6F3-4FC7-B28A-24466C94B91C}"/>
              </a:ext>
            </a:extLst>
          </p:cNvPr>
          <p:cNvSpPr/>
          <p:nvPr/>
        </p:nvSpPr>
        <p:spPr bwMode="auto">
          <a:xfrm>
            <a:off x="7433940" y="2266231"/>
            <a:ext cx="1226930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ETH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2D6FFD-E917-6E9C-3EC7-3060774AA4FB}"/>
              </a:ext>
            </a:extLst>
          </p:cNvPr>
          <p:cNvGrpSpPr/>
          <p:nvPr/>
        </p:nvGrpSpPr>
        <p:grpSpPr>
          <a:xfrm>
            <a:off x="483130" y="764788"/>
            <a:ext cx="8089661" cy="1513581"/>
            <a:chOff x="112390" y="618194"/>
            <a:chExt cx="8089661" cy="1513581"/>
          </a:xfrm>
        </p:grpSpPr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6F7734E3-B583-2197-9FC3-AECA2053F10E}"/>
                </a:ext>
              </a:extLst>
            </p:cNvPr>
            <p:cNvSpPr/>
            <p:nvPr/>
          </p:nvSpPr>
          <p:spPr bwMode="auto">
            <a:xfrm>
              <a:off x="112390" y="1651359"/>
              <a:ext cx="6250856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2B8936-5040-31E2-CE5E-B18DE6342CBC}"/>
                </a:ext>
              </a:extLst>
            </p:cNvPr>
            <p:cNvSpPr/>
            <p:nvPr/>
          </p:nvSpPr>
          <p:spPr bwMode="auto">
            <a:xfrm>
              <a:off x="4524441" y="618194"/>
              <a:ext cx="3677610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 checks 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1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8E8A5F-71EA-5A25-A471-60AB5A3812CF}"/>
              </a:ext>
            </a:extLst>
          </p:cNvPr>
          <p:cNvSpPr/>
          <p:nvPr/>
        </p:nvSpPr>
        <p:spPr bwMode="auto">
          <a:xfrm>
            <a:off x="121920" y="727949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_am,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"withdraw"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3F963A-BECC-470F-A01D-95A4C90ED48B}"/>
              </a:ext>
            </a:extLst>
          </p:cNvPr>
          <p:cNvGrpSpPr/>
          <p:nvPr/>
        </p:nvGrpSpPr>
        <p:grpSpPr>
          <a:xfrm>
            <a:off x="593927" y="1012380"/>
            <a:ext cx="7798156" cy="1298603"/>
            <a:chOff x="421483" y="792790"/>
            <a:chExt cx="7798156" cy="1298603"/>
          </a:xfrm>
        </p:grpSpPr>
        <p:sp>
          <p:nvSpPr>
            <p:cNvPr id="10" name="Rounded Rectangular Callout 4">
              <a:extLst>
                <a:ext uri="{FF2B5EF4-FFF2-40B4-BE49-F238E27FC236}">
                  <a16:creationId xmlns:a16="http://schemas.microsoft.com/office/drawing/2014/main" id="{1F559DE4-206F-4AE0-B62C-4049235EFC2E}"/>
                </a:ext>
              </a:extLst>
            </p:cNvPr>
            <p:cNvSpPr/>
            <p:nvPr/>
          </p:nvSpPr>
          <p:spPr bwMode="auto">
            <a:xfrm>
              <a:off x="421483" y="1610977"/>
              <a:ext cx="6250856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2BF8F1-F900-4314-920F-CC86647C37A0}"/>
                </a:ext>
              </a:extLst>
            </p:cNvPr>
            <p:cNvSpPr/>
            <p:nvPr/>
          </p:nvSpPr>
          <p:spPr bwMode="auto">
            <a:xfrm>
              <a:off x="5910994" y="792790"/>
              <a:ext cx="2308645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checks balance</a:t>
              </a:r>
            </a:p>
          </p:txBody>
        </p:sp>
      </p:grpSp>
      <p:sp>
        <p:nvSpPr>
          <p:cNvPr id="13" name="Rounded Rectangular Callout 4">
            <a:extLst>
              <a:ext uri="{FF2B5EF4-FFF2-40B4-BE49-F238E27FC236}">
                <a16:creationId xmlns:a16="http://schemas.microsoft.com/office/drawing/2014/main" id="{5510F06F-C87D-47D7-BA8C-2E95C84DCDF8}"/>
              </a:ext>
            </a:extLst>
          </p:cNvPr>
          <p:cNvSpPr/>
          <p:nvPr/>
        </p:nvSpPr>
        <p:spPr bwMode="auto">
          <a:xfrm>
            <a:off x="946192" y="2272119"/>
            <a:ext cx="6055380" cy="392500"/>
          </a:xfrm>
          <a:prstGeom prst="wedgeRoundRectCallout">
            <a:avLst>
              <a:gd name="adj1" fmla="val 55121"/>
              <a:gd name="adj2" fmla="val -482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3A99E-D6F3-4FC7-B28A-24466C94B91C}"/>
              </a:ext>
            </a:extLst>
          </p:cNvPr>
          <p:cNvSpPr/>
          <p:nvPr/>
        </p:nvSpPr>
        <p:spPr bwMode="auto">
          <a:xfrm>
            <a:off x="7505700" y="2069399"/>
            <a:ext cx="1226930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ETH</a:t>
            </a:r>
          </a:p>
        </p:txBody>
      </p:sp>
      <p:sp>
        <p:nvSpPr>
          <p:cNvPr id="15" name="Rounded Rectangular Callout 4">
            <a:extLst>
              <a:ext uri="{FF2B5EF4-FFF2-40B4-BE49-F238E27FC236}">
                <a16:creationId xmlns:a16="http://schemas.microsoft.com/office/drawing/2014/main" id="{584289E7-7E8E-4E6A-B73E-5E557026D171}"/>
              </a:ext>
            </a:extLst>
          </p:cNvPr>
          <p:cNvSpPr/>
          <p:nvPr/>
        </p:nvSpPr>
        <p:spPr bwMode="auto">
          <a:xfrm>
            <a:off x="1097686" y="2664619"/>
            <a:ext cx="4985752" cy="392500"/>
          </a:xfrm>
          <a:prstGeom prst="wedgeRoundRectCallout">
            <a:avLst>
              <a:gd name="adj1" fmla="val 34476"/>
              <a:gd name="adj2" fmla="val 17900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7181-7BBF-4353-B954-59947A6D0330}"/>
              </a:ext>
            </a:extLst>
          </p:cNvPr>
          <p:cNvSpPr/>
          <p:nvPr/>
        </p:nvSpPr>
        <p:spPr bwMode="auto">
          <a:xfrm>
            <a:off x="4240302" y="3731717"/>
            <a:ext cx="26516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balances</a:t>
            </a:r>
          </a:p>
        </p:txBody>
      </p:sp>
    </p:spTree>
    <p:extLst>
      <p:ext uri="{BB962C8B-B14F-4D97-AF65-F5344CB8AC3E}">
        <p14:creationId xmlns:p14="http://schemas.microsoft.com/office/powerpoint/2010/main" val="1765179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7A1FC-5754-1956-FF03-C23512CE6C62}"/>
              </a:ext>
            </a:extLst>
          </p:cNvPr>
          <p:cNvSpPr/>
          <p:nvPr/>
        </p:nvSpPr>
        <p:spPr bwMode="auto">
          <a:xfrm>
            <a:off x="121920" y="727949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_am,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"withdraw"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3" name="Rounded Rectangular Callout 4">
            <a:extLst>
              <a:ext uri="{FF2B5EF4-FFF2-40B4-BE49-F238E27FC236}">
                <a16:creationId xmlns:a16="http://schemas.microsoft.com/office/drawing/2014/main" id="{5510F06F-C87D-47D7-BA8C-2E95C84DCDF8}"/>
              </a:ext>
            </a:extLst>
          </p:cNvPr>
          <p:cNvSpPr/>
          <p:nvPr/>
        </p:nvSpPr>
        <p:spPr bwMode="auto">
          <a:xfrm>
            <a:off x="1152664" y="2272119"/>
            <a:ext cx="6055380" cy="392500"/>
          </a:xfrm>
          <a:prstGeom prst="wedgeRoundRectCallout">
            <a:avLst>
              <a:gd name="adj1" fmla="val 55121"/>
              <a:gd name="adj2" fmla="val -482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3A99E-D6F3-4FC7-B28A-24466C94B91C}"/>
              </a:ext>
            </a:extLst>
          </p:cNvPr>
          <p:cNvSpPr/>
          <p:nvPr/>
        </p:nvSpPr>
        <p:spPr bwMode="auto">
          <a:xfrm>
            <a:off x="7667821" y="2120167"/>
            <a:ext cx="1226930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Sends ETH</a:t>
            </a:r>
          </a:p>
        </p:txBody>
      </p:sp>
      <p:sp>
        <p:nvSpPr>
          <p:cNvPr id="15" name="Rounded Rectangular Callout 4">
            <a:extLst>
              <a:ext uri="{FF2B5EF4-FFF2-40B4-BE49-F238E27FC236}">
                <a16:creationId xmlns:a16="http://schemas.microsoft.com/office/drawing/2014/main" id="{584289E7-7E8E-4E6A-B73E-5E557026D171}"/>
              </a:ext>
            </a:extLst>
          </p:cNvPr>
          <p:cNvSpPr/>
          <p:nvPr/>
        </p:nvSpPr>
        <p:spPr bwMode="auto">
          <a:xfrm>
            <a:off x="1304158" y="2725267"/>
            <a:ext cx="6055380" cy="392500"/>
          </a:xfrm>
          <a:prstGeom prst="wedgeRoundRectCallout">
            <a:avLst>
              <a:gd name="adj1" fmla="val 34476"/>
              <a:gd name="adj2" fmla="val 17900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FF7181-7BBF-4353-B954-59947A6D0330}"/>
              </a:ext>
            </a:extLst>
          </p:cNvPr>
          <p:cNvSpPr/>
          <p:nvPr/>
        </p:nvSpPr>
        <p:spPr bwMode="auto">
          <a:xfrm>
            <a:off x="6179856" y="3799331"/>
            <a:ext cx="26516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Updates balances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396037" y="3075057"/>
            <a:ext cx="2351926" cy="707886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latin typeface="+mj-lt"/>
                <a:cs typeface="Courier New" panose="02070309020205020404" pitchFamily="49" charset="0"/>
              </a:rPr>
              <a:t>Oh, wait!</a:t>
            </a:r>
            <a:endParaRPr lang="en-US" sz="4000" dirty="0">
              <a:solidFill>
                <a:schemeClr val="tx1">
                  <a:lumMod val="9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8AF99F-9C9F-63AF-E69E-141B1DB4668A}"/>
              </a:ext>
            </a:extLst>
          </p:cNvPr>
          <p:cNvGrpSpPr/>
          <p:nvPr/>
        </p:nvGrpSpPr>
        <p:grpSpPr>
          <a:xfrm>
            <a:off x="483130" y="764788"/>
            <a:ext cx="8089661" cy="1513581"/>
            <a:chOff x="112390" y="618194"/>
            <a:chExt cx="8089661" cy="1513581"/>
          </a:xfrm>
        </p:grpSpPr>
        <p:sp>
          <p:nvSpPr>
            <p:cNvPr id="12" name="Rounded Rectangular Callout 4">
              <a:extLst>
                <a:ext uri="{FF2B5EF4-FFF2-40B4-BE49-F238E27FC236}">
                  <a16:creationId xmlns:a16="http://schemas.microsoft.com/office/drawing/2014/main" id="{B63FB471-92A3-15C7-E13B-52C681B529C4}"/>
                </a:ext>
              </a:extLst>
            </p:cNvPr>
            <p:cNvSpPr/>
            <p:nvPr/>
          </p:nvSpPr>
          <p:spPr bwMode="auto">
            <a:xfrm>
              <a:off x="112390" y="1651359"/>
              <a:ext cx="6250856" cy="480416"/>
            </a:xfrm>
            <a:prstGeom prst="wedgeRoundRectCallout">
              <a:avLst>
                <a:gd name="adj1" fmla="val 35367"/>
                <a:gd name="adj2" fmla="val -137169"/>
                <a:gd name="adj3" fmla="val 16667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52A0D8-2D52-F4BE-1F72-12904B3233C7}"/>
                </a:ext>
              </a:extLst>
            </p:cNvPr>
            <p:cNvSpPr/>
            <p:nvPr/>
          </p:nvSpPr>
          <p:spPr bwMode="auto">
            <a:xfrm>
              <a:off x="4524441" y="618194"/>
              <a:ext cx="3677610" cy="461665"/>
            </a:xfrm>
            <a:prstGeom prst="rect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 checks 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721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171E04-A077-F4F1-70E4-52EE668B46B4}"/>
              </a:ext>
            </a:extLst>
          </p:cNvPr>
          <p:cNvSpPr/>
          <p:nvPr/>
        </p:nvSpPr>
        <p:spPr bwMode="auto">
          <a:xfrm>
            <a:off x="121920" y="727949"/>
            <a:ext cx="8884920" cy="526297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_am,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"withdraw"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84364" y="2231014"/>
            <a:ext cx="6721336" cy="850900"/>
          </a:xfrm>
          <a:prstGeom prst="wedgeRoundRectCallout">
            <a:avLst>
              <a:gd name="adj1" fmla="val 9053"/>
              <a:gd name="adj2" fmla="val 10975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xplosion 2 3"/>
          <p:cNvSpPr/>
          <p:nvPr/>
        </p:nvSpPr>
        <p:spPr bwMode="auto">
          <a:xfrm>
            <a:off x="579558" y="3359438"/>
            <a:ext cx="8870990" cy="1928516"/>
          </a:xfrm>
          <a:prstGeom prst="irregularSeal2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Re-entrancy vulnerability!!!</a:t>
            </a:r>
          </a:p>
        </p:txBody>
      </p:sp>
    </p:spTree>
    <p:extLst>
      <p:ext uri="{BB962C8B-B14F-4D97-AF65-F5344CB8AC3E}">
        <p14:creationId xmlns:p14="http://schemas.microsoft.com/office/powerpoint/2010/main" val="363219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True Story from Reddit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4" name="Picture 10" descr="Image result for hacker hoo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032000"/>
            <a:ext cx="39814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4572000" y="295354"/>
            <a:ext cx="4349025" cy="1736646"/>
          </a:xfrm>
          <a:prstGeom prst="wedgeRoundRectCallout">
            <a:avLst>
              <a:gd name="adj1" fmla="val -38938"/>
              <a:gd name="adj2" fmla="val 8353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 can have some fun and try out this hack, and give the funds back to the contract creator later.”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20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True Story from Reddit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4" name="Picture 10" descr="Image result for hacker hoo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032000"/>
            <a:ext cx="39814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222975" y="504802"/>
            <a:ext cx="4349025" cy="1736646"/>
          </a:xfrm>
          <a:prstGeom prst="wedgeRoundRectCallout">
            <a:avLst>
              <a:gd name="adj1" fmla="val 39031"/>
              <a:gd name="adj2" fmla="val 8792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“There's 1 ETH in there, so it should be a fun challenge, maybe do a victorious blog post later”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01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9080" y="1466613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Exploit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4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44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Contract Reference Attack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777240" y="4462770"/>
            <a:ext cx="530465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 addresses are untyped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77240" y="5378569"/>
            <a:ext cx="763936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might not be calling the contract you think</a:t>
            </a:r>
          </a:p>
        </p:txBody>
      </p:sp>
    </p:spTree>
    <p:extLst>
      <p:ext uri="{BB962C8B-B14F-4D97-AF65-F5344CB8AC3E}">
        <p14:creationId xmlns:p14="http://schemas.microsoft.com/office/powerpoint/2010/main" val="300506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1A0410-833F-4811-352C-105B2C49A265}"/>
              </a:ext>
            </a:extLst>
          </p:cNvPr>
          <p:cNvSpPr/>
          <p:nvPr/>
        </p:nvSpPr>
        <p:spPr bwMode="auto">
          <a:xfrm>
            <a:off x="259080" y="1466613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Exploit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08000" y="2181149"/>
            <a:ext cx="6045200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50290" y="3359439"/>
            <a:ext cx="730250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Deposit ether so we have something to withdraw</a:t>
            </a:r>
          </a:p>
        </p:txBody>
      </p:sp>
    </p:spTree>
    <p:extLst>
      <p:ext uri="{BB962C8B-B14F-4D97-AF65-F5344CB8AC3E}">
        <p14:creationId xmlns:p14="http://schemas.microsoft.com/office/powerpoint/2010/main" val="1140626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E2DD7-2910-F53B-FA03-EE4A73BF8BB4}"/>
              </a:ext>
            </a:extLst>
          </p:cNvPr>
          <p:cNvSpPr/>
          <p:nvPr/>
        </p:nvSpPr>
        <p:spPr bwMode="auto">
          <a:xfrm>
            <a:off x="259080" y="1466613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Exploit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6268" y="2656348"/>
            <a:ext cx="4902200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49564" y="3734905"/>
            <a:ext cx="6393904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Withdraw, exploiting re-entrancy vulnerability</a:t>
            </a:r>
          </a:p>
        </p:txBody>
      </p:sp>
    </p:spTree>
    <p:extLst>
      <p:ext uri="{BB962C8B-B14F-4D97-AF65-F5344CB8AC3E}">
        <p14:creationId xmlns:p14="http://schemas.microsoft.com/office/powerpoint/2010/main" val="3602249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9C3B4D-D8B8-BD67-015F-A2DDB322AA81}"/>
              </a:ext>
            </a:extLst>
          </p:cNvPr>
          <p:cNvSpPr/>
          <p:nvPr/>
        </p:nvSpPr>
        <p:spPr bwMode="auto">
          <a:xfrm>
            <a:off x="259080" y="1466613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Exploit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03533" y="3540432"/>
            <a:ext cx="6007100" cy="1130300"/>
          </a:xfrm>
          <a:prstGeom prst="wedgeRoundRectCallout">
            <a:avLst>
              <a:gd name="adj1" fmla="val 33121"/>
              <a:gd name="adj2" fmla="val -8996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318797" y="2497234"/>
            <a:ext cx="487335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going, until we have 2 ether</a:t>
            </a:r>
          </a:p>
        </p:txBody>
      </p:sp>
    </p:spTree>
    <p:extLst>
      <p:ext uri="{BB962C8B-B14F-4D97-AF65-F5344CB8AC3E}">
        <p14:creationId xmlns:p14="http://schemas.microsoft.com/office/powerpoint/2010/main" val="4090044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True Story from Reddit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" name="Picture 10" descr="Image result for hacker hood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2032000"/>
            <a:ext cx="39814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 bwMode="auto">
          <a:xfrm>
            <a:off x="2483575" y="320469"/>
            <a:ext cx="6660425" cy="2145268"/>
          </a:xfrm>
          <a:prstGeom prst="wedgeRoundRectCallout">
            <a:avLst>
              <a:gd name="adj1" fmla="val 2039"/>
              <a:gd name="adj2" fmla="val 9190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“It didn't work! The ETH got stuck in his contract. … What's funny is that … the ETH was transferred to his contract, then two transfers … to my exploit contract, however it didn't get anything…”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7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Honey Pot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87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1026" name="Picture 2" descr="Image result for fish eating 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0"/>
            <a:ext cx="9525000" cy="742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75281" y="4319666"/>
            <a:ext cx="1603324" cy="4024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txBody>
          <a:bodyPr wrap="square" tIns="91440" rtlCol="0" anchor="ctr" anchorCtr="0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Honeypot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2413128" y="4637491"/>
            <a:ext cx="1877438" cy="402418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txBody>
          <a:bodyPr wrap="square" tIns="91440" rtlCol="0" anchor="ctr" anchorCtr="0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Bad person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909331" y="5876666"/>
            <a:ext cx="2230932" cy="4485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</a:ln>
        </p:spPr>
        <p:txBody>
          <a:bodyPr wrap="square" tIns="91440" bIns="91440" rtlCol="0" anchor="b" anchorCtr="1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30000"/>
              </a:spcBef>
            </a:pP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Worse Person</a:t>
            </a:r>
          </a:p>
        </p:txBody>
      </p:sp>
    </p:spTree>
    <p:extLst>
      <p:ext uri="{BB962C8B-B14F-4D97-AF65-F5344CB8AC3E}">
        <p14:creationId xmlns:p14="http://schemas.microsoft.com/office/powerpoint/2010/main" val="277301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7160" y="2020610"/>
            <a:ext cx="88849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TransferLog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(_log);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1920" y="2689066"/>
            <a:ext cx="7035800" cy="1003300"/>
          </a:xfrm>
          <a:prstGeom prst="wedgeRoundRectCallout">
            <a:avLst>
              <a:gd name="adj1" fmla="val 8494"/>
              <a:gd name="adj2" fmla="val 11688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8028" y="4467433"/>
            <a:ext cx="523847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initializes logging library</a:t>
            </a:r>
          </a:p>
        </p:txBody>
      </p:sp>
    </p:spTree>
    <p:extLst>
      <p:ext uri="{BB962C8B-B14F-4D97-AF65-F5344CB8AC3E}">
        <p14:creationId xmlns:p14="http://schemas.microsoft.com/office/powerpoint/2010/main" val="3543070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126921-70E3-9613-A510-E55FF18CBE0A}"/>
              </a:ext>
            </a:extLst>
          </p:cNvPr>
          <p:cNvSpPr/>
          <p:nvPr/>
        </p:nvSpPr>
        <p:spPr bwMode="auto">
          <a:xfrm>
            <a:off x="137160" y="2020610"/>
            <a:ext cx="88849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PrivateBank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TransferLog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(_log);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18277" y="2742372"/>
            <a:ext cx="5098518" cy="1003300"/>
          </a:xfrm>
          <a:prstGeom prst="wedgeRoundRectCallout">
            <a:avLst>
              <a:gd name="adj1" fmla="val 8494"/>
              <a:gd name="adj2" fmla="val 11688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8028" y="4467433"/>
            <a:ext cx="523847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initializes logging library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667264" y="4903698"/>
            <a:ext cx="32015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not </a:t>
            </a:r>
            <a:r>
              <a:rPr lang="en-US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library!</a:t>
            </a:r>
          </a:p>
        </p:txBody>
      </p:sp>
    </p:spTree>
    <p:extLst>
      <p:ext uri="{BB962C8B-B14F-4D97-AF65-F5344CB8AC3E}">
        <p14:creationId xmlns:p14="http://schemas.microsoft.com/office/powerpoint/2010/main" val="3203598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21920" y="912615"/>
            <a:ext cx="88849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HoneyPotLogLOL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_adr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(_data == “withdraw”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owner)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7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AE8F57-5501-761A-2C2F-38D05E93A429}"/>
              </a:ext>
            </a:extLst>
          </p:cNvPr>
          <p:cNvSpPr/>
          <p:nvPr/>
        </p:nvSpPr>
        <p:spPr bwMode="auto">
          <a:xfrm>
            <a:off x="121920" y="912615"/>
            <a:ext cx="88849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HoneyPotLogLOL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_adr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(_data == “withdraw”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owner)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98500" y="2667000"/>
            <a:ext cx="5308600" cy="1460500"/>
          </a:xfrm>
          <a:prstGeom prst="wedgeRoundRectCallout">
            <a:avLst>
              <a:gd name="adj1" fmla="val 8255"/>
              <a:gd name="adj2" fmla="val 7688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75028" y="4542035"/>
            <a:ext cx="4344459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Non-owner wants to cash out?</a:t>
            </a:r>
          </a:p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BOOM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revert!</a:t>
            </a:r>
          </a:p>
        </p:txBody>
      </p:sp>
    </p:spTree>
    <p:extLst>
      <p:ext uri="{BB962C8B-B14F-4D97-AF65-F5344CB8AC3E}">
        <p14:creationId xmlns:p14="http://schemas.microsoft.com/office/powerpoint/2010/main" val="352831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" y="2091451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Rot13Encryption 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lib = _lib;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encryptPrivateData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lib.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618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Left Arrow 1"/>
          <p:cNvSpPr/>
          <p:nvPr/>
        </p:nvSpPr>
        <p:spPr bwMode="auto">
          <a:xfrm>
            <a:off x="5334000" y="104803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17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3440C7-4E09-FB1A-61E5-059BF9D5D78A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Left Arrow 1"/>
          <p:cNvSpPr/>
          <p:nvPr/>
        </p:nvSpPr>
        <p:spPr bwMode="auto">
          <a:xfrm>
            <a:off x="5181528" y="337590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66695" y="3180944"/>
            <a:ext cx="232467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withdrawal</a:t>
            </a:r>
          </a:p>
        </p:txBody>
      </p:sp>
    </p:spTree>
    <p:extLst>
      <p:ext uri="{BB962C8B-B14F-4D97-AF65-F5344CB8AC3E}">
        <p14:creationId xmlns:p14="http://schemas.microsoft.com/office/powerpoint/2010/main" val="2802506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D51912-D25E-7822-4845-09B990C985CA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C74FD-8AE6-0722-F2BC-0E2ABBF14209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Left Arrow 1"/>
          <p:cNvSpPr/>
          <p:nvPr/>
        </p:nvSpPr>
        <p:spPr bwMode="auto">
          <a:xfrm>
            <a:off x="6426200" y="3787841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65950" y="3198167"/>
            <a:ext cx="206979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 good</a:t>
            </a:r>
          </a:p>
        </p:txBody>
      </p:sp>
    </p:spTree>
    <p:extLst>
      <p:ext uri="{BB962C8B-B14F-4D97-AF65-F5344CB8AC3E}">
        <p14:creationId xmlns:p14="http://schemas.microsoft.com/office/powerpoint/2010/main" val="478510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61CE1-FCF1-DD7F-4272-7BBBB4A24349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4D39E8-9E8E-62F3-212D-95C7FF64D259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6361823" y="991178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35463" y="160181"/>
            <a:ext cx="2418760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 to fallback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3181984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F61CE1-FCF1-DD7F-4272-7BBBB4A24349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4D39E8-9E8E-62F3-212D-95C7FF64D259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829300" y="1384651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369050" y="854471"/>
            <a:ext cx="241876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Re-entrant call</a:t>
            </a:r>
          </a:p>
        </p:txBody>
      </p:sp>
    </p:spTree>
    <p:extLst>
      <p:ext uri="{BB962C8B-B14F-4D97-AF65-F5344CB8AC3E}">
        <p14:creationId xmlns:p14="http://schemas.microsoft.com/office/powerpoint/2010/main" val="693707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F02709-EF58-DC66-6154-F04D05CA0D85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A7A9B4-BC88-221B-EA1A-3A3BD8187A36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5615822" y="3777506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908800" y="3465275"/>
            <a:ext cx="213345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re-entrant call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09FB2-835F-27B0-80AB-EE80D755337C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>
          <a:xfrm flipH="1">
            <a:off x="5913120" y="1297812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062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F02709-EF58-DC66-6154-F04D05CA0D85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A7A9B4-BC88-221B-EA1A-3A3BD8187A36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7348220" y="4556820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728496" y="3616624"/>
            <a:ext cx="2133450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ETH again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09FB2-835F-27B0-80AB-EE80D755337C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>
          <a:xfrm flipH="1">
            <a:off x="5913120" y="1297812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03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AB2E58-1C37-6E1D-20BB-43DA1BAA1724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F7078-E3A8-21F1-2DE5-9961390B2A2E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5984240" y="934317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E9DC8-D942-F0F1-788B-6327AC446B2B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19480" y="991178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6369050" y="1395813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588650" y="2188700"/>
            <a:ext cx="1691489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returns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642A39-30AA-1A51-F82A-011A7E3B5255}"/>
              </a:ext>
            </a:extLst>
          </p:cNvPr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6" name="Right Arrow 15"/>
          <p:cNvSpPr/>
          <p:nvPr/>
        </p:nvSpPr>
        <p:spPr>
          <a:xfrm flipH="1">
            <a:off x="7448550" y="452430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32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373EBF-C8C7-3F6B-0ED7-EA2342D9332C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9CB40D-A89B-56AD-AEAC-DD43AF165A80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 flipH="1">
            <a:off x="5984240" y="934317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9B2A9-6A8E-F0D5-FEB2-6647C2DEF398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27333" y="531016"/>
            <a:ext cx="1742785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re-entrancy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7DC72F-03B1-BFB3-379B-1C98A2EF37A2}"/>
              </a:ext>
            </a:extLst>
          </p:cNvPr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6" name="Right Arrow 15"/>
          <p:cNvSpPr/>
          <p:nvPr/>
        </p:nvSpPr>
        <p:spPr>
          <a:xfrm flipH="1">
            <a:off x="7448550" y="452430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93A409-DA16-653C-8BE0-90B04CD155CB}"/>
              </a:ext>
            </a:extLst>
          </p:cNvPr>
          <p:cNvSpPr/>
          <p:nvPr/>
        </p:nvSpPr>
        <p:spPr bwMode="auto">
          <a:xfrm>
            <a:off x="919480" y="991178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6369050" y="1395813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345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C0791B-9779-9A7D-E88E-D4CDF1906A15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8731AF-7AAC-D0E3-820A-2D7055ABF42A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55696-B089-322B-BD23-9F7467891EFB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 flipH="1">
            <a:off x="5984240" y="934317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68FD6-E5F5-6492-D257-15DF115E031C}"/>
              </a:ext>
            </a:extLst>
          </p:cNvPr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4" name="Left Arrow 13"/>
          <p:cNvSpPr/>
          <p:nvPr/>
        </p:nvSpPr>
        <p:spPr bwMode="auto">
          <a:xfrm>
            <a:off x="7513320" y="456593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239075" y="3865028"/>
            <a:ext cx="1691489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returns</a:t>
            </a:r>
          </a:p>
        </p:txBody>
      </p:sp>
    </p:spTree>
    <p:extLst>
      <p:ext uri="{BB962C8B-B14F-4D97-AF65-F5344CB8AC3E}">
        <p14:creationId xmlns:p14="http://schemas.microsoft.com/office/powerpoint/2010/main" val="385294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F6CA17-8CD5-AAB9-D84B-A6ECDAEE74C8}"/>
              </a:ext>
            </a:extLst>
          </p:cNvPr>
          <p:cNvSpPr/>
          <p:nvPr/>
        </p:nvSpPr>
        <p:spPr bwMode="auto">
          <a:xfrm>
            <a:off x="121920" y="2091451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Rot13Encryption 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lib = _lib;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encryptPrivateData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lib.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92882" y="2403454"/>
            <a:ext cx="4171950" cy="461665"/>
          </a:xfrm>
          <a:prstGeom prst="wedgeRoundRectCallout">
            <a:avLst>
              <a:gd name="adj1" fmla="val 32612"/>
              <a:gd name="adj2" fmla="val 18436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78857" y="3753444"/>
            <a:ext cx="393192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library address</a:t>
            </a:r>
          </a:p>
        </p:txBody>
      </p:sp>
    </p:spTree>
    <p:extLst>
      <p:ext uri="{BB962C8B-B14F-4D97-AF65-F5344CB8AC3E}">
        <p14:creationId xmlns:p14="http://schemas.microsoft.com/office/powerpoint/2010/main" val="3944495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B9D59B-150E-97AD-7E31-8175C72728FE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018B9F-BD89-C221-C617-E44AC2065753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6588760" y="5256840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C0216-2E75-B22F-D7F5-9BDAA203A88D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 flipH="1">
            <a:off x="5984240" y="934317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37FCC-4BC3-7F11-6F32-CCEE37EF2448}"/>
              </a:ext>
            </a:extLst>
          </p:cNvPr>
          <p:cNvSpPr/>
          <p:nvPr/>
        </p:nvSpPr>
        <p:spPr bwMode="auto">
          <a:xfrm>
            <a:off x="355600" y="38308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6649112" y="5301000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180607" y="3965774"/>
            <a:ext cx="1228221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reverts,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undoes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17837067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237C11-FFEC-36E6-C9E5-336A1C05CFB1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EFE147-9973-45F9-60FC-B4A68E032576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948AC-C797-4498-34CC-295E86A0A22F}"/>
              </a:ext>
            </a:extLst>
          </p:cNvPr>
          <p:cNvSpPr/>
          <p:nvPr/>
        </p:nvSpPr>
        <p:spPr bwMode="auto">
          <a:xfrm>
            <a:off x="459740" y="631282"/>
            <a:ext cx="5989320" cy="19389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 flipH="1">
            <a:off x="6979920" y="4108739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6049010" y="135026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593241" y="811530"/>
            <a:ext cx="1213794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reverts</a:t>
            </a:r>
          </a:p>
        </p:txBody>
      </p:sp>
    </p:spTree>
    <p:extLst>
      <p:ext uri="{BB962C8B-B14F-4D97-AF65-F5344CB8AC3E}">
        <p14:creationId xmlns:p14="http://schemas.microsoft.com/office/powerpoint/2010/main" val="18032305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7A53D6-C585-28BD-4798-25100E56099E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F017C-C543-E3C2-06F7-48A1115D733B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6920623" y="413156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195443" y="2693960"/>
            <a:ext cx="2529859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call()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does not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propagate revert,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returns 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64065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70637C-80B2-07CA-90C6-F62F2CC905C9}"/>
              </a:ext>
            </a:extLst>
          </p:cNvPr>
          <p:cNvSpPr/>
          <p:nvPr/>
        </p:nvSpPr>
        <p:spPr bwMode="auto">
          <a:xfrm>
            <a:off x="0" y="3411777"/>
            <a:ext cx="7729220" cy="230832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(_am&lt;=balances[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(_am)())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]-=_am;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TransferLog.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(…);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B56009-D556-FD88-1E20-2F69AC61C3DD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flipH="1">
            <a:off x="5295023" y="991178"/>
            <a:ext cx="1066800" cy="609600"/>
          </a:xfrm>
          <a:prstGeom prst="rightArrow">
            <a:avLst/>
          </a:prstGeom>
          <a:gradFill flip="none" rotWithShape="1">
            <a:gsLst>
              <a:gs pos="0">
                <a:srgbClr val="006600">
                  <a:tint val="66000"/>
                  <a:satMod val="160000"/>
                </a:srgbClr>
              </a:gs>
              <a:gs pos="50000">
                <a:srgbClr val="006600">
                  <a:tint val="44500"/>
                  <a:satMod val="160000"/>
                </a:srgbClr>
              </a:gs>
              <a:gs pos="100000">
                <a:srgbClr val="00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6920623" y="413156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718928" y="4776760"/>
            <a:ext cx="1724190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fails,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transfer,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251051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EDFF49-3195-2FB1-98D3-DA33F7E15EA0}"/>
              </a:ext>
            </a:extLst>
          </p:cNvPr>
          <p:cNvSpPr/>
          <p:nvPr/>
        </p:nvSpPr>
        <p:spPr bwMode="auto">
          <a:xfrm>
            <a:off x="0" y="314009"/>
            <a:ext cx="6908800" cy="1569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tryIt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target.deposit.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target.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14" name="Left Arrow 13"/>
          <p:cNvSpPr/>
          <p:nvPr/>
        </p:nvSpPr>
        <p:spPr bwMode="auto">
          <a:xfrm>
            <a:off x="5379261" y="1098839"/>
            <a:ext cx="1079500" cy="533400"/>
          </a:xfrm>
          <a:prstGeom prst="lef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411014" y="1686627"/>
            <a:ext cx="3368230" cy="1200329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completes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“successfully”,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nothing transferred!</a:t>
            </a:r>
          </a:p>
        </p:txBody>
      </p:sp>
    </p:spTree>
    <p:extLst>
      <p:ext uri="{BB962C8B-B14F-4D97-AF65-F5344CB8AC3E}">
        <p14:creationId xmlns:p14="http://schemas.microsoft.com/office/powerpoint/2010/main" val="25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811" y="2133600"/>
            <a:ext cx="8799787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encryptionLibrary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19022" y="4519613"/>
            <a:ext cx="770595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contract uses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libraries</a:t>
            </a:r>
          </a:p>
        </p:txBody>
      </p:sp>
    </p:spTree>
    <p:extLst>
      <p:ext uri="{BB962C8B-B14F-4D97-AF65-F5344CB8AC3E}">
        <p14:creationId xmlns:p14="http://schemas.microsoft.com/office/powerpoint/2010/main" val="3312451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811" y="2133600"/>
            <a:ext cx="8799787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Rot13Encryption =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0xcafecafecafecafecafecafecafe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600161" y="4419600"/>
            <a:ext cx="594367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Hardcode addresses when possible</a:t>
            </a:r>
          </a:p>
        </p:txBody>
      </p:sp>
    </p:spTree>
    <p:extLst>
      <p:ext uri="{BB962C8B-B14F-4D97-AF65-F5344CB8AC3E}">
        <p14:creationId xmlns:p14="http://schemas.microsoft.com/office/powerpoint/2010/main" val="1937771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34434">
            <a:off x="497251" y="1917383"/>
            <a:ext cx="80295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4623">
            <a:off x="942484" y="2700682"/>
            <a:ext cx="7792085" cy="627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5" y="4188963"/>
            <a:ext cx="7365682" cy="607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19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Miner-Extractable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210069" y="2479050"/>
            <a:ext cx="76851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Miners choose transaction order based on fees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10069" y="3863941"/>
            <a:ext cx="777070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can monitor pool and contract state …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10069" y="5248832"/>
            <a:ext cx="751513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insert transactions in block before victim’s</a:t>
            </a:r>
          </a:p>
        </p:txBody>
      </p:sp>
    </p:spTree>
    <p:extLst>
      <p:ext uri="{BB962C8B-B14F-4D97-AF65-F5344CB8AC3E}">
        <p14:creationId xmlns:p14="http://schemas.microsoft.com/office/powerpoint/2010/main" val="117768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“Find This Hash”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91812" y="1765300"/>
            <a:ext cx="8799787" cy="415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FindThisHash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bytes32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0xb5b5b97fafd9855eec9b41f74dfb6c38f5951141f9a3ecd7f44d5479b630ee0a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(solution));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0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F06A5-C49F-F10A-EF5B-5A9955DE0231}"/>
              </a:ext>
            </a:extLst>
          </p:cNvPr>
          <p:cNvSpPr/>
          <p:nvPr/>
        </p:nvSpPr>
        <p:spPr bwMode="auto">
          <a:xfrm>
            <a:off x="121920" y="2091451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Rot13Encryption 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lib = _lib;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encryptPrivateData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lib.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65910" y="2864643"/>
            <a:ext cx="6935015" cy="1235869"/>
          </a:xfrm>
          <a:prstGeom prst="wedgeRoundRectCallout">
            <a:avLst>
              <a:gd name="adj1" fmla="val 33194"/>
              <a:gd name="adj2" fmla="val 9329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25616" y="4757975"/>
            <a:ext cx="5697394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address passed in via constructor</a:t>
            </a:r>
          </a:p>
        </p:txBody>
      </p:sp>
    </p:spTree>
    <p:extLst>
      <p:ext uri="{BB962C8B-B14F-4D97-AF65-F5344CB8AC3E}">
        <p14:creationId xmlns:p14="http://schemas.microsoft.com/office/powerpoint/2010/main" val="1301807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A5CA455-2E9D-B787-5887-83F309BFA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15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FindThisHash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bytes32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0xb5b5b97fafd9855eec9b41f74dfb6c38f5951141f9a3ecd7f44d5479b630ee0a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(solution));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“Find This Hash”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32655" y="3234471"/>
            <a:ext cx="5818763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844603" y="4369712"/>
            <a:ext cx="229101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with ether</a:t>
            </a:r>
          </a:p>
        </p:txBody>
      </p:sp>
    </p:spTree>
    <p:extLst>
      <p:ext uri="{BB962C8B-B14F-4D97-AF65-F5344CB8AC3E}">
        <p14:creationId xmlns:p14="http://schemas.microsoft.com/office/powerpoint/2010/main" val="878052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D97B8510-10A9-8DFC-E9A8-26A6E0324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15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FindThisHash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bytes32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0xb5b5b97fafd9855eec9b41f74dfb6c38f5951141f9a3ecd7f44d5479b630ee0a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solution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(solution));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“Find This Hash”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contract FindThisHash { bytes32 constant public hash = 0xb5b5b97fafd9855eec9b41f74dfb6c38f5951141f9a3ecd7f44d5479b630ee0a; constructor() public payable {} // load with ether function solve(string solution) public { // If you can find the pre image of the hash, receive 1000 ether require(hash == sha3(solution)); msg.sender.transfer(1000 ether);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08000" y="3624542"/>
            <a:ext cx="6169425" cy="1846490"/>
          </a:xfrm>
          <a:prstGeom prst="wedgeRoundRectCallout">
            <a:avLst>
              <a:gd name="adj1" fmla="val 33669"/>
              <a:gd name="adj2" fmla="val -7943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988205" y="2465487"/>
            <a:ext cx="684354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Earn 1000 ether if you can find preimage of hash</a:t>
            </a:r>
          </a:p>
        </p:txBody>
      </p:sp>
    </p:spTree>
    <p:extLst>
      <p:ext uri="{BB962C8B-B14F-4D97-AF65-F5344CB8AC3E}">
        <p14:creationId xmlns:p14="http://schemas.microsoft.com/office/powerpoint/2010/main" val="3774757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55160" y="1097062"/>
            <a:ext cx="60099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realizes solution is “Ethereum!”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55160" y="3649175"/>
            <a:ext cx="7641139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sees her transaction, checks her answer,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resubmits with much higher fee</a:t>
            </a:r>
            <a:endParaRPr lang="en-US" sz="28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3"/>
          <p:cNvSpPr txBox="1"/>
          <p:nvPr/>
        </p:nvSpPr>
        <p:spPr bwMode="auto">
          <a:xfrm>
            <a:off x="756576" y="2157675"/>
            <a:ext cx="6593472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 calls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FindThisHash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.solve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("Ethereum!")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55160" y="5140674"/>
            <a:ext cx="639651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likely, miners will order Bob’s transaction before Alice’s</a:t>
            </a:r>
          </a:p>
        </p:txBody>
      </p:sp>
    </p:spTree>
    <p:extLst>
      <p:ext uri="{BB962C8B-B14F-4D97-AF65-F5344CB8AC3E}">
        <p14:creationId xmlns:p14="http://schemas.microsoft.com/office/powerpoint/2010/main" val="30471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010379" y="1798278"/>
            <a:ext cx="576311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Auction-like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commit-reveal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scheme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10379" y="3431030"/>
            <a:ext cx="581761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contract accepts commitment,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 actual bid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1010379" y="2614654"/>
            <a:ext cx="579678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to bid sending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hash(bid)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010379" y="4678293"/>
            <a:ext cx="549350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Prevents both miners and users from front-running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10379" y="5925554"/>
            <a:ext cx="52245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hide transaction value</a:t>
            </a:r>
          </a:p>
        </p:txBody>
      </p:sp>
    </p:spTree>
    <p:extLst>
      <p:ext uri="{BB962C8B-B14F-4D97-AF65-F5344CB8AC3E}">
        <p14:creationId xmlns:p14="http://schemas.microsoft.com/office/powerpoint/2010/main" val="378117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41594">
            <a:off x="497711" y="1606730"/>
            <a:ext cx="863424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1443827" y="3337427"/>
            <a:ext cx="492474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for tradeable tokens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443827" y="4520118"/>
            <a:ext cx="35798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Widely used for ICOs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443827" y="5702809"/>
            <a:ext cx="47243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cap about $40 Billion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r>
              <a:rPr lang="en-US" kern="0" dirty="0">
                <a:solidFill>
                  <a:srgbClr val="FFFF00"/>
                </a:solidFill>
              </a:rPr>
              <a:t>This Happened</a:t>
            </a:r>
          </a:p>
        </p:txBody>
      </p:sp>
    </p:spTree>
    <p:extLst>
      <p:ext uri="{BB962C8B-B14F-4D97-AF65-F5344CB8AC3E}">
        <p14:creationId xmlns:p14="http://schemas.microsoft.com/office/powerpoint/2010/main" val="1285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037E2-DADF-A8A8-1735-78C238E7D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94F666A-5961-82C5-827D-524E801F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2349249"/>
            <a:ext cx="8799787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_spender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allowed[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(msg.sender, _spender, _value);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3">
            <a:extLst>
              <a:ext uri="{FF2B5EF4-FFF2-40B4-BE49-F238E27FC236}">
                <a16:creationId xmlns:a16="http://schemas.microsoft.com/office/drawing/2014/main" id="{A8BD1E46-F39E-CAAD-90CA-A5568D794FD6}"/>
              </a:ext>
            </a:extLst>
          </p:cNvPr>
          <p:cNvSpPr/>
          <p:nvPr/>
        </p:nvSpPr>
        <p:spPr bwMode="auto">
          <a:xfrm>
            <a:off x="3093352" y="2349114"/>
            <a:ext cx="2665893" cy="422032"/>
          </a:xfrm>
          <a:prstGeom prst="wedgeRoundRectCallout">
            <a:avLst>
              <a:gd name="adj1" fmla="val -74899"/>
              <a:gd name="adj2" fmla="val -28065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6AB391-D6A5-0FD5-74EA-F6BF78270CB3}"/>
              </a:ext>
            </a:extLst>
          </p:cNvPr>
          <p:cNvSpPr txBox="1"/>
          <p:nvPr/>
        </p:nvSpPr>
        <p:spPr bwMode="auto">
          <a:xfrm>
            <a:off x="400095" y="300908"/>
            <a:ext cx="3238705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am willing to allow this party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F7C70-C217-1E21-3551-1CC1B4E6DC51}"/>
              </a:ext>
            </a:extLst>
          </p:cNvPr>
          <p:cNvSpPr txBox="1"/>
          <p:nvPr/>
        </p:nvSpPr>
        <p:spPr bwMode="auto">
          <a:xfrm>
            <a:off x="4792899" y="300907"/>
            <a:ext cx="3238705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to withdraw this amount …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989A623E-BF08-085C-2321-243DA00AEC9B}"/>
              </a:ext>
            </a:extLst>
          </p:cNvPr>
          <p:cNvSpPr/>
          <p:nvPr/>
        </p:nvSpPr>
        <p:spPr bwMode="auto">
          <a:xfrm>
            <a:off x="6003619" y="2381388"/>
            <a:ext cx="2815916" cy="490695"/>
          </a:xfrm>
          <a:prstGeom prst="wedgeRoundRectCallout">
            <a:avLst>
              <a:gd name="adj1" fmla="val 7077"/>
              <a:gd name="adj2" fmla="val -26061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0CCEB-6CE4-96DF-2792-E393C1D5E915}"/>
              </a:ext>
            </a:extLst>
          </p:cNvPr>
          <p:cNvSpPr txBox="1"/>
          <p:nvPr/>
        </p:nvSpPr>
        <p:spPr bwMode="auto">
          <a:xfrm>
            <a:off x="2237379" y="5384188"/>
            <a:ext cx="34415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from my account.</a:t>
            </a:r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FC77697E-91D0-25DA-ED39-E1FB74184399}"/>
              </a:ext>
            </a:extLst>
          </p:cNvPr>
          <p:cNvSpPr/>
          <p:nvPr/>
        </p:nvSpPr>
        <p:spPr bwMode="auto">
          <a:xfrm>
            <a:off x="872930" y="3075864"/>
            <a:ext cx="5070670" cy="490695"/>
          </a:xfrm>
          <a:prstGeom prst="wedgeRoundRectCallout">
            <a:avLst>
              <a:gd name="adj1" fmla="val 12544"/>
              <a:gd name="adj2" fmla="val 3950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7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pic>
        <p:nvPicPr>
          <p:cNvPr id="30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</p:spTree>
    <p:extLst>
      <p:ext uri="{BB962C8B-B14F-4D97-AF65-F5344CB8AC3E}">
        <p14:creationId xmlns:p14="http://schemas.microsoft.com/office/powerpoint/2010/main" val="31394041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pic>
        <p:nvPicPr>
          <p:cNvPr id="30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ular Callout 15"/>
          <p:cNvSpPr/>
          <p:nvPr/>
        </p:nvSpPr>
        <p:spPr bwMode="auto">
          <a:xfrm>
            <a:off x="3557506" y="3907571"/>
            <a:ext cx="1951730" cy="919401"/>
          </a:xfrm>
          <a:prstGeom prst="wedgeRoundRectCallout">
            <a:avLst>
              <a:gd name="adj1" fmla="val 75227"/>
              <a:gd name="adj2" fmla="val 74652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Bob’s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secret friend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</p:spTree>
    <p:extLst>
      <p:ext uri="{BB962C8B-B14F-4D97-AF65-F5344CB8AC3E}">
        <p14:creationId xmlns:p14="http://schemas.microsoft.com/office/powerpoint/2010/main" val="319150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pic>
        <p:nvPicPr>
          <p:cNvPr id="30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ular Callout 15"/>
          <p:cNvSpPr/>
          <p:nvPr/>
        </p:nvSpPr>
        <p:spPr bwMode="auto">
          <a:xfrm>
            <a:off x="2945762" y="3907571"/>
            <a:ext cx="3175206" cy="919401"/>
          </a:xfrm>
          <a:prstGeom prst="wedgeRoundRectCallout">
            <a:avLst>
              <a:gd name="adj1" fmla="val 43788"/>
              <a:gd name="adj2" fmla="val 8119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Think of me as 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adversarial scheduler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</p:spTree>
    <p:extLst>
      <p:ext uri="{BB962C8B-B14F-4D97-AF65-F5344CB8AC3E}">
        <p14:creationId xmlns:p14="http://schemas.microsoft.com/office/powerpoint/2010/main" val="33491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462833" y="382444"/>
            <a:ext cx="4288423" cy="919401"/>
          </a:xfrm>
          <a:prstGeom prst="wedgeRoundRectCallout">
            <a:avLst>
              <a:gd name="adj1" fmla="val -42484"/>
              <a:gd name="adj2" fmla="val 13589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Miner, please change Bob’s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$50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945762" y="3259958"/>
            <a:ext cx="540068" cy="510778"/>
          </a:xfrm>
          <a:prstGeom prst="wedgeRoundRectCallout">
            <a:avLst>
              <a:gd name="adj1" fmla="val -122684"/>
              <a:gd name="adj2" fmla="val 14531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</p:txBody>
      </p:sp>
      <p:pic>
        <p:nvPicPr>
          <p:cNvPr id="22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ular Callout 23"/>
          <p:cNvSpPr/>
          <p:nvPr/>
        </p:nvSpPr>
        <p:spPr bwMode="auto">
          <a:xfrm>
            <a:off x="7958920" y="2927156"/>
            <a:ext cx="540068" cy="510778"/>
          </a:xfrm>
          <a:prstGeom prst="wedgeRoundRectCallout">
            <a:avLst>
              <a:gd name="adj1" fmla="val -122684"/>
              <a:gd name="adj2" fmla="val 145318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</p:spTree>
    <p:extLst>
      <p:ext uri="{BB962C8B-B14F-4D97-AF65-F5344CB8AC3E}">
        <p14:creationId xmlns:p14="http://schemas.microsoft.com/office/powerpoint/2010/main" val="250713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68F57-5251-F442-3943-3B3905A60CD4}"/>
              </a:ext>
            </a:extLst>
          </p:cNvPr>
          <p:cNvSpPr/>
          <p:nvPr/>
        </p:nvSpPr>
        <p:spPr bwMode="auto">
          <a:xfrm>
            <a:off x="121920" y="2091451"/>
            <a:ext cx="888492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Rot13Encryption 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lib = _lib;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encryptPrivateData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lib.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7200" y="3984278"/>
            <a:ext cx="8412479" cy="1566416"/>
          </a:xfrm>
          <a:prstGeom prst="wedgeRoundRectCallout">
            <a:avLst>
              <a:gd name="adj1" fmla="val 8907"/>
              <a:gd name="adj2" fmla="val -10733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88919" y="2299149"/>
            <a:ext cx="530465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calls library through address</a:t>
            </a:r>
          </a:p>
        </p:txBody>
      </p:sp>
    </p:spTree>
    <p:extLst>
      <p:ext uri="{BB962C8B-B14F-4D97-AF65-F5344CB8AC3E}">
        <p14:creationId xmlns:p14="http://schemas.microsoft.com/office/powerpoint/2010/main" val="13020994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2337355" y="3259958"/>
            <a:ext cx="1756886" cy="510778"/>
          </a:xfrm>
          <a:prstGeom prst="wedgeRoundRectCallout">
            <a:avLst>
              <a:gd name="adj1" fmla="val -31602"/>
              <a:gd name="adj2" fmla="val 154740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Heh-heh…</a:t>
            </a:r>
          </a:p>
        </p:txBody>
      </p:sp>
      <p:sp>
        <p:nvSpPr>
          <p:cNvPr id="18" name="Vertical Scroll 17"/>
          <p:cNvSpPr/>
          <p:nvPr/>
        </p:nvSpPr>
        <p:spPr>
          <a:xfrm>
            <a:off x="4474352" y="903006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withdraws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pic>
        <p:nvPicPr>
          <p:cNvPr id="21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ular Callout 22"/>
          <p:cNvSpPr/>
          <p:nvPr/>
        </p:nvSpPr>
        <p:spPr bwMode="auto">
          <a:xfrm>
            <a:off x="7128542" y="2860190"/>
            <a:ext cx="1756886" cy="510778"/>
          </a:xfrm>
          <a:prstGeom prst="wedgeRoundRectCallout">
            <a:avLst>
              <a:gd name="adj1" fmla="val -31602"/>
              <a:gd name="adj2" fmla="val 154740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Heh-heh…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  <p:sp>
        <p:nvSpPr>
          <p:cNvPr id="15" name="Rounded Rectangular Callout 13">
            <a:extLst>
              <a:ext uri="{FF2B5EF4-FFF2-40B4-BE49-F238E27FC236}">
                <a16:creationId xmlns:a16="http://schemas.microsoft.com/office/drawing/2014/main" id="{2A2C4890-B3B1-49F5-8F92-923F4656AE5B}"/>
              </a:ext>
            </a:extLst>
          </p:cNvPr>
          <p:cNvSpPr/>
          <p:nvPr/>
        </p:nvSpPr>
        <p:spPr bwMode="auto">
          <a:xfrm>
            <a:off x="2462833" y="382444"/>
            <a:ext cx="4288423" cy="919401"/>
          </a:xfrm>
          <a:prstGeom prst="wedgeRoundRectCallout">
            <a:avLst>
              <a:gd name="adj1" fmla="val -42484"/>
              <a:gd name="adj2" fmla="val 13589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Miner, please change Bob’s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$50</a:t>
            </a:r>
          </a:p>
        </p:txBody>
      </p:sp>
    </p:spTree>
    <p:extLst>
      <p:ext uri="{BB962C8B-B14F-4D97-AF65-F5344CB8AC3E}">
        <p14:creationId xmlns:p14="http://schemas.microsoft.com/office/powerpoint/2010/main" val="382998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18" name="Vertical Scroll 17"/>
          <p:cNvSpPr/>
          <p:nvPr/>
        </p:nvSpPr>
        <p:spPr>
          <a:xfrm>
            <a:off x="4474352" y="903006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withdraws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20" name="Vertical Scroll 19"/>
          <p:cNvSpPr/>
          <p:nvPr/>
        </p:nvSpPr>
        <p:spPr>
          <a:xfrm>
            <a:off x="4935035" y="1494282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$50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2451912" y="3259958"/>
            <a:ext cx="1527778" cy="510778"/>
          </a:xfrm>
          <a:prstGeom prst="wedgeRoundRectCallout">
            <a:avLst>
              <a:gd name="adj1" fmla="val -38839"/>
              <a:gd name="adj2" fmla="val 152384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 $100</a:t>
            </a:r>
          </a:p>
        </p:txBody>
      </p:sp>
      <p:pic>
        <p:nvPicPr>
          <p:cNvPr id="23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  <p:sp>
        <p:nvSpPr>
          <p:cNvPr id="15" name="Rounded Rectangular Callout 13">
            <a:extLst>
              <a:ext uri="{FF2B5EF4-FFF2-40B4-BE49-F238E27FC236}">
                <a16:creationId xmlns:a16="http://schemas.microsoft.com/office/drawing/2014/main" id="{3B0405EE-A644-423E-AC38-4DA57094B294}"/>
              </a:ext>
            </a:extLst>
          </p:cNvPr>
          <p:cNvSpPr/>
          <p:nvPr/>
        </p:nvSpPr>
        <p:spPr bwMode="auto">
          <a:xfrm>
            <a:off x="2462833" y="375300"/>
            <a:ext cx="4288423" cy="919401"/>
          </a:xfrm>
          <a:prstGeom prst="wedgeRoundRectCallout">
            <a:avLst>
              <a:gd name="adj1" fmla="val -42484"/>
              <a:gd name="adj2" fmla="val 13589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Miner, please change Bob’s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$50</a:t>
            </a:r>
          </a:p>
        </p:txBody>
      </p:sp>
    </p:spTree>
    <p:extLst>
      <p:ext uri="{BB962C8B-B14F-4D97-AF65-F5344CB8AC3E}">
        <p14:creationId xmlns:p14="http://schemas.microsoft.com/office/powerpoint/2010/main" val="342491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53734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3090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1198791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alt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2" y="3911776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Vertical Scroll 18"/>
          <p:cNvSpPr/>
          <p:nvPr/>
        </p:nvSpPr>
        <p:spPr>
          <a:xfrm>
            <a:off x="4008056" y="415450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18" name="Vertical Scroll 17"/>
          <p:cNvSpPr/>
          <p:nvPr/>
        </p:nvSpPr>
        <p:spPr>
          <a:xfrm>
            <a:off x="4474352" y="903006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withdraws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$100</a:t>
            </a:r>
          </a:p>
        </p:txBody>
      </p:sp>
      <p:sp>
        <p:nvSpPr>
          <p:cNvPr id="20" name="Vertical Scroll 19"/>
          <p:cNvSpPr/>
          <p:nvPr/>
        </p:nvSpPr>
        <p:spPr>
          <a:xfrm>
            <a:off x="4935035" y="1494282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 authorizes Bob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withdraw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$50</a:t>
            </a: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2451912" y="3259958"/>
            <a:ext cx="1527778" cy="510778"/>
          </a:xfrm>
          <a:prstGeom prst="wedgeRoundRectCallout">
            <a:avLst>
              <a:gd name="adj1" fmla="val -38839"/>
              <a:gd name="adj2" fmla="val 152384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66FF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 $150</a:t>
            </a:r>
          </a:p>
        </p:txBody>
      </p:sp>
      <p:pic>
        <p:nvPicPr>
          <p:cNvPr id="23" name="Picture 2" descr="Pink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25" y="4009598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Vertical Scroll 24"/>
          <p:cNvSpPr/>
          <p:nvPr/>
        </p:nvSpPr>
        <p:spPr>
          <a:xfrm>
            <a:off x="5379656" y="1898061"/>
            <a:ext cx="2743200" cy="2955518"/>
          </a:xfrm>
          <a:prstGeom prst="verticalScroll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withdraws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$50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305024" y="2832401"/>
            <a:ext cx="96372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1471592" y="5627917"/>
            <a:ext cx="824265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610294" y="5865369"/>
            <a:ext cx="108555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</a:t>
            </a:r>
          </a:p>
        </p:txBody>
      </p:sp>
      <p:sp>
        <p:nvSpPr>
          <p:cNvPr id="16" name="Rounded Rectangular Callout 13">
            <a:extLst>
              <a:ext uri="{FF2B5EF4-FFF2-40B4-BE49-F238E27FC236}">
                <a16:creationId xmlns:a16="http://schemas.microsoft.com/office/drawing/2014/main" id="{5B205336-0FF4-49B5-BEC0-CCD186FFC8BF}"/>
              </a:ext>
            </a:extLst>
          </p:cNvPr>
          <p:cNvSpPr/>
          <p:nvPr/>
        </p:nvSpPr>
        <p:spPr bwMode="auto">
          <a:xfrm>
            <a:off x="2462833" y="382444"/>
            <a:ext cx="4288423" cy="919401"/>
          </a:xfrm>
          <a:prstGeom prst="wedgeRoundRectCallout">
            <a:avLst>
              <a:gd name="adj1" fmla="val -42484"/>
              <a:gd name="adj2" fmla="val 13589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Miner, please change Bob’s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$50</a:t>
            </a:r>
          </a:p>
        </p:txBody>
      </p:sp>
    </p:spTree>
    <p:extLst>
      <p:ext uri="{BB962C8B-B14F-4D97-AF65-F5344CB8AC3E}">
        <p14:creationId xmlns:p14="http://schemas.microsoft.com/office/powerpoint/2010/main" val="41711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2FFF03F-45F1-9AF2-5D22-A523C84BE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2349249"/>
            <a:ext cx="8799787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_spender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allowed[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_spender, _value);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2311120" y="5411444"/>
            <a:ext cx="512968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is non-atomic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“read then write”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0915" y="3083572"/>
            <a:ext cx="5080820" cy="490695"/>
          </a:xfrm>
          <a:prstGeom prst="wedgeRoundRectCallout">
            <a:avLst>
              <a:gd name="adj1" fmla="val 22027"/>
              <a:gd name="adj2" fmla="val 38770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1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A3CCE87-0BCA-EC9F-7F02-3092A6E7D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2349249"/>
            <a:ext cx="8799787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_spender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allowed[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Approval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_spender, _value);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996553" y="5448798"/>
            <a:ext cx="7150894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common fix is to approve only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 → 0 → 50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82906" y="3083308"/>
            <a:ext cx="5153320" cy="490695"/>
          </a:xfrm>
          <a:prstGeom prst="wedgeRoundRectCallout">
            <a:avLst>
              <a:gd name="adj1" fmla="val 22027"/>
              <a:gd name="adj2" fmla="val 38770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1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75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085261" y="1549602"/>
            <a:ext cx="490230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Contract References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85261" y="2424163"/>
            <a:ext cx="19046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Honeypots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1F236-31F0-46B2-4563-14622F40720D}"/>
              </a:ext>
            </a:extLst>
          </p:cNvPr>
          <p:cNvSpPr txBox="1"/>
          <p:nvPr/>
        </p:nvSpPr>
        <p:spPr bwMode="auto">
          <a:xfrm>
            <a:off x="1085261" y="3369892"/>
            <a:ext cx="395871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Miner-extractable Value</a:t>
            </a:r>
          </a:p>
        </p:txBody>
      </p:sp>
    </p:spTree>
    <p:extLst>
      <p:ext uri="{BB962C8B-B14F-4D97-AF65-F5344CB8AC3E}">
        <p14:creationId xmlns:p14="http://schemas.microsoft.com/office/powerpoint/2010/main" val="327089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76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8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Adversary’s Encryption Library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" y="2205275"/>
            <a:ext cx="888492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FakeEncryption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707967" y="4251989"/>
            <a:ext cx="542328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Library leaks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279112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Adversary’s Deployment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1920" y="2205275"/>
            <a:ext cx="888492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EvilDriver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FakeEncryption fake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FakeEncryption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EncryptionContract eContract =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EncryptionContract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Rot13Encryption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(fake)));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400452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rgbClr val="FFFFCC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l" eaLnBrk="1" hangingPunct="1">
          <a:lnSpc>
            <a:spcPct val="70000"/>
          </a:lnSpc>
          <a:spcBef>
            <a:spcPct val="30000"/>
          </a:spcBef>
          <a:defRPr sz="2800" b="1" dirty="0">
            <a:solidFill>
              <a:srgbClr val="0000FF"/>
            </a:solidFill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83811</TotalTime>
  <Words>4657</Words>
  <Application>Microsoft Office PowerPoint</Application>
  <PresentationFormat>Overhead</PresentationFormat>
  <Paragraphs>892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Consolas</vt:lpstr>
      <vt:lpstr>Calibri</vt:lpstr>
      <vt:lpstr>Marlett</vt:lpstr>
      <vt:lpstr>Arial Unicode MS</vt:lpstr>
      <vt:lpstr>Arial</vt:lpstr>
      <vt:lpstr>Comic Sans MS</vt:lpstr>
      <vt:lpstr>Lucida Console</vt:lpstr>
      <vt:lpstr>Blank Presentation</vt:lpstr>
      <vt:lpstr>PowerPoint Presentation</vt:lpstr>
      <vt:lpstr>PowerPoint Presentation</vt:lpstr>
      <vt:lpstr>External Contract Reference Attack</vt:lpstr>
      <vt:lpstr>Example</vt:lpstr>
      <vt:lpstr>Example</vt:lpstr>
      <vt:lpstr>Example</vt:lpstr>
      <vt:lpstr>Example</vt:lpstr>
      <vt:lpstr>Adversary’s Encryption Library</vt:lpstr>
      <vt:lpstr>Adversary’s Deployment</vt:lpstr>
      <vt:lpstr>Adversary’s Deployment</vt:lpstr>
      <vt:lpstr>Adversary’s Deployment</vt:lpstr>
      <vt:lpstr>Adversary’s Deployment</vt:lpstr>
      <vt:lpstr>True Story from Reddit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True Story from Reddit</vt:lpstr>
      <vt:lpstr>True Story from Reddit</vt:lpstr>
      <vt:lpstr>PowerPoint Presentation</vt:lpstr>
      <vt:lpstr>PowerPoint Presentation</vt:lpstr>
      <vt:lpstr>PowerPoint Presentation</vt:lpstr>
      <vt:lpstr>PowerPoint Presentation</vt:lpstr>
      <vt:lpstr>True Story from Reddit</vt:lpstr>
      <vt:lpstr>Honey Pot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</vt:lpstr>
      <vt:lpstr>Prevention</vt:lpstr>
      <vt:lpstr>This Happened</vt:lpstr>
      <vt:lpstr>Miner-Extractable Value</vt:lpstr>
      <vt:lpstr>“Find This Hash” Game</vt:lpstr>
      <vt:lpstr>“Find This Hash” Game</vt:lpstr>
      <vt:lpstr>“Find This Hash” Game</vt:lpstr>
      <vt:lpstr>PowerPoint Presentation</vt:lpstr>
      <vt:lpstr>Prevention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</cp:lastModifiedBy>
  <cp:revision>1494</cp:revision>
  <cp:lastPrinted>2003-10-06T20:31:57Z</cp:lastPrinted>
  <dcterms:created xsi:type="dcterms:W3CDTF">1999-05-12T13:47:53Z</dcterms:created>
  <dcterms:modified xsi:type="dcterms:W3CDTF">2025-02-15T15:43:35Z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