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48" r:id="rId1"/>
  </p:sldMasterIdLst>
  <p:notesMasterIdLst>
    <p:notesMasterId r:id="rId110"/>
  </p:notesMasterIdLst>
  <p:handoutMasterIdLst>
    <p:handoutMasterId r:id="rId111"/>
  </p:handoutMasterIdLst>
  <p:sldIdLst>
    <p:sldId id="1877" r:id="rId2"/>
    <p:sldId id="1523" r:id="rId3"/>
    <p:sldId id="1524" r:id="rId4"/>
    <p:sldId id="1541" r:id="rId5"/>
    <p:sldId id="1152" r:id="rId6"/>
    <p:sldId id="1154" r:id="rId7"/>
    <p:sldId id="1155" r:id="rId8"/>
    <p:sldId id="1153" r:id="rId9"/>
    <p:sldId id="1881" r:id="rId10"/>
    <p:sldId id="1157" r:id="rId11"/>
    <p:sldId id="1318" r:id="rId12"/>
    <p:sldId id="1159" r:id="rId13"/>
    <p:sldId id="1558" r:id="rId14"/>
    <p:sldId id="1559" r:id="rId15"/>
    <p:sldId id="1160" r:id="rId16"/>
    <p:sldId id="1161" r:id="rId17"/>
    <p:sldId id="1162" r:id="rId18"/>
    <p:sldId id="1215" r:id="rId19"/>
    <p:sldId id="1887" r:id="rId20"/>
    <p:sldId id="1294" r:id="rId21"/>
    <p:sldId id="1889" r:id="rId22"/>
    <p:sldId id="1891" r:id="rId23"/>
    <p:sldId id="1892" r:id="rId24"/>
    <p:sldId id="1893" r:id="rId25"/>
    <p:sldId id="1894" r:id="rId26"/>
    <p:sldId id="1895" r:id="rId27"/>
    <p:sldId id="1295" r:id="rId28"/>
    <p:sldId id="1896" r:id="rId29"/>
    <p:sldId id="1897" r:id="rId30"/>
    <p:sldId id="1898" r:id="rId31"/>
    <p:sldId id="1899" r:id="rId32"/>
    <p:sldId id="1900" r:id="rId33"/>
    <p:sldId id="1901" r:id="rId34"/>
    <p:sldId id="1902" r:id="rId35"/>
    <p:sldId id="1903" r:id="rId36"/>
    <p:sldId id="1904" r:id="rId37"/>
    <p:sldId id="1906" r:id="rId38"/>
    <p:sldId id="1907" r:id="rId39"/>
    <p:sldId id="1909" r:id="rId40"/>
    <p:sldId id="1911" r:id="rId41"/>
    <p:sldId id="1912" r:id="rId42"/>
    <p:sldId id="1916" r:id="rId43"/>
    <p:sldId id="1219" r:id="rId44"/>
    <p:sldId id="1915" r:id="rId45"/>
    <p:sldId id="1914" r:id="rId46"/>
    <p:sldId id="1917" r:id="rId47"/>
    <p:sldId id="1918" r:id="rId48"/>
    <p:sldId id="1919" r:id="rId49"/>
    <p:sldId id="1172" r:id="rId50"/>
    <p:sldId id="1221" r:id="rId51"/>
    <p:sldId id="1227" r:id="rId52"/>
    <p:sldId id="1223" r:id="rId53"/>
    <p:sldId id="1224" r:id="rId54"/>
    <p:sldId id="1225" r:id="rId55"/>
    <p:sldId id="1226" r:id="rId56"/>
    <p:sldId id="1175" r:id="rId57"/>
    <p:sldId id="1228" r:id="rId58"/>
    <p:sldId id="1230" r:id="rId59"/>
    <p:sldId id="1232" r:id="rId60"/>
    <p:sldId id="1313" r:id="rId61"/>
    <p:sldId id="1233" r:id="rId62"/>
    <p:sldId id="1235" r:id="rId63"/>
    <p:sldId id="1878" r:id="rId64"/>
    <p:sldId id="1187" r:id="rId65"/>
    <p:sldId id="1236" r:id="rId66"/>
    <p:sldId id="1237" r:id="rId67"/>
    <p:sldId id="1238" r:id="rId68"/>
    <p:sldId id="1239" r:id="rId69"/>
    <p:sldId id="1184" r:id="rId70"/>
    <p:sldId id="1276" r:id="rId71"/>
    <p:sldId id="1279" r:id="rId72"/>
    <p:sldId id="1280" r:id="rId73"/>
    <p:sldId id="1281" r:id="rId74"/>
    <p:sldId id="1312" r:id="rId75"/>
    <p:sldId id="1240" r:id="rId76"/>
    <p:sldId id="1192" r:id="rId77"/>
    <p:sldId id="1267" r:id="rId78"/>
    <p:sldId id="1879" r:id="rId79"/>
    <p:sldId id="1243" r:id="rId80"/>
    <p:sldId id="1244" r:id="rId81"/>
    <p:sldId id="1245" r:id="rId82"/>
    <p:sldId id="1246" r:id="rId83"/>
    <p:sldId id="1247" r:id="rId84"/>
    <p:sldId id="1248" r:id="rId85"/>
    <p:sldId id="1251" r:id="rId86"/>
    <p:sldId id="1249" r:id="rId87"/>
    <p:sldId id="1252" r:id="rId88"/>
    <p:sldId id="1254" r:id="rId89"/>
    <p:sldId id="1253" r:id="rId90"/>
    <p:sldId id="1268" r:id="rId91"/>
    <p:sldId id="1255" r:id="rId92"/>
    <p:sldId id="1259" r:id="rId93"/>
    <p:sldId id="1257" r:id="rId94"/>
    <p:sldId id="1269" r:id="rId95"/>
    <p:sldId id="1260" r:id="rId96"/>
    <p:sldId id="1880" r:id="rId97"/>
    <p:sldId id="1305" r:id="rId98"/>
    <p:sldId id="1306" r:id="rId99"/>
    <p:sldId id="1307" r:id="rId100"/>
    <p:sldId id="1308" r:id="rId101"/>
    <p:sldId id="1309" r:id="rId102"/>
    <p:sldId id="1310" r:id="rId103"/>
    <p:sldId id="1271" r:id="rId104"/>
    <p:sldId id="1272" r:id="rId105"/>
    <p:sldId id="1273" r:id="rId106"/>
    <p:sldId id="1455" r:id="rId107"/>
    <p:sldId id="1274" r:id="rId108"/>
    <p:sldId id="1317" r:id="rId109"/>
  </p:sldIdLst>
  <p:sldSz cx="9144000" cy="6858000" type="overhead"/>
  <p:notesSz cx="6858000" cy="9144000"/>
  <p:embeddedFontLst>
    <p:embeddedFont>
      <p:font typeface="Cambria Math" panose="02040503050406030204" pitchFamily="18" charset="0"/>
      <p:regular r:id="rId112"/>
    </p:embeddedFont>
    <p:embeddedFont>
      <p:font typeface="cmr9" panose="020B0604020202020204"/>
      <p:regular r:id="rId113"/>
    </p:embeddedFont>
    <p:embeddedFont>
      <p:font typeface="Comic Sans MS" panose="030F0702030302020204" pitchFamily="66" charset="0"/>
      <p:regular r:id="rId114"/>
      <p:bold r:id="rId115"/>
      <p:italic r:id="rId116"/>
      <p:boldItalic r:id="rId117"/>
    </p:embeddedFont>
    <p:embeddedFont>
      <p:font typeface="Lucida Console" panose="020B0609040504020204" pitchFamily="49" charset="0"/>
      <p:regular r:id="rId118"/>
    </p:embeddedFont>
    <p:embeddedFont>
      <p:font typeface="Marlett" pitchFamily="2" charset="2"/>
      <p:regular r:id="rId119"/>
    </p:embeddedFont>
  </p:embeddedFontLst>
  <p:defaultTextStyle>
    <a:defPPr>
      <a:defRPr lang="en-US"/>
    </a:defPPr>
    <a:lvl1pPr algn="r" rtl="0" eaLnBrk="0" fontAlgn="base" hangingPunct="0">
      <a:spcBef>
        <a:spcPct val="0"/>
      </a:spcBef>
      <a:spcAft>
        <a:spcPct val="0"/>
      </a:spcAft>
      <a:defRPr sz="2400" kern="1200">
        <a:solidFill>
          <a:srgbClr val="0000FF"/>
        </a:solidFill>
        <a:latin typeface="Lucida Console" pitchFamily="49" charset="0"/>
        <a:ea typeface="+mn-ea"/>
        <a:cs typeface="+mn-cs"/>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3890">
          <p15:clr>
            <a:srgbClr val="A4A3A4"/>
          </p15:clr>
        </p15:guide>
        <p15:guide id="2" pos="40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99"/>
    <a:srgbClr val="0000FF"/>
    <a:srgbClr val="66FFFF"/>
    <a:srgbClr val="FFFF00"/>
    <a:srgbClr val="0099FF"/>
    <a:srgbClr val="0066FF"/>
    <a:srgbClr val="FF99FF"/>
    <a:srgbClr val="CCFFCC"/>
    <a:srgbClr val="CCEC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88" autoAdjust="0"/>
    <p:restoredTop sz="91837" autoAdjust="0"/>
  </p:normalViewPr>
  <p:slideViewPr>
    <p:cSldViewPr snapToGrid="0">
      <p:cViewPr varScale="1">
        <p:scale>
          <a:sx n="89" d="100"/>
          <a:sy n="89" d="100"/>
        </p:scale>
        <p:origin x="1464" y="56"/>
      </p:cViewPr>
      <p:guideLst>
        <p:guide orient="horz" pos="3890"/>
        <p:guide pos="404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87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fntdata"/><Relationship Id="rId118" Type="http://schemas.openxmlformats.org/officeDocument/2006/relationships/font" Target="fonts/font7.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3.fntdata"/><Relationship Id="rId119" Type="http://schemas.openxmlformats.org/officeDocument/2006/relationships/font" Target="fonts/font8.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Comic Sans MS" pitchFamily="66" charset="0"/>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Comic Sans MS" pitchFamily="66" charset="0"/>
              </a:defRPr>
            </a:lvl1pPr>
          </a:lstStyle>
          <a:p>
            <a:pPr>
              <a:defRPr/>
            </a:pPr>
            <a:fld id="{01C869E4-76B9-4B18-B2AA-2EEFB04FB015}" type="slidenum">
              <a:rPr lang="x-none">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3286324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Marlett" pitchFamily="2" charset="2"/>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arlett" pitchFamily="2" charset="2"/>
              </a:defRPr>
            </a:lvl1pPr>
          </a:lstStyle>
          <a:p>
            <a:pPr>
              <a:defRPr/>
            </a:pPr>
            <a:endParaRPr lang="en-US" dirty="0"/>
          </a:p>
        </p:txBody>
      </p:sp>
      <p:sp>
        <p:nvSpPr>
          <p:cNvPr id="285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arlett" pitchFamily="2" charset="2"/>
              </a:defRPr>
            </a:lvl1pPr>
          </a:lstStyle>
          <a:p>
            <a:pPr>
              <a:defRPr/>
            </a:pPr>
            <a:endParaRPr 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arlett" pitchFamily="2" charset="2"/>
              </a:defRPr>
            </a:lvl1pPr>
          </a:lstStyle>
          <a:p>
            <a:pPr>
              <a:defRPr/>
            </a:pPr>
            <a:fld id="{75E391CA-9E48-4B39-8E28-288B1B68A629}" type="slidenum">
              <a:rPr lang="x-none"/>
              <a:pPr>
                <a:defRPr/>
              </a:pPr>
              <a:t>‹#›</a:t>
            </a:fld>
            <a:endParaRPr lang="en-US" dirty="0"/>
          </a:p>
        </p:txBody>
      </p:sp>
    </p:spTree>
    <p:extLst>
      <p:ext uri="{BB962C8B-B14F-4D97-AF65-F5344CB8AC3E}">
        <p14:creationId xmlns:p14="http://schemas.microsoft.com/office/powerpoint/2010/main" val="1964339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the future, the world’s assets will be managed by multiple tamper-proof distributed ledgers, often called blockchains.  There will never be one ledger to rule them all because different organizations will want to control their own blockchains.</a:t>
            </a:r>
          </a:p>
        </p:txBody>
      </p:sp>
      <p:sp>
        <p:nvSpPr>
          <p:cNvPr id="4" name="Slide Number Placeholder 3"/>
          <p:cNvSpPr>
            <a:spLocks noGrp="1"/>
          </p:cNvSpPr>
          <p:nvPr>
            <p:ph type="sldNum" sz="quarter" idx="5"/>
          </p:nvPr>
        </p:nvSpPr>
        <p:spPr/>
        <p:txBody>
          <a:bodyPr/>
          <a:lstStyle/>
          <a:p>
            <a:pPr>
              <a:defRPr/>
            </a:pPr>
            <a:fld id="{75E391CA-9E48-4B39-8E28-288B1B68A629}" type="slidenum">
              <a:rPr lang="x-none" smtClean="0"/>
              <a:pPr>
                <a:defRPr/>
              </a:pPr>
              <a:t>2</a:t>
            </a:fld>
            <a:endParaRPr lang="en-US" dirty="0"/>
          </a:p>
        </p:txBody>
      </p:sp>
    </p:spTree>
    <p:extLst>
      <p:ext uri="{BB962C8B-B14F-4D97-AF65-F5344CB8AC3E}">
        <p14:creationId xmlns:p14="http://schemas.microsoft.com/office/powerpoint/2010/main" val="3124316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said, the ability for blockchains to interoperate will become crucial. The art of conducting commerce and transferring value across multiple blockchains has come to be known as decentralized finance, or DeFi for short.</a:t>
            </a:r>
          </a:p>
        </p:txBody>
      </p:sp>
      <p:sp>
        <p:nvSpPr>
          <p:cNvPr id="4" name="Slide Number Placeholder 3"/>
          <p:cNvSpPr>
            <a:spLocks noGrp="1"/>
          </p:cNvSpPr>
          <p:nvPr>
            <p:ph type="sldNum" sz="quarter" idx="5"/>
          </p:nvPr>
        </p:nvSpPr>
        <p:spPr/>
        <p:txBody>
          <a:bodyPr/>
          <a:lstStyle/>
          <a:p>
            <a:pPr>
              <a:defRPr/>
            </a:pPr>
            <a:fld id="{75E391CA-9E48-4B39-8E28-288B1B68A629}" type="slidenum">
              <a:rPr lang="x-none" smtClean="0"/>
              <a:pPr>
                <a:defRPr/>
              </a:pPr>
              <a:t>3</a:t>
            </a:fld>
            <a:endParaRPr lang="en-US" dirty="0"/>
          </a:p>
        </p:txBody>
      </p:sp>
    </p:spTree>
    <p:extLst>
      <p:ext uri="{BB962C8B-B14F-4D97-AF65-F5344CB8AC3E}">
        <p14:creationId xmlns:p14="http://schemas.microsoft.com/office/powerpoint/2010/main" val="554460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69</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70</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71</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72</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73</a:t>
            </a:fld>
            <a:endParaRPr lang="en-US" dirty="0"/>
          </a:p>
        </p:txBody>
      </p:sp>
    </p:spTree>
    <p:extLst>
      <p:ext uri="{BB962C8B-B14F-4D97-AF65-F5344CB8AC3E}">
        <p14:creationId xmlns:p14="http://schemas.microsoft.com/office/powerpoint/2010/main" val="2909669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74</a:t>
            </a:fld>
            <a:endParaRPr lang="en-US" dirty="0"/>
          </a:p>
        </p:txBody>
      </p:sp>
    </p:spTree>
    <p:extLst>
      <p:ext uri="{BB962C8B-B14F-4D97-AF65-F5344CB8AC3E}">
        <p14:creationId xmlns:p14="http://schemas.microsoft.com/office/powerpoint/2010/main" val="226529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itchFamily="34" charset="0"/>
                <a:cs typeface="Arial" pitchFamily="34" charset="0"/>
              </a:defRPr>
            </a:lvl1pPr>
          </a:lstStyle>
          <a:p>
            <a:pPr algn="ctr">
              <a:defRPr/>
            </a:pPr>
            <a:r>
              <a:rPr lang="en-US" dirty="0"/>
              <a:t>PODC 2017</a:t>
            </a:r>
          </a:p>
        </p:txBody>
      </p:sp>
      <p:sp>
        <p:nvSpPr>
          <p:cNvPr id="5"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Pr>
              <a:defRPr/>
            </a:pPr>
            <a:fld id="{C7B52C5F-E2F2-4C8A-AFD1-9591801048AB}" type="slidenum">
              <a:rPr lang="x-none"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F80FD05-A2A2-49C2-965F-F8B1EF26C2B8}" type="slidenum">
              <a:rPr lang="x-none"/>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157EACED-43FC-460F-AA91-0F85D2BFC560}" type="slidenum">
              <a:rPr lang="x-none"/>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lgn="ctr">
              <a:defRPr/>
            </a:pPr>
            <a:r>
              <a:rPr lang="en-US" dirty="0"/>
              <a:t>PODC 2017</a:t>
            </a:r>
          </a:p>
        </p:txBody>
      </p:sp>
      <p:sp>
        <p:nvSpPr>
          <p:cNvPr id="5" name="Rectangle 6"/>
          <p:cNvSpPr>
            <a:spLocks noGrp="1" noChangeArrowheads="1"/>
          </p:cNvSpPr>
          <p:nvPr>
            <p:ph type="sldNum" sz="quarter" idx="11"/>
          </p:nvPr>
        </p:nvSpPr>
        <p:spPr>
          <a:ln/>
        </p:spPr>
        <p:txBody>
          <a:bodyPr/>
          <a:lstStyle>
            <a:lvl1pPr>
              <a:defRPr/>
            </a:lvl1pPr>
          </a:lstStyle>
          <a:p>
            <a:pPr>
              <a:defRPr/>
            </a:pPr>
            <a:fld id="{FA8C595A-3CE5-48A7-A55E-633D7D1DD01A}" type="slidenum">
              <a:rPr lang="x-none"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F7A7703-53B5-460B-9677-4399C5E1B4B0}" type="slidenum">
              <a:rPr lang="x-none"/>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28230822-17CC-4E98-B781-A8BB5709CDF3}" type="slidenum">
              <a:rPr lang="x-none"/>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BEDCFF82-CB55-4025-9EA7-48B41C50499F}" type="slidenum">
              <a:rPr lang="x-none"/>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6"/>
          <p:cNvSpPr>
            <a:spLocks noGrp="1" noChangeArrowheads="1"/>
          </p:cNvSpPr>
          <p:nvPr>
            <p:ph type="sldNum" sz="quarter" idx="11"/>
          </p:nvPr>
        </p:nvSpPr>
        <p:spPr>
          <a:ln/>
        </p:spPr>
        <p:txBody>
          <a:bodyPr/>
          <a:lstStyle>
            <a:lvl1pPr>
              <a:defRPr/>
            </a:lvl1pPr>
          </a:lstStyle>
          <a:p>
            <a:pPr>
              <a:defRPr/>
            </a:pPr>
            <a:fld id="{D65C4E5D-DA99-460E-9E68-E8A28959880C}" type="slidenum">
              <a:rPr lang="x-none"/>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pPr>
              <a:defRPr/>
            </a:pPr>
            <a:fld id="{FE25F947-77F5-4CA6-8472-B4B2967773ED}" type="slidenum">
              <a:rPr lang="x-none"/>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B14E24EC-BF2A-41C3-A04C-BEBCAB3F3B52}" type="slidenum">
              <a:rPr lang="x-none"/>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CF6DD7-D8BB-4A04-A265-F259B52B817E}" type="slidenum">
              <a:rPr lang="x-none"/>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pitchFamily="34" charset="0"/>
                <a:cs typeface="Arial" pitchFamily="34" charset="0"/>
              </a:defRPr>
            </a:lvl1pPr>
          </a:lstStyle>
          <a:p>
            <a:pPr>
              <a:defRPr/>
            </a:pPr>
            <a:fld id="{4DB96C79-D440-44D4-82C0-3C5F2204A7EA}" type="slidenum">
              <a:rPr lang="x-none"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0.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0.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20.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20.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20.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20.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20.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20.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20.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0.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0.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0.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24.jpeg"/><Relationship Id="rId7" Type="http://schemas.openxmlformats.org/officeDocument/2006/relationships/image" Target="../media/image38.png"/><Relationship Id="rId2"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0.png"/></Relationships>
</file>

<file path=ppt/slides/_rels/slide9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39.png"/><Relationship Id="rId4" Type="http://schemas.openxmlformats.org/officeDocument/2006/relationships/image" Target="../media/image380.png"/></Relationships>
</file>

<file path=ppt/slides/_rels/slide9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rning money">
            <a:extLst>
              <a:ext uri="{FF2B5EF4-FFF2-40B4-BE49-F238E27FC236}">
                <a16:creationId xmlns:a16="http://schemas.microsoft.com/office/drawing/2014/main" id="{E45B32AC-A55C-348B-2183-E9CAB96A9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262" y="-625072"/>
            <a:ext cx="12254523" cy="82922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926A21-2551-2572-066D-19855B6A5116}"/>
              </a:ext>
            </a:extLst>
          </p:cNvPr>
          <p:cNvSpPr txBox="1"/>
          <p:nvPr/>
        </p:nvSpPr>
        <p:spPr bwMode="auto">
          <a:xfrm>
            <a:off x="1672263" y="3167391"/>
            <a:ext cx="3501280" cy="954107"/>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a:solidFill>
                  <a:srgbClr val="FFFF00"/>
                </a:solidFill>
                <a:latin typeface="Arial" panose="020B0604020202020204" pitchFamily="34" charset="0"/>
              </a:rPr>
              <a:t>Lecture 19</a:t>
            </a:r>
            <a:endParaRPr lang="en-US" sz="2800" b="1" dirty="0">
              <a:solidFill>
                <a:srgbClr val="FFFF00"/>
              </a:solidFill>
              <a:latin typeface="Arial" panose="020B0604020202020204" pitchFamily="34" charset="0"/>
            </a:endParaRPr>
          </a:p>
          <a:p>
            <a:pPr algn="ctr"/>
            <a:r>
              <a:rPr lang="en-US" sz="2800" b="1" dirty="0">
                <a:solidFill>
                  <a:srgbClr val="FFFF00"/>
                </a:solidFill>
                <a:latin typeface="Arial" panose="020B0604020202020204" pitchFamily="34" charset="0"/>
              </a:rPr>
              <a:t>Cross-chain Swaps</a:t>
            </a:r>
          </a:p>
        </p:txBody>
      </p:sp>
      <p:sp>
        <p:nvSpPr>
          <p:cNvPr id="5" name="TextBox 4">
            <a:extLst>
              <a:ext uri="{FF2B5EF4-FFF2-40B4-BE49-F238E27FC236}">
                <a16:creationId xmlns:a16="http://schemas.microsoft.com/office/drawing/2014/main" id="{F3612789-B0DE-1CAF-E521-45765AE45BA4}"/>
              </a:ext>
            </a:extLst>
          </p:cNvPr>
          <p:cNvSpPr txBox="1"/>
          <p:nvPr/>
        </p:nvSpPr>
        <p:spPr bwMode="auto">
          <a:xfrm>
            <a:off x="552564" y="585632"/>
            <a:ext cx="5740674" cy="1384995"/>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CS1951 L</a:t>
            </a:r>
          </a:p>
          <a:p>
            <a:pPr algn="ctr"/>
            <a:r>
              <a:rPr lang="en-US" sz="2800" b="1" dirty="0">
                <a:solidFill>
                  <a:srgbClr val="FFFF00"/>
                </a:solidFill>
                <a:latin typeface="Arial" panose="020B0604020202020204" pitchFamily="34" charset="0"/>
              </a:rPr>
              <a:t>Blockchains &amp; Cryptocurrencies</a:t>
            </a:r>
          </a:p>
          <a:p>
            <a:pPr algn="ctr"/>
            <a:r>
              <a:rPr lang="en-US" sz="2800" b="1" dirty="0">
                <a:solidFill>
                  <a:srgbClr val="FFFF00"/>
                </a:solidFill>
                <a:latin typeface="Arial" panose="020B0604020202020204" pitchFamily="34" charset="0"/>
              </a:rPr>
              <a:t>Spring 2025</a:t>
            </a:r>
          </a:p>
        </p:txBody>
      </p:sp>
      <p:sp>
        <p:nvSpPr>
          <p:cNvPr id="6" name="TextBox 5">
            <a:extLst>
              <a:ext uri="{FF2B5EF4-FFF2-40B4-BE49-F238E27FC236}">
                <a16:creationId xmlns:a16="http://schemas.microsoft.com/office/drawing/2014/main" id="{A584A7B7-D47C-7207-B575-5D55B0372351}"/>
              </a:ext>
            </a:extLst>
          </p:cNvPr>
          <p:cNvSpPr txBox="1"/>
          <p:nvPr/>
        </p:nvSpPr>
        <p:spPr bwMode="auto">
          <a:xfrm>
            <a:off x="1852600" y="5318261"/>
            <a:ext cx="3140603"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Maurice Herlihy</a:t>
            </a:r>
          </a:p>
          <a:p>
            <a:pPr algn="ctr"/>
            <a:r>
              <a:rPr lang="en-US" sz="2800" b="1" dirty="0">
                <a:solidFill>
                  <a:srgbClr val="FFFF00"/>
                </a:solidFill>
                <a:latin typeface="Arial" panose="020B0604020202020204" pitchFamily="34" charset="0"/>
              </a:rPr>
              <a:t>Brown University</a:t>
            </a:r>
          </a:p>
        </p:txBody>
      </p:sp>
    </p:spTree>
    <p:extLst>
      <p:ext uri="{BB962C8B-B14F-4D97-AF65-F5344CB8AC3E}">
        <p14:creationId xmlns:p14="http://schemas.microsoft.com/office/powerpoint/2010/main" val="275100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B67C12A-7748-DC90-DC52-553AD0A613F9}"/>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31" name="Freeform 5">
              <a:extLst>
                <a:ext uri="{FF2B5EF4-FFF2-40B4-BE49-F238E27FC236}">
                  <a16:creationId xmlns:a16="http://schemas.microsoft.com/office/drawing/2014/main" id="{1ADC4DCF-043D-E7EA-3963-4749A7768A38}"/>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2" name="Freeform 6">
              <a:extLst>
                <a:ext uri="{FF2B5EF4-FFF2-40B4-BE49-F238E27FC236}">
                  <a16:creationId xmlns:a16="http://schemas.microsoft.com/office/drawing/2014/main" id="{E8BD856C-D72D-57A8-B787-05FB4E946DBB}"/>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3" name="Freeform 7">
              <a:extLst>
                <a:ext uri="{FF2B5EF4-FFF2-40B4-BE49-F238E27FC236}">
                  <a16:creationId xmlns:a16="http://schemas.microsoft.com/office/drawing/2014/main" id="{94596C31-94BE-EDE4-AEFF-311D7B251C8E}"/>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4" name="Freeform 8">
              <a:extLst>
                <a:ext uri="{FF2B5EF4-FFF2-40B4-BE49-F238E27FC236}">
                  <a16:creationId xmlns:a16="http://schemas.microsoft.com/office/drawing/2014/main" id="{2CEF661C-9F41-05EB-92D3-7B5132A478D7}"/>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5" name="Freeform 10">
              <a:extLst>
                <a:ext uri="{FF2B5EF4-FFF2-40B4-BE49-F238E27FC236}">
                  <a16:creationId xmlns:a16="http://schemas.microsoft.com/office/drawing/2014/main" id="{4BCF3544-D997-56BF-1BE7-6098C647C1F3}"/>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6" name="Freeform 11">
              <a:extLst>
                <a:ext uri="{FF2B5EF4-FFF2-40B4-BE49-F238E27FC236}">
                  <a16:creationId xmlns:a16="http://schemas.microsoft.com/office/drawing/2014/main" id="{D703740F-F84D-D13D-AAF3-07C39303D1E8}"/>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7" name="Freeform 12">
              <a:extLst>
                <a:ext uri="{FF2B5EF4-FFF2-40B4-BE49-F238E27FC236}">
                  <a16:creationId xmlns:a16="http://schemas.microsoft.com/office/drawing/2014/main" id="{7029B1DC-FC30-2496-6EA9-8ECCDB3646C7}"/>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8" name="Freeform 13">
              <a:extLst>
                <a:ext uri="{FF2B5EF4-FFF2-40B4-BE49-F238E27FC236}">
                  <a16:creationId xmlns:a16="http://schemas.microsoft.com/office/drawing/2014/main" id="{72BDAF06-B2D9-B2A3-CAC8-C7C178F52076}"/>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9" name="Freeform 14">
              <a:extLst>
                <a:ext uri="{FF2B5EF4-FFF2-40B4-BE49-F238E27FC236}">
                  <a16:creationId xmlns:a16="http://schemas.microsoft.com/office/drawing/2014/main" id="{2564EFF2-A540-70A8-833C-4C3515A78019}"/>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0" name="Freeform 15">
              <a:extLst>
                <a:ext uri="{FF2B5EF4-FFF2-40B4-BE49-F238E27FC236}">
                  <a16:creationId xmlns:a16="http://schemas.microsoft.com/office/drawing/2014/main" id="{952F7BBA-267B-589D-79BF-DF00D2687032}"/>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1" name="Freeform 9">
              <a:extLst>
                <a:ext uri="{FF2B5EF4-FFF2-40B4-BE49-F238E27FC236}">
                  <a16:creationId xmlns:a16="http://schemas.microsoft.com/office/drawing/2014/main" id="{1C3A0DC5-741C-F315-9EE3-32D3D79F61EC}"/>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pic>
        <p:nvPicPr>
          <p:cNvPr id="42" name="Picture 6" descr="https://bitcoin.org/img/icons/opengraph.png">
            <a:extLst>
              <a:ext uri="{FF2B5EF4-FFF2-40B4-BE49-F238E27FC236}">
                <a16:creationId xmlns:a16="http://schemas.microsoft.com/office/drawing/2014/main" id="{2F6D4308-622F-AC53-C964-0DD79BF6A7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0215" y="4784219"/>
            <a:ext cx="1001773" cy="1001773"/>
          </a:xfrm>
          <a:prstGeom prst="rect">
            <a:avLst/>
          </a:prstGeom>
          <a:noFill/>
          <a:extLst>
            <a:ext uri="{909E8E84-426E-40DD-AFC4-6F175D3DCCD1}">
              <a14:hiddenFill xmlns:a14="http://schemas.microsoft.com/office/drawing/2010/main">
                <a:solidFill>
                  <a:srgbClr val="FFFFFF"/>
                </a:solidFill>
              </a14:hiddenFill>
            </a:ext>
          </a:extLst>
        </p:spPr>
      </p:pic>
      <p:grpSp>
        <p:nvGrpSpPr>
          <p:cNvPr id="43" name="Group 4">
            <a:extLst>
              <a:ext uri="{FF2B5EF4-FFF2-40B4-BE49-F238E27FC236}">
                <a16:creationId xmlns:a16="http://schemas.microsoft.com/office/drawing/2014/main" id="{41257B73-130C-A6C6-D967-0FFB53B8B3F7}"/>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44" name="Freeform 5">
              <a:extLst>
                <a:ext uri="{FF2B5EF4-FFF2-40B4-BE49-F238E27FC236}">
                  <a16:creationId xmlns:a16="http://schemas.microsoft.com/office/drawing/2014/main" id="{8389FF30-4D59-B0EC-3A31-C58641452725}"/>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5" name="Freeform 6">
              <a:extLst>
                <a:ext uri="{FF2B5EF4-FFF2-40B4-BE49-F238E27FC236}">
                  <a16:creationId xmlns:a16="http://schemas.microsoft.com/office/drawing/2014/main" id="{FDBCAA1A-E6D4-07DB-B769-342CB927633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6" name="Freeform 7">
              <a:extLst>
                <a:ext uri="{FF2B5EF4-FFF2-40B4-BE49-F238E27FC236}">
                  <a16:creationId xmlns:a16="http://schemas.microsoft.com/office/drawing/2014/main" id="{009B8951-74A6-A853-8485-98F5933326B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7" name="Freeform 8">
              <a:extLst>
                <a:ext uri="{FF2B5EF4-FFF2-40B4-BE49-F238E27FC236}">
                  <a16:creationId xmlns:a16="http://schemas.microsoft.com/office/drawing/2014/main" id="{8304EC2A-1233-7534-385E-B7B5633C61F8}"/>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8" name="Freeform 10">
              <a:extLst>
                <a:ext uri="{FF2B5EF4-FFF2-40B4-BE49-F238E27FC236}">
                  <a16:creationId xmlns:a16="http://schemas.microsoft.com/office/drawing/2014/main" id="{C6B29D6E-F33A-8DBC-F087-88C9B446502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9" name="Freeform 11">
              <a:extLst>
                <a:ext uri="{FF2B5EF4-FFF2-40B4-BE49-F238E27FC236}">
                  <a16:creationId xmlns:a16="http://schemas.microsoft.com/office/drawing/2014/main" id="{D2093DEA-B8E9-5C8D-68B7-E0D4F0BD08B8}"/>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0" name="Freeform 12">
              <a:extLst>
                <a:ext uri="{FF2B5EF4-FFF2-40B4-BE49-F238E27FC236}">
                  <a16:creationId xmlns:a16="http://schemas.microsoft.com/office/drawing/2014/main" id="{55E13E97-8A62-7CDE-B70E-5559D56A431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1" name="Freeform 13">
              <a:extLst>
                <a:ext uri="{FF2B5EF4-FFF2-40B4-BE49-F238E27FC236}">
                  <a16:creationId xmlns:a16="http://schemas.microsoft.com/office/drawing/2014/main" id="{098C84CF-1A2F-F79E-CF6A-B2F5856270FE}"/>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2" name="Freeform 14">
              <a:extLst>
                <a:ext uri="{FF2B5EF4-FFF2-40B4-BE49-F238E27FC236}">
                  <a16:creationId xmlns:a16="http://schemas.microsoft.com/office/drawing/2014/main" id="{CF6E17D3-66DF-E666-240F-645DA5E3EF0F}"/>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3" name="Freeform 15">
              <a:extLst>
                <a:ext uri="{FF2B5EF4-FFF2-40B4-BE49-F238E27FC236}">
                  <a16:creationId xmlns:a16="http://schemas.microsoft.com/office/drawing/2014/main" id="{CC6EC145-8619-B023-AB34-238DD401CADA}"/>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4" name="Freeform 9">
              <a:extLst>
                <a:ext uri="{FF2B5EF4-FFF2-40B4-BE49-F238E27FC236}">
                  <a16:creationId xmlns:a16="http://schemas.microsoft.com/office/drawing/2014/main" id="{1AFFEE23-D49C-4AAD-11ED-E576A2C6DC62}"/>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2048" name="Picture 4" descr="Image result for old cadillac">
            <a:extLst>
              <a:ext uri="{FF2B5EF4-FFF2-40B4-BE49-F238E27FC236}">
                <a16:creationId xmlns:a16="http://schemas.microsoft.com/office/drawing/2014/main" id="{56FC7D4B-257D-1E9D-2CAC-A2B1B2972A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40" y="1709545"/>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10" descr="Algorand Crypto PNG Transparent Images | PNG All">
            <a:extLst>
              <a:ext uri="{FF2B5EF4-FFF2-40B4-BE49-F238E27FC236}">
                <a16:creationId xmlns:a16="http://schemas.microsoft.com/office/drawing/2014/main" id="{6379C149-1E13-BD34-544A-1E4F4A44C0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1909465"/>
            <a:ext cx="703744" cy="703744"/>
          </a:xfrm>
          <a:prstGeom prst="rect">
            <a:avLst/>
          </a:prstGeom>
          <a:noFill/>
          <a:extLst>
            <a:ext uri="{909E8E84-426E-40DD-AFC4-6F175D3DCCD1}">
              <a14:hiddenFill xmlns:a14="http://schemas.microsoft.com/office/drawing/2010/main">
                <a:solidFill>
                  <a:srgbClr val="FFFFFF"/>
                </a:solidFill>
              </a14:hiddenFill>
            </a:ext>
          </a:extLst>
        </p:spPr>
      </p:pic>
      <p:grpSp>
        <p:nvGrpSpPr>
          <p:cNvPr id="2058" name="Group 4">
            <a:extLst>
              <a:ext uri="{FF2B5EF4-FFF2-40B4-BE49-F238E27FC236}">
                <a16:creationId xmlns:a16="http://schemas.microsoft.com/office/drawing/2014/main" id="{69CB9EEB-5672-1C41-1902-45F617D7324A}"/>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2059" name="Freeform 5">
              <a:extLst>
                <a:ext uri="{FF2B5EF4-FFF2-40B4-BE49-F238E27FC236}">
                  <a16:creationId xmlns:a16="http://schemas.microsoft.com/office/drawing/2014/main" id="{F2F45866-8379-0D96-DC7D-F0623F20D33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0" name="Freeform 6">
              <a:extLst>
                <a:ext uri="{FF2B5EF4-FFF2-40B4-BE49-F238E27FC236}">
                  <a16:creationId xmlns:a16="http://schemas.microsoft.com/office/drawing/2014/main" id="{876F3B2D-2807-AF8A-FCD0-1968AB4DD78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1" name="Freeform 7">
              <a:extLst>
                <a:ext uri="{FF2B5EF4-FFF2-40B4-BE49-F238E27FC236}">
                  <a16:creationId xmlns:a16="http://schemas.microsoft.com/office/drawing/2014/main" id="{732A3321-C1C3-6B80-01ED-AF2CD88BE95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2" name="Freeform 8">
              <a:extLst>
                <a:ext uri="{FF2B5EF4-FFF2-40B4-BE49-F238E27FC236}">
                  <a16:creationId xmlns:a16="http://schemas.microsoft.com/office/drawing/2014/main" id="{3D4F06A5-5286-48AF-F209-E6165A06B892}"/>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3" name="Freeform 10">
              <a:extLst>
                <a:ext uri="{FF2B5EF4-FFF2-40B4-BE49-F238E27FC236}">
                  <a16:creationId xmlns:a16="http://schemas.microsoft.com/office/drawing/2014/main" id="{29EC2417-7465-C74C-B1D4-0EFA41CFAA7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4" name="Freeform 11">
              <a:extLst>
                <a:ext uri="{FF2B5EF4-FFF2-40B4-BE49-F238E27FC236}">
                  <a16:creationId xmlns:a16="http://schemas.microsoft.com/office/drawing/2014/main" id="{B2463760-85AC-4736-116D-C089009CB123}"/>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5" name="Freeform 12">
              <a:extLst>
                <a:ext uri="{FF2B5EF4-FFF2-40B4-BE49-F238E27FC236}">
                  <a16:creationId xmlns:a16="http://schemas.microsoft.com/office/drawing/2014/main" id="{99B165F8-3319-E7CB-48DB-804320D2DA19}"/>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6" name="Freeform 13">
              <a:extLst>
                <a:ext uri="{FF2B5EF4-FFF2-40B4-BE49-F238E27FC236}">
                  <a16:creationId xmlns:a16="http://schemas.microsoft.com/office/drawing/2014/main" id="{D35FA396-1B2B-E00D-98FA-10149243F7EC}"/>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7" name="Freeform 14">
              <a:extLst>
                <a:ext uri="{FF2B5EF4-FFF2-40B4-BE49-F238E27FC236}">
                  <a16:creationId xmlns:a16="http://schemas.microsoft.com/office/drawing/2014/main" id="{A73D7BFB-B63F-9CB5-6B71-0913BA8DD58D}"/>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8" name="Freeform 15">
              <a:extLst>
                <a:ext uri="{FF2B5EF4-FFF2-40B4-BE49-F238E27FC236}">
                  <a16:creationId xmlns:a16="http://schemas.microsoft.com/office/drawing/2014/main" id="{91C669BB-A0AC-3F3E-1390-98A6F11A27D3}"/>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069" name="Freeform 9">
              <a:extLst>
                <a:ext uri="{FF2B5EF4-FFF2-40B4-BE49-F238E27FC236}">
                  <a16:creationId xmlns:a16="http://schemas.microsoft.com/office/drawing/2014/main" id="{F41371D5-A1E7-62F1-B578-0004016B30D5}"/>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10</a:t>
            </a:fld>
            <a:endParaRPr lang="en-US" dirty="0"/>
          </a:p>
        </p:txBody>
      </p:sp>
      <p:sp>
        <p:nvSpPr>
          <p:cNvPr id="55" name="TextBox 54"/>
          <p:cNvSpPr txBox="1"/>
          <p:nvPr/>
        </p:nvSpPr>
        <p:spPr bwMode="auto">
          <a:xfrm>
            <a:off x="885380" y="976955"/>
            <a:ext cx="3266728"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Three-Way Swap?</a:t>
            </a:r>
          </a:p>
        </p:txBody>
      </p:sp>
      <p:sp>
        <p:nvSpPr>
          <p:cNvPr id="56" name="TextBox 55"/>
          <p:cNvSpPr txBox="1"/>
          <p:nvPr/>
        </p:nvSpPr>
        <p:spPr bwMode="auto">
          <a:xfrm>
            <a:off x="885380" y="2125916"/>
            <a:ext cx="6054864" cy="523220"/>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If all parties conform to protocol…</a:t>
            </a:r>
          </a:p>
        </p:txBody>
      </p:sp>
      <p:sp>
        <p:nvSpPr>
          <p:cNvPr id="57" name="TextBox 56"/>
          <p:cNvSpPr txBox="1"/>
          <p:nvPr/>
        </p:nvSpPr>
        <p:spPr bwMode="auto">
          <a:xfrm>
            <a:off x="4823318" y="3274877"/>
            <a:ext cx="3220754"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All swaps happen</a:t>
            </a:r>
          </a:p>
        </p:txBody>
      </p:sp>
      <p:sp>
        <p:nvSpPr>
          <p:cNvPr id="58" name="TextBox 57"/>
          <p:cNvSpPr txBox="1"/>
          <p:nvPr/>
        </p:nvSpPr>
        <p:spPr bwMode="auto">
          <a:xfrm>
            <a:off x="885380" y="4423838"/>
            <a:ext cx="4421403" cy="523220"/>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If some parties deviate…</a:t>
            </a:r>
          </a:p>
        </p:txBody>
      </p:sp>
      <p:sp>
        <p:nvSpPr>
          <p:cNvPr id="59" name="TextBox 58"/>
          <p:cNvSpPr txBox="1"/>
          <p:nvPr/>
        </p:nvSpPr>
        <p:spPr bwMode="auto">
          <a:xfrm>
            <a:off x="1160677" y="5668356"/>
            <a:ext cx="699422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No conforming party ends up worse off.</a:t>
            </a:r>
          </a:p>
        </p:txBody>
      </p:sp>
    </p:spTree>
    <p:extLst>
      <p:ext uri="{BB962C8B-B14F-4D97-AF65-F5344CB8AC3E}">
        <p14:creationId xmlns:p14="http://schemas.microsoft.com/office/powerpoint/2010/main" val="1915835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Rounded Rectangular Callout 11">
            <a:extLst>
              <a:ext uri="{FF2B5EF4-FFF2-40B4-BE49-F238E27FC236}">
                <a16:creationId xmlns:a16="http://schemas.microsoft.com/office/drawing/2014/main" id="{9F8DE85E-2023-48AC-B652-55F2DF593C9F}"/>
              </a:ext>
            </a:extLst>
          </p:cNvPr>
          <p:cNvSpPr/>
          <p:nvPr/>
        </p:nvSpPr>
        <p:spPr>
          <a:xfrm>
            <a:off x="291797" y="4617407"/>
            <a:ext cx="1531785" cy="919401"/>
          </a:xfrm>
          <a:prstGeom prst="wedgeRoundRectCallout">
            <a:avLst>
              <a:gd name="adj1" fmla="val 85182"/>
              <a:gd name="adj2" fmla="val -19977"/>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chemeClr val="tx1"/>
                </a:solidFill>
                <a:latin typeface="Arial" panose="020B0604020202020204" pitchFamily="34" charset="0"/>
                <a:cs typeface="Arial" panose="020B0604020202020204" pitchFamily="34" charset="0"/>
              </a:rPr>
              <a:t>sig(s</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chemeClr val="tx1"/>
                </a:solidFill>
                <a:latin typeface="Arial" panose="020B0604020202020204" pitchFamily="34" charset="0"/>
                <a:cs typeface="Arial" panose="020B0604020202020204" pitchFamily="34" charset="0"/>
              </a:rPr>
              <a:t> ,C)</a:t>
            </a:r>
            <a:endParaRPr lang="en-US" i="1" baseline="-25000" dirty="0">
              <a:solidFill>
                <a:schemeClr val="tx1"/>
              </a:solidFill>
              <a:latin typeface="Arial" panose="020B0604020202020204" pitchFamily="34" charset="0"/>
              <a:cs typeface="Arial" panose="020B0604020202020204" pitchFamily="34" charset="0"/>
            </a:endParaRPr>
          </a:p>
        </p:txBody>
      </p:sp>
      <p:sp>
        <p:nvSpPr>
          <p:cNvPr id="24" name="Rounded Rectangular Callout 37">
            <a:extLst>
              <a:ext uri="{FF2B5EF4-FFF2-40B4-BE49-F238E27FC236}">
                <a16:creationId xmlns:a16="http://schemas.microsoft.com/office/drawing/2014/main" id="{3473AE70-EAD1-4C82-8BFF-562E0EE67F81}"/>
              </a:ext>
            </a:extLst>
          </p:cNvPr>
          <p:cNvSpPr/>
          <p:nvPr/>
        </p:nvSpPr>
        <p:spPr>
          <a:xfrm>
            <a:off x="3478002" y="4112496"/>
            <a:ext cx="1974141" cy="919401"/>
          </a:xfrm>
          <a:prstGeom prst="wedgeRoundRectCallout">
            <a:avLst>
              <a:gd name="adj1" fmla="val 9923"/>
              <a:gd name="adj2" fmla="val 122382"/>
              <a:gd name="adj3" fmla="val 16667"/>
            </a:avLst>
          </a:prstGeom>
          <a:solidFill>
            <a:schemeClr val="bg1"/>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unlock </a:t>
            </a:r>
            <a:r>
              <a:rPr lang="en-US" i="1" dirty="0">
                <a:solidFill>
                  <a:schemeClr val="tx1"/>
                </a:solidFill>
                <a:latin typeface="Arial" panose="020B0604020202020204" pitchFamily="34" charset="0"/>
                <a:cs typeface="Arial" panose="020B0604020202020204" pitchFamily="34" charset="0"/>
              </a:rPr>
              <a:t>h</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rgbClr val="FFC0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within </a:t>
            </a:r>
            <a:r>
              <a:rPr lang="en-US" dirty="0">
                <a:solidFill>
                  <a:schemeClr val="tx1"/>
                </a:solidFill>
                <a:latin typeface="Arial" panose="020B0604020202020204" pitchFamily="34" charset="0"/>
                <a:cs typeface="Arial" panose="020B0604020202020204" pitchFamily="34" charset="0"/>
              </a:rPr>
              <a:t>2</a:t>
            </a:r>
            <a:r>
              <a:rPr lang="el-GR" dirty="0">
                <a:solidFill>
                  <a:schemeClr val="tx1"/>
                </a:solidFill>
                <a:latin typeface="Arial" panose="020B0604020202020204" pitchFamily="34" charset="0"/>
                <a:cs typeface="Arial" panose="020B0604020202020204" pitchFamily="34" charset="0"/>
              </a:rPr>
              <a:t>Δ</a:t>
            </a:r>
            <a:endParaRPr lang="en-US" dirty="0">
              <a:solidFill>
                <a:schemeClr val="tx1"/>
              </a:solidFill>
            </a:endParaRPr>
          </a:p>
        </p:txBody>
      </p:sp>
    </p:spTree>
    <p:extLst>
      <p:ext uri="{BB962C8B-B14F-4D97-AF65-F5344CB8AC3E}">
        <p14:creationId xmlns:p14="http://schemas.microsoft.com/office/powerpoint/2010/main" val="223392664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ounded Rectangular Callout 11">
            <a:extLst>
              <a:ext uri="{FF2B5EF4-FFF2-40B4-BE49-F238E27FC236}">
                <a16:creationId xmlns:a16="http://schemas.microsoft.com/office/drawing/2014/main" id="{8D1F6D0F-39CB-4E66-B309-F1668245EBD1}"/>
              </a:ext>
            </a:extLst>
          </p:cNvPr>
          <p:cNvSpPr/>
          <p:nvPr/>
        </p:nvSpPr>
        <p:spPr>
          <a:xfrm>
            <a:off x="6432620" y="5656787"/>
            <a:ext cx="1832838" cy="919401"/>
          </a:xfrm>
          <a:prstGeom prst="wedgeRoundRectCallout">
            <a:avLst>
              <a:gd name="adj1" fmla="val -38564"/>
              <a:gd name="adj2" fmla="val -88231"/>
              <a:gd name="adj3" fmla="val 16667"/>
            </a:avLst>
          </a:prstGeom>
          <a:solidFill>
            <a:schemeClr val="bg1"/>
          </a:solid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chemeClr val="tx1"/>
                </a:solidFill>
                <a:latin typeface="Arial" panose="020B0604020202020204" pitchFamily="34" charset="0"/>
                <a:cs typeface="Arial" panose="020B0604020202020204" pitchFamily="34" charset="0"/>
              </a:rPr>
              <a:t>sig(s</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chemeClr val="tx1"/>
                </a:solidFill>
                <a:latin typeface="Arial" panose="020B0604020202020204" pitchFamily="34" charset="0"/>
                <a:cs typeface="Arial" panose="020B0604020202020204" pitchFamily="34" charset="0"/>
              </a:rPr>
              <a:t> ,C,B)</a:t>
            </a:r>
            <a:endParaRPr lang="en-US" i="1" baseline="-25000" dirty="0">
              <a:solidFill>
                <a:schemeClr val="tx1"/>
              </a:solidFill>
              <a:latin typeface="Arial" panose="020B0604020202020204" pitchFamily="34" charset="0"/>
              <a:cs typeface="Arial" panose="020B0604020202020204" pitchFamily="34" charset="0"/>
            </a:endParaRPr>
          </a:p>
        </p:txBody>
      </p:sp>
      <p:sp>
        <p:nvSpPr>
          <p:cNvPr id="18" name="Rounded Rectangular Callout 37">
            <a:extLst>
              <a:ext uri="{FF2B5EF4-FFF2-40B4-BE49-F238E27FC236}">
                <a16:creationId xmlns:a16="http://schemas.microsoft.com/office/drawing/2014/main" id="{2DEFB717-B9DF-40E7-B12C-B0216806F1F7}"/>
              </a:ext>
            </a:extLst>
          </p:cNvPr>
          <p:cNvSpPr/>
          <p:nvPr/>
        </p:nvSpPr>
        <p:spPr>
          <a:xfrm>
            <a:off x="5745194" y="1739640"/>
            <a:ext cx="1974141" cy="919401"/>
          </a:xfrm>
          <a:prstGeom prst="wedgeRoundRectCallout">
            <a:avLst>
              <a:gd name="adj1" fmla="val -56831"/>
              <a:gd name="adj2" fmla="val 102881"/>
              <a:gd name="adj3" fmla="val 16667"/>
            </a:avLst>
          </a:prstGeom>
          <a:solidFill>
            <a:schemeClr val="bg1"/>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unlock </a:t>
            </a:r>
            <a:r>
              <a:rPr lang="en-US" i="1" dirty="0">
                <a:solidFill>
                  <a:schemeClr val="tx1"/>
                </a:solidFill>
                <a:latin typeface="Arial" panose="020B0604020202020204" pitchFamily="34" charset="0"/>
                <a:cs typeface="Arial" panose="020B0604020202020204" pitchFamily="34" charset="0"/>
              </a:rPr>
              <a:t>h</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chemeClr val="tx1"/>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within </a:t>
            </a:r>
            <a:r>
              <a:rPr lang="en-US" dirty="0">
                <a:solidFill>
                  <a:schemeClr val="tx1"/>
                </a:solidFill>
                <a:latin typeface="Arial" panose="020B0604020202020204" pitchFamily="34" charset="0"/>
                <a:cs typeface="Arial" panose="020B0604020202020204" pitchFamily="34" charset="0"/>
              </a:rPr>
              <a:t>3</a:t>
            </a:r>
            <a:r>
              <a:rPr lang="el-GR" dirty="0">
                <a:solidFill>
                  <a:schemeClr val="tx1"/>
                </a:solidFill>
                <a:latin typeface="Arial" panose="020B0604020202020204" pitchFamily="34" charset="0"/>
                <a:cs typeface="Arial" panose="020B0604020202020204" pitchFamily="34" charset="0"/>
              </a:rPr>
              <a:t>Δ</a:t>
            </a:r>
            <a:endParaRPr lang="en-US" dirty="0">
              <a:solidFill>
                <a:schemeClr val="tx1"/>
              </a:solidFill>
            </a:endParaRPr>
          </a:p>
        </p:txBody>
      </p:sp>
    </p:spTree>
    <p:extLst>
      <p:ext uri="{BB962C8B-B14F-4D97-AF65-F5344CB8AC3E}">
        <p14:creationId xmlns:p14="http://schemas.microsoft.com/office/powerpoint/2010/main" val="12848040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How Timeouts Work </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102</a:t>
            </a:fld>
            <a:endParaRPr lang="en-US" dirty="0"/>
          </a:p>
        </p:txBody>
      </p:sp>
      <p:sp>
        <p:nvSpPr>
          <p:cNvPr id="4" name="TextBox 3"/>
          <p:cNvSpPr txBox="1"/>
          <p:nvPr/>
        </p:nvSpPr>
        <p:spPr bwMode="auto">
          <a:xfrm>
            <a:off x="900564" y="2290752"/>
            <a:ext cx="7080785"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rPr>
              <a:t>Secret </a:t>
            </a:r>
            <a:r>
              <a:rPr lang="en-US" sz="2800" i="1" dirty="0">
                <a:solidFill>
                  <a:schemeClr val="tx1"/>
                </a:solidFill>
                <a:latin typeface="Arial" panose="020B0604020202020204" pitchFamily="34" charset="0"/>
              </a:rPr>
              <a:t>s</a:t>
            </a:r>
            <a:r>
              <a:rPr lang="en-US" sz="2800" i="1" baseline="-25000" dirty="0">
                <a:solidFill>
                  <a:schemeClr val="tx1"/>
                </a:solidFill>
                <a:latin typeface="Arial" panose="020B0604020202020204" pitchFamily="34" charset="0"/>
              </a:rPr>
              <a:t>i</a:t>
            </a:r>
            <a:r>
              <a:rPr lang="en-US" sz="2800" baseline="-25000" dirty="0">
                <a:solidFill>
                  <a:schemeClr val="tx1"/>
                </a:solidFill>
                <a:latin typeface="Arial" panose="020B0604020202020204" pitchFamily="34" charset="0"/>
              </a:rPr>
              <a:t> </a:t>
            </a:r>
            <a:r>
              <a:rPr lang="en-US" sz="2800" dirty="0">
                <a:solidFill>
                  <a:srgbClr val="FFFF00"/>
                </a:solidFill>
                <a:latin typeface="Arial" panose="020B0604020202020204" pitchFamily="34" charset="0"/>
              </a:rPr>
              <a:t>arrives along a path </a:t>
            </a:r>
            <a:r>
              <a:rPr lang="en-US" sz="2800" i="1" dirty="0">
                <a:solidFill>
                  <a:schemeClr val="tx1"/>
                </a:solidFill>
                <a:latin typeface="Arial" panose="020B0604020202020204" pitchFamily="34" charset="0"/>
              </a:rPr>
              <a:t>p</a:t>
            </a:r>
            <a:r>
              <a:rPr lang="en-US" sz="2800" dirty="0">
                <a:solidFill>
                  <a:srgbClr val="FFFF00"/>
                </a:solidFill>
                <a:latin typeface="Arial" panose="020B0604020202020204" pitchFamily="34" charset="0"/>
              </a:rPr>
              <a:t> from source</a:t>
            </a:r>
            <a:endParaRPr lang="en-US" sz="2800" baseline="-25000" dirty="0">
              <a:solidFill>
                <a:srgbClr val="FFFF00"/>
              </a:solidFill>
              <a:latin typeface="Arial" panose="020B0604020202020204" pitchFamily="34" charset="0"/>
            </a:endParaRPr>
          </a:p>
        </p:txBody>
      </p:sp>
      <p:sp>
        <p:nvSpPr>
          <p:cNvPr id="5" name="TextBox 4"/>
          <p:cNvSpPr txBox="1"/>
          <p:nvPr/>
        </p:nvSpPr>
        <p:spPr bwMode="auto">
          <a:xfrm>
            <a:off x="852119" y="4891958"/>
            <a:ext cx="663241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Unlocks </a:t>
            </a:r>
            <a:r>
              <a:rPr lang="en-US" sz="2800" i="1" dirty="0">
                <a:solidFill>
                  <a:schemeClr val="tx1"/>
                </a:solidFill>
                <a:latin typeface="Arial" panose="020B0604020202020204" pitchFamily="34" charset="0"/>
              </a:rPr>
              <a:t>h</a:t>
            </a:r>
            <a:r>
              <a:rPr lang="en-US" sz="2800" baseline="-25000" dirty="0">
                <a:solidFill>
                  <a:schemeClr val="tx1"/>
                </a:solidFill>
                <a:latin typeface="Arial" panose="020B0604020202020204" pitchFamily="34" charset="0"/>
              </a:rPr>
              <a:t>i</a:t>
            </a:r>
            <a:r>
              <a:rPr lang="en-US" sz="2800" dirty="0">
                <a:solidFill>
                  <a:srgbClr val="FFFF00"/>
                </a:solidFill>
                <a:latin typeface="Arial" panose="020B0604020202020204" pitchFamily="34" charset="0"/>
              </a:rPr>
              <a:t> if </a:t>
            </a:r>
            <a:r>
              <a:rPr lang="en-US" sz="2800" i="1" dirty="0">
                <a:solidFill>
                  <a:schemeClr val="tx1"/>
                </a:solidFill>
                <a:latin typeface="Arial" panose="020B0604020202020204" pitchFamily="34" charset="0"/>
              </a:rPr>
              <a:t>p</a:t>
            </a:r>
            <a:r>
              <a:rPr lang="en-US" sz="2800" dirty="0">
                <a:solidFill>
                  <a:srgbClr val="FFFF00"/>
                </a:solidFill>
                <a:latin typeface="Arial" panose="020B0604020202020204" pitchFamily="34" charset="0"/>
              </a:rPr>
              <a:t> is path from source, and received within time </a:t>
            </a:r>
            <a:r>
              <a:rPr lang="en-US" sz="2800" i="1" dirty="0">
                <a:solidFill>
                  <a:schemeClr val="tx1"/>
                </a:solidFill>
                <a:latin typeface="Arial" panose="020B0604020202020204" pitchFamily="34" charset="0"/>
              </a:rPr>
              <a:t>|p</a:t>
            </a:r>
            <a:r>
              <a:rPr lang="en-US" sz="2800" dirty="0">
                <a:solidFill>
                  <a:schemeClr val="tx1"/>
                </a:solidFill>
                <a:latin typeface="Arial" panose="020B0604020202020204" pitchFamily="34" charset="0"/>
              </a:rPr>
              <a:t>|</a:t>
            </a:r>
            <a:r>
              <a:rPr lang="en-US" sz="2800" dirty="0">
                <a:solidFill>
                  <a:schemeClr val="tx1"/>
                </a:solidFill>
                <a:latin typeface="Arial" panose="020B0604020202020204" pitchFamily="34" charset="0"/>
                <a:sym typeface="Symbol"/>
              </a:rPr>
              <a:t></a:t>
            </a:r>
            <a:endParaRPr lang="en-US" sz="2800" dirty="0">
              <a:solidFill>
                <a:schemeClr val="tx1"/>
              </a:solidFill>
              <a:latin typeface="Arial" panose="020B0604020202020204" pitchFamily="34" charset="0"/>
            </a:endParaRPr>
          </a:p>
        </p:txBody>
      </p:sp>
      <p:sp>
        <p:nvSpPr>
          <p:cNvPr id="6" name="TextBox 5"/>
          <p:cNvSpPr txBox="1"/>
          <p:nvPr/>
        </p:nvSpPr>
        <p:spPr bwMode="auto">
          <a:xfrm>
            <a:off x="900564" y="3591355"/>
            <a:ext cx="3644587"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Each link is signed</a:t>
            </a:r>
          </a:p>
        </p:txBody>
      </p:sp>
    </p:spTree>
    <p:extLst>
      <p:ext uri="{BB962C8B-B14F-4D97-AF65-F5344CB8AC3E}">
        <p14:creationId xmlns:p14="http://schemas.microsoft.com/office/powerpoint/2010/main" val="415299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103</a:t>
            </a:fld>
            <a:endParaRPr lang="en-US" dirty="0"/>
          </a:p>
        </p:txBody>
      </p:sp>
      <p:sp>
        <p:nvSpPr>
          <p:cNvPr id="4" name="TextBox 3"/>
          <p:cNvSpPr txBox="1"/>
          <p:nvPr/>
        </p:nvSpPr>
        <p:spPr bwMode="auto">
          <a:xfrm>
            <a:off x="2049780" y="2736503"/>
            <a:ext cx="504444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No compliant party ends up </a:t>
            </a:r>
            <a:r>
              <a:rPr lang="en-US" sz="2800" cap="small" dirty="0">
                <a:solidFill>
                  <a:schemeClr val="tx1"/>
                </a:solidFill>
                <a:latin typeface="Arial" panose="020B0604020202020204" pitchFamily="34" charset="0"/>
                <a:cs typeface="Arial" panose="020B0604020202020204" pitchFamily="34" charset="0"/>
              </a:rPr>
              <a:t>Underwater</a:t>
            </a:r>
          </a:p>
        </p:txBody>
      </p:sp>
    </p:spTree>
    <p:extLst>
      <p:ext uri="{BB962C8B-B14F-4D97-AF65-F5344CB8AC3E}">
        <p14:creationId xmlns:p14="http://schemas.microsoft.com/office/powerpoint/2010/main" val="38150921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104</a:t>
            </a:fld>
            <a:endParaRPr lang="en-US" dirty="0"/>
          </a:p>
        </p:txBody>
      </p:sp>
      <p:sp>
        <p:nvSpPr>
          <p:cNvPr id="4" name="TextBox 3"/>
          <p:cNvSpPr txBox="1"/>
          <p:nvPr/>
        </p:nvSpPr>
        <p:spPr bwMode="auto">
          <a:xfrm>
            <a:off x="2049780" y="2736503"/>
            <a:ext cx="504444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If all comply, swap finishes in time </a:t>
            </a:r>
            <a:r>
              <a:rPr lang="en-US" sz="2800" dirty="0">
                <a:solidFill>
                  <a:schemeClr val="tx1"/>
                </a:solidFill>
                <a:latin typeface="Arial" panose="020B0604020202020204" pitchFamily="34" charset="0"/>
                <a:cs typeface="Arial" panose="020B0604020202020204" pitchFamily="34" charset="0"/>
              </a:rPr>
              <a:t>&lt; O(diam </a:t>
            </a:r>
            <a:r>
              <a:rPr lang="en-US" sz="2800" dirty="0">
                <a:solidFill>
                  <a:schemeClr val="tx1"/>
                </a:solidFill>
                <a:latin typeface="+mj-lt"/>
                <a:cs typeface="Arial" panose="020B0604020202020204" pitchFamily="34" charset="0"/>
              </a:rPr>
              <a:t>D</a:t>
            </a:r>
            <a:r>
              <a:rPr lang="en-US" sz="2800" dirty="0">
                <a:solidFill>
                  <a:schemeClr val="tx1"/>
                </a:solidFill>
                <a:latin typeface="Arial" panose="020B0604020202020204" pitchFamily="34" charset="0"/>
                <a:cs typeface="Arial" panose="020B0604020202020204" pitchFamily="34" charset="0"/>
              </a:rPr>
              <a:t>)</a:t>
            </a:r>
            <a:endParaRPr lang="en-US" sz="2800" cap="small"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82869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105</a:t>
            </a:fld>
            <a:endParaRPr lang="en-US" dirty="0"/>
          </a:p>
        </p:txBody>
      </p:sp>
      <p:sp>
        <p:nvSpPr>
          <p:cNvPr id="4" name="TextBox 3"/>
          <p:cNvSpPr txBox="1"/>
          <p:nvPr/>
        </p:nvSpPr>
        <p:spPr bwMode="auto">
          <a:xfrm>
            <a:off x="1869651" y="2724392"/>
            <a:ext cx="5404699" cy="1384995"/>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Bits on blockchain: </a:t>
            </a:r>
            <a:r>
              <a:rPr lang="en-US" sz="2800" dirty="0">
                <a:solidFill>
                  <a:schemeClr val="tx1"/>
                </a:solidFill>
                <a:latin typeface="Arial" panose="020B0604020202020204" pitchFamily="34" charset="0"/>
                <a:cs typeface="Arial" panose="020B0604020202020204" pitchFamily="34" charset="0"/>
              </a:rPr>
              <a:t>O(|L| × |A|), </a:t>
            </a:r>
            <a:r>
              <a:rPr lang="en-US" sz="2800" dirty="0">
                <a:solidFill>
                  <a:srgbClr val="FFFF00"/>
                </a:solidFill>
                <a:latin typeface="Arial" panose="020B0604020202020204" pitchFamily="34" charset="0"/>
                <a:cs typeface="Arial" panose="020B0604020202020204" pitchFamily="34" charset="0"/>
              </a:rPr>
              <a:t>where </a:t>
            </a:r>
            <a:r>
              <a:rPr lang="en-US" sz="2800" dirty="0">
                <a:solidFill>
                  <a:schemeClr val="tx1"/>
                </a:solidFill>
                <a:latin typeface="Arial" panose="020B0604020202020204" pitchFamily="34" charset="0"/>
                <a:cs typeface="Arial" panose="020B0604020202020204" pitchFamily="34" charset="0"/>
              </a:rPr>
              <a:t>L</a:t>
            </a:r>
            <a:r>
              <a:rPr lang="en-US" sz="2800" dirty="0">
                <a:solidFill>
                  <a:srgbClr val="FFFF00"/>
                </a:solidFill>
                <a:latin typeface="Arial" panose="020B0604020202020204" pitchFamily="34" charset="0"/>
                <a:cs typeface="Arial" panose="020B0604020202020204" pitchFamily="34" charset="0"/>
              </a:rPr>
              <a:t> = set of leaders,</a:t>
            </a:r>
          </a:p>
          <a:p>
            <a:pPr algn="ctr"/>
            <a:r>
              <a:rPr lang="en-US" sz="2800" dirty="0">
                <a:solidFill>
                  <a:srgbClr val="FFFF00"/>
                </a:solidFill>
                <a:latin typeface="Arial" panose="020B0604020202020204" pitchFamily="34" charset="0"/>
                <a:cs typeface="Arial" panose="020B0604020202020204" pitchFamily="34" charset="0"/>
              </a:rPr>
              <a:t> and </a:t>
            </a:r>
            <a:r>
              <a:rPr lang="en-US" sz="2800" dirty="0">
                <a:solidFill>
                  <a:schemeClr val="tx1"/>
                </a:solidFill>
                <a:latin typeface="Arial" panose="020B0604020202020204" pitchFamily="34" charset="0"/>
                <a:cs typeface="Arial" panose="020B0604020202020204" pitchFamily="34" charset="0"/>
              </a:rPr>
              <a:t>A</a:t>
            </a:r>
            <a:r>
              <a:rPr lang="en-US" sz="2800" dirty="0">
                <a:solidFill>
                  <a:srgbClr val="FFFF00"/>
                </a:solidFill>
                <a:latin typeface="Arial" panose="020B0604020202020204" pitchFamily="34" charset="0"/>
                <a:cs typeface="Arial" panose="020B0604020202020204" pitchFamily="34" charset="0"/>
              </a:rPr>
              <a:t> = set of arcs</a:t>
            </a:r>
          </a:p>
        </p:txBody>
      </p:sp>
    </p:spTree>
    <p:extLst>
      <p:ext uri="{BB962C8B-B14F-4D97-AF65-F5344CB8AC3E}">
        <p14:creationId xmlns:p14="http://schemas.microsoft.com/office/powerpoint/2010/main" val="24095828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19 Different Types of Tree Hedges">
            <a:extLst>
              <a:ext uri="{FF2B5EF4-FFF2-40B4-BE49-F238E27FC236}">
                <a16:creationId xmlns:a16="http://schemas.microsoft.com/office/drawing/2014/main" id="{CF3BCBB5-9485-484B-95CA-CF650965FB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8950"/>
            <a:ext cx="9144000" cy="5880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09F1435-7916-4E7E-AD08-B2BA52755BD7}"/>
              </a:ext>
            </a:extLst>
          </p:cNvPr>
          <p:cNvSpPr>
            <a:spLocks noGrp="1"/>
          </p:cNvSpPr>
          <p:nvPr>
            <p:ph type="title"/>
          </p:nvPr>
        </p:nvSpPr>
        <p:spPr>
          <a:solidFill>
            <a:schemeClr val="bg1"/>
          </a:solidFill>
        </p:spPr>
        <p:txBody>
          <a:bodyPr/>
          <a:lstStyle/>
          <a:p>
            <a:r>
              <a:rPr lang="en-US" dirty="0">
                <a:solidFill>
                  <a:srgbClr val="FFFF00"/>
                </a:solidFill>
              </a:rPr>
              <a:t>Hedged Deals</a:t>
            </a:r>
          </a:p>
        </p:txBody>
      </p:sp>
      <p:sp>
        <p:nvSpPr>
          <p:cNvPr id="3" name="Slide Number Placeholder 2">
            <a:extLst>
              <a:ext uri="{FF2B5EF4-FFF2-40B4-BE49-F238E27FC236}">
                <a16:creationId xmlns:a16="http://schemas.microsoft.com/office/drawing/2014/main" id="{2F556C30-8BEE-4514-8120-BBBF6358E54F}"/>
              </a:ext>
            </a:extLst>
          </p:cNvPr>
          <p:cNvSpPr>
            <a:spLocks noGrp="1"/>
          </p:cNvSpPr>
          <p:nvPr>
            <p:ph type="sldNum" sz="quarter" idx="11"/>
          </p:nvPr>
        </p:nvSpPr>
        <p:spPr/>
        <p:txBody>
          <a:bodyPr/>
          <a:lstStyle/>
          <a:p>
            <a:pPr>
              <a:defRPr/>
            </a:pPr>
            <a:fld id="{D65C4E5D-DA99-460E-9E68-E8A28959880C}" type="slidenum">
              <a:rPr lang="x-none" smtClean="0"/>
              <a:pPr>
                <a:defRPr/>
              </a:pPr>
              <a:t>106</a:t>
            </a:fld>
            <a:endParaRPr lang="en-US" dirty="0"/>
          </a:p>
        </p:txBody>
      </p:sp>
      <p:sp>
        <p:nvSpPr>
          <p:cNvPr id="5" name="TextBox 4">
            <a:extLst>
              <a:ext uri="{FF2B5EF4-FFF2-40B4-BE49-F238E27FC236}">
                <a16:creationId xmlns:a16="http://schemas.microsoft.com/office/drawing/2014/main" id="{BB3F7378-A04E-4D60-8F5F-4C655946F9F1}"/>
              </a:ext>
            </a:extLst>
          </p:cNvPr>
          <p:cNvSpPr txBox="1"/>
          <p:nvPr/>
        </p:nvSpPr>
        <p:spPr bwMode="auto">
          <a:xfrm>
            <a:off x="579119" y="2136813"/>
            <a:ext cx="7879081"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Party who walks away pays a </a:t>
            </a:r>
            <a:r>
              <a:rPr lang="en-US" sz="2800" i="1" dirty="0">
                <a:solidFill>
                  <a:schemeClr val="tx1"/>
                </a:solidFill>
                <a:latin typeface="Arial" panose="020B0604020202020204" pitchFamily="34" charset="0"/>
                <a:cs typeface="Arial" panose="020B0604020202020204" pitchFamily="34" charset="0"/>
              </a:rPr>
              <a:t>premium</a:t>
            </a:r>
            <a:r>
              <a:rPr lang="en-US" sz="2800" dirty="0">
                <a:solidFill>
                  <a:srgbClr val="FFFF00"/>
                </a:solidFill>
                <a:latin typeface="Arial" panose="020B0604020202020204" pitchFamily="34" charset="0"/>
                <a:cs typeface="Arial" panose="020B0604020202020204" pitchFamily="34" charset="0"/>
              </a:rPr>
              <a:t> to others</a:t>
            </a:r>
            <a:endParaRPr lang="en-US" sz="2800" i="1" dirty="0">
              <a:solidFill>
                <a:srgbClr val="FFFF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A9EA7E3-4C84-4C0A-B790-6AD0962A6954}"/>
              </a:ext>
            </a:extLst>
          </p:cNvPr>
          <p:cNvSpPr txBox="1"/>
          <p:nvPr/>
        </p:nvSpPr>
        <p:spPr bwMode="auto">
          <a:xfrm>
            <a:off x="579119" y="4171755"/>
            <a:ext cx="602280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How to bootstrap escrow premiums?</a:t>
            </a:r>
          </a:p>
        </p:txBody>
      </p:sp>
      <p:sp>
        <p:nvSpPr>
          <p:cNvPr id="7" name="TextBox 3">
            <a:extLst>
              <a:ext uri="{FF2B5EF4-FFF2-40B4-BE49-F238E27FC236}">
                <a16:creationId xmlns:a16="http://schemas.microsoft.com/office/drawing/2014/main" id="{3FF7E4EC-314A-4A96-A92D-BE0E56869CF8}"/>
              </a:ext>
            </a:extLst>
          </p:cNvPr>
          <p:cNvSpPr txBox="1"/>
          <p:nvPr/>
        </p:nvSpPr>
        <p:spPr bwMode="auto">
          <a:xfrm>
            <a:off x="579119" y="3154284"/>
            <a:ext cx="4801314" cy="523220"/>
          </a:xfrm>
          <a:prstGeom prst="rect">
            <a:avLst/>
          </a:prstGeom>
          <a:solidFill>
            <a:schemeClr val="bg1"/>
          </a:solidFill>
          <a:ln w="76200">
            <a:solidFill>
              <a:schemeClr val="accent2">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How to identify who is guilty?</a:t>
            </a:r>
          </a:p>
        </p:txBody>
      </p:sp>
      <p:sp>
        <p:nvSpPr>
          <p:cNvPr id="8" name="TextBox 7">
            <a:extLst>
              <a:ext uri="{FF2B5EF4-FFF2-40B4-BE49-F238E27FC236}">
                <a16:creationId xmlns:a16="http://schemas.microsoft.com/office/drawing/2014/main" id="{1B65CB6E-38A8-4627-8BF7-5FED6C65E4A6}"/>
              </a:ext>
            </a:extLst>
          </p:cNvPr>
          <p:cNvSpPr txBox="1"/>
          <p:nvPr/>
        </p:nvSpPr>
        <p:spPr bwMode="auto">
          <a:xfrm>
            <a:off x="579119" y="5189227"/>
            <a:ext cx="47275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Can hedging be automated?</a:t>
            </a:r>
          </a:p>
        </p:txBody>
      </p:sp>
    </p:spTree>
    <p:extLst>
      <p:ext uri="{BB962C8B-B14F-4D97-AF65-F5344CB8AC3E}">
        <p14:creationId xmlns:p14="http://schemas.microsoft.com/office/powerpoint/2010/main" val="195470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Other Applications?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107</a:t>
            </a:fld>
            <a:endParaRPr lang="en-US" dirty="0"/>
          </a:p>
        </p:txBody>
      </p:sp>
      <p:sp>
        <p:nvSpPr>
          <p:cNvPr id="4" name="TextBox 3"/>
          <p:cNvSpPr txBox="1"/>
          <p:nvPr/>
        </p:nvSpPr>
        <p:spPr bwMode="auto">
          <a:xfrm>
            <a:off x="900564" y="2290752"/>
            <a:ext cx="5981125"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Cross-chain atomic transactions?</a:t>
            </a:r>
          </a:p>
        </p:txBody>
      </p:sp>
      <p:sp>
        <p:nvSpPr>
          <p:cNvPr id="5" name="TextBox 4"/>
          <p:cNvSpPr txBox="1"/>
          <p:nvPr/>
        </p:nvSpPr>
        <p:spPr bwMode="auto">
          <a:xfrm>
            <a:off x="852119" y="4891958"/>
            <a:ext cx="5701081"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b="1" dirty="0">
                <a:solidFill>
                  <a:srgbClr val="FFFF00"/>
                </a:solidFill>
                <a:latin typeface="Arial" panose="020B0604020202020204" pitchFamily="34" charset="0"/>
              </a:rPr>
              <a:t>Off-chain atomic transactions?</a:t>
            </a:r>
          </a:p>
        </p:txBody>
      </p:sp>
      <p:sp>
        <p:nvSpPr>
          <p:cNvPr id="6" name="TextBox 5"/>
          <p:cNvSpPr txBox="1"/>
          <p:nvPr/>
        </p:nvSpPr>
        <p:spPr bwMode="auto">
          <a:xfrm>
            <a:off x="900564" y="3591355"/>
            <a:ext cx="438600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b="1" dirty="0">
                <a:solidFill>
                  <a:srgbClr val="FFFF00"/>
                </a:solidFill>
                <a:latin typeface="Arial" panose="020B0604020202020204" pitchFamily="34" charset="0"/>
              </a:rPr>
              <a:t>Off-chain transactions?</a:t>
            </a:r>
          </a:p>
        </p:txBody>
      </p:sp>
    </p:spTree>
    <p:extLst>
      <p:ext uri="{BB962C8B-B14F-4D97-AF65-F5344CB8AC3E}">
        <p14:creationId xmlns:p14="http://schemas.microsoft.com/office/powerpoint/2010/main" val="41490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108</a:t>
            </a:fld>
            <a:endParaRPr lang="en-US" dirty="0"/>
          </a:p>
        </p:txBody>
      </p:sp>
      <p:pic>
        <p:nvPicPr>
          <p:cNvPr id="3" name="Picture 2" descr="“John Hughes posts ‘Why Functional Programming Matters’ ”&#10;Ferdinand Pauwels&#10;Oil on canvas&#10;1872&#10;(collaboration from Richard Carl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931" y="-9078"/>
            <a:ext cx="5641974" cy="68761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368981" y="312546"/>
            <a:ext cx="5346019"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Ideas we covered in this lecture</a:t>
            </a:r>
          </a:p>
        </p:txBody>
      </p:sp>
      <p:sp>
        <p:nvSpPr>
          <p:cNvPr id="7" name="TextBox 6"/>
          <p:cNvSpPr txBox="1"/>
          <p:nvPr/>
        </p:nvSpPr>
        <p:spPr bwMode="auto">
          <a:xfrm>
            <a:off x="1213452" y="3029036"/>
            <a:ext cx="1625766"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Digraphs</a:t>
            </a:r>
          </a:p>
        </p:txBody>
      </p:sp>
      <p:sp>
        <p:nvSpPr>
          <p:cNvPr id="8" name="TextBox 7"/>
          <p:cNvSpPr txBox="1"/>
          <p:nvPr/>
        </p:nvSpPr>
        <p:spPr bwMode="auto">
          <a:xfrm>
            <a:off x="1213452" y="3903597"/>
            <a:ext cx="442460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Cross-chain swap protocol</a:t>
            </a:r>
          </a:p>
        </p:txBody>
      </p:sp>
      <p:sp>
        <p:nvSpPr>
          <p:cNvPr id="9" name="TextBox 8"/>
          <p:cNvSpPr txBox="1"/>
          <p:nvPr/>
        </p:nvSpPr>
        <p:spPr bwMode="auto">
          <a:xfrm>
            <a:off x="1213452" y="1279914"/>
            <a:ext cx="1263487"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Swaps</a:t>
            </a:r>
          </a:p>
        </p:txBody>
      </p:sp>
      <p:sp>
        <p:nvSpPr>
          <p:cNvPr id="11" name="TextBox 10"/>
          <p:cNvSpPr txBox="1"/>
          <p:nvPr/>
        </p:nvSpPr>
        <p:spPr bwMode="auto">
          <a:xfrm>
            <a:off x="1213452" y="2154475"/>
            <a:ext cx="440216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Hashed timelock contracts</a:t>
            </a:r>
          </a:p>
        </p:txBody>
      </p:sp>
    </p:spTree>
    <p:extLst>
      <p:ext uri="{BB962C8B-B14F-4D97-AF65-F5344CB8AC3E}">
        <p14:creationId xmlns:p14="http://schemas.microsoft.com/office/powerpoint/2010/main" val="1047413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bwMode="auto">
          <a:xfrm>
            <a:off x="1089813" y="656202"/>
            <a:ext cx="298190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Smart Contracts</a:t>
            </a:r>
          </a:p>
        </p:txBody>
      </p:sp>
      <p:sp>
        <p:nvSpPr>
          <p:cNvPr id="4" name="Slide Number Placeholder 3">
            <a:extLst>
              <a:ext uri="{FF2B5EF4-FFF2-40B4-BE49-F238E27FC236}">
                <a16:creationId xmlns:a16="http://schemas.microsoft.com/office/drawing/2014/main" id="{E36DBA9A-3820-41A1-899D-0CA19BF1E817}"/>
              </a:ext>
            </a:extLst>
          </p:cNvPr>
          <p:cNvSpPr>
            <a:spLocks noGrp="1"/>
          </p:cNvSpPr>
          <p:nvPr>
            <p:ph type="sldNum" sz="quarter" idx="11"/>
          </p:nvPr>
        </p:nvSpPr>
        <p:spPr/>
        <p:txBody>
          <a:bodyPr/>
          <a:lstStyle/>
          <a:p>
            <a:pPr>
              <a:defRPr/>
            </a:pPr>
            <a:fld id="{FE25F947-77F5-4CA6-8472-B4B2967773ED}" type="slidenum">
              <a:rPr lang="x-none" smtClean="0"/>
              <a:pPr>
                <a:defRPr/>
              </a:pPr>
              <a:t>11</a:t>
            </a:fld>
            <a:endParaRPr lang="en-US" dirty="0"/>
          </a:p>
        </p:txBody>
      </p:sp>
      <p:pic>
        <p:nvPicPr>
          <p:cNvPr id="1030" name="Picture 6" descr="vintage soda mach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218" y="1524000"/>
            <a:ext cx="2333625" cy="3810000"/>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with Corners Rounded 7">
            <a:extLst>
              <a:ext uri="{FF2B5EF4-FFF2-40B4-BE49-F238E27FC236}">
                <a16:creationId xmlns:a16="http://schemas.microsoft.com/office/drawing/2014/main" id="{39A05E0D-DBBF-4D49-81C7-287A8B089B73}"/>
              </a:ext>
            </a:extLst>
          </p:cNvPr>
          <p:cNvSpPr/>
          <p:nvPr/>
        </p:nvSpPr>
        <p:spPr bwMode="auto">
          <a:xfrm>
            <a:off x="3440083" y="1762363"/>
            <a:ext cx="2247485" cy="578882"/>
          </a:xfrm>
          <a:prstGeom prst="wedgeRoundRectCallout">
            <a:avLst>
              <a:gd name="adj1" fmla="val -84831"/>
              <a:gd name="adj2" fmla="val 166259"/>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Not smart</a:t>
            </a:r>
          </a:p>
        </p:txBody>
      </p:sp>
      <p:sp>
        <p:nvSpPr>
          <p:cNvPr id="11" name="Speech Bubble: Rectangle with Corners Rounded 10">
            <a:extLst>
              <a:ext uri="{FF2B5EF4-FFF2-40B4-BE49-F238E27FC236}">
                <a16:creationId xmlns:a16="http://schemas.microsoft.com/office/drawing/2014/main" id="{1B8B0320-B7B1-4A13-8AD1-2ED0F5F589C1}"/>
              </a:ext>
            </a:extLst>
          </p:cNvPr>
          <p:cNvSpPr/>
          <p:nvPr/>
        </p:nvSpPr>
        <p:spPr bwMode="auto">
          <a:xfrm>
            <a:off x="4246833" y="2634745"/>
            <a:ext cx="2895600" cy="578882"/>
          </a:xfrm>
          <a:prstGeom prst="wedgeRoundRectCallout">
            <a:avLst>
              <a:gd name="adj1" fmla="val -108949"/>
              <a:gd name="adj2" fmla="val 57267"/>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Not contracts</a:t>
            </a:r>
          </a:p>
        </p:txBody>
      </p:sp>
      <p:sp>
        <p:nvSpPr>
          <p:cNvPr id="7" name="Speech Bubble: Rectangle with Corners Rounded 6">
            <a:extLst>
              <a:ext uri="{FF2B5EF4-FFF2-40B4-BE49-F238E27FC236}">
                <a16:creationId xmlns:a16="http://schemas.microsoft.com/office/drawing/2014/main" id="{3AB8348C-7064-4E14-9256-601E2C64333A}"/>
              </a:ext>
            </a:extLst>
          </p:cNvPr>
          <p:cNvSpPr/>
          <p:nvPr/>
        </p:nvSpPr>
        <p:spPr bwMode="auto">
          <a:xfrm>
            <a:off x="4419600" y="3596512"/>
            <a:ext cx="2895600" cy="578882"/>
          </a:xfrm>
          <a:prstGeom prst="wedgeRoundRectCallout">
            <a:avLst>
              <a:gd name="adj1" fmla="val -108949"/>
              <a:gd name="adj2" fmla="val -87406"/>
              <a:gd name="adj3" fmla="val 16667"/>
            </a:avLst>
          </a:prstGeom>
          <a:solidFill>
            <a:schemeClr val="bg1"/>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800" dirty="0">
                <a:solidFill>
                  <a:srgbClr val="FFFF00"/>
                </a:solidFill>
                <a:latin typeface="Arial" panose="020B0604020202020204" pitchFamily="34" charset="0"/>
                <a:cs typeface="Arial" panose="020B0604020202020204" pitchFamily="34" charset="0"/>
              </a:rPr>
              <a:t>Scripts on chain</a:t>
            </a:r>
            <a:endParaRPr kumimoji="0" lang="en-US" sz="28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656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12</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89" y="4268127"/>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836738"/>
            <a:ext cx="3723751" cy="2268103"/>
          </a:xfrm>
          <a:prstGeom prst="rect">
            <a:avLst/>
          </a:prstGeom>
          <a:noFill/>
          <a:extLst>
            <a:ext uri="{909E8E84-426E-40DD-AFC4-6F175D3DCCD1}">
              <a14:hiddenFill xmlns:a14="http://schemas.microsoft.com/office/drawing/2010/main">
                <a:solidFill>
                  <a:srgbClr val="FFFFFF"/>
                </a:solidFill>
              </a14:hiddenFill>
            </a:ext>
          </a:extLst>
        </p:spPr>
      </p:pic>
      <p:sp>
        <p:nvSpPr>
          <p:cNvPr id="19" name="Curved Down Arrow 18"/>
          <p:cNvSpPr/>
          <p:nvPr/>
        </p:nvSpPr>
        <p:spPr bwMode="auto">
          <a:xfrm rot="2940195">
            <a:off x="4890565" y="2739955"/>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1" name="TextBox 20"/>
          <p:cNvSpPr txBox="1"/>
          <p:nvPr/>
        </p:nvSpPr>
        <p:spPr bwMode="auto">
          <a:xfrm>
            <a:off x="1406024" y="5489384"/>
            <a:ext cx="96532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Hard</a:t>
            </a:r>
          </a:p>
        </p:txBody>
      </p:sp>
      <p:sp>
        <p:nvSpPr>
          <p:cNvPr id="24" name="Curved Down Arrow 23"/>
          <p:cNvSpPr/>
          <p:nvPr/>
        </p:nvSpPr>
        <p:spPr bwMode="auto">
          <a:xfrm rot="13759450">
            <a:off x="1992132" y="4862948"/>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5" name="TextBox 24"/>
          <p:cNvSpPr txBox="1"/>
          <p:nvPr/>
        </p:nvSpPr>
        <p:spPr bwMode="auto">
          <a:xfrm>
            <a:off x="6601326" y="2883568"/>
            <a:ext cx="98296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Easy</a:t>
            </a:r>
          </a:p>
        </p:txBody>
      </p:sp>
      <p:sp>
        <p:nvSpPr>
          <p:cNvPr id="2" name="TextBox 1"/>
          <p:cNvSpPr txBox="1"/>
          <p:nvPr/>
        </p:nvSpPr>
        <p:spPr bwMode="auto">
          <a:xfrm>
            <a:off x="3616045" y="3406788"/>
            <a:ext cx="364202" cy="523220"/>
          </a:xfrm>
          <a:prstGeom prst="rect">
            <a:avLst/>
          </a:prstGeom>
          <a:solidFill>
            <a:schemeClr val="tx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i="1" dirty="0">
                <a:solidFill>
                  <a:schemeClr val="bg1"/>
                </a:solidFill>
                <a:latin typeface="Arial" panose="020B0604020202020204" pitchFamily="34" charset="0"/>
                <a:cs typeface="Arial" panose="020B0604020202020204" pitchFamily="34" charset="0"/>
              </a:rPr>
              <a:t>x</a:t>
            </a:r>
          </a:p>
        </p:txBody>
      </p:sp>
      <p:sp>
        <p:nvSpPr>
          <p:cNvPr id="23" name="TextBox 22"/>
          <p:cNvSpPr txBox="1"/>
          <p:nvPr/>
        </p:nvSpPr>
        <p:spPr bwMode="auto">
          <a:xfrm>
            <a:off x="7845145" y="5860493"/>
            <a:ext cx="864339" cy="523220"/>
          </a:xfrm>
          <a:prstGeom prst="rect">
            <a:avLst/>
          </a:prstGeom>
          <a:solidFill>
            <a:schemeClr val="tx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i="1" dirty="0">
                <a:solidFill>
                  <a:schemeClr val="bg1"/>
                </a:solidFill>
                <a:latin typeface="Arial" panose="020B0604020202020204" pitchFamily="34" charset="0"/>
                <a:cs typeface="Arial" panose="020B0604020202020204" pitchFamily="34" charset="0"/>
              </a:rPr>
              <a:t>H(x)</a:t>
            </a:r>
          </a:p>
        </p:txBody>
      </p:sp>
    </p:spTree>
    <p:extLst>
      <p:ext uri="{BB962C8B-B14F-4D97-AF65-F5344CB8AC3E}">
        <p14:creationId xmlns:p14="http://schemas.microsoft.com/office/powerpoint/2010/main" val="1094142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58BF-C25E-4C82-91A8-A847B06B8FBC}"/>
              </a:ext>
            </a:extLst>
          </p:cNvPr>
          <p:cNvSpPr>
            <a:spLocks noGrp="1"/>
          </p:cNvSpPr>
          <p:nvPr>
            <p:ph type="title"/>
          </p:nvPr>
        </p:nvSpPr>
        <p:spPr/>
        <p:txBody>
          <a:bodyPr/>
          <a:lstStyle/>
          <a:p>
            <a:r>
              <a:rPr lang="en-US" dirty="0">
                <a:solidFill>
                  <a:srgbClr val="FFFF00"/>
                </a:solidFill>
              </a:rPr>
              <a:t>Two Approaches</a:t>
            </a:r>
          </a:p>
        </p:txBody>
      </p:sp>
      <p:sp>
        <p:nvSpPr>
          <p:cNvPr id="3" name="Slide Number Placeholder 2">
            <a:extLst>
              <a:ext uri="{FF2B5EF4-FFF2-40B4-BE49-F238E27FC236}">
                <a16:creationId xmlns:a16="http://schemas.microsoft.com/office/drawing/2014/main" id="{4A7CAFBC-B682-43D4-A156-40D4C2AB4BF0}"/>
              </a:ext>
            </a:extLst>
          </p:cNvPr>
          <p:cNvSpPr>
            <a:spLocks noGrp="1"/>
          </p:cNvSpPr>
          <p:nvPr>
            <p:ph type="sldNum" sz="quarter" idx="11"/>
          </p:nvPr>
        </p:nvSpPr>
        <p:spPr/>
        <p:txBody>
          <a:bodyPr/>
          <a:lstStyle/>
          <a:p>
            <a:pPr>
              <a:defRPr/>
            </a:pPr>
            <a:fld id="{D65C4E5D-DA99-460E-9E68-E8A28959880C}" type="slidenum">
              <a:rPr lang="x-none" smtClean="0"/>
              <a:pPr>
                <a:defRPr/>
              </a:pPr>
              <a:t>13</a:t>
            </a:fld>
            <a:endParaRPr lang="en-US" dirty="0"/>
          </a:p>
        </p:txBody>
      </p:sp>
      <p:sp>
        <p:nvSpPr>
          <p:cNvPr id="4" name="TextBox 3">
            <a:extLst>
              <a:ext uri="{FF2B5EF4-FFF2-40B4-BE49-F238E27FC236}">
                <a16:creationId xmlns:a16="http://schemas.microsoft.com/office/drawing/2014/main" id="{7BDC7DE8-79A4-44D9-9961-59707B8228C3}"/>
              </a:ext>
            </a:extLst>
          </p:cNvPr>
          <p:cNvSpPr txBox="1"/>
          <p:nvPr/>
        </p:nvSpPr>
        <p:spPr bwMode="auto">
          <a:xfrm>
            <a:off x="1881925" y="2641189"/>
            <a:ext cx="4915063"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Hashed Timelock Contracts</a:t>
            </a:r>
          </a:p>
        </p:txBody>
      </p:sp>
      <p:sp>
        <p:nvSpPr>
          <p:cNvPr id="5" name="TextBox 4">
            <a:extLst>
              <a:ext uri="{FF2B5EF4-FFF2-40B4-BE49-F238E27FC236}">
                <a16:creationId xmlns:a16="http://schemas.microsoft.com/office/drawing/2014/main" id="{6DAAB59E-1B80-41EB-9227-E7421889A9B5}"/>
              </a:ext>
            </a:extLst>
          </p:cNvPr>
          <p:cNvSpPr txBox="1"/>
          <p:nvPr/>
        </p:nvSpPr>
        <p:spPr bwMode="auto">
          <a:xfrm>
            <a:off x="1881925" y="3790150"/>
            <a:ext cx="2655472" cy="523220"/>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Token Bridges</a:t>
            </a:r>
          </a:p>
        </p:txBody>
      </p:sp>
    </p:spTree>
    <p:extLst>
      <p:ext uri="{BB962C8B-B14F-4D97-AF65-F5344CB8AC3E}">
        <p14:creationId xmlns:p14="http://schemas.microsoft.com/office/powerpoint/2010/main" val="329689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5ECA1-A966-4D26-9F77-2C46F2934E3F}"/>
              </a:ext>
            </a:extLst>
          </p:cNvPr>
          <p:cNvSpPr>
            <a:spLocks noGrp="1"/>
          </p:cNvSpPr>
          <p:nvPr>
            <p:ph type="title"/>
          </p:nvPr>
        </p:nvSpPr>
        <p:spPr>
          <a:xfrm>
            <a:off x="685800" y="2857500"/>
            <a:ext cx="7772400" cy="1143000"/>
          </a:xfrm>
        </p:spPr>
        <p:txBody>
          <a:bodyPr/>
          <a:lstStyle/>
          <a:p>
            <a:r>
              <a:rPr lang="en-US" dirty="0">
                <a:solidFill>
                  <a:srgbClr val="FFFF00"/>
                </a:solidFill>
              </a:rPr>
              <a:t>Hash Locks and Time Locks</a:t>
            </a:r>
          </a:p>
        </p:txBody>
      </p:sp>
      <p:sp>
        <p:nvSpPr>
          <p:cNvPr id="3" name="Slide Number Placeholder 2">
            <a:extLst>
              <a:ext uri="{FF2B5EF4-FFF2-40B4-BE49-F238E27FC236}">
                <a16:creationId xmlns:a16="http://schemas.microsoft.com/office/drawing/2014/main" id="{33BF6435-A8B0-45A3-9F53-BB9CC1711C25}"/>
              </a:ext>
            </a:extLst>
          </p:cNvPr>
          <p:cNvSpPr>
            <a:spLocks noGrp="1"/>
          </p:cNvSpPr>
          <p:nvPr>
            <p:ph type="sldNum" sz="quarter" idx="11"/>
          </p:nvPr>
        </p:nvSpPr>
        <p:spPr/>
        <p:txBody>
          <a:bodyPr/>
          <a:lstStyle/>
          <a:p>
            <a:pPr>
              <a:defRPr/>
            </a:pPr>
            <a:fld id="{D65C4E5D-DA99-460E-9E68-E8A28959880C}" type="slidenum">
              <a:rPr lang="x-none" smtClean="0"/>
              <a:pPr>
                <a:defRPr/>
              </a:pPr>
              <a:t>14</a:t>
            </a:fld>
            <a:endParaRPr lang="en-US" dirty="0"/>
          </a:p>
        </p:txBody>
      </p:sp>
    </p:spTree>
    <p:extLst>
      <p:ext uri="{BB962C8B-B14F-4D97-AF65-F5344CB8AC3E}">
        <p14:creationId xmlns:p14="http://schemas.microsoft.com/office/powerpoint/2010/main" val="107466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Hashlock</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15</a:t>
            </a:fld>
            <a:endParaRPr lang="en-US" dirty="0"/>
          </a:p>
        </p:txBody>
      </p:sp>
      <p:grpSp>
        <p:nvGrpSpPr>
          <p:cNvPr id="13" name="Group 12"/>
          <p:cNvGrpSpPr/>
          <p:nvPr/>
        </p:nvGrpSpPr>
        <p:grpSpPr>
          <a:xfrm>
            <a:off x="-971899" y="1564478"/>
            <a:ext cx="10302874" cy="3236119"/>
            <a:chOff x="25052" y="1797840"/>
            <a:chExt cx="10302874" cy="3236119"/>
          </a:xfrm>
        </p:grpSpPr>
        <p:grpSp>
          <p:nvGrpSpPr>
            <p:cNvPr id="8" name="Group 7"/>
            <p:cNvGrpSpPr/>
            <p:nvPr/>
          </p:nvGrpSpPr>
          <p:grpSpPr>
            <a:xfrm>
              <a:off x="25052" y="1870071"/>
              <a:ext cx="3736975" cy="3091657"/>
              <a:chOff x="4914899" y="1785143"/>
              <a:chExt cx="3736975" cy="3091657"/>
            </a:xfrm>
          </p:grpSpPr>
          <p:pic>
            <p:nvPicPr>
              <p:cNvPr id="6" name="Picture 4" descr="https://assets.artbeads.com/_artbeads/9/10/8/000-mix-00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899" y="1860151"/>
                <a:ext cx="3736975" cy="280273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bwMode="auto">
              <a:xfrm>
                <a:off x="4914899" y="1785143"/>
                <a:ext cx="1993901" cy="3091657"/>
              </a:xfrm>
              <a:prstGeom prst="rect">
                <a:avLst/>
              </a:prstGeom>
              <a:solidFill>
                <a:schemeClr val="bg1"/>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grpSp>
        <p:grpSp>
          <p:nvGrpSpPr>
            <p:cNvPr id="12" name="Group 11"/>
            <p:cNvGrpSpPr/>
            <p:nvPr/>
          </p:nvGrpSpPr>
          <p:grpSpPr>
            <a:xfrm>
              <a:off x="6048026" y="1797840"/>
              <a:ext cx="4279900" cy="3236119"/>
              <a:chOff x="280986" y="1571225"/>
              <a:chExt cx="4279900" cy="3236119"/>
            </a:xfrm>
          </p:grpSpPr>
          <p:pic>
            <p:nvPicPr>
              <p:cNvPr id="4100" name="Picture 4" descr="https://assets.artbeads.com/_artbeads/9/10/8/000-mix-00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1785143"/>
                <a:ext cx="3736975" cy="280273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bwMode="auto">
              <a:xfrm>
                <a:off x="2566985" y="1715687"/>
                <a:ext cx="1993901" cy="3091657"/>
              </a:xfrm>
              <a:prstGeom prst="rect">
                <a:avLst/>
              </a:prstGeom>
              <a:solidFill>
                <a:schemeClr val="bg1"/>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14" name="Rectangle 13"/>
              <p:cNvSpPr/>
              <p:nvPr/>
            </p:nvSpPr>
            <p:spPr bwMode="auto">
              <a:xfrm>
                <a:off x="280986" y="1571225"/>
                <a:ext cx="844550" cy="3091657"/>
              </a:xfrm>
              <a:prstGeom prst="rect">
                <a:avLst/>
              </a:prstGeom>
              <a:solidFill>
                <a:schemeClr val="bg1"/>
              </a:solidFill>
              <a:ln w="381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grpSp>
      </p:grpSp>
      <p:sp>
        <p:nvSpPr>
          <p:cNvPr id="16" name="TextBox 15"/>
          <p:cNvSpPr txBox="1"/>
          <p:nvPr/>
        </p:nvSpPr>
        <p:spPr bwMode="auto">
          <a:xfrm rot="20630081">
            <a:off x="780702" y="1450107"/>
            <a:ext cx="1584088"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Secret </a:t>
            </a:r>
            <a:r>
              <a:rPr lang="en-US" sz="2800" b="1" dirty="0">
                <a:solidFill>
                  <a:schemeClr val="tx1"/>
                </a:solidFill>
                <a:latin typeface="Arial" pitchFamily="34" charset="0"/>
              </a:rPr>
              <a:t>s</a:t>
            </a:r>
          </a:p>
        </p:txBody>
      </p:sp>
      <p:sp>
        <p:nvSpPr>
          <p:cNvPr id="18" name="TextBox 17"/>
          <p:cNvSpPr txBox="1"/>
          <p:nvPr/>
        </p:nvSpPr>
        <p:spPr bwMode="auto">
          <a:xfrm rot="20720407">
            <a:off x="5075216" y="1768616"/>
            <a:ext cx="258436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Hashlock </a:t>
            </a:r>
            <a:r>
              <a:rPr lang="en-US" sz="2800" b="1" dirty="0">
                <a:solidFill>
                  <a:schemeClr val="tx1"/>
                </a:solidFill>
                <a:latin typeface="Arial" pitchFamily="34" charset="0"/>
              </a:rPr>
              <a:t>H(s)</a:t>
            </a:r>
          </a:p>
        </p:txBody>
      </p:sp>
      <p:sp>
        <p:nvSpPr>
          <p:cNvPr id="19" name="TextBox 18"/>
          <p:cNvSpPr txBox="1"/>
          <p:nvPr/>
        </p:nvSpPr>
        <p:spPr bwMode="auto">
          <a:xfrm>
            <a:off x="1546754" y="5450903"/>
            <a:ext cx="6050492" cy="954107"/>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itchFamily="34" charset="0"/>
              </a:rPr>
              <a:t>I know </a:t>
            </a:r>
            <a:r>
              <a:rPr lang="en-US" sz="2800" b="1" dirty="0">
                <a:solidFill>
                  <a:schemeClr val="tx1"/>
                </a:solidFill>
                <a:latin typeface="Arial" pitchFamily="34" charset="0"/>
              </a:rPr>
              <a:t>H(s)</a:t>
            </a:r>
            <a:r>
              <a:rPr lang="en-US" sz="2800" b="1" dirty="0">
                <a:solidFill>
                  <a:srgbClr val="FFFF00"/>
                </a:solidFill>
                <a:latin typeface="Arial" pitchFamily="34" charset="0"/>
              </a:rPr>
              <a:t>, will pay $$$ if you provide </a:t>
            </a:r>
            <a:r>
              <a:rPr lang="en-US" sz="2800" b="1" dirty="0">
                <a:solidFill>
                  <a:schemeClr val="tx1"/>
                </a:solidFill>
                <a:latin typeface="Arial" pitchFamily="34" charset="0"/>
              </a:rPr>
              <a:t>s</a:t>
            </a:r>
          </a:p>
        </p:txBody>
      </p:sp>
      <p:sp>
        <p:nvSpPr>
          <p:cNvPr id="15" name="TextBox 14"/>
          <p:cNvSpPr txBox="1"/>
          <p:nvPr/>
        </p:nvSpPr>
        <p:spPr bwMode="auto">
          <a:xfrm>
            <a:off x="1022002" y="4981085"/>
            <a:ext cx="154401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Contract</a:t>
            </a:r>
          </a:p>
        </p:txBody>
      </p:sp>
    </p:spTree>
    <p:extLst>
      <p:ext uri="{BB962C8B-B14F-4D97-AF65-F5344CB8AC3E}">
        <p14:creationId xmlns:p14="http://schemas.microsoft.com/office/powerpoint/2010/main" val="314308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19"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25365"/>
            <a:ext cx="7772400" cy="1143000"/>
          </a:xfrm>
        </p:spPr>
        <p:txBody>
          <a:bodyPr/>
          <a:lstStyle/>
          <a:p>
            <a:r>
              <a:rPr lang="en-US" dirty="0">
                <a:solidFill>
                  <a:srgbClr val="FFFF00"/>
                </a:solidFill>
              </a:rPr>
              <a:t>Time lock</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16</a:t>
            </a:fld>
            <a:endParaRPr lang="en-US" dirty="0"/>
          </a:p>
        </p:txBody>
      </p:sp>
      <p:pic>
        <p:nvPicPr>
          <p:cNvPr id="9218" name="Picture 2" descr="http://www.pngpix.com/wp-content/uploads/2016/10/PNGPIX-COM-Time-Bomb-PNG-Transparent-Image-500x30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1895475"/>
            <a:ext cx="4762500" cy="2905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1286582" y="4828603"/>
            <a:ext cx="6570836" cy="954107"/>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itchFamily="34" charset="0"/>
              </a:rPr>
              <a:t>But if secret not provided before </a:t>
            </a:r>
            <a:r>
              <a:rPr lang="en-US" sz="2800" b="1" i="1" dirty="0">
                <a:solidFill>
                  <a:schemeClr val="tx1"/>
                </a:solidFill>
                <a:latin typeface="Arial" pitchFamily="34" charset="0"/>
              </a:rPr>
              <a:t>t</a:t>
            </a:r>
            <a:r>
              <a:rPr lang="en-US" sz="2800" b="1" dirty="0">
                <a:solidFill>
                  <a:srgbClr val="FFFF00"/>
                </a:solidFill>
                <a:latin typeface="Arial" pitchFamily="34" charset="0"/>
              </a:rPr>
              <a:t>, refunds for everyone!</a:t>
            </a:r>
          </a:p>
        </p:txBody>
      </p:sp>
      <p:sp>
        <p:nvSpPr>
          <p:cNvPr id="4" name="TextBox 3"/>
          <p:cNvSpPr txBox="1"/>
          <p:nvPr/>
        </p:nvSpPr>
        <p:spPr bwMode="auto">
          <a:xfrm>
            <a:off x="580063" y="4315893"/>
            <a:ext cx="154401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Contract</a:t>
            </a:r>
          </a:p>
        </p:txBody>
      </p:sp>
      <mc:AlternateContent xmlns:mc="http://schemas.openxmlformats.org/markup-compatibility/2006" xmlns:a14="http://schemas.microsoft.com/office/drawing/2010/main">
        <mc:Choice Requires="a14">
          <p:sp>
            <p:nvSpPr>
              <p:cNvPr id="7" name="TextBox 6"/>
              <p:cNvSpPr txBox="1"/>
              <p:nvPr/>
            </p:nvSpPr>
            <p:spPr bwMode="auto">
              <a:xfrm>
                <a:off x="498911" y="5984348"/>
                <a:ext cx="735850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14:m>
                  <m:oMath xmlns:m="http://schemas.openxmlformats.org/officeDocument/2006/math">
                    <m:r>
                      <a:rPr lang="en-US" sz="2800" i="1" dirty="0" smtClean="0">
                        <a:solidFill>
                          <a:schemeClr val="tx1"/>
                        </a:solidFill>
                        <a:latin typeface="Cambria Math"/>
                        <a:sym typeface="Symbol"/>
                      </a:rPr>
                      <m:t></m:t>
                    </m:r>
                    <m:r>
                      <a:rPr lang="en-US" sz="2800" i="1" dirty="0">
                        <a:solidFill>
                          <a:srgbClr val="FFFF00"/>
                        </a:solidFill>
                        <a:latin typeface="Cambria Math"/>
                        <a:sym typeface="Symbol"/>
                      </a:rPr>
                      <m:t> </m:t>
                    </m:r>
                  </m:oMath>
                </a14:m>
                <a:r>
                  <a:rPr lang="en-US" sz="2800" dirty="0">
                    <a:solidFill>
                      <a:srgbClr val="FFFF00"/>
                    </a:solidFill>
                    <a:latin typeface="Arial" panose="020B0604020202020204" pitchFamily="34" charset="0"/>
                    <a:cs typeface="Arial" panose="020B0604020202020204" pitchFamily="34" charset="0"/>
                  </a:rPr>
                  <a:t>is enough time to publish &amp; notice contract</a:t>
                </a:r>
              </a:p>
            </p:txBody>
          </p:sp>
        </mc:Choice>
        <mc:Fallback xmlns="">
          <p:sp>
            <p:nvSpPr>
              <p:cNvPr id="7" name="TextBox 6"/>
              <p:cNvSpPr txBox="1">
                <a:spLocks noRot="1" noChangeAspect="1" noMove="1" noResize="1" noEditPoints="1" noAdjustHandles="1" noChangeArrowheads="1" noChangeShapeType="1" noTextEdit="1"/>
              </p:cNvSpPr>
              <p:nvPr/>
            </p:nvSpPr>
            <p:spPr bwMode="auto">
              <a:xfrm>
                <a:off x="498911" y="5984348"/>
                <a:ext cx="7358507" cy="523220"/>
              </a:xfrm>
              <a:prstGeom prst="rect">
                <a:avLst/>
              </a:prstGeom>
              <a:blipFill>
                <a:blip r:embed="rId3"/>
                <a:stretch>
                  <a:fillRect/>
                </a:stretch>
              </a:blipFill>
              <a:ln w="76200">
                <a:solidFill>
                  <a:srgbClr val="FF00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60538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Alice Has a Secret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17</a:t>
            </a:fld>
            <a:endParaRPr lang="en-US" dirty="0"/>
          </a:p>
        </p:txBody>
      </p:sp>
      <p:sp>
        <p:nvSpPr>
          <p:cNvPr id="16" name="Cloud Callout 15"/>
          <p:cNvSpPr/>
          <p:nvPr/>
        </p:nvSpPr>
        <p:spPr bwMode="auto">
          <a:xfrm>
            <a:off x="4108450" y="2217713"/>
            <a:ext cx="1130300" cy="702766"/>
          </a:xfrm>
          <a:prstGeom prst="cloudCallout">
            <a:avLst>
              <a:gd name="adj1" fmla="val -171222"/>
              <a:gd name="adj2" fmla="val 42622"/>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t>
            </a:r>
          </a:p>
        </p:txBody>
      </p:sp>
      <p:sp>
        <p:nvSpPr>
          <p:cNvPr id="17" name="Rounded Rectangular Callout 16"/>
          <p:cNvSpPr/>
          <p:nvPr/>
        </p:nvSpPr>
        <p:spPr bwMode="auto">
          <a:xfrm>
            <a:off x="3778250" y="4729800"/>
            <a:ext cx="1460500" cy="1126734"/>
          </a:xfrm>
          <a:prstGeom prst="wedgeRoundRectCallout">
            <a:avLst>
              <a:gd name="adj1" fmla="val -133007"/>
              <a:gd name="adj2" fmla="val -113336"/>
              <a:gd name="adj3" fmla="val 16667"/>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H(s)</a:t>
            </a:r>
          </a:p>
        </p:txBody>
      </p:sp>
      <p:sp>
        <p:nvSpPr>
          <p:cNvPr id="19" name="TextBox 18">
            <a:extLst>
              <a:ext uri="{FF2B5EF4-FFF2-40B4-BE49-F238E27FC236}">
                <a16:creationId xmlns:a16="http://schemas.microsoft.com/office/drawing/2014/main" id="{0CF80B2A-6337-42C3-9C9C-69B4A8DE4100}"/>
              </a:ext>
            </a:extLst>
          </p:cNvPr>
          <p:cNvSpPr txBox="1"/>
          <p:nvPr/>
        </p:nvSpPr>
        <p:spPr bwMode="auto">
          <a:xfrm>
            <a:off x="7011750" y="6093276"/>
            <a:ext cx="135639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p>
        </p:txBody>
      </p:sp>
      <p:grpSp>
        <p:nvGrpSpPr>
          <p:cNvPr id="18" name="Group 4">
            <a:extLst>
              <a:ext uri="{FF2B5EF4-FFF2-40B4-BE49-F238E27FC236}">
                <a16:creationId xmlns:a16="http://schemas.microsoft.com/office/drawing/2014/main" id="{E0E270B7-7D6A-6712-6686-B8C5A539C2E4}"/>
              </a:ext>
            </a:extLst>
          </p:cNvPr>
          <p:cNvGrpSpPr>
            <a:grpSpLocks/>
          </p:cNvGrpSpPr>
          <p:nvPr/>
        </p:nvGrpSpPr>
        <p:grpSpPr bwMode="auto">
          <a:xfrm>
            <a:off x="1227820" y="2691427"/>
            <a:ext cx="1648691" cy="1475145"/>
            <a:chOff x="864" y="1968"/>
            <a:chExt cx="912" cy="816"/>
          </a:xfrm>
        </p:grpSpPr>
        <p:sp>
          <p:nvSpPr>
            <p:cNvPr id="20" name="Freeform 5">
              <a:extLst>
                <a:ext uri="{FF2B5EF4-FFF2-40B4-BE49-F238E27FC236}">
                  <a16:creationId xmlns:a16="http://schemas.microsoft.com/office/drawing/2014/main" id="{F152D38F-6192-85F3-312B-C0ADEE4995F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a:extLst>
                <a:ext uri="{FF2B5EF4-FFF2-40B4-BE49-F238E27FC236}">
                  <a16:creationId xmlns:a16="http://schemas.microsoft.com/office/drawing/2014/main" id="{80764B7A-6201-393C-EB8B-33C0C56C0A1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a:extLst>
                <a:ext uri="{FF2B5EF4-FFF2-40B4-BE49-F238E27FC236}">
                  <a16:creationId xmlns:a16="http://schemas.microsoft.com/office/drawing/2014/main" id="{C520508F-D55C-FBEA-4B01-EB57D3144BC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a:extLst>
                <a:ext uri="{FF2B5EF4-FFF2-40B4-BE49-F238E27FC236}">
                  <a16:creationId xmlns:a16="http://schemas.microsoft.com/office/drawing/2014/main" id="{BBB99C69-63E1-CA48-2AC6-9C12D373BE6C}"/>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a:extLst>
                <a:ext uri="{FF2B5EF4-FFF2-40B4-BE49-F238E27FC236}">
                  <a16:creationId xmlns:a16="http://schemas.microsoft.com/office/drawing/2014/main" id="{8CFE6284-75F7-07F7-A561-7F23C01BABD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a:extLst>
                <a:ext uri="{FF2B5EF4-FFF2-40B4-BE49-F238E27FC236}">
                  <a16:creationId xmlns:a16="http://schemas.microsoft.com/office/drawing/2014/main" id="{2910C771-5638-5EA8-B9AA-924D32C0D613}"/>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a:extLst>
                <a:ext uri="{FF2B5EF4-FFF2-40B4-BE49-F238E27FC236}">
                  <a16:creationId xmlns:a16="http://schemas.microsoft.com/office/drawing/2014/main" id="{8C625D06-C945-1E5B-FCDA-D2B3EF551184}"/>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a:extLst>
                <a:ext uri="{FF2B5EF4-FFF2-40B4-BE49-F238E27FC236}">
                  <a16:creationId xmlns:a16="http://schemas.microsoft.com/office/drawing/2014/main" id="{0A143539-0340-978A-8A4F-17DE14EC501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a:extLst>
                <a:ext uri="{FF2B5EF4-FFF2-40B4-BE49-F238E27FC236}">
                  <a16:creationId xmlns:a16="http://schemas.microsoft.com/office/drawing/2014/main" id="{EDEBBD82-EE81-F189-0CD4-8107FD2D121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a:extLst>
                <a:ext uri="{FF2B5EF4-FFF2-40B4-BE49-F238E27FC236}">
                  <a16:creationId xmlns:a16="http://schemas.microsoft.com/office/drawing/2014/main" id="{F27282FB-1199-F741-2207-CCB8A87E0125}"/>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a:extLst>
                <a:ext uri="{FF2B5EF4-FFF2-40B4-BE49-F238E27FC236}">
                  <a16:creationId xmlns:a16="http://schemas.microsoft.com/office/drawing/2014/main" id="{8F64D090-F1A0-D04E-A4DA-D4D18F2435F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755005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p:cNvSpPr>
            <a:spLocks noGrp="1"/>
          </p:cNvSpPr>
          <p:nvPr>
            <p:ph type="title"/>
          </p:nvPr>
        </p:nvSpPr>
        <p:spPr/>
        <p:txBody>
          <a:bodyPr/>
          <a:lstStyle/>
          <a:p>
            <a:r>
              <a:rPr lang="en-US" dirty="0">
                <a:solidFill>
                  <a:srgbClr val="FFFF00"/>
                </a:solidFill>
              </a:rPr>
              <a:t>Alice Publishes</a:t>
            </a:r>
            <a:br>
              <a:rPr lang="en-US" dirty="0">
                <a:solidFill>
                  <a:srgbClr val="FFFF00"/>
                </a:solidFill>
              </a:rPr>
            </a:br>
            <a:r>
              <a:rPr lang="en-US" dirty="0">
                <a:solidFill>
                  <a:srgbClr val="FFFF00"/>
                </a:solidFill>
              </a:rPr>
              <a:t> Contract with Bob</a:t>
            </a:r>
          </a:p>
        </p:txBody>
      </p:sp>
      <mc:AlternateContent xmlns:mc="http://schemas.openxmlformats.org/markup-compatibility/2006" xmlns:a14="http://schemas.microsoft.com/office/drawing/2010/main">
        <mc:Choice Requires="a14">
          <p:sp>
            <p:nvSpPr>
              <p:cNvPr id="57" name="Rounded Rectangular Callout 56"/>
              <p:cNvSpPr/>
              <p:nvPr/>
            </p:nvSpPr>
            <p:spPr>
              <a:xfrm>
                <a:off x="2900165" y="3455538"/>
                <a:ext cx="2844501" cy="1328023"/>
              </a:xfrm>
              <a:prstGeom prst="wedgeRoundRectCallout">
                <a:avLst>
                  <a:gd name="adj1" fmla="val 2014"/>
                  <a:gd name="adj2" fmla="val -141678"/>
                  <a:gd name="adj3" fmla="val 16667"/>
                </a:avLst>
              </a:prstGeom>
              <a:noFill/>
              <a:ln w="76200">
                <a:solidFill>
                  <a:srgbClr val="66FF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Pay algos to Bob</a:t>
                </a:r>
              </a:p>
              <a:p>
                <a:pPr algn="ctr"/>
                <a:r>
                  <a:rPr lang="en-US" dirty="0">
                    <a:solidFill>
                      <a:srgbClr val="FFFF00"/>
                    </a:solidFill>
                    <a:latin typeface="Arial" panose="020B0604020202020204" pitchFamily="34" charset="0"/>
                    <a:cs typeface="Arial" panose="020B0604020202020204" pitchFamily="34" charset="0"/>
                  </a:rPr>
                  <a:t>hashlock</a:t>
                </a:r>
                <a14:m>
                  <m:oMath xmlns:m="http://schemas.openxmlformats.org/officeDocument/2006/math">
                    <m:r>
                      <a:rPr lang="en-US" b="0" i="0" dirty="0" smtClean="0">
                        <a:solidFill>
                          <a:srgbClr val="FFFF00"/>
                        </a:solidFill>
                        <a:latin typeface="Cambria Math"/>
                      </a:rPr>
                      <m:t> </m:t>
                    </m:r>
                    <m:r>
                      <a:rPr lang="en-US" i="1" dirty="0" smtClean="0">
                        <a:solidFill>
                          <a:schemeClr val="tx1"/>
                        </a:solidFill>
                        <a:latin typeface="Cambria Math"/>
                      </a:rPr>
                      <m:t>h</m:t>
                    </m:r>
                  </m:oMath>
                </a14:m>
                <a:endParaRPr lang="en-US" i="1" dirty="0">
                  <a:solidFill>
                    <a:srgbClr val="FFFF00"/>
                  </a:solidFill>
                  <a:latin typeface="Cambria Math"/>
                </a:endParaRPr>
              </a:p>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time</m:t>
                      </m:r>
                      <m:r>
                        <m:rPr>
                          <m:nor/>
                        </m:rPr>
                        <a:rPr lang="en-US" dirty="0">
                          <a:solidFill>
                            <a:srgbClr val="FFFF00"/>
                          </a:solidFill>
                          <a:latin typeface="Arial" panose="020B0604020202020204" pitchFamily="34" charset="0"/>
                          <a:cs typeface="Arial" panose="020B0604020202020204" pitchFamily="34" charset="0"/>
                        </a:rPr>
                        <m:t>lock</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smtClean="0">
                          <a:solidFill>
                            <a:schemeClr val="tx1"/>
                          </a:solidFill>
                          <a:latin typeface="Cambria Math"/>
                        </a:rPr>
                        <m:t>6</m:t>
                      </m:r>
                      <m:r>
                        <a:rPr lang="en-US" i="1" dirty="0" smtClean="0">
                          <a:solidFill>
                            <a:schemeClr val="tx1"/>
                          </a:solidFill>
                          <a:latin typeface="Cambria Math"/>
                          <a:sym typeface="Symbol"/>
                        </a:rPr>
                        <m:t></m:t>
                      </m:r>
                    </m:oMath>
                  </m:oMathPara>
                </a14:m>
                <a:endParaRPr lang="en-US" dirty="0">
                  <a:solidFill>
                    <a:srgbClr val="FFFF00"/>
                  </a:solidFill>
                </a:endParaRPr>
              </a:p>
            </p:txBody>
          </p:sp>
        </mc:Choice>
        <mc:Fallback xmlns="">
          <p:sp>
            <p:nvSpPr>
              <p:cNvPr id="57" name="Rounded Rectangular Callout 56"/>
              <p:cNvSpPr>
                <a:spLocks noRot="1" noChangeAspect="1" noMove="1" noResize="1" noEditPoints="1" noAdjustHandles="1" noChangeArrowheads="1" noChangeShapeType="1" noTextEdit="1"/>
              </p:cNvSpPr>
              <p:nvPr/>
            </p:nvSpPr>
            <p:spPr>
              <a:xfrm>
                <a:off x="2900165" y="3455538"/>
                <a:ext cx="2844501" cy="1328023"/>
              </a:xfrm>
              <a:prstGeom prst="wedgeRoundRectCallout">
                <a:avLst>
                  <a:gd name="adj1" fmla="val 2014"/>
                  <a:gd name="adj2" fmla="val -141678"/>
                  <a:gd name="adj3" fmla="val 16667"/>
                </a:avLst>
              </a:prstGeom>
              <a:blipFill>
                <a:blip r:embed="rId2"/>
                <a:stretch>
                  <a:fillRect/>
                </a:stretch>
              </a:blipFill>
              <a:ln w="76200">
                <a:solidFill>
                  <a:srgbClr val="66FFFF"/>
                </a:solidFill>
                <a:headEnd type="none" w="med" len="med"/>
                <a:tailEnd type="triangle" w="med" len="med"/>
              </a:ln>
            </p:spPr>
            <p:txBody>
              <a:bodyPr/>
              <a:lstStyle/>
              <a:p>
                <a:r>
                  <a:rPr lang="en-US">
                    <a:noFill/>
                  </a:rPr>
                  <a:t> </a:t>
                </a:r>
              </a:p>
            </p:txBody>
          </p:sp>
        </mc:Fallback>
      </mc:AlternateContent>
      <p:grpSp>
        <p:nvGrpSpPr>
          <p:cNvPr id="3" name="Group 2">
            <a:extLst>
              <a:ext uri="{FF2B5EF4-FFF2-40B4-BE49-F238E27FC236}">
                <a16:creationId xmlns:a16="http://schemas.microsoft.com/office/drawing/2014/main" id="{C294CAC9-19BB-44AE-CF90-AFBEA5EC7DE2}"/>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89A02B66-4447-E97D-3A2E-9B12FB22ED84}"/>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8F7F5811-C0B7-72D9-5552-6EB76A533D60}"/>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CA871899-AB2E-32D1-EA57-2782E18B5386}"/>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136E0941-E338-DA03-AB1C-ED5D778F1255}"/>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B621BF56-72DD-536F-4494-E06E70E90EA1}"/>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68B2388E-AE7C-DDB1-C869-278584BBA35D}"/>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63007648-CDBF-2C2D-912A-BACF39BAD6C0}"/>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1AB4DF0E-EEAB-1239-70C6-B0AE58F5C772}"/>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30BE8B34-413D-E8DD-ACFF-A2A0E49D2843}"/>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048431B9-8729-D42B-986C-6F5BCD30E2EA}"/>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D0D63169-024F-0C82-2D37-0CC6FC6E1F14}"/>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21DFD7E6-5B30-146D-29EB-2AD2AAE1B2A5}"/>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E4F9C24F-EEA4-F924-2BD9-F7D380E3A36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A8685F9E-4496-D597-8B6D-745AA6C5F56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601FBC69-DD42-D2C0-FA90-AB85E2FF34D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CD514D3B-7329-31EE-347C-523F8853261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40AC78CB-6F32-79DC-1F6A-6559D27455B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910C91CA-DDE6-2A79-42F5-8895223CA30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9BE9E450-F0E1-DD87-0A5C-17AD1676A15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991144BE-3F16-B932-0BB5-A5ED93D7BBB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6E887298-3355-A26F-5DF5-25F3EBD17E66}"/>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B46CDF2B-4228-3DB0-A39A-ACF4367F9F68}"/>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EDCA98BF-DE9E-1399-2A93-63850202D21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519A89A3-161A-1CA4-B910-A1699F15F7EB}"/>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3EBE8915-C6B9-3C73-CF79-24EB7C328F4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41596511-8A6E-BC18-1F0B-BFBAA107BF0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A34C9350-1A90-AB5C-67EA-FDC1A43BAAE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6B1CC06D-CA7D-D488-F5AD-8FE5F7693E9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4E399878-B349-A1AF-1654-EFE132F9F69A}"/>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ED80839A-2829-5856-FE2F-85685F64772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E5EEE5E3-43B7-DC8B-9932-93C885667796}"/>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3B4615C8-6C60-D9E1-A15A-3BEA9AB2F1B2}"/>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7E1B4A89-B1DB-80B3-B14F-620CD734E5EB}"/>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31B19D65-D812-DE62-012A-84D2A674642C}"/>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79F4A94B-33C3-E1B6-686C-B60444C3DC4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B26DA8E7-7B71-A701-C09F-27A30FD2C03C}"/>
              </a:ext>
            </a:extLst>
          </p:cNvPr>
          <p:cNvSpPr txBox="1">
            <a:spLocks/>
          </p:cNvSpPr>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18</a:t>
            </a:fld>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1BAF67A-59EC-700E-99BB-2D4BAF28E46F}"/>
                  </a:ext>
                </a:extLst>
              </p:cNvPr>
              <p:cNvSpPr txBox="1"/>
              <p:nvPr/>
            </p:nvSpPr>
            <p:spPr bwMode="auto">
              <a:xfrm>
                <a:off x="6768094" y="6093276"/>
                <a:ext cx="184371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20" name="TextBox 19">
                <a:extLst>
                  <a:ext uri="{FF2B5EF4-FFF2-40B4-BE49-F238E27FC236}">
                    <a16:creationId xmlns:a16="http://schemas.microsoft.com/office/drawing/2014/main" id="{01BAF67A-59EC-700E-99BB-2D4BAF28E46F}"/>
                  </a:ext>
                </a:extLst>
              </p:cNvPr>
              <p:cNvSpPr txBox="1">
                <a:spLocks noRot="1" noChangeAspect="1" noMove="1" noResize="1" noEditPoints="1" noAdjustHandles="1" noChangeArrowheads="1" noChangeShapeType="1" noTextEdit="1"/>
              </p:cNvSpPr>
              <p:nvPr/>
            </p:nvSpPr>
            <p:spPr bwMode="auto">
              <a:xfrm>
                <a:off x="6768094" y="6093276"/>
                <a:ext cx="1843710" cy="523220"/>
              </a:xfrm>
              <a:prstGeom prst="rect">
                <a:avLst/>
              </a:prstGeom>
              <a:blipFill>
                <a:blip r:embed="rId3"/>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21" name="Picture 10" descr="Algorand Crypto PNG Transparent Images | PNG All">
            <a:extLst>
              <a:ext uri="{FF2B5EF4-FFF2-40B4-BE49-F238E27FC236}">
                <a16:creationId xmlns:a16="http://schemas.microsoft.com/office/drawing/2014/main" id="{E1F0A0ED-088D-BA55-A713-0740240F71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220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857FE-CB88-CD54-198B-D0E6292E74CF}"/>
            </a:ext>
          </a:extLst>
        </p:cNvPr>
        <p:cNvGrpSpPr/>
        <p:nvPr/>
      </p:nvGrpSpPr>
      <p:grpSpPr>
        <a:xfrm>
          <a:off x="0" y="0"/>
          <a:ext cx="0" cy="0"/>
          <a:chOff x="0" y="0"/>
          <a:chExt cx="0" cy="0"/>
        </a:xfrm>
      </p:grpSpPr>
      <p:sp>
        <p:nvSpPr>
          <p:cNvPr id="6" name="Curved Down Arrow 5">
            <a:extLst>
              <a:ext uri="{FF2B5EF4-FFF2-40B4-BE49-F238E27FC236}">
                <a16:creationId xmlns:a16="http://schemas.microsoft.com/office/drawing/2014/main" id="{603C119D-0B4C-AAB7-0F48-97BF88438106}"/>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a:extLst>
              <a:ext uri="{FF2B5EF4-FFF2-40B4-BE49-F238E27FC236}">
                <a16:creationId xmlns:a16="http://schemas.microsoft.com/office/drawing/2014/main" id="{ECD905B0-71A6-CB1F-A186-5E388A88A9B8}"/>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AEF0918D-A893-F289-403D-C68A19F48F0D}"/>
              </a:ext>
            </a:extLst>
          </p:cNvPr>
          <p:cNvSpPr>
            <a:spLocks noGrp="1"/>
          </p:cNvSpPr>
          <p:nvPr>
            <p:ph type="title"/>
          </p:nvPr>
        </p:nvSpPr>
        <p:spPr/>
        <p:txBody>
          <a:bodyPr/>
          <a:lstStyle/>
          <a:p>
            <a:r>
              <a:rPr lang="en-US" dirty="0">
                <a:solidFill>
                  <a:srgbClr val="FFFF00"/>
                </a:solidFill>
              </a:rPr>
              <a:t>Bob Publishes</a:t>
            </a:r>
            <a:br>
              <a:rPr lang="en-US" dirty="0">
                <a:solidFill>
                  <a:srgbClr val="FFFF00"/>
                </a:solidFill>
              </a:rPr>
            </a:br>
            <a:r>
              <a:rPr lang="en-US" dirty="0">
                <a:solidFill>
                  <a:srgbClr val="FFFF00"/>
                </a:solidFill>
              </a:rPr>
              <a:t> Contract with Carol</a:t>
            </a:r>
          </a:p>
        </p:txBody>
      </p:sp>
      <p:grpSp>
        <p:nvGrpSpPr>
          <p:cNvPr id="3" name="Group 2">
            <a:extLst>
              <a:ext uri="{FF2B5EF4-FFF2-40B4-BE49-F238E27FC236}">
                <a16:creationId xmlns:a16="http://schemas.microsoft.com/office/drawing/2014/main" id="{18B39A0A-67D8-6678-64D3-5382A880F16D}"/>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E5471605-D70E-58CD-3D45-7618D98A7D63}"/>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0BF0DF88-90AE-2476-4B66-4BF05747AD61}"/>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DE44D906-B3C3-E15B-8A28-2EB71546034C}"/>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F02596EB-440A-DA96-040D-1F0ED4B5D8B6}"/>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6E097D6B-FDBF-355A-A4E2-1E19E5E5DD1D}"/>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E8C9B47A-FDF3-D569-A71F-F4B3C43E122D}"/>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2D1B3D4F-336E-8586-4C97-945347784B60}"/>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93FEB683-A363-323A-8DAD-37DFA2D8A278}"/>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AB5CC99C-B54C-31B7-5C26-8B61B64C9071}"/>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4F5EB72B-7D9C-0817-2470-59AC56BF03C6}"/>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2810634F-4682-B569-2AE5-117B8C620A72}"/>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E47B6B79-3CE5-0540-2B90-0DC22F842C0B}"/>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47B1ABFD-A33D-879D-5D60-9BB4B763FB2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6885E24F-887D-77C1-8DC1-5BEDAA1F0E0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7429C7A2-1615-F70E-851C-78213D76A43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B56C5090-0C4C-5B50-BFD3-DA761A4E2F5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023A9C68-6847-DE0F-9CF4-DFA872EA799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81103005-ED2D-FD80-5163-54B33209D2A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2205D617-E012-A8B2-7599-16942C34F96B}"/>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5323FD69-20B9-D592-4FDB-DC418E497A58}"/>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D998CAE0-166B-231E-3890-F58CA25E01E5}"/>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A6602C13-A3B9-E02B-5849-FC41604CAD1B}"/>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E5104FA9-488F-90C0-E99D-35DD4473F78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44F37FB9-D80C-C3B7-886C-90A8EB588AE0}"/>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F4DEE318-0FC0-B3BC-71A8-0F5F9C9F2CF5}"/>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B5BFF657-F870-336F-AA2F-BBCD4FE225A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E61E88E4-3ABC-0C55-1574-4F61B7E4043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DBDCE367-EC63-4B06-D1B7-7F8FA84030B9}"/>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2631A9EA-64D9-4BA3-F6CD-C901BED4B589}"/>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83D4B18E-A90D-E41A-735D-0DA410F3378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0D364EF1-9470-0213-B4EF-C39E45F61077}"/>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4D6E214E-BB67-4326-A7E2-4F6D0E7A5FD7}"/>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A37D36B1-83FF-AEC7-2622-0A26DC8D2F38}"/>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F0367E1F-5FDF-9DE7-166C-CD581272BF6D}"/>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BDA0EC16-EDAA-7AA4-6473-C5CA56F5FB8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3EA44E72-AD23-1FCB-F04B-3363A34FF896}"/>
              </a:ext>
            </a:extLst>
          </p:cNvPr>
          <p:cNvSpPr txBox="1">
            <a:spLocks/>
          </p:cNvSpPr>
          <p:nvPr/>
        </p:nvSpPr>
        <p:spPr bwMode="auto">
          <a:xfrm>
            <a:off x="6682087" y="6443662"/>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19</a:t>
            </a:fld>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C1BB2BE-763D-C2C6-9D34-7DC30C1C8AB3}"/>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2</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20" name="TextBox 19">
                <a:extLst>
                  <a:ext uri="{FF2B5EF4-FFF2-40B4-BE49-F238E27FC236}">
                    <a16:creationId xmlns:a16="http://schemas.microsoft.com/office/drawing/2014/main" id="{CC1BB2BE-763D-C2C6-9D34-7DC30C1C8AB3}"/>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21" name="Picture 10" descr="Algorand Crypto PNG Transparent Images | PNG All">
            <a:extLst>
              <a:ext uri="{FF2B5EF4-FFF2-40B4-BE49-F238E27FC236}">
                <a16:creationId xmlns:a16="http://schemas.microsoft.com/office/drawing/2014/main" id="{FF871C97-284A-2F7A-A349-67523AD803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22" name="Curved Down Arrow 54">
            <a:extLst>
              <a:ext uri="{FF2B5EF4-FFF2-40B4-BE49-F238E27FC236}">
                <a16:creationId xmlns:a16="http://schemas.microsoft.com/office/drawing/2014/main" id="{8B5F97B5-7C59-B93A-1918-70322F39B608}"/>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3" name="Horizontal Scroll 58">
            <a:extLst>
              <a:ext uri="{FF2B5EF4-FFF2-40B4-BE49-F238E27FC236}">
                <a16:creationId xmlns:a16="http://schemas.microsoft.com/office/drawing/2014/main" id="{5A7ED882-F8F4-3DDB-4548-E186412A7EC9}"/>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 name="Rounded Rectangular Callout 57">
                <a:extLst>
                  <a:ext uri="{FF2B5EF4-FFF2-40B4-BE49-F238E27FC236}">
                    <a16:creationId xmlns:a16="http://schemas.microsoft.com/office/drawing/2014/main" id="{CD019B95-3FD4-957B-EA4D-5D67DB7759BB}"/>
                  </a:ext>
                </a:extLst>
              </p:cNvPr>
              <p:cNvSpPr/>
              <p:nvPr/>
            </p:nvSpPr>
            <p:spPr>
              <a:xfrm>
                <a:off x="2618309" y="3489430"/>
                <a:ext cx="3370493" cy="1328023"/>
              </a:xfrm>
              <a:prstGeom prst="wedgeRoundRectCallout">
                <a:avLst>
                  <a:gd name="adj1" fmla="val 97704"/>
                  <a:gd name="adj2" fmla="val 50859"/>
                  <a:gd name="adj3" fmla="val 16667"/>
                </a:avLst>
              </a:prstGeom>
              <a:no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Pay bitcoins to Carol</a:t>
                </a:r>
              </a:p>
              <a:p>
                <a:pPr algn="ctr"/>
                <a:r>
                  <a:rPr lang="en-US" dirty="0">
                    <a:solidFill>
                      <a:srgbClr val="FFFF00"/>
                    </a:solidFill>
                    <a:latin typeface="Arial" panose="020B0604020202020204" pitchFamily="34" charset="0"/>
                    <a:cs typeface="Arial" panose="020B0604020202020204" pitchFamily="34" charset="0"/>
                  </a:rPr>
                  <a:t>hashlock</a:t>
                </a:r>
                <a14:m>
                  <m:oMath xmlns:m="http://schemas.openxmlformats.org/officeDocument/2006/math">
                    <m:r>
                      <a:rPr lang="en-US" b="0" i="0" dirty="0" smtClean="0">
                        <a:solidFill>
                          <a:srgbClr val="FFFF00"/>
                        </a:solidFill>
                        <a:latin typeface="Cambria Math"/>
                      </a:rPr>
                      <m:t> </m:t>
                    </m:r>
                    <m:r>
                      <a:rPr lang="en-US" i="1" dirty="0" smtClean="0">
                        <a:solidFill>
                          <a:schemeClr val="tx1"/>
                        </a:solidFill>
                        <a:latin typeface="Cambria Math"/>
                      </a:rPr>
                      <m:t>h</m:t>
                    </m:r>
                  </m:oMath>
                </a14:m>
                <a:endParaRPr lang="en-US" i="1" dirty="0">
                  <a:solidFill>
                    <a:srgbClr val="FFFF00"/>
                  </a:solidFill>
                  <a:latin typeface="Cambria Math"/>
                </a:endParaRPr>
              </a:p>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time</m:t>
                      </m:r>
                      <m:r>
                        <m:rPr>
                          <m:nor/>
                        </m:rPr>
                        <a:rPr lang="en-US" dirty="0">
                          <a:solidFill>
                            <a:srgbClr val="FFFF00"/>
                          </a:solidFill>
                          <a:latin typeface="Arial" panose="020B0604020202020204" pitchFamily="34" charset="0"/>
                          <a:cs typeface="Arial" panose="020B0604020202020204" pitchFamily="34" charset="0"/>
                        </a:rPr>
                        <m:t>lock</m:t>
                      </m:r>
                      <m:r>
                        <m:rPr>
                          <m:nor/>
                        </m:rPr>
                        <a:rPr lang="en-US" b="0" i="0" dirty="0" smtClean="0">
                          <a:solidFill>
                            <a:srgbClr val="FFFF00"/>
                          </a:solidFill>
                          <a:latin typeface="Arial" panose="020B0604020202020204" pitchFamily="34" charset="0"/>
                          <a:cs typeface="Arial" panose="020B0604020202020204" pitchFamily="34" charset="0"/>
                        </a:rPr>
                        <m:t> </m:t>
                      </m:r>
                      <m:r>
                        <a:rPr lang="en-US" b="0" i="1" dirty="0" smtClean="0">
                          <a:solidFill>
                            <a:schemeClr val="tx1"/>
                          </a:solidFill>
                          <a:latin typeface="Cambria Math"/>
                          <a:cs typeface="Arial" panose="020B0604020202020204" pitchFamily="34" charset="0"/>
                        </a:rPr>
                        <m:t>5</m:t>
                      </m:r>
                      <m:r>
                        <a:rPr lang="en-US" i="1" dirty="0" smtClean="0">
                          <a:solidFill>
                            <a:schemeClr val="tx1"/>
                          </a:solidFill>
                          <a:latin typeface="Cambria Math"/>
                          <a:sym typeface="Symbol"/>
                        </a:rPr>
                        <m:t></m:t>
                      </m:r>
                    </m:oMath>
                  </m:oMathPara>
                </a14:m>
                <a:endParaRPr lang="en-US" dirty="0">
                  <a:solidFill>
                    <a:srgbClr val="FFFF00"/>
                  </a:solidFill>
                </a:endParaRPr>
              </a:p>
            </p:txBody>
          </p:sp>
        </mc:Choice>
        <mc:Fallback xmlns="">
          <p:sp>
            <p:nvSpPr>
              <p:cNvPr id="24" name="Rounded Rectangular Callout 57">
                <a:extLst>
                  <a:ext uri="{FF2B5EF4-FFF2-40B4-BE49-F238E27FC236}">
                    <a16:creationId xmlns:a16="http://schemas.microsoft.com/office/drawing/2014/main" id="{CD019B95-3FD4-957B-EA4D-5D67DB7759BB}"/>
                  </a:ext>
                </a:extLst>
              </p:cNvPr>
              <p:cNvSpPr>
                <a:spLocks noRot="1" noChangeAspect="1" noMove="1" noResize="1" noEditPoints="1" noAdjustHandles="1" noChangeArrowheads="1" noChangeShapeType="1" noTextEdit="1"/>
              </p:cNvSpPr>
              <p:nvPr/>
            </p:nvSpPr>
            <p:spPr>
              <a:xfrm>
                <a:off x="2618309" y="3489430"/>
                <a:ext cx="3370493" cy="1328023"/>
              </a:xfrm>
              <a:prstGeom prst="wedgeRoundRectCallout">
                <a:avLst>
                  <a:gd name="adj1" fmla="val 97704"/>
                  <a:gd name="adj2" fmla="val 50859"/>
                  <a:gd name="adj3" fmla="val 16667"/>
                </a:avLst>
              </a:prstGeom>
              <a:blipFill>
                <a:blip r:embed="rId4"/>
                <a:stretch>
                  <a:fillRect/>
                </a:stretch>
              </a:blipFill>
              <a:ln w="76200">
                <a:solidFill>
                  <a:srgbClr val="FFFF00"/>
                </a:solidFill>
                <a:headEnd type="none" w="med" len="med"/>
                <a:tailEnd type="triangle" w="med" len="med"/>
              </a:ln>
            </p:spPr>
            <p:txBody>
              <a:bodyPr/>
              <a:lstStyle/>
              <a:p>
                <a:r>
                  <a:rPr lang="en-US">
                    <a:noFill/>
                  </a:rPr>
                  <a:t> </a:t>
                </a:r>
              </a:p>
            </p:txBody>
          </p:sp>
        </mc:Fallback>
      </mc:AlternateContent>
      <p:pic>
        <p:nvPicPr>
          <p:cNvPr id="2" name="Picture 6" descr="https://bitcoin.org/img/icons/opengraph.png">
            <a:extLst>
              <a:ext uri="{FF2B5EF4-FFF2-40B4-BE49-F238E27FC236}">
                <a16:creationId xmlns:a16="http://schemas.microsoft.com/office/drawing/2014/main" id="{24F87DAF-428C-81F1-F575-C4E775FF329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5" name="Cloud Callout 57"/>
              <p:cNvSpPr/>
              <p:nvPr/>
            </p:nvSpPr>
            <p:spPr>
              <a:xfrm>
                <a:off x="126843" y="982862"/>
                <a:ext cx="2152233" cy="1264980"/>
              </a:xfrm>
              <a:prstGeom prst="cloudCallout">
                <a:avLst>
                  <a:gd name="adj1" fmla="val 9177"/>
                  <a:gd name="adj2" fmla="val 70462"/>
                </a:avLst>
              </a:prstGeom>
              <a:noFill/>
              <a:ln w="76200">
                <a:solidFill>
                  <a:srgbClr val="66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smtClean="0">
                          <a:solidFill>
                            <a:srgbClr val="FFFF00"/>
                          </a:solidFill>
                          <a:latin typeface="Arial" panose="020B0604020202020204" pitchFamily="34" charset="0"/>
                          <a:cs typeface="Arial" panose="020B0604020202020204" pitchFamily="34" charset="0"/>
                        </a:rPr>
                        <m:t>secret</m:t>
                      </m:r>
                      <m:r>
                        <a:rPr lang="en-US" b="0" i="1" smtClean="0">
                          <a:solidFill>
                            <a:srgbClr val="FFFF00"/>
                          </a:solidFill>
                          <a:latin typeface="Cambria Math"/>
                          <a:cs typeface="Arial" panose="020B0604020202020204" pitchFamily="34" charset="0"/>
                        </a:rPr>
                        <m:t> </m:t>
                      </m:r>
                      <m:r>
                        <a:rPr lang="en-US" b="0" i="1" smtClean="0">
                          <a:solidFill>
                            <a:schemeClr val="tx1"/>
                          </a:solidFill>
                          <a:latin typeface="Cambria Math"/>
                        </a:rPr>
                        <m:t>𝑠</m:t>
                      </m:r>
                      <m:r>
                        <a:rPr lang="en-US" b="0" i="1" smtClean="0">
                          <a:solidFill>
                            <a:srgbClr val="FFFF00"/>
                          </a:solidFill>
                          <a:latin typeface="Cambria Math"/>
                        </a:rPr>
                        <m:t>,</m:t>
                      </m:r>
                    </m:oMath>
                  </m:oMathPara>
                </a14:m>
                <a:endParaRPr lang="en-US" b="0" i="1" dirty="0">
                  <a:solidFill>
                    <a:srgbClr val="FFFF00"/>
                  </a:solidFill>
                  <a:latin typeface="Cambria Math"/>
                </a:endParaRP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h</m:t>
                      </m:r>
                      <m:r>
                        <a:rPr lang="en-US" b="0" i="1" smtClean="0">
                          <a:solidFill>
                            <a:schemeClr val="tx1"/>
                          </a:solidFill>
                          <a:latin typeface="Cambria Math"/>
                        </a:rPr>
                        <m:t>=</m:t>
                      </m:r>
                      <m:r>
                        <a:rPr lang="en-US" b="0" i="1" smtClean="0">
                          <a:solidFill>
                            <a:schemeClr val="tx1"/>
                          </a:solidFill>
                          <a:latin typeface="Cambria Math"/>
                        </a:rPr>
                        <m:t>𝐻</m:t>
                      </m:r>
                      <m:r>
                        <a:rPr lang="en-US" b="0" i="1" smtClean="0">
                          <a:solidFill>
                            <a:schemeClr val="tx1"/>
                          </a:solidFill>
                          <a:latin typeface="Cambria Math"/>
                        </a:rPr>
                        <m:t>(</m:t>
                      </m:r>
                      <m:r>
                        <a:rPr lang="en-US" b="0" i="1" smtClean="0">
                          <a:solidFill>
                            <a:schemeClr val="tx1"/>
                          </a:solidFill>
                          <a:latin typeface="Cambria Math"/>
                        </a:rPr>
                        <m:t>𝑠</m:t>
                      </m:r>
                      <m:r>
                        <a:rPr lang="en-US" b="0" i="1" smtClean="0">
                          <a:solidFill>
                            <a:schemeClr val="tx1"/>
                          </a:solidFill>
                          <a:latin typeface="Cambria Math"/>
                        </a:rPr>
                        <m:t>)</m:t>
                      </m:r>
                    </m:oMath>
                  </m:oMathPara>
                </a14:m>
                <a:endParaRPr lang="en-US" i="1" dirty="0">
                  <a:solidFill>
                    <a:schemeClr val="tx1"/>
                  </a:solidFill>
                  <a:latin typeface="cmr9" panose="020B0500000000000000" pitchFamily="34" charset="0"/>
                </a:endParaRPr>
              </a:p>
            </p:txBody>
          </p:sp>
        </mc:Choice>
        <mc:Fallback xmlns="">
          <p:sp>
            <p:nvSpPr>
              <p:cNvPr id="25" name="Cloud Callout 57"/>
              <p:cNvSpPr>
                <a:spLocks noRot="1" noChangeAspect="1" noMove="1" noResize="1" noEditPoints="1" noAdjustHandles="1" noChangeArrowheads="1" noChangeShapeType="1" noTextEdit="1"/>
              </p:cNvSpPr>
              <p:nvPr/>
            </p:nvSpPr>
            <p:spPr>
              <a:xfrm>
                <a:off x="126843" y="982862"/>
                <a:ext cx="2152233" cy="1264980"/>
              </a:xfrm>
              <a:prstGeom prst="cloudCallout">
                <a:avLst>
                  <a:gd name="adj1" fmla="val 9177"/>
                  <a:gd name="adj2" fmla="val 70462"/>
                </a:avLst>
              </a:prstGeom>
              <a:blipFill>
                <a:blip r:embed="rId6"/>
                <a:stretch>
                  <a:fillRect/>
                </a:stretch>
              </a:blipFill>
              <a:ln w="76200">
                <a:solidFill>
                  <a:srgbClr val="66FFFF"/>
                </a:solid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26975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728BB5-EA3B-4C7E-AB38-2E175DD49D5D}"/>
              </a:ext>
            </a:extLst>
          </p:cNvPr>
          <p:cNvSpPr>
            <a:spLocks noGrp="1"/>
          </p:cNvSpPr>
          <p:nvPr>
            <p:ph type="sldNum" sz="quarter" idx="11"/>
          </p:nvPr>
        </p:nvSpPr>
        <p:spPr/>
        <p:txBody>
          <a:bodyPr/>
          <a:lstStyle/>
          <a:p>
            <a:pPr>
              <a:defRPr/>
            </a:pPr>
            <a:fld id="{FE25F947-77F5-4CA6-8472-B4B2967773ED}" type="slidenum">
              <a:rPr lang="x-none" smtClean="0"/>
              <a:pPr>
                <a:defRPr/>
              </a:pPr>
              <a:t>2</a:t>
            </a:fld>
            <a:endParaRPr lang="en-US" dirty="0"/>
          </a:p>
        </p:txBody>
      </p:sp>
      <p:pic>
        <p:nvPicPr>
          <p:cNvPr id="1026" name="Picture 2" descr="Where Do Galaxies Come From?">
            <a:extLst>
              <a:ext uri="{FF2B5EF4-FFF2-40B4-BE49-F238E27FC236}">
                <a16:creationId xmlns:a16="http://schemas.microsoft.com/office/drawing/2014/main" id="{A6733805-9AAF-4E2B-9877-2D20DE8D1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988"/>
            <a:ext cx="9144000" cy="68040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29CFB81-9B60-4E92-BB88-AE665512030B}"/>
              </a:ext>
            </a:extLst>
          </p:cNvPr>
          <p:cNvSpPr txBox="1"/>
          <p:nvPr/>
        </p:nvSpPr>
        <p:spPr bwMode="auto">
          <a:xfrm>
            <a:off x="693921" y="555313"/>
            <a:ext cx="2682146"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In the Future …</a:t>
            </a:r>
          </a:p>
        </p:txBody>
      </p:sp>
      <p:sp>
        <p:nvSpPr>
          <p:cNvPr id="5" name="TextBox 4">
            <a:extLst>
              <a:ext uri="{FF2B5EF4-FFF2-40B4-BE49-F238E27FC236}">
                <a16:creationId xmlns:a16="http://schemas.microsoft.com/office/drawing/2014/main" id="{07A0EA39-A946-4932-9736-DF843845BFBB}"/>
              </a:ext>
            </a:extLst>
          </p:cNvPr>
          <p:cNvSpPr txBox="1"/>
          <p:nvPr/>
        </p:nvSpPr>
        <p:spPr bwMode="auto">
          <a:xfrm>
            <a:off x="3796055" y="5704665"/>
            <a:ext cx="4344459"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There will be many chains</a:t>
            </a:r>
          </a:p>
        </p:txBody>
      </p:sp>
      <p:sp>
        <p:nvSpPr>
          <p:cNvPr id="3" name="TextBox 2"/>
          <p:cNvSpPr txBox="1"/>
          <p:nvPr/>
        </p:nvSpPr>
        <p:spPr bwMode="auto">
          <a:xfrm>
            <a:off x="2979683" y="1406803"/>
            <a:ext cx="926857" cy="400110"/>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a:solidFill>
                  <a:schemeClr val="tx1"/>
                </a:solidFill>
                <a:latin typeface="Arial" panose="020B0604020202020204" pitchFamily="34" charset="0"/>
                <a:cs typeface="Arial" panose="020B0604020202020204" pitchFamily="34" charset="0"/>
              </a:rPr>
              <a:t>bitcoin</a:t>
            </a:r>
          </a:p>
        </p:txBody>
      </p:sp>
      <p:sp>
        <p:nvSpPr>
          <p:cNvPr id="7" name="TextBox 6"/>
          <p:cNvSpPr txBox="1"/>
          <p:nvPr/>
        </p:nvSpPr>
        <p:spPr bwMode="auto">
          <a:xfrm>
            <a:off x="4472152" y="4384725"/>
            <a:ext cx="1295547" cy="400110"/>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a:solidFill>
                  <a:schemeClr val="tx1"/>
                </a:solidFill>
                <a:latin typeface="Arial" panose="020B0604020202020204" pitchFamily="34" charset="0"/>
                <a:cs typeface="Arial" panose="020B0604020202020204" pitchFamily="34" charset="0"/>
              </a:rPr>
              <a:t>ethereum</a:t>
            </a:r>
          </a:p>
        </p:txBody>
      </p:sp>
      <p:sp>
        <p:nvSpPr>
          <p:cNvPr id="8" name="TextBox 7"/>
          <p:cNvSpPr txBox="1"/>
          <p:nvPr/>
        </p:nvSpPr>
        <p:spPr bwMode="auto">
          <a:xfrm>
            <a:off x="6553200" y="3429000"/>
            <a:ext cx="1183337" cy="400110"/>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a:solidFill>
                  <a:schemeClr val="tx1"/>
                </a:solidFill>
                <a:latin typeface="Arial" panose="020B0604020202020204" pitchFamily="34" charset="0"/>
                <a:cs typeface="Arial" panose="020B0604020202020204" pitchFamily="34" charset="0"/>
              </a:rPr>
              <a:t>algorand</a:t>
            </a:r>
          </a:p>
        </p:txBody>
      </p:sp>
      <p:sp>
        <p:nvSpPr>
          <p:cNvPr id="9" name="TextBox 8"/>
          <p:cNvSpPr txBox="1"/>
          <p:nvPr/>
        </p:nvSpPr>
        <p:spPr bwMode="auto">
          <a:xfrm>
            <a:off x="1849821" y="3271345"/>
            <a:ext cx="1111202" cy="400110"/>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000" dirty="0">
                <a:solidFill>
                  <a:schemeClr val="tx1"/>
                </a:solidFill>
                <a:latin typeface="Arial" panose="020B0604020202020204" pitchFamily="34" charset="0"/>
                <a:cs typeface="Arial" panose="020B0604020202020204" pitchFamily="34" charset="0"/>
              </a:rPr>
              <a:t>cardano</a:t>
            </a:r>
          </a:p>
        </p:txBody>
      </p:sp>
      <p:sp>
        <p:nvSpPr>
          <p:cNvPr id="10" name="TextBox 9"/>
          <p:cNvSpPr txBox="1"/>
          <p:nvPr/>
        </p:nvSpPr>
        <p:spPr bwMode="auto">
          <a:xfrm>
            <a:off x="4987158" y="3659833"/>
            <a:ext cx="559769" cy="338554"/>
          </a:xfrm>
          <a:prstGeom prst="rect">
            <a:avLst/>
          </a:prstGeom>
          <a:no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1600" dirty="0">
                <a:solidFill>
                  <a:schemeClr val="tx1"/>
                </a:solidFill>
                <a:latin typeface="Arial" panose="020B0604020202020204" pitchFamily="34" charset="0"/>
                <a:cs typeface="Arial" panose="020B0604020202020204" pitchFamily="34" charset="0"/>
              </a:rPr>
              <a:t>celo</a:t>
            </a:r>
          </a:p>
        </p:txBody>
      </p:sp>
    </p:spTree>
    <p:extLst>
      <p:ext uri="{BB962C8B-B14F-4D97-AF65-F5344CB8AC3E}">
        <p14:creationId xmlns:p14="http://schemas.microsoft.com/office/powerpoint/2010/main" val="3084924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Carol Publishes</a:t>
            </a:r>
            <a:br>
              <a:rPr lang="en-US" dirty="0">
                <a:solidFill>
                  <a:srgbClr val="FFFF00"/>
                </a:solidFill>
              </a:rPr>
            </a:br>
            <a:r>
              <a:rPr lang="en-US" dirty="0">
                <a:solidFill>
                  <a:srgbClr val="FFFF00"/>
                </a:solidFill>
              </a:rPr>
              <a:t> Contract with Alice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20</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a:sym typeface="Symbol"/>
                      </a:rPr>
                      <m:t>3</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8" name="Rounded Rectangular Callout 57"/>
              <p:cNvSpPr/>
              <p:nvPr/>
            </p:nvSpPr>
            <p:spPr>
              <a:xfrm>
                <a:off x="3052177" y="2701449"/>
                <a:ext cx="3186764" cy="1736646"/>
              </a:xfrm>
              <a:prstGeom prst="wedgeRoundRectCallout">
                <a:avLst>
                  <a:gd name="adj1" fmla="val -84971"/>
                  <a:gd name="adj2" fmla="val 72535"/>
                  <a:gd name="adj3" fmla="val 16667"/>
                </a:avLst>
              </a:prstGeom>
              <a:noFill/>
              <a:ln w="76200">
                <a:solidFill>
                  <a:srgbClr val="FF669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Transfer Cadillac title to Alice</a:t>
                </a:r>
              </a:p>
              <a:p>
                <a:pPr algn="ctr"/>
                <a:r>
                  <a:rPr lang="en-US" dirty="0">
                    <a:solidFill>
                      <a:srgbClr val="FFFF00"/>
                    </a:solidFill>
                    <a:latin typeface="Arial" panose="020B0604020202020204" pitchFamily="34" charset="0"/>
                    <a:cs typeface="Arial" panose="020B0604020202020204" pitchFamily="34" charset="0"/>
                  </a:rPr>
                  <a:t>hashlock</a:t>
                </a:r>
                <a14:m>
                  <m:oMath xmlns:m="http://schemas.openxmlformats.org/officeDocument/2006/math">
                    <m:r>
                      <a:rPr lang="en-US" b="0" i="0" dirty="0" smtClean="0">
                        <a:solidFill>
                          <a:srgbClr val="FFFF00"/>
                        </a:solidFill>
                        <a:latin typeface="Cambria Math"/>
                      </a:rPr>
                      <m:t> </m:t>
                    </m:r>
                    <m:r>
                      <a:rPr lang="en-US" i="1" dirty="0" smtClean="0">
                        <a:solidFill>
                          <a:schemeClr val="tx1"/>
                        </a:solidFill>
                        <a:latin typeface="Cambria Math"/>
                      </a:rPr>
                      <m:t>h</m:t>
                    </m:r>
                  </m:oMath>
                </a14:m>
                <a:endParaRPr lang="en-US" i="1" dirty="0">
                  <a:solidFill>
                    <a:srgbClr val="FFFF00"/>
                  </a:solidFill>
                  <a:latin typeface="Cambria Math"/>
                </a:endParaRPr>
              </a:p>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time</m:t>
                      </m:r>
                      <m:r>
                        <m:rPr>
                          <m:nor/>
                        </m:rPr>
                        <a:rPr lang="en-US" dirty="0">
                          <a:solidFill>
                            <a:srgbClr val="FFFF00"/>
                          </a:solidFill>
                          <a:latin typeface="Arial" panose="020B0604020202020204" pitchFamily="34" charset="0"/>
                          <a:cs typeface="Arial" panose="020B0604020202020204" pitchFamily="34" charset="0"/>
                        </a:rPr>
                        <m:t>lock</m:t>
                      </m:r>
                      <m:r>
                        <m:rPr>
                          <m:nor/>
                        </m:rPr>
                        <a:rPr lang="en-US" b="0" i="0" dirty="0" smtClean="0">
                          <a:solidFill>
                            <a:srgbClr val="FFFF00"/>
                          </a:solidFill>
                          <a:latin typeface="Arial" panose="020B0604020202020204" pitchFamily="34" charset="0"/>
                          <a:cs typeface="Arial" panose="020B0604020202020204" pitchFamily="34" charset="0"/>
                        </a:rPr>
                        <m:t> </m:t>
                      </m:r>
                      <m:r>
                        <a:rPr lang="en-US" b="0" i="1" dirty="0" smtClean="0">
                          <a:solidFill>
                            <a:schemeClr val="tx1"/>
                          </a:solidFill>
                          <a:latin typeface="Cambria Math"/>
                          <a:cs typeface="Arial" panose="020B0604020202020204" pitchFamily="34" charset="0"/>
                        </a:rPr>
                        <m:t>4</m:t>
                      </m:r>
                      <m:r>
                        <a:rPr lang="en-US" i="1" dirty="0" smtClean="0">
                          <a:solidFill>
                            <a:schemeClr val="tx1"/>
                          </a:solidFill>
                          <a:latin typeface="Cambria Math"/>
                          <a:sym typeface="Symbol"/>
                        </a:rPr>
                        <m:t></m:t>
                      </m:r>
                    </m:oMath>
                  </m:oMathPara>
                </a14:m>
                <a:endParaRPr lang="en-US" dirty="0">
                  <a:solidFill>
                    <a:srgbClr val="FFFF00"/>
                  </a:solidFill>
                </a:endParaRPr>
              </a:p>
            </p:txBody>
          </p:sp>
        </mc:Choice>
        <mc:Fallback xmlns="">
          <p:sp>
            <p:nvSpPr>
              <p:cNvPr id="58" name="Rounded Rectangular Callout 57"/>
              <p:cNvSpPr>
                <a:spLocks noRot="1" noChangeAspect="1" noMove="1" noResize="1" noEditPoints="1" noAdjustHandles="1" noChangeArrowheads="1" noChangeShapeType="1" noTextEdit="1"/>
              </p:cNvSpPr>
              <p:nvPr/>
            </p:nvSpPr>
            <p:spPr>
              <a:xfrm>
                <a:off x="3052177" y="2701449"/>
                <a:ext cx="3186764" cy="1736646"/>
              </a:xfrm>
              <a:prstGeom prst="wedgeRoundRectCallout">
                <a:avLst>
                  <a:gd name="adj1" fmla="val -84971"/>
                  <a:gd name="adj2" fmla="val 72535"/>
                  <a:gd name="adj3" fmla="val 16667"/>
                </a:avLst>
              </a:prstGeom>
              <a:blipFill>
                <a:blip r:embed="rId3"/>
                <a:stretch>
                  <a:fillRect/>
                </a:stretch>
              </a:blipFill>
              <a:ln w="76200">
                <a:solidFill>
                  <a:srgbClr val="FF6699"/>
                </a:solidFill>
                <a:headEnd type="none" w="med" len="med"/>
                <a:tailEnd type="triangle" w="med" len="med"/>
              </a:ln>
            </p:spPr>
            <p:txBody>
              <a:bodyPr/>
              <a:lstStyle/>
              <a:p>
                <a:r>
                  <a:rPr lang="en-US">
                    <a:noFill/>
                  </a:rPr>
                  <a:t> </a:t>
                </a:r>
              </a:p>
            </p:txBody>
          </p:sp>
        </mc:Fallback>
      </mc:AlternateContent>
      <p:grpSp>
        <p:nvGrpSpPr>
          <p:cNvPr id="3" name="Group 2">
            <a:extLst>
              <a:ext uri="{FF2B5EF4-FFF2-40B4-BE49-F238E27FC236}">
                <a16:creationId xmlns:a16="http://schemas.microsoft.com/office/drawing/2014/main" id="{2719143E-ED10-91B7-576D-5148BD60F8F8}"/>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4E0F17B2-FA04-31F4-0FA5-E2AB3FE6F6DA}"/>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882DE650-5C1E-4379-67CC-CAA57D536C62}"/>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DADF89EE-5868-D1DC-465A-38540679248E}"/>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9585465E-5317-D7C4-3B42-125DFC031BCF}"/>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6EAAA53B-4072-E915-94A4-24AF199A7388}"/>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9A6378C3-CEDC-0FBB-23AD-A9185AFD3D16}"/>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55F72B24-4C97-F3F1-8805-20BAC56B7CB4}"/>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5CE22834-275E-6105-A662-EC7D3D432B84}"/>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3FE3D1D3-2A0D-BEA8-C13F-0E9C249332B0}"/>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C2A3113F-10D8-ACA8-4B66-20AAED780B70}"/>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B49EEA63-6166-FF07-41FE-96DF141380AC}"/>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77C1CDA5-40E3-4E70-CC4F-4D6846680AB1}"/>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A6039D4F-E595-4ABA-4DC8-61445A11867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34986548-CCCA-5C7B-96CB-E729958B79F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9FA48D1B-89CF-6452-CC96-C6555AEB54A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8EE4667B-A132-B4F5-F4EF-1B5490FD50D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02187148-38B1-FBE9-12C5-9CAB0BBBCD7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9A09236D-6262-0FB2-BE2A-72685731629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6632A3D1-53F5-3741-CBDC-89FE9AB9965C}"/>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D55F1EBA-8B78-2C5F-47D1-3E7ACF15C53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04CA0780-6121-4B2B-A65F-635FA7E2017E}"/>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5EA258C6-6323-EC61-8B2B-4BD8035E20D1}"/>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223777D9-9EF0-8080-BB70-FDBDCBA253F5}"/>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6E165E97-EDA5-B476-BFE0-C8D188CA22C5}"/>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F4B4A8E7-BCF6-A2E3-BB1F-D9C38A97A99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91B0A5D1-A62D-81D2-4692-06753E65EC6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2FCFD561-014B-513E-8209-A308836D92E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2B020F8B-6CC4-7AEF-3D60-8C6921EF800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D7972D70-079E-9E99-AAB6-E76D20E5CCC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C680DD51-1A64-CE53-0294-F0051DAD138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177D3DB1-E675-82A0-5C72-57BC36A2ED8A}"/>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68CD86FD-204A-DBAE-E2B0-EFB20863466C}"/>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A064A43F-D59A-DF5E-27E8-6F6863C6CF7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623B7F5B-9599-C211-369E-65F8D1CAC1DA}"/>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E9A2C78B-19A4-7373-1A1A-A536209D6AF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24C12C7A-7CD6-3E94-D588-2F9390A7BC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1345" y="5171229"/>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D9B68623-E4D0-9E3A-CDDD-D92566B0C6B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94E58188-A021-EB26-1EB1-EC6E706B089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Cloud Callout 57">
                <a:extLst>
                  <a:ext uri="{FF2B5EF4-FFF2-40B4-BE49-F238E27FC236}">
                    <a16:creationId xmlns:a16="http://schemas.microsoft.com/office/drawing/2014/main" id="{397BD55B-EA83-44D0-71B7-D66427B0CA1A}"/>
                  </a:ext>
                </a:extLst>
              </p:cNvPr>
              <p:cNvSpPr/>
              <p:nvPr/>
            </p:nvSpPr>
            <p:spPr>
              <a:xfrm>
                <a:off x="126843" y="982862"/>
                <a:ext cx="2152233" cy="1264980"/>
              </a:xfrm>
              <a:prstGeom prst="cloudCallout">
                <a:avLst>
                  <a:gd name="adj1" fmla="val 9177"/>
                  <a:gd name="adj2" fmla="val 70462"/>
                </a:avLst>
              </a:prstGeom>
              <a:noFill/>
              <a:ln w="76200">
                <a:solidFill>
                  <a:srgbClr val="66FFFF"/>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smtClean="0">
                          <a:solidFill>
                            <a:srgbClr val="FFFF00"/>
                          </a:solidFill>
                          <a:latin typeface="Arial" panose="020B0604020202020204" pitchFamily="34" charset="0"/>
                          <a:cs typeface="Arial" panose="020B0604020202020204" pitchFamily="34" charset="0"/>
                        </a:rPr>
                        <m:t>secret</m:t>
                      </m:r>
                      <m:r>
                        <a:rPr lang="en-US" b="0" i="1" smtClean="0">
                          <a:solidFill>
                            <a:srgbClr val="FFFF00"/>
                          </a:solidFill>
                          <a:latin typeface="Cambria Math"/>
                          <a:cs typeface="Arial" panose="020B0604020202020204" pitchFamily="34" charset="0"/>
                        </a:rPr>
                        <m:t> </m:t>
                      </m:r>
                      <m:r>
                        <a:rPr lang="en-US" b="0" i="1" smtClean="0">
                          <a:solidFill>
                            <a:schemeClr val="tx1"/>
                          </a:solidFill>
                          <a:latin typeface="Cambria Math"/>
                        </a:rPr>
                        <m:t>𝑠</m:t>
                      </m:r>
                      <m:r>
                        <a:rPr lang="en-US" b="0" i="1" smtClean="0">
                          <a:solidFill>
                            <a:srgbClr val="FFFF00"/>
                          </a:solidFill>
                          <a:latin typeface="Cambria Math"/>
                        </a:rPr>
                        <m:t>,</m:t>
                      </m:r>
                    </m:oMath>
                  </m:oMathPara>
                </a14:m>
                <a:endParaRPr lang="en-US" b="0" i="1" dirty="0">
                  <a:solidFill>
                    <a:srgbClr val="FFFF00"/>
                  </a:solidFill>
                  <a:latin typeface="Cambria Math"/>
                </a:endParaRPr>
              </a:p>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a:rPr>
                        <m:t>h</m:t>
                      </m:r>
                      <m:r>
                        <a:rPr lang="en-US" b="0" i="1" smtClean="0">
                          <a:solidFill>
                            <a:schemeClr val="tx1"/>
                          </a:solidFill>
                          <a:latin typeface="Cambria Math"/>
                        </a:rPr>
                        <m:t>=</m:t>
                      </m:r>
                      <m:r>
                        <a:rPr lang="en-US" b="0" i="1" smtClean="0">
                          <a:solidFill>
                            <a:schemeClr val="tx1"/>
                          </a:solidFill>
                          <a:latin typeface="Cambria Math"/>
                        </a:rPr>
                        <m:t>𝐻</m:t>
                      </m:r>
                      <m:r>
                        <a:rPr lang="en-US" b="0" i="1" smtClean="0">
                          <a:solidFill>
                            <a:schemeClr val="tx1"/>
                          </a:solidFill>
                          <a:latin typeface="Cambria Math"/>
                        </a:rPr>
                        <m:t>(</m:t>
                      </m:r>
                      <m:r>
                        <a:rPr lang="en-US" b="0" i="1" smtClean="0">
                          <a:solidFill>
                            <a:schemeClr val="tx1"/>
                          </a:solidFill>
                          <a:latin typeface="Cambria Math"/>
                        </a:rPr>
                        <m:t>𝑠</m:t>
                      </m:r>
                      <m:r>
                        <a:rPr lang="en-US" b="0" i="1" smtClean="0">
                          <a:solidFill>
                            <a:schemeClr val="tx1"/>
                          </a:solidFill>
                          <a:latin typeface="Cambria Math"/>
                        </a:rPr>
                        <m:t>)</m:t>
                      </m:r>
                    </m:oMath>
                  </m:oMathPara>
                </a14:m>
                <a:endParaRPr lang="en-US" i="1" dirty="0">
                  <a:solidFill>
                    <a:schemeClr val="tx1"/>
                  </a:solidFill>
                  <a:latin typeface="cmr9" panose="020B0500000000000000" pitchFamily="34" charset="0"/>
                </a:endParaRPr>
              </a:p>
            </p:txBody>
          </p:sp>
        </mc:Choice>
        <mc:Fallback xmlns="">
          <p:sp>
            <p:nvSpPr>
              <p:cNvPr id="22" name="Cloud Callout 57">
                <a:extLst>
                  <a:ext uri="{FF2B5EF4-FFF2-40B4-BE49-F238E27FC236}">
                    <a16:creationId xmlns:a16="http://schemas.microsoft.com/office/drawing/2014/main" id="{397BD55B-EA83-44D0-71B7-D66427B0CA1A}"/>
                  </a:ext>
                </a:extLst>
              </p:cNvPr>
              <p:cNvSpPr>
                <a:spLocks noRot="1" noChangeAspect="1" noMove="1" noResize="1" noEditPoints="1" noAdjustHandles="1" noChangeArrowheads="1" noChangeShapeType="1" noTextEdit="1"/>
              </p:cNvSpPr>
              <p:nvPr/>
            </p:nvSpPr>
            <p:spPr>
              <a:xfrm>
                <a:off x="126843" y="982862"/>
                <a:ext cx="2152233" cy="1264980"/>
              </a:xfrm>
              <a:prstGeom prst="cloudCallout">
                <a:avLst>
                  <a:gd name="adj1" fmla="val 9177"/>
                  <a:gd name="adj2" fmla="val 70462"/>
                </a:avLst>
              </a:prstGeom>
              <a:blipFill>
                <a:blip r:embed="rId7"/>
                <a:stretch>
                  <a:fillRect/>
                </a:stretch>
              </a:blipFill>
              <a:ln w="76200">
                <a:solidFill>
                  <a:srgbClr val="66FFFF"/>
                </a:solid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252709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5F19A-1EA4-EE1E-4AC0-648CFBD6D5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74706C3-2702-C06F-30BE-A8F067AFDEA9}"/>
              </a:ext>
            </a:extLst>
          </p:cNvPr>
          <p:cNvSpPr>
            <a:spLocks noGrp="1"/>
          </p:cNvSpPr>
          <p:nvPr>
            <p:ph type="title"/>
          </p:nvPr>
        </p:nvSpPr>
        <p:spPr/>
        <p:txBody>
          <a:bodyPr/>
          <a:lstStyle/>
          <a:p>
            <a:r>
              <a:rPr lang="en-US" dirty="0">
                <a:solidFill>
                  <a:srgbClr val="FFFF00"/>
                </a:solidFill>
              </a:rPr>
              <a:t>Alice Triggers Transfer</a:t>
            </a:r>
          </a:p>
        </p:txBody>
      </p:sp>
      <p:sp>
        <p:nvSpPr>
          <p:cNvPr id="2" name="Slide Number Placeholder 1">
            <a:extLst>
              <a:ext uri="{FF2B5EF4-FFF2-40B4-BE49-F238E27FC236}">
                <a16:creationId xmlns:a16="http://schemas.microsoft.com/office/drawing/2014/main" id="{96C651BC-242B-7448-C760-9312A70F99B8}"/>
              </a:ext>
            </a:extLst>
          </p:cNvPr>
          <p:cNvSpPr>
            <a:spLocks noGrp="1"/>
          </p:cNvSpPr>
          <p:nvPr>
            <p:ph type="sldNum" sz="quarter" idx="11"/>
          </p:nvPr>
        </p:nvSpPr>
        <p:spPr/>
        <p:txBody>
          <a:bodyPr/>
          <a:lstStyle/>
          <a:p>
            <a:pPr>
              <a:defRPr/>
            </a:pPr>
            <a:fld id="{FE25F947-77F5-4CA6-8472-B4B2967773ED}" type="slidenum">
              <a:rPr lang="x-none" smtClean="0"/>
              <a:pPr>
                <a:defRPr/>
              </a:pPr>
              <a:t>21</a:t>
            </a:fld>
            <a:endParaRPr lang="en-US" dirty="0"/>
          </a:p>
        </p:txBody>
      </p:sp>
      <p:sp>
        <p:nvSpPr>
          <p:cNvPr id="6" name="Curved Down Arrow 5">
            <a:extLst>
              <a:ext uri="{FF2B5EF4-FFF2-40B4-BE49-F238E27FC236}">
                <a16:creationId xmlns:a16="http://schemas.microsoft.com/office/drawing/2014/main" id="{B6D34684-2F83-B085-0BFD-0E76092E8815}"/>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A21EDA38-FFFC-06AF-EB0B-9818B6AD5099}"/>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B7D9E82-3E33-1306-6F82-17F8EADA71BE}"/>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4</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0B7D9E82-3E33-1306-6F82-17F8EADA71BE}"/>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B6D66B3B-6A4A-AF58-E797-5074EFA45837}"/>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76140775-E0CC-0D31-8983-BA3D3BB9D9DE}"/>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D9BEA72F-AAA7-3F1A-5913-6059CFB74320}"/>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BA22490D-4758-7F4B-3985-A69CA04C81D0}"/>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ECA2363F-12D2-89FB-CCEE-AD5E0B97D0E7}"/>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77841B20-339A-BF7A-9ECD-96AFFEA7B18A}"/>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6D556694-61C4-5116-412E-48AC2FFAABF9}"/>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2AA955F5-295D-15F2-79C6-63F7EB82D782}"/>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DE1C7E05-2978-AD30-646B-B11AD9D64BD7}"/>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9A929F8D-1C10-10C7-5CEF-5A4BB29275CA}"/>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7C0F4EAC-09A5-121B-4A18-70C4266311BB}"/>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095419B2-227F-2EDB-1FB9-93CB998BB80C}"/>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7FE1E324-1E02-53B0-68A4-BF5F7C595B2F}"/>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4CFA5937-D015-3480-71F5-03E34FD1D2A9}"/>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6860A31E-B4A6-B008-5250-CF7DFF0E4D5A}"/>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6C5803D7-CCAB-BD7A-8BCB-9DEAE68625AB}"/>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E0907BFE-5B48-B4BE-A6CA-071AF5DF438F}"/>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43BABB69-5BBB-D2CB-0761-32C4F050224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DC3D7B26-4910-2F8C-E8E8-6B81EED86EC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A7083EDC-57E4-F8DB-9441-BC7D65DC6CA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AA8E1C0E-2754-5B5F-4F72-898FAB05B4D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C32888F3-83FC-A28B-1DF9-76A6E3862DA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3EB32CF5-C3D9-E858-91A7-ACE51F9EAA7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C2F509CD-AEA1-2691-FDF2-D150BB01B855}"/>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4D1A9F3C-80FE-4992-D97E-D23FF87DE903}"/>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565CAC8D-2C0B-DE92-FD09-5E2D5389EE4E}"/>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DD71A357-BE11-FF70-6BA2-7933EA4E57BD}"/>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349679A0-7934-E9DA-F471-77222E1284BA}"/>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5FD72D2D-ACD1-61E0-DD87-633ED9158439}"/>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5B5C6922-32A3-2C90-1BDD-13CA7ED98D7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6DDD52B8-3416-F694-D423-02A0B7E38FE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2EBA670A-8267-EF2B-7697-E5227DE9D4D7}"/>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AFDFC330-584D-C4CC-B478-888ACDE6EC69}"/>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7D14F527-0F93-CFEB-A202-D11F3C69A73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8DB5C9B7-0C28-8AE4-FFE0-26177380D3C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B3D0D2AD-CD2E-E559-AA38-1C04235BFF6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94D69DB2-2C11-3D13-0E1D-47A7259B855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15EE48EE-ABB7-4561-EFEB-FDE668BF89FC}"/>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2112F2A1-BFA2-C560-D44F-12C136E77D03}"/>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D0089994-C0B5-AA07-69DE-CA4FC85DD4D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5408E0B2-1C03-E720-D2F5-D63189FE4F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345" y="5171229"/>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20077D5B-1927-AB93-0E0D-7DF7FF8BE8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CD9D8EDC-63B3-71EA-E44E-DC4C842C1A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523EB510-08F7-9FDA-0670-CFDE79792F2D}"/>
                  </a:ext>
                </a:extLst>
              </p:cNvPr>
              <p:cNvSpPr/>
              <p:nvPr/>
            </p:nvSpPr>
            <p:spPr>
              <a:xfrm>
                <a:off x="688158" y="1686771"/>
                <a:ext cx="1531785" cy="510778"/>
              </a:xfrm>
              <a:prstGeom prst="wedgeRoundRectCallout">
                <a:avLst>
                  <a:gd name="adj1" fmla="val -5467"/>
                  <a:gd name="adj2" fmla="val 126088"/>
                  <a:gd name="adj3" fmla="val 16667"/>
                </a:avLst>
              </a:prstGeom>
              <a:no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523EB510-08F7-9FDA-0670-CFDE79792F2D}"/>
                  </a:ext>
                </a:extLst>
              </p:cNvPr>
              <p:cNvSpPr>
                <a:spLocks noRot="1" noChangeAspect="1" noMove="1" noResize="1" noEditPoints="1" noAdjustHandles="1" noChangeArrowheads="1" noChangeShapeType="1" noTextEdit="1"/>
              </p:cNvSpPr>
              <p:nvPr/>
            </p:nvSpPr>
            <p:spPr>
              <a:xfrm>
                <a:off x="688158" y="1686771"/>
                <a:ext cx="1531785" cy="510778"/>
              </a:xfrm>
              <a:prstGeom prst="wedgeRoundRectCallout">
                <a:avLst>
                  <a:gd name="adj1" fmla="val -5467"/>
                  <a:gd name="adj2" fmla="val 126088"/>
                  <a:gd name="adj3" fmla="val 16667"/>
                </a:avLst>
              </a:prstGeom>
              <a:blipFill>
                <a:blip r:embed="rId6"/>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loud Callout 58">
                <a:extLst>
                  <a:ext uri="{FF2B5EF4-FFF2-40B4-BE49-F238E27FC236}">
                    <a16:creationId xmlns:a16="http://schemas.microsoft.com/office/drawing/2014/main" id="{BA2CC3B7-C9EE-CC73-58DC-241648A4B175}"/>
                  </a:ext>
                </a:extLst>
              </p:cNvPr>
              <p:cNvSpPr/>
              <p:nvPr/>
            </p:nvSpPr>
            <p:spPr>
              <a:xfrm>
                <a:off x="3749631" y="4272165"/>
                <a:ext cx="1820654" cy="702766"/>
              </a:xfrm>
              <a:prstGeom prst="cloudCallout">
                <a:avLst>
                  <a:gd name="adj1" fmla="val -17955"/>
                  <a:gd name="adj2" fmla="val 112621"/>
                </a:avLst>
              </a:prstGeom>
              <a:solidFill>
                <a:schemeClr val="bg1"/>
              </a:solidFill>
              <a:ln w="76200">
                <a:solidFill>
                  <a:srgbClr val="FF6699"/>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23" name="Cloud Callout 58">
                <a:extLst>
                  <a:ext uri="{FF2B5EF4-FFF2-40B4-BE49-F238E27FC236}">
                    <a16:creationId xmlns:a16="http://schemas.microsoft.com/office/drawing/2014/main" id="{BA2CC3B7-C9EE-CC73-58DC-241648A4B175}"/>
                  </a:ext>
                </a:extLst>
              </p:cNvPr>
              <p:cNvSpPr>
                <a:spLocks noRot="1" noChangeAspect="1" noMove="1" noResize="1" noEditPoints="1" noAdjustHandles="1" noChangeArrowheads="1" noChangeShapeType="1" noTextEdit="1"/>
              </p:cNvSpPr>
              <p:nvPr/>
            </p:nvSpPr>
            <p:spPr>
              <a:xfrm>
                <a:off x="3749631" y="4272165"/>
                <a:ext cx="1820654" cy="702766"/>
              </a:xfrm>
              <a:prstGeom prst="cloudCallout">
                <a:avLst>
                  <a:gd name="adj1" fmla="val -17955"/>
                  <a:gd name="adj2" fmla="val 112621"/>
                </a:avLst>
              </a:prstGeom>
              <a:blipFill>
                <a:blip r:embed="rId7"/>
                <a:stretch>
                  <a:fillRect/>
                </a:stretch>
              </a:blipFill>
              <a:ln w="76200">
                <a:solidFill>
                  <a:srgbClr val="FF6699"/>
                </a:solid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140889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CA95E-19BA-3455-1FBE-DAC16F1584A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2217EB5-C68A-B03C-DA52-4BEE861ED32B}"/>
              </a:ext>
            </a:extLst>
          </p:cNvPr>
          <p:cNvSpPr>
            <a:spLocks noGrp="1"/>
          </p:cNvSpPr>
          <p:nvPr>
            <p:ph type="title"/>
          </p:nvPr>
        </p:nvSpPr>
        <p:spPr/>
        <p:txBody>
          <a:bodyPr/>
          <a:lstStyle/>
          <a:p>
            <a:r>
              <a:rPr lang="en-US" dirty="0">
                <a:solidFill>
                  <a:srgbClr val="FFFF00"/>
                </a:solidFill>
              </a:rPr>
              <a:t>Alice Triggers Transfer</a:t>
            </a:r>
          </a:p>
        </p:txBody>
      </p:sp>
      <p:sp>
        <p:nvSpPr>
          <p:cNvPr id="2" name="Slide Number Placeholder 1">
            <a:extLst>
              <a:ext uri="{FF2B5EF4-FFF2-40B4-BE49-F238E27FC236}">
                <a16:creationId xmlns:a16="http://schemas.microsoft.com/office/drawing/2014/main" id="{3B4FC139-842F-E10D-F5E2-46A084870D1B}"/>
              </a:ext>
            </a:extLst>
          </p:cNvPr>
          <p:cNvSpPr>
            <a:spLocks noGrp="1"/>
          </p:cNvSpPr>
          <p:nvPr>
            <p:ph type="sldNum" sz="quarter" idx="11"/>
          </p:nvPr>
        </p:nvSpPr>
        <p:spPr/>
        <p:txBody>
          <a:bodyPr/>
          <a:lstStyle/>
          <a:p>
            <a:pPr>
              <a:defRPr/>
            </a:pPr>
            <a:fld id="{FE25F947-77F5-4CA6-8472-B4B2967773ED}" type="slidenum">
              <a:rPr lang="x-none" smtClean="0"/>
              <a:pPr>
                <a:defRPr/>
              </a:pPr>
              <a:t>22</a:t>
            </a:fld>
            <a:endParaRPr lang="en-US" dirty="0"/>
          </a:p>
        </p:txBody>
      </p:sp>
      <p:sp>
        <p:nvSpPr>
          <p:cNvPr id="6" name="Curved Down Arrow 5">
            <a:extLst>
              <a:ext uri="{FF2B5EF4-FFF2-40B4-BE49-F238E27FC236}">
                <a16:creationId xmlns:a16="http://schemas.microsoft.com/office/drawing/2014/main" id="{3A5D8FC5-806C-7A69-C18F-5C8B6A88E9B5}"/>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BDB20973-B08F-3011-1F4F-2902C08A7653}"/>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868929B-F43D-3ACD-318D-0064D6F28760}"/>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4</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3868929B-F43D-3ACD-318D-0064D6F28760}"/>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D20C8F24-8D7C-AAD8-03CF-D7B30EEE0D82}"/>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628153AD-46BF-16DD-F338-20993FC82A5F}"/>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174F063C-3204-AF99-9B5A-32980B89CE88}"/>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A335593D-3869-06BD-6630-646DC5BCD289}"/>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60B07A30-3A13-C556-870F-06FA9C5F9D17}"/>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DB3D0DBF-1AC1-1ED6-A4D1-016E0D0FAFDD}"/>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2E1901A2-DB52-4D70-6639-F386FA3654B6}"/>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0EB43665-F4C6-76CA-CCF7-17E61EA6BA99}"/>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73DC519C-65F3-02B7-6C6E-BC317F81CB75}"/>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90131E4E-FE1C-A163-62D5-0D2E062666A0}"/>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7D4CECB1-0A8C-02C1-065E-A563F8DF47F7}"/>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D9A77FC3-D144-D762-B083-393758343343}"/>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BC35EEBF-6AF2-9BDD-3006-5198DA7E8E02}"/>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C0A89A08-BAC9-6104-6A37-5DED86A7CF7C}"/>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DC3F4219-882D-AA50-25FC-A4919D496717}"/>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2AD4F126-5BF1-7F5F-71FF-0FCFBA68B681}"/>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E033E741-220F-F1D2-A188-E6DF963AB923}"/>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FA936D23-3988-BA5B-C6AB-80ECF4296D3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04595EDA-BBD0-500C-8B3F-D42D398178A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6013D92B-6098-9C01-57BF-5C3C0F73500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81A9FD06-5EA1-CA48-C6DD-1FDA20D54A7B}"/>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CD98CC77-5300-47B0-700D-AF3E1DD011A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B237CD6D-94FD-1944-6AE4-A47ED633C1D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2875DEBE-6A8E-93EB-98C8-33709D784A99}"/>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C0623D3F-1A18-C8F9-F40A-00EFE5B2278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30AA22AA-B08D-24F2-F5B3-AF4FCC994946}"/>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68CE0E3A-60E4-D018-2517-C0C5BB28E848}"/>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11C33CDC-67D9-A914-11E9-6A7B9D7875A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5B128091-0F8E-00EB-8528-113BC444B5EF}"/>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13A4A4CC-A09B-DEE9-54E9-D3907D36D17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630046E1-C9D8-C00A-42D3-06A7ADA8B07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443D4EF6-A24A-0D90-3ADF-94D947A9AE5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6A7EDE96-AEC7-D481-2B43-71A6E41C927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190D7715-9FF5-131D-8386-087EAEEFD29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E09EB0AB-766A-1268-78D9-404D07CFC30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2A9C76D0-95FA-9B1B-944D-30886C34464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63B90BCB-BC86-C65D-3249-6192E24ABBA4}"/>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0EE64252-3264-CF45-CA12-847843BC93AC}"/>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F7B65518-5ED4-FEB4-F085-6F9213DB6CA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D682D2F3-473C-98EF-A76B-6AA0F5E1EF5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3430EE95-61B7-4134-B678-02FDA130A2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711" y="3070330"/>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FF8417EC-8D75-405D-9A94-11DC7FDF55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101F9FFC-AC4F-5F46-9738-8913AA62A70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69804D19-DCD9-D0A8-82C0-5A85D7768581}"/>
                  </a:ext>
                </a:extLst>
              </p:cNvPr>
              <p:cNvSpPr/>
              <p:nvPr/>
            </p:nvSpPr>
            <p:spPr>
              <a:xfrm>
                <a:off x="688158" y="1686771"/>
                <a:ext cx="1531785" cy="510778"/>
              </a:xfrm>
              <a:prstGeom prst="wedgeRoundRectCallout">
                <a:avLst>
                  <a:gd name="adj1" fmla="val -5467"/>
                  <a:gd name="adj2" fmla="val 126088"/>
                  <a:gd name="adj3" fmla="val 16667"/>
                </a:avLst>
              </a:prstGeom>
              <a:no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69804D19-DCD9-D0A8-82C0-5A85D7768581}"/>
                  </a:ext>
                </a:extLst>
              </p:cNvPr>
              <p:cNvSpPr>
                <a:spLocks noRot="1" noChangeAspect="1" noMove="1" noResize="1" noEditPoints="1" noAdjustHandles="1" noChangeArrowheads="1" noChangeShapeType="1" noTextEdit="1"/>
              </p:cNvSpPr>
              <p:nvPr/>
            </p:nvSpPr>
            <p:spPr>
              <a:xfrm>
                <a:off x="688158" y="1686771"/>
                <a:ext cx="1531785" cy="510778"/>
              </a:xfrm>
              <a:prstGeom prst="wedgeRoundRectCallout">
                <a:avLst>
                  <a:gd name="adj1" fmla="val -5467"/>
                  <a:gd name="adj2" fmla="val 126088"/>
                  <a:gd name="adj3" fmla="val 16667"/>
                </a:avLst>
              </a:prstGeom>
              <a:blipFill>
                <a:blip r:embed="rId6"/>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loud Callout 58">
                <a:extLst>
                  <a:ext uri="{FF2B5EF4-FFF2-40B4-BE49-F238E27FC236}">
                    <a16:creationId xmlns:a16="http://schemas.microsoft.com/office/drawing/2014/main" id="{7B55A67B-0E47-67DB-D0FD-72ACECC4E7FC}"/>
                  </a:ext>
                </a:extLst>
              </p:cNvPr>
              <p:cNvSpPr/>
              <p:nvPr/>
            </p:nvSpPr>
            <p:spPr>
              <a:xfrm>
                <a:off x="3749631" y="4272165"/>
                <a:ext cx="1820654" cy="702766"/>
              </a:xfrm>
              <a:prstGeom prst="cloudCallout">
                <a:avLst>
                  <a:gd name="adj1" fmla="val -17955"/>
                  <a:gd name="adj2" fmla="val 112621"/>
                </a:avLst>
              </a:prstGeom>
              <a:solidFill>
                <a:schemeClr val="bg1"/>
              </a:solidFill>
              <a:ln w="76200">
                <a:solidFill>
                  <a:srgbClr val="FF6699"/>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23" name="Cloud Callout 58">
                <a:extLst>
                  <a:ext uri="{FF2B5EF4-FFF2-40B4-BE49-F238E27FC236}">
                    <a16:creationId xmlns:a16="http://schemas.microsoft.com/office/drawing/2014/main" id="{7B55A67B-0E47-67DB-D0FD-72ACECC4E7FC}"/>
                  </a:ext>
                </a:extLst>
              </p:cNvPr>
              <p:cNvSpPr>
                <a:spLocks noRot="1" noChangeAspect="1" noMove="1" noResize="1" noEditPoints="1" noAdjustHandles="1" noChangeArrowheads="1" noChangeShapeType="1" noTextEdit="1"/>
              </p:cNvSpPr>
              <p:nvPr/>
            </p:nvSpPr>
            <p:spPr>
              <a:xfrm>
                <a:off x="3749631" y="4272165"/>
                <a:ext cx="1820654" cy="702766"/>
              </a:xfrm>
              <a:prstGeom prst="cloudCallout">
                <a:avLst>
                  <a:gd name="adj1" fmla="val -17955"/>
                  <a:gd name="adj2" fmla="val 112621"/>
                </a:avLst>
              </a:prstGeom>
              <a:blipFill>
                <a:blip r:embed="rId7"/>
                <a:stretch>
                  <a:fillRect/>
                </a:stretch>
              </a:blipFill>
              <a:ln w="76200">
                <a:solidFill>
                  <a:srgbClr val="FF6699"/>
                </a:solid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4247680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23DF0-1772-A604-CF63-8170BAD091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3430190-F01B-5C87-C910-F13AEDAFE459}"/>
              </a:ext>
            </a:extLst>
          </p:cNvPr>
          <p:cNvSpPr>
            <a:spLocks noGrp="1"/>
          </p:cNvSpPr>
          <p:nvPr>
            <p:ph type="title"/>
          </p:nvPr>
        </p:nvSpPr>
        <p:spPr/>
        <p:txBody>
          <a:bodyPr/>
          <a:lstStyle/>
          <a:p>
            <a:r>
              <a:rPr lang="en-US" dirty="0">
                <a:solidFill>
                  <a:srgbClr val="FFFF00"/>
                </a:solidFill>
              </a:rPr>
              <a:t>Carol Triggers Transfer</a:t>
            </a:r>
          </a:p>
        </p:txBody>
      </p:sp>
      <p:sp>
        <p:nvSpPr>
          <p:cNvPr id="2" name="Slide Number Placeholder 1">
            <a:extLst>
              <a:ext uri="{FF2B5EF4-FFF2-40B4-BE49-F238E27FC236}">
                <a16:creationId xmlns:a16="http://schemas.microsoft.com/office/drawing/2014/main" id="{E6CFC23C-CFE0-F877-5DF1-9235DF534906}"/>
              </a:ext>
            </a:extLst>
          </p:cNvPr>
          <p:cNvSpPr>
            <a:spLocks noGrp="1"/>
          </p:cNvSpPr>
          <p:nvPr>
            <p:ph type="sldNum" sz="quarter" idx="11"/>
          </p:nvPr>
        </p:nvSpPr>
        <p:spPr/>
        <p:txBody>
          <a:bodyPr/>
          <a:lstStyle/>
          <a:p>
            <a:pPr>
              <a:defRPr/>
            </a:pPr>
            <a:fld id="{FE25F947-77F5-4CA6-8472-B4B2967773ED}" type="slidenum">
              <a:rPr lang="x-none" smtClean="0"/>
              <a:pPr>
                <a:defRPr/>
              </a:pPr>
              <a:t>23</a:t>
            </a:fld>
            <a:endParaRPr lang="en-US" dirty="0"/>
          </a:p>
        </p:txBody>
      </p:sp>
      <p:sp>
        <p:nvSpPr>
          <p:cNvPr id="6" name="Curved Down Arrow 5">
            <a:extLst>
              <a:ext uri="{FF2B5EF4-FFF2-40B4-BE49-F238E27FC236}">
                <a16:creationId xmlns:a16="http://schemas.microsoft.com/office/drawing/2014/main" id="{4AFF66B9-4A0D-7F01-4AC7-EAD3D80872D8}"/>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7384A4DF-8891-82CC-484A-85C46E0B76EA}"/>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813CEAD-8151-B3C4-29BB-A2E1D25E678D}"/>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5</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7813CEAD-8151-B3C4-29BB-A2E1D25E678D}"/>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886C69D7-A4DE-0F8A-F338-3ACBBE5418ED}"/>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62C77219-970D-515C-6A49-FD2CE0E49650}"/>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0A5B2BAD-F6D4-01B0-C730-404455B236A1}"/>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619784C6-E9F8-1362-54A9-7E31AC809FCD}"/>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82C419A-C78B-E87B-B85A-ED80F39C5531}"/>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C634BA7F-4161-C775-600A-210CC2DAE572}"/>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45FB8D1C-FC7A-E41F-E599-96C60A0BC3C4}"/>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1C472A5C-79E5-377E-299A-D98C3EF7C918}"/>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2D68CBE8-E744-1E51-11BA-F81DCD95E63D}"/>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BD06259F-2007-11FE-00FE-C4A427670AAA}"/>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D2622C85-6952-FB8A-2D06-71406513D741}"/>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188C3DBD-99D6-12F9-E1E9-E3CAFF72AA32}"/>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7E580EAA-1C94-286F-A5EC-816E61970541}"/>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66DC93ED-9BE1-7034-D29A-1FD0AF8C787E}"/>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37EC90EC-6A22-4266-6DD7-3893E8B69E0B}"/>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B666A7D0-0D9F-A6D0-8A30-861918AD96D9}"/>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99C93203-33D3-C956-8B74-58CECA70B98E}"/>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10589CCD-F0B5-B2AA-3F60-2C6C6FC74F9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ECB060CC-924C-1E12-8AC7-BAACE5917F1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4EF8E41E-6C34-B073-6666-05484012EA2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854FFC86-3A0B-4564-F084-48A5A94FCF0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2FD49681-917E-7017-747B-CA58B3B37C9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A5C953D5-0174-3EB3-39F3-43C427DFAC5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08C959C3-2561-9341-3AC8-058E0A316A56}"/>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B4BD9F96-5346-4B62-1F83-E52A3D2ADAAE}"/>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A4319300-EAAE-F5BB-41C7-D33F5CCB53A8}"/>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C7E5C067-B2E4-AF1F-3938-BC8DB456FD4B}"/>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7A454174-1DFD-41FF-4A19-AF6D3FCDA5C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C28EA02B-D9E8-4449-8582-6A0C920CF321}"/>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8798A612-7FA5-AE84-6CAA-C879B828934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105E19B1-0D58-473F-423C-EA2958D5CBD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D2BCFDB7-2474-75FF-2726-4EA7B2726CD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675C6725-29D9-2782-98C0-590F173B3ADB}"/>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3F600430-35B2-D232-230B-B7C1170E3B3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F5B1FA0B-B8BE-A76C-0993-594C89D9685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FA78F8CA-A535-D405-4209-22191A3EC49D}"/>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0D64068D-FF57-FA4F-666E-2B00EFE4E474}"/>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88DAC665-A9F4-D3C8-F000-C7C328E1C8C8}"/>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06D6BC42-D8AB-374B-5388-34D9171BE662}"/>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96554872-E293-588E-F86C-FF744CF7E3C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FDBB880D-0819-49BC-4905-1AF8C6436A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711" y="3070330"/>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32733AEC-AA68-A89D-FC2A-F79C24E22D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8227DE13-40BA-EFD1-397D-8AA1FA9316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6356F4AF-122B-8E01-4F13-A38E5D5CA8D6}"/>
                  </a:ext>
                </a:extLst>
              </p:cNvPr>
              <p:cNvSpPr/>
              <p:nvPr/>
            </p:nvSpPr>
            <p:spPr>
              <a:xfrm>
                <a:off x="3373308" y="4384485"/>
                <a:ext cx="1531785" cy="510778"/>
              </a:xfrm>
              <a:prstGeom prst="wedgeRoundRectCallout">
                <a:avLst>
                  <a:gd name="adj1" fmla="val -5467"/>
                  <a:gd name="adj2" fmla="val 126088"/>
                  <a:gd name="adj3" fmla="val 16667"/>
                </a:avLst>
              </a:prstGeom>
              <a:noFill/>
              <a:ln w="76200">
                <a:solidFill>
                  <a:srgbClr val="FF669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6356F4AF-122B-8E01-4F13-A38E5D5CA8D6}"/>
                  </a:ext>
                </a:extLst>
              </p:cNvPr>
              <p:cNvSpPr>
                <a:spLocks noRot="1" noChangeAspect="1" noMove="1" noResize="1" noEditPoints="1" noAdjustHandles="1" noChangeArrowheads="1" noChangeShapeType="1" noTextEdit="1"/>
              </p:cNvSpPr>
              <p:nvPr/>
            </p:nvSpPr>
            <p:spPr>
              <a:xfrm>
                <a:off x="3373308" y="4384485"/>
                <a:ext cx="1531785" cy="510778"/>
              </a:xfrm>
              <a:prstGeom prst="wedgeRoundRectCallout">
                <a:avLst>
                  <a:gd name="adj1" fmla="val -5467"/>
                  <a:gd name="adj2" fmla="val 126088"/>
                  <a:gd name="adj3" fmla="val 16667"/>
                </a:avLst>
              </a:prstGeom>
              <a:blipFill>
                <a:blip r:embed="rId6"/>
                <a:stretch>
                  <a:fillRect/>
                </a:stretch>
              </a:blipFill>
              <a:ln w="76200">
                <a:solidFill>
                  <a:srgbClr val="FF6699"/>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loud Callout 58">
                <a:extLst>
                  <a:ext uri="{FF2B5EF4-FFF2-40B4-BE49-F238E27FC236}">
                    <a16:creationId xmlns:a16="http://schemas.microsoft.com/office/drawing/2014/main" id="{B36818F1-8CAF-BBF9-B353-6CEF2C205BAE}"/>
                  </a:ext>
                </a:extLst>
              </p:cNvPr>
              <p:cNvSpPr/>
              <p:nvPr/>
            </p:nvSpPr>
            <p:spPr>
              <a:xfrm>
                <a:off x="7120337" y="1309354"/>
                <a:ext cx="1820654" cy="702766"/>
              </a:xfrm>
              <a:prstGeom prst="cloudCallout">
                <a:avLst>
                  <a:gd name="adj1" fmla="val -17955"/>
                  <a:gd name="adj2" fmla="val 112621"/>
                </a:avLst>
              </a:prstGeom>
              <a:solidFill>
                <a:schemeClr val="bg1"/>
              </a:solidFill>
              <a:ln w="76200">
                <a:solidFill>
                  <a:srgbClr val="FFFF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23" name="Cloud Callout 58">
                <a:extLst>
                  <a:ext uri="{FF2B5EF4-FFF2-40B4-BE49-F238E27FC236}">
                    <a16:creationId xmlns:a16="http://schemas.microsoft.com/office/drawing/2014/main" id="{B36818F1-8CAF-BBF9-B353-6CEF2C205BAE}"/>
                  </a:ext>
                </a:extLst>
              </p:cNvPr>
              <p:cNvSpPr>
                <a:spLocks noRot="1" noChangeAspect="1" noMove="1" noResize="1" noEditPoints="1" noAdjustHandles="1" noChangeArrowheads="1" noChangeShapeType="1" noTextEdit="1"/>
              </p:cNvSpPr>
              <p:nvPr/>
            </p:nvSpPr>
            <p:spPr>
              <a:xfrm>
                <a:off x="7120337" y="1309354"/>
                <a:ext cx="1820654" cy="702766"/>
              </a:xfrm>
              <a:prstGeom prst="cloudCallout">
                <a:avLst>
                  <a:gd name="adj1" fmla="val -17955"/>
                  <a:gd name="adj2" fmla="val 112621"/>
                </a:avLst>
              </a:prstGeom>
              <a:blipFill>
                <a:blip r:embed="rId7"/>
                <a:stretch>
                  <a:fillRect/>
                </a:stretch>
              </a:blipFill>
              <a:ln w="76200">
                <a:solidFill>
                  <a:srgbClr val="FFFF00"/>
                </a:solid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472554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A149A-CA3C-017D-CD70-E6DC21679E1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0F94A2C-A19A-5BFA-8EF4-3F82014C3CE0}"/>
              </a:ext>
            </a:extLst>
          </p:cNvPr>
          <p:cNvSpPr>
            <a:spLocks noGrp="1"/>
          </p:cNvSpPr>
          <p:nvPr>
            <p:ph type="title"/>
          </p:nvPr>
        </p:nvSpPr>
        <p:spPr/>
        <p:txBody>
          <a:bodyPr/>
          <a:lstStyle/>
          <a:p>
            <a:r>
              <a:rPr lang="en-US" dirty="0">
                <a:solidFill>
                  <a:srgbClr val="FFFF00"/>
                </a:solidFill>
              </a:rPr>
              <a:t>Carol Triggers Transfer</a:t>
            </a:r>
          </a:p>
        </p:txBody>
      </p:sp>
      <p:sp>
        <p:nvSpPr>
          <p:cNvPr id="2" name="Slide Number Placeholder 1">
            <a:extLst>
              <a:ext uri="{FF2B5EF4-FFF2-40B4-BE49-F238E27FC236}">
                <a16:creationId xmlns:a16="http://schemas.microsoft.com/office/drawing/2014/main" id="{75968E48-A74D-FAAF-DE6F-958562C949CD}"/>
              </a:ext>
            </a:extLst>
          </p:cNvPr>
          <p:cNvSpPr>
            <a:spLocks noGrp="1"/>
          </p:cNvSpPr>
          <p:nvPr>
            <p:ph type="sldNum" sz="quarter" idx="11"/>
          </p:nvPr>
        </p:nvSpPr>
        <p:spPr/>
        <p:txBody>
          <a:bodyPr/>
          <a:lstStyle/>
          <a:p>
            <a:pPr>
              <a:defRPr/>
            </a:pPr>
            <a:fld id="{FE25F947-77F5-4CA6-8472-B4B2967773ED}" type="slidenum">
              <a:rPr lang="x-none" smtClean="0"/>
              <a:pPr>
                <a:defRPr/>
              </a:pPr>
              <a:t>24</a:t>
            </a:fld>
            <a:endParaRPr lang="en-US" dirty="0"/>
          </a:p>
        </p:txBody>
      </p:sp>
      <p:sp>
        <p:nvSpPr>
          <p:cNvPr id="6" name="Curved Down Arrow 5">
            <a:extLst>
              <a:ext uri="{FF2B5EF4-FFF2-40B4-BE49-F238E27FC236}">
                <a16:creationId xmlns:a16="http://schemas.microsoft.com/office/drawing/2014/main" id="{45283108-8C36-F7A8-BCBF-A00508EA7025}"/>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A2954088-9930-9194-DA2E-5D977E47B485}"/>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897F64E-EB32-B3E7-863A-37D92A5B16F4}"/>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5</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7897F64E-EB32-B3E7-863A-37D92A5B16F4}"/>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FB259FC1-A849-A348-0B9A-9E6F58AB0CE3}"/>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92700DA5-4E57-A848-76F0-A4442B59BC06}"/>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48E8DD2B-A7B4-1715-643B-A8BA7402CE33}"/>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4086D380-52DB-5A47-1630-1D148D764954}"/>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14DD7063-55D2-F7EA-ED2F-41C63C8B18A8}"/>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ADC79999-6019-F56F-27A1-C5545E11998C}"/>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32DF7A99-B7BF-47C4-BE7B-E146F86DE4B4}"/>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1C3670B7-8B4B-92C6-B884-F03190395122}"/>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D4B2C341-36C7-4951-06E2-B845B99373C2}"/>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2C2DDA4B-2F2D-FE52-E3FC-7AE0277A1B1F}"/>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EAE734D8-3C92-E73E-70A6-B22E2B686556}"/>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EF6A0CFB-2919-A273-D442-0179626E181A}"/>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F87038BB-42CA-0F0F-419C-7FC44DEB742C}"/>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5FB22E9D-8005-22FE-C6DA-1F6BB121EB33}"/>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6081D143-7A5C-9FC7-CB49-E3B5C6E5913B}"/>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96AED5A4-5B2F-6864-A99A-DD061C8D7D15}"/>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F129A36A-5AFE-406E-2D7A-945630A5777D}"/>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0FEF1CD3-8CC3-34DF-CAF9-513D12C050C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A3C08C4F-4BAE-50BA-3BE1-4C0EA4E8C58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9CE0BDFE-9DFA-986D-01AF-B8B9A224677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9E14B21F-1628-1C86-95D9-DD96FEEA8CD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BD18DD84-18EB-CC9F-520F-56244C0CA1F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8B3784A1-9511-6E5A-F613-19F343631AA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C52FC81F-A3E4-5DFC-FBC5-F450DC5C53BC}"/>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A757127D-E109-7EB5-5081-9933A8BB589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EA9299A5-F705-54BB-E328-EB929C8AF37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5B16574C-E67C-C5D8-6402-C9579D197062}"/>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36D26FFB-0ADC-1B78-DF51-EC230996189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AAB209A9-57F2-7863-E3CC-AA7D64880F9E}"/>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7F846C77-DF19-9C31-61E2-261B392CAD0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170CCA66-6D5F-BEE2-6E31-734B3D19A79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1BE80FAF-43F5-0A50-1EC1-8D6F5E7B45F3}"/>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96D69AF0-A274-8369-2D2C-C23BC9FDBEBA}"/>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B499773F-EF7A-C062-1D53-53356673EDD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4FAFDCE4-04EF-CF60-0EEB-7455A96CA5F8}"/>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B755AF6B-6EB8-BC78-BE42-01D9A8CA49A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E0FA13FB-E2B5-708C-DAC7-13207CAC038E}"/>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43F78370-44AF-94FB-2D59-EB184C5DDE27}"/>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69DCB656-687C-7B98-8652-8D2989FA7B9C}"/>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DDC74CB1-6297-001C-B2A0-CE9150C670A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D1B87D4D-C963-7C48-DFCF-5C38212F8B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711" y="3070330"/>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9642FD2B-1D5C-7603-6711-9DD948DAB3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218B0AEE-1192-F313-4FF6-B637546BCB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5396" y="6002544"/>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7E43B998-570E-5F04-8A78-1CEFBC9B216B}"/>
                  </a:ext>
                </a:extLst>
              </p:cNvPr>
              <p:cNvSpPr/>
              <p:nvPr/>
            </p:nvSpPr>
            <p:spPr>
              <a:xfrm>
                <a:off x="3373308" y="4384485"/>
                <a:ext cx="1531785" cy="510778"/>
              </a:xfrm>
              <a:prstGeom prst="wedgeRoundRectCallout">
                <a:avLst>
                  <a:gd name="adj1" fmla="val -5467"/>
                  <a:gd name="adj2" fmla="val 126088"/>
                  <a:gd name="adj3" fmla="val 16667"/>
                </a:avLst>
              </a:prstGeom>
              <a:noFill/>
              <a:ln w="76200">
                <a:solidFill>
                  <a:srgbClr val="FF669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7E43B998-570E-5F04-8A78-1CEFBC9B216B}"/>
                  </a:ext>
                </a:extLst>
              </p:cNvPr>
              <p:cNvSpPr>
                <a:spLocks noRot="1" noChangeAspect="1" noMove="1" noResize="1" noEditPoints="1" noAdjustHandles="1" noChangeArrowheads="1" noChangeShapeType="1" noTextEdit="1"/>
              </p:cNvSpPr>
              <p:nvPr/>
            </p:nvSpPr>
            <p:spPr>
              <a:xfrm>
                <a:off x="3373308" y="4384485"/>
                <a:ext cx="1531785" cy="510778"/>
              </a:xfrm>
              <a:prstGeom prst="wedgeRoundRectCallout">
                <a:avLst>
                  <a:gd name="adj1" fmla="val -5467"/>
                  <a:gd name="adj2" fmla="val 126088"/>
                  <a:gd name="adj3" fmla="val 16667"/>
                </a:avLst>
              </a:prstGeom>
              <a:blipFill>
                <a:blip r:embed="rId6"/>
                <a:stretch>
                  <a:fillRect/>
                </a:stretch>
              </a:blipFill>
              <a:ln w="76200">
                <a:solidFill>
                  <a:srgbClr val="FF6699"/>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loud Callout 58">
                <a:extLst>
                  <a:ext uri="{FF2B5EF4-FFF2-40B4-BE49-F238E27FC236}">
                    <a16:creationId xmlns:a16="http://schemas.microsoft.com/office/drawing/2014/main" id="{FF4305B7-6D14-DFE1-7398-900B75D36AF9}"/>
                  </a:ext>
                </a:extLst>
              </p:cNvPr>
              <p:cNvSpPr/>
              <p:nvPr/>
            </p:nvSpPr>
            <p:spPr>
              <a:xfrm>
                <a:off x="7120337" y="1309354"/>
                <a:ext cx="1820654" cy="702766"/>
              </a:xfrm>
              <a:prstGeom prst="cloudCallout">
                <a:avLst>
                  <a:gd name="adj1" fmla="val -17955"/>
                  <a:gd name="adj2" fmla="val 112621"/>
                </a:avLst>
              </a:prstGeom>
              <a:solidFill>
                <a:schemeClr val="bg1"/>
              </a:solidFill>
              <a:ln w="76200">
                <a:solidFill>
                  <a:srgbClr val="FFFF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23" name="Cloud Callout 58">
                <a:extLst>
                  <a:ext uri="{FF2B5EF4-FFF2-40B4-BE49-F238E27FC236}">
                    <a16:creationId xmlns:a16="http://schemas.microsoft.com/office/drawing/2014/main" id="{FF4305B7-6D14-DFE1-7398-900B75D36AF9}"/>
                  </a:ext>
                </a:extLst>
              </p:cNvPr>
              <p:cNvSpPr>
                <a:spLocks noRot="1" noChangeAspect="1" noMove="1" noResize="1" noEditPoints="1" noAdjustHandles="1" noChangeArrowheads="1" noChangeShapeType="1" noTextEdit="1"/>
              </p:cNvSpPr>
              <p:nvPr/>
            </p:nvSpPr>
            <p:spPr>
              <a:xfrm>
                <a:off x="7120337" y="1309354"/>
                <a:ext cx="1820654" cy="702766"/>
              </a:xfrm>
              <a:prstGeom prst="cloudCallout">
                <a:avLst>
                  <a:gd name="adj1" fmla="val -17955"/>
                  <a:gd name="adj2" fmla="val 112621"/>
                </a:avLst>
              </a:prstGeom>
              <a:blipFill>
                <a:blip r:embed="rId7"/>
                <a:stretch>
                  <a:fillRect/>
                </a:stretch>
              </a:blipFill>
              <a:ln w="76200">
                <a:solidFill>
                  <a:srgbClr val="FFFF00"/>
                </a:solid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4188808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FB5AF-FB61-57D5-63A7-01BB0F7763B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3EE083-4F82-6849-FB13-64C65C941A9C}"/>
              </a:ext>
            </a:extLst>
          </p:cNvPr>
          <p:cNvSpPr>
            <a:spLocks noGrp="1"/>
          </p:cNvSpPr>
          <p:nvPr>
            <p:ph type="title"/>
          </p:nvPr>
        </p:nvSpPr>
        <p:spPr/>
        <p:txBody>
          <a:bodyPr/>
          <a:lstStyle/>
          <a:p>
            <a:r>
              <a:rPr lang="en-US" dirty="0">
                <a:solidFill>
                  <a:srgbClr val="FFFF00"/>
                </a:solidFill>
              </a:rPr>
              <a:t>Bob Triggers Transfer</a:t>
            </a:r>
          </a:p>
        </p:txBody>
      </p:sp>
      <p:sp>
        <p:nvSpPr>
          <p:cNvPr id="2" name="Slide Number Placeholder 1">
            <a:extLst>
              <a:ext uri="{FF2B5EF4-FFF2-40B4-BE49-F238E27FC236}">
                <a16:creationId xmlns:a16="http://schemas.microsoft.com/office/drawing/2014/main" id="{B9065B07-58C7-893C-AF8F-BC21A23B1ECE}"/>
              </a:ext>
            </a:extLst>
          </p:cNvPr>
          <p:cNvSpPr>
            <a:spLocks noGrp="1"/>
          </p:cNvSpPr>
          <p:nvPr>
            <p:ph type="sldNum" sz="quarter" idx="11"/>
          </p:nvPr>
        </p:nvSpPr>
        <p:spPr/>
        <p:txBody>
          <a:bodyPr/>
          <a:lstStyle/>
          <a:p>
            <a:pPr>
              <a:defRPr/>
            </a:pPr>
            <a:fld id="{FE25F947-77F5-4CA6-8472-B4B2967773ED}" type="slidenum">
              <a:rPr lang="x-none" smtClean="0"/>
              <a:pPr>
                <a:defRPr/>
              </a:pPr>
              <a:t>25</a:t>
            </a:fld>
            <a:endParaRPr lang="en-US" dirty="0"/>
          </a:p>
        </p:txBody>
      </p:sp>
      <p:sp>
        <p:nvSpPr>
          <p:cNvPr id="6" name="Curved Down Arrow 5">
            <a:extLst>
              <a:ext uri="{FF2B5EF4-FFF2-40B4-BE49-F238E27FC236}">
                <a16:creationId xmlns:a16="http://schemas.microsoft.com/office/drawing/2014/main" id="{5BC586E3-41E2-3AC4-C357-1E72554D4741}"/>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96ABC3F2-83C8-1295-6182-8EF9E4ACF1E2}"/>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2E5C8DFB-0A75-4643-06CC-F4FDEBDA2EB8}"/>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6</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2E5C8DFB-0A75-4643-06CC-F4FDEBDA2EB8}"/>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C1DBB0C9-D31D-A105-6D11-26E25DA8F683}"/>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F251D3D2-C8F2-3B5F-3899-4ED7834E69D3}"/>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1E692769-EEBB-1DDB-9DB4-C67201FF362D}"/>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667F4EA4-1B71-BAAC-52C3-86D6F15E9393}"/>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3D5DF2F1-3F9A-E196-DD02-C520E4CAEDB7}"/>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A9C0AF9C-ADD4-2EA7-E0FC-CA94D719F532}"/>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658B300F-EB80-7E13-417D-470CF08AC67C}"/>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76EEC53F-AEE1-B789-0097-A980750289BA}"/>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FC5B646D-16C6-A09F-26D5-F81083FB4781}"/>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7ADF20ED-0213-EEA0-DBEE-C39AF97CDCCA}"/>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53CA0225-7FFE-D61D-CEB6-6F9D9605682D}"/>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73122B4E-15B2-FF13-91EC-E1CA5DA20B2D}"/>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007DC4A7-B542-6CC5-7B87-F67612935692}"/>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5FE6EB10-6A1D-0567-7AB8-BD616EFF89FF}"/>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FC218674-0540-4AF0-DB60-4F32ADA8B1E6}"/>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AE53B556-7D88-8EB9-2C82-29F8F2A869A9}"/>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B5D6A66A-1AE3-BDB4-3B34-E22431319ACA}"/>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79C025A8-D829-2215-33E7-2E14F28ED9F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4B2A43EE-DB93-3249-0409-5649049F034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E5D69504-D339-5A19-B195-B9EADADE59B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3AE1C248-5D39-FF4A-DD21-77704937AC6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25A37880-AED7-5D41-9DB6-31A3F998BFC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F1FAFB3C-235B-46A3-715E-FFF8E0E8432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4767418B-F415-EF64-20DA-1FACED9DE23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907E5E65-259D-2577-E6B5-B677CEE2D159}"/>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AB004C35-FFA7-2500-29E4-D561C85D3C9C}"/>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5D146522-25A9-3302-CCF2-C0A8F0C0BC61}"/>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E28366A1-0CD2-94AA-4E86-A00157D5A0A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C8648522-961A-1FFB-A58C-03087089C6E1}"/>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6519A04A-D0EE-C564-0354-85D8E0DD2C2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58E1B61D-5FF5-C583-55B2-93244C22548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54DDDCD9-41E4-5178-6C39-60E75CA3A92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B0F06563-15EE-658E-A9DB-71A39456422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51C96EC0-D764-0B3E-A9F1-DEC3C53C3EF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66D8A721-6E1B-D803-0DB7-814D92AD576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E1B2759F-5E12-3251-8810-762009E159D8}"/>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F5D75AE8-ACAF-94E1-31C6-8F186705702F}"/>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1EB0E282-E4A7-935D-0DE2-78EF6975E965}"/>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FC019034-90E9-C97A-6823-344168044E52}"/>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B237F679-6CFF-A825-2FC0-D899DF8CFD4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0FCBCEBF-9B77-4A5F-5707-9D7E75557D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711" y="3070330"/>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FDDF5CCF-A1FF-1920-78CD-0CB3C59AB0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131967F4-14EA-7F27-CC4A-687D24F3D97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5396" y="6002544"/>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177DF7CE-5E18-01D9-2CF2-E3E3956438E4}"/>
                  </a:ext>
                </a:extLst>
              </p:cNvPr>
              <p:cNvSpPr/>
              <p:nvPr/>
            </p:nvSpPr>
            <p:spPr>
              <a:xfrm>
                <a:off x="7179405" y="1672033"/>
                <a:ext cx="1531785" cy="510778"/>
              </a:xfrm>
              <a:prstGeom prst="wedgeRoundRectCallout">
                <a:avLst>
                  <a:gd name="adj1" fmla="val -36714"/>
                  <a:gd name="adj2" fmla="val 126088"/>
                  <a:gd name="adj3" fmla="val 16667"/>
                </a:avLst>
              </a:prstGeom>
              <a:no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177DF7CE-5E18-01D9-2CF2-E3E3956438E4}"/>
                  </a:ext>
                </a:extLst>
              </p:cNvPr>
              <p:cNvSpPr>
                <a:spLocks noRot="1" noChangeAspect="1" noMove="1" noResize="1" noEditPoints="1" noAdjustHandles="1" noChangeArrowheads="1" noChangeShapeType="1" noTextEdit="1"/>
              </p:cNvSpPr>
              <p:nvPr/>
            </p:nvSpPr>
            <p:spPr>
              <a:xfrm>
                <a:off x="7179405" y="1672033"/>
                <a:ext cx="1531785" cy="510778"/>
              </a:xfrm>
              <a:prstGeom prst="wedgeRoundRectCallout">
                <a:avLst>
                  <a:gd name="adj1" fmla="val -36714"/>
                  <a:gd name="adj2" fmla="val 126088"/>
                  <a:gd name="adj3" fmla="val 16667"/>
                </a:avLst>
              </a:prstGeom>
              <a:blipFill>
                <a:blip r:embed="rId6"/>
                <a:stretch>
                  <a:fillRect/>
                </a:stretch>
              </a:blipFill>
              <a:ln w="76200">
                <a:solidFill>
                  <a:srgbClr val="FFFF00"/>
                </a:solidFill>
                <a:headEnd type="none" w="med" len="med"/>
                <a:tailEnd type="triangle" w="med" len="med"/>
              </a:ln>
            </p:spPr>
            <p:txBody>
              <a:bodyPr/>
              <a:lstStyle/>
              <a:p>
                <a:r>
                  <a:rPr lang="en-US">
                    <a:noFill/>
                  </a:rPr>
                  <a:t> </a:t>
                </a:r>
              </a:p>
            </p:txBody>
          </p:sp>
        </mc:Fallback>
      </mc:AlternateContent>
    </p:spTree>
    <p:extLst>
      <p:ext uri="{BB962C8B-B14F-4D97-AF65-F5344CB8AC3E}">
        <p14:creationId xmlns:p14="http://schemas.microsoft.com/office/powerpoint/2010/main" val="3030917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29052-5801-A3F6-7272-B8784DDB7B3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73C820A-E170-1572-DB54-7875C3009BFB}"/>
              </a:ext>
            </a:extLst>
          </p:cNvPr>
          <p:cNvSpPr>
            <a:spLocks noGrp="1"/>
          </p:cNvSpPr>
          <p:nvPr>
            <p:ph type="title"/>
          </p:nvPr>
        </p:nvSpPr>
        <p:spPr/>
        <p:txBody>
          <a:bodyPr/>
          <a:lstStyle/>
          <a:p>
            <a:r>
              <a:rPr lang="en-US" dirty="0">
                <a:solidFill>
                  <a:srgbClr val="FFFF00"/>
                </a:solidFill>
              </a:rPr>
              <a:t>Bob Triggers Transfer</a:t>
            </a:r>
          </a:p>
        </p:txBody>
      </p:sp>
      <p:sp>
        <p:nvSpPr>
          <p:cNvPr id="2" name="Slide Number Placeholder 1">
            <a:extLst>
              <a:ext uri="{FF2B5EF4-FFF2-40B4-BE49-F238E27FC236}">
                <a16:creationId xmlns:a16="http://schemas.microsoft.com/office/drawing/2014/main" id="{58E67081-CAC6-F612-AE92-1EDE70463609}"/>
              </a:ext>
            </a:extLst>
          </p:cNvPr>
          <p:cNvSpPr>
            <a:spLocks noGrp="1"/>
          </p:cNvSpPr>
          <p:nvPr>
            <p:ph type="sldNum" sz="quarter" idx="11"/>
          </p:nvPr>
        </p:nvSpPr>
        <p:spPr/>
        <p:txBody>
          <a:bodyPr/>
          <a:lstStyle/>
          <a:p>
            <a:pPr>
              <a:defRPr/>
            </a:pPr>
            <a:fld id="{FE25F947-77F5-4CA6-8472-B4B2967773ED}" type="slidenum">
              <a:rPr lang="x-none" smtClean="0"/>
              <a:pPr>
                <a:defRPr/>
              </a:pPr>
              <a:t>26</a:t>
            </a:fld>
            <a:endParaRPr lang="en-US" dirty="0"/>
          </a:p>
        </p:txBody>
      </p:sp>
      <p:sp>
        <p:nvSpPr>
          <p:cNvPr id="6" name="Curved Down Arrow 5">
            <a:extLst>
              <a:ext uri="{FF2B5EF4-FFF2-40B4-BE49-F238E27FC236}">
                <a16:creationId xmlns:a16="http://schemas.microsoft.com/office/drawing/2014/main" id="{F4D441B7-9B9A-7871-EB94-FE0A007FE9D4}"/>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A9CD5E1B-F18B-677E-550F-4B7B9C83EBB5}"/>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F03A3E3-3E29-7AB1-1FD0-06AC4F442092}"/>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6</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DF03A3E3-3E29-7AB1-1FD0-06AC4F442092}"/>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907B45F6-F6DB-D41A-0C0B-240413F4DD42}"/>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BAB8BF2F-5276-27ED-C553-A84F1BBFEA4D}"/>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D8B1EE00-B6D1-4082-6B87-1C08E72D080E}"/>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6E902B3A-D7AD-B32E-B56E-20048647DB2F}"/>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E53BB4BD-BA22-96C0-06B9-8A8988752746}"/>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B586C3F2-1D23-8A17-50C7-60CCB851A9C4}"/>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2EA31424-B6DF-33CB-1E7E-BDA609AD7E03}"/>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28213EFC-335C-5521-67C9-6624BC2DBB5D}"/>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DC3DCA1C-7B84-CE4A-994C-3B9897D475C0}"/>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E3DC8A31-3732-EF49-2BE0-A87B3C7EE1A4}"/>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39CCC09B-64C0-87CE-1420-2168878091B6}"/>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788C8BAC-9580-3A66-7696-5813CCBE053D}"/>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10ED2E6A-E0EE-327A-1432-1A478ED47E9E}"/>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42E87005-CCC8-8F4C-E19C-A55C8DE2F280}"/>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3E63B482-DFA9-EAAD-B5BA-8D0D6E9A4A34}"/>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8D75E321-BF9A-39F4-D006-EAF20D57A7FF}"/>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EBF8C33C-CB6C-E67F-8C49-5FFE7877ED43}"/>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2DCA8243-CD44-F40A-317A-5833F84A2B2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3CD09A3E-2294-0DA7-489C-E0EADB27F99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49163C04-290E-0F3F-F84B-C234CB62D27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D696F208-9314-87E6-B53E-9EBAC627094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163820BD-3DC5-E713-61BC-9CF55CBAA2C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4BF18A1E-0E81-9327-AC4A-A401C2A7D7A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AEFD5D5A-E085-11EB-01F3-204AB0720AE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28689B09-73C8-AA50-A539-7B7474440324}"/>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1AEDDE3C-7249-7081-CC18-059E9D8772D8}"/>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5AA7C22B-9353-BFCF-DA8E-992A74BC0FEA}"/>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C3B76322-00CF-CA09-5452-1EF96E71DB4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F34B7392-884B-A710-7784-7F78B25633ED}"/>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1643B2FB-8E32-7F9B-2F30-34302FF2D98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5ED93FD6-787A-8AD6-D045-A62989F0124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840A549D-9561-F072-F406-A7E38F1B67E7}"/>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0DE91174-0F6E-AE66-8CAE-C2D02CDB5CC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2C592F63-5AC1-6352-C5B0-A414B35A07C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6B4BE302-E7B5-DD9C-D5EE-73328BAD2DF0}"/>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83BACC29-DF99-8206-4F07-80A597B509D8}"/>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406B1997-5A5A-3E33-156C-2CA91429B6A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3CB33FDC-8433-FEE3-8E61-6B246846492B}"/>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C726009B-5757-2CBF-68CE-12B303B96D1C}"/>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45926BD1-F270-3601-C415-FAE94A5998D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DFFBA580-A6E1-78BF-0524-3CBE8DE243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711" y="3070330"/>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DD8ED363-7472-C1A6-CA87-D416215475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2627" y="3215631"/>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F5459C98-13F2-4A7C-C3C7-7C66CBC36B9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5396" y="6002544"/>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372E6336-2D2F-E7BE-FCFE-0F513B4ECF21}"/>
                  </a:ext>
                </a:extLst>
              </p:cNvPr>
              <p:cNvSpPr/>
              <p:nvPr/>
            </p:nvSpPr>
            <p:spPr>
              <a:xfrm>
                <a:off x="7179405" y="1672033"/>
                <a:ext cx="1531785" cy="510778"/>
              </a:xfrm>
              <a:prstGeom prst="wedgeRoundRectCallout">
                <a:avLst>
                  <a:gd name="adj1" fmla="val -36714"/>
                  <a:gd name="adj2" fmla="val 126088"/>
                  <a:gd name="adj3" fmla="val 16667"/>
                </a:avLst>
              </a:prstGeom>
              <a:no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372E6336-2D2F-E7BE-FCFE-0F513B4ECF21}"/>
                  </a:ext>
                </a:extLst>
              </p:cNvPr>
              <p:cNvSpPr>
                <a:spLocks noRot="1" noChangeAspect="1" noMove="1" noResize="1" noEditPoints="1" noAdjustHandles="1" noChangeArrowheads="1" noChangeShapeType="1" noTextEdit="1"/>
              </p:cNvSpPr>
              <p:nvPr/>
            </p:nvSpPr>
            <p:spPr>
              <a:xfrm>
                <a:off x="7179405" y="1672033"/>
                <a:ext cx="1531785" cy="510778"/>
              </a:xfrm>
              <a:prstGeom prst="wedgeRoundRectCallout">
                <a:avLst>
                  <a:gd name="adj1" fmla="val -36714"/>
                  <a:gd name="adj2" fmla="val 126088"/>
                  <a:gd name="adj3" fmla="val 16667"/>
                </a:avLst>
              </a:prstGeom>
              <a:blipFill>
                <a:blip r:embed="rId6"/>
                <a:stretch>
                  <a:fillRect/>
                </a:stretch>
              </a:blipFill>
              <a:ln w="76200">
                <a:solidFill>
                  <a:srgbClr val="FFFF00"/>
                </a:solidFill>
                <a:headEnd type="none" w="med" len="med"/>
                <a:tailEnd type="triangle" w="med" len="med"/>
              </a:ln>
            </p:spPr>
            <p:txBody>
              <a:bodyPr/>
              <a:lstStyle/>
              <a:p>
                <a:r>
                  <a:rPr lang="en-US">
                    <a:noFill/>
                  </a:rPr>
                  <a:t> </a:t>
                </a:r>
              </a:p>
            </p:txBody>
          </p:sp>
        </mc:Fallback>
      </mc:AlternateContent>
    </p:spTree>
    <p:extLst>
      <p:ext uri="{BB962C8B-B14F-4D97-AF65-F5344CB8AC3E}">
        <p14:creationId xmlns:p14="http://schemas.microsoft.com/office/powerpoint/2010/main" val="3229088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Timeouts?</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27</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E775598B-0B04-0B4B-2426-11A8A06BD59B}"/>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112A03F5-EC77-BF75-FD54-86E7E2A120E6}"/>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C2F3E80C-7B74-85CA-A60F-F4F3008D833F}"/>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1E7F998A-C4FA-9DB5-ECA8-6097649F442C}"/>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4A795D2B-BD7F-DFFD-0456-012E3262C53B}"/>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79F9EE72-8122-2BB2-9DBB-1B9002882A3B}"/>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85DFCE5A-7632-6DA2-66D6-2B1C4A1790CB}"/>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49924856-48F1-5548-D3D9-3A339634175F}"/>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21FAAB47-AD6B-1BB2-A257-025D4348A956}"/>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65AD16C4-8B37-F068-BE22-E2DA6C5C17C1}"/>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E542A19E-2419-1C3A-1C2F-84C8E3D4B9CF}"/>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D7D5547C-DA7A-5692-F650-C649E81AEC6A}"/>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AD7BBD73-8BDB-D1DE-D12B-BC85790E3861}"/>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BE421542-DA9D-8E8D-71A0-3A6B693FF76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7" name="Freeform 6">
              <a:extLst>
                <a:ext uri="{FF2B5EF4-FFF2-40B4-BE49-F238E27FC236}">
                  <a16:creationId xmlns:a16="http://schemas.microsoft.com/office/drawing/2014/main" id="{006DA05C-9750-A5B4-DD4A-8E78B349E5B3}"/>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8" name="Freeform 7">
              <a:extLst>
                <a:ext uri="{FF2B5EF4-FFF2-40B4-BE49-F238E27FC236}">
                  <a16:creationId xmlns:a16="http://schemas.microsoft.com/office/drawing/2014/main" id="{44575D2C-E828-452D-66E6-70D6063F430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8">
              <a:extLst>
                <a:ext uri="{FF2B5EF4-FFF2-40B4-BE49-F238E27FC236}">
                  <a16:creationId xmlns:a16="http://schemas.microsoft.com/office/drawing/2014/main" id="{9F72D4BE-01D8-22C0-5CF5-1414DC93F27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10">
              <a:extLst>
                <a:ext uri="{FF2B5EF4-FFF2-40B4-BE49-F238E27FC236}">
                  <a16:creationId xmlns:a16="http://schemas.microsoft.com/office/drawing/2014/main" id="{DA23EA71-26C9-9193-47EB-B2780BE2B29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1">
              <a:extLst>
                <a:ext uri="{FF2B5EF4-FFF2-40B4-BE49-F238E27FC236}">
                  <a16:creationId xmlns:a16="http://schemas.microsoft.com/office/drawing/2014/main" id="{84CE01A2-D8BC-C1B1-52A6-D7519DF2D1E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2">
              <a:extLst>
                <a:ext uri="{FF2B5EF4-FFF2-40B4-BE49-F238E27FC236}">
                  <a16:creationId xmlns:a16="http://schemas.microsoft.com/office/drawing/2014/main" id="{BC45E07B-BA03-F453-523D-3B94A61D9417}"/>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3">
              <a:extLst>
                <a:ext uri="{FF2B5EF4-FFF2-40B4-BE49-F238E27FC236}">
                  <a16:creationId xmlns:a16="http://schemas.microsoft.com/office/drawing/2014/main" id="{E45CD07E-9637-7B7B-CA58-1EE40392304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4">
              <a:extLst>
                <a:ext uri="{FF2B5EF4-FFF2-40B4-BE49-F238E27FC236}">
                  <a16:creationId xmlns:a16="http://schemas.microsoft.com/office/drawing/2014/main" id="{787CAD8A-7F62-5AEF-208A-A198F4830B49}"/>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5">
              <a:extLst>
                <a:ext uri="{FF2B5EF4-FFF2-40B4-BE49-F238E27FC236}">
                  <a16:creationId xmlns:a16="http://schemas.microsoft.com/office/drawing/2014/main" id="{23BBA88B-C482-952E-990E-B46606E59EA6}"/>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9">
              <a:extLst>
                <a:ext uri="{FF2B5EF4-FFF2-40B4-BE49-F238E27FC236}">
                  <a16:creationId xmlns:a16="http://schemas.microsoft.com/office/drawing/2014/main" id="{58FDA68A-8317-6D61-C8B5-019DC6C812F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67" name="Group 4">
            <a:extLst>
              <a:ext uri="{FF2B5EF4-FFF2-40B4-BE49-F238E27FC236}">
                <a16:creationId xmlns:a16="http://schemas.microsoft.com/office/drawing/2014/main" id="{B3CE546A-7FB6-6652-BCE2-B9B6A44DC7EC}"/>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68" name="Freeform 5">
              <a:extLst>
                <a:ext uri="{FF2B5EF4-FFF2-40B4-BE49-F238E27FC236}">
                  <a16:creationId xmlns:a16="http://schemas.microsoft.com/office/drawing/2014/main" id="{DB212839-78B7-1AB5-C816-3537D095B1F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6">
              <a:extLst>
                <a:ext uri="{FF2B5EF4-FFF2-40B4-BE49-F238E27FC236}">
                  <a16:creationId xmlns:a16="http://schemas.microsoft.com/office/drawing/2014/main" id="{186711C8-898B-55BD-3D4B-77036E8C656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7">
              <a:extLst>
                <a:ext uri="{FF2B5EF4-FFF2-40B4-BE49-F238E27FC236}">
                  <a16:creationId xmlns:a16="http://schemas.microsoft.com/office/drawing/2014/main" id="{EFC9A548-E01C-F066-C51A-C9F45E08BBC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8">
              <a:extLst>
                <a:ext uri="{FF2B5EF4-FFF2-40B4-BE49-F238E27FC236}">
                  <a16:creationId xmlns:a16="http://schemas.microsoft.com/office/drawing/2014/main" id="{94882917-DB5C-A443-AD61-1DD7600E4BE6}"/>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0">
              <a:extLst>
                <a:ext uri="{FF2B5EF4-FFF2-40B4-BE49-F238E27FC236}">
                  <a16:creationId xmlns:a16="http://schemas.microsoft.com/office/drawing/2014/main" id="{FA0C301B-9673-C0B3-4C7A-DF4A25E445D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3" name="Freeform 11">
              <a:extLst>
                <a:ext uri="{FF2B5EF4-FFF2-40B4-BE49-F238E27FC236}">
                  <a16:creationId xmlns:a16="http://schemas.microsoft.com/office/drawing/2014/main" id="{DFFCE7D1-6AE8-7F8D-09FF-0D916A2E487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12">
              <a:extLst>
                <a:ext uri="{FF2B5EF4-FFF2-40B4-BE49-F238E27FC236}">
                  <a16:creationId xmlns:a16="http://schemas.microsoft.com/office/drawing/2014/main" id="{F3A52BD5-45B7-AB6D-2516-8DF899CF35E5}"/>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13">
              <a:extLst>
                <a:ext uri="{FF2B5EF4-FFF2-40B4-BE49-F238E27FC236}">
                  <a16:creationId xmlns:a16="http://schemas.microsoft.com/office/drawing/2014/main" id="{0EF31807-724A-CFB4-00C2-B7A7CD32474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14">
              <a:extLst>
                <a:ext uri="{FF2B5EF4-FFF2-40B4-BE49-F238E27FC236}">
                  <a16:creationId xmlns:a16="http://schemas.microsoft.com/office/drawing/2014/main" id="{43FF7B5F-FCF4-2681-2001-4AF4C866CAC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5">
              <a:extLst>
                <a:ext uri="{FF2B5EF4-FFF2-40B4-BE49-F238E27FC236}">
                  <a16:creationId xmlns:a16="http://schemas.microsoft.com/office/drawing/2014/main" id="{7476ED78-BD55-181C-8D8C-F1AFE5E9C355}"/>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9">
              <a:extLst>
                <a:ext uri="{FF2B5EF4-FFF2-40B4-BE49-F238E27FC236}">
                  <a16:creationId xmlns:a16="http://schemas.microsoft.com/office/drawing/2014/main" id="{FDB732A5-C431-A75B-C495-31337439E8E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32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CED03-20E0-8FA6-F364-137F87A502A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B313EF6-C66F-EE16-0CEC-1EB069AF443A}"/>
              </a:ext>
            </a:extLst>
          </p:cNvPr>
          <p:cNvSpPr>
            <a:spLocks noGrp="1"/>
          </p:cNvSpPr>
          <p:nvPr>
            <p:ph type="title"/>
          </p:nvPr>
        </p:nvSpPr>
        <p:spPr/>
        <p:txBody>
          <a:bodyPr/>
          <a:lstStyle/>
          <a:p>
            <a:r>
              <a:rPr lang="en-US" dirty="0">
                <a:solidFill>
                  <a:srgbClr val="FFFF00"/>
                </a:solidFill>
              </a:rPr>
              <a:t>Alice Triggers Transfer</a:t>
            </a:r>
          </a:p>
        </p:txBody>
      </p:sp>
      <p:sp>
        <p:nvSpPr>
          <p:cNvPr id="2" name="Slide Number Placeholder 1">
            <a:extLst>
              <a:ext uri="{FF2B5EF4-FFF2-40B4-BE49-F238E27FC236}">
                <a16:creationId xmlns:a16="http://schemas.microsoft.com/office/drawing/2014/main" id="{BB4CB588-B035-847E-0240-3EB39091F965}"/>
              </a:ext>
            </a:extLst>
          </p:cNvPr>
          <p:cNvSpPr>
            <a:spLocks noGrp="1"/>
          </p:cNvSpPr>
          <p:nvPr>
            <p:ph type="sldNum" sz="quarter" idx="11"/>
          </p:nvPr>
        </p:nvSpPr>
        <p:spPr/>
        <p:txBody>
          <a:bodyPr/>
          <a:lstStyle/>
          <a:p>
            <a:pPr>
              <a:defRPr/>
            </a:pPr>
            <a:fld id="{FE25F947-77F5-4CA6-8472-B4B2967773ED}" type="slidenum">
              <a:rPr lang="x-none" smtClean="0"/>
              <a:pPr>
                <a:defRPr/>
              </a:pPr>
              <a:t>28</a:t>
            </a:fld>
            <a:endParaRPr lang="en-US" dirty="0"/>
          </a:p>
        </p:txBody>
      </p:sp>
      <p:sp>
        <p:nvSpPr>
          <p:cNvPr id="6" name="Curved Down Arrow 5">
            <a:extLst>
              <a:ext uri="{FF2B5EF4-FFF2-40B4-BE49-F238E27FC236}">
                <a16:creationId xmlns:a16="http://schemas.microsoft.com/office/drawing/2014/main" id="{19950B07-F304-E2DB-CA3A-ADDACED1712D}"/>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63CCD70D-560F-3854-1CA2-41578B701B8F}"/>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4687D4F-2702-FCA3-3958-1A2C09216F5D}"/>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4</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34687D4F-2702-FCA3-3958-1A2C09216F5D}"/>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B68811D3-ED58-806C-5A4E-67E6180014D5}"/>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5E8B7D2F-BC59-B144-E3E7-41775F85863C}"/>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D7924C9F-9106-3E71-BD43-BB19F6A38BC1}"/>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CD6EED1A-3890-213E-CBFF-BD8CE161C969}"/>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2160EE31-A0B0-B4DE-396F-38D49B52FAE6}"/>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D093B777-F618-7FD1-6C9D-AB9ADA4F8479}"/>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BC7C6A68-BACD-BF87-06D4-444F03A6371E}"/>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77FD0228-D55B-211A-7620-47783CD3E552}"/>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AD049357-DF94-AAAF-3350-DB24CD1F62AA}"/>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7665942E-4981-F3F8-CCEB-5A0DE2449D35}"/>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6F28D091-12D5-D378-BBB0-DCC602198A16}"/>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050F8640-3F97-01B0-DD4E-71F1609CC1DA}"/>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CFCC7AE7-D97E-AEF3-8C6D-B11DDA6DC963}"/>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230552A0-AA0F-DB03-993C-26C8626131BE}"/>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85CBD11C-F961-25BB-5CCE-5FDECE492264}"/>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450A7095-452A-E797-604F-AC39BC35E35D}"/>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C1A38F3C-1087-F04E-F7B7-10A03E9E4481}"/>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6EF2063D-993A-CF5B-1B9E-4D3DB94035B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FFB5F372-931E-023C-0642-89229BB925C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3F7CED52-621B-76BE-2AEE-F952EA0EA49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FA46781E-3834-E343-B276-26F95FEC930D}"/>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7D72E54E-4E6E-0E9E-BA05-698FB37FE61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BE78915C-5C86-A2A0-C2E3-5ED6B8ABBA2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B1FF29DA-96E3-FC04-4176-934ADB489666}"/>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A31EF8B9-4A5A-03FB-F831-6881AB97C66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D27931FD-FC34-5117-0A17-5EFC299E4332}"/>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AC2ECEBC-C14A-7F16-FC5C-2FD7A00B3E4B}"/>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FC4EDC28-4752-4918-9707-4A89E83C4903}"/>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BA25ABB7-E0C4-39E6-F57B-E4A9EB858BFD}"/>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E48461C1-0381-9BBD-3687-84BD07793A0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84910B79-A36E-80B4-7363-A851F0E4AA8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86B10D82-E7D2-983B-ED0E-0DA2FADC8B2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134E6B93-17C9-43EC-E24C-200BAE3C16F0}"/>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30BB349F-79B3-5B5C-1CEC-02545C03B1B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39DD1F0A-5E35-1930-0EC6-8038BD309A6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CF91903E-4EC3-5643-9D11-D6E446BDDB5A}"/>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A63C8684-97F2-EA40-B37B-9034D1179B7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254289A6-D85E-6A52-9BC5-031B1DAD6806}"/>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6856D0FE-F68B-0759-5F5F-332486DB6407}"/>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F7B3493F-82A2-A929-C949-87E59B9948F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5CB14A5C-7360-0BEE-B7AC-23FA814532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345" y="5171229"/>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7B28C16D-11D9-FF81-AB5B-26DFC2D9864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FE7B4872-4313-A7BB-B18D-DDC23D73C3D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72B24350-AB10-43F0-E5C7-A76E8AD1A767}"/>
                  </a:ext>
                </a:extLst>
              </p:cNvPr>
              <p:cNvSpPr/>
              <p:nvPr/>
            </p:nvSpPr>
            <p:spPr>
              <a:xfrm>
                <a:off x="418242" y="987483"/>
                <a:ext cx="1531785" cy="919401"/>
              </a:xfrm>
              <a:prstGeom prst="wedgeRoundRectCallout">
                <a:avLst>
                  <a:gd name="adj1" fmla="val -5467"/>
                  <a:gd name="adj2" fmla="val 126088"/>
                  <a:gd name="adj3" fmla="val 16667"/>
                </a:avLst>
              </a:prstGeom>
              <a:solidFill>
                <a:schemeClr val="bg1"/>
              </a:solid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Don’t 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72B24350-AB10-43F0-E5C7-A76E8AD1A767}"/>
                  </a:ext>
                </a:extLst>
              </p:cNvPr>
              <p:cNvSpPr>
                <a:spLocks noRot="1" noChangeAspect="1" noMove="1" noResize="1" noEditPoints="1" noAdjustHandles="1" noChangeArrowheads="1" noChangeShapeType="1" noTextEdit="1"/>
              </p:cNvSpPr>
              <p:nvPr/>
            </p:nvSpPr>
            <p:spPr>
              <a:xfrm>
                <a:off x="418242" y="987483"/>
                <a:ext cx="1531785" cy="919401"/>
              </a:xfrm>
              <a:prstGeom prst="wedgeRoundRectCallout">
                <a:avLst>
                  <a:gd name="adj1" fmla="val -5467"/>
                  <a:gd name="adj2" fmla="val 126088"/>
                  <a:gd name="adj3" fmla="val 16667"/>
                </a:avLst>
              </a:prstGeom>
              <a:blipFill>
                <a:blip r:embed="rId6"/>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p:spTree>
    <p:extLst>
      <p:ext uri="{BB962C8B-B14F-4D97-AF65-F5344CB8AC3E}">
        <p14:creationId xmlns:p14="http://schemas.microsoft.com/office/powerpoint/2010/main" val="10964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2448C-99E1-9D0E-107D-BD079DE5781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23241AC-9267-DF2C-CB4F-50986259BAA2}"/>
              </a:ext>
            </a:extLst>
          </p:cNvPr>
          <p:cNvSpPr>
            <a:spLocks noGrp="1"/>
          </p:cNvSpPr>
          <p:nvPr>
            <p:ph type="title"/>
          </p:nvPr>
        </p:nvSpPr>
        <p:spPr/>
        <p:txBody>
          <a:bodyPr/>
          <a:lstStyle/>
          <a:p>
            <a:r>
              <a:rPr lang="en-US" dirty="0">
                <a:solidFill>
                  <a:srgbClr val="FFFF00"/>
                </a:solidFill>
              </a:rPr>
              <a:t>Alice Triggers Transfer</a:t>
            </a:r>
          </a:p>
        </p:txBody>
      </p:sp>
      <p:sp>
        <p:nvSpPr>
          <p:cNvPr id="2" name="Slide Number Placeholder 1">
            <a:extLst>
              <a:ext uri="{FF2B5EF4-FFF2-40B4-BE49-F238E27FC236}">
                <a16:creationId xmlns:a16="http://schemas.microsoft.com/office/drawing/2014/main" id="{A77F8C1D-B567-28C1-06C2-AB2887D5EE18}"/>
              </a:ext>
            </a:extLst>
          </p:cNvPr>
          <p:cNvSpPr>
            <a:spLocks noGrp="1"/>
          </p:cNvSpPr>
          <p:nvPr>
            <p:ph type="sldNum" sz="quarter" idx="11"/>
          </p:nvPr>
        </p:nvSpPr>
        <p:spPr/>
        <p:txBody>
          <a:bodyPr/>
          <a:lstStyle/>
          <a:p>
            <a:pPr>
              <a:defRPr/>
            </a:pPr>
            <a:fld id="{FE25F947-77F5-4CA6-8472-B4B2967773ED}" type="slidenum">
              <a:rPr lang="x-none" smtClean="0"/>
              <a:pPr>
                <a:defRPr/>
              </a:pPr>
              <a:t>29</a:t>
            </a:fld>
            <a:endParaRPr lang="en-US" dirty="0"/>
          </a:p>
        </p:txBody>
      </p:sp>
      <p:sp>
        <p:nvSpPr>
          <p:cNvPr id="6" name="Curved Down Arrow 5">
            <a:extLst>
              <a:ext uri="{FF2B5EF4-FFF2-40B4-BE49-F238E27FC236}">
                <a16:creationId xmlns:a16="http://schemas.microsoft.com/office/drawing/2014/main" id="{0B366780-567A-6B56-F4BD-E5EBDAA2BD75}"/>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D3E46CC6-4C2D-CE65-6AA0-B0F23B202C0A}"/>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8E26CA9-481A-FBCC-03A5-60829DD61698}"/>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4</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C8E26CA9-481A-FBCC-03A5-60829DD61698}"/>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115BCD46-A420-BB04-438F-BBC52B4C94A9}"/>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B0ED9E7F-3BFB-14D8-780D-5085EE9C5A9A}"/>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06D8374D-43E3-50DF-7124-B219D4F36F4F}"/>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87668893-CE62-3E3E-41F4-A054561A9BDD}"/>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AB36AF0B-4B41-BD8F-0702-F52B9E03514F}"/>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71928D3C-1C2C-6252-7C1D-32399386703F}"/>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2DB1C5CC-0D9D-3393-1B00-90C3F51C2809}"/>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F21A00BB-1849-7A9E-BACF-9B1A00F6C25A}"/>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A83D6E59-56B9-5D29-8C83-7ACC34F5E0D5}"/>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7E9B4993-AA37-06D0-7BA9-9D1C7BED3AC7}"/>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81484406-8444-3D45-14A1-214EA71897F7}"/>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070511F5-6C60-9FBB-7C4B-0AAC21C87FC6}"/>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C2E52DE7-6557-00F3-9C3F-E700182C4072}"/>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EF07B7E7-5FD9-8D34-27E2-0E515ED91AEC}"/>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F43576A2-D109-5747-0599-B1EA26F06A96}"/>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B3C7242E-CCA9-F695-76FE-5844D70223CA}"/>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42A96BF4-69BC-7979-590D-90CF2F3EED1F}"/>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F92BAACB-81B1-851A-889C-98CC2C018BD5}"/>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F16F787A-F302-C936-BE40-7B175DB9F93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B630686B-252F-DBC2-917A-907BB9E2367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4A108974-11A7-1CB0-B534-D88EB9041FF0}"/>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97B410C5-A727-B029-4A70-DB9716197E1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B27A762F-C32F-A18F-016E-33E98FAD1E5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423AC96F-7546-3A23-3C85-1E1C622D1430}"/>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90DD4DC9-1DBD-448E-B08A-D87E346ADFF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81E7FB13-AAEF-C83C-094A-072E3489DA3C}"/>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F8EE74DE-B1EC-B2BA-F8A6-60BDCF3DF8D2}"/>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3227F22C-33C3-269D-487D-675429F17DC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71311B73-BA8F-38B2-82E4-ADF052138E80}"/>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864AD84B-6B52-DD12-24CE-29AFCCC61812}"/>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2D15D716-CFDA-6AA4-8CB0-0732E54F0C9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F9F873E4-6688-E6D5-D0D7-3227AB56C05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EEAC3ECB-5763-7389-5A0A-7D45EBE417EA}"/>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7E4AF8AF-9665-85EB-6E9E-A403517CFB9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A83C2659-4E8D-BB68-E62A-54238309EE0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6EDC6092-C038-CFF0-7D08-E3DDF4E9A6F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1C1F50C9-0812-E7B0-AE4C-49FFBF986E41}"/>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DC58BC54-6421-5C6B-6973-7A21C4C730C3}"/>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7C695E4B-7594-B631-35F4-7846D99FF42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6CD057B2-43AD-B5B4-D429-D761FA02DA7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FFCD695B-5558-C533-2B0F-B49ECB92C6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449" y="5171228"/>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C7EB4EF6-9F44-1BCF-9DF8-FB4C01B6AC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ADC8B8DE-96F2-6661-9336-3F0D7CA0C2C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76AC963E-9BC7-9845-FD8C-B5EFFD8F7092}"/>
              </a:ext>
            </a:extLst>
          </p:cNvPr>
          <p:cNvGrpSpPr/>
          <p:nvPr/>
        </p:nvGrpSpPr>
        <p:grpSpPr>
          <a:xfrm>
            <a:off x="269292" y="4516173"/>
            <a:ext cx="3022600" cy="1955800"/>
            <a:chOff x="2068441" y="4762500"/>
            <a:chExt cx="3022600" cy="1955800"/>
          </a:xfrm>
        </p:grpSpPr>
        <p:sp>
          <p:nvSpPr>
            <p:cNvPr id="24" name="Freeform 27">
              <a:extLst>
                <a:ext uri="{FF2B5EF4-FFF2-40B4-BE49-F238E27FC236}">
                  <a16:creationId xmlns:a16="http://schemas.microsoft.com/office/drawing/2014/main" id="{4105ACC5-DC62-DAEA-67AD-14210FDB1A3A}"/>
                </a:ext>
              </a:extLst>
            </p:cNvPr>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sp>
          <p:nvSpPr>
            <p:cNvPr id="25" name="Text Box 28">
              <a:extLst>
                <a:ext uri="{FF2B5EF4-FFF2-40B4-BE49-F238E27FC236}">
                  <a16:creationId xmlns:a16="http://schemas.microsoft.com/office/drawing/2014/main" id="{49CD9343-4FF5-AD29-53CA-8E41CE7518C3}"/>
                </a:ext>
              </a:extLst>
            </p:cNvPr>
            <p:cNvSpPr txBox="1">
              <a:spLocks noChangeArrowheads="1"/>
            </p:cNvSpPr>
            <p:nvPr/>
          </p:nvSpPr>
          <p:spPr bwMode="auto">
            <a:xfrm>
              <a:off x="2548404" y="5429190"/>
              <a:ext cx="1409361" cy="400110"/>
            </a:xfrm>
            <a:prstGeom prst="rect">
              <a:avLst/>
            </a:prstGeom>
            <a:noFill/>
            <a:ln w="9525" algn="ctr">
              <a:noFill/>
              <a:miter lim="800000"/>
              <a:headEnd/>
              <a:tailEnd/>
            </a:ln>
          </p:spPr>
          <p:txBody>
            <a:bodyPr wrap="none">
              <a:spAutoFit/>
            </a:bodyPr>
            <a:lstStyle/>
            <a:p>
              <a:pPr algn="ctr">
                <a:spcBef>
                  <a:spcPct val="0"/>
                </a:spcBef>
              </a:pPr>
              <a:r>
                <a:rPr lang="en-US" sz="2000" b="0" dirty="0">
                  <a:solidFill>
                    <a:schemeClr val="bg2"/>
                  </a:solidFill>
                  <a:latin typeface="Arial" pitchFamily="34" charset="0"/>
                  <a:sym typeface="Symbol" pitchFamily="18" charset="2"/>
                </a:rPr>
                <a:t>TIMEOUT!</a:t>
              </a:r>
              <a:endParaRPr lang="el-GR" sz="2000" b="0" dirty="0">
                <a:solidFill>
                  <a:schemeClr val="bg2"/>
                </a:solidFill>
                <a:latin typeface="Arial" pitchFamily="34" charset="0"/>
                <a:sym typeface="Symbol" pitchFamily="18" charset="2"/>
              </a:endParaRPr>
            </a:p>
          </p:txBody>
        </p:sp>
      </p:grpSp>
      <mc:AlternateContent xmlns:mc="http://schemas.openxmlformats.org/markup-compatibility/2006" xmlns:a14="http://schemas.microsoft.com/office/drawing/2010/main">
        <mc:Choice Requires="a14">
          <p:sp>
            <p:nvSpPr>
              <p:cNvPr id="26" name="Rounded Rectangular Callout 56">
                <a:extLst>
                  <a:ext uri="{FF2B5EF4-FFF2-40B4-BE49-F238E27FC236}">
                    <a16:creationId xmlns:a16="http://schemas.microsoft.com/office/drawing/2014/main" id="{FE663CBE-C671-9955-165E-A8987419C27C}"/>
                  </a:ext>
                </a:extLst>
              </p:cNvPr>
              <p:cNvSpPr/>
              <p:nvPr/>
            </p:nvSpPr>
            <p:spPr>
              <a:xfrm>
                <a:off x="418242" y="987483"/>
                <a:ext cx="1531785" cy="919401"/>
              </a:xfrm>
              <a:prstGeom prst="wedgeRoundRectCallout">
                <a:avLst>
                  <a:gd name="adj1" fmla="val -5467"/>
                  <a:gd name="adj2" fmla="val 126088"/>
                  <a:gd name="adj3" fmla="val 16667"/>
                </a:avLst>
              </a:prstGeom>
              <a:solidFill>
                <a:schemeClr val="bg1"/>
              </a:solid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Don’t 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6" name="Rounded Rectangular Callout 56">
                <a:extLst>
                  <a:ext uri="{FF2B5EF4-FFF2-40B4-BE49-F238E27FC236}">
                    <a16:creationId xmlns:a16="http://schemas.microsoft.com/office/drawing/2014/main" id="{FE663CBE-C671-9955-165E-A8987419C27C}"/>
                  </a:ext>
                </a:extLst>
              </p:cNvPr>
              <p:cNvSpPr>
                <a:spLocks noRot="1" noChangeAspect="1" noMove="1" noResize="1" noEditPoints="1" noAdjustHandles="1" noChangeArrowheads="1" noChangeShapeType="1" noTextEdit="1"/>
              </p:cNvSpPr>
              <p:nvPr/>
            </p:nvSpPr>
            <p:spPr>
              <a:xfrm>
                <a:off x="418242" y="987483"/>
                <a:ext cx="1531785" cy="919401"/>
              </a:xfrm>
              <a:prstGeom prst="wedgeRoundRectCallout">
                <a:avLst>
                  <a:gd name="adj1" fmla="val -5467"/>
                  <a:gd name="adj2" fmla="val 126088"/>
                  <a:gd name="adj3" fmla="val 16667"/>
                </a:avLst>
              </a:prstGeom>
              <a:blipFill>
                <a:blip r:embed="rId6"/>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p:spTree>
    <p:extLst>
      <p:ext uri="{BB962C8B-B14F-4D97-AF65-F5344CB8AC3E}">
        <p14:creationId xmlns:p14="http://schemas.microsoft.com/office/powerpoint/2010/main" val="19766254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ransportation of Silk Road: Horse, Camel, &amp;amp; Other Animals for Transport">
            <a:extLst>
              <a:ext uri="{FF2B5EF4-FFF2-40B4-BE49-F238E27FC236}">
                <a16:creationId xmlns:a16="http://schemas.microsoft.com/office/drawing/2014/main" id="{56CED6D4-2435-4E22-85F0-7006F2A3E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677"/>
            <a:ext cx="9321018" cy="700629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1D11C44-5F25-4294-9CA7-572D1B812FDC}"/>
              </a:ext>
            </a:extLst>
          </p:cNvPr>
          <p:cNvSpPr>
            <a:spLocks noGrp="1"/>
          </p:cNvSpPr>
          <p:nvPr>
            <p:ph type="sldNum" sz="quarter" idx="11"/>
          </p:nvPr>
        </p:nvSpPr>
        <p:spPr/>
        <p:txBody>
          <a:bodyPr/>
          <a:lstStyle/>
          <a:p>
            <a:pPr>
              <a:defRPr/>
            </a:pPr>
            <a:fld id="{FE25F947-77F5-4CA6-8472-B4B2967773ED}" type="slidenum">
              <a:rPr lang="x-none" smtClean="0"/>
              <a:pPr>
                <a:defRPr/>
              </a:pPr>
              <a:t>3</a:t>
            </a:fld>
            <a:endParaRPr lang="en-US" dirty="0"/>
          </a:p>
        </p:txBody>
      </p:sp>
      <p:sp>
        <p:nvSpPr>
          <p:cNvPr id="5" name="TextBox 4">
            <a:extLst>
              <a:ext uri="{FF2B5EF4-FFF2-40B4-BE49-F238E27FC236}">
                <a16:creationId xmlns:a16="http://schemas.microsoft.com/office/drawing/2014/main" id="{1F8254AD-4FE6-446D-8733-A19809116A94}"/>
              </a:ext>
            </a:extLst>
          </p:cNvPr>
          <p:cNvSpPr txBox="1"/>
          <p:nvPr/>
        </p:nvSpPr>
        <p:spPr bwMode="auto">
          <a:xfrm>
            <a:off x="899007" y="696248"/>
            <a:ext cx="3884397"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Cross-chain commerce</a:t>
            </a:r>
          </a:p>
        </p:txBody>
      </p:sp>
      <p:sp>
        <p:nvSpPr>
          <p:cNvPr id="6" name="TextBox 5">
            <a:extLst>
              <a:ext uri="{FF2B5EF4-FFF2-40B4-BE49-F238E27FC236}">
                <a16:creationId xmlns:a16="http://schemas.microsoft.com/office/drawing/2014/main" id="{3C8A4F61-423D-4448-B43B-77EBD920432B}"/>
              </a:ext>
            </a:extLst>
          </p:cNvPr>
          <p:cNvSpPr txBox="1"/>
          <p:nvPr/>
        </p:nvSpPr>
        <p:spPr bwMode="auto">
          <a:xfrm>
            <a:off x="4283142" y="1598593"/>
            <a:ext cx="4014240"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i="1" dirty="0">
                <a:solidFill>
                  <a:srgbClr val="FFFF00"/>
                </a:solidFill>
                <a:latin typeface="Arial" panose="020B0604020202020204" pitchFamily="34" charset="0"/>
                <a:cs typeface="Arial" panose="020B0604020202020204" pitchFamily="34" charset="0"/>
              </a:rPr>
              <a:t>“Decentralized Finance”</a:t>
            </a:r>
            <a:endParaRPr lang="en-US" sz="2800" dirty="0">
              <a:solidFill>
                <a:srgbClr val="FFFF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3FB6442-5AA2-4B8D-BD49-47F802F85C90}"/>
              </a:ext>
            </a:extLst>
          </p:cNvPr>
          <p:cNvSpPr txBox="1"/>
          <p:nvPr/>
        </p:nvSpPr>
        <p:spPr bwMode="auto">
          <a:xfrm>
            <a:off x="1147637" y="4736188"/>
            <a:ext cx="6444393"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This is a distributed computing problem</a:t>
            </a:r>
          </a:p>
        </p:txBody>
      </p:sp>
    </p:spTree>
    <p:extLst>
      <p:ext uri="{BB962C8B-B14F-4D97-AF65-F5344CB8AC3E}">
        <p14:creationId xmlns:p14="http://schemas.microsoft.com/office/powerpoint/2010/main" val="384419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7A7E0-E9F6-6D4E-331E-9C2139F993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17A6335-979B-F023-5C53-62BE1BEBB00F}"/>
              </a:ext>
            </a:extLst>
          </p:cNvPr>
          <p:cNvSpPr>
            <a:spLocks noGrp="1"/>
          </p:cNvSpPr>
          <p:nvPr>
            <p:ph type="title"/>
          </p:nvPr>
        </p:nvSpPr>
        <p:spPr/>
        <p:txBody>
          <a:bodyPr/>
          <a:lstStyle/>
          <a:p>
            <a:r>
              <a:rPr lang="en-US" dirty="0">
                <a:solidFill>
                  <a:srgbClr val="FFFF00"/>
                </a:solidFill>
              </a:rPr>
              <a:t>Refunds for All</a:t>
            </a:r>
          </a:p>
        </p:txBody>
      </p:sp>
      <p:sp>
        <p:nvSpPr>
          <p:cNvPr id="2" name="Slide Number Placeholder 1">
            <a:extLst>
              <a:ext uri="{FF2B5EF4-FFF2-40B4-BE49-F238E27FC236}">
                <a16:creationId xmlns:a16="http://schemas.microsoft.com/office/drawing/2014/main" id="{6EF593B2-FD77-244A-4FA3-463BBAF3E1FF}"/>
              </a:ext>
            </a:extLst>
          </p:cNvPr>
          <p:cNvSpPr>
            <a:spLocks noGrp="1"/>
          </p:cNvSpPr>
          <p:nvPr>
            <p:ph type="sldNum" sz="quarter" idx="11"/>
          </p:nvPr>
        </p:nvSpPr>
        <p:spPr/>
        <p:txBody>
          <a:bodyPr/>
          <a:lstStyle/>
          <a:p>
            <a:pPr>
              <a:defRPr/>
            </a:pPr>
            <a:fld id="{FE25F947-77F5-4CA6-8472-B4B2967773ED}" type="slidenum">
              <a:rPr lang="x-none" smtClean="0"/>
              <a:pPr>
                <a:defRPr/>
              </a:pPr>
              <a:t>30</a:t>
            </a:fld>
            <a:endParaRPr lang="en-US" dirty="0"/>
          </a:p>
        </p:txBody>
      </p:sp>
      <p:sp>
        <p:nvSpPr>
          <p:cNvPr id="6" name="Curved Down Arrow 5">
            <a:extLst>
              <a:ext uri="{FF2B5EF4-FFF2-40B4-BE49-F238E27FC236}">
                <a16:creationId xmlns:a16="http://schemas.microsoft.com/office/drawing/2014/main" id="{4DF05D22-0D98-EBBC-BF7C-8C2367D7B3B7}"/>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D325B7BF-E22F-CE85-3F4E-03BB96775778}"/>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51AA758-2D68-05BF-483F-39DF87C3ED02}"/>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5</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551AA758-2D68-05BF-483F-39DF87C3ED02}"/>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253881C8-8145-F100-FF20-DBC9804F7327}"/>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967B90A4-886E-246A-C067-BD8128BA3E50}"/>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221971B5-9D28-5BE8-EE80-624C5E6308FF}"/>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1DE7CC49-19C9-6562-F0CD-34302EE889C4}"/>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4996538-2507-44D9-C23A-7B3A906E81D7}"/>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FE36F6DF-9977-2DE6-0C45-7E76A16D46E8}"/>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CC2F016A-9F94-92C9-CAFC-E69F6496823F}"/>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AA9DDE4B-A786-9370-6F61-A12010246B33}"/>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19A12A44-E59A-171E-9AC7-DA557F79B51B}"/>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8797BEB0-F6E9-DC01-AF8A-7244C55F74F3}"/>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9B7F5555-81DB-CCA7-8D02-F6CCE2929B48}"/>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95D5F90A-738C-7FA3-7F5B-07947A60F718}"/>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3F946A18-FB85-53CF-FC23-E496A1A82C71}"/>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D512BAF4-1026-0118-C70E-4DE368BB36F3}"/>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6B8D259F-791F-1385-8257-842020BB0E75}"/>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A88EB712-46BC-5F83-9028-A902A1D69550}"/>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ECB0A9B5-0298-E7B8-20AA-363422321581}"/>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EDEB171F-779D-59F7-B93E-74F0C8C46ED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C7061F8A-5D00-8899-F1D3-EC014AAA019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40D3A916-5E3A-AAAF-4D9D-6B09021DB0C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13C5634A-FCB8-F640-AE59-AB0DC2E5B548}"/>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81C34499-AFBA-03FF-BEC4-1E02BDABFF5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7289971E-1C08-73B7-CCA4-CF85F605DBB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31F2E0CF-2A64-B553-C54C-DCEFF556370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82C425A8-077E-1657-4BF4-14BD5F5FB3C9}"/>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DA337F7A-3493-8299-E0F3-F3EB7EB3A061}"/>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29015F5F-5B41-90EE-DB6E-CAF11B764A38}"/>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B6FF581B-0EFA-16A1-C8C2-A076E9C7765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38444338-C4E5-A699-ECA3-AC2103776A17}"/>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77429E00-CD9E-0ABB-CF44-E49B2BFF7C0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E50DBBED-D13C-0D8C-6121-5996685F6AC3}"/>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8A23F62D-906B-3D65-E846-69245CE7CCB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737AF684-9789-6AD2-1276-6CBCD67BD8E2}"/>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69B675E2-D95A-48CA-3FDD-3BCB3297ACC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4E8DD1D5-23D1-6E2E-AA6B-78C1B758A16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8BED12C5-5805-0205-5863-6D467DEA0B1B}"/>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4BCDB4BC-540D-66A4-D13A-3FA47634A50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328803ED-6EFD-4451-8139-381B35511287}"/>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DC10F5B6-41A5-09DD-7A93-71993FECEC7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CE84C655-A3B9-B08E-4E7F-A36939AABCA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D6FD61EE-0E84-373E-F718-C25F2E425A1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449" y="5171228"/>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26089FA6-0620-67A2-AD95-2DE0F4773E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99BA2CCE-5B86-243D-F073-006BDA2370C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8039" y="3012415"/>
            <a:ext cx="784902" cy="78490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6786ACC0-ADE0-969B-50D6-F230841657EE}"/>
              </a:ext>
            </a:extLst>
          </p:cNvPr>
          <p:cNvGrpSpPr/>
          <p:nvPr/>
        </p:nvGrpSpPr>
        <p:grpSpPr>
          <a:xfrm>
            <a:off x="5219363" y="3872588"/>
            <a:ext cx="3022600" cy="1955800"/>
            <a:chOff x="2068441" y="4762500"/>
            <a:chExt cx="3022600" cy="1955800"/>
          </a:xfrm>
        </p:grpSpPr>
        <p:sp>
          <p:nvSpPr>
            <p:cNvPr id="24" name="Freeform 27">
              <a:extLst>
                <a:ext uri="{FF2B5EF4-FFF2-40B4-BE49-F238E27FC236}">
                  <a16:creationId xmlns:a16="http://schemas.microsoft.com/office/drawing/2014/main" id="{84832295-F26D-AADF-0A3D-3CBD6536F5C3}"/>
                </a:ext>
              </a:extLst>
            </p:cNvPr>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sp>
          <p:nvSpPr>
            <p:cNvPr id="25" name="Text Box 28">
              <a:extLst>
                <a:ext uri="{FF2B5EF4-FFF2-40B4-BE49-F238E27FC236}">
                  <a16:creationId xmlns:a16="http://schemas.microsoft.com/office/drawing/2014/main" id="{29E183F0-3991-6FD8-9395-F25FE79541AC}"/>
                </a:ext>
              </a:extLst>
            </p:cNvPr>
            <p:cNvSpPr txBox="1">
              <a:spLocks noChangeArrowheads="1"/>
            </p:cNvSpPr>
            <p:nvPr/>
          </p:nvSpPr>
          <p:spPr bwMode="auto">
            <a:xfrm>
              <a:off x="2548404" y="5429190"/>
              <a:ext cx="1409361" cy="400110"/>
            </a:xfrm>
            <a:prstGeom prst="rect">
              <a:avLst/>
            </a:prstGeom>
            <a:noFill/>
            <a:ln w="9525" algn="ctr">
              <a:noFill/>
              <a:miter lim="800000"/>
              <a:headEnd/>
              <a:tailEnd/>
            </a:ln>
          </p:spPr>
          <p:txBody>
            <a:bodyPr wrap="none">
              <a:spAutoFit/>
            </a:bodyPr>
            <a:lstStyle/>
            <a:p>
              <a:pPr algn="ctr">
                <a:spcBef>
                  <a:spcPct val="0"/>
                </a:spcBef>
              </a:pPr>
              <a:r>
                <a:rPr lang="en-US" sz="2000" b="0" dirty="0">
                  <a:solidFill>
                    <a:schemeClr val="bg2"/>
                  </a:solidFill>
                  <a:latin typeface="Arial" pitchFamily="34" charset="0"/>
                  <a:sym typeface="Symbol" pitchFamily="18" charset="2"/>
                </a:rPr>
                <a:t>TIMEOUT!</a:t>
              </a:r>
              <a:endParaRPr lang="el-GR" sz="2000" b="0" dirty="0">
                <a:solidFill>
                  <a:schemeClr val="bg2"/>
                </a:solidFill>
                <a:latin typeface="Arial" pitchFamily="34" charset="0"/>
                <a:sym typeface="Symbol" pitchFamily="18" charset="2"/>
              </a:endParaRPr>
            </a:p>
          </p:txBody>
        </p:sp>
      </p:grpSp>
      <mc:AlternateContent xmlns:mc="http://schemas.openxmlformats.org/markup-compatibility/2006" xmlns:a14="http://schemas.microsoft.com/office/drawing/2010/main">
        <mc:Choice Requires="a14">
          <p:sp>
            <p:nvSpPr>
              <p:cNvPr id="26" name="Rounded Rectangular Callout 56">
                <a:extLst>
                  <a:ext uri="{FF2B5EF4-FFF2-40B4-BE49-F238E27FC236}">
                    <a16:creationId xmlns:a16="http://schemas.microsoft.com/office/drawing/2014/main" id="{76CDE3BD-D5E7-2FE2-6CD3-136D6D6ECECA}"/>
                  </a:ext>
                </a:extLst>
              </p:cNvPr>
              <p:cNvSpPr/>
              <p:nvPr/>
            </p:nvSpPr>
            <p:spPr>
              <a:xfrm>
                <a:off x="418242" y="987483"/>
                <a:ext cx="1531785" cy="919401"/>
              </a:xfrm>
              <a:prstGeom prst="wedgeRoundRectCallout">
                <a:avLst>
                  <a:gd name="adj1" fmla="val -5467"/>
                  <a:gd name="adj2" fmla="val 126088"/>
                  <a:gd name="adj3" fmla="val 16667"/>
                </a:avLst>
              </a:prstGeom>
              <a:solidFill>
                <a:schemeClr val="bg1"/>
              </a:solid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Don’t 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6" name="Rounded Rectangular Callout 56">
                <a:extLst>
                  <a:ext uri="{FF2B5EF4-FFF2-40B4-BE49-F238E27FC236}">
                    <a16:creationId xmlns:a16="http://schemas.microsoft.com/office/drawing/2014/main" id="{76CDE3BD-D5E7-2FE2-6CD3-136D6D6ECECA}"/>
                  </a:ext>
                </a:extLst>
              </p:cNvPr>
              <p:cNvSpPr>
                <a:spLocks noRot="1" noChangeAspect="1" noMove="1" noResize="1" noEditPoints="1" noAdjustHandles="1" noChangeArrowheads="1" noChangeShapeType="1" noTextEdit="1"/>
              </p:cNvSpPr>
              <p:nvPr/>
            </p:nvSpPr>
            <p:spPr>
              <a:xfrm>
                <a:off x="418242" y="987483"/>
                <a:ext cx="1531785" cy="919401"/>
              </a:xfrm>
              <a:prstGeom prst="wedgeRoundRectCallout">
                <a:avLst>
                  <a:gd name="adj1" fmla="val -5467"/>
                  <a:gd name="adj2" fmla="val 126088"/>
                  <a:gd name="adj3" fmla="val 16667"/>
                </a:avLst>
              </a:prstGeom>
              <a:blipFill>
                <a:blip r:embed="rId6"/>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p:spTree>
    <p:extLst>
      <p:ext uri="{BB962C8B-B14F-4D97-AF65-F5344CB8AC3E}">
        <p14:creationId xmlns:p14="http://schemas.microsoft.com/office/powerpoint/2010/main" val="3945181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89766-DBCD-8111-1D14-77E8CE9A6EC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EA62050-1A33-92DA-D2BC-022439FB73D0}"/>
              </a:ext>
            </a:extLst>
          </p:cNvPr>
          <p:cNvSpPr>
            <a:spLocks noGrp="1"/>
          </p:cNvSpPr>
          <p:nvPr>
            <p:ph type="title"/>
          </p:nvPr>
        </p:nvSpPr>
        <p:spPr/>
        <p:txBody>
          <a:bodyPr/>
          <a:lstStyle/>
          <a:p>
            <a:r>
              <a:rPr lang="en-US" dirty="0">
                <a:solidFill>
                  <a:srgbClr val="FFFF00"/>
                </a:solidFill>
              </a:rPr>
              <a:t>Refunds for All</a:t>
            </a:r>
          </a:p>
        </p:txBody>
      </p:sp>
      <p:sp>
        <p:nvSpPr>
          <p:cNvPr id="2" name="Slide Number Placeholder 1">
            <a:extLst>
              <a:ext uri="{FF2B5EF4-FFF2-40B4-BE49-F238E27FC236}">
                <a16:creationId xmlns:a16="http://schemas.microsoft.com/office/drawing/2014/main" id="{D2AAB6E4-6494-315C-0377-60C1FE5890AC}"/>
              </a:ext>
            </a:extLst>
          </p:cNvPr>
          <p:cNvSpPr>
            <a:spLocks noGrp="1"/>
          </p:cNvSpPr>
          <p:nvPr>
            <p:ph type="sldNum" sz="quarter" idx="11"/>
          </p:nvPr>
        </p:nvSpPr>
        <p:spPr/>
        <p:txBody>
          <a:bodyPr/>
          <a:lstStyle/>
          <a:p>
            <a:pPr>
              <a:defRPr/>
            </a:pPr>
            <a:fld id="{FE25F947-77F5-4CA6-8472-B4B2967773ED}" type="slidenum">
              <a:rPr lang="x-none" smtClean="0"/>
              <a:pPr>
                <a:defRPr/>
              </a:pPr>
              <a:t>31</a:t>
            </a:fld>
            <a:endParaRPr lang="en-US" dirty="0"/>
          </a:p>
        </p:txBody>
      </p:sp>
      <p:sp>
        <p:nvSpPr>
          <p:cNvPr id="6" name="Curved Down Arrow 5">
            <a:extLst>
              <a:ext uri="{FF2B5EF4-FFF2-40B4-BE49-F238E27FC236}">
                <a16:creationId xmlns:a16="http://schemas.microsoft.com/office/drawing/2014/main" id="{49FE330F-37B3-B15F-E4E0-475A71E78DF1}"/>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2033BA25-7E98-EA4A-F5F2-37B7530690AE}"/>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6D1EE5-59ED-BCC9-C2B2-87C4B37D4430}"/>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6</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7F6D1EE5-59ED-BCC9-C2B2-87C4B37D4430}"/>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426CFE94-4309-507E-0ABB-A776EA6A6FBB}"/>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30B1C9ED-FAC1-E00D-33A5-2E8BB55BC8B6}"/>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68CA5A02-7CEB-74C7-7E3C-31E28358E1C7}"/>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5F4B5B2F-1593-D1BD-E72E-42EED263FB72}"/>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57D1DF9A-9B25-D9BF-ABC2-A18C152B7BE8}"/>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D39A1294-3BA5-A718-EF94-795AAAC6D970}"/>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A306ABF2-A6BC-3594-842B-84CF4D6A30C8}"/>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2ACCE710-478F-41EA-05DA-907DE6D87DE4}"/>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76AC3B98-4F7B-7E6C-4734-B3F3A5AFAE13}"/>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1131FA7B-1B16-DCB2-D8C2-8730E3DABC2C}"/>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5C7CA2FB-9F4F-A9B9-268E-F0451BBE0EFB}"/>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D8653DB3-A168-139B-93F1-237B8269A0FD}"/>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C8FED2E7-7506-BFF1-E5BD-DC8FB8551B32}"/>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E99C5399-0D63-5A9D-2338-56172C0AB961}"/>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3FF869AD-CBA3-BA00-1A18-8285465D6BD4}"/>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1CB943D6-219F-215E-89F9-373A3079BCED}"/>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72E66443-31DF-C6FC-4BC6-F84E4C75A5A3}"/>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2122771C-6277-258F-D1F5-A36525ACCB8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CC0ED4F2-EC1E-6A6B-1135-C2B5903210E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CA0DCBFB-01BB-4A01-5277-A70BD98C8FF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D6165114-F4A5-B617-B4A5-7F4CF92CB2B0}"/>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53D60C44-00D9-170B-9DC0-1B41F96BDF0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E90F8D9B-AD86-4EB4-F011-4F06F139F06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1714D211-FA37-45B0-24CD-614F86113C7D}"/>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DC455123-9805-7AEA-7DFC-9024ECF8A20D}"/>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D232604D-F6AF-E215-FC9E-B4358B672E39}"/>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3ACF42C4-1981-EF12-2E51-6160AE99358C}"/>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DE2521B7-34BC-3369-D0A9-C90BBEB713FB}"/>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D3BFDDF0-98EA-2822-DC56-AE8BB4066D6E}"/>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625CB526-452D-A45B-AD0E-18B16521555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873A5141-3125-943E-5FBF-8B57FFFB0F4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33171143-ED54-0DE5-ADA1-741EEFE19EF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929A9D35-D94F-7605-A313-A859808781A5}"/>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57921875-A9BE-2C08-2851-E264A7686F3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7A736EE2-809D-02EF-6F91-5E846ED3889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ACCF2DA6-24D4-6652-36BB-F8C52522B4FC}"/>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D2F42954-1829-9D0C-44EE-F9FD653F581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2CED55FC-4C06-0104-58CD-B054ABCE97E9}"/>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2E00F4EB-6E17-938E-A86E-F813065EF7B4}"/>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557DB993-C294-4FC1-E4CE-CC86371EFB3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ED4A3CF1-00B3-C469-DAF8-1CE2CC0AE5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449" y="5171228"/>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51764A70-E111-A418-87C8-60E3DFD0B1F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822" y="3227412"/>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C98C3341-C3BC-B1CA-27CD-437A1576D2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8039" y="3012415"/>
            <a:ext cx="784902" cy="78490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3519A48E-D201-5A59-4340-27470531C238}"/>
              </a:ext>
            </a:extLst>
          </p:cNvPr>
          <p:cNvGrpSpPr/>
          <p:nvPr/>
        </p:nvGrpSpPr>
        <p:grpSpPr>
          <a:xfrm>
            <a:off x="3724291" y="1173197"/>
            <a:ext cx="3022600" cy="1955800"/>
            <a:chOff x="2068441" y="4762500"/>
            <a:chExt cx="3022600" cy="1955800"/>
          </a:xfrm>
        </p:grpSpPr>
        <p:sp>
          <p:nvSpPr>
            <p:cNvPr id="24" name="Freeform 27">
              <a:extLst>
                <a:ext uri="{FF2B5EF4-FFF2-40B4-BE49-F238E27FC236}">
                  <a16:creationId xmlns:a16="http://schemas.microsoft.com/office/drawing/2014/main" id="{2B7B2E74-8428-DFEF-5E98-077674ACAB29}"/>
                </a:ext>
              </a:extLst>
            </p:cNvPr>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sp>
          <p:nvSpPr>
            <p:cNvPr id="25" name="Text Box 28">
              <a:extLst>
                <a:ext uri="{FF2B5EF4-FFF2-40B4-BE49-F238E27FC236}">
                  <a16:creationId xmlns:a16="http://schemas.microsoft.com/office/drawing/2014/main" id="{8A04EF47-97CC-289C-4F0A-E5566B1B8FFA}"/>
                </a:ext>
              </a:extLst>
            </p:cNvPr>
            <p:cNvSpPr txBox="1">
              <a:spLocks noChangeArrowheads="1"/>
            </p:cNvSpPr>
            <p:nvPr/>
          </p:nvSpPr>
          <p:spPr bwMode="auto">
            <a:xfrm>
              <a:off x="2548404" y="5429190"/>
              <a:ext cx="1409361" cy="400110"/>
            </a:xfrm>
            <a:prstGeom prst="rect">
              <a:avLst/>
            </a:prstGeom>
            <a:noFill/>
            <a:ln w="9525" algn="ctr">
              <a:noFill/>
              <a:miter lim="800000"/>
              <a:headEnd/>
              <a:tailEnd/>
            </a:ln>
          </p:spPr>
          <p:txBody>
            <a:bodyPr wrap="none">
              <a:spAutoFit/>
            </a:bodyPr>
            <a:lstStyle/>
            <a:p>
              <a:pPr algn="ctr">
                <a:spcBef>
                  <a:spcPct val="0"/>
                </a:spcBef>
              </a:pPr>
              <a:r>
                <a:rPr lang="en-US" sz="2000" b="0" dirty="0">
                  <a:solidFill>
                    <a:schemeClr val="bg2"/>
                  </a:solidFill>
                  <a:latin typeface="Arial" pitchFamily="34" charset="0"/>
                  <a:sym typeface="Symbol" pitchFamily="18" charset="2"/>
                </a:rPr>
                <a:t>TIMEOUT!</a:t>
              </a:r>
              <a:endParaRPr lang="el-GR" sz="2000" b="0" dirty="0">
                <a:solidFill>
                  <a:schemeClr val="bg2"/>
                </a:solidFill>
                <a:latin typeface="Arial" pitchFamily="34" charset="0"/>
                <a:sym typeface="Symbol" pitchFamily="18" charset="2"/>
              </a:endParaRPr>
            </a:p>
          </p:txBody>
        </p:sp>
      </p:grpSp>
      <mc:AlternateContent xmlns:mc="http://schemas.openxmlformats.org/markup-compatibility/2006" xmlns:a14="http://schemas.microsoft.com/office/drawing/2010/main">
        <mc:Choice Requires="a14">
          <p:sp>
            <p:nvSpPr>
              <p:cNvPr id="26" name="Rounded Rectangular Callout 56">
                <a:extLst>
                  <a:ext uri="{FF2B5EF4-FFF2-40B4-BE49-F238E27FC236}">
                    <a16:creationId xmlns:a16="http://schemas.microsoft.com/office/drawing/2014/main" id="{A15D39B6-C81B-4AF9-3A40-E08FF1FBBC87}"/>
                  </a:ext>
                </a:extLst>
              </p:cNvPr>
              <p:cNvSpPr/>
              <p:nvPr/>
            </p:nvSpPr>
            <p:spPr>
              <a:xfrm>
                <a:off x="418242" y="987483"/>
                <a:ext cx="1531785" cy="919401"/>
              </a:xfrm>
              <a:prstGeom prst="wedgeRoundRectCallout">
                <a:avLst>
                  <a:gd name="adj1" fmla="val -5467"/>
                  <a:gd name="adj2" fmla="val 126088"/>
                  <a:gd name="adj3" fmla="val 16667"/>
                </a:avLst>
              </a:prstGeom>
              <a:solidFill>
                <a:schemeClr val="bg1"/>
              </a:solid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Don’t 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6" name="Rounded Rectangular Callout 56">
                <a:extLst>
                  <a:ext uri="{FF2B5EF4-FFF2-40B4-BE49-F238E27FC236}">
                    <a16:creationId xmlns:a16="http://schemas.microsoft.com/office/drawing/2014/main" id="{A15D39B6-C81B-4AF9-3A40-E08FF1FBBC87}"/>
                  </a:ext>
                </a:extLst>
              </p:cNvPr>
              <p:cNvSpPr>
                <a:spLocks noRot="1" noChangeAspect="1" noMove="1" noResize="1" noEditPoints="1" noAdjustHandles="1" noChangeArrowheads="1" noChangeShapeType="1" noTextEdit="1"/>
              </p:cNvSpPr>
              <p:nvPr/>
            </p:nvSpPr>
            <p:spPr>
              <a:xfrm>
                <a:off x="418242" y="987483"/>
                <a:ext cx="1531785" cy="919401"/>
              </a:xfrm>
              <a:prstGeom prst="wedgeRoundRectCallout">
                <a:avLst>
                  <a:gd name="adj1" fmla="val -5467"/>
                  <a:gd name="adj2" fmla="val 126088"/>
                  <a:gd name="adj3" fmla="val 16667"/>
                </a:avLst>
              </a:prstGeom>
              <a:blipFill>
                <a:blip r:embed="rId6"/>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p:spTree>
    <p:extLst>
      <p:ext uri="{BB962C8B-B14F-4D97-AF65-F5344CB8AC3E}">
        <p14:creationId xmlns:p14="http://schemas.microsoft.com/office/powerpoint/2010/main" val="191037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3E0CC-B615-9E87-581C-76F4D2F60F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7C5CB14-4A13-0B4F-8A50-09EFF3822AB7}"/>
              </a:ext>
            </a:extLst>
          </p:cNvPr>
          <p:cNvSpPr>
            <a:spLocks noGrp="1"/>
          </p:cNvSpPr>
          <p:nvPr>
            <p:ph type="title"/>
          </p:nvPr>
        </p:nvSpPr>
        <p:spPr/>
        <p:txBody>
          <a:bodyPr/>
          <a:lstStyle/>
          <a:p>
            <a:r>
              <a:rPr lang="en-US" dirty="0">
                <a:solidFill>
                  <a:srgbClr val="FFFF00"/>
                </a:solidFill>
              </a:rPr>
              <a:t>Refunds for All</a:t>
            </a:r>
          </a:p>
        </p:txBody>
      </p:sp>
      <p:sp>
        <p:nvSpPr>
          <p:cNvPr id="2" name="Slide Number Placeholder 1">
            <a:extLst>
              <a:ext uri="{FF2B5EF4-FFF2-40B4-BE49-F238E27FC236}">
                <a16:creationId xmlns:a16="http://schemas.microsoft.com/office/drawing/2014/main" id="{05D72001-AE50-AB8D-4130-D2EA71374FEC}"/>
              </a:ext>
            </a:extLst>
          </p:cNvPr>
          <p:cNvSpPr>
            <a:spLocks noGrp="1"/>
          </p:cNvSpPr>
          <p:nvPr>
            <p:ph type="sldNum" sz="quarter" idx="11"/>
          </p:nvPr>
        </p:nvSpPr>
        <p:spPr/>
        <p:txBody>
          <a:bodyPr/>
          <a:lstStyle/>
          <a:p>
            <a:pPr>
              <a:defRPr/>
            </a:pPr>
            <a:fld id="{FE25F947-77F5-4CA6-8472-B4B2967773ED}" type="slidenum">
              <a:rPr lang="x-none" smtClean="0"/>
              <a:pPr>
                <a:defRPr/>
              </a:pPr>
              <a:t>32</a:t>
            </a:fld>
            <a:endParaRPr lang="en-US" dirty="0"/>
          </a:p>
        </p:txBody>
      </p:sp>
      <p:sp>
        <p:nvSpPr>
          <p:cNvPr id="6" name="Curved Down Arrow 5">
            <a:extLst>
              <a:ext uri="{FF2B5EF4-FFF2-40B4-BE49-F238E27FC236}">
                <a16:creationId xmlns:a16="http://schemas.microsoft.com/office/drawing/2014/main" id="{1C52C7B6-3CD1-3B6D-F165-E5F60BECFEC4}"/>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FB43C262-5C3D-CFC5-4451-3537E9A29A71}"/>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906BA32-E8FC-9233-003F-D8562FC58E9F}"/>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6</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5906BA32-E8FC-9233-003F-D8562FC58E9F}"/>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C93D68D7-C34A-94B1-29A2-E779B254D3CA}"/>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FB9B7198-56B0-4679-8CB1-2232DE59B94B}"/>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E6F6FA3A-087C-0E9B-3B6A-079AB72A630D}"/>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9AEDCE50-8BEB-177C-44F2-FB1DA259A4DC}"/>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C7D3C4A-D42A-75E4-B968-B884934317BF}"/>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905D4CA3-045E-CE20-6E54-56B85F2EB400}"/>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EAE869DD-9EBF-D29C-41A2-F14B5C36C074}"/>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D34E1941-A8FD-6C9D-DF5C-BA3A9FE5FE38}"/>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59E41027-F7EB-7758-8344-8D92E2141D56}"/>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95A9F119-D2D5-50BB-99E7-BF95A96C64E3}"/>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2B251864-6A30-CFD3-C39E-901B36FD1616}"/>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E6828345-D872-707C-21DA-DF3B38E84393}"/>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A6B7FBDC-638E-10C5-9688-20EB839ECA04}"/>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D612FF00-B4DD-D7FA-EC13-995EC0247CE9}"/>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BDE8C9C8-18E9-D3BB-0C1B-E6CF16E92F42}"/>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E7247BC7-A1C3-2463-410C-8D0E5C5CE8F2}"/>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195EBA64-2E00-748A-0263-5BF874873B52}"/>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81D43621-74A0-3B0F-D8EB-66484F1BAAE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572264BE-5479-AD61-6333-0977035025C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961ABC54-B8E9-A28F-99B1-56C87CC5FF2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4DC1DFDE-87D7-F4D6-CC2A-9FAC1A6C8A8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FD4C3919-B356-78AD-717B-403DED13ED7A}"/>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9CCD88DB-8FA6-3687-2A18-92385348878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52C5CA66-8457-D885-D725-A5F88B5C56EE}"/>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E0E43030-4F6C-E096-AED3-CA956B1C155D}"/>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8154305B-87F3-FD40-1F47-999CD639089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10607C93-F7F0-7309-EFF2-67426FD3F8A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B1F3D9DA-614B-279E-269D-57E8962918D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BB8CC618-E32C-D4FE-45DB-D8BFA3757062}"/>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5CC853DA-A2D5-DB98-3841-06DD08CB1AF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A49BAE2B-B763-EAE2-D055-34FCCA941A2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52BDD470-AD71-9B16-989B-3E608CE6643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915467F0-EF91-61E1-6809-80EB829E833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F076189C-9390-D5A4-AB99-B78AF636F95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0501812A-9674-7DE6-6130-C9AE8E7143C3}"/>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106E5FF4-CA94-BB8D-AF93-1E33F4035DE6}"/>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F906B7BF-6089-4BCE-AF1F-BCE3C07174EE}"/>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4569EC45-3908-A75D-CC77-6F2E79986F8D}"/>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9787D5CC-77E1-E6EF-B2A5-711615D43BEB}"/>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43111702-42C8-17A4-6CCD-60466084344A}"/>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F2E8073F-454D-0853-ACCE-F83F33F74A0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6449" y="5171228"/>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B8D6DF86-3603-C515-8B2C-8CD9445824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822" y="3227412"/>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EB42AD3F-BF1D-4EF2-007D-ACB40248376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08039" y="3012415"/>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6" name="Rounded Rectangular Callout 56">
                <a:extLst>
                  <a:ext uri="{FF2B5EF4-FFF2-40B4-BE49-F238E27FC236}">
                    <a16:creationId xmlns:a16="http://schemas.microsoft.com/office/drawing/2014/main" id="{D8D23111-3B76-3EFD-A35B-F414922B24A2}"/>
                  </a:ext>
                </a:extLst>
              </p:cNvPr>
              <p:cNvSpPr/>
              <p:nvPr/>
            </p:nvSpPr>
            <p:spPr>
              <a:xfrm>
                <a:off x="418242" y="987483"/>
                <a:ext cx="1531785" cy="919401"/>
              </a:xfrm>
              <a:prstGeom prst="wedgeRoundRectCallout">
                <a:avLst>
                  <a:gd name="adj1" fmla="val -5467"/>
                  <a:gd name="adj2" fmla="val 126088"/>
                  <a:gd name="adj3" fmla="val 16667"/>
                </a:avLst>
              </a:prstGeom>
              <a:solidFill>
                <a:schemeClr val="bg1"/>
              </a:solid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Don’t 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6" name="Rounded Rectangular Callout 56">
                <a:extLst>
                  <a:ext uri="{FF2B5EF4-FFF2-40B4-BE49-F238E27FC236}">
                    <a16:creationId xmlns:a16="http://schemas.microsoft.com/office/drawing/2014/main" id="{D8D23111-3B76-3EFD-A35B-F414922B24A2}"/>
                  </a:ext>
                </a:extLst>
              </p:cNvPr>
              <p:cNvSpPr>
                <a:spLocks noRot="1" noChangeAspect="1" noMove="1" noResize="1" noEditPoints="1" noAdjustHandles="1" noChangeArrowheads="1" noChangeShapeType="1" noTextEdit="1"/>
              </p:cNvSpPr>
              <p:nvPr/>
            </p:nvSpPr>
            <p:spPr>
              <a:xfrm>
                <a:off x="418242" y="987483"/>
                <a:ext cx="1531785" cy="919401"/>
              </a:xfrm>
              <a:prstGeom prst="wedgeRoundRectCallout">
                <a:avLst>
                  <a:gd name="adj1" fmla="val -5467"/>
                  <a:gd name="adj2" fmla="val 126088"/>
                  <a:gd name="adj3" fmla="val 16667"/>
                </a:avLst>
              </a:prstGeom>
              <a:blipFill>
                <a:blip r:embed="rId6"/>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p:sp>
        <p:nvSpPr>
          <p:cNvPr id="22" name="TextBox 21">
            <a:extLst>
              <a:ext uri="{FF2B5EF4-FFF2-40B4-BE49-F238E27FC236}">
                <a16:creationId xmlns:a16="http://schemas.microsoft.com/office/drawing/2014/main" id="{A32841A9-FD56-71D3-3C81-513CAD9F72D0}"/>
              </a:ext>
            </a:extLst>
          </p:cNvPr>
          <p:cNvSpPr txBox="1"/>
          <p:nvPr/>
        </p:nvSpPr>
        <p:spPr bwMode="auto">
          <a:xfrm>
            <a:off x="2908309" y="3436808"/>
            <a:ext cx="3300905"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Status Quo Ante</a:t>
            </a:r>
          </a:p>
          <a:p>
            <a:pPr algn="ctr"/>
            <a:r>
              <a:rPr lang="en-US" sz="2800" b="1" dirty="0">
                <a:solidFill>
                  <a:srgbClr val="FFFF00"/>
                </a:solidFill>
                <a:latin typeface="Arial" pitchFamily="34" charset="0"/>
              </a:rPr>
              <a:t>(no one worse off)</a:t>
            </a:r>
          </a:p>
        </p:txBody>
      </p:sp>
    </p:spTree>
    <p:extLst>
      <p:ext uri="{BB962C8B-B14F-4D97-AF65-F5344CB8AC3E}">
        <p14:creationId xmlns:p14="http://schemas.microsoft.com/office/powerpoint/2010/main" val="794715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A1E85-E05C-FC5A-2264-7AF6E8F0E88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B34F631-D084-C1E1-1EE2-ABA73F5E244B}"/>
              </a:ext>
            </a:extLst>
          </p:cNvPr>
          <p:cNvSpPr>
            <a:spLocks noGrp="1"/>
          </p:cNvSpPr>
          <p:nvPr>
            <p:ph type="title"/>
          </p:nvPr>
        </p:nvSpPr>
        <p:spPr/>
        <p:txBody>
          <a:bodyPr/>
          <a:lstStyle/>
          <a:p>
            <a:r>
              <a:rPr lang="en-US" dirty="0">
                <a:solidFill>
                  <a:srgbClr val="FFFF00"/>
                </a:solidFill>
              </a:rPr>
              <a:t>Window of Vulnerability</a:t>
            </a:r>
          </a:p>
        </p:txBody>
      </p:sp>
      <p:sp>
        <p:nvSpPr>
          <p:cNvPr id="2" name="Slide Number Placeholder 1">
            <a:extLst>
              <a:ext uri="{FF2B5EF4-FFF2-40B4-BE49-F238E27FC236}">
                <a16:creationId xmlns:a16="http://schemas.microsoft.com/office/drawing/2014/main" id="{DF9FF492-EFCC-9842-FEED-5A80698992A9}"/>
              </a:ext>
            </a:extLst>
          </p:cNvPr>
          <p:cNvSpPr>
            <a:spLocks noGrp="1"/>
          </p:cNvSpPr>
          <p:nvPr>
            <p:ph type="sldNum" sz="quarter" idx="11"/>
          </p:nvPr>
        </p:nvSpPr>
        <p:spPr/>
        <p:txBody>
          <a:bodyPr/>
          <a:lstStyle/>
          <a:p>
            <a:pPr>
              <a:defRPr/>
            </a:pPr>
            <a:fld id="{FE25F947-77F5-4CA6-8472-B4B2967773ED}" type="slidenum">
              <a:rPr lang="x-none" smtClean="0"/>
              <a:pPr>
                <a:defRPr/>
              </a:pPr>
              <a:t>33</a:t>
            </a:fld>
            <a:endParaRPr lang="en-US" dirty="0"/>
          </a:p>
        </p:txBody>
      </p:sp>
      <p:sp>
        <p:nvSpPr>
          <p:cNvPr id="6" name="Curved Down Arrow 5">
            <a:extLst>
              <a:ext uri="{FF2B5EF4-FFF2-40B4-BE49-F238E27FC236}">
                <a16:creationId xmlns:a16="http://schemas.microsoft.com/office/drawing/2014/main" id="{403E591E-625E-F331-BC9E-F29264265FA6}"/>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6AAD4E27-70AC-E109-58C8-814A577FFC74}"/>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053C2D6-C4FD-44D1-5143-F03F75865E41}"/>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4</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C053C2D6-C4FD-44D1-5143-F03F75865E41}"/>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B66E8DA7-E9AC-28EE-11A1-0829211C4E5C}"/>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6F7211DF-56F0-4841-5AE7-D5568AA78C41}"/>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CF1DAF36-C5AC-AD78-8DC3-7C7BCE866C29}"/>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5D90E277-C488-E94B-D362-3A426EE6B07F}"/>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96ECEB75-171C-248A-7F8E-694FAE631BCF}"/>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1EAF1925-6F37-F37D-8A4E-70CEE941D364}"/>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920025CC-8795-D886-C585-F37C1BBF32C1}"/>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EDF4DDDA-BACA-FE09-C77C-856794E0C707}"/>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8BFE5804-F268-AF57-C5C9-FFD9468EAFFA}"/>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F0AA8C54-035F-90BF-FDB4-053F15C80099}"/>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9E47E983-4A29-A60D-7D1F-00948F0F125B}"/>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89F2C28F-F0BD-95AE-1D13-61A6ED74718D}"/>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0F2610D9-57AD-3FE6-E52F-079F24DCBF99}"/>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FB7DF777-7D09-F196-34CC-85482DF73FFC}"/>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6A681BD0-2361-9C3E-4B04-48065B503201}"/>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6773C5DF-7452-02E5-ED50-FB12D9FA7DE2}"/>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DFFBF934-B458-6A46-980E-6C545CFB4278}"/>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9CBC3C9A-54C5-4187-2C9F-D73F57EBF20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3DE53C35-8DEF-702F-9909-C772C84C72E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B09F0191-166F-7C61-2B0A-1AEAA492855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8965CBD8-DCFB-D055-4A35-3D14B4FEB50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69CC733F-3FE3-C9B1-39CA-13E968420F4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217DEC76-1A20-4496-3838-48F78194C4B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C8F8257D-A801-136E-642F-6C4D99498ED7}"/>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10D299FB-2502-9C3E-A57F-F1CFDE7A2FF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C8613FB5-3908-EAFC-FC60-243F14990839}"/>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1FBFA026-3669-7094-98E5-EC2249C5446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AC3D2CF0-B026-4AD7-39BE-306D0547BDC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B07291EE-8D62-E867-695A-B802DE1B8306}"/>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1B81E228-7964-019C-C292-F02FD5E6D3D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732EA42E-5274-C4AA-F5A5-43320D8804F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CDE0CA4C-590A-F36C-DC5D-913317C1DDB7}"/>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E614C97F-2F02-7FF1-108A-11B7A8674E48}"/>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48C799D5-7C3A-5485-D6C9-F13CB1A1904E}"/>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7A7D766E-8892-E271-8E93-09F7005CDA9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80C72ACF-8997-0B1E-95ED-DFC9C75132E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8DCEE699-7D42-27A9-6AEB-BBB9BA753C9D}"/>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E5629323-76D5-4BCE-9E7F-DABEDAFA0C26}"/>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09A2B617-415B-A8D4-B2B3-22E98123844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565A525E-5F17-1F71-93F4-4823814EB56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375A3A83-CD8B-5890-C0BF-20E9B8AD05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345" y="5171229"/>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5E56FEBE-ED63-B4B6-F139-D2B900A6C4C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9FA8DEDC-D7E8-B840-9E94-3BEA8978CD6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3116DDB2-FAA6-3345-9D3F-95FF1D02C335}"/>
                  </a:ext>
                </a:extLst>
              </p:cNvPr>
              <p:cNvSpPr/>
              <p:nvPr/>
            </p:nvSpPr>
            <p:spPr>
              <a:xfrm>
                <a:off x="688158" y="1686771"/>
                <a:ext cx="1531785" cy="510778"/>
              </a:xfrm>
              <a:prstGeom prst="wedgeRoundRectCallout">
                <a:avLst>
                  <a:gd name="adj1" fmla="val -5467"/>
                  <a:gd name="adj2" fmla="val 126088"/>
                  <a:gd name="adj3" fmla="val 16667"/>
                </a:avLst>
              </a:prstGeom>
              <a:no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3116DDB2-FAA6-3345-9D3F-95FF1D02C335}"/>
                  </a:ext>
                </a:extLst>
              </p:cNvPr>
              <p:cNvSpPr>
                <a:spLocks noRot="1" noChangeAspect="1" noMove="1" noResize="1" noEditPoints="1" noAdjustHandles="1" noChangeArrowheads="1" noChangeShapeType="1" noTextEdit="1"/>
              </p:cNvSpPr>
              <p:nvPr/>
            </p:nvSpPr>
            <p:spPr>
              <a:xfrm>
                <a:off x="688158" y="1686771"/>
                <a:ext cx="1531785" cy="510778"/>
              </a:xfrm>
              <a:prstGeom prst="wedgeRoundRectCallout">
                <a:avLst>
                  <a:gd name="adj1" fmla="val -5467"/>
                  <a:gd name="adj2" fmla="val 126088"/>
                  <a:gd name="adj3" fmla="val 16667"/>
                </a:avLst>
              </a:prstGeom>
              <a:blipFill>
                <a:blip r:embed="rId6"/>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loud Callout 58">
                <a:extLst>
                  <a:ext uri="{FF2B5EF4-FFF2-40B4-BE49-F238E27FC236}">
                    <a16:creationId xmlns:a16="http://schemas.microsoft.com/office/drawing/2014/main" id="{CE51F33F-313D-06B9-414B-F50C3FF90451}"/>
                  </a:ext>
                </a:extLst>
              </p:cNvPr>
              <p:cNvSpPr/>
              <p:nvPr/>
            </p:nvSpPr>
            <p:spPr>
              <a:xfrm>
                <a:off x="3749631" y="4272165"/>
                <a:ext cx="1820654" cy="702766"/>
              </a:xfrm>
              <a:prstGeom prst="cloudCallout">
                <a:avLst>
                  <a:gd name="adj1" fmla="val -17955"/>
                  <a:gd name="adj2" fmla="val 112621"/>
                </a:avLst>
              </a:prstGeom>
              <a:solidFill>
                <a:schemeClr val="bg1"/>
              </a:solidFill>
              <a:ln w="76200">
                <a:solidFill>
                  <a:srgbClr val="FF6699"/>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23" name="Cloud Callout 58">
                <a:extLst>
                  <a:ext uri="{FF2B5EF4-FFF2-40B4-BE49-F238E27FC236}">
                    <a16:creationId xmlns:a16="http://schemas.microsoft.com/office/drawing/2014/main" id="{CE51F33F-313D-06B9-414B-F50C3FF90451}"/>
                  </a:ext>
                </a:extLst>
              </p:cNvPr>
              <p:cNvSpPr>
                <a:spLocks noRot="1" noChangeAspect="1" noMove="1" noResize="1" noEditPoints="1" noAdjustHandles="1" noChangeArrowheads="1" noChangeShapeType="1" noTextEdit="1"/>
              </p:cNvSpPr>
              <p:nvPr/>
            </p:nvSpPr>
            <p:spPr>
              <a:xfrm>
                <a:off x="3749631" y="4272165"/>
                <a:ext cx="1820654" cy="702766"/>
              </a:xfrm>
              <a:prstGeom prst="cloudCallout">
                <a:avLst>
                  <a:gd name="adj1" fmla="val -17955"/>
                  <a:gd name="adj2" fmla="val 112621"/>
                </a:avLst>
              </a:prstGeom>
              <a:blipFill>
                <a:blip r:embed="rId7"/>
                <a:stretch>
                  <a:fillRect/>
                </a:stretch>
              </a:blipFill>
              <a:ln w="76200">
                <a:solidFill>
                  <a:srgbClr val="FF6699"/>
                </a:solidFill>
                <a:headEnd type="none" w="med" len="med"/>
                <a:tailEnd type="none" w="med" len="med"/>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1941C1AC-F092-4F47-41AC-98A0F6FF5B17}"/>
              </a:ext>
            </a:extLst>
          </p:cNvPr>
          <p:cNvSpPr txBox="1"/>
          <p:nvPr/>
        </p:nvSpPr>
        <p:spPr bwMode="auto">
          <a:xfrm>
            <a:off x="3767520" y="3436808"/>
            <a:ext cx="1582486"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(rewind)</a:t>
            </a:r>
          </a:p>
        </p:txBody>
      </p:sp>
    </p:spTree>
    <p:extLst>
      <p:ext uri="{BB962C8B-B14F-4D97-AF65-F5344CB8AC3E}">
        <p14:creationId xmlns:p14="http://schemas.microsoft.com/office/powerpoint/2010/main" val="507847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586F8-F09B-2F28-2406-BF610FF4C45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D2726E0-2AC2-F3EF-75FA-C08F65EC749D}"/>
              </a:ext>
            </a:extLst>
          </p:cNvPr>
          <p:cNvSpPr>
            <a:spLocks noGrp="1"/>
          </p:cNvSpPr>
          <p:nvPr>
            <p:ph type="title"/>
          </p:nvPr>
        </p:nvSpPr>
        <p:spPr/>
        <p:txBody>
          <a:bodyPr/>
          <a:lstStyle/>
          <a:p>
            <a:r>
              <a:rPr lang="en-US" dirty="0">
                <a:solidFill>
                  <a:srgbClr val="FFFF00"/>
                </a:solidFill>
              </a:rPr>
              <a:t>Window of Vulnerability</a:t>
            </a:r>
          </a:p>
        </p:txBody>
      </p:sp>
      <p:sp>
        <p:nvSpPr>
          <p:cNvPr id="2" name="Slide Number Placeholder 1">
            <a:extLst>
              <a:ext uri="{FF2B5EF4-FFF2-40B4-BE49-F238E27FC236}">
                <a16:creationId xmlns:a16="http://schemas.microsoft.com/office/drawing/2014/main" id="{63BF9A7B-6120-38B6-1177-160059130D29}"/>
              </a:ext>
            </a:extLst>
          </p:cNvPr>
          <p:cNvSpPr>
            <a:spLocks noGrp="1"/>
          </p:cNvSpPr>
          <p:nvPr>
            <p:ph type="sldNum" sz="quarter" idx="11"/>
          </p:nvPr>
        </p:nvSpPr>
        <p:spPr/>
        <p:txBody>
          <a:bodyPr/>
          <a:lstStyle/>
          <a:p>
            <a:pPr>
              <a:defRPr/>
            </a:pPr>
            <a:fld id="{FE25F947-77F5-4CA6-8472-B4B2967773ED}" type="slidenum">
              <a:rPr lang="x-none" smtClean="0"/>
              <a:pPr>
                <a:defRPr/>
              </a:pPr>
              <a:t>34</a:t>
            </a:fld>
            <a:endParaRPr lang="en-US" dirty="0"/>
          </a:p>
        </p:txBody>
      </p:sp>
      <p:sp>
        <p:nvSpPr>
          <p:cNvPr id="6" name="Curved Down Arrow 5">
            <a:extLst>
              <a:ext uri="{FF2B5EF4-FFF2-40B4-BE49-F238E27FC236}">
                <a16:creationId xmlns:a16="http://schemas.microsoft.com/office/drawing/2014/main" id="{23650D54-9562-21DD-53AE-2F3FB68F52B4}"/>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C06EE708-A2F5-E268-6F3D-85F01ED44AE7}"/>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33BE7A9-18AE-CFDD-EE1B-DE9287B1B760}"/>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4</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D33BE7A9-18AE-CFDD-EE1B-DE9287B1B760}"/>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D0010BC5-869F-2772-C0BF-6CE202D682D8}"/>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12B07B62-2CBE-B626-FC3C-CB50F5DD2400}"/>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140AAEDD-BA0D-2FD3-5511-64F1737CE4CE}"/>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BFBD21A8-DDE2-F063-19C4-0E8BC96B9A98}"/>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C756FAA6-2B38-B85B-AC55-EC49444FB6DA}"/>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93855514-28FA-77AA-9DB7-07F8DD24D587}"/>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0CD42A6C-C9FD-D3A8-0579-2B578C63AECE}"/>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3423C2FA-329B-AD44-4B70-90A25005CDBD}"/>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6E4DEDD0-9E73-E466-77E2-B3EF9E482E29}"/>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03FECD8D-8E46-C923-4FA4-9DBAD38AB9C9}"/>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44209CD6-E49F-9C37-96B0-3AAE3F6CA969}"/>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8971175C-3D81-63C7-3C15-AFB4DFE239F9}"/>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704CCA3B-173F-293A-94B5-EBE64F678DD0}"/>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0F2CC980-DD20-87F3-544D-DA96FF58D0E2}"/>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38EB3D14-401C-617C-DBA3-DE6324E63CD0}"/>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C5AC68C3-496E-8695-23BE-78942BBF3A8C}"/>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D8D1ECA1-3CD4-319C-551F-FAF600B5E6D8}"/>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C69D2F24-4F11-53C5-731B-5F80CD73FD7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259B5F19-2C80-BA84-F4AA-C691F011549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805743DD-B0EA-BEA7-AB0E-16F0AF5D9D1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34082CEA-7A9C-0F08-8FEB-13F8DF11022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0B48B96A-E1DE-6341-224D-DA89A0F50C1A}"/>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021C39C3-FD3D-387B-F476-8602803AB7B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4BE8BB30-BD0F-3399-97AB-5BF28489ECD7}"/>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A424C314-9A06-7E89-5984-FEED7E5349B3}"/>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A44ED7AF-A72B-2D3B-67F5-68168D6FCA42}"/>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2C926195-94DD-613A-AAE6-4F6283170C7C}"/>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532AAFB2-81D8-1468-377E-B5B32DD315C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820BF21F-20FE-645E-9B35-98F17AA49A72}"/>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8A43CC3D-95C1-7FB0-B8A3-D9CA6F75CA5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DA55B8F4-95FE-0AE9-D591-30325DD4C8D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77CF65CC-D072-4F42-7D9F-B041033FEEE3}"/>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FFE0B3FB-557B-F514-AB12-E5C29B62A39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24D4863D-139F-FFD5-622A-3BBEE9479A0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B39F6563-7113-C875-0FAB-CB63187F5E23}"/>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6D01178D-B3E6-40A2-CBF3-382401BC9690}"/>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93DC4E9A-3F1F-CD5C-2FA0-218FD4A1BFB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0C4EA3A2-EB42-BDFD-6016-CA9E371CDEB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03E9DDF0-1CA8-8016-BE93-FBABC0AEB56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C4DA556C-4253-6509-A918-F68701F2544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F755D63B-CCE7-7D9D-CCBD-B6868EBA11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711" y="3070330"/>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1C4DC3D4-3B23-CA60-25FC-7BBE6AFFFB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78B2686C-D552-BB86-375B-F0AE6E6231E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4C332832-E87F-2794-18AD-E7E155CDAFE0}"/>
                  </a:ext>
                </a:extLst>
              </p:cNvPr>
              <p:cNvSpPr/>
              <p:nvPr/>
            </p:nvSpPr>
            <p:spPr>
              <a:xfrm>
                <a:off x="688158" y="1686771"/>
                <a:ext cx="1531785" cy="510778"/>
              </a:xfrm>
              <a:prstGeom prst="wedgeRoundRectCallout">
                <a:avLst>
                  <a:gd name="adj1" fmla="val -5467"/>
                  <a:gd name="adj2" fmla="val 126088"/>
                  <a:gd name="adj3" fmla="val 16667"/>
                </a:avLst>
              </a:prstGeom>
              <a:no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4C332832-E87F-2794-18AD-E7E155CDAFE0}"/>
                  </a:ext>
                </a:extLst>
              </p:cNvPr>
              <p:cNvSpPr>
                <a:spLocks noRot="1" noChangeAspect="1" noMove="1" noResize="1" noEditPoints="1" noAdjustHandles="1" noChangeArrowheads="1" noChangeShapeType="1" noTextEdit="1"/>
              </p:cNvSpPr>
              <p:nvPr/>
            </p:nvSpPr>
            <p:spPr>
              <a:xfrm>
                <a:off x="688158" y="1686771"/>
                <a:ext cx="1531785" cy="510778"/>
              </a:xfrm>
              <a:prstGeom prst="wedgeRoundRectCallout">
                <a:avLst>
                  <a:gd name="adj1" fmla="val -5467"/>
                  <a:gd name="adj2" fmla="val 126088"/>
                  <a:gd name="adj3" fmla="val 16667"/>
                </a:avLst>
              </a:prstGeom>
              <a:blipFill>
                <a:blip r:embed="rId6"/>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loud Callout 58">
                <a:extLst>
                  <a:ext uri="{FF2B5EF4-FFF2-40B4-BE49-F238E27FC236}">
                    <a16:creationId xmlns:a16="http://schemas.microsoft.com/office/drawing/2014/main" id="{0C37D2C7-D104-D9F0-1348-E2633D4347B0}"/>
                  </a:ext>
                </a:extLst>
              </p:cNvPr>
              <p:cNvSpPr/>
              <p:nvPr/>
            </p:nvSpPr>
            <p:spPr>
              <a:xfrm>
                <a:off x="3749631" y="4272165"/>
                <a:ext cx="1820654" cy="702766"/>
              </a:xfrm>
              <a:prstGeom prst="cloudCallout">
                <a:avLst>
                  <a:gd name="adj1" fmla="val -17955"/>
                  <a:gd name="adj2" fmla="val 112621"/>
                </a:avLst>
              </a:prstGeom>
              <a:solidFill>
                <a:schemeClr val="bg1"/>
              </a:solidFill>
              <a:ln w="76200">
                <a:solidFill>
                  <a:srgbClr val="FF6699"/>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23" name="Cloud Callout 58">
                <a:extLst>
                  <a:ext uri="{FF2B5EF4-FFF2-40B4-BE49-F238E27FC236}">
                    <a16:creationId xmlns:a16="http://schemas.microsoft.com/office/drawing/2014/main" id="{0C37D2C7-D104-D9F0-1348-E2633D4347B0}"/>
                  </a:ext>
                </a:extLst>
              </p:cNvPr>
              <p:cNvSpPr>
                <a:spLocks noRot="1" noChangeAspect="1" noMove="1" noResize="1" noEditPoints="1" noAdjustHandles="1" noChangeArrowheads="1" noChangeShapeType="1" noTextEdit="1"/>
              </p:cNvSpPr>
              <p:nvPr/>
            </p:nvSpPr>
            <p:spPr>
              <a:xfrm>
                <a:off x="3749631" y="4272165"/>
                <a:ext cx="1820654" cy="702766"/>
              </a:xfrm>
              <a:prstGeom prst="cloudCallout">
                <a:avLst>
                  <a:gd name="adj1" fmla="val -17955"/>
                  <a:gd name="adj2" fmla="val 112621"/>
                </a:avLst>
              </a:prstGeom>
              <a:blipFill>
                <a:blip r:embed="rId7"/>
                <a:stretch>
                  <a:fillRect/>
                </a:stretch>
              </a:blipFill>
              <a:ln w="76200">
                <a:solidFill>
                  <a:srgbClr val="FF6699"/>
                </a:solid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925662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7D71D-CA63-A08E-7FB5-FEF88A7D4DC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C94EB99-C7B9-C15D-585C-204757292AAC}"/>
              </a:ext>
            </a:extLst>
          </p:cNvPr>
          <p:cNvSpPr>
            <a:spLocks noGrp="1"/>
          </p:cNvSpPr>
          <p:nvPr>
            <p:ph type="title"/>
          </p:nvPr>
        </p:nvSpPr>
        <p:spPr/>
        <p:txBody>
          <a:bodyPr/>
          <a:lstStyle/>
          <a:p>
            <a:r>
              <a:rPr lang="en-US" dirty="0">
                <a:solidFill>
                  <a:srgbClr val="FFFF00"/>
                </a:solidFill>
              </a:rPr>
              <a:t>Window of Vulnerability</a:t>
            </a:r>
          </a:p>
        </p:txBody>
      </p:sp>
      <p:sp>
        <p:nvSpPr>
          <p:cNvPr id="2" name="Slide Number Placeholder 1">
            <a:extLst>
              <a:ext uri="{FF2B5EF4-FFF2-40B4-BE49-F238E27FC236}">
                <a16:creationId xmlns:a16="http://schemas.microsoft.com/office/drawing/2014/main" id="{930CC09E-E445-22F1-C3D5-2AB6E99EA666}"/>
              </a:ext>
            </a:extLst>
          </p:cNvPr>
          <p:cNvSpPr>
            <a:spLocks noGrp="1"/>
          </p:cNvSpPr>
          <p:nvPr>
            <p:ph type="sldNum" sz="quarter" idx="11"/>
          </p:nvPr>
        </p:nvSpPr>
        <p:spPr/>
        <p:txBody>
          <a:bodyPr/>
          <a:lstStyle/>
          <a:p>
            <a:pPr>
              <a:defRPr/>
            </a:pPr>
            <a:fld id="{FE25F947-77F5-4CA6-8472-B4B2967773ED}" type="slidenum">
              <a:rPr lang="x-none" smtClean="0"/>
              <a:pPr>
                <a:defRPr/>
              </a:pPr>
              <a:t>35</a:t>
            </a:fld>
            <a:endParaRPr lang="en-US" dirty="0"/>
          </a:p>
        </p:txBody>
      </p:sp>
      <p:sp>
        <p:nvSpPr>
          <p:cNvPr id="6" name="Curved Down Arrow 5">
            <a:extLst>
              <a:ext uri="{FF2B5EF4-FFF2-40B4-BE49-F238E27FC236}">
                <a16:creationId xmlns:a16="http://schemas.microsoft.com/office/drawing/2014/main" id="{C0F264A1-C508-99A6-EF4B-E2179BF409FA}"/>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A41099A9-4C5E-C3DE-408A-737BC61D7ECE}"/>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E90165E-9900-7862-BD79-95A5705629B8}"/>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5</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0E90165E-9900-7862-BD79-95A5705629B8}"/>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21C560FA-7308-739C-E2EA-42989F9D6DF6}"/>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958E8E15-C088-0E81-65CE-6B8E5BA6A26D}"/>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A5CCB50A-EDB5-5A97-ABFD-0BF6A5B71FCD}"/>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FAEC5838-311B-A987-EF0F-EED3D628746B}"/>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093681E7-02E1-4A9C-0DB8-53C1189A534F}"/>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CB2A03F8-E983-687A-F763-1C1A93252368}"/>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BA99430D-28E9-380F-D1D5-0CABAD6A794C}"/>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EEF1072C-3DF3-7BCE-01DE-0D3C4A9B8F67}"/>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F43E9872-9E8C-C056-42B1-41C1BC95A193}"/>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FE7562F2-E36C-6DA6-CC7F-B5D02650F62A}"/>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3393AEBC-0276-1D0B-1E13-05D4348A0572}"/>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26F95157-000A-E920-27BC-BDBEFD510709}"/>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7A8F766E-5727-94A3-F95A-CFD09DCE70E3}"/>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FD3EBEAC-C309-145C-39E0-A95840324AAD}"/>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090E42FF-C315-8545-9F20-FC96D2BEFE9A}"/>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EBAD48A0-8BAA-9989-7DA3-D8C9BFE3049F}"/>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656B20D1-A9FC-8E33-28E1-A65C01520BF5}"/>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9B02AFA0-1E9C-CF2E-4C09-E194D4DD7EA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6">
              <a:extLst>
                <a:ext uri="{FF2B5EF4-FFF2-40B4-BE49-F238E27FC236}">
                  <a16:creationId xmlns:a16="http://schemas.microsoft.com/office/drawing/2014/main" id="{E291A939-36B2-3EB0-BDC6-AB3156F7CF8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7">
              <a:extLst>
                <a:ext uri="{FF2B5EF4-FFF2-40B4-BE49-F238E27FC236}">
                  <a16:creationId xmlns:a16="http://schemas.microsoft.com/office/drawing/2014/main" id="{FB0B86FF-5740-113D-92F8-EB0A82D340B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8">
              <a:extLst>
                <a:ext uri="{FF2B5EF4-FFF2-40B4-BE49-F238E27FC236}">
                  <a16:creationId xmlns:a16="http://schemas.microsoft.com/office/drawing/2014/main" id="{5C054CF2-067A-618B-DAA9-5D2213187886}"/>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0">
              <a:extLst>
                <a:ext uri="{FF2B5EF4-FFF2-40B4-BE49-F238E27FC236}">
                  <a16:creationId xmlns:a16="http://schemas.microsoft.com/office/drawing/2014/main" id="{E73D3737-ED3E-CB64-B53B-114339F6A92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1">
              <a:extLst>
                <a:ext uri="{FF2B5EF4-FFF2-40B4-BE49-F238E27FC236}">
                  <a16:creationId xmlns:a16="http://schemas.microsoft.com/office/drawing/2014/main" id="{77533DF6-24F3-2138-D07C-B380808D347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2">
              <a:extLst>
                <a:ext uri="{FF2B5EF4-FFF2-40B4-BE49-F238E27FC236}">
                  <a16:creationId xmlns:a16="http://schemas.microsoft.com/office/drawing/2014/main" id="{AE1CD128-77B0-BD81-B223-BFC43AC9FE64}"/>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3">
              <a:extLst>
                <a:ext uri="{FF2B5EF4-FFF2-40B4-BE49-F238E27FC236}">
                  <a16:creationId xmlns:a16="http://schemas.microsoft.com/office/drawing/2014/main" id="{1611A3CE-783E-7E98-BB0E-61C723FB21E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9" name="Freeform 14">
              <a:extLst>
                <a:ext uri="{FF2B5EF4-FFF2-40B4-BE49-F238E27FC236}">
                  <a16:creationId xmlns:a16="http://schemas.microsoft.com/office/drawing/2014/main" id="{9F97BE54-0A64-AF52-6FCC-2598D6A85B1B}"/>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0" name="Freeform 15">
              <a:extLst>
                <a:ext uri="{FF2B5EF4-FFF2-40B4-BE49-F238E27FC236}">
                  <a16:creationId xmlns:a16="http://schemas.microsoft.com/office/drawing/2014/main" id="{526EE7E4-6D20-BD33-5EBE-1CDD9C27E29E}"/>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1" name="Freeform 9">
              <a:extLst>
                <a:ext uri="{FF2B5EF4-FFF2-40B4-BE49-F238E27FC236}">
                  <a16:creationId xmlns:a16="http://schemas.microsoft.com/office/drawing/2014/main" id="{E37C40DA-8557-BDA1-1BF4-98FF65249A2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F7842228-297C-FC7C-7059-608A2C1F3119}"/>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CD9B1927-A896-833D-6C84-71B0781FD2A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709D05CD-6295-D54C-1FA0-7CE4227E461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BED588A6-4254-B027-3D70-7ADDCD37458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46ADDF7E-1249-0A95-E1E6-4CADA17CF2C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5A770825-4BCE-78EA-124F-852DB5D427A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98908053-4C89-9B23-FCB0-24EDE225273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E62440B7-93E9-C356-07B6-680A5522EE09}"/>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75644C05-CB13-1498-8495-80456879FB3D}"/>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EEA8D555-6D18-46DB-8D60-692B8FB4CFD5}"/>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689759FE-4994-C9FE-A633-712B4653BFC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C13E494C-9C09-6F82-19AC-168718DF369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472E7219-F270-0CCF-EEC5-3EFF5E757F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711" y="3070330"/>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AA2ECC85-3B54-C2E7-6DEF-48E563F892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C17516FF-3208-CFB4-7ECE-976433B44B1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AE1EEDD9-C0ED-F9C6-CE0E-CF7E9733433C}"/>
                  </a:ext>
                </a:extLst>
              </p:cNvPr>
              <p:cNvSpPr/>
              <p:nvPr/>
            </p:nvSpPr>
            <p:spPr>
              <a:xfrm>
                <a:off x="3373308" y="4384485"/>
                <a:ext cx="1531785" cy="510778"/>
              </a:xfrm>
              <a:prstGeom prst="wedgeRoundRectCallout">
                <a:avLst>
                  <a:gd name="adj1" fmla="val -5467"/>
                  <a:gd name="adj2" fmla="val 126088"/>
                  <a:gd name="adj3" fmla="val 16667"/>
                </a:avLst>
              </a:prstGeom>
              <a:noFill/>
              <a:ln w="76200">
                <a:solidFill>
                  <a:srgbClr val="FF669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AE1EEDD9-C0ED-F9C6-CE0E-CF7E9733433C}"/>
                  </a:ext>
                </a:extLst>
              </p:cNvPr>
              <p:cNvSpPr>
                <a:spLocks noRot="1" noChangeAspect="1" noMove="1" noResize="1" noEditPoints="1" noAdjustHandles="1" noChangeArrowheads="1" noChangeShapeType="1" noTextEdit="1"/>
              </p:cNvSpPr>
              <p:nvPr/>
            </p:nvSpPr>
            <p:spPr>
              <a:xfrm>
                <a:off x="3373308" y="4384485"/>
                <a:ext cx="1531785" cy="510778"/>
              </a:xfrm>
              <a:prstGeom prst="wedgeRoundRectCallout">
                <a:avLst>
                  <a:gd name="adj1" fmla="val -5467"/>
                  <a:gd name="adj2" fmla="val 126088"/>
                  <a:gd name="adj3" fmla="val 16667"/>
                </a:avLst>
              </a:prstGeom>
              <a:blipFill>
                <a:blip r:embed="rId6"/>
                <a:stretch>
                  <a:fillRect/>
                </a:stretch>
              </a:blipFill>
              <a:ln w="76200">
                <a:solidFill>
                  <a:srgbClr val="FF6699"/>
                </a:solidFill>
                <a:headEnd type="none" w="med" len="med"/>
                <a:tailEnd type="triangle" w="med" len="med"/>
              </a:ln>
            </p:spPr>
            <p:txBody>
              <a:bodyPr/>
              <a:lstStyle/>
              <a:p>
                <a:r>
                  <a:rPr lang="en-US">
                    <a:noFill/>
                  </a:rPr>
                  <a:t> </a:t>
                </a:r>
              </a:p>
            </p:txBody>
          </p:sp>
        </mc:Fallback>
      </mc:AlternateContent>
    </p:spTree>
    <p:extLst>
      <p:ext uri="{BB962C8B-B14F-4D97-AF65-F5344CB8AC3E}">
        <p14:creationId xmlns:p14="http://schemas.microsoft.com/office/powerpoint/2010/main" val="103291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506CC-8871-6930-1C6E-56F63C9E271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A75803-FF40-F743-1D29-A2E8AA5D9132}"/>
              </a:ext>
            </a:extLst>
          </p:cNvPr>
          <p:cNvSpPr>
            <a:spLocks noGrp="1"/>
          </p:cNvSpPr>
          <p:nvPr>
            <p:ph type="title"/>
          </p:nvPr>
        </p:nvSpPr>
        <p:spPr/>
        <p:txBody>
          <a:bodyPr/>
          <a:lstStyle/>
          <a:p>
            <a:r>
              <a:rPr lang="en-US" dirty="0">
                <a:solidFill>
                  <a:srgbClr val="FFFF00"/>
                </a:solidFill>
              </a:rPr>
              <a:t>Bob Goes Off-Line</a:t>
            </a:r>
          </a:p>
        </p:txBody>
      </p:sp>
      <p:sp>
        <p:nvSpPr>
          <p:cNvPr id="2" name="Slide Number Placeholder 1">
            <a:extLst>
              <a:ext uri="{FF2B5EF4-FFF2-40B4-BE49-F238E27FC236}">
                <a16:creationId xmlns:a16="http://schemas.microsoft.com/office/drawing/2014/main" id="{B25DE9DA-69AD-84BF-DB87-EAB901EA5794}"/>
              </a:ext>
            </a:extLst>
          </p:cNvPr>
          <p:cNvSpPr>
            <a:spLocks noGrp="1"/>
          </p:cNvSpPr>
          <p:nvPr>
            <p:ph type="sldNum" sz="quarter" idx="11"/>
          </p:nvPr>
        </p:nvSpPr>
        <p:spPr/>
        <p:txBody>
          <a:bodyPr/>
          <a:lstStyle/>
          <a:p>
            <a:pPr>
              <a:defRPr/>
            </a:pPr>
            <a:fld id="{FE25F947-77F5-4CA6-8472-B4B2967773ED}" type="slidenum">
              <a:rPr lang="x-none" smtClean="0"/>
              <a:pPr>
                <a:defRPr/>
              </a:pPr>
              <a:t>36</a:t>
            </a:fld>
            <a:endParaRPr lang="en-US" dirty="0"/>
          </a:p>
        </p:txBody>
      </p:sp>
      <p:sp>
        <p:nvSpPr>
          <p:cNvPr id="6" name="Curved Down Arrow 5">
            <a:extLst>
              <a:ext uri="{FF2B5EF4-FFF2-40B4-BE49-F238E27FC236}">
                <a16:creationId xmlns:a16="http://schemas.microsoft.com/office/drawing/2014/main" id="{30F1A682-58F7-BBA8-7F5E-3BED7678109C}"/>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5DE972D6-222A-A289-D81E-D87738C39BF9}"/>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6C46D59-A1BB-BEE8-ACEE-B1E6C96887B0}"/>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5</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76C46D59-A1BB-BEE8-ACEE-B1E6C96887B0}"/>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440B7A4D-58A4-ADDE-BA38-12F2FF9FB5A2}"/>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E2F00451-DA82-82F3-F255-A2BB393EBC1B}"/>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93D8BAF7-5DFB-B78B-9BA8-490DBA309E02}"/>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A1143B24-CAAD-8724-EA6A-6A604116B44C}"/>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55E06166-A642-2E8F-D270-3B6F0ED6F5F8}"/>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24CB1CF6-6B1D-028F-859A-4BF0EA7A3726}"/>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5C95C245-92B7-82A6-7F2E-F3A96144F9E6}"/>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21C5D3A3-C729-EC00-F9ED-1C60A9F7CF48}"/>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FC1D2520-F3B4-8531-D319-7DCBA46DCCD5}"/>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F6BAAE12-3703-A5C5-CB5E-1D7586B427F6}"/>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78AE7543-37EE-C84F-84DF-C144216C8246}"/>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31DD3690-BEE6-5902-7EF3-71960FBDBDC3}"/>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614BFED1-4871-E520-EAB3-A32B92A88352}"/>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DFAC85F7-6CAB-9879-DFB3-CCA0A74373BD}"/>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759C4B20-B25F-A24B-166D-307C3C268FB2}"/>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FC766533-E8B6-46CA-AA24-935D2B5BD4C6}"/>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6CAA7A0E-FD1C-5EC1-DD46-1AE8B73A4322}"/>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44D04972-705E-ABF5-0663-230812890F0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11535DFF-5E33-4165-8AFB-EC1E4944730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B9B8C17A-3942-148F-20BF-3C4F1671022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C5D41806-48C1-942B-A6FC-4FA8BE45974A}"/>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0ECC26ED-74A4-5829-4E4C-128DE85D2F69}"/>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0E067AEB-D17E-7FA3-EDA4-3A474B45C17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C22A411F-3332-A70E-827C-0D7FC2A13E4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4F34B680-7BE6-A6F7-E139-D2B71B6E1760}"/>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ED420EE7-061E-733F-EA53-EB360125B7EF}"/>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74F85854-AE12-0F9B-1DA3-F456A2B6866E}"/>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29577D21-9ED4-E7B4-CE5B-84542EAB310A}"/>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C939A652-7AF6-F4A9-347E-0E81B0527A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711" y="3070330"/>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92179490-9636-7B2F-D561-599DEEE980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ACB1129D-AE37-9C43-E348-2077A161FCC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5396" y="6002544"/>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46224EED-EAB7-FA64-F0CF-DD78784888E6}"/>
                  </a:ext>
                </a:extLst>
              </p:cNvPr>
              <p:cNvSpPr/>
              <p:nvPr/>
            </p:nvSpPr>
            <p:spPr>
              <a:xfrm>
                <a:off x="3373308" y="4384485"/>
                <a:ext cx="1531785" cy="510778"/>
              </a:xfrm>
              <a:prstGeom prst="wedgeRoundRectCallout">
                <a:avLst>
                  <a:gd name="adj1" fmla="val -5467"/>
                  <a:gd name="adj2" fmla="val 126088"/>
                  <a:gd name="adj3" fmla="val 16667"/>
                </a:avLst>
              </a:prstGeom>
              <a:noFill/>
              <a:ln w="76200">
                <a:solidFill>
                  <a:srgbClr val="FF669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46224EED-EAB7-FA64-F0CF-DD78784888E6}"/>
                  </a:ext>
                </a:extLst>
              </p:cNvPr>
              <p:cNvSpPr>
                <a:spLocks noRot="1" noChangeAspect="1" noMove="1" noResize="1" noEditPoints="1" noAdjustHandles="1" noChangeArrowheads="1" noChangeShapeType="1" noTextEdit="1"/>
              </p:cNvSpPr>
              <p:nvPr/>
            </p:nvSpPr>
            <p:spPr>
              <a:xfrm>
                <a:off x="3373308" y="4384485"/>
                <a:ext cx="1531785" cy="510778"/>
              </a:xfrm>
              <a:prstGeom prst="wedgeRoundRectCallout">
                <a:avLst>
                  <a:gd name="adj1" fmla="val -5467"/>
                  <a:gd name="adj2" fmla="val 126088"/>
                  <a:gd name="adj3" fmla="val 16667"/>
                </a:avLst>
              </a:prstGeom>
              <a:blipFill>
                <a:blip r:embed="rId6"/>
                <a:stretch>
                  <a:fillRect/>
                </a:stretch>
              </a:blipFill>
              <a:ln w="76200">
                <a:solidFill>
                  <a:srgbClr val="FF6699"/>
                </a:solidFill>
                <a:headEnd type="none" w="med" len="med"/>
                <a:tailEnd type="triangle" w="med" len="med"/>
              </a:ln>
            </p:spPr>
            <p:txBody>
              <a:bodyPr/>
              <a:lstStyle/>
              <a:p>
                <a:r>
                  <a:rPr lang="en-US">
                    <a:noFill/>
                  </a:rPr>
                  <a:t> </a:t>
                </a:r>
              </a:p>
            </p:txBody>
          </p:sp>
        </mc:Fallback>
      </mc:AlternateContent>
      <p:grpSp>
        <p:nvGrpSpPr>
          <p:cNvPr id="24" name="Group 38">
            <a:extLst>
              <a:ext uri="{FF2B5EF4-FFF2-40B4-BE49-F238E27FC236}">
                <a16:creationId xmlns:a16="http://schemas.microsoft.com/office/drawing/2014/main" id="{0228DFA3-4AEB-FD6D-6B26-FA0692E88449}"/>
              </a:ext>
            </a:extLst>
          </p:cNvPr>
          <p:cNvGrpSpPr>
            <a:grpSpLocks/>
          </p:cNvGrpSpPr>
          <p:nvPr/>
        </p:nvGrpSpPr>
        <p:grpSpPr bwMode="auto">
          <a:xfrm>
            <a:off x="6802483" y="2585915"/>
            <a:ext cx="1509712" cy="908050"/>
            <a:chOff x="1295" y="669"/>
            <a:chExt cx="1115" cy="671"/>
          </a:xfrm>
        </p:grpSpPr>
        <p:sp>
          <p:nvSpPr>
            <p:cNvPr id="25" name="Freeform 39">
              <a:extLst>
                <a:ext uri="{FF2B5EF4-FFF2-40B4-BE49-F238E27FC236}">
                  <a16:creationId xmlns:a16="http://schemas.microsoft.com/office/drawing/2014/main" id="{DA1DAC5D-F30E-022E-919C-40C7A30FFC85}"/>
                </a:ext>
              </a:extLst>
            </p:cNvPr>
            <p:cNvSpPr>
              <a:spLocks/>
            </p:cNvSpPr>
            <p:nvPr/>
          </p:nvSpPr>
          <p:spPr bwMode="auto">
            <a:xfrm>
              <a:off x="1344" y="720"/>
              <a:ext cx="912" cy="480"/>
            </a:xfrm>
            <a:custGeom>
              <a:avLst/>
              <a:gdLst>
                <a:gd name="T0" fmla="*/ 0 w 912"/>
                <a:gd name="T1" fmla="*/ 0 h 624"/>
                <a:gd name="T2" fmla="*/ 384 w 912"/>
                <a:gd name="T3" fmla="*/ 369 h 624"/>
                <a:gd name="T4" fmla="*/ 912 w 912"/>
                <a:gd name="T5" fmla="*/ 369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bg2"/>
              </a:solidFill>
              <a:round/>
              <a:headEnd/>
              <a:tailEnd/>
            </a:ln>
          </p:spPr>
          <p:txBody>
            <a:bodyPr wrap="none" anchor="ctr"/>
            <a:lstStyle/>
            <a:p>
              <a:endParaRPr lang="en-US" dirty="0">
                <a:latin typeface="Arial" pitchFamily="34" charset="0"/>
              </a:endParaRPr>
            </a:p>
          </p:txBody>
        </p:sp>
        <p:sp>
          <p:nvSpPr>
            <p:cNvPr id="26" name="Rectangle 40">
              <a:extLst>
                <a:ext uri="{FF2B5EF4-FFF2-40B4-BE49-F238E27FC236}">
                  <a16:creationId xmlns:a16="http://schemas.microsoft.com/office/drawing/2014/main" id="{A24F5E48-DAD5-45A4-569D-4896C89876E6}"/>
                </a:ext>
              </a:extLst>
            </p:cNvPr>
            <p:cNvSpPr>
              <a:spLocks noChangeArrowheads="1"/>
            </p:cNvSpPr>
            <p:nvPr/>
          </p:nvSpPr>
          <p:spPr bwMode="auto">
            <a:xfrm>
              <a:off x="1728" y="1200"/>
              <a:ext cx="530" cy="140"/>
            </a:xfrm>
            <a:prstGeom prst="rect">
              <a:avLst/>
            </a:prstGeom>
            <a:solidFill>
              <a:srgbClr val="DDDDDD"/>
            </a:solidFill>
            <a:ln w="38100" algn="ctr">
              <a:solidFill>
                <a:schemeClr val="bg2"/>
              </a:solidFill>
              <a:miter lim="800000"/>
              <a:headEnd/>
              <a:tailEnd/>
            </a:ln>
          </p:spPr>
          <p:txBody>
            <a:bodyPr wrap="none" anchor="ctr"/>
            <a:lstStyle/>
            <a:p>
              <a:endParaRPr lang="en-US" dirty="0">
                <a:latin typeface="Arial" pitchFamily="34" charset="0"/>
              </a:endParaRPr>
            </a:p>
          </p:txBody>
        </p:sp>
        <p:sp>
          <p:nvSpPr>
            <p:cNvPr id="27" name="Freeform 41">
              <a:extLst>
                <a:ext uri="{FF2B5EF4-FFF2-40B4-BE49-F238E27FC236}">
                  <a16:creationId xmlns:a16="http://schemas.microsoft.com/office/drawing/2014/main" id="{7351F3BA-7D34-900D-7669-0D0FD8640FBD}"/>
                </a:ext>
              </a:extLst>
            </p:cNvPr>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bg2"/>
              </a:solidFill>
              <a:round/>
              <a:headEnd/>
              <a:tailEnd/>
            </a:ln>
          </p:spPr>
          <p:txBody>
            <a:bodyPr wrap="none" anchor="ctr"/>
            <a:lstStyle/>
            <a:p>
              <a:endParaRPr lang="en-US" dirty="0">
                <a:latin typeface="Arial" pitchFamily="34" charset="0"/>
              </a:endParaRPr>
            </a:p>
          </p:txBody>
        </p:sp>
        <p:sp>
          <p:nvSpPr>
            <p:cNvPr id="28" name="Freeform 42">
              <a:extLst>
                <a:ext uri="{FF2B5EF4-FFF2-40B4-BE49-F238E27FC236}">
                  <a16:creationId xmlns:a16="http://schemas.microsoft.com/office/drawing/2014/main" id="{0AEB9C1B-F9F2-A204-0F41-1525D0B9D266}"/>
                </a:ext>
              </a:extLst>
            </p:cNvPr>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29" name="Freeform 43">
              <a:extLst>
                <a:ext uri="{FF2B5EF4-FFF2-40B4-BE49-F238E27FC236}">
                  <a16:creationId xmlns:a16="http://schemas.microsoft.com/office/drawing/2014/main" id="{E1D7F946-59B1-C6B5-A9B7-82A5D52A4635}"/>
                </a:ext>
              </a:extLst>
            </p:cNvPr>
            <p:cNvSpPr>
              <a:spLocks/>
            </p:cNvSpPr>
            <p:nvPr/>
          </p:nvSpPr>
          <p:spPr bwMode="auto">
            <a:xfrm>
              <a:off x="1309" y="789"/>
              <a:ext cx="419" cy="245"/>
            </a:xfrm>
            <a:custGeom>
              <a:avLst/>
              <a:gdLst>
                <a:gd name="T0" fmla="*/ 206 w 537"/>
                <a:gd name="T1" fmla="*/ 120 h 359"/>
                <a:gd name="T2" fmla="*/ 210 w 537"/>
                <a:gd name="T3" fmla="*/ 156 h 359"/>
                <a:gd name="T4" fmla="*/ 100 w 537"/>
                <a:gd name="T5" fmla="*/ 167 h 359"/>
                <a:gd name="T6" fmla="*/ 0 w 537"/>
                <a:gd name="T7" fmla="*/ 82 h 359"/>
                <a:gd name="T8" fmla="*/ 171 w 537"/>
                <a:gd name="T9" fmla="*/ 0 h 359"/>
                <a:gd name="T10" fmla="*/ 327 w 537"/>
                <a:gd name="T11" fmla="*/ 57 h 359"/>
                <a:gd name="T12" fmla="*/ 307 w 537"/>
                <a:gd name="T13" fmla="*/ 71 h 359"/>
                <a:gd name="T14" fmla="*/ 167 w 537"/>
                <a:gd name="T15" fmla="*/ 35 h 359"/>
                <a:gd name="T16" fmla="*/ 55 w 537"/>
                <a:gd name="T17" fmla="*/ 82 h 359"/>
                <a:gd name="T18" fmla="*/ 123 w 537"/>
                <a:gd name="T19" fmla="*/ 141 h 359"/>
                <a:gd name="T20" fmla="*/ 206 w 537"/>
                <a:gd name="T21" fmla="*/ 12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30" name="Freeform 44">
              <a:extLst>
                <a:ext uri="{FF2B5EF4-FFF2-40B4-BE49-F238E27FC236}">
                  <a16:creationId xmlns:a16="http://schemas.microsoft.com/office/drawing/2014/main" id="{FE3D84D0-3B7A-668F-3E8C-A83FD3226075}"/>
                </a:ext>
              </a:extLst>
            </p:cNvPr>
            <p:cNvSpPr>
              <a:spLocks/>
            </p:cNvSpPr>
            <p:nvPr/>
          </p:nvSpPr>
          <p:spPr bwMode="auto">
            <a:xfrm>
              <a:off x="1295" y="672"/>
              <a:ext cx="320" cy="240"/>
            </a:xfrm>
            <a:custGeom>
              <a:avLst/>
              <a:gdLst>
                <a:gd name="T0" fmla="*/ 120 w 537"/>
                <a:gd name="T1" fmla="*/ 115 h 359"/>
                <a:gd name="T2" fmla="*/ 123 w 537"/>
                <a:gd name="T3" fmla="*/ 150 h 359"/>
                <a:gd name="T4" fmla="*/ 58 w 537"/>
                <a:gd name="T5" fmla="*/ 160 h 359"/>
                <a:gd name="T6" fmla="*/ 0 w 537"/>
                <a:gd name="T7" fmla="*/ 79 h 359"/>
                <a:gd name="T8" fmla="*/ 100 w 537"/>
                <a:gd name="T9" fmla="*/ 0 h 359"/>
                <a:gd name="T10" fmla="*/ 191 w 537"/>
                <a:gd name="T11" fmla="*/ 55 h 359"/>
                <a:gd name="T12" fmla="*/ 179 w 537"/>
                <a:gd name="T13" fmla="*/ 68 h 359"/>
                <a:gd name="T14" fmla="*/ 97 w 537"/>
                <a:gd name="T15" fmla="*/ 33 h 359"/>
                <a:gd name="T16" fmla="*/ 32 w 537"/>
                <a:gd name="T17" fmla="*/ 79 h 359"/>
                <a:gd name="T18" fmla="*/ 72 w 537"/>
                <a:gd name="T19" fmla="*/ 136 h 359"/>
                <a:gd name="T20" fmla="*/ 120 w 537"/>
                <a:gd name="T21" fmla="*/ 11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31" name="Freeform 45">
              <a:extLst>
                <a:ext uri="{FF2B5EF4-FFF2-40B4-BE49-F238E27FC236}">
                  <a16:creationId xmlns:a16="http://schemas.microsoft.com/office/drawing/2014/main" id="{70E5D856-92EF-C493-C3C1-DC98A6A00979}"/>
                </a:ext>
              </a:extLst>
            </p:cNvPr>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32" name="Freeform 46">
              <a:extLst>
                <a:ext uri="{FF2B5EF4-FFF2-40B4-BE49-F238E27FC236}">
                  <a16:creationId xmlns:a16="http://schemas.microsoft.com/office/drawing/2014/main" id="{7B051E78-2AC1-2A68-B2A2-E2E01E3F1E7F}"/>
                </a:ext>
              </a:extLst>
            </p:cNvPr>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33" name="Freeform 47">
              <a:extLst>
                <a:ext uri="{FF2B5EF4-FFF2-40B4-BE49-F238E27FC236}">
                  <a16:creationId xmlns:a16="http://schemas.microsoft.com/office/drawing/2014/main" id="{33B28051-3EA9-0E32-4919-6E78B2E4686E}"/>
                </a:ext>
              </a:extLst>
            </p:cNvPr>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grpSp>
    </p:spTree>
    <p:extLst>
      <p:ext uri="{BB962C8B-B14F-4D97-AF65-F5344CB8AC3E}">
        <p14:creationId xmlns:p14="http://schemas.microsoft.com/office/powerpoint/2010/main" val="87346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61CFD-D61A-E0E7-B538-97208E0CADA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083BAD5-B690-5238-6788-34B3204D76C2}"/>
              </a:ext>
            </a:extLst>
          </p:cNvPr>
          <p:cNvSpPr>
            <a:spLocks noGrp="1"/>
          </p:cNvSpPr>
          <p:nvPr>
            <p:ph type="title"/>
          </p:nvPr>
        </p:nvSpPr>
        <p:spPr/>
        <p:txBody>
          <a:bodyPr/>
          <a:lstStyle/>
          <a:p>
            <a:r>
              <a:rPr lang="en-US" dirty="0">
                <a:solidFill>
                  <a:srgbClr val="FFFF00"/>
                </a:solidFill>
              </a:rPr>
              <a:t>Bob Goes Off-Line</a:t>
            </a:r>
          </a:p>
        </p:txBody>
      </p:sp>
      <p:sp>
        <p:nvSpPr>
          <p:cNvPr id="2" name="Slide Number Placeholder 1">
            <a:extLst>
              <a:ext uri="{FF2B5EF4-FFF2-40B4-BE49-F238E27FC236}">
                <a16:creationId xmlns:a16="http://schemas.microsoft.com/office/drawing/2014/main" id="{3E7638C8-C1A7-CB55-6D6B-A0A29C884636}"/>
              </a:ext>
            </a:extLst>
          </p:cNvPr>
          <p:cNvSpPr>
            <a:spLocks noGrp="1"/>
          </p:cNvSpPr>
          <p:nvPr>
            <p:ph type="sldNum" sz="quarter" idx="11"/>
          </p:nvPr>
        </p:nvSpPr>
        <p:spPr/>
        <p:txBody>
          <a:bodyPr/>
          <a:lstStyle/>
          <a:p>
            <a:pPr>
              <a:defRPr/>
            </a:pPr>
            <a:fld id="{FE25F947-77F5-4CA6-8472-B4B2967773ED}" type="slidenum">
              <a:rPr lang="x-none" smtClean="0"/>
              <a:pPr>
                <a:defRPr/>
              </a:pPr>
              <a:t>37</a:t>
            </a:fld>
            <a:endParaRPr lang="en-US" dirty="0"/>
          </a:p>
        </p:txBody>
      </p:sp>
      <p:sp>
        <p:nvSpPr>
          <p:cNvPr id="6" name="Curved Down Arrow 5">
            <a:extLst>
              <a:ext uri="{FF2B5EF4-FFF2-40B4-BE49-F238E27FC236}">
                <a16:creationId xmlns:a16="http://schemas.microsoft.com/office/drawing/2014/main" id="{70B652BA-1035-FAEA-78CA-BEE9FE55B572}"/>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CDAE56A8-9848-F7E9-B18B-E583720C608B}"/>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A3F92DB-F395-5600-FF8E-7CE6221B102D}"/>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5</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57" name="TextBox 56">
                <a:extLst>
                  <a:ext uri="{FF2B5EF4-FFF2-40B4-BE49-F238E27FC236}">
                    <a16:creationId xmlns:a16="http://schemas.microsoft.com/office/drawing/2014/main" id="{EA3F92DB-F395-5600-FF8E-7CE6221B102D}"/>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56" name="Curved Down Arrow 55">
            <a:extLst>
              <a:ext uri="{FF2B5EF4-FFF2-40B4-BE49-F238E27FC236}">
                <a16:creationId xmlns:a16="http://schemas.microsoft.com/office/drawing/2014/main" id="{B9598917-266E-D0ED-4C02-AD9261190BA0}"/>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9" name="Horizontal Scroll 58">
            <a:extLst>
              <a:ext uri="{FF2B5EF4-FFF2-40B4-BE49-F238E27FC236}">
                <a16:creationId xmlns:a16="http://schemas.microsoft.com/office/drawing/2014/main" id="{02F2710C-645D-4B72-B947-60972F87B039}"/>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0" name="Horizontal Scroll 59">
            <a:extLst>
              <a:ext uri="{FF2B5EF4-FFF2-40B4-BE49-F238E27FC236}">
                <a16:creationId xmlns:a16="http://schemas.microsoft.com/office/drawing/2014/main" id="{9CD7606A-C768-20CC-0440-40F3AEAAC61E}"/>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61" name="Horizontal Scroll 60">
            <a:extLst>
              <a:ext uri="{FF2B5EF4-FFF2-40B4-BE49-F238E27FC236}">
                <a16:creationId xmlns:a16="http://schemas.microsoft.com/office/drawing/2014/main" id="{8B16CA61-A0D9-C4A3-AEBF-6EC6B36EE855}"/>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D90C14CF-B1B5-F3A7-E8B9-4DBEDACC8B6B}"/>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244E0A89-38C5-E0BA-4316-43882C02AFA4}"/>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03382284-B7DE-7BC8-59C3-839C44951B8C}"/>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F1F29B88-B297-4016-A308-AE860304C54B}"/>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016057B9-1F49-88FD-3CEC-FEE94DC2F5CF}"/>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686A7BF2-A915-2D60-D58F-DCAA71E0583A}"/>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ED12BA91-A935-76B7-826A-55DA69D93684}"/>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99E1D1E8-D03E-41C6-EEE9-C9B0300F6A8B}"/>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F06820ED-4E9F-269B-DAF2-7F8D28369FAE}"/>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95F4689E-D1FF-77C6-B1D9-E951BC3B1AF0}"/>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7DD34DC9-284A-EE98-7CC8-486AC390230B}"/>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CAFA1C04-5C74-D22F-94B0-2A8CC0F748A3}"/>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72" name="Group 4">
            <a:extLst>
              <a:ext uri="{FF2B5EF4-FFF2-40B4-BE49-F238E27FC236}">
                <a16:creationId xmlns:a16="http://schemas.microsoft.com/office/drawing/2014/main" id="{0C507F16-1B87-FBD9-18C9-02470655C1D6}"/>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73" name="Freeform 5">
              <a:extLst>
                <a:ext uri="{FF2B5EF4-FFF2-40B4-BE49-F238E27FC236}">
                  <a16:creationId xmlns:a16="http://schemas.microsoft.com/office/drawing/2014/main" id="{4DF0DC4C-FCF8-D702-E311-8841BB3B8AF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6">
              <a:extLst>
                <a:ext uri="{FF2B5EF4-FFF2-40B4-BE49-F238E27FC236}">
                  <a16:creationId xmlns:a16="http://schemas.microsoft.com/office/drawing/2014/main" id="{38A15EC1-5C60-AC2D-470B-121038505C5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5" name="Freeform 7">
              <a:extLst>
                <a:ext uri="{FF2B5EF4-FFF2-40B4-BE49-F238E27FC236}">
                  <a16:creationId xmlns:a16="http://schemas.microsoft.com/office/drawing/2014/main" id="{EED27B44-564C-1D78-DD68-8DDBC5C18B0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6" name="Freeform 8">
              <a:extLst>
                <a:ext uri="{FF2B5EF4-FFF2-40B4-BE49-F238E27FC236}">
                  <a16:creationId xmlns:a16="http://schemas.microsoft.com/office/drawing/2014/main" id="{2349D7D5-CAF0-E0D1-7C64-ABBFE29EDD5A}"/>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7" name="Freeform 10">
              <a:extLst>
                <a:ext uri="{FF2B5EF4-FFF2-40B4-BE49-F238E27FC236}">
                  <a16:creationId xmlns:a16="http://schemas.microsoft.com/office/drawing/2014/main" id="{00228E94-3DA6-D4B8-E30A-882F69D5827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8" name="Freeform 11">
              <a:extLst>
                <a:ext uri="{FF2B5EF4-FFF2-40B4-BE49-F238E27FC236}">
                  <a16:creationId xmlns:a16="http://schemas.microsoft.com/office/drawing/2014/main" id="{A099DAE5-6D70-0A6D-1B14-00D2F352767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9" name="Freeform 12">
              <a:extLst>
                <a:ext uri="{FF2B5EF4-FFF2-40B4-BE49-F238E27FC236}">
                  <a16:creationId xmlns:a16="http://schemas.microsoft.com/office/drawing/2014/main" id="{24F44D31-AF95-09C4-4AE7-92369F06D09F}"/>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0" name="Freeform 13">
              <a:extLst>
                <a:ext uri="{FF2B5EF4-FFF2-40B4-BE49-F238E27FC236}">
                  <a16:creationId xmlns:a16="http://schemas.microsoft.com/office/drawing/2014/main" id="{9A07A134-6396-3FD5-F714-306FEF10C53F}"/>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1" name="Freeform 14">
              <a:extLst>
                <a:ext uri="{FF2B5EF4-FFF2-40B4-BE49-F238E27FC236}">
                  <a16:creationId xmlns:a16="http://schemas.microsoft.com/office/drawing/2014/main" id="{60009DEF-BA47-6144-C2AF-8009B3978C9F}"/>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15">
              <a:extLst>
                <a:ext uri="{FF2B5EF4-FFF2-40B4-BE49-F238E27FC236}">
                  <a16:creationId xmlns:a16="http://schemas.microsoft.com/office/drawing/2014/main" id="{4E931D9A-E617-81F8-6890-1C17E662BEE5}"/>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9">
              <a:extLst>
                <a:ext uri="{FF2B5EF4-FFF2-40B4-BE49-F238E27FC236}">
                  <a16:creationId xmlns:a16="http://schemas.microsoft.com/office/drawing/2014/main" id="{F13F36A8-52D0-7B55-B786-386B61F8E20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19" name="Picture 4" descr="Image result for old cadillac">
            <a:extLst>
              <a:ext uri="{FF2B5EF4-FFF2-40B4-BE49-F238E27FC236}">
                <a16:creationId xmlns:a16="http://schemas.microsoft.com/office/drawing/2014/main" id="{BF22EAD6-542F-5868-E56F-41A54A77BA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7711" y="3070330"/>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Algorand Crypto PNG Transparent Images | PNG All">
            <a:extLst>
              <a:ext uri="{FF2B5EF4-FFF2-40B4-BE49-F238E27FC236}">
                <a16:creationId xmlns:a16="http://schemas.microsoft.com/office/drawing/2014/main" id="{D4103CF7-8BEF-735B-053E-CBE1F4473D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5976" y="2779266"/>
            <a:ext cx="703744" cy="70374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bitcoin.org/img/icons/opengraph.png">
            <a:extLst>
              <a:ext uri="{FF2B5EF4-FFF2-40B4-BE49-F238E27FC236}">
                <a16:creationId xmlns:a16="http://schemas.microsoft.com/office/drawing/2014/main" id="{5EECC360-044E-031F-D0B1-7663854EB77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5396" y="6002544"/>
            <a:ext cx="784902" cy="7849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Rounded Rectangular Callout 56">
                <a:extLst>
                  <a:ext uri="{FF2B5EF4-FFF2-40B4-BE49-F238E27FC236}">
                    <a16:creationId xmlns:a16="http://schemas.microsoft.com/office/drawing/2014/main" id="{88F1561D-5815-5364-E5DD-33BA78D48CE2}"/>
                  </a:ext>
                </a:extLst>
              </p:cNvPr>
              <p:cNvSpPr/>
              <p:nvPr/>
            </p:nvSpPr>
            <p:spPr>
              <a:xfrm>
                <a:off x="3373308" y="4384485"/>
                <a:ext cx="1531785" cy="510778"/>
              </a:xfrm>
              <a:prstGeom prst="wedgeRoundRectCallout">
                <a:avLst>
                  <a:gd name="adj1" fmla="val -5467"/>
                  <a:gd name="adj2" fmla="val 126088"/>
                  <a:gd name="adj3" fmla="val 16667"/>
                </a:avLst>
              </a:prstGeom>
              <a:noFill/>
              <a:ln w="76200">
                <a:solidFill>
                  <a:srgbClr val="FF669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2" name="Rounded Rectangular Callout 56">
                <a:extLst>
                  <a:ext uri="{FF2B5EF4-FFF2-40B4-BE49-F238E27FC236}">
                    <a16:creationId xmlns:a16="http://schemas.microsoft.com/office/drawing/2014/main" id="{88F1561D-5815-5364-E5DD-33BA78D48CE2}"/>
                  </a:ext>
                </a:extLst>
              </p:cNvPr>
              <p:cNvSpPr>
                <a:spLocks noRot="1" noChangeAspect="1" noMove="1" noResize="1" noEditPoints="1" noAdjustHandles="1" noChangeArrowheads="1" noChangeShapeType="1" noTextEdit="1"/>
              </p:cNvSpPr>
              <p:nvPr/>
            </p:nvSpPr>
            <p:spPr>
              <a:xfrm>
                <a:off x="3373308" y="4384485"/>
                <a:ext cx="1531785" cy="510778"/>
              </a:xfrm>
              <a:prstGeom prst="wedgeRoundRectCallout">
                <a:avLst>
                  <a:gd name="adj1" fmla="val -5467"/>
                  <a:gd name="adj2" fmla="val 126088"/>
                  <a:gd name="adj3" fmla="val 16667"/>
                </a:avLst>
              </a:prstGeom>
              <a:blipFill>
                <a:blip r:embed="rId6"/>
                <a:stretch>
                  <a:fillRect/>
                </a:stretch>
              </a:blipFill>
              <a:ln w="76200">
                <a:solidFill>
                  <a:srgbClr val="FF6699"/>
                </a:solidFill>
                <a:headEnd type="none" w="med" len="med"/>
                <a:tailEnd type="triangle" w="med" len="med"/>
              </a:ln>
            </p:spPr>
            <p:txBody>
              <a:bodyPr/>
              <a:lstStyle/>
              <a:p>
                <a:r>
                  <a:rPr lang="en-US">
                    <a:noFill/>
                  </a:rPr>
                  <a:t> </a:t>
                </a:r>
              </a:p>
            </p:txBody>
          </p:sp>
        </mc:Fallback>
      </mc:AlternateContent>
      <p:grpSp>
        <p:nvGrpSpPr>
          <p:cNvPr id="24" name="Group 38">
            <a:extLst>
              <a:ext uri="{FF2B5EF4-FFF2-40B4-BE49-F238E27FC236}">
                <a16:creationId xmlns:a16="http://schemas.microsoft.com/office/drawing/2014/main" id="{77F44FDB-03F8-A67E-B12E-BD2E7E7DF0A3}"/>
              </a:ext>
            </a:extLst>
          </p:cNvPr>
          <p:cNvGrpSpPr>
            <a:grpSpLocks/>
          </p:cNvGrpSpPr>
          <p:nvPr/>
        </p:nvGrpSpPr>
        <p:grpSpPr bwMode="auto">
          <a:xfrm>
            <a:off x="6802483" y="2585915"/>
            <a:ext cx="1509712" cy="908050"/>
            <a:chOff x="1295" y="669"/>
            <a:chExt cx="1115" cy="671"/>
          </a:xfrm>
        </p:grpSpPr>
        <p:sp>
          <p:nvSpPr>
            <p:cNvPr id="25" name="Freeform 39">
              <a:extLst>
                <a:ext uri="{FF2B5EF4-FFF2-40B4-BE49-F238E27FC236}">
                  <a16:creationId xmlns:a16="http://schemas.microsoft.com/office/drawing/2014/main" id="{32B22174-33C5-0D0C-EDEB-6BDC155A0F9A}"/>
                </a:ext>
              </a:extLst>
            </p:cNvPr>
            <p:cNvSpPr>
              <a:spLocks/>
            </p:cNvSpPr>
            <p:nvPr/>
          </p:nvSpPr>
          <p:spPr bwMode="auto">
            <a:xfrm>
              <a:off x="1344" y="720"/>
              <a:ext cx="912" cy="480"/>
            </a:xfrm>
            <a:custGeom>
              <a:avLst/>
              <a:gdLst>
                <a:gd name="T0" fmla="*/ 0 w 912"/>
                <a:gd name="T1" fmla="*/ 0 h 624"/>
                <a:gd name="T2" fmla="*/ 384 w 912"/>
                <a:gd name="T3" fmla="*/ 369 h 624"/>
                <a:gd name="T4" fmla="*/ 912 w 912"/>
                <a:gd name="T5" fmla="*/ 369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bg2"/>
              </a:solidFill>
              <a:round/>
              <a:headEnd/>
              <a:tailEnd/>
            </a:ln>
          </p:spPr>
          <p:txBody>
            <a:bodyPr wrap="none" anchor="ctr"/>
            <a:lstStyle/>
            <a:p>
              <a:endParaRPr lang="en-US" dirty="0">
                <a:latin typeface="Arial" pitchFamily="34" charset="0"/>
              </a:endParaRPr>
            </a:p>
          </p:txBody>
        </p:sp>
        <p:sp>
          <p:nvSpPr>
            <p:cNvPr id="26" name="Rectangle 40">
              <a:extLst>
                <a:ext uri="{FF2B5EF4-FFF2-40B4-BE49-F238E27FC236}">
                  <a16:creationId xmlns:a16="http://schemas.microsoft.com/office/drawing/2014/main" id="{BF2E5525-7EA0-105B-0704-9DF2473E44BB}"/>
                </a:ext>
              </a:extLst>
            </p:cNvPr>
            <p:cNvSpPr>
              <a:spLocks noChangeArrowheads="1"/>
            </p:cNvSpPr>
            <p:nvPr/>
          </p:nvSpPr>
          <p:spPr bwMode="auto">
            <a:xfrm>
              <a:off x="1728" y="1200"/>
              <a:ext cx="530" cy="140"/>
            </a:xfrm>
            <a:prstGeom prst="rect">
              <a:avLst/>
            </a:prstGeom>
            <a:solidFill>
              <a:srgbClr val="DDDDDD"/>
            </a:solidFill>
            <a:ln w="38100" algn="ctr">
              <a:solidFill>
                <a:schemeClr val="bg2"/>
              </a:solidFill>
              <a:miter lim="800000"/>
              <a:headEnd/>
              <a:tailEnd/>
            </a:ln>
          </p:spPr>
          <p:txBody>
            <a:bodyPr wrap="none" anchor="ctr"/>
            <a:lstStyle/>
            <a:p>
              <a:endParaRPr lang="en-US" dirty="0">
                <a:latin typeface="Arial" pitchFamily="34" charset="0"/>
              </a:endParaRPr>
            </a:p>
          </p:txBody>
        </p:sp>
        <p:sp>
          <p:nvSpPr>
            <p:cNvPr id="27" name="Freeform 41">
              <a:extLst>
                <a:ext uri="{FF2B5EF4-FFF2-40B4-BE49-F238E27FC236}">
                  <a16:creationId xmlns:a16="http://schemas.microsoft.com/office/drawing/2014/main" id="{86B55C81-C5DF-B3E9-7A3A-D39C9821ACA5}"/>
                </a:ext>
              </a:extLst>
            </p:cNvPr>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bg2"/>
              </a:solidFill>
              <a:round/>
              <a:headEnd/>
              <a:tailEnd/>
            </a:ln>
          </p:spPr>
          <p:txBody>
            <a:bodyPr wrap="none" anchor="ctr"/>
            <a:lstStyle/>
            <a:p>
              <a:endParaRPr lang="en-US" dirty="0">
                <a:latin typeface="Arial" pitchFamily="34" charset="0"/>
              </a:endParaRPr>
            </a:p>
          </p:txBody>
        </p:sp>
        <p:sp>
          <p:nvSpPr>
            <p:cNvPr id="28" name="Freeform 42">
              <a:extLst>
                <a:ext uri="{FF2B5EF4-FFF2-40B4-BE49-F238E27FC236}">
                  <a16:creationId xmlns:a16="http://schemas.microsoft.com/office/drawing/2014/main" id="{16B24963-F5FE-BB61-CFA0-2682BF4A0FDF}"/>
                </a:ext>
              </a:extLst>
            </p:cNvPr>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29" name="Freeform 43">
              <a:extLst>
                <a:ext uri="{FF2B5EF4-FFF2-40B4-BE49-F238E27FC236}">
                  <a16:creationId xmlns:a16="http://schemas.microsoft.com/office/drawing/2014/main" id="{F1DA09DB-89D5-6245-8429-DDAED9221666}"/>
                </a:ext>
              </a:extLst>
            </p:cNvPr>
            <p:cNvSpPr>
              <a:spLocks/>
            </p:cNvSpPr>
            <p:nvPr/>
          </p:nvSpPr>
          <p:spPr bwMode="auto">
            <a:xfrm>
              <a:off x="1309" y="789"/>
              <a:ext cx="419" cy="245"/>
            </a:xfrm>
            <a:custGeom>
              <a:avLst/>
              <a:gdLst>
                <a:gd name="T0" fmla="*/ 206 w 537"/>
                <a:gd name="T1" fmla="*/ 120 h 359"/>
                <a:gd name="T2" fmla="*/ 210 w 537"/>
                <a:gd name="T3" fmla="*/ 156 h 359"/>
                <a:gd name="T4" fmla="*/ 100 w 537"/>
                <a:gd name="T5" fmla="*/ 167 h 359"/>
                <a:gd name="T6" fmla="*/ 0 w 537"/>
                <a:gd name="T7" fmla="*/ 82 h 359"/>
                <a:gd name="T8" fmla="*/ 171 w 537"/>
                <a:gd name="T9" fmla="*/ 0 h 359"/>
                <a:gd name="T10" fmla="*/ 327 w 537"/>
                <a:gd name="T11" fmla="*/ 57 h 359"/>
                <a:gd name="T12" fmla="*/ 307 w 537"/>
                <a:gd name="T13" fmla="*/ 71 h 359"/>
                <a:gd name="T14" fmla="*/ 167 w 537"/>
                <a:gd name="T15" fmla="*/ 35 h 359"/>
                <a:gd name="T16" fmla="*/ 55 w 537"/>
                <a:gd name="T17" fmla="*/ 82 h 359"/>
                <a:gd name="T18" fmla="*/ 123 w 537"/>
                <a:gd name="T19" fmla="*/ 141 h 359"/>
                <a:gd name="T20" fmla="*/ 206 w 537"/>
                <a:gd name="T21" fmla="*/ 12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30" name="Freeform 44">
              <a:extLst>
                <a:ext uri="{FF2B5EF4-FFF2-40B4-BE49-F238E27FC236}">
                  <a16:creationId xmlns:a16="http://schemas.microsoft.com/office/drawing/2014/main" id="{A1199FAC-CCE9-C720-DBD3-253BFAE0BF95}"/>
                </a:ext>
              </a:extLst>
            </p:cNvPr>
            <p:cNvSpPr>
              <a:spLocks/>
            </p:cNvSpPr>
            <p:nvPr/>
          </p:nvSpPr>
          <p:spPr bwMode="auto">
            <a:xfrm>
              <a:off x="1295" y="672"/>
              <a:ext cx="320" cy="240"/>
            </a:xfrm>
            <a:custGeom>
              <a:avLst/>
              <a:gdLst>
                <a:gd name="T0" fmla="*/ 120 w 537"/>
                <a:gd name="T1" fmla="*/ 115 h 359"/>
                <a:gd name="T2" fmla="*/ 123 w 537"/>
                <a:gd name="T3" fmla="*/ 150 h 359"/>
                <a:gd name="T4" fmla="*/ 58 w 537"/>
                <a:gd name="T5" fmla="*/ 160 h 359"/>
                <a:gd name="T6" fmla="*/ 0 w 537"/>
                <a:gd name="T7" fmla="*/ 79 h 359"/>
                <a:gd name="T8" fmla="*/ 100 w 537"/>
                <a:gd name="T9" fmla="*/ 0 h 359"/>
                <a:gd name="T10" fmla="*/ 191 w 537"/>
                <a:gd name="T11" fmla="*/ 55 h 359"/>
                <a:gd name="T12" fmla="*/ 179 w 537"/>
                <a:gd name="T13" fmla="*/ 68 h 359"/>
                <a:gd name="T14" fmla="*/ 97 w 537"/>
                <a:gd name="T15" fmla="*/ 33 h 359"/>
                <a:gd name="T16" fmla="*/ 32 w 537"/>
                <a:gd name="T17" fmla="*/ 79 h 359"/>
                <a:gd name="T18" fmla="*/ 72 w 537"/>
                <a:gd name="T19" fmla="*/ 136 h 359"/>
                <a:gd name="T20" fmla="*/ 120 w 537"/>
                <a:gd name="T21" fmla="*/ 115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31" name="Freeform 45">
              <a:extLst>
                <a:ext uri="{FF2B5EF4-FFF2-40B4-BE49-F238E27FC236}">
                  <a16:creationId xmlns:a16="http://schemas.microsoft.com/office/drawing/2014/main" id="{5D2831CE-D139-E186-3701-B8959276C463}"/>
                </a:ext>
              </a:extLst>
            </p:cNvPr>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32" name="Freeform 46">
              <a:extLst>
                <a:ext uri="{FF2B5EF4-FFF2-40B4-BE49-F238E27FC236}">
                  <a16:creationId xmlns:a16="http://schemas.microsoft.com/office/drawing/2014/main" id="{81414096-416E-5A19-1C45-76153659FC45}"/>
                </a:ext>
              </a:extLst>
            </p:cNvPr>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sp>
          <p:nvSpPr>
            <p:cNvPr id="33" name="Freeform 47">
              <a:extLst>
                <a:ext uri="{FF2B5EF4-FFF2-40B4-BE49-F238E27FC236}">
                  <a16:creationId xmlns:a16="http://schemas.microsoft.com/office/drawing/2014/main" id="{6496F857-7586-36B2-80E6-A4AA84F4C52E}"/>
                </a:ext>
              </a:extLst>
            </p:cNvPr>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bg2"/>
              </a:solidFill>
              <a:round/>
              <a:headEnd/>
              <a:tailEnd/>
            </a:ln>
          </p:spPr>
          <p:txBody>
            <a:bodyPr wrap="none" anchor="ctr"/>
            <a:lstStyle/>
            <a:p>
              <a:endParaRPr lang="en-US" dirty="0">
                <a:latin typeface="Arial" pitchFamily="34" charset="0"/>
              </a:endParaRPr>
            </a:p>
          </p:txBody>
        </p:sp>
      </p:grpSp>
      <p:grpSp>
        <p:nvGrpSpPr>
          <p:cNvPr id="17" name="Group 16">
            <a:extLst>
              <a:ext uri="{FF2B5EF4-FFF2-40B4-BE49-F238E27FC236}">
                <a16:creationId xmlns:a16="http://schemas.microsoft.com/office/drawing/2014/main" id="{857EC010-E92D-0616-98E1-979BA3EB2D68}"/>
              </a:ext>
            </a:extLst>
          </p:cNvPr>
          <p:cNvGrpSpPr/>
          <p:nvPr/>
        </p:nvGrpSpPr>
        <p:grpSpPr>
          <a:xfrm>
            <a:off x="3724291" y="1173197"/>
            <a:ext cx="3022600" cy="1955800"/>
            <a:chOff x="2068441" y="4762500"/>
            <a:chExt cx="3022600" cy="1955800"/>
          </a:xfrm>
        </p:grpSpPr>
        <p:sp>
          <p:nvSpPr>
            <p:cNvPr id="18" name="Freeform 27">
              <a:extLst>
                <a:ext uri="{FF2B5EF4-FFF2-40B4-BE49-F238E27FC236}">
                  <a16:creationId xmlns:a16="http://schemas.microsoft.com/office/drawing/2014/main" id="{4AA8AAF6-A221-78F0-A023-8FB3F1CF0EC2}"/>
                </a:ext>
              </a:extLst>
            </p:cNvPr>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sp>
          <p:nvSpPr>
            <p:cNvPr id="23" name="Text Box 28">
              <a:extLst>
                <a:ext uri="{FF2B5EF4-FFF2-40B4-BE49-F238E27FC236}">
                  <a16:creationId xmlns:a16="http://schemas.microsoft.com/office/drawing/2014/main" id="{B3EA4F00-F6FC-6B82-0BEC-F06D9A17C645}"/>
                </a:ext>
              </a:extLst>
            </p:cNvPr>
            <p:cNvSpPr txBox="1">
              <a:spLocks noChangeArrowheads="1"/>
            </p:cNvSpPr>
            <p:nvPr/>
          </p:nvSpPr>
          <p:spPr bwMode="auto">
            <a:xfrm>
              <a:off x="2548404" y="5429190"/>
              <a:ext cx="1409361" cy="400110"/>
            </a:xfrm>
            <a:prstGeom prst="rect">
              <a:avLst/>
            </a:prstGeom>
            <a:noFill/>
            <a:ln w="9525" algn="ctr">
              <a:noFill/>
              <a:miter lim="800000"/>
              <a:headEnd/>
              <a:tailEnd/>
            </a:ln>
          </p:spPr>
          <p:txBody>
            <a:bodyPr wrap="none">
              <a:spAutoFit/>
            </a:bodyPr>
            <a:lstStyle/>
            <a:p>
              <a:pPr algn="ctr">
                <a:spcBef>
                  <a:spcPct val="0"/>
                </a:spcBef>
              </a:pPr>
              <a:r>
                <a:rPr lang="en-US" sz="2000" b="0" dirty="0">
                  <a:solidFill>
                    <a:schemeClr val="bg2"/>
                  </a:solidFill>
                  <a:latin typeface="Arial" pitchFamily="34" charset="0"/>
                  <a:sym typeface="Symbol" pitchFamily="18" charset="2"/>
                </a:rPr>
                <a:t>TIMEOUT!</a:t>
              </a:r>
              <a:endParaRPr lang="el-GR" sz="2000" b="0" dirty="0">
                <a:solidFill>
                  <a:schemeClr val="bg2"/>
                </a:solidFill>
                <a:latin typeface="Arial" pitchFamily="34" charset="0"/>
                <a:sym typeface="Symbol" pitchFamily="18" charset="2"/>
              </a:endParaRPr>
            </a:p>
          </p:txBody>
        </p:sp>
      </p:grpSp>
    </p:spTree>
    <p:extLst>
      <p:ext uri="{BB962C8B-B14F-4D97-AF65-F5344CB8AC3E}">
        <p14:creationId xmlns:p14="http://schemas.microsoft.com/office/powerpoint/2010/main" val="2125054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11F18-5133-AD60-4941-AF390C6859B5}"/>
            </a:ext>
          </a:extLst>
        </p:cNvPr>
        <p:cNvGrpSpPr/>
        <p:nvPr/>
      </p:nvGrpSpPr>
      <p:grpSpPr>
        <a:xfrm>
          <a:off x="0" y="0"/>
          <a:ext cx="0" cy="0"/>
          <a:chOff x="0" y="0"/>
          <a:chExt cx="0" cy="0"/>
        </a:xfrm>
      </p:grpSpPr>
      <p:sp>
        <p:nvSpPr>
          <p:cNvPr id="6" name="Curved Down Arrow 5">
            <a:extLst>
              <a:ext uri="{FF2B5EF4-FFF2-40B4-BE49-F238E27FC236}">
                <a16:creationId xmlns:a16="http://schemas.microsoft.com/office/drawing/2014/main" id="{6349031A-82F8-9E8E-B0DB-3061581AE236}"/>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a:extLst>
              <a:ext uri="{FF2B5EF4-FFF2-40B4-BE49-F238E27FC236}">
                <a16:creationId xmlns:a16="http://schemas.microsoft.com/office/drawing/2014/main" id="{909C4792-014B-92A0-BCE7-BE96849E474B}"/>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A574AF9C-E719-DDC9-B106-E93CE2D55905}"/>
              </a:ext>
            </a:extLst>
          </p:cNvPr>
          <p:cNvSpPr>
            <a:spLocks noGrp="1"/>
          </p:cNvSpPr>
          <p:nvPr>
            <p:ph type="title"/>
          </p:nvPr>
        </p:nvSpPr>
        <p:spPr/>
        <p:txBody>
          <a:bodyPr/>
          <a:lstStyle/>
          <a:p>
            <a:r>
              <a:rPr lang="en-US" dirty="0">
                <a:solidFill>
                  <a:srgbClr val="FFFF00"/>
                </a:solidFill>
              </a:rPr>
              <a:t>Deployment Order Matters</a:t>
            </a:r>
          </a:p>
        </p:txBody>
      </p:sp>
      <p:grpSp>
        <p:nvGrpSpPr>
          <p:cNvPr id="3" name="Group 2">
            <a:extLst>
              <a:ext uri="{FF2B5EF4-FFF2-40B4-BE49-F238E27FC236}">
                <a16:creationId xmlns:a16="http://schemas.microsoft.com/office/drawing/2014/main" id="{25EECD1F-420E-1498-3DEB-A392EE0B9337}"/>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D696ACB6-1C22-DE61-4AA7-900255B4A26D}"/>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78EC4AE2-74E1-F3AA-DA81-9D98E2131008}"/>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EE36F5BC-1A03-62E8-239B-2B589037C03E}"/>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ED57DCB2-068C-C6BF-8BE5-2E3DFA89966E}"/>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3348A169-F058-819A-69EB-BF28E0C99F8A}"/>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E63003F9-1086-FEED-BAA2-4C3939CC5999}"/>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340E49D2-A3A7-4DEE-4FA3-872E221B05F9}"/>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C26A5E71-7A79-5A1E-C349-65306FC50963}"/>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144D4443-C5AA-BE76-CBA1-5AD2892A5397}"/>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27C8BEFF-942F-787B-8CF0-40D42C6BC893}"/>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1957EA9A-5140-B5BF-6069-22D6E2E55C0C}"/>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8EA87F88-794A-D227-6121-060C7F386D6A}"/>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E4A5476C-491C-7BD6-B19D-993217A26905}"/>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99F5A36E-B532-4245-5F5C-B46A9AA6112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4D72E584-4C71-4244-F95B-E4F6B39F146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6689B0C1-E6F7-B7AD-419C-7579F55FE0D9}"/>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CCA91B85-CDBA-747A-4446-1AA9897A561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F6CA150D-763A-4586-9579-CDF77624FE5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EA2774DC-0743-EBB0-617C-1B0B2EEF4BA9}"/>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C22A8100-4BC7-15AE-48E7-412D164024D7}"/>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83A6DFCC-56D8-0423-5B61-42058505B2FC}"/>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A4080A78-0968-4F64-F0BD-247CF624DCA2}"/>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D756CE23-7D07-D702-D213-D5D4E1B000A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4964DF6B-902A-5D79-78A4-2F9941385019}"/>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7A08CCEF-CC79-0403-47D6-E2894D45D8A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CDE2D35A-AFB5-DA22-B422-1B04EBB579B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478ED272-C46F-E40A-8C67-E9FE21C8504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B12F7864-DA3B-7EEC-171B-62BEA238EA5B}"/>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501D2CE8-A072-6EF0-D24E-A7379B29BE7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F1A11570-717F-EAEE-6C2B-91AE8C8EC64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4C94FC60-A884-61F0-3320-5298E2A0CDED}"/>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BC220C43-F20F-4A94-FB27-5F1E5765D567}"/>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C1DD0A66-3F42-7A53-F6CD-29AECFF8DEEB}"/>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B3DF3842-AC0B-8073-A088-07F1752E4EC6}"/>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61A799F7-8589-D78D-B192-02CA81B97E7A}"/>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5C6D9268-2D06-69F7-EF49-5886A4761C3A}"/>
              </a:ext>
            </a:extLst>
          </p:cNvPr>
          <p:cNvSpPr txBox="1">
            <a:spLocks/>
          </p:cNvSpPr>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38</a:t>
            </a:fld>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231DAC1-0392-BC86-130C-2A1111C93CC6}"/>
                  </a:ext>
                </a:extLst>
              </p:cNvPr>
              <p:cNvSpPr txBox="1"/>
              <p:nvPr/>
            </p:nvSpPr>
            <p:spPr bwMode="auto">
              <a:xfrm>
                <a:off x="6768094" y="6093276"/>
                <a:ext cx="184371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20" name="TextBox 19">
                <a:extLst>
                  <a:ext uri="{FF2B5EF4-FFF2-40B4-BE49-F238E27FC236}">
                    <a16:creationId xmlns:a16="http://schemas.microsoft.com/office/drawing/2014/main" id="{3231DAC1-0392-BC86-130C-2A1111C93CC6}"/>
                  </a:ext>
                </a:extLst>
              </p:cNvPr>
              <p:cNvSpPr txBox="1">
                <a:spLocks noRot="1" noChangeAspect="1" noMove="1" noResize="1" noEditPoints="1" noAdjustHandles="1" noChangeArrowheads="1" noChangeShapeType="1" noTextEdit="1"/>
              </p:cNvSpPr>
              <p:nvPr/>
            </p:nvSpPr>
            <p:spPr bwMode="auto">
              <a:xfrm>
                <a:off x="6768094" y="6093276"/>
                <a:ext cx="1843710"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21" name="Picture 10" descr="Algorand Crypto PNG Transparent Images | PNG All">
            <a:extLst>
              <a:ext uri="{FF2B5EF4-FFF2-40B4-BE49-F238E27FC236}">
                <a16:creationId xmlns:a16="http://schemas.microsoft.com/office/drawing/2014/main" id="{6B8406A7-6D85-3A02-A0C9-3E8A9BE1D9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330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8CA73-C298-7049-B417-722177B58CA2}"/>
            </a:ext>
          </a:extLst>
        </p:cNvPr>
        <p:cNvGrpSpPr/>
        <p:nvPr/>
      </p:nvGrpSpPr>
      <p:grpSpPr>
        <a:xfrm>
          <a:off x="0" y="0"/>
          <a:ext cx="0" cy="0"/>
          <a:chOff x="0" y="0"/>
          <a:chExt cx="0" cy="0"/>
        </a:xfrm>
      </p:grpSpPr>
      <p:sp>
        <p:nvSpPr>
          <p:cNvPr id="6" name="Curved Down Arrow 5">
            <a:extLst>
              <a:ext uri="{FF2B5EF4-FFF2-40B4-BE49-F238E27FC236}">
                <a16:creationId xmlns:a16="http://schemas.microsoft.com/office/drawing/2014/main" id="{BF5CA043-EAAC-24F7-A195-07178DDC0913}"/>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a:extLst>
              <a:ext uri="{FF2B5EF4-FFF2-40B4-BE49-F238E27FC236}">
                <a16:creationId xmlns:a16="http://schemas.microsoft.com/office/drawing/2014/main" id="{F4EBB6FF-E55A-F73A-C080-72AFC00B47E0}"/>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273D7E89-F401-A268-3922-EC5CC23D9CEA}"/>
              </a:ext>
            </a:extLst>
          </p:cNvPr>
          <p:cNvSpPr>
            <a:spLocks noGrp="1"/>
          </p:cNvSpPr>
          <p:nvPr>
            <p:ph type="title"/>
          </p:nvPr>
        </p:nvSpPr>
        <p:spPr/>
        <p:txBody>
          <a:bodyPr/>
          <a:lstStyle/>
          <a:p>
            <a:r>
              <a:rPr lang="en-US" dirty="0">
                <a:solidFill>
                  <a:srgbClr val="FFFF00"/>
                </a:solidFill>
              </a:rPr>
              <a:t>Deployment Order Matters</a:t>
            </a:r>
          </a:p>
        </p:txBody>
      </p:sp>
      <p:grpSp>
        <p:nvGrpSpPr>
          <p:cNvPr id="3" name="Group 2">
            <a:extLst>
              <a:ext uri="{FF2B5EF4-FFF2-40B4-BE49-F238E27FC236}">
                <a16:creationId xmlns:a16="http://schemas.microsoft.com/office/drawing/2014/main" id="{E15A56C2-2881-28F6-1849-DF01834E88B6}"/>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51E341C4-B67B-D715-D404-C2D3FF625FEF}"/>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7E7EC9BF-B763-7D58-EBD3-BC5665C6131D}"/>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D81AD33B-737E-4C09-5C3D-733C0994C959}"/>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07D5629E-DBB7-8C6B-D176-5E37E463B97C}"/>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8842F762-64A7-D1C5-C09E-5B6960F086DC}"/>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2B4688D7-B2A1-2BF0-0C3C-DE5AA0F1B9EE}"/>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9C1EA491-D494-ED42-64D9-5EA282CBC7A0}"/>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B599BD5A-2CD6-2C94-EFC5-F02DEDDB6AF1}"/>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6E390A42-06C1-FEA5-D868-CEBA03F4953B}"/>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70D36799-A35F-A743-471A-AF276342C6F0}"/>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129E589E-9A37-7E8B-2D6A-17DBCB7578EF}"/>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B570A492-349D-2E84-B313-CADB81EB8309}"/>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5940B263-AB0D-3971-D389-0323EC0FE28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17D70E92-9B4C-EC0F-8CB4-085D8E92122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11FDB8FC-9A48-F13B-F080-24DEBD4A16A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E2706D40-91A4-521B-C8BA-2BEACADCD25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9D0F1FED-89BE-03B9-6B49-3B29BB26844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58B60162-4B65-6683-B756-35ED9FA524D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1D5041A2-0F16-852D-F554-C89A162C2E49}"/>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AF1032E8-4204-41E9-DB57-988F2846A1C8}"/>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D4B1E56F-6C8E-7620-486D-BE5CD7497A3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E68E4C3E-E3A1-500B-4B47-E8730F438A0F}"/>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33C5D84E-B066-06A3-A183-C7561958D20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727DAD9A-18D4-5A31-FF68-921AE0414018}"/>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55076368-B89D-8862-35BC-CE3DB75A0D2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6390D436-F6C5-EB3A-A98E-BF0DC1C742E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8CB1D2AC-BD19-ACCE-B4CA-524F959DB48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85D6C268-9473-A872-6EC0-7E88B52BF49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186E4FF1-9629-105E-002D-80BEBACCAFE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7E16D26D-3D13-0192-54C1-27870FC4D7F6}"/>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B6D8C650-8373-3703-5490-5248B1ED7DEB}"/>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A1FE402C-6641-10FE-CDCE-06BC89EE21A6}"/>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F6C8EA18-77FE-0BE5-9B11-5D7AD652EAB2}"/>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DD22196B-15A1-CBFD-F345-44AE1BA74B9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0CEF1997-B4F7-9344-1F10-236B003FC5A2}"/>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44E5F656-962A-CC5E-52CB-FE5B3CDD0A88}"/>
              </a:ext>
            </a:extLst>
          </p:cNvPr>
          <p:cNvSpPr txBox="1">
            <a:spLocks/>
          </p:cNvSpPr>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39</a:t>
            </a:fld>
            <a:endParaRPr lang="en-US" dirty="0"/>
          </a:p>
        </p:txBody>
      </p:sp>
      <p:pic>
        <p:nvPicPr>
          <p:cNvPr id="21" name="Picture 10" descr="Algorand Crypto PNG Transparent Images | PNG All">
            <a:extLst>
              <a:ext uri="{FF2B5EF4-FFF2-40B4-BE49-F238E27FC236}">
                <a16:creationId xmlns:a16="http://schemas.microsoft.com/office/drawing/2014/main" id="{2CF106D3-239E-7395-1F47-9A87F06880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26" name="Curved Down Arrow 55">
            <a:extLst>
              <a:ext uri="{FF2B5EF4-FFF2-40B4-BE49-F238E27FC236}">
                <a16:creationId xmlns:a16="http://schemas.microsoft.com/office/drawing/2014/main" id="{52D584B8-0C68-F5EA-CF59-5F3EC126648B}"/>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7" name="Horizontal Scroll 60">
            <a:extLst>
              <a:ext uri="{FF2B5EF4-FFF2-40B4-BE49-F238E27FC236}">
                <a16:creationId xmlns:a16="http://schemas.microsoft.com/office/drawing/2014/main" id="{EB9D75DC-4EB2-8634-173A-A15A530D5AB1}"/>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24" name="Picture 4" descr="Image result for old cadillac">
            <a:extLst>
              <a:ext uri="{FF2B5EF4-FFF2-40B4-BE49-F238E27FC236}">
                <a16:creationId xmlns:a16="http://schemas.microsoft.com/office/drawing/2014/main" id="{5CF80FA8-FC94-B153-C7B0-FC21B0EB2A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345" y="5171229"/>
            <a:ext cx="1508789" cy="87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12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The history of Russia in 14 famous paintings - Russia Beyond">
            <a:extLst>
              <a:ext uri="{FF2B5EF4-FFF2-40B4-BE49-F238E27FC236}">
                <a16:creationId xmlns:a16="http://schemas.microsoft.com/office/drawing/2014/main" id="{CDFB0724-7FA6-9464-93DD-7BAE3D953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9237"/>
            <a:ext cx="9144000" cy="64563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0890787-6EC2-499A-A80E-2F1C2D6FA41B}"/>
              </a:ext>
            </a:extLst>
          </p:cNvPr>
          <p:cNvSpPr>
            <a:spLocks noGrp="1"/>
          </p:cNvSpPr>
          <p:nvPr>
            <p:ph type="sldNum" sz="quarter" idx="11"/>
          </p:nvPr>
        </p:nvSpPr>
        <p:spPr/>
        <p:txBody>
          <a:bodyPr/>
          <a:lstStyle/>
          <a:p>
            <a:pPr>
              <a:defRPr/>
            </a:pPr>
            <a:fld id="{FE25F947-77F5-4CA6-8472-B4B2967773ED}" type="slidenum">
              <a:rPr lang="x-none" smtClean="0"/>
              <a:pPr>
                <a:defRPr/>
              </a:pPr>
              <a:t>4</a:t>
            </a:fld>
            <a:endParaRPr lang="en-US" dirty="0"/>
          </a:p>
        </p:txBody>
      </p:sp>
      <p:sp>
        <p:nvSpPr>
          <p:cNvPr id="4" name="Rounded Rectangular Callout 9">
            <a:extLst>
              <a:ext uri="{FF2B5EF4-FFF2-40B4-BE49-F238E27FC236}">
                <a16:creationId xmlns:a16="http://schemas.microsoft.com/office/drawing/2014/main" id="{F948FCC2-4FB6-4402-B267-545BB8FB06C8}"/>
              </a:ext>
            </a:extLst>
          </p:cNvPr>
          <p:cNvSpPr/>
          <p:nvPr/>
        </p:nvSpPr>
        <p:spPr bwMode="auto">
          <a:xfrm>
            <a:off x="212254" y="308658"/>
            <a:ext cx="2443470" cy="919401"/>
          </a:xfrm>
          <a:prstGeom prst="wedgeRoundRectCallout">
            <a:avLst>
              <a:gd name="adj1" fmla="val 36625"/>
              <a:gd name="adj2" fmla="val 79576"/>
              <a:gd name="adj3" fmla="val 16667"/>
            </a:avLst>
          </a:prstGeom>
          <a:solidFill>
            <a:schemeClr val="bg1"/>
          </a:solidFill>
          <a:ln w="5715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l"/>
            <a:r>
              <a:rPr lang="en-US" dirty="0">
                <a:solidFill>
                  <a:srgbClr val="FFFF00"/>
                </a:solidFill>
                <a:latin typeface="Arial" panose="020B0604020202020204" pitchFamily="34" charset="0"/>
                <a:cs typeface="Arial" panose="020B0604020202020204" pitchFamily="34" charset="0"/>
              </a:rPr>
              <a:t>Mutual benefit if we co-operate</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5" name="Rounded Rectangular Callout 9">
            <a:extLst>
              <a:ext uri="{FF2B5EF4-FFF2-40B4-BE49-F238E27FC236}">
                <a16:creationId xmlns:a16="http://schemas.microsoft.com/office/drawing/2014/main" id="{7FF3C412-A5D9-4292-A94C-2AE43F29FED6}"/>
              </a:ext>
            </a:extLst>
          </p:cNvPr>
          <p:cNvSpPr/>
          <p:nvPr/>
        </p:nvSpPr>
        <p:spPr bwMode="auto">
          <a:xfrm>
            <a:off x="5270712" y="239256"/>
            <a:ext cx="2651553" cy="919401"/>
          </a:xfrm>
          <a:prstGeom prst="wedgeRoundRectCallout">
            <a:avLst>
              <a:gd name="adj1" fmla="val 611"/>
              <a:gd name="adj2" fmla="val 99862"/>
              <a:gd name="adj3" fmla="val 16667"/>
            </a:avLst>
          </a:prstGeom>
          <a:solidFill>
            <a:schemeClr val="bg1"/>
          </a:solidFill>
          <a:ln w="5715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l"/>
            <a:r>
              <a:rPr lang="en-US" dirty="0">
                <a:solidFill>
                  <a:srgbClr val="FFFF00"/>
                </a:solidFill>
                <a:latin typeface="Arial" panose="020B0604020202020204" pitchFamily="34" charset="0"/>
                <a:cs typeface="Arial" panose="020B0604020202020204" pitchFamily="34" charset="0"/>
              </a:rPr>
              <a:t>But we don’t trust each other</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7" name="Rounded Rectangular Callout 9">
            <a:extLst>
              <a:ext uri="{FF2B5EF4-FFF2-40B4-BE49-F238E27FC236}">
                <a16:creationId xmlns:a16="http://schemas.microsoft.com/office/drawing/2014/main" id="{BC0A800F-745D-CFBC-FDFC-AF88D4F350B9}"/>
              </a:ext>
            </a:extLst>
          </p:cNvPr>
          <p:cNvSpPr/>
          <p:nvPr/>
        </p:nvSpPr>
        <p:spPr bwMode="auto">
          <a:xfrm>
            <a:off x="5826265" y="3421350"/>
            <a:ext cx="2718924" cy="510778"/>
          </a:xfrm>
          <a:prstGeom prst="wedgeRoundRectCallout">
            <a:avLst>
              <a:gd name="adj1" fmla="val 35241"/>
              <a:gd name="adj2" fmla="val -252051"/>
              <a:gd name="adj3" fmla="val 16667"/>
            </a:avLst>
          </a:prstGeom>
          <a:solidFill>
            <a:schemeClr val="bg1"/>
          </a:solidFill>
          <a:ln w="5715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lang="en-US" dirty="0">
                <a:solidFill>
                  <a:srgbClr val="FFFF00"/>
                </a:solidFill>
                <a:latin typeface="Arial" panose="020B0604020202020204" pitchFamily="34" charset="0"/>
                <a:cs typeface="Arial" panose="020B0604020202020204" pitchFamily="34" charset="0"/>
              </a:rPr>
              <a:t>No legal system!</a:t>
            </a:r>
          </a:p>
        </p:txBody>
      </p:sp>
      <p:sp>
        <p:nvSpPr>
          <p:cNvPr id="3" name="TextBox 2">
            <a:extLst>
              <a:ext uri="{FF2B5EF4-FFF2-40B4-BE49-F238E27FC236}">
                <a16:creationId xmlns:a16="http://schemas.microsoft.com/office/drawing/2014/main" id="{EF59727C-9F38-6C2C-903C-2A0AF5F59A48}"/>
              </a:ext>
            </a:extLst>
          </p:cNvPr>
          <p:cNvSpPr txBox="1"/>
          <p:nvPr/>
        </p:nvSpPr>
        <p:spPr bwMode="auto">
          <a:xfrm>
            <a:off x="2330850" y="4650823"/>
            <a:ext cx="4482317" cy="461665"/>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dirty="0">
                <a:solidFill>
                  <a:srgbClr val="FFFF00"/>
                </a:solidFill>
                <a:latin typeface="Arial" panose="020B0604020202020204" pitchFamily="34" charset="0"/>
                <a:cs typeface="Arial" panose="020B0604020202020204" pitchFamily="34" charset="0"/>
              </a:rPr>
              <a:t>The oldest economic problem?</a:t>
            </a:r>
          </a:p>
        </p:txBody>
      </p:sp>
      <p:sp>
        <p:nvSpPr>
          <p:cNvPr id="8" name="TextBox 7">
            <a:extLst>
              <a:ext uri="{FF2B5EF4-FFF2-40B4-BE49-F238E27FC236}">
                <a16:creationId xmlns:a16="http://schemas.microsoft.com/office/drawing/2014/main" id="{B5CF9B94-ECA3-7BF2-082E-FC867B49E6FB}"/>
              </a:ext>
            </a:extLst>
          </p:cNvPr>
          <p:cNvSpPr txBox="1"/>
          <p:nvPr/>
        </p:nvSpPr>
        <p:spPr bwMode="auto">
          <a:xfrm>
            <a:off x="1253324" y="5627976"/>
            <a:ext cx="6942157" cy="46166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dirty="0">
                <a:solidFill>
                  <a:srgbClr val="FFFF00"/>
                </a:solidFill>
                <a:latin typeface="Arial" panose="020B0604020202020204" pitchFamily="34" charset="0"/>
                <a:cs typeface="Arial" panose="020B0604020202020204" pitchFamily="34" charset="0"/>
              </a:rPr>
              <a:t>Distributed Computing’s most important problem?</a:t>
            </a:r>
          </a:p>
        </p:txBody>
      </p:sp>
    </p:spTree>
    <p:extLst>
      <p:ext uri="{BB962C8B-B14F-4D97-AF65-F5344CB8AC3E}">
        <p14:creationId xmlns:p14="http://schemas.microsoft.com/office/powerpoint/2010/main" val="1664692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7DE70-9AF6-130E-22CC-0834B291A256}"/>
            </a:ext>
          </a:extLst>
        </p:cNvPr>
        <p:cNvGrpSpPr/>
        <p:nvPr/>
      </p:nvGrpSpPr>
      <p:grpSpPr>
        <a:xfrm>
          <a:off x="0" y="0"/>
          <a:ext cx="0" cy="0"/>
          <a:chOff x="0" y="0"/>
          <a:chExt cx="0" cy="0"/>
        </a:xfrm>
      </p:grpSpPr>
      <p:sp>
        <p:nvSpPr>
          <p:cNvPr id="6" name="Curved Down Arrow 5">
            <a:extLst>
              <a:ext uri="{FF2B5EF4-FFF2-40B4-BE49-F238E27FC236}">
                <a16:creationId xmlns:a16="http://schemas.microsoft.com/office/drawing/2014/main" id="{49511C38-3DB2-5607-0617-FB4D46919B8F}"/>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a:extLst>
              <a:ext uri="{FF2B5EF4-FFF2-40B4-BE49-F238E27FC236}">
                <a16:creationId xmlns:a16="http://schemas.microsoft.com/office/drawing/2014/main" id="{D444B1A0-B745-E72B-063D-CA8B094D16CF}"/>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81077A5-3FFE-F8E7-25F5-3C88D7FE96DB}"/>
              </a:ext>
            </a:extLst>
          </p:cNvPr>
          <p:cNvSpPr>
            <a:spLocks noGrp="1"/>
          </p:cNvSpPr>
          <p:nvPr>
            <p:ph type="title"/>
          </p:nvPr>
        </p:nvSpPr>
        <p:spPr/>
        <p:txBody>
          <a:bodyPr/>
          <a:lstStyle/>
          <a:p>
            <a:r>
              <a:rPr lang="en-US" dirty="0">
                <a:solidFill>
                  <a:srgbClr val="FFFF00"/>
                </a:solidFill>
              </a:rPr>
              <a:t>Deployment Order Matters</a:t>
            </a:r>
          </a:p>
        </p:txBody>
      </p:sp>
      <p:grpSp>
        <p:nvGrpSpPr>
          <p:cNvPr id="3" name="Group 2">
            <a:extLst>
              <a:ext uri="{FF2B5EF4-FFF2-40B4-BE49-F238E27FC236}">
                <a16:creationId xmlns:a16="http://schemas.microsoft.com/office/drawing/2014/main" id="{65A54659-1FBE-5640-866B-A3E156E72FBB}"/>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6495F0D1-8154-8B3C-F22C-807BE4E63AC8}"/>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2CBE229B-AE15-4927-D0E8-43EC137B6DA6}"/>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A5C71E51-1ACD-CC08-514B-1C6E1C393388}"/>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7AD5A18C-126B-F477-A952-7405739C160E}"/>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512A1C35-A4F8-3FED-4800-599815E772FD}"/>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6E442501-6693-C0B9-F0B1-1514F9C40107}"/>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F0DAA718-0232-07A0-5EB3-C57CC5DFA78F}"/>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1C35BE3F-4F90-6C8C-B809-4F5110756872}"/>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B54B0C91-31BC-5B39-DEE4-1A4173B67B14}"/>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449B0584-6583-7F8D-4B3D-95E5E1F2C15D}"/>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6B31E202-F924-2A50-E5C3-13115075F007}"/>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3EEAD6F8-8145-019A-3166-EF8671362331}"/>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FFD7A050-F151-65E5-537C-7612A0AE129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CDE32644-65C0-1E4A-A23F-E0D487F5BE9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568626A4-04CF-1EAC-52A3-11E624F714C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D2D9E44D-297E-F8E5-155D-93C4979D66DB}"/>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927E1A90-7DF4-3460-80C4-C7FE3C0818D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FC94A704-0A2C-0621-1A89-7A191249828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7E3FF907-C010-80CC-49D5-9F0E01FCB0FD}"/>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AB9B83AD-20B7-E57E-C3F4-FD13FE5A7917}"/>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F3841A2A-E1A7-1219-0A39-AD8EE6BFB65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F4E41F5E-69E2-E28A-6DF8-A42044A68D4D}"/>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0E9D1554-CF6B-1B5C-74FD-D79345F4FEC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60A2AB53-ED25-4F7B-FF61-EB9D60261184}"/>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1E997B38-AEBD-F8F3-CD8D-201971BC665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AD9C5971-0631-4BA7-AF5A-2547BCE2F1E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E03B44AF-C313-A7C1-3411-65E3088A2703}"/>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E9006750-B9BC-5256-D855-5B6BB5DBBB7A}"/>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8EA06118-FA22-BDB7-CDDA-A42BA16ED6E9}"/>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934B7125-01E7-E76F-5DEA-A1A7572142C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9CB3AD34-F1BE-CB1C-9098-DDAF953511B9}"/>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40890943-2B65-977D-3CE2-51B8EE5CBE6C}"/>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D0008667-48A8-8950-D47A-04F6CB294E5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E830CE08-4B78-A651-831C-B506C0725A04}"/>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62528AF0-BA67-0042-6E9F-54AF09FF258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B665E60B-9E55-6633-C481-BBCB7A3CD020}"/>
              </a:ext>
            </a:extLst>
          </p:cNvPr>
          <p:cNvSpPr txBox="1">
            <a:spLocks/>
          </p:cNvSpPr>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40</a:t>
            </a:fld>
            <a:endParaRPr lang="en-US" dirty="0"/>
          </a:p>
        </p:txBody>
      </p:sp>
      <p:pic>
        <p:nvPicPr>
          <p:cNvPr id="21" name="Picture 10" descr="Algorand Crypto PNG Transparent Images | PNG All">
            <a:extLst>
              <a:ext uri="{FF2B5EF4-FFF2-40B4-BE49-F238E27FC236}">
                <a16:creationId xmlns:a16="http://schemas.microsoft.com/office/drawing/2014/main" id="{17ACA3F8-A237-704C-1E52-8D2D060EEB9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26" name="Curved Down Arrow 55">
            <a:extLst>
              <a:ext uri="{FF2B5EF4-FFF2-40B4-BE49-F238E27FC236}">
                <a16:creationId xmlns:a16="http://schemas.microsoft.com/office/drawing/2014/main" id="{5EC5589F-01F5-933D-8321-0811EA5DA5CD}"/>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7" name="Horizontal Scroll 60">
            <a:extLst>
              <a:ext uri="{FF2B5EF4-FFF2-40B4-BE49-F238E27FC236}">
                <a16:creationId xmlns:a16="http://schemas.microsoft.com/office/drawing/2014/main" id="{DC9E733E-29CA-87F7-2173-971164E43770}"/>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24" name="Picture 4" descr="Image result for old cadillac">
            <a:extLst>
              <a:ext uri="{FF2B5EF4-FFF2-40B4-BE49-F238E27FC236}">
                <a16:creationId xmlns:a16="http://schemas.microsoft.com/office/drawing/2014/main" id="{1D64CB11-12EC-5F99-329A-E99D0ACB4B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1345" y="5171229"/>
            <a:ext cx="1508789" cy="8752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ounded Rectangular Callout 56">
                <a:extLst>
                  <a:ext uri="{FF2B5EF4-FFF2-40B4-BE49-F238E27FC236}">
                    <a16:creationId xmlns:a16="http://schemas.microsoft.com/office/drawing/2014/main" id="{9E8210F3-BA60-1761-7A72-17D706E6D166}"/>
                  </a:ext>
                </a:extLst>
              </p:cNvPr>
              <p:cNvSpPr/>
              <p:nvPr/>
            </p:nvSpPr>
            <p:spPr>
              <a:xfrm>
                <a:off x="688158" y="1686771"/>
                <a:ext cx="1531785" cy="510778"/>
              </a:xfrm>
              <a:prstGeom prst="wedgeRoundRectCallout">
                <a:avLst>
                  <a:gd name="adj1" fmla="val -5467"/>
                  <a:gd name="adj2" fmla="val 126088"/>
                  <a:gd name="adj3" fmla="val 16667"/>
                </a:avLst>
              </a:prstGeom>
              <a:no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 name="Rounded Rectangular Callout 56">
                <a:extLst>
                  <a:ext uri="{FF2B5EF4-FFF2-40B4-BE49-F238E27FC236}">
                    <a16:creationId xmlns:a16="http://schemas.microsoft.com/office/drawing/2014/main" id="{9E8210F3-BA60-1761-7A72-17D706E6D166}"/>
                  </a:ext>
                </a:extLst>
              </p:cNvPr>
              <p:cNvSpPr>
                <a:spLocks noRot="1" noChangeAspect="1" noMove="1" noResize="1" noEditPoints="1" noAdjustHandles="1" noChangeArrowheads="1" noChangeShapeType="1" noTextEdit="1"/>
              </p:cNvSpPr>
              <p:nvPr/>
            </p:nvSpPr>
            <p:spPr>
              <a:xfrm>
                <a:off x="688158" y="1686771"/>
                <a:ext cx="1531785" cy="510778"/>
              </a:xfrm>
              <a:prstGeom prst="wedgeRoundRectCallout">
                <a:avLst>
                  <a:gd name="adj1" fmla="val -5467"/>
                  <a:gd name="adj2" fmla="val 126088"/>
                  <a:gd name="adj3" fmla="val 16667"/>
                </a:avLst>
              </a:prstGeom>
              <a:blipFill>
                <a:blip r:embed="rId4"/>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loud Callout 58">
                <a:extLst>
                  <a:ext uri="{FF2B5EF4-FFF2-40B4-BE49-F238E27FC236}">
                    <a16:creationId xmlns:a16="http://schemas.microsoft.com/office/drawing/2014/main" id="{57FED583-79A1-D001-28E5-A98333CAB34E}"/>
                  </a:ext>
                </a:extLst>
              </p:cNvPr>
              <p:cNvSpPr/>
              <p:nvPr/>
            </p:nvSpPr>
            <p:spPr>
              <a:xfrm>
                <a:off x="7120337" y="1309354"/>
                <a:ext cx="1820654" cy="702766"/>
              </a:xfrm>
              <a:prstGeom prst="cloudCallout">
                <a:avLst>
                  <a:gd name="adj1" fmla="val -17955"/>
                  <a:gd name="adj2" fmla="val 112621"/>
                </a:avLst>
              </a:prstGeom>
              <a:solidFill>
                <a:schemeClr val="bg1"/>
              </a:solidFill>
              <a:ln w="76200">
                <a:solidFill>
                  <a:srgbClr val="FFFF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22" name="Cloud Callout 58">
                <a:extLst>
                  <a:ext uri="{FF2B5EF4-FFF2-40B4-BE49-F238E27FC236}">
                    <a16:creationId xmlns:a16="http://schemas.microsoft.com/office/drawing/2014/main" id="{57FED583-79A1-D001-28E5-A98333CAB34E}"/>
                  </a:ext>
                </a:extLst>
              </p:cNvPr>
              <p:cNvSpPr>
                <a:spLocks noRot="1" noChangeAspect="1" noMove="1" noResize="1" noEditPoints="1" noAdjustHandles="1" noChangeArrowheads="1" noChangeShapeType="1" noTextEdit="1"/>
              </p:cNvSpPr>
              <p:nvPr/>
            </p:nvSpPr>
            <p:spPr>
              <a:xfrm>
                <a:off x="7120337" y="1309354"/>
                <a:ext cx="1820654" cy="702766"/>
              </a:xfrm>
              <a:prstGeom prst="cloudCallout">
                <a:avLst>
                  <a:gd name="adj1" fmla="val -17955"/>
                  <a:gd name="adj2" fmla="val 112621"/>
                </a:avLst>
              </a:prstGeom>
              <a:blipFill>
                <a:blip r:embed="rId5"/>
                <a:stretch>
                  <a:fillRect/>
                </a:stretch>
              </a:blipFill>
              <a:ln w="76200">
                <a:solidFill>
                  <a:srgbClr val="FFFF00"/>
                </a:solid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2136756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3A849-07C3-E5F4-61C7-4D8BCBC82FDF}"/>
            </a:ext>
          </a:extLst>
        </p:cNvPr>
        <p:cNvGrpSpPr/>
        <p:nvPr/>
      </p:nvGrpSpPr>
      <p:grpSpPr>
        <a:xfrm>
          <a:off x="0" y="0"/>
          <a:ext cx="0" cy="0"/>
          <a:chOff x="0" y="0"/>
          <a:chExt cx="0" cy="0"/>
        </a:xfrm>
      </p:grpSpPr>
      <p:sp>
        <p:nvSpPr>
          <p:cNvPr id="6" name="Curved Down Arrow 5">
            <a:extLst>
              <a:ext uri="{FF2B5EF4-FFF2-40B4-BE49-F238E27FC236}">
                <a16:creationId xmlns:a16="http://schemas.microsoft.com/office/drawing/2014/main" id="{9FC72373-9213-5589-7043-6C0AF2216666}"/>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a:extLst>
              <a:ext uri="{FF2B5EF4-FFF2-40B4-BE49-F238E27FC236}">
                <a16:creationId xmlns:a16="http://schemas.microsoft.com/office/drawing/2014/main" id="{C675EA8B-5B0F-3B52-23E3-555E930FF6DD}"/>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11C3EDA1-4ECA-72BE-97F0-A84CEC7A25B4}"/>
              </a:ext>
            </a:extLst>
          </p:cNvPr>
          <p:cNvSpPr>
            <a:spLocks noGrp="1"/>
          </p:cNvSpPr>
          <p:nvPr>
            <p:ph type="title"/>
          </p:nvPr>
        </p:nvSpPr>
        <p:spPr/>
        <p:txBody>
          <a:bodyPr/>
          <a:lstStyle/>
          <a:p>
            <a:r>
              <a:rPr lang="en-US" dirty="0">
                <a:solidFill>
                  <a:srgbClr val="FFFF00"/>
                </a:solidFill>
              </a:rPr>
              <a:t>Deployment Order Matters</a:t>
            </a:r>
          </a:p>
        </p:txBody>
      </p:sp>
      <p:grpSp>
        <p:nvGrpSpPr>
          <p:cNvPr id="3" name="Group 2">
            <a:extLst>
              <a:ext uri="{FF2B5EF4-FFF2-40B4-BE49-F238E27FC236}">
                <a16:creationId xmlns:a16="http://schemas.microsoft.com/office/drawing/2014/main" id="{3CF71C6B-65A7-8187-26DA-B18935692257}"/>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331E9553-C582-3F96-F42F-E3D59618BD91}"/>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3894FCA3-E456-06D7-0854-65ED4031A994}"/>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784C0BE6-302F-FFDA-D7C5-17416F852999}"/>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FC8B668B-3756-567B-5285-ADC03B58DB99}"/>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1BDDE67E-69FC-4811-5559-3BC76C5A96F9}"/>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66EC75FF-B1D3-275A-139E-4074452DD808}"/>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10E3C6A6-9956-B404-E480-16A14D858C63}"/>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0CA8CD9D-CEE5-1254-9705-0C7B7E48BA87}"/>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140CEE5F-3598-0E00-AF19-004F31AF3E66}"/>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BF0E71E3-F9D8-01DC-DFD1-10192F57E31D}"/>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BACBDD81-4A59-E00D-5270-6C1DAD30254B}"/>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E9935C08-80FA-8ABE-CDC8-8B1085EEAC3C}"/>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A61E184B-7910-0DCC-EFE9-F52AC0CFE5D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01B462DB-95DE-349E-2BBE-5724621C93F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F7DF1DC9-FCA3-A9F0-8B80-43145EBE118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28008E03-86FA-DB32-851F-184BD7BB8E65}"/>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28FD9A9F-2FF1-F40C-360A-7F3EC6148DC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D53BD0DD-9EF0-4CE3-34A3-61630C6720C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533E100A-E937-845D-4CC9-6D4460E4B14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B178CF13-3214-3543-A0EE-B12C733FB780}"/>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8CB5AAFE-A03E-E65C-0B08-9090C2AAD3A3}"/>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CC37F096-A2CA-1089-FF05-7C9D22D522A6}"/>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403F918F-C84D-A6B2-E2AE-B7D771ECC4E3}"/>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63FE2F90-0F9D-39ED-7923-D475256B3115}"/>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2FF782F3-19C4-CB9E-3E04-7FC09AB413F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94A0D659-4F3B-7B0B-0D7C-3254D21AD343}"/>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E384C87F-1F86-A804-F939-670CB0A6A103}"/>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A4EF7263-E718-64FE-9C58-6EF82D860201}"/>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6B5D4BE0-1475-25F6-C5AE-2F5B03B247E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21EA39A5-40FA-AD89-BA44-BB287FD59AD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6DA0DE78-8A96-2814-236F-F3E3F0F8CD61}"/>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298A6728-9AF2-3347-8E3F-B6153014985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36CF3FB1-15AC-7CFF-DEC2-A9DE5C0FA860}"/>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0BDE08C3-46A9-51F1-504A-F7FFBC9712B2}"/>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5236BBAC-6822-0965-4C33-D335DD4ACFFB}"/>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18CF7241-DD05-7F8F-E00F-ACAF0CB0386A}"/>
              </a:ext>
            </a:extLst>
          </p:cNvPr>
          <p:cNvSpPr txBox="1">
            <a:spLocks/>
          </p:cNvSpPr>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41</a:t>
            </a:fld>
            <a:endParaRPr lang="en-US" dirty="0"/>
          </a:p>
        </p:txBody>
      </p:sp>
      <p:pic>
        <p:nvPicPr>
          <p:cNvPr id="21" name="Picture 10" descr="Algorand Crypto PNG Transparent Images | PNG All">
            <a:extLst>
              <a:ext uri="{FF2B5EF4-FFF2-40B4-BE49-F238E27FC236}">
                <a16:creationId xmlns:a16="http://schemas.microsoft.com/office/drawing/2014/main" id="{D37A2A4B-7687-CD9A-4DF9-3AEFD01786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7133" y="3180786"/>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26" name="Curved Down Arrow 55">
            <a:extLst>
              <a:ext uri="{FF2B5EF4-FFF2-40B4-BE49-F238E27FC236}">
                <a16:creationId xmlns:a16="http://schemas.microsoft.com/office/drawing/2014/main" id="{38953450-14D6-99C1-9ED0-47786A6758D2}"/>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7" name="Horizontal Scroll 60">
            <a:extLst>
              <a:ext uri="{FF2B5EF4-FFF2-40B4-BE49-F238E27FC236}">
                <a16:creationId xmlns:a16="http://schemas.microsoft.com/office/drawing/2014/main" id="{0F0C432E-B9F7-6FF3-1D4C-CE17C3278B78}"/>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24" name="Picture 4" descr="Image result for old cadillac">
            <a:extLst>
              <a:ext uri="{FF2B5EF4-FFF2-40B4-BE49-F238E27FC236}">
                <a16:creationId xmlns:a16="http://schemas.microsoft.com/office/drawing/2014/main" id="{2B57CDD4-DD47-3DE2-7A8C-9A194BFC4A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6665" y="3222214"/>
            <a:ext cx="1508789" cy="8752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ounded Rectangular Callout 56">
                <a:extLst>
                  <a:ext uri="{FF2B5EF4-FFF2-40B4-BE49-F238E27FC236}">
                    <a16:creationId xmlns:a16="http://schemas.microsoft.com/office/drawing/2014/main" id="{3C5F987A-17E1-7E5B-4F7E-86DC0CD921E5}"/>
                  </a:ext>
                </a:extLst>
              </p:cNvPr>
              <p:cNvSpPr/>
              <p:nvPr/>
            </p:nvSpPr>
            <p:spPr>
              <a:xfrm>
                <a:off x="688158" y="1686771"/>
                <a:ext cx="1531785" cy="510778"/>
              </a:xfrm>
              <a:prstGeom prst="wedgeRoundRectCallout">
                <a:avLst>
                  <a:gd name="adj1" fmla="val -5467"/>
                  <a:gd name="adj2" fmla="val 126088"/>
                  <a:gd name="adj3" fmla="val 16667"/>
                </a:avLst>
              </a:prstGeom>
              <a:no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 name="Rounded Rectangular Callout 56">
                <a:extLst>
                  <a:ext uri="{FF2B5EF4-FFF2-40B4-BE49-F238E27FC236}">
                    <a16:creationId xmlns:a16="http://schemas.microsoft.com/office/drawing/2014/main" id="{3C5F987A-17E1-7E5B-4F7E-86DC0CD921E5}"/>
                  </a:ext>
                </a:extLst>
              </p:cNvPr>
              <p:cNvSpPr>
                <a:spLocks noRot="1" noChangeAspect="1" noMove="1" noResize="1" noEditPoints="1" noAdjustHandles="1" noChangeArrowheads="1" noChangeShapeType="1" noTextEdit="1"/>
              </p:cNvSpPr>
              <p:nvPr/>
            </p:nvSpPr>
            <p:spPr>
              <a:xfrm>
                <a:off x="688158" y="1686771"/>
                <a:ext cx="1531785" cy="510778"/>
              </a:xfrm>
              <a:prstGeom prst="wedgeRoundRectCallout">
                <a:avLst>
                  <a:gd name="adj1" fmla="val -5467"/>
                  <a:gd name="adj2" fmla="val 126088"/>
                  <a:gd name="adj3" fmla="val 16667"/>
                </a:avLst>
              </a:prstGeom>
              <a:blipFill>
                <a:blip r:embed="rId4"/>
                <a:stretch>
                  <a:fillRect/>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loud Callout 58">
                <a:extLst>
                  <a:ext uri="{FF2B5EF4-FFF2-40B4-BE49-F238E27FC236}">
                    <a16:creationId xmlns:a16="http://schemas.microsoft.com/office/drawing/2014/main" id="{B5D38042-F94D-FD78-AF54-F55DF8DC3A1B}"/>
                  </a:ext>
                </a:extLst>
              </p:cNvPr>
              <p:cNvSpPr/>
              <p:nvPr/>
            </p:nvSpPr>
            <p:spPr>
              <a:xfrm>
                <a:off x="7120337" y="1309354"/>
                <a:ext cx="1820654" cy="702766"/>
              </a:xfrm>
              <a:prstGeom prst="cloudCallout">
                <a:avLst>
                  <a:gd name="adj1" fmla="val -17955"/>
                  <a:gd name="adj2" fmla="val 112621"/>
                </a:avLst>
              </a:prstGeom>
              <a:solidFill>
                <a:schemeClr val="bg1"/>
              </a:solidFill>
              <a:ln w="76200">
                <a:solidFill>
                  <a:srgbClr val="FFFF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14:m>
                  <m:oMathPara xmlns:m="http://schemas.openxmlformats.org/officeDocument/2006/math">
                    <m:oMathParaPr>
                      <m:jc m:val="centerGroup"/>
                    </m:oMathParaPr>
                    <m:oMath xmlns:m="http://schemas.openxmlformats.org/officeDocument/2006/math">
                      <m:r>
                        <m:rPr>
                          <m:nor/>
                        </m:rPr>
                        <a:rPr lang="en-US" b="0" i="0" dirty="0" smtClean="0">
                          <a:solidFill>
                            <a:srgbClr val="FFFF00"/>
                          </a:solidFill>
                          <a:latin typeface="Arial" panose="020B0604020202020204" pitchFamily="34" charset="0"/>
                          <a:cs typeface="Arial" panose="020B0604020202020204" pitchFamily="34" charset="0"/>
                        </a:rPr>
                        <m:t>learn</m:t>
                      </m:r>
                      <m:r>
                        <m:rPr>
                          <m:nor/>
                        </m:rPr>
                        <a:rPr lang="en-US" b="0" i="0" dirty="0" smtClean="0">
                          <a:solidFill>
                            <a:srgbClr val="FFFF00"/>
                          </a:solidFill>
                          <a:latin typeface="Arial" panose="020B0604020202020204" pitchFamily="34" charset="0"/>
                          <a:cs typeface="Arial" panose="020B0604020202020204" pitchFamily="34" charset="0"/>
                        </a:rPr>
                        <m:t> </m:t>
                      </m:r>
                      <m:r>
                        <a:rPr lang="en-US" i="1" dirty="0">
                          <a:solidFill>
                            <a:srgbClr val="FFFF00"/>
                          </a:solidFill>
                          <a:latin typeface="Cambria Math"/>
                        </a:rPr>
                        <m:t>𝑠</m:t>
                      </m:r>
                    </m:oMath>
                  </m:oMathPara>
                </a14:m>
                <a:endParaRPr lang="en-US" dirty="0">
                  <a:solidFill>
                    <a:srgbClr val="FFFF00"/>
                  </a:solidFill>
                </a:endParaRPr>
              </a:p>
            </p:txBody>
          </p:sp>
        </mc:Choice>
        <mc:Fallback xmlns="">
          <p:sp>
            <p:nvSpPr>
              <p:cNvPr id="22" name="Cloud Callout 58">
                <a:extLst>
                  <a:ext uri="{FF2B5EF4-FFF2-40B4-BE49-F238E27FC236}">
                    <a16:creationId xmlns:a16="http://schemas.microsoft.com/office/drawing/2014/main" id="{B5D38042-F94D-FD78-AF54-F55DF8DC3A1B}"/>
                  </a:ext>
                </a:extLst>
              </p:cNvPr>
              <p:cNvSpPr>
                <a:spLocks noRot="1" noChangeAspect="1" noMove="1" noResize="1" noEditPoints="1" noAdjustHandles="1" noChangeArrowheads="1" noChangeShapeType="1" noTextEdit="1"/>
              </p:cNvSpPr>
              <p:nvPr/>
            </p:nvSpPr>
            <p:spPr>
              <a:xfrm>
                <a:off x="7120337" y="1309354"/>
                <a:ext cx="1820654" cy="702766"/>
              </a:xfrm>
              <a:prstGeom prst="cloudCallout">
                <a:avLst>
                  <a:gd name="adj1" fmla="val -17955"/>
                  <a:gd name="adj2" fmla="val 112621"/>
                </a:avLst>
              </a:prstGeom>
              <a:blipFill>
                <a:blip r:embed="rId5"/>
                <a:stretch>
                  <a:fillRect/>
                </a:stretch>
              </a:blipFill>
              <a:ln w="76200">
                <a:solidFill>
                  <a:srgbClr val="FFFF00"/>
                </a:solidFill>
                <a:headEnd type="none" w="med" len="med"/>
                <a:tailEnd type="none" w="med" len="med"/>
              </a:ln>
            </p:spPr>
            <p:txBody>
              <a:bodyPr/>
              <a:lstStyle/>
              <a:p>
                <a:r>
                  <a:rPr lang="en-US">
                    <a:noFill/>
                  </a:rPr>
                  <a:t> </a:t>
                </a:r>
              </a:p>
            </p:txBody>
          </p:sp>
        </mc:Fallback>
      </mc:AlternateContent>
    </p:spTree>
    <p:extLst>
      <p:ext uri="{BB962C8B-B14F-4D97-AF65-F5344CB8AC3E}">
        <p14:creationId xmlns:p14="http://schemas.microsoft.com/office/powerpoint/2010/main" val="1856105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D8790-726B-97EC-2C3D-3DA560ACE113}"/>
            </a:ext>
          </a:extLst>
        </p:cNvPr>
        <p:cNvGrpSpPr/>
        <p:nvPr/>
      </p:nvGrpSpPr>
      <p:grpSpPr>
        <a:xfrm>
          <a:off x="0" y="0"/>
          <a:ext cx="0" cy="0"/>
          <a:chOff x="0" y="0"/>
          <a:chExt cx="0" cy="0"/>
        </a:xfrm>
      </p:grpSpPr>
      <p:sp>
        <p:nvSpPr>
          <p:cNvPr id="6" name="Curved Down Arrow 5">
            <a:extLst>
              <a:ext uri="{FF2B5EF4-FFF2-40B4-BE49-F238E27FC236}">
                <a16:creationId xmlns:a16="http://schemas.microsoft.com/office/drawing/2014/main" id="{7FAB8CCF-4C81-145E-964F-6C5AD6B551F8}"/>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a:extLst>
              <a:ext uri="{FF2B5EF4-FFF2-40B4-BE49-F238E27FC236}">
                <a16:creationId xmlns:a16="http://schemas.microsoft.com/office/drawing/2014/main" id="{E8B113D0-CBF5-3BDE-38BC-A9A1BA850C50}"/>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07AF9D21-46BA-0DA6-14FE-39F268500054}"/>
              </a:ext>
            </a:extLst>
          </p:cNvPr>
          <p:cNvSpPr>
            <a:spLocks noGrp="1"/>
          </p:cNvSpPr>
          <p:nvPr>
            <p:ph type="title"/>
          </p:nvPr>
        </p:nvSpPr>
        <p:spPr/>
        <p:txBody>
          <a:bodyPr/>
          <a:lstStyle/>
          <a:p>
            <a:r>
              <a:rPr lang="en-US" dirty="0">
                <a:solidFill>
                  <a:srgbClr val="FFFF00"/>
                </a:solidFill>
              </a:rPr>
              <a:t>Deployment Order Matters</a:t>
            </a:r>
          </a:p>
        </p:txBody>
      </p:sp>
      <p:grpSp>
        <p:nvGrpSpPr>
          <p:cNvPr id="3" name="Group 2">
            <a:extLst>
              <a:ext uri="{FF2B5EF4-FFF2-40B4-BE49-F238E27FC236}">
                <a16:creationId xmlns:a16="http://schemas.microsoft.com/office/drawing/2014/main" id="{0FAFC5DA-4CA9-0EE6-0193-3EDE69B9DD1B}"/>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81F0EEB6-E6F2-0158-29D9-BB825EBEB242}"/>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8571A7C2-DF32-081A-7518-F24BDCD8B6B0}"/>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6680F606-A870-3E84-5097-AEF620E94D3A}"/>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51D3A5D2-2ECD-E020-2C30-3B86391212D3}"/>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D1289343-B908-DC77-6514-681F7D656EC5}"/>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E82A4546-E217-A347-BFFB-12D27A0F167F}"/>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2280B285-9B68-23D8-CE17-25919D43DC54}"/>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03216F1A-5184-010D-C072-72B52A200607}"/>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8B507CA4-243F-0DD8-5649-EB9B934076DE}"/>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A49B4D4F-91EA-291C-4C86-BCC55E04A8CD}"/>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CBF36102-3EC4-FE72-4859-58E36EB21754}"/>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162D8629-8498-E3E4-5751-937700616454}"/>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01C0173A-CCA5-D202-5358-F94D77E31AC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5D60C295-08B2-B8B0-3AAA-E13F448EF61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489815BF-A8E9-F057-3DE0-E266EB55243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B45B2234-D51B-99A1-EF10-14F8C1430BC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6A257BB4-B2BA-1B2F-C09C-F5A11F1844A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A0502D76-987A-48D7-AFFA-AFD087892B0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A8FFC165-0506-5D58-01FA-4FF897EA3D40}"/>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62C5A869-6944-1107-742D-3366DCB584B6}"/>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4EB640AE-C3A1-5CBE-EF65-A17A97FACFE5}"/>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F88DC0D2-86C2-0242-7940-19FE0C7CA043}"/>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152CAE33-0892-87A4-9402-792D5501FF9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F2D3DD01-0952-BA54-CDE1-5A551459CD54}"/>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F6AC9BCE-DC65-6D46-E03A-FEE73218463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0CAB62FE-901C-26C9-AE79-593EEAE18A3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D8668044-77C4-5ECB-7D70-1B64C425478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592F9F24-305A-18C1-3BBD-BBAB0EEBA4BA}"/>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4D1E63B9-C123-25E7-F901-185FA69F7B7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4CBA92B3-4A49-2C6D-C259-5E4EEA4A7A8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C875A747-9D82-3375-7C09-EE7E0A4C1222}"/>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5E4A2F93-DB4A-6BF0-4247-75ED48CE6587}"/>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0D1D7216-6577-B99F-52F1-CC922425C4C2}"/>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5ECB54DA-1651-55EE-BE16-ECC9BCE410A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99EE98F6-5131-DC8E-558A-D3C5387B36D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EC01D68F-24EF-2B19-B6F1-5564705E9A35}"/>
              </a:ext>
            </a:extLst>
          </p:cNvPr>
          <p:cNvSpPr txBox="1">
            <a:spLocks/>
          </p:cNvSpPr>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42</a:t>
            </a:fld>
            <a:endParaRPr lang="en-US" dirty="0"/>
          </a:p>
        </p:txBody>
      </p:sp>
      <p:pic>
        <p:nvPicPr>
          <p:cNvPr id="21" name="Picture 10" descr="Algorand Crypto PNG Transparent Images | PNG All">
            <a:extLst>
              <a:ext uri="{FF2B5EF4-FFF2-40B4-BE49-F238E27FC236}">
                <a16:creationId xmlns:a16="http://schemas.microsoft.com/office/drawing/2014/main" id="{2F83DE50-F075-B2F8-6F1B-D6CD393C91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7133" y="3180786"/>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26" name="Curved Down Arrow 55">
            <a:extLst>
              <a:ext uri="{FF2B5EF4-FFF2-40B4-BE49-F238E27FC236}">
                <a16:creationId xmlns:a16="http://schemas.microsoft.com/office/drawing/2014/main" id="{AE2A2BB5-B377-0AB6-B531-2628498F0CC8}"/>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7" name="Horizontal Scroll 60">
            <a:extLst>
              <a:ext uri="{FF2B5EF4-FFF2-40B4-BE49-F238E27FC236}">
                <a16:creationId xmlns:a16="http://schemas.microsoft.com/office/drawing/2014/main" id="{CF540F36-91D4-5452-5955-AAE18A89E04C}"/>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24" name="Picture 4" descr="Image result for old cadillac">
            <a:extLst>
              <a:ext uri="{FF2B5EF4-FFF2-40B4-BE49-F238E27FC236}">
                <a16:creationId xmlns:a16="http://schemas.microsoft.com/office/drawing/2014/main" id="{3F37B71C-FCA5-271B-A90B-ABB018376F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6665" y="3222214"/>
            <a:ext cx="1508789" cy="875216"/>
          </a:xfrm>
          <a:prstGeom prst="rect">
            <a:avLst/>
          </a:prstGeom>
          <a:noFill/>
          <a:extLst>
            <a:ext uri="{909E8E84-426E-40DD-AFC4-6F175D3DCCD1}">
              <a14:hiddenFill xmlns:a14="http://schemas.microsoft.com/office/drawing/2010/main">
                <a:solidFill>
                  <a:srgbClr val="FFFFFF"/>
                </a:solidFill>
              </a14:hiddenFill>
            </a:ext>
          </a:extLst>
        </p:spPr>
      </p:pic>
      <p:sp>
        <p:nvSpPr>
          <p:cNvPr id="23" name="Rounded Rectangular Callout 2">
            <a:extLst>
              <a:ext uri="{FF2B5EF4-FFF2-40B4-BE49-F238E27FC236}">
                <a16:creationId xmlns:a16="http://schemas.microsoft.com/office/drawing/2014/main" id="{9755472D-1C10-A199-CFC2-2A7D96861099}"/>
              </a:ext>
            </a:extLst>
          </p:cNvPr>
          <p:cNvSpPr/>
          <p:nvPr/>
        </p:nvSpPr>
        <p:spPr bwMode="auto">
          <a:xfrm>
            <a:off x="4637923" y="4343171"/>
            <a:ext cx="1652208" cy="695010"/>
          </a:xfrm>
          <a:prstGeom prst="wedgeRoundRectCallout">
            <a:avLst>
              <a:gd name="adj1" fmla="val -47460"/>
              <a:gd name="adj2" fmla="val 112180"/>
              <a:gd name="adj3" fmla="val 16667"/>
            </a:avLst>
          </a:prstGeom>
          <a:solidFill>
            <a:schemeClr val="bg1"/>
          </a:solidFill>
          <a:ln w="762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a:t>
            </a:r>
          </a:p>
        </p:txBody>
      </p:sp>
      <p:sp>
        <p:nvSpPr>
          <p:cNvPr id="25" name="TextBox 24">
            <a:extLst>
              <a:ext uri="{FF2B5EF4-FFF2-40B4-BE49-F238E27FC236}">
                <a16:creationId xmlns:a16="http://schemas.microsoft.com/office/drawing/2014/main" id="{80CFFED6-7DB8-9F25-ED27-A2AE51E2874B}"/>
              </a:ext>
            </a:extLst>
          </p:cNvPr>
          <p:cNvSpPr txBox="1"/>
          <p:nvPr/>
        </p:nvSpPr>
        <p:spPr bwMode="auto">
          <a:xfrm>
            <a:off x="3424024" y="2761411"/>
            <a:ext cx="3274974" cy="1384995"/>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itchFamily="34" charset="0"/>
              </a:rPr>
              <a:t>Deploy clockwise,</a:t>
            </a:r>
          </a:p>
          <a:p>
            <a:pPr algn="ctr"/>
            <a:r>
              <a:rPr lang="en-US" sz="2800" b="1" dirty="0">
                <a:solidFill>
                  <a:srgbClr val="FFFF00"/>
                </a:solidFill>
                <a:latin typeface="Arial" pitchFamily="34" charset="0"/>
              </a:rPr>
              <a:t>Transfer counter-clockwise</a:t>
            </a:r>
          </a:p>
        </p:txBody>
      </p:sp>
    </p:spTree>
    <p:extLst>
      <p:ext uri="{BB962C8B-B14F-4D97-AF65-F5344CB8AC3E}">
        <p14:creationId xmlns:p14="http://schemas.microsoft.com/office/powerpoint/2010/main" val="3408333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Timelock Miscalculation</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43</a:t>
            </a:fld>
            <a:endParaRPr lang="en-US" dirty="0"/>
          </a:p>
        </p:txBody>
      </p:sp>
      <p:sp>
        <p:nvSpPr>
          <p:cNvPr id="6" name="Curved Down Arrow 5"/>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8" name="Horizontal Scroll 57"/>
          <p:cNvSpPr/>
          <p:nvPr/>
        </p:nvSpPr>
        <p:spPr bwMode="auto">
          <a:xfrm>
            <a:off x="6286965" y="4303696"/>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rPr>
              <a:t>5</a:t>
            </a:r>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sym typeface="Symbol"/>
              </a:rPr>
              <a:t></a:t>
            </a: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70" name="Horizontal Scroll 69"/>
          <p:cNvSpPr/>
          <p:nvPr/>
        </p:nvSpPr>
        <p:spPr bwMode="auto">
          <a:xfrm>
            <a:off x="2231903" y="445609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pic>
        <p:nvPicPr>
          <p:cNvPr id="71" name="Picture 4" descr="Image result for old cadilla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16" y="4867502"/>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https://bitcoin.org/img/icons/open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3260" y="4249845"/>
            <a:ext cx="1001773" cy="100177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A471AE6-9256-3F71-C0C3-3E95B3D7A9FF}"/>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7" name="Freeform 5">
              <a:extLst>
                <a:ext uri="{FF2B5EF4-FFF2-40B4-BE49-F238E27FC236}">
                  <a16:creationId xmlns:a16="http://schemas.microsoft.com/office/drawing/2014/main" id="{2A02CE7C-2B25-A4CD-00E0-09738616BD79}"/>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6">
              <a:extLst>
                <a:ext uri="{FF2B5EF4-FFF2-40B4-BE49-F238E27FC236}">
                  <a16:creationId xmlns:a16="http://schemas.microsoft.com/office/drawing/2014/main" id="{8352B027-1450-400C-49CD-5274DC5D6C87}"/>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7">
              <a:extLst>
                <a:ext uri="{FF2B5EF4-FFF2-40B4-BE49-F238E27FC236}">
                  <a16:creationId xmlns:a16="http://schemas.microsoft.com/office/drawing/2014/main" id="{79A16629-08D9-6FEF-623A-491095D0F9BE}"/>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32AA83B4-EE86-0F82-5938-1A91B4AC7DE3}"/>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7AA5B8BC-80E5-10D4-98B3-99BA310F2D62}"/>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8B296E49-73A1-F5B8-74C1-062D256C6F94}"/>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99712926-F0BB-E8F9-C91C-7E6556014FEE}"/>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F44D4E95-C05E-2E89-FE36-FF705E294557}"/>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EA4F10CE-18EB-6067-41B6-3478654DF296}"/>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3BC67076-1217-24C4-EBA0-E1580D05FD10}"/>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DAD3B505-F038-09EC-8811-C1663C2F01EB}"/>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8" name="Group 4">
            <a:extLst>
              <a:ext uri="{FF2B5EF4-FFF2-40B4-BE49-F238E27FC236}">
                <a16:creationId xmlns:a16="http://schemas.microsoft.com/office/drawing/2014/main" id="{403C108D-592B-5C8C-FAC2-994EEABACD8F}"/>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59" name="Freeform 5">
              <a:extLst>
                <a:ext uri="{FF2B5EF4-FFF2-40B4-BE49-F238E27FC236}">
                  <a16:creationId xmlns:a16="http://schemas.microsoft.com/office/drawing/2014/main" id="{D743EBFE-411E-263D-009A-72EBBA8512D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6">
              <a:extLst>
                <a:ext uri="{FF2B5EF4-FFF2-40B4-BE49-F238E27FC236}">
                  <a16:creationId xmlns:a16="http://schemas.microsoft.com/office/drawing/2014/main" id="{02612AD0-5575-0762-9301-C185C4A583D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7">
              <a:extLst>
                <a:ext uri="{FF2B5EF4-FFF2-40B4-BE49-F238E27FC236}">
                  <a16:creationId xmlns:a16="http://schemas.microsoft.com/office/drawing/2014/main" id="{12725CA2-52B8-9D87-14A6-49277C7991E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8">
              <a:extLst>
                <a:ext uri="{FF2B5EF4-FFF2-40B4-BE49-F238E27FC236}">
                  <a16:creationId xmlns:a16="http://schemas.microsoft.com/office/drawing/2014/main" id="{35B15F99-F6DF-BF99-D980-2EAED78ABBED}"/>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0">
              <a:extLst>
                <a:ext uri="{FF2B5EF4-FFF2-40B4-BE49-F238E27FC236}">
                  <a16:creationId xmlns:a16="http://schemas.microsoft.com/office/drawing/2014/main" id="{F5076164-9CD0-31E5-F59E-08A1FA8E3CD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1">
              <a:extLst>
                <a:ext uri="{FF2B5EF4-FFF2-40B4-BE49-F238E27FC236}">
                  <a16:creationId xmlns:a16="http://schemas.microsoft.com/office/drawing/2014/main" id="{1DB47DC6-93FF-C130-B61D-6F30F4CD498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2">
              <a:extLst>
                <a:ext uri="{FF2B5EF4-FFF2-40B4-BE49-F238E27FC236}">
                  <a16:creationId xmlns:a16="http://schemas.microsoft.com/office/drawing/2014/main" id="{B327A40E-3DB2-9923-D2E1-1C8104FD42B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3">
              <a:extLst>
                <a:ext uri="{FF2B5EF4-FFF2-40B4-BE49-F238E27FC236}">
                  <a16:creationId xmlns:a16="http://schemas.microsoft.com/office/drawing/2014/main" id="{E9904B31-50FF-0A43-1515-9386B4F9166D}"/>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4">
              <a:extLst>
                <a:ext uri="{FF2B5EF4-FFF2-40B4-BE49-F238E27FC236}">
                  <a16:creationId xmlns:a16="http://schemas.microsoft.com/office/drawing/2014/main" id="{D121B3C1-9B45-F7FE-95E9-1D5E23F27469}"/>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5">
              <a:extLst>
                <a:ext uri="{FF2B5EF4-FFF2-40B4-BE49-F238E27FC236}">
                  <a16:creationId xmlns:a16="http://schemas.microsoft.com/office/drawing/2014/main" id="{DCA45198-ADD6-77B3-0864-941E377BB3A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9">
              <a:extLst>
                <a:ext uri="{FF2B5EF4-FFF2-40B4-BE49-F238E27FC236}">
                  <a16:creationId xmlns:a16="http://schemas.microsoft.com/office/drawing/2014/main" id="{677A27C7-A927-7483-8274-34B2C5A8F145}"/>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19" name="Group 4">
            <a:extLst>
              <a:ext uri="{FF2B5EF4-FFF2-40B4-BE49-F238E27FC236}">
                <a16:creationId xmlns:a16="http://schemas.microsoft.com/office/drawing/2014/main" id="{87B38B69-AD92-9FFD-6912-EAE20CD7CCCA}"/>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20" name="Freeform 5">
              <a:extLst>
                <a:ext uri="{FF2B5EF4-FFF2-40B4-BE49-F238E27FC236}">
                  <a16:creationId xmlns:a16="http://schemas.microsoft.com/office/drawing/2014/main" id="{F129E894-4097-CA27-F1F9-D2E4F6E6086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a:extLst>
                <a:ext uri="{FF2B5EF4-FFF2-40B4-BE49-F238E27FC236}">
                  <a16:creationId xmlns:a16="http://schemas.microsoft.com/office/drawing/2014/main" id="{8906B04D-2C1A-C64D-8E01-A3EFEDA2465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a:extLst>
                <a:ext uri="{FF2B5EF4-FFF2-40B4-BE49-F238E27FC236}">
                  <a16:creationId xmlns:a16="http://schemas.microsoft.com/office/drawing/2014/main" id="{BD274D7D-F355-0272-EB32-BC5D7DFB643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a:extLst>
                <a:ext uri="{FF2B5EF4-FFF2-40B4-BE49-F238E27FC236}">
                  <a16:creationId xmlns:a16="http://schemas.microsoft.com/office/drawing/2014/main" id="{FB8362F3-ED93-D22D-CD69-DA9239201F0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a:extLst>
                <a:ext uri="{FF2B5EF4-FFF2-40B4-BE49-F238E27FC236}">
                  <a16:creationId xmlns:a16="http://schemas.microsoft.com/office/drawing/2014/main" id="{C94BDE1F-851F-F616-4799-07238FC6E45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a:extLst>
                <a:ext uri="{FF2B5EF4-FFF2-40B4-BE49-F238E27FC236}">
                  <a16:creationId xmlns:a16="http://schemas.microsoft.com/office/drawing/2014/main" id="{44531EF9-5046-A48C-4CFA-06516512C8F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a:extLst>
                <a:ext uri="{FF2B5EF4-FFF2-40B4-BE49-F238E27FC236}">
                  <a16:creationId xmlns:a16="http://schemas.microsoft.com/office/drawing/2014/main" id="{36BC4690-DB15-5825-4DD9-B9DC47E8C110}"/>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a:extLst>
                <a:ext uri="{FF2B5EF4-FFF2-40B4-BE49-F238E27FC236}">
                  <a16:creationId xmlns:a16="http://schemas.microsoft.com/office/drawing/2014/main" id="{0EEEB4C0-0ED2-097D-3E1B-5A7AA6EC5978}"/>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a:extLst>
                <a:ext uri="{FF2B5EF4-FFF2-40B4-BE49-F238E27FC236}">
                  <a16:creationId xmlns:a16="http://schemas.microsoft.com/office/drawing/2014/main" id="{6E6F8337-0C86-69B7-7E90-C31EE869C1A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a:extLst>
                <a:ext uri="{FF2B5EF4-FFF2-40B4-BE49-F238E27FC236}">
                  <a16:creationId xmlns:a16="http://schemas.microsoft.com/office/drawing/2014/main" id="{25725A40-8587-75F2-163A-0122B1BA015B}"/>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a:extLst>
                <a:ext uri="{FF2B5EF4-FFF2-40B4-BE49-F238E27FC236}">
                  <a16:creationId xmlns:a16="http://schemas.microsoft.com/office/drawing/2014/main" id="{D1AE308A-10BF-E3DD-ECD2-6F3A87B7650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57" name="Horizontal Scroll 56"/>
          <p:cNvSpPr/>
          <p:nvPr/>
        </p:nvSpPr>
        <p:spPr bwMode="auto">
          <a:xfrm>
            <a:off x="4204689" y="1587678"/>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l"/>
            <a:r>
              <a:rPr lang="en-US" dirty="0">
                <a:solidFill>
                  <a:srgbClr val="FFFF00"/>
                </a:solidFill>
                <a:latin typeface="Arial" panose="020B0604020202020204" pitchFamily="34" charset="0"/>
                <a:cs typeface="Arial" panose="020B0604020202020204" pitchFamily="34" charset="0"/>
              </a:rPr>
              <a:t>5</a:t>
            </a:r>
            <a:r>
              <a:rPr lang="en-US" dirty="0">
                <a:solidFill>
                  <a:srgbClr val="FFFF00"/>
                </a:solidFill>
                <a:latin typeface="Arial" panose="020B0604020202020204" pitchFamily="34" charset="0"/>
                <a:cs typeface="Arial" panose="020B0604020202020204" pitchFamily="34" charset="0"/>
                <a:sym typeface="Symbol"/>
              </a:rPr>
              <a:t></a:t>
            </a:r>
            <a:endParaRPr lang="en-US" dirty="0">
              <a:solidFill>
                <a:srgbClr val="FFFF00"/>
              </a:solidFill>
              <a:latin typeface="Arial" panose="020B0604020202020204" pitchFamily="34" charset="0"/>
              <a:cs typeface="Arial" panose="020B0604020202020204" pitchFamily="34" charset="0"/>
            </a:endParaRPr>
          </a:p>
        </p:txBody>
      </p:sp>
      <p:pic>
        <p:nvPicPr>
          <p:cNvPr id="60" name="Picture 10" descr="Algorand Crypto PNG Transparent Images | PNG All">
            <a:extLst>
              <a:ext uri="{FF2B5EF4-FFF2-40B4-BE49-F238E27FC236}">
                <a16:creationId xmlns:a16="http://schemas.microsoft.com/office/drawing/2014/main" id="{F135F977-DCE3-4F83-88FC-B8F639B93CD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9384" y="1614885"/>
            <a:ext cx="764446" cy="764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229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85ED3-842A-58F4-707B-9B8E386118D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AB1A1C5-DFF2-8C8D-368F-81485C16C1E2}"/>
              </a:ext>
            </a:extLst>
          </p:cNvPr>
          <p:cNvSpPr>
            <a:spLocks noGrp="1"/>
          </p:cNvSpPr>
          <p:nvPr>
            <p:ph type="title"/>
          </p:nvPr>
        </p:nvSpPr>
        <p:spPr/>
        <p:txBody>
          <a:bodyPr/>
          <a:lstStyle/>
          <a:p>
            <a:r>
              <a:rPr lang="en-US" dirty="0">
                <a:solidFill>
                  <a:srgbClr val="FFFF00"/>
                </a:solidFill>
              </a:rPr>
              <a:t>Timelock Miscalculation</a:t>
            </a:r>
          </a:p>
        </p:txBody>
      </p:sp>
      <p:sp>
        <p:nvSpPr>
          <p:cNvPr id="2" name="Slide Number Placeholder 1">
            <a:extLst>
              <a:ext uri="{FF2B5EF4-FFF2-40B4-BE49-F238E27FC236}">
                <a16:creationId xmlns:a16="http://schemas.microsoft.com/office/drawing/2014/main" id="{1EBDD661-8DFA-DFA0-1849-A4DDF813F8D9}"/>
              </a:ext>
            </a:extLst>
          </p:cNvPr>
          <p:cNvSpPr>
            <a:spLocks noGrp="1"/>
          </p:cNvSpPr>
          <p:nvPr>
            <p:ph type="sldNum" sz="quarter" idx="11"/>
          </p:nvPr>
        </p:nvSpPr>
        <p:spPr/>
        <p:txBody>
          <a:bodyPr/>
          <a:lstStyle/>
          <a:p>
            <a:pPr>
              <a:defRPr/>
            </a:pPr>
            <a:fld id="{FE25F947-77F5-4CA6-8472-B4B2967773ED}" type="slidenum">
              <a:rPr lang="x-none" smtClean="0"/>
              <a:pPr>
                <a:defRPr/>
              </a:pPr>
              <a:t>44</a:t>
            </a:fld>
            <a:endParaRPr lang="en-US" dirty="0"/>
          </a:p>
        </p:txBody>
      </p:sp>
      <p:sp>
        <p:nvSpPr>
          <p:cNvPr id="6" name="Curved Down Arrow 5">
            <a:extLst>
              <a:ext uri="{FF2B5EF4-FFF2-40B4-BE49-F238E27FC236}">
                <a16:creationId xmlns:a16="http://schemas.microsoft.com/office/drawing/2014/main" id="{737FAE7D-D470-4219-9BD9-3571716DC44A}"/>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32573DC5-C08D-16CF-DC76-0C562C1D4864}"/>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a:extLst>
              <a:ext uri="{FF2B5EF4-FFF2-40B4-BE49-F238E27FC236}">
                <a16:creationId xmlns:a16="http://schemas.microsoft.com/office/drawing/2014/main" id="{55F664A2-18FB-53DB-0261-42D3D5B741BD}"/>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8" name="Horizontal Scroll 57">
            <a:extLst>
              <a:ext uri="{FF2B5EF4-FFF2-40B4-BE49-F238E27FC236}">
                <a16:creationId xmlns:a16="http://schemas.microsoft.com/office/drawing/2014/main" id="{1120BFE6-529F-283C-0A4F-172D77AA41F1}"/>
              </a:ext>
            </a:extLst>
          </p:cNvPr>
          <p:cNvSpPr/>
          <p:nvPr/>
        </p:nvSpPr>
        <p:spPr bwMode="auto">
          <a:xfrm>
            <a:off x="6286965" y="4303696"/>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rPr>
              <a:t>5</a:t>
            </a:r>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sym typeface="Symbol"/>
              </a:rPr>
              <a:t></a:t>
            </a: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70" name="Horizontal Scroll 69">
            <a:extLst>
              <a:ext uri="{FF2B5EF4-FFF2-40B4-BE49-F238E27FC236}">
                <a16:creationId xmlns:a16="http://schemas.microsoft.com/office/drawing/2014/main" id="{4325F314-683A-3729-8EB5-01FAD73E7FFA}"/>
              </a:ext>
            </a:extLst>
          </p:cNvPr>
          <p:cNvSpPr/>
          <p:nvPr/>
        </p:nvSpPr>
        <p:spPr bwMode="auto">
          <a:xfrm>
            <a:off x="2231903" y="445609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pic>
        <p:nvPicPr>
          <p:cNvPr id="71" name="Picture 4" descr="Image result for old cadillac">
            <a:extLst>
              <a:ext uri="{FF2B5EF4-FFF2-40B4-BE49-F238E27FC236}">
                <a16:creationId xmlns:a16="http://schemas.microsoft.com/office/drawing/2014/main" id="{45DA6D77-BC03-86CF-A91D-47CF0B1C1A6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16" y="4867502"/>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https://bitcoin.org/img/icons/opengraph.png">
            <a:extLst>
              <a:ext uri="{FF2B5EF4-FFF2-40B4-BE49-F238E27FC236}">
                <a16:creationId xmlns:a16="http://schemas.microsoft.com/office/drawing/2014/main" id="{9FFFE85F-35BD-7905-7648-09E95B9061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3260" y="4249845"/>
            <a:ext cx="1001773" cy="1001773"/>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ular Callout 75">
            <a:extLst>
              <a:ext uri="{FF2B5EF4-FFF2-40B4-BE49-F238E27FC236}">
                <a16:creationId xmlns:a16="http://schemas.microsoft.com/office/drawing/2014/main" id="{73EF2D50-D8F4-DE78-A41D-08AAB5F18585}"/>
              </a:ext>
            </a:extLst>
          </p:cNvPr>
          <p:cNvSpPr/>
          <p:nvPr/>
        </p:nvSpPr>
        <p:spPr bwMode="auto">
          <a:xfrm>
            <a:off x="6304911" y="1462514"/>
            <a:ext cx="1652208" cy="695010"/>
          </a:xfrm>
          <a:prstGeom prst="wedgeRoundRectCallout">
            <a:avLst>
              <a:gd name="adj1" fmla="val 14274"/>
              <a:gd name="adj2" fmla="val 102701"/>
              <a:gd name="adj3" fmla="val 16667"/>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a:t>
            </a:r>
          </a:p>
        </p:txBody>
      </p:sp>
      <p:grpSp>
        <p:nvGrpSpPr>
          <p:cNvPr id="4" name="Group 3">
            <a:extLst>
              <a:ext uri="{FF2B5EF4-FFF2-40B4-BE49-F238E27FC236}">
                <a16:creationId xmlns:a16="http://schemas.microsoft.com/office/drawing/2014/main" id="{6CEC9331-4675-91AC-8D5A-45474CA303E9}"/>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7" name="Freeform 5">
              <a:extLst>
                <a:ext uri="{FF2B5EF4-FFF2-40B4-BE49-F238E27FC236}">
                  <a16:creationId xmlns:a16="http://schemas.microsoft.com/office/drawing/2014/main" id="{9C0BEF61-1250-09F4-6BA7-5F2A61DFB3E2}"/>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6">
              <a:extLst>
                <a:ext uri="{FF2B5EF4-FFF2-40B4-BE49-F238E27FC236}">
                  <a16:creationId xmlns:a16="http://schemas.microsoft.com/office/drawing/2014/main" id="{1E5DC4CE-C4F2-9FA8-73A6-7D3390F8E959}"/>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7">
              <a:extLst>
                <a:ext uri="{FF2B5EF4-FFF2-40B4-BE49-F238E27FC236}">
                  <a16:creationId xmlns:a16="http://schemas.microsoft.com/office/drawing/2014/main" id="{A54F1369-98DE-B286-6CA9-1604D9CDACAA}"/>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35C43E63-1722-DA79-EB4A-54953AF61F6E}"/>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4BED1997-F9B9-00F0-1CF7-ADC737D83B20}"/>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ED0C3663-D774-4234-C068-495F45E2E14A}"/>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C80D919D-0FF5-DCA2-DAD7-6F2B4F19F239}"/>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20C84675-4D33-E08B-6659-6C48F66307E9}"/>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31E2AD46-1B95-83B5-4EC0-81A4CBFE1D7B}"/>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DA612A79-B210-6545-032C-77F35B12BA11}"/>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7DC541B1-1A05-C7B7-BAD5-20E8FB9B3E0C}"/>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8" name="Group 4">
            <a:extLst>
              <a:ext uri="{FF2B5EF4-FFF2-40B4-BE49-F238E27FC236}">
                <a16:creationId xmlns:a16="http://schemas.microsoft.com/office/drawing/2014/main" id="{B3DD4272-2C09-B215-2DFE-91F661FD23E7}"/>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59" name="Freeform 5">
              <a:extLst>
                <a:ext uri="{FF2B5EF4-FFF2-40B4-BE49-F238E27FC236}">
                  <a16:creationId xmlns:a16="http://schemas.microsoft.com/office/drawing/2014/main" id="{92028FA5-1CE0-5E07-4B21-4F26DC6F012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6">
              <a:extLst>
                <a:ext uri="{FF2B5EF4-FFF2-40B4-BE49-F238E27FC236}">
                  <a16:creationId xmlns:a16="http://schemas.microsoft.com/office/drawing/2014/main" id="{88CA0103-31BD-F646-4217-C1452586D82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7">
              <a:extLst>
                <a:ext uri="{FF2B5EF4-FFF2-40B4-BE49-F238E27FC236}">
                  <a16:creationId xmlns:a16="http://schemas.microsoft.com/office/drawing/2014/main" id="{FC152E96-38C2-585E-A80D-F93E21468D4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8">
              <a:extLst>
                <a:ext uri="{FF2B5EF4-FFF2-40B4-BE49-F238E27FC236}">
                  <a16:creationId xmlns:a16="http://schemas.microsoft.com/office/drawing/2014/main" id="{98146BF2-CCE2-5F41-D5BA-EE7FACA48480}"/>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0">
              <a:extLst>
                <a:ext uri="{FF2B5EF4-FFF2-40B4-BE49-F238E27FC236}">
                  <a16:creationId xmlns:a16="http://schemas.microsoft.com/office/drawing/2014/main" id="{6E6C8D4B-759C-2139-4999-BD894FBAAA9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1">
              <a:extLst>
                <a:ext uri="{FF2B5EF4-FFF2-40B4-BE49-F238E27FC236}">
                  <a16:creationId xmlns:a16="http://schemas.microsoft.com/office/drawing/2014/main" id="{C26BD367-9740-4E64-0959-FB3AB8838BB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2">
              <a:extLst>
                <a:ext uri="{FF2B5EF4-FFF2-40B4-BE49-F238E27FC236}">
                  <a16:creationId xmlns:a16="http://schemas.microsoft.com/office/drawing/2014/main" id="{E58454E1-50FC-0419-6349-7629950A18BB}"/>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3">
              <a:extLst>
                <a:ext uri="{FF2B5EF4-FFF2-40B4-BE49-F238E27FC236}">
                  <a16:creationId xmlns:a16="http://schemas.microsoft.com/office/drawing/2014/main" id="{F4BA9E52-4C20-C004-DC0B-284DE231508E}"/>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4">
              <a:extLst>
                <a:ext uri="{FF2B5EF4-FFF2-40B4-BE49-F238E27FC236}">
                  <a16:creationId xmlns:a16="http://schemas.microsoft.com/office/drawing/2014/main" id="{D4F07119-31FF-18D6-3836-094BB9F227EE}"/>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5">
              <a:extLst>
                <a:ext uri="{FF2B5EF4-FFF2-40B4-BE49-F238E27FC236}">
                  <a16:creationId xmlns:a16="http://schemas.microsoft.com/office/drawing/2014/main" id="{173FB8AD-234E-CEFD-87A4-891EA7BA004C}"/>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9">
              <a:extLst>
                <a:ext uri="{FF2B5EF4-FFF2-40B4-BE49-F238E27FC236}">
                  <a16:creationId xmlns:a16="http://schemas.microsoft.com/office/drawing/2014/main" id="{F8DE19ED-7A41-C7B2-4ADE-EB03F7135BC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19" name="Group 4">
            <a:extLst>
              <a:ext uri="{FF2B5EF4-FFF2-40B4-BE49-F238E27FC236}">
                <a16:creationId xmlns:a16="http://schemas.microsoft.com/office/drawing/2014/main" id="{3A976F0A-9F2F-1CAA-6B4D-DACC43BFBE26}"/>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20" name="Freeform 5">
              <a:extLst>
                <a:ext uri="{FF2B5EF4-FFF2-40B4-BE49-F238E27FC236}">
                  <a16:creationId xmlns:a16="http://schemas.microsoft.com/office/drawing/2014/main" id="{62A0F40F-B396-12FF-1E0D-9139234B8EC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a:extLst>
                <a:ext uri="{FF2B5EF4-FFF2-40B4-BE49-F238E27FC236}">
                  <a16:creationId xmlns:a16="http://schemas.microsoft.com/office/drawing/2014/main" id="{CC0E7E08-D233-2E27-00B0-654D51940D0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a:extLst>
                <a:ext uri="{FF2B5EF4-FFF2-40B4-BE49-F238E27FC236}">
                  <a16:creationId xmlns:a16="http://schemas.microsoft.com/office/drawing/2014/main" id="{2FEB9943-D4DA-31DD-9DDB-23AC1E8A191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a:extLst>
                <a:ext uri="{FF2B5EF4-FFF2-40B4-BE49-F238E27FC236}">
                  <a16:creationId xmlns:a16="http://schemas.microsoft.com/office/drawing/2014/main" id="{6FFC711D-7BC6-EC23-F77D-43A0CCD9015E}"/>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a:extLst>
                <a:ext uri="{FF2B5EF4-FFF2-40B4-BE49-F238E27FC236}">
                  <a16:creationId xmlns:a16="http://schemas.microsoft.com/office/drawing/2014/main" id="{4CD5C771-B840-B9BE-A1F4-C110038FB10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a:extLst>
                <a:ext uri="{FF2B5EF4-FFF2-40B4-BE49-F238E27FC236}">
                  <a16:creationId xmlns:a16="http://schemas.microsoft.com/office/drawing/2014/main" id="{C59BD2A1-B855-1488-AB50-F3C8F471395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a:extLst>
                <a:ext uri="{FF2B5EF4-FFF2-40B4-BE49-F238E27FC236}">
                  <a16:creationId xmlns:a16="http://schemas.microsoft.com/office/drawing/2014/main" id="{95ADB1CA-FBE1-26D6-E555-94FEE3CD9D0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a:extLst>
                <a:ext uri="{FF2B5EF4-FFF2-40B4-BE49-F238E27FC236}">
                  <a16:creationId xmlns:a16="http://schemas.microsoft.com/office/drawing/2014/main" id="{65F49BF2-97AE-A59F-3E40-B1A504387C3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a:extLst>
                <a:ext uri="{FF2B5EF4-FFF2-40B4-BE49-F238E27FC236}">
                  <a16:creationId xmlns:a16="http://schemas.microsoft.com/office/drawing/2014/main" id="{AE62BD45-D724-3785-0053-E5767BB5BC5C}"/>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a:extLst>
                <a:ext uri="{FF2B5EF4-FFF2-40B4-BE49-F238E27FC236}">
                  <a16:creationId xmlns:a16="http://schemas.microsoft.com/office/drawing/2014/main" id="{3C7BC1FE-A7A7-CA5A-2664-B3F99861F668}"/>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a:extLst>
                <a:ext uri="{FF2B5EF4-FFF2-40B4-BE49-F238E27FC236}">
                  <a16:creationId xmlns:a16="http://schemas.microsoft.com/office/drawing/2014/main" id="{C0BFEF43-FF60-0604-7CC5-E9397BCBD5F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57" name="Horizontal Scroll 56">
            <a:extLst>
              <a:ext uri="{FF2B5EF4-FFF2-40B4-BE49-F238E27FC236}">
                <a16:creationId xmlns:a16="http://schemas.microsoft.com/office/drawing/2014/main" id="{84661741-2973-0DA9-9535-D99496720AF8}"/>
              </a:ext>
            </a:extLst>
          </p:cNvPr>
          <p:cNvSpPr/>
          <p:nvPr/>
        </p:nvSpPr>
        <p:spPr bwMode="auto">
          <a:xfrm>
            <a:off x="4204689" y="1587678"/>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l"/>
            <a:r>
              <a:rPr lang="en-US" dirty="0">
                <a:solidFill>
                  <a:srgbClr val="FFFF00"/>
                </a:solidFill>
                <a:latin typeface="Arial" panose="020B0604020202020204" pitchFamily="34" charset="0"/>
                <a:cs typeface="Arial" panose="020B0604020202020204" pitchFamily="34" charset="0"/>
              </a:rPr>
              <a:t>5</a:t>
            </a:r>
            <a:r>
              <a:rPr lang="en-US" dirty="0">
                <a:solidFill>
                  <a:srgbClr val="FFFF00"/>
                </a:solidFill>
                <a:latin typeface="Arial" panose="020B0604020202020204" pitchFamily="34" charset="0"/>
                <a:cs typeface="Arial" panose="020B0604020202020204" pitchFamily="34" charset="0"/>
                <a:sym typeface="Symbol"/>
              </a:rPr>
              <a:t></a:t>
            </a:r>
            <a:endParaRPr lang="en-US" dirty="0">
              <a:solidFill>
                <a:srgbClr val="FFFF00"/>
              </a:solidFill>
              <a:latin typeface="Arial" panose="020B0604020202020204" pitchFamily="34" charset="0"/>
              <a:cs typeface="Arial" panose="020B0604020202020204" pitchFamily="34" charset="0"/>
            </a:endParaRPr>
          </a:p>
        </p:txBody>
      </p:sp>
      <p:pic>
        <p:nvPicPr>
          <p:cNvPr id="60" name="Picture 10" descr="Algorand Crypto PNG Transparent Images | PNG All">
            <a:extLst>
              <a:ext uri="{FF2B5EF4-FFF2-40B4-BE49-F238E27FC236}">
                <a16:creationId xmlns:a16="http://schemas.microsoft.com/office/drawing/2014/main" id="{DCBC5DF1-61C6-1DC6-E2A4-E169FD2C7B5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9384" y="1614885"/>
            <a:ext cx="764446" cy="764446"/>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ular Callout 68">
            <a:extLst>
              <a:ext uri="{FF2B5EF4-FFF2-40B4-BE49-F238E27FC236}">
                <a16:creationId xmlns:a16="http://schemas.microsoft.com/office/drawing/2014/main" id="{87167B3F-A792-C072-741A-A31E6104C40F}"/>
              </a:ext>
            </a:extLst>
          </p:cNvPr>
          <p:cNvSpPr/>
          <p:nvPr/>
        </p:nvSpPr>
        <p:spPr bwMode="auto">
          <a:xfrm>
            <a:off x="3743716" y="4036426"/>
            <a:ext cx="1652208" cy="695010"/>
          </a:xfrm>
          <a:prstGeom prst="wedgeRoundRectCallout">
            <a:avLst>
              <a:gd name="adj1" fmla="val -11861"/>
              <a:gd name="adj2" fmla="val 133765"/>
              <a:gd name="adj3" fmla="val 16667"/>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Reveal s</a:t>
            </a:r>
          </a:p>
        </p:txBody>
      </p:sp>
      <p:grpSp>
        <p:nvGrpSpPr>
          <p:cNvPr id="31" name="Group 30">
            <a:extLst>
              <a:ext uri="{FF2B5EF4-FFF2-40B4-BE49-F238E27FC236}">
                <a16:creationId xmlns:a16="http://schemas.microsoft.com/office/drawing/2014/main" id="{53AC9FB8-C53C-B500-DD8A-02603978C6FC}"/>
              </a:ext>
            </a:extLst>
          </p:cNvPr>
          <p:cNvGrpSpPr/>
          <p:nvPr/>
        </p:nvGrpSpPr>
        <p:grpSpPr>
          <a:xfrm>
            <a:off x="3724291" y="1173197"/>
            <a:ext cx="3022600" cy="1955800"/>
            <a:chOff x="2068441" y="4762500"/>
            <a:chExt cx="3022600" cy="1955800"/>
          </a:xfrm>
        </p:grpSpPr>
        <p:sp>
          <p:nvSpPr>
            <p:cNvPr id="32" name="Freeform 27">
              <a:extLst>
                <a:ext uri="{FF2B5EF4-FFF2-40B4-BE49-F238E27FC236}">
                  <a16:creationId xmlns:a16="http://schemas.microsoft.com/office/drawing/2014/main" id="{A1CFE298-7337-27A3-9915-68862FDDB05E}"/>
                </a:ext>
              </a:extLst>
            </p:cNvPr>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38100">
              <a:solidFill>
                <a:srgbClr val="FF0000"/>
              </a:solidFill>
              <a:round/>
              <a:headEnd/>
              <a:tailEnd/>
            </a:ln>
          </p:spPr>
          <p:txBody>
            <a:bodyPr wrap="none" anchor="ctr"/>
            <a:lstStyle/>
            <a:p>
              <a:endParaRPr lang="en-US" dirty="0">
                <a:latin typeface="Courier New" pitchFamily="49" charset="0"/>
              </a:endParaRPr>
            </a:p>
          </p:txBody>
        </p:sp>
        <p:sp>
          <p:nvSpPr>
            <p:cNvPr id="33" name="Text Box 28">
              <a:extLst>
                <a:ext uri="{FF2B5EF4-FFF2-40B4-BE49-F238E27FC236}">
                  <a16:creationId xmlns:a16="http://schemas.microsoft.com/office/drawing/2014/main" id="{5B3E4811-6E0D-B064-235C-3BA14D72A3C0}"/>
                </a:ext>
              </a:extLst>
            </p:cNvPr>
            <p:cNvSpPr txBox="1">
              <a:spLocks noChangeArrowheads="1"/>
            </p:cNvSpPr>
            <p:nvPr/>
          </p:nvSpPr>
          <p:spPr bwMode="auto">
            <a:xfrm>
              <a:off x="2548404" y="5429190"/>
              <a:ext cx="1409361" cy="400110"/>
            </a:xfrm>
            <a:prstGeom prst="rect">
              <a:avLst/>
            </a:prstGeom>
            <a:noFill/>
            <a:ln w="9525" algn="ctr">
              <a:noFill/>
              <a:miter lim="800000"/>
              <a:headEnd/>
              <a:tailEnd/>
            </a:ln>
          </p:spPr>
          <p:txBody>
            <a:bodyPr wrap="none">
              <a:spAutoFit/>
            </a:bodyPr>
            <a:lstStyle/>
            <a:p>
              <a:pPr algn="ctr">
                <a:spcBef>
                  <a:spcPct val="0"/>
                </a:spcBef>
              </a:pPr>
              <a:r>
                <a:rPr lang="en-US" sz="2000" b="0" dirty="0">
                  <a:solidFill>
                    <a:schemeClr val="bg2"/>
                  </a:solidFill>
                  <a:latin typeface="Arial" pitchFamily="34" charset="0"/>
                  <a:sym typeface="Symbol" pitchFamily="18" charset="2"/>
                </a:rPr>
                <a:t>TIMEOUT!</a:t>
              </a:r>
              <a:endParaRPr lang="el-GR" sz="2000" b="0" dirty="0">
                <a:solidFill>
                  <a:schemeClr val="bg2"/>
                </a:solidFill>
                <a:latin typeface="Arial" pitchFamily="34" charset="0"/>
                <a:sym typeface="Symbol" pitchFamily="18" charset="2"/>
              </a:endParaRPr>
            </a:p>
          </p:txBody>
        </p:sp>
      </p:grpSp>
    </p:spTree>
    <p:extLst>
      <p:ext uri="{BB962C8B-B14F-4D97-AF65-F5344CB8AC3E}">
        <p14:creationId xmlns:p14="http://schemas.microsoft.com/office/powerpoint/2010/main" val="2710665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F8534-21CF-C187-EC23-A0D98E109D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34EECBB-69AD-FFCE-8C48-8DCA14468103}"/>
              </a:ext>
            </a:extLst>
          </p:cNvPr>
          <p:cNvSpPr>
            <a:spLocks noGrp="1"/>
          </p:cNvSpPr>
          <p:nvPr>
            <p:ph type="title"/>
          </p:nvPr>
        </p:nvSpPr>
        <p:spPr/>
        <p:txBody>
          <a:bodyPr/>
          <a:lstStyle/>
          <a:p>
            <a:r>
              <a:rPr lang="en-US" dirty="0">
                <a:solidFill>
                  <a:srgbClr val="FFFF00"/>
                </a:solidFill>
              </a:rPr>
              <a:t>Timelock Miscalculation</a:t>
            </a:r>
          </a:p>
        </p:txBody>
      </p:sp>
      <p:sp>
        <p:nvSpPr>
          <p:cNvPr id="2" name="Slide Number Placeholder 1">
            <a:extLst>
              <a:ext uri="{FF2B5EF4-FFF2-40B4-BE49-F238E27FC236}">
                <a16:creationId xmlns:a16="http://schemas.microsoft.com/office/drawing/2014/main" id="{A2FBFA92-3B5D-D049-7FF5-6AC231566B8D}"/>
              </a:ext>
            </a:extLst>
          </p:cNvPr>
          <p:cNvSpPr>
            <a:spLocks noGrp="1"/>
          </p:cNvSpPr>
          <p:nvPr>
            <p:ph type="sldNum" sz="quarter" idx="11"/>
          </p:nvPr>
        </p:nvSpPr>
        <p:spPr/>
        <p:txBody>
          <a:bodyPr/>
          <a:lstStyle/>
          <a:p>
            <a:pPr>
              <a:defRPr/>
            </a:pPr>
            <a:fld id="{FE25F947-77F5-4CA6-8472-B4B2967773ED}" type="slidenum">
              <a:rPr lang="x-none" smtClean="0"/>
              <a:pPr>
                <a:defRPr/>
              </a:pPr>
              <a:t>45</a:t>
            </a:fld>
            <a:endParaRPr lang="en-US" dirty="0"/>
          </a:p>
        </p:txBody>
      </p:sp>
      <p:sp>
        <p:nvSpPr>
          <p:cNvPr id="6" name="Curved Down Arrow 5">
            <a:extLst>
              <a:ext uri="{FF2B5EF4-FFF2-40B4-BE49-F238E27FC236}">
                <a16:creationId xmlns:a16="http://schemas.microsoft.com/office/drawing/2014/main" id="{CF0130FD-8C6D-95CE-F53C-B426AFAABABD}"/>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Curved Down Arrow 54">
            <a:extLst>
              <a:ext uri="{FF2B5EF4-FFF2-40B4-BE49-F238E27FC236}">
                <a16:creationId xmlns:a16="http://schemas.microsoft.com/office/drawing/2014/main" id="{E673D9EA-863E-3EA6-FC14-9342F9390736}"/>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6" name="Curved Down Arrow 55">
            <a:extLst>
              <a:ext uri="{FF2B5EF4-FFF2-40B4-BE49-F238E27FC236}">
                <a16:creationId xmlns:a16="http://schemas.microsoft.com/office/drawing/2014/main" id="{9B4FA428-D6AE-913B-02FF-9AC9117480EB}"/>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8" name="Horizontal Scroll 57">
            <a:extLst>
              <a:ext uri="{FF2B5EF4-FFF2-40B4-BE49-F238E27FC236}">
                <a16:creationId xmlns:a16="http://schemas.microsoft.com/office/drawing/2014/main" id="{855EC6E0-0459-8BB3-E876-5B0C608CED6D}"/>
              </a:ext>
            </a:extLst>
          </p:cNvPr>
          <p:cNvSpPr/>
          <p:nvPr/>
        </p:nvSpPr>
        <p:spPr bwMode="auto">
          <a:xfrm>
            <a:off x="6286965" y="4303696"/>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rPr>
              <a:t>5</a:t>
            </a:r>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sym typeface="Symbol"/>
              </a:rPr>
              <a:t></a:t>
            </a: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70" name="Horizontal Scroll 69">
            <a:extLst>
              <a:ext uri="{FF2B5EF4-FFF2-40B4-BE49-F238E27FC236}">
                <a16:creationId xmlns:a16="http://schemas.microsoft.com/office/drawing/2014/main" id="{6EB51EAC-6B02-13F9-934F-36C452F06313}"/>
              </a:ext>
            </a:extLst>
          </p:cNvPr>
          <p:cNvSpPr/>
          <p:nvPr/>
        </p:nvSpPr>
        <p:spPr bwMode="auto">
          <a:xfrm>
            <a:off x="2231903" y="445609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pic>
        <p:nvPicPr>
          <p:cNvPr id="71" name="Picture 4" descr="Image result for old cadillac">
            <a:extLst>
              <a:ext uri="{FF2B5EF4-FFF2-40B4-BE49-F238E27FC236}">
                <a16:creationId xmlns:a16="http://schemas.microsoft.com/office/drawing/2014/main" id="{BA785305-A9B9-EB1A-C59C-BCE78FC736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16" y="4867502"/>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6" descr="https://bitcoin.org/img/icons/opengraph.png">
            <a:extLst>
              <a:ext uri="{FF2B5EF4-FFF2-40B4-BE49-F238E27FC236}">
                <a16:creationId xmlns:a16="http://schemas.microsoft.com/office/drawing/2014/main" id="{52E9DF1A-AB8F-8486-6CA3-672AC853D66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2634" y="5967383"/>
            <a:ext cx="1001773" cy="1001773"/>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ular Callout 75">
            <a:extLst>
              <a:ext uri="{FF2B5EF4-FFF2-40B4-BE49-F238E27FC236}">
                <a16:creationId xmlns:a16="http://schemas.microsoft.com/office/drawing/2014/main" id="{81701692-7326-299F-25A3-5A84753E32B8}"/>
              </a:ext>
            </a:extLst>
          </p:cNvPr>
          <p:cNvSpPr/>
          <p:nvPr/>
        </p:nvSpPr>
        <p:spPr bwMode="auto">
          <a:xfrm>
            <a:off x="6304911" y="1462514"/>
            <a:ext cx="1652208" cy="695010"/>
          </a:xfrm>
          <a:prstGeom prst="wedgeRoundRectCallout">
            <a:avLst>
              <a:gd name="adj1" fmla="val 14274"/>
              <a:gd name="adj2" fmla="val 102701"/>
              <a:gd name="adj3" fmla="val 16667"/>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a:t>
            </a:r>
          </a:p>
        </p:txBody>
      </p:sp>
      <p:grpSp>
        <p:nvGrpSpPr>
          <p:cNvPr id="4" name="Group 3">
            <a:extLst>
              <a:ext uri="{FF2B5EF4-FFF2-40B4-BE49-F238E27FC236}">
                <a16:creationId xmlns:a16="http://schemas.microsoft.com/office/drawing/2014/main" id="{0F7852A6-0E17-290D-573F-F4D98F52D553}"/>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7" name="Freeform 5">
              <a:extLst>
                <a:ext uri="{FF2B5EF4-FFF2-40B4-BE49-F238E27FC236}">
                  <a16:creationId xmlns:a16="http://schemas.microsoft.com/office/drawing/2014/main" id="{8C212C02-5774-1F4F-F57D-69EB3AEEE703}"/>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6">
              <a:extLst>
                <a:ext uri="{FF2B5EF4-FFF2-40B4-BE49-F238E27FC236}">
                  <a16:creationId xmlns:a16="http://schemas.microsoft.com/office/drawing/2014/main" id="{BEBCBF20-4B8F-95F5-189C-B7EA8A14E184}"/>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7">
              <a:extLst>
                <a:ext uri="{FF2B5EF4-FFF2-40B4-BE49-F238E27FC236}">
                  <a16:creationId xmlns:a16="http://schemas.microsoft.com/office/drawing/2014/main" id="{749F2FD5-7138-6597-0A73-F344E0087254}"/>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1D2E0BA2-BB0C-2A8B-E714-AC36E079F57C}"/>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6D34ECD5-C41B-2C6F-997F-51937E41EE17}"/>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26C457BD-0844-D64D-BF32-F3BACBCD3F6F}"/>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5A279FBE-9824-253B-7EB9-52C335E648D8}"/>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F0C7C013-8D8F-C7A7-A58A-7775C21B3F68}"/>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2F48E3C5-1713-71F6-5CE7-A7FF5F97CE89}"/>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9A9C784A-E230-F06E-766F-DEF4736CF934}"/>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B25F889C-746C-73DA-785B-56057E2D2DFE}"/>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8" name="Group 4">
            <a:extLst>
              <a:ext uri="{FF2B5EF4-FFF2-40B4-BE49-F238E27FC236}">
                <a16:creationId xmlns:a16="http://schemas.microsoft.com/office/drawing/2014/main" id="{FE42E61B-564A-30A1-50A7-196FE5ABD106}"/>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59" name="Freeform 5">
              <a:extLst>
                <a:ext uri="{FF2B5EF4-FFF2-40B4-BE49-F238E27FC236}">
                  <a16:creationId xmlns:a16="http://schemas.microsoft.com/office/drawing/2014/main" id="{1FB0272A-B7DC-D3C6-9F4F-889A311E8AA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6">
              <a:extLst>
                <a:ext uri="{FF2B5EF4-FFF2-40B4-BE49-F238E27FC236}">
                  <a16:creationId xmlns:a16="http://schemas.microsoft.com/office/drawing/2014/main" id="{A275907E-5021-F0F5-2956-EFA3CB0FACE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7">
              <a:extLst>
                <a:ext uri="{FF2B5EF4-FFF2-40B4-BE49-F238E27FC236}">
                  <a16:creationId xmlns:a16="http://schemas.microsoft.com/office/drawing/2014/main" id="{37A73D0F-7739-3DFA-613C-45025FBD0C7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8">
              <a:extLst>
                <a:ext uri="{FF2B5EF4-FFF2-40B4-BE49-F238E27FC236}">
                  <a16:creationId xmlns:a16="http://schemas.microsoft.com/office/drawing/2014/main" id="{45D5787D-9A23-1E48-F23F-C35FA0587BEE}"/>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0">
              <a:extLst>
                <a:ext uri="{FF2B5EF4-FFF2-40B4-BE49-F238E27FC236}">
                  <a16:creationId xmlns:a16="http://schemas.microsoft.com/office/drawing/2014/main" id="{D9314E73-265A-476D-34AB-17CF9E485B0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1">
              <a:extLst>
                <a:ext uri="{FF2B5EF4-FFF2-40B4-BE49-F238E27FC236}">
                  <a16:creationId xmlns:a16="http://schemas.microsoft.com/office/drawing/2014/main" id="{D1BE7041-800F-F11F-9E01-C3BCB927259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2">
              <a:extLst>
                <a:ext uri="{FF2B5EF4-FFF2-40B4-BE49-F238E27FC236}">
                  <a16:creationId xmlns:a16="http://schemas.microsoft.com/office/drawing/2014/main" id="{CAC59793-D21F-2A12-C67C-D8D0ECF1CF9F}"/>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13">
              <a:extLst>
                <a:ext uri="{FF2B5EF4-FFF2-40B4-BE49-F238E27FC236}">
                  <a16:creationId xmlns:a16="http://schemas.microsoft.com/office/drawing/2014/main" id="{D739FCD0-2930-DC42-74E7-03AC300084F7}"/>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8" name="Freeform 14">
              <a:extLst>
                <a:ext uri="{FF2B5EF4-FFF2-40B4-BE49-F238E27FC236}">
                  <a16:creationId xmlns:a16="http://schemas.microsoft.com/office/drawing/2014/main" id="{7504A0CA-4FF6-130D-82F5-2C18738067A0}"/>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2" name="Freeform 15">
              <a:extLst>
                <a:ext uri="{FF2B5EF4-FFF2-40B4-BE49-F238E27FC236}">
                  <a16:creationId xmlns:a16="http://schemas.microsoft.com/office/drawing/2014/main" id="{FBB72148-3DB5-4F69-B304-5EE4AA3A4CEE}"/>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4" name="Freeform 9">
              <a:extLst>
                <a:ext uri="{FF2B5EF4-FFF2-40B4-BE49-F238E27FC236}">
                  <a16:creationId xmlns:a16="http://schemas.microsoft.com/office/drawing/2014/main" id="{D743DAF5-C26D-2B81-23DE-FB0AF2AB957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19" name="Group 4">
            <a:extLst>
              <a:ext uri="{FF2B5EF4-FFF2-40B4-BE49-F238E27FC236}">
                <a16:creationId xmlns:a16="http://schemas.microsoft.com/office/drawing/2014/main" id="{C9AAE4CC-936D-800D-22E2-4F8B37D9D899}"/>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20" name="Freeform 5">
              <a:extLst>
                <a:ext uri="{FF2B5EF4-FFF2-40B4-BE49-F238E27FC236}">
                  <a16:creationId xmlns:a16="http://schemas.microsoft.com/office/drawing/2014/main" id="{B1290449-1F93-BCBC-A889-F3D55B5F809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a:extLst>
                <a:ext uri="{FF2B5EF4-FFF2-40B4-BE49-F238E27FC236}">
                  <a16:creationId xmlns:a16="http://schemas.microsoft.com/office/drawing/2014/main" id="{747188D9-669B-1577-FA70-282CF02D288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a:extLst>
                <a:ext uri="{FF2B5EF4-FFF2-40B4-BE49-F238E27FC236}">
                  <a16:creationId xmlns:a16="http://schemas.microsoft.com/office/drawing/2014/main" id="{1BF4AE6A-7412-9E99-16F1-0BD3A3CD012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a:extLst>
                <a:ext uri="{FF2B5EF4-FFF2-40B4-BE49-F238E27FC236}">
                  <a16:creationId xmlns:a16="http://schemas.microsoft.com/office/drawing/2014/main" id="{39FD5262-13B5-4F31-DBEB-7E49F36A745C}"/>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a:extLst>
                <a:ext uri="{FF2B5EF4-FFF2-40B4-BE49-F238E27FC236}">
                  <a16:creationId xmlns:a16="http://schemas.microsoft.com/office/drawing/2014/main" id="{B280895A-BAD9-BBD6-C812-DA876C5D5B2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a:extLst>
                <a:ext uri="{FF2B5EF4-FFF2-40B4-BE49-F238E27FC236}">
                  <a16:creationId xmlns:a16="http://schemas.microsoft.com/office/drawing/2014/main" id="{555E513A-3CC4-4357-CC83-3CA65662297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a:extLst>
                <a:ext uri="{FF2B5EF4-FFF2-40B4-BE49-F238E27FC236}">
                  <a16:creationId xmlns:a16="http://schemas.microsoft.com/office/drawing/2014/main" id="{F8AB0999-CE4E-1248-DE94-3897F6BDEC1F}"/>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a:extLst>
                <a:ext uri="{FF2B5EF4-FFF2-40B4-BE49-F238E27FC236}">
                  <a16:creationId xmlns:a16="http://schemas.microsoft.com/office/drawing/2014/main" id="{CD3CBB0F-1EE3-E42A-30BD-425F0353BC7A}"/>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a:extLst>
                <a:ext uri="{FF2B5EF4-FFF2-40B4-BE49-F238E27FC236}">
                  <a16:creationId xmlns:a16="http://schemas.microsoft.com/office/drawing/2014/main" id="{153EBF1A-6832-84C5-7F26-D2B0A63AF9AB}"/>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a:extLst>
                <a:ext uri="{FF2B5EF4-FFF2-40B4-BE49-F238E27FC236}">
                  <a16:creationId xmlns:a16="http://schemas.microsoft.com/office/drawing/2014/main" id="{61478D4F-2828-BB41-37C4-0C69106E67BA}"/>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a:extLst>
                <a:ext uri="{FF2B5EF4-FFF2-40B4-BE49-F238E27FC236}">
                  <a16:creationId xmlns:a16="http://schemas.microsoft.com/office/drawing/2014/main" id="{EA5A762E-0B59-9FC9-2AF9-EBD4F5A9FE4B}"/>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57" name="Horizontal Scroll 56">
            <a:extLst>
              <a:ext uri="{FF2B5EF4-FFF2-40B4-BE49-F238E27FC236}">
                <a16:creationId xmlns:a16="http://schemas.microsoft.com/office/drawing/2014/main" id="{859B0E92-B729-FBAE-C8A5-72DC4FD80D2B}"/>
              </a:ext>
            </a:extLst>
          </p:cNvPr>
          <p:cNvSpPr/>
          <p:nvPr/>
        </p:nvSpPr>
        <p:spPr bwMode="auto">
          <a:xfrm>
            <a:off x="4204689" y="1587678"/>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l"/>
            <a:r>
              <a:rPr lang="en-US" dirty="0">
                <a:solidFill>
                  <a:srgbClr val="FFFF00"/>
                </a:solidFill>
                <a:latin typeface="Arial" panose="020B0604020202020204" pitchFamily="34" charset="0"/>
                <a:cs typeface="Arial" panose="020B0604020202020204" pitchFamily="34" charset="0"/>
              </a:rPr>
              <a:t>5</a:t>
            </a:r>
            <a:r>
              <a:rPr lang="en-US" dirty="0">
                <a:solidFill>
                  <a:srgbClr val="FFFF00"/>
                </a:solidFill>
                <a:latin typeface="Arial" panose="020B0604020202020204" pitchFamily="34" charset="0"/>
                <a:cs typeface="Arial" panose="020B0604020202020204" pitchFamily="34" charset="0"/>
                <a:sym typeface="Symbol"/>
              </a:rPr>
              <a:t></a:t>
            </a:r>
            <a:endParaRPr lang="en-US" dirty="0">
              <a:solidFill>
                <a:srgbClr val="FFFF00"/>
              </a:solidFill>
              <a:latin typeface="Arial" panose="020B0604020202020204" pitchFamily="34" charset="0"/>
              <a:cs typeface="Arial" panose="020B0604020202020204" pitchFamily="34" charset="0"/>
            </a:endParaRPr>
          </a:p>
        </p:txBody>
      </p:sp>
      <p:pic>
        <p:nvPicPr>
          <p:cNvPr id="60" name="Picture 10" descr="Algorand Crypto PNG Transparent Images | PNG All">
            <a:extLst>
              <a:ext uri="{FF2B5EF4-FFF2-40B4-BE49-F238E27FC236}">
                <a16:creationId xmlns:a16="http://schemas.microsoft.com/office/drawing/2014/main" id="{398DB913-31C5-7C8A-FD21-BA755BE8C17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4514" y="3115988"/>
            <a:ext cx="764446" cy="764446"/>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E8036194-6FCB-02FE-9ADB-FCB33E905562}"/>
              </a:ext>
            </a:extLst>
          </p:cNvPr>
          <p:cNvSpPr txBox="1"/>
          <p:nvPr/>
        </p:nvSpPr>
        <p:spPr bwMode="auto">
          <a:xfrm>
            <a:off x="2934513" y="3322079"/>
            <a:ext cx="327497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itchFamily="34" charset="0"/>
              </a:rPr>
              <a:t>Choose timeouts wisely</a:t>
            </a:r>
          </a:p>
        </p:txBody>
      </p:sp>
    </p:spTree>
    <p:extLst>
      <p:ext uri="{BB962C8B-B14F-4D97-AF65-F5344CB8AC3E}">
        <p14:creationId xmlns:p14="http://schemas.microsoft.com/office/powerpoint/2010/main" val="925948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2561A-81F6-B6C2-6BEF-C7C114C5546E}"/>
            </a:ext>
          </a:extLst>
        </p:cNvPr>
        <p:cNvGrpSpPr/>
        <p:nvPr/>
      </p:nvGrpSpPr>
      <p:grpSpPr>
        <a:xfrm>
          <a:off x="0" y="0"/>
          <a:ext cx="0" cy="0"/>
          <a:chOff x="0" y="0"/>
          <a:chExt cx="0" cy="0"/>
        </a:xfrm>
      </p:grpSpPr>
      <p:sp>
        <p:nvSpPr>
          <p:cNvPr id="6" name="Curved Down Arrow 5">
            <a:extLst>
              <a:ext uri="{FF2B5EF4-FFF2-40B4-BE49-F238E27FC236}">
                <a16:creationId xmlns:a16="http://schemas.microsoft.com/office/drawing/2014/main" id="{5BA5ED03-86BF-58B9-B353-934BE9563DF8}"/>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a:extLst>
              <a:ext uri="{FF2B5EF4-FFF2-40B4-BE49-F238E27FC236}">
                <a16:creationId xmlns:a16="http://schemas.microsoft.com/office/drawing/2014/main" id="{7C9D22F6-0A1E-3D94-8874-DF40B75D6E62}"/>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60EB0145-9F6E-E797-80B5-B4B9F1BD2791}"/>
              </a:ext>
            </a:extLst>
          </p:cNvPr>
          <p:cNvSpPr>
            <a:spLocks noGrp="1"/>
          </p:cNvSpPr>
          <p:nvPr>
            <p:ph type="title"/>
          </p:nvPr>
        </p:nvSpPr>
        <p:spPr/>
        <p:txBody>
          <a:bodyPr/>
          <a:lstStyle/>
          <a:p>
            <a:r>
              <a:rPr lang="en-US" dirty="0">
                <a:solidFill>
                  <a:srgbClr val="FFFF00"/>
                </a:solidFill>
              </a:rPr>
              <a:t>Irrational Behavior</a:t>
            </a:r>
          </a:p>
        </p:txBody>
      </p:sp>
      <p:grpSp>
        <p:nvGrpSpPr>
          <p:cNvPr id="3" name="Group 2">
            <a:extLst>
              <a:ext uri="{FF2B5EF4-FFF2-40B4-BE49-F238E27FC236}">
                <a16:creationId xmlns:a16="http://schemas.microsoft.com/office/drawing/2014/main" id="{59A722B6-D2A8-C392-264C-C222AF5DC2C6}"/>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8487B86F-D618-04A1-FF3E-87B87A652328}"/>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F537B5C8-0811-4C19-0334-E8CCDB1CF11F}"/>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0103C6B5-3F37-E16B-14A6-D9D233E22496}"/>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269972F1-70EF-E515-7FCA-F3D7FC7EE1DC}"/>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06A101AB-12CC-56FC-F30F-A5F3950EE138}"/>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54DB2501-79DA-DFCA-C38D-208B4C2CF8FC}"/>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28AC5478-DC2C-A1A2-4890-365D42F75CEE}"/>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BE3646A0-1AF6-BCF8-0601-38D1EA4F331F}"/>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C35739BC-BAC5-7DA1-081A-6DF237F1528E}"/>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CDF49950-3C15-EAF5-88FE-62AB9E35E90C}"/>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F9A6D779-8AD5-89F5-0F3E-519E232F631B}"/>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5B69EB3F-1B52-5A26-FFCA-F918C424AC4E}"/>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837E925D-30C3-F804-61B0-4D63A7394FD5}"/>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8A0710A2-F739-4CC3-A41C-0F0F66B4EDF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F7F4B7E8-0B37-B16C-4D83-D38EE8FB84D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5457B3B6-7032-E569-776C-18DEC719F86F}"/>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DA4AA3EA-B30B-9763-5CE0-36F2391E669A}"/>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1524C757-F328-2CC5-3AB0-FBE1FD181D6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2154624F-8882-1612-2F3C-BED39376AB49}"/>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23DDB6CD-EAFD-00F4-ABE8-FFA55341561E}"/>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42C644F0-7C67-CB5B-9DCB-2F12A30B784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B8E9F283-21E2-4F86-1130-E31AAC75CC98}"/>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46EF4C3B-8E2B-D505-5540-6EB49517645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F0925E7D-AB7B-3AFE-CAB8-14B18CFAA6A3}"/>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D70D7318-543A-8FE8-C921-02D11335472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744C6D1A-3E66-2836-1140-6100A4A2E9A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257E50DA-E3E3-9227-BE6A-63C609549B6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8F9EBB72-11FE-848C-8A6C-A9B37FBF118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232C4AB1-4C7A-EBA0-5F67-6C3D4D05FD6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A9528DA7-A71E-CE66-8533-1127A2E9B34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2BFDE199-67FC-B1B1-72DF-06EED43ADD2B}"/>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EAA22035-F38D-04D1-1416-9D894772452D}"/>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978E1881-A379-9650-5E4F-B4A0D0D81101}"/>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72A70836-4DEE-9B90-2516-D014D9D5ECAB}"/>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A131DBF6-F1D7-D000-540B-49AF203A634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0986D427-8447-E684-F9F6-1F47E6979C9F}"/>
              </a:ext>
            </a:extLst>
          </p:cNvPr>
          <p:cNvSpPr txBox="1">
            <a:spLocks/>
          </p:cNvSpPr>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46</a:t>
            </a:fld>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322BD97-BEC1-5506-A7BE-3B6A01B71660}"/>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3</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20" name="TextBox 19">
                <a:extLst>
                  <a:ext uri="{FF2B5EF4-FFF2-40B4-BE49-F238E27FC236}">
                    <a16:creationId xmlns:a16="http://schemas.microsoft.com/office/drawing/2014/main" id="{3322BD97-BEC1-5506-A7BE-3B6A01B71660}"/>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21" name="Picture 10" descr="Algorand Crypto PNG Transparent Images | PNG All">
            <a:extLst>
              <a:ext uri="{FF2B5EF4-FFF2-40B4-BE49-F238E27FC236}">
                <a16:creationId xmlns:a16="http://schemas.microsoft.com/office/drawing/2014/main" id="{B8F3B2D3-0444-3870-2254-63DEF673B2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22" name="Curved Down Arrow 54">
            <a:extLst>
              <a:ext uri="{FF2B5EF4-FFF2-40B4-BE49-F238E27FC236}">
                <a16:creationId xmlns:a16="http://schemas.microsoft.com/office/drawing/2014/main" id="{702E6EA2-574F-1B91-1EBA-5723CBA96B5F}"/>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3" name="Horizontal Scroll 58">
            <a:extLst>
              <a:ext uri="{FF2B5EF4-FFF2-40B4-BE49-F238E27FC236}">
                <a16:creationId xmlns:a16="http://schemas.microsoft.com/office/drawing/2014/main" id="{C0BA7F7A-AD13-0791-D901-0A31CA23D570}"/>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2" name="Picture 6" descr="https://bitcoin.org/img/icons/opengraph.png">
            <a:extLst>
              <a:ext uri="{FF2B5EF4-FFF2-40B4-BE49-F238E27FC236}">
                <a16:creationId xmlns:a16="http://schemas.microsoft.com/office/drawing/2014/main" id="{087B99F3-5727-B6D6-ECBD-F1D4F8C6B9B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p:sp>
        <p:nvSpPr>
          <p:cNvPr id="26" name="Curved Down Arrow 55">
            <a:extLst>
              <a:ext uri="{FF2B5EF4-FFF2-40B4-BE49-F238E27FC236}">
                <a16:creationId xmlns:a16="http://schemas.microsoft.com/office/drawing/2014/main" id="{354568A2-D575-811B-FA98-DB0AD51E1098}"/>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7" name="Horizontal Scroll 60">
            <a:extLst>
              <a:ext uri="{FF2B5EF4-FFF2-40B4-BE49-F238E27FC236}">
                <a16:creationId xmlns:a16="http://schemas.microsoft.com/office/drawing/2014/main" id="{014F8EFA-CA87-6E8B-E1C4-A43ED613E95E}"/>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28" name="Rounded Rectangular Callout 57">
            <a:extLst>
              <a:ext uri="{FF2B5EF4-FFF2-40B4-BE49-F238E27FC236}">
                <a16:creationId xmlns:a16="http://schemas.microsoft.com/office/drawing/2014/main" id="{1756AD36-8C5C-D221-0EB0-BD2F09A5B190}"/>
              </a:ext>
            </a:extLst>
          </p:cNvPr>
          <p:cNvSpPr/>
          <p:nvPr/>
        </p:nvSpPr>
        <p:spPr>
          <a:xfrm>
            <a:off x="3271684" y="3055621"/>
            <a:ext cx="3186764" cy="1328023"/>
          </a:xfrm>
          <a:prstGeom prst="wedgeRoundRectCallout">
            <a:avLst>
              <a:gd name="adj1" fmla="val -14133"/>
              <a:gd name="adj2" fmla="val 117721"/>
              <a:gd name="adj3" fmla="val 16667"/>
            </a:avLst>
          </a:prstGeom>
          <a:noFill/>
          <a:ln w="76200">
            <a:solidFill>
              <a:srgbClr val="FF6699"/>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I have not yet deployed my contract</a:t>
            </a:r>
            <a:endParaRPr lang="en-US" dirty="0">
              <a:solidFill>
                <a:srgbClr val="FFFF00"/>
              </a:solidFill>
            </a:endParaRPr>
          </a:p>
        </p:txBody>
      </p:sp>
    </p:spTree>
    <p:extLst>
      <p:ext uri="{BB962C8B-B14F-4D97-AF65-F5344CB8AC3E}">
        <p14:creationId xmlns:p14="http://schemas.microsoft.com/office/powerpoint/2010/main" val="1247274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A261A-7628-BB7E-099F-A7A127C4B492}"/>
            </a:ext>
          </a:extLst>
        </p:cNvPr>
        <p:cNvGrpSpPr/>
        <p:nvPr/>
      </p:nvGrpSpPr>
      <p:grpSpPr>
        <a:xfrm>
          <a:off x="0" y="0"/>
          <a:ext cx="0" cy="0"/>
          <a:chOff x="0" y="0"/>
          <a:chExt cx="0" cy="0"/>
        </a:xfrm>
      </p:grpSpPr>
      <p:sp>
        <p:nvSpPr>
          <p:cNvPr id="6" name="Curved Down Arrow 5">
            <a:extLst>
              <a:ext uri="{FF2B5EF4-FFF2-40B4-BE49-F238E27FC236}">
                <a16:creationId xmlns:a16="http://schemas.microsoft.com/office/drawing/2014/main" id="{41550006-AD3B-2B29-967F-19DFCA9DAC71}"/>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a:extLst>
              <a:ext uri="{FF2B5EF4-FFF2-40B4-BE49-F238E27FC236}">
                <a16:creationId xmlns:a16="http://schemas.microsoft.com/office/drawing/2014/main" id="{FFC62A3A-9828-3FEF-5B69-282F8AAE8046}"/>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BAB9DB53-5DF1-1C08-B2A7-03627C3163F8}"/>
              </a:ext>
            </a:extLst>
          </p:cNvPr>
          <p:cNvSpPr>
            <a:spLocks noGrp="1"/>
          </p:cNvSpPr>
          <p:nvPr>
            <p:ph type="title"/>
          </p:nvPr>
        </p:nvSpPr>
        <p:spPr/>
        <p:txBody>
          <a:bodyPr/>
          <a:lstStyle/>
          <a:p>
            <a:r>
              <a:rPr lang="en-US" dirty="0">
                <a:solidFill>
                  <a:srgbClr val="FFFF00"/>
                </a:solidFill>
              </a:rPr>
              <a:t>Irrational Behavior</a:t>
            </a:r>
          </a:p>
        </p:txBody>
      </p:sp>
      <p:grpSp>
        <p:nvGrpSpPr>
          <p:cNvPr id="3" name="Group 2">
            <a:extLst>
              <a:ext uri="{FF2B5EF4-FFF2-40B4-BE49-F238E27FC236}">
                <a16:creationId xmlns:a16="http://schemas.microsoft.com/office/drawing/2014/main" id="{B8DA8F6B-1F16-5D6C-F8BE-DC01FFE9515E}"/>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281C0639-8BC8-3E81-7A66-800C41967EF1}"/>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3DC9219E-1272-25C3-8490-DB36BBEB7262}"/>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F8919179-E020-1C31-BC7D-79C286B853C1}"/>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68B532B6-BC2B-F50A-95F2-DA9C551AE2B5}"/>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60E3D39A-C99F-7949-C39E-1B1185AE1801}"/>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7442C629-912D-8073-3830-1A3CB9CB3B29}"/>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D4D73C62-0A8B-3B0C-C3FA-E979CB4C3265}"/>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D84D77DF-E092-9303-4DA0-4E580E98D811}"/>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47BCC9AE-EB2B-97FE-1128-6DF16D08C483}"/>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EAF83F1B-8D21-5D21-F87D-FB9DF18F207A}"/>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F23656B8-8A06-CDB4-25E6-AD53AE9091E1}"/>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3C352E92-511C-F903-C90C-812CFBCD14D0}"/>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AF315435-AC99-D308-FC6D-AB692D91760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45A6AE75-D4F1-E911-F204-F98F1EB0559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D57BF4A9-F1BE-759D-CFA8-1B8A3326312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DE65BB81-8D76-8EFC-4435-EE882A7C60A8}"/>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CDB0C9B5-A354-6FFC-5430-2522B3C3E22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2075E7A5-F304-E3B1-D083-10C4A258D54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5EB9FC0B-AC8A-66F7-91D0-F7EF7C216015}"/>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D1FE525D-2541-E036-05F4-44114A2B7084}"/>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0435B077-FAB2-EB72-670D-5EC31FDED2AD}"/>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93578CC3-929D-158D-AA89-AD122FC32697}"/>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8F8B4404-7DFB-FCB3-CCD2-7BB9F608581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A2BE9554-1864-D468-448B-FFD5A76BD926}"/>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869579C9-4F65-6ADA-8F8A-1EFCC374ECF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BC46B92D-FE1B-5110-EFBF-735C1930772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C70D724C-3804-6329-7758-B03DC495BEE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0186F1E7-936D-9295-6608-BB4A43F9AAD9}"/>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25F40B5D-80EE-1484-4EAD-351EE5C76F8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55FBD3D1-0BF8-A801-D458-A539EF4C2F9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DFD07D26-BA62-5B2E-08D0-47F90636A6CF}"/>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7F9D3FE6-7F8A-0745-DC3C-C7FDDB355DB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44EFC552-7F64-8853-4070-D7F69350DE04}"/>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3174C24B-6F5D-7BFA-80F3-48B6EA9DD076}"/>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22BE04A0-D189-BECB-E477-7EDF6CDC25F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50D1551E-1EFE-0D1D-8094-920AAE1A3DE7}"/>
              </a:ext>
            </a:extLst>
          </p:cNvPr>
          <p:cNvSpPr txBox="1">
            <a:spLocks/>
          </p:cNvSpPr>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47</a:t>
            </a:fld>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61A2957-C3E5-CF6D-95F9-C34CC0A24A40}"/>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3</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20" name="TextBox 19">
                <a:extLst>
                  <a:ext uri="{FF2B5EF4-FFF2-40B4-BE49-F238E27FC236}">
                    <a16:creationId xmlns:a16="http://schemas.microsoft.com/office/drawing/2014/main" id="{D61A2957-C3E5-CF6D-95F9-C34CC0A24A40}"/>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21" name="Picture 10" descr="Algorand Crypto PNG Transparent Images | PNG All">
            <a:extLst>
              <a:ext uri="{FF2B5EF4-FFF2-40B4-BE49-F238E27FC236}">
                <a16:creationId xmlns:a16="http://schemas.microsoft.com/office/drawing/2014/main" id="{A10A85A7-B2CE-3C3D-A542-CA613F5931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8880" y="1822909"/>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22" name="Curved Down Arrow 54">
            <a:extLst>
              <a:ext uri="{FF2B5EF4-FFF2-40B4-BE49-F238E27FC236}">
                <a16:creationId xmlns:a16="http://schemas.microsoft.com/office/drawing/2014/main" id="{96380459-93C4-1A14-890F-400BB027F8A5}"/>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3" name="Horizontal Scroll 58">
            <a:extLst>
              <a:ext uri="{FF2B5EF4-FFF2-40B4-BE49-F238E27FC236}">
                <a16:creationId xmlns:a16="http://schemas.microsoft.com/office/drawing/2014/main" id="{0F82EEEE-C420-3CF3-4319-DBD4147A1140}"/>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2" name="Picture 6" descr="https://bitcoin.org/img/icons/opengraph.png">
            <a:extLst>
              <a:ext uri="{FF2B5EF4-FFF2-40B4-BE49-F238E27FC236}">
                <a16:creationId xmlns:a16="http://schemas.microsoft.com/office/drawing/2014/main" id="{55F7F174-BAC7-4BB0-92F2-58A05C7A64E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5587" y="4234989"/>
            <a:ext cx="784902" cy="784902"/>
          </a:xfrm>
          <a:prstGeom prst="rect">
            <a:avLst/>
          </a:prstGeom>
          <a:noFill/>
          <a:extLst>
            <a:ext uri="{909E8E84-426E-40DD-AFC4-6F175D3DCCD1}">
              <a14:hiddenFill xmlns:a14="http://schemas.microsoft.com/office/drawing/2010/main">
                <a:solidFill>
                  <a:srgbClr val="FFFFFF"/>
                </a:solidFill>
              </a14:hiddenFill>
            </a:ext>
          </a:extLst>
        </p:spPr>
      </p:pic>
      <p:sp>
        <p:nvSpPr>
          <p:cNvPr id="26" name="Curved Down Arrow 55">
            <a:extLst>
              <a:ext uri="{FF2B5EF4-FFF2-40B4-BE49-F238E27FC236}">
                <a16:creationId xmlns:a16="http://schemas.microsoft.com/office/drawing/2014/main" id="{6A5A645E-4A47-AB45-92C5-DD29B56AECE9}"/>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7" name="Horizontal Scroll 60">
            <a:extLst>
              <a:ext uri="{FF2B5EF4-FFF2-40B4-BE49-F238E27FC236}">
                <a16:creationId xmlns:a16="http://schemas.microsoft.com/office/drawing/2014/main" id="{B25B31D1-8D66-F869-1673-ED7949C843E5}"/>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 name="Rounded Rectangular Callout 56">
                <a:extLst>
                  <a:ext uri="{FF2B5EF4-FFF2-40B4-BE49-F238E27FC236}">
                    <a16:creationId xmlns:a16="http://schemas.microsoft.com/office/drawing/2014/main" id="{109D47FB-D7CE-3677-B498-AF214E471EA7}"/>
                  </a:ext>
                </a:extLst>
              </p:cNvPr>
              <p:cNvSpPr/>
              <p:nvPr/>
            </p:nvSpPr>
            <p:spPr>
              <a:xfrm>
                <a:off x="444389" y="972046"/>
                <a:ext cx="2019323" cy="919401"/>
              </a:xfrm>
              <a:prstGeom prst="wedgeRoundRectCallout">
                <a:avLst>
                  <a:gd name="adj1" fmla="val -5467"/>
                  <a:gd name="adj2" fmla="val 126088"/>
                  <a:gd name="adj3" fmla="val 16667"/>
                </a:avLst>
              </a:prstGeom>
              <a:solidFill>
                <a:schemeClr val="bg1"/>
              </a:solid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Prematurely 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4" name="Rounded Rectangular Callout 56">
                <a:extLst>
                  <a:ext uri="{FF2B5EF4-FFF2-40B4-BE49-F238E27FC236}">
                    <a16:creationId xmlns:a16="http://schemas.microsoft.com/office/drawing/2014/main" id="{109D47FB-D7CE-3677-B498-AF214E471EA7}"/>
                  </a:ext>
                </a:extLst>
              </p:cNvPr>
              <p:cNvSpPr>
                <a:spLocks noRot="1" noChangeAspect="1" noMove="1" noResize="1" noEditPoints="1" noAdjustHandles="1" noChangeArrowheads="1" noChangeShapeType="1" noTextEdit="1"/>
              </p:cNvSpPr>
              <p:nvPr/>
            </p:nvSpPr>
            <p:spPr>
              <a:xfrm>
                <a:off x="444389" y="972046"/>
                <a:ext cx="2019323" cy="919401"/>
              </a:xfrm>
              <a:prstGeom prst="wedgeRoundRectCallout">
                <a:avLst>
                  <a:gd name="adj1" fmla="val -5467"/>
                  <a:gd name="adj2" fmla="val 126088"/>
                  <a:gd name="adj3" fmla="val 16667"/>
                </a:avLst>
              </a:prstGeom>
              <a:blipFill>
                <a:blip r:embed="rId5"/>
                <a:stretch>
                  <a:fillRect r="-2035"/>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p:spTree>
    <p:extLst>
      <p:ext uri="{BB962C8B-B14F-4D97-AF65-F5344CB8AC3E}">
        <p14:creationId xmlns:p14="http://schemas.microsoft.com/office/powerpoint/2010/main" val="15021836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E6A02-7DF1-DB45-DC9C-E10919626CEC}"/>
            </a:ext>
          </a:extLst>
        </p:cNvPr>
        <p:cNvGrpSpPr/>
        <p:nvPr/>
      </p:nvGrpSpPr>
      <p:grpSpPr>
        <a:xfrm>
          <a:off x="0" y="0"/>
          <a:ext cx="0" cy="0"/>
          <a:chOff x="0" y="0"/>
          <a:chExt cx="0" cy="0"/>
        </a:xfrm>
      </p:grpSpPr>
      <p:sp>
        <p:nvSpPr>
          <p:cNvPr id="6" name="Curved Down Arrow 5">
            <a:extLst>
              <a:ext uri="{FF2B5EF4-FFF2-40B4-BE49-F238E27FC236}">
                <a16:creationId xmlns:a16="http://schemas.microsoft.com/office/drawing/2014/main" id="{25DEDEC7-E2A7-249C-73A7-F7612B7CC4F8}"/>
              </a:ext>
            </a:extLst>
          </p:cNvPr>
          <p:cNvSpPr/>
          <p:nvPr/>
        </p:nvSpPr>
        <p:spPr bwMode="auto">
          <a:xfrm>
            <a:off x="2136819" y="1942160"/>
            <a:ext cx="4781306" cy="800924"/>
          </a:xfrm>
          <a:prstGeom prst="curvedDownArrow">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5" name="Horizontal Scroll 54">
            <a:extLst>
              <a:ext uri="{FF2B5EF4-FFF2-40B4-BE49-F238E27FC236}">
                <a16:creationId xmlns:a16="http://schemas.microsoft.com/office/drawing/2014/main" id="{8022852A-87B8-3586-B7E7-88DD1D62A66F}"/>
              </a:ext>
            </a:extLst>
          </p:cNvPr>
          <p:cNvSpPr/>
          <p:nvPr/>
        </p:nvSpPr>
        <p:spPr bwMode="auto">
          <a:xfrm>
            <a:off x="3895886" y="1628135"/>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475FB501-08CE-FA99-A215-93241C6C37B7}"/>
              </a:ext>
            </a:extLst>
          </p:cNvPr>
          <p:cNvSpPr>
            <a:spLocks noGrp="1"/>
          </p:cNvSpPr>
          <p:nvPr>
            <p:ph type="title"/>
          </p:nvPr>
        </p:nvSpPr>
        <p:spPr/>
        <p:txBody>
          <a:bodyPr/>
          <a:lstStyle/>
          <a:p>
            <a:r>
              <a:rPr lang="en-US" dirty="0">
                <a:solidFill>
                  <a:srgbClr val="FFFF00"/>
                </a:solidFill>
              </a:rPr>
              <a:t>Irrational Behavior</a:t>
            </a:r>
          </a:p>
        </p:txBody>
      </p:sp>
      <p:grpSp>
        <p:nvGrpSpPr>
          <p:cNvPr id="3" name="Group 2">
            <a:extLst>
              <a:ext uri="{FF2B5EF4-FFF2-40B4-BE49-F238E27FC236}">
                <a16:creationId xmlns:a16="http://schemas.microsoft.com/office/drawing/2014/main" id="{7B49CFA3-806C-8A38-3A8F-3533E6325B1D}"/>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4" name="Freeform 5">
              <a:extLst>
                <a:ext uri="{FF2B5EF4-FFF2-40B4-BE49-F238E27FC236}">
                  <a16:creationId xmlns:a16="http://schemas.microsoft.com/office/drawing/2014/main" id="{A1E45D13-5619-3096-FD32-F5A959006B47}"/>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7" name="Freeform 6">
              <a:extLst>
                <a:ext uri="{FF2B5EF4-FFF2-40B4-BE49-F238E27FC236}">
                  <a16:creationId xmlns:a16="http://schemas.microsoft.com/office/drawing/2014/main" id="{5E3E0329-CA07-A890-069C-26F21F050D17}"/>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B48017CF-0F5D-E37C-2945-9DD72E99A41D}"/>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 name="Freeform 8">
              <a:extLst>
                <a:ext uri="{FF2B5EF4-FFF2-40B4-BE49-F238E27FC236}">
                  <a16:creationId xmlns:a16="http://schemas.microsoft.com/office/drawing/2014/main" id="{A9E145AF-9FAC-3F99-FF98-7160DBE2E3B1}"/>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10">
              <a:extLst>
                <a:ext uri="{FF2B5EF4-FFF2-40B4-BE49-F238E27FC236}">
                  <a16:creationId xmlns:a16="http://schemas.microsoft.com/office/drawing/2014/main" id="{6265E1AC-36F6-FCAE-28C9-4EF1990B79FF}"/>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1">
              <a:extLst>
                <a:ext uri="{FF2B5EF4-FFF2-40B4-BE49-F238E27FC236}">
                  <a16:creationId xmlns:a16="http://schemas.microsoft.com/office/drawing/2014/main" id="{7AC0FBD5-1C95-DF2A-2357-2CA338B346CE}"/>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2">
              <a:extLst>
                <a:ext uri="{FF2B5EF4-FFF2-40B4-BE49-F238E27FC236}">
                  <a16:creationId xmlns:a16="http://schemas.microsoft.com/office/drawing/2014/main" id="{96DB114F-B881-4ED2-9B8F-A43F07BF2357}"/>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3">
              <a:extLst>
                <a:ext uri="{FF2B5EF4-FFF2-40B4-BE49-F238E27FC236}">
                  <a16:creationId xmlns:a16="http://schemas.microsoft.com/office/drawing/2014/main" id="{25E33D21-EEA3-98ED-E954-1E1D852D8DE8}"/>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4">
              <a:extLst>
                <a:ext uri="{FF2B5EF4-FFF2-40B4-BE49-F238E27FC236}">
                  <a16:creationId xmlns:a16="http://schemas.microsoft.com/office/drawing/2014/main" id="{CF5DB919-26CD-C4F7-882A-E9C10F0564A2}"/>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5">
              <a:extLst>
                <a:ext uri="{FF2B5EF4-FFF2-40B4-BE49-F238E27FC236}">
                  <a16:creationId xmlns:a16="http://schemas.microsoft.com/office/drawing/2014/main" id="{D3C941F7-03F7-0B6E-1C34-E34BAAF9D2B9}"/>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9">
              <a:extLst>
                <a:ext uri="{FF2B5EF4-FFF2-40B4-BE49-F238E27FC236}">
                  <a16:creationId xmlns:a16="http://schemas.microsoft.com/office/drawing/2014/main" id="{32C13D60-A982-45BB-591A-F453D6DBA263}"/>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grpSp>
        <p:nvGrpSpPr>
          <p:cNvPr id="17" name="Group 4">
            <a:extLst>
              <a:ext uri="{FF2B5EF4-FFF2-40B4-BE49-F238E27FC236}">
                <a16:creationId xmlns:a16="http://schemas.microsoft.com/office/drawing/2014/main" id="{842E2FC2-28B7-821A-9BDC-15000A978A94}"/>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18" name="Freeform 5">
              <a:extLst>
                <a:ext uri="{FF2B5EF4-FFF2-40B4-BE49-F238E27FC236}">
                  <a16:creationId xmlns:a16="http://schemas.microsoft.com/office/drawing/2014/main" id="{27E59BC5-A95E-BE78-5F86-62068BC9B51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6" name="Freeform 6">
              <a:extLst>
                <a:ext uri="{FF2B5EF4-FFF2-40B4-BE49-F238E27FC236}">
                  <a16:creationId xmlns:a16="http://schemas.microsoft.com/office/drawing/2014/main" id="{9231373A-7F75-8AD6-4205-3D4D61A3D54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BC954022-CCEA-01BA-136D-A368B713A4B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D4EF85FE-5533-317A-934B-26430977608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99678227-A082-16BB-D984-A4099E7AF3F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2C9916DB-4333-CFEB-DE1A-B6F62D60AAA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9B267301-871F-C420-56EC-73AE8B3D500E}"/>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B682F8AB-8274-4A9F-4D00-CB227AF2B72D}"/>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EB2CAAE9-D393-8158-E269-F2A091A0D0CC}"/>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87929451-8E51-8EDB-65FB-06D62740F69D}"/>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59E2271A-8BE1-5272-B845-E8D0ECA707B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grpSp>
        <p:nvGrpSpPr>
          <p:cNvPr id="80" name="Group 4">
            <a:extLst>
              <a:ext uri="{FF2B5EF4-FFF2-40B4-BE49-F238E27FC236}">
                <a16:creationId xmlns:a16="http://schemas.microsoft.com/office/drawing/2014/main" id="{C4F5F913-982A-B16B-8F32-3D16B801E939}"/>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81" name="Freeform 5">
              <a:extLst>
                <a:ext uri="{FF2B5EF4-FFF2-40B4-BE49-F238E27FC236}">
                  <a16:creationId xmlns:a16="http://schemas.microsoft.com/office/drawing/2014/main" id="{93FF63B0-D3D7-11BF-6F06-9701DE5B208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2" name="Freeform 6">
              <a:extLst>
                <a:ext uri="{FF2B5EF4-FFF2-40B4-BE49-F238E27FC236}">
                  <a16:creationId xmlns:a16="http://schemas.microsoft.com/office/drawing/2014/main" id="{C6964BC8-7725-FB3E-4EA4-E3C08F744B4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3" name="Freeform 7">
              <a:extLst>
                <a:ext uri="{FF2B5EF4-FFF2-40B4-BE49-F238E27FC236}">
                  <a16:creationId xmlns:a16="http://schemas.microsoft.com/office/drawing/2014/main" id="{84269015-442C-3A1F-3DBA-4AFBA945C5E0}"/>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4" name="Freeform 8">
              <a:extLst>
                <a:ext uri="{FF2B5EF4-FFF2-40B4-BE49-F238E27FC236}">
                  <a16:creationId xmlns:a16="http://schemas.microsoft.com/office/drawing/2014/main" id="{9EB353CD-5AB3-A712-A665-FCC4E4B19600}"/>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5" name="Freeform 10">
              <a:extLst>
                <a:ext uri="{FF2B5EF4-FFF2-40B4-BE49-F238E27FC236}">
                  <a16:creationId xmlns:a16="http://schemas.microsoft.com/office/drawing/2014/main" id="{7AC4EF08-F854-9CC7-771E-DDAE4B223AF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6" name="Freeform 11">
              <a:extLst>
                <a:ext uri="{FF2B5EF4-FFF2-40B4-BE49-F238E27FC236}">
                  <a16:creationId xmlns:a16="http://schemas.microsoft.com/office/drawing/2014/main" id="{4D904A0C-6DDD-7E81-9176-7A0D6B7E7EE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7" name="Freeform 12">
              <a:extLst>
                <a:ext uri="{FF2B5EF4-FFF2-40B4-BE49-F238E27FC236}">
                  <a16:creationId xmlns:a16="http://schemas.microsoft.com/office/drawing/2014/main" id="{3FECB6EF-48B7-4969-C152-577F4291E94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8" name="Freeform 13">
              <a:extLst>
                <a:ext uri="{FF2B5EF4-FFF2-40B4-BE49-F238E27FC236}">
                  <a16:creationId xmlns:a16="http://schemas.microsoft.com/office/drawing/2014/main" id="{04668409-F96A-692A-8E6B-9226D0699BB6}"/>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89" name="Freeform 14">
              <a:extLst>
                <a:ext uri="{FF2B5EF4-FFF2-40B4-BE49-F238E27FC236}">
                  <a16:creationId xmlns:a16="http://schemas.microsoft.com/office/drawing/2014/main" id="{4E1F0E57-E394-398C-4860-729F0835B553}"/>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0" name="Freeform 15">
              <a:extLst>
                <a:ext uri="{FF2B5EF4-FFF2-40B4-BE49-F238E27FC236}">
                  <a16:creationId xmlns:a16="http://schemas.microsoft.com/office/drawing/2014/main" id="{BD136181-D138-2240-D1D3-6C87EAA118F6}"/>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91" name="Freeform 9">
              <a:extLst>
                <a:ext uri="{FF2B5EF4-FFF2-40B4-BE49-F238E27FC236}">
                  <a16:creationId xmlns:a16="http://schemas.microsoft.com/office/drawing/2014/main" id="{8F18E30D-FDD4-5B57-CC88-92FCA7B071E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
        <p:nvSpPr>
          <p:cNvPr id="19" name="Slide Number Placeholder 1">
            <a:extLst>
              <a:ext uri="{FF2B5EF4-FFF2-40B4-BE49-F238E27FC236}">
                <a16:creationId xmlns:a16="http://schemas.microsoft.com/office/drawing/2014/main" id="{63648701-381C-B63E-EAD3-4BA7A09B73D8}"/>
              </a:ext>
            </a:extLst>
          </p:cNvPr>
          <p:cNvSpPr txBox="1">
            <a:spLocks/>
          </p:cNvSpPr>
          <p:nvPr/>
        </p:nvSpPr>
        <p:spPr bwMode="auto">
          <a:xfrm>
            <a:off x="6705600"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48</a:t>
            </a:fld>
            <a:endParaRPr lang="en-US"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E6A296D-249B-1418-298F-CD8312257313}"/>
                  </a:ext>
                </a:extLst>
              </p:cNvPr>
              <p:cNvSpPr txBox="1"/>
              <p:nvPr/>
            </p:nvSpPr>
            <p:spPr bwMode="auto">
              <a:xfrm>
                <a:off x="6668708" y="6093276"/>
                <a:ext cx="2042482"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Time: </a:t>
                </a:r>
                <a:r>
                  <a:rPr lang="en-US" sz="2800" b="1" dirty="0">
                    <a:solidFill>
                      <a:schemeClr val="tx1"/>
                    </a:solidFill>
                    <a:latin typeface="Arial" pitchFamily="34" charset="0"/>
                  </a:rPr>
                  <a:t>t</a:t>
                </a:r>
                <a14:m>
                  <m:oMath xmlns:m="http://schemas.openxmlformats.org/officeDocument/2006/math">
                    <m:r>
                      <a:rPr lang="en-US" sz="2800" b="0" i="0" dirty="0" smtClean="0">
                        <a:solidFill>
                          <a:schemeClr val="tx1"/>
                        </a:solidFill>
                        <a:latin typeface="Cambria Math"/>
                        <a:sym typeface="Symbol"/>
                      </a:rPr>
                      <m:t>+</m:t>
                    </m:r>
                    <m:r>
                      <a:rPr lang="en-US" sz="2800" b="0" i="1" dirty="0" smtClean="0">
                        <a:solidFill>
                          <a:schemeClr val="tx1"/>
                        </a:solidFill>
                        <a:latin typeface="Cambria Math" panose="02040503050406030204" pitchFamily="18" charset="0"/>
                        <a:sym typeface="Symbol"/>
                      </a:rPr>
                      <m:t>3</m:t>
                    </m:r>
                    <m:r>
                      <a:rPr lang="en-US" sz="2800" i="1" dirty="0">
                        <a:solidFill>
                          <a:schemeClr val="tx1"/>
                        </a:solidFill>
                        <a:latin typeface="Cambria Math"/>
                        <a:sym typeface="Symbol"/>
                      </a:rPr>
                      <m:t></m:t>
                    </m:r>
                  </m:oMath>
                </a14:m>
                <a:endParaRPr lang="en-US" sz="2800" b="1" dirty="0">
                  <a:solidFill>
                    <a:srgbClr val="FFFF00"/>
                  </a:solidFill>
                  <a:latin typeface="Arial" pitchFamily="34" charset="0"/>
                </a:endParaRPr>
              </a:p>
            </p:txBody>
          </p:sp>
        </mc:Choice>
        <mc:Fallback xmlns="">
          <p:sp>
            <p:nvSpPr>
              <p:cNvPr id="20" name="TextBox 19">
                <a:extLst>
                  <a:ext uri="{FF2B5EF4-FFF2-40B4-BE49-F238E27FC236}">
                    <a16:creationId xmlns:a16="http://schemas.microsoft.com/office/drawing/2014/main" id="{8E6A296D-249B-1418-298F-CD8312257313}"/>
                  </a:ext>
                </a:extLst>
              </p:cNvPr>
              <p:cNvSpPr txBox="1">
                <a:spLocks noRot="1" noChangeAspect="1" noMove="1" noResize="1" noEditPoints="1" noAdjustHandles="1" noChangeArrowheads="1" noChangeShapeType="1" noTextEdit="1"/>
              </p:cNvSpPr>
              <p:nvPr/>
            </p:nvSpPr>
            <p:spPr bwMode="auto">
              <a:xfrm>
                <a:off x="6668708" y="6093276"/>
                <a:ext cx="2042482" cy="523220"/>
              </a:xfrm>
              <a:prstGeom prst="rect">
                <a:avLst/>
              </a:prstGeom>
              <a:blipFill>
                <a:blip r:embed="rId2"/>
                <a:stretch>
                  <a:fillRect/>
                </a:stretch>
              </a:blipFill>
              <a:ln w="76200">
                <a:solidFill>
                  <a:srgbClr val="FFFF00"/>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pic>
        <p:nvPicPr>
          <p:cNvPr id="21" name="Picture 10" descr="Algorand Crypto PNG Transparent Images | PNG All">
            <a:extLst>
              <a:ext uri="{FF2B5EF4-FFF2-40B4-BE49-F238E27FC236}">
                <a16:creationId xmlns:a16="http://schemas.microsoft.com/office/drawing/2014/main" id="{93934025-C8DA-9F02-3EAA-098D5D0F09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9124" y="3173705"/>
            <a:ext cx="703744" cy="703744"/>
          </a:xfrm>
          <a:prstGeom prst="rect">
            <a:avLst/>
          </a:prstGeom>
          <a:noFill/>
          <a:extLst>
            <a:ext uri="{909E8E84-426E-40DD-AFC4-6F175D3DCCD1}">
              <a14:hiddenFill xmlns:a14="http://schemas.microsoft.com/office/drawing/2010/main">
                <a:solidFill>
                  <a:srgbClr val="FFFFFF"/>
                </a:solidFill>
              </a14:hiddenFill>
            </a:ext>
          </a:extLst>
        </p:spPr>
      </p:pic>
      <p:sp>
        <p:nvSpPr>
          <p:cNvPr id="22" name="Curved Down Arrow 54">
            <a:extLst>
              <a:ext uri="{FF2B5EF4-FFF2-40B4-BE49-F238E27FC236}">
                <a16:creationId xmlns:a16="http://schemas.microsoft.com/office/drawing/2014/main" id="{FF258B41-6E73-52E3-4FA2-703E638F7743}"/>
              </a:ext>
            </a:extLst>
          </p:cNvPr>
          <p:cNvSpPr/>
          <p:nvPr/>
        </p:nvSpPr>
        <p:spPr bwMode="auto">
          <a:xfrm rot="7849903">
            <a:off x="5311575" y="4726279"/>
            <a:ext cx="3213100" cy="800924"/>
          </a:xfrm>
          <a:prstGeom prst="curvedDownArrow">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3" name="Horizontal Scroll 58">
            <a:extLst>
              <a:ext uri="{FF2B5EF4-FFF2-40B4-BE49-F238E27FC236}">
                <a16:creationId xmlns:a16="http://schemas.microsoft.com/office/drawing/2014/main" id="{0581F92D-9876-D6FC-DD1A-B9F1B579F271}"/>
              </a:ext>
            </a:extLst>
          </p:cNvPr>
          <p:cNvSpPr/>
          <p:nvPr/>
        </p:nvSpPr>
        <p:spPr bwMode="auto">
          <a:xfrm>
            <a:off x="7120337" y="4372038"/>
            <a:ext cx="866467" cy="823045"/>
          </a:xfrm>
          <a:prstGeom prst="horizontalScroll">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pic>
        <p:nvPicPr>
          <p:cNvPr id="2" name="Picture 6" descr="https://bitcoin.org/img/icons/opengraph.png">
            <a:extLst>
              <a:ext uri="{FF2B5EF4-FFF2-40B4-BE49-F238E27FC236}">
                <a16:creationId xmlns:a16="http://schemas.microsoft.com/office/drawing/2014/main" id="{16A86170-5AEC-0820-B85C-BE10D0C101D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7388" y="6157510"/>
            <a:ext cx="784902" cy="784902"/>
          </a:xfrm>
          <a:prstGeom prst="rect">
            <a:avLst/>
          </a:prstGeom>
          <a:noFill/>
          <a:extLst>
            <a:ext uri="{909E8E84-426E-40DD-AFC4-6F175D3DCCD1}">
              <a14:hiddenFill xmlns:a14="http://schemas.microsoft.com/office/drawing/2010/main">
                <a:solidFill>
                  <a:srgbClr val="FFFFFF"/>
                </a:solidFill>
              </a14:hiddenFill>
            </a:ext>
          </a:extLst>
        </p:spPr>
      </p:pic>
      <p:sp>
        <p:nvSpPr>
          <p:cNvPr id="26" name="Curved Down Arrow 55">
            <a:extLst>
              <a:ext uri="{FF2B5EF4-FFF2-40B4-BE49-F238E27FC236}">
                <a16:creationId xmlns:a16="http://schemas.microsoft.com/office/drawing/2014/main" id="{CE87AD00-03EA-5080-31FB-304524994BCD}"/>
              </a:ext>
            </a:extLst>
          </p:cNvPr>
          <p:cNvSpPr/>
          <p:nvPr/>
        </p:nvSpPr>
        <p:spPr bwMode="auto">
          <a:xfrm rot="13528216">
            <a:off x="619325" y="4982340"/>
            <a:ext cx="3213100" cy="800924"/>
          </a:xfrm>
          <a:prstGeom prst="curvedDownArrow">
            <a:avLst/>
          </a:prstGeom>
          <a:solidFill>
            <a:schemeClr val="tx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7" name="Horizontal Scroll 60">
            <a:extLst>
              <a:ext uri="{FF2B5EF4-FFF2-40B4-BE49-F238E27FC236}">
                <a16:creationId xmlns:a16="http://schemas.microsoft.com/office/drawing/2014/main" id="{2B594597-3514-A19E-A202-0B2BB3D33717}"/>
              </a:ext>
            </a:extLst>
          </p:cNvPr>
          <p:cNvSpPr/>
          <p:nvPr/>
        </p:nvSpPr>
        <p:spPr bwMode="auto">
          <a:xfrm>
            <a:off x="1327523" y="4879906"/>
            <a:ext cx="866467" cy="823045"/>
          </a:xfrm>
          <a:prstGeom prst="horizontalScroll">
            <a:avLst/>
          </a:prstGeom>
          <a:solidFill>
            <a:schemeClr val="bg1"/>
          </a:solidFill>
          <a:ln w="381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 name="Rounded Rectangular Callout 56">
                <a:extLst>
                  <a:ext uri="{FF2B5EF4-FFF2-40B4-BE49-F238E27FC236}">
                    <a16:creationId xmlns:a16="http://schemas.microsoft.com/office/drawing/2014/main" id="{C73D1880-5BE0-33C2-FD1A-91C358B5CEF3}"/>
                  </a:ext>
                </a:extLst>
              </p:cNvPr>
              <p:cNvSpPr/>
              <p:nvPr/>
            </p:nvSpPr>
            <p:spPr>
              <a:xfrm>
                <a:off x="444389" y="972046"/>
                <a:ext cx="2019323" cy="919401"/>
              </a:xfrm>
              <a:prstGeom prst="wedgeRoundRectCallout">
                <a:avLst>
                  <a:gd name="adj1" fmla="val -5467"/>
                  <a:gd name="adj2" fmla="val 126088"/>
                  <a:gd name="adj3" fmla="val 16667"/>
                </a:avLst>
              </a:prstGeom>
              <a:solidFill>
                <a:schemeClr val="bg1"/>
              </a:solidFill>
              <a:ln w="76200">
                <a:solidFill>
                  <a:schemeClr val="accent1">
                    <a:lumMod val="40000"/>
                    <a:lumOff val="6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Prematurely reveal </a:t>
                </a:r>
                <a14:m>
                  <m:oMath xmlns:m="http://schemas.openxmlformats.org/officeDocument/2006/math">
                    <m:r>
                      <a:rPr lang="en-US" i="1">
                        <a:solidFill>
                          <a:srgbClr val="FFFF00"/>
                        </a:solidFill>
                        <a:latin typeface="Cambria Math"/>
                      </a:rPr>
                      <m:t>𝑠</m:t>
                    </m:r>
                  </m:oMath>
                </a14:m>
                <a:endParaRPr lang="en-US" dirty="0">
                  <a:solidFill>
                    <a:srgbClr val="FFFF00"/>
                  </a:solidFill>
                </a:endParaRPr>
              </a:p>
            </p:txBody>
          </p:sp>
        </mc:Choice>
        <mc:Fallback xmlns="">
          <p:sp>
            <p:nvSpPr>
              <p:cNvPr id="24" name="Rounded Rectangular Callout 56">
                <a:extLst>
                  <a:ext uri="{FF2B5EF4-FFF2-40B4-BE49-F238E27FC236}">
                    <a16:creationId xmlns:a16="http://schemas.microsoft.com/office/drawing/2014/main" id="{C73D1880-5BE0-33C2-FD1A-91C358B5CEF3}"/>
                  </a:ext>
                </a:extLst>
              </p:cNvPr>
              <p:cNvSpPr>
                <a:spLocks noRot="1" noChangeAspect="1" noMove="1" noResize="1" noEditPoints="1" noAdjustHandles="1" noChangeArrowheads="1" noChangeShapeType="1" noTextEdit="1"/>
              </p:cNvSpPr>
              <p:nvPr/>
            </p:nvSpPr>
            <p:spPr>
              <a:xfrm>
                <a:off x="444389" y="972046"/>
                <a:ext cx="2019323" cy="919401"/>
              </a:xfrm>
              <a:prstGeom prst="wedgeRoundRectCallout">
                <a:avLst>
                  <a:gd name="adj1" fmla="val -5467"/>
                  <a:gd name="adj2" fmla="val 126088"/>
                  <a:gd name="adj3" fmla="val 16667"/>
                </a:avLst>
              </a:prstGeom>
              <a:blipFill>
                <a:blip r:embed="rId5"/>
                <a:stretch>
                  <a:fillRect r="-2035"/>
                </a:stretch>
              </a:blipFill>
              <a:ln w="76200">
                <a:solidFill>
                  <a:schemeClr val="accent1">
                    <a:lumMod val="40000"/>
                    <a:lumOff val="60000"/>
                  </a:schemeClr>
                </a:solidFill>
                <a:headEnd type="none" w="med" len="med"/>
                <a:tailEnd type="triangle" w="med" len="med"/>
              </a:ln>
            </p:spPr>
            <p:txBody>
              <a:bodyPr/>
              <a:lstStyle/>
              <a:p>
                <a:r>
                  <a:rPr lang="en-US">
                    <a:noFill/>
                  </a:rPr>
                  <a:t> </a:t>
                </a:r>
              </a:p>
            </p:txBody>
          </p:sp>
        </mc:Fallback>
      </mc:AlternateContent>
      <p:sp>
        <p:nvSpPr>
          <p:cNvPr id="25" name="Rounded Rectangular Callout 74">
            <a:extLst>
              <a:ext uri="{FF2B5EF4-FFF2-40B4-BE49-F238E27FC236}">
                <a16:creationId xmlns:a16="http://schemas.microsoft.com/office/drawing/2014/main" id="{35332416-ABC8-FBAD-F65A-195762C6F2E0}"/>
              </a:ext>
            </a:extLst>
          </p:cNvPr>
          <p:cNvSpPr/>
          <p:nvPr/>
        </p:nvSpPr>
        <p:spPr bwMode="auto">
          <a:xfrm>
            <a:off x="3077128" y="4275795"/>
            <a:ext cx="2900687" cy="510778"/>
          </a:xfrm>
          <a:prstGeom prst="wedgeRoundRectCallout">
            <a:avLst>
              <a:gd name="adj1" fmla="val 10468"/>
              <a:gd name="adj2" fmla="val 166088"/>
              <a:gd name="adj3" fmla="val 16667"/>
            </a:avLst>
          </a:prstGeom>
          <a:solidFill>
            <a:schemeClr val="bg1"/>
          </a:solidFill>
          <a:ln w="76200" cap="flat" cmpd="sng" algn="ctr">
            <a:solidFill>
              <a:srgbClr val="FF6699"/>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No Cadillac for you!</a:t>
            </a:r>
          </a:p>
        </p:txBody>
      </p:sp>
    </p:spTree>
    <p:extLst>
      <p:ext uri="{BB962C8B-B14F-4D97-AF65-F5344CB8AC3E}">
        <p14:creationId xmlns:p14="http://schemas.microsoft.com/office/powerpoint/2010/main" val="3003911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20110"/>
            <a:ext cx="7772400" cy="1143000"/>
          </a:xfrm>
        </p:spPr>
        <p:txBody>
          <a:bodyPr/>
          <a:lstStyle/>
          <a:p>
            <a:r>
              <a:rPr lang="en-US" dirty="0">
                <a:solidFill>
                  <a:srgbClr val="FFFF00"/>
                </a:solidFill>
              </a:rPr>
              <a:t>Atomic Swap Protocol</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49</a:t>
            </a:fld>
            <a:endParaRPr lang="en-US" dirty="0"/>
          </a:p>
        </p:txBody>
      </p:sp>
      <p:sp>
        <p:nvSpPr>
          <p:cNvPr id="4" name="TextBox 3"/>
          <p:cNvSpPr txBox="1"/>
          <p:nvPr/>
        </p:nvSpPr>
        <p:spPr bwMode="auto">
          <a:xfrm>
            <a:off x="1065665" y="2303452"/>
            <a:ext cx="3947343" cy="954107"/>
          </a:xfrm>
          <a:prstGeom prst="rect">
            <a:avLst/>
          </a:prstGeom>
          <a:solidFill>
            <a:schemeClr val="bg1"/>
          </a:solidFill>
          <a:ln w="76200">
            <a:solidFill>
              <a:schemeClr val="accent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If all parties conform, all swaps take place</a:t>
            </a:r>
          </a:p>
        </p:txBody>
      </p:sp>
      <p:sp>
        <p:nvSpPr>
          <p:cNvPr id="5" name="TextBox 4"/>
          <p:cNvSpPr txBox="1"/>
          <p:nvPr/>
        </p:nvSpPr>
        <p:spPr bwMode="auto">
          <a:xfrm>
            <a:off x="1065666" y="4909913"/>
            <a:ext cx="3434367"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No coalition has an incentive to deviate</a:t>
            </a:r>
          </a:p>
        </p:txBody>
      </p:sp>
      <p:sp>
        <p:nvSpPr>
          <p:cNvPr id="6" name="TextBox 5"/>
          <p:cNvSpPr txBox="1"/>
          <p:nvPr/>
        </p:nvSpPr>
        <p:spPr bwMode="auto">
          <a:xfrm>
            <a:off x="1065666" y="3609310"/>
            <a:ext cx="4827134" cy="954107"/>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If some parties deviate, no conforming party </a:t>
            </a:r>
            <a:r>
              <a:rPr lang="en-US" sz="2800" dirty="0">
                <a:solidFill>
                  <a:schemeClr val="tx1"/>
                </a:solidFill>
                <a:latin typeface="Arial" panose="020B0604020202020204" pitchFamily="34" charset="0"/>
              </a:rPr>
              <a:t>“</a:t>
            </a:r>
            <a:r>
              <a:rPr lang="en-US" sz="2800" i="1" dirty="0">
                <a:solidFill>
                  <a:schemeClr val="tx1"/>
                </a:solidFill>
                <a:latin typeface="Arial" panose="020B0604020202020204" pitchFamily="34" charset="0"/>
              </a:rPr>
              <a:t>worse off”</a:t>
            </a:r>
          </a:p>
        </p:txBody>
      </p:sp>
    </p:spTree>
    <p:extLst>
      <p:ext uri="{BB962C8B-B14F-4D97-AF65-F5344CB8AC3E}">
        <p14:creationId xmlns:p14="http://schemas.microsoft.com/office/powerpoint/2010/main" val="2995908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FF6699"/>
                </a:solidFill>
              </a:rPr>
              <a:t>Carol</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5</a:t>
            </a:fld>
            <a:endParaRPr lang="en-US" dirty="0"/>
          </a:p>
        </p:txBody>
      </p:sp>
      <p:pic>
        <p:nvPicPr>
          <p:cNvPr id="2052" name="Picture 4" descr="Image result for old cadilla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7556" y="2519393"/>
            <a:ext cx="2323515" cy="134782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bitcoin.org/img/icons/open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1226" y="2197942"/>
            <a:ext cx="1990725" cy="1990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bwMode="auto">
          <a:xfrm>
            <a:off x="1124769" y="2126337"/>
            <a:ext cx="805029"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a:t>
            </a:r>
          </a:p>
        </p:txBody>
      </p:sp>
      <p:sp>
        <p:nvSpPr>
          <p:cNvPr id="9" name="TextBox 8"/>
          <p:cNvSpPr txBox="1"/>
          <p:nvPr/>
        </p:nvSpPr>
        <p:spPr bwMode="auto">
          <a:xfrm>
            <a:off x="5770054" y="2126337"/>
            <a:ext cx="1204177"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wants</a:t>
            </a:r>
          </a:p>
        </p:txBody>
      </p:sp>
      <p:grpSp>
        <p:nvGrpSpPr>
          <p:cNvPr id="23" name="Group 4"/>
          <p:cNvGrpSpPr>
            <a:grpSpLocks/>
          </p:cNvGrpSpPr>
          <p:nvPr/>
        </p:nvGrpSpPr>
        <p:grpSpPr bwMode="auto">
          <a:xfrm>
            <a:off x="3747655" y="4421206"/>
            <a:ext cx="1648691" cy="1475145"/>
            <a:chOff x="864" y="1968"/>
            <a:chExt cx="912" cy="816"/>
          </a:xfrm>
        </p:grpSpPr>
        <p:sp>
          <p:nvSpPr>
            <p:cNvPr id="24"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1"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32"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33"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34"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92367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Questions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50</a:t>
            </a:fld>
            <a:endParaRPr lang="en-US" dirty="0"/>
          </a:p>
        </p:txBody>
      </p:sp>
      <p:sp>
        <p:nvSpPr>
          <p:cNvPr id="4" name="TextBox 3"/>
          <p:cNvSpPr txBox="1"/>
          <p:nvPr/>
        </p:nvSpPr>
        <p:spPr bwMode="auto">
          <a:xfrm>
            <a:off x="900565" y="2296007"/>
            <a:ext cx="4700135" cy="523220"/>
          </a:xfrm>
          <a:prstGeom prst="rect">
            <a:avLst/>
          </a:prstGeom>
          <a:solidFill>
            <a:schemeClr val="bg1"/>
          </a:solidFill>
          <a:ln w="76200">
            <a:solidFill>
              <a:schemeClr val="accent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When is this even </a:t>
            </a:r>
            <a:r>
              <a:rPr lang="en-US" sz="2800" i="1" dirty="0">
                <a:solidFill>
                  <a:schemeClr val="tx1"/>
                </a:solidFill>
                <a:latin typeface="Arial" panose="020B0604020202020204" pitchFamily="34" charset="0"/>
              </a:rPr>
              <a:t>possible</a:t>
            </a:r>
            <a:r>
              <a:rPr lang="en-US" sz="2800" dirty="0">
                <a:solidFill>
                  <a:srgbClr val="FFFF00"/>
                </a:solidFill>
                <a:latin typeface="Arial" panose="020B0604020202020204" pitchFamily="34" charset="0"/>
              </a:rPr>
              <a:t>?</a:t>
            </a:r>
          </a:p>
        </p:txBody>
      </p:sp>
      <p:sp>
        <p:nvSpPr>
          <p:cNvPr id="5" name="TextBox 4"/>
          <p:cNvSpPr txBox="1"/>
          <p:nvPr/>
        </p:nvSpPr>
        <p:spPr bwMode="auto">
          <a:xfrm>
            <a:off x="900565" y="4897213"/>
            <a:ext cx="4065135"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How much does it </a:t>
            </a:r>
            <a:r>
              <a:rPr lang="en-US" sz="2800" i="1" dirty="0">
                <a:solidFill>
                  <a:schemeClr val="tx1"/>
                </a:solidFill>
                <a:latin typeface="Arial" panose="020B0604020202020204" pitchFamily="34" charset="0"/>
              </a:rPr>
              <a:t>cost</a:t>
            </a:r>
            <a:r>
              <a:rPr lang="en-US" sz="2800" dirty="0">
                <a:solidFill>
                  <a:srgbClr val="FFFF00"/>
                </a:solidFill>
                <a:latin typeface="Arial" panose="020B0604020202020204" pitchFamily="34" charset="0"/>
              </a:rPr>
              <a:t>?</a:t>
            </a:r>
          </a:p>
        </p:txBody>
      </p:sp>
      <p:sp>
        <p:nvSpPr>
          <p:cNvPr id="6" name="TextBox 5"/>
          <p:cNvSpPr txBox="1"/>
          <p:nvPr/>
        </p:nvSpPr>
        <p:spPr bwMode="auto">
          <a:xfrm>
            <a:off x="900565" y="3596610"/>
            <a:ext cx="3557135"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i="1" dirty="0">
                <a:solidFill>
                  <a:schemeClr val="tx1"/>
                </a:solidFill>
                <a:latin typeface="Arial" panose="020B0604020202020204" pitchFamily="34" charset="0"/>
              </a:rPr>
              <a:t>How</a:t>
            </a:r>
            <a:r>
              <a:rPr lang="en-US" sz="2800" dirty="0">
                <a:solidFill>
                  <a:srgbClr val="FFFF00"/>
                </a:solidFill>
                <a:latin typeface="Arial" panose="020B0604020202020204" pitchFamily="34" charset="0"/>
              </a:rPr>
              <a:t> can we do this?</a:t>
            </a:r>
          </a:p>
        </p:txBody>
      </p:sp>
    </p:spTree>
    <p:extLst>
      <p:ext uri="{BB962C8B-B14F-4D97-AF65-F5344CB8AC3E}">
        <p14:creationId xmlns:p14="http://schemas.microsoft.com/office/powerpoint/2010/main" val="175683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Digraphs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51</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1316175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Vertex</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52</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66755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Arc</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53</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3305308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Path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54</a:t>
            </a:fld>
            <a:endParaRPr lang="en-US" dirty="0"/>
          </a:p>
        </p:txBody>
      </p:sp>
      <p:sp>
        <p:nvSpPr>
          <p:cNvPr id="4" name="Oval 3"/>
          <p:cNvSpPr/>
          <p:nvPr/>
        </p:nvSpPr>
        <p:spPr bwMode="auto">
          <a:xfrm>
            <a:off x="2476500" y="23114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41214324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Cycle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55</a:t>
            </a:fld>
            <a:endParaRPr lang="en-US" dirty="0"/>
          </a:p>
        </p:txBody>
      </p:sp>
      <p:sp>
        <p:nvSpPr>
          <p:cNvPr id="4" name="Oval 3"/>
          <p:cNvSpPr/>
          <p:nvPr/>
        </p:nvSpPr>
        <p:spPr bwMode="auto">
          <a:xfrm>
            <a:off x="2476500" y="23114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spTree>
    <p:extLst>
      <p:ext uri="{BB962C8B-B14F-4D97-AF65-F5344CB8AC3E}">
        <p14:creationId xmlns:p14="http://schemas.microsoft.com/office/powerpoint/2010/main" val="1462860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Reachable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56</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0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0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16778679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Strongly Connected</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57</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0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0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8" name="TextBox 17"/>
          <p:cNvSpPr txBox="1"/>
          <p:nvPr/>
        </p:nvSpPr>
        <p:spPr bwMode="auto">
          <a:xfrm>
            <a:off x="2825467" y="5442775"/>
            <a:ext cx="5118666"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Every vertex reachable from every other</a:t>
            </a:r>
          </a:p>
        </p:txBody>
      </p:sp>
    </p:spTree>
    <p:extLst>
      <p:ext uri="{BB962C8B-B14F-4D97-AF65-F5344CB8AC3E}">
        <p14:creationId xmlns:p14="http://schemas.microsoft.com/office/powerpoint/2010/main" val="27800211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Feedback Vertex Set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58</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8" name="TextBox 17"/>
          <p:cNvSpPr txBox="1"/>
          <p:nvPr/>
        </p:nvSpPr>
        <p:spPr bwMode="auto">
          <a:xfrm>
            <a:off x="3848100" y="5645975"/>
            <a:ext cx="511866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Removal breaks all cycles</a:t>
            </a:r>
          </a:p>
        </p:txBody>
      </p:sp>
    </p:spTree>
    <p:extLst>
      <p:ext uri="{BB962C8B-B14F-4D97-AF65-F5344CB8AC3E}">
        <p14:creationId xmlns:p14="http://schemas.microsoft.com/office/powerpoint/2010/main" val="3934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7"/>
                                        </p:tgtEl>
                                      </p:cBhvr>
                                    </p:animEffect>
                                    <p:set>
                                      <p:cBhvr>
                                        <p:cTn id="10" dur="1" fill="hold">
                                          <p:stCondLst>
                                            <p:cond delay="499"/>
                                          </p:stCondLst>
                                        </p:cTn>
                                        <p:tgtEl>
                                          <p:spTgt spid="3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4"/>
                                        </p:tgtEl>
                                      </p:cBhvr>
                                    </p:animEffect>
                                    <p:set>
                                      <p:cBhvr>
                                        <p:cTn id="13" dur="1" fill="hold">
                                          <p:stCondLst>
                                            <p:cond delay="499"/>
                                          </p:stCondLst>
                                        </p:cTn>
                                        <p:tgtEl>
                                          <p:spTgt spid="34"/>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1"/>
                                        </p:tgtEl>
                                      </p:cBhvr>
                                    </p:animEffect>
                                    <p:set>
                                      <p:cBhvr>
                                        <p:cTn id="19" dur="1" fill="hold">
                                          <p:stCondLst>
                                            <p:cond delay="499"/>
                                          </p:stCondLst>
                                        </p:cTn>
                                        <p:tgtEl>
                                          <p:spTgt spid="3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Blockchain</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59</a:t>
            </a:fld>
            <a:endParaRPr lang="en-US" dirty="0"/>
          </a:p>
        </p:txBody>
      </p:sp>
      <p:sp>
        <p:nvSpPr>
          <p:cNvPr id="4" name="TextBox 3"/>
          <p:cNvSpPr txBox="1"/>
          <p:nvPr/>
        </p:nvSpPr>
        <p:spPr bwMode="auto">
          <a:xfrm>
            <a:off x="786265" y="1757855"/>
            <a:ext cx="3381054" cy="523220"/>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Distributed Ledger</a:t>
            </a:r>
          </a:p>
        </p:txBody>
      </p:sp>
      <p:sp>
        <p:nvSpPr>
          <p:cNvPr id="5" name="TextBox 4"/>
          <p:cNvSpPr txBox="1"/>
          <p:nvPr/>
        </p:nvSpPr>
        <p:spPr bwMode="auto">
          <a:xfrm>
            <a:off x="786265" y="4359061"/>
            <a:ext cx="298190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Smart Contracts</a:t>
            </a:r>
          </a:p>
        </p:txBody>
      </p:sp>
      <p:sp>
        <p:nvSpPr>
          <p:cNvPr id="6" name="TextBox 5"/>
          <p:cNvSpPr txBox="1"/>
          <p:nvPr/>
        </p:nvSpPr>
        <p:spPr bwMode="auto">
          <a:xfrm>
            <a:off x="786265" y="3058458"/>
            <a:ext cx="5000087"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Clients </a:t>
            </a:r>
            <a:r>
              <a:rPr lang="en-US" sz="2800" b="1" i="1" dirty="0">
                <a:solidFill>
                  <a:schemeClr val="tx1"/>
                </a:solidFill>
                <a:latin typeface="Arial" panose="020B0604020202020204" pitchFamily="34" charset="0"/>
              </a:rPr>
              <a:t>publish</a:t>
            </a:r>
            <a:r>
              <a:rPr lang="en-US" sz="2800" b="1" dirty="0">
                <a:solidFill>
                  <a:srgbClr val="FFFF00"/>
                </a:solidFill>
                <a:latin typeface="Arial" panose="020B0604020202020204" pitchFamily="34" charset="0"/>
              </a:rPr>
              <a:t> transactions</a:t>
            </a:r>
          </a:p>
        </p:txBody>
      </p:sp>
      <p:sp>
        <p:nvSpPr>
          <p:cNvPr id="7" name="TextBox 6"/>
          <p:cNvSpPr txBox="1"/>
          <p:nvPr/>
        </p:nvSpPr>
        <p:spPr bwMode="auto">
          <a:xfrm>
            <a:off x="786264" y="5659663"/>
            <a:ext cx="4496744"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Which chain unimportant</a:t>
            </a:r>
          </a:p>
        </p:txBody>
      </p:sp>
    </p:spTree>
    <p:extLst>
      <p:ext uri="{BB962C8B-B14F-4D97-AF65-F5344CB8AC3E}">
        <p14:creationId xmlns:p14="http://schemas.microsoft.com/office/powerpoint/2010/main" val="406438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lgorand Crypto PNG Transparent Images | PNG All">
            <a:extLst>
              <a:ext uri="{FF2B5EF4-FFF2-40B4-BE49-F238E27FC236}">
                <a16:creationId xmlns:a16="http://schemas.microsoft.com/office/drawing/2014/main" id="{E53E5098-1F32-42D5-9417-C27038B2B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406" y="2224557"/>
            <a:ext cx="1557537" cy="155753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old cadilla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49431" y="2434273"/>
            <a:ext cx="2323515" cy="1347821"/>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solidFill>
                  <a:schemeClr val="accent1">
                    <a:lumMod val="60000"/>
                    <a:lumOff val="40000"/>
                  </a:schemeClr>
                </a:solidFill>
              </a:rPr>
              <a:t>Alice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6</a:t>
            </a:fld>
            <a:endParaRPr lang="en-US" dirty="0"/>
          </a:p>
        </p:txBody>
      </p:sp>
      <p:sp>
        <p:nvSpPr>
          <p:cNvPr id="7" name="TextBox 6"/>
          <p:cNvSpPr txBox="1"/>
          <p:nvPr/>
        </p:nvSpPr>
        <p:spPr bwMode="auto">
          <a:xfrm>
            <a:off x="1124769" y="2126337"/>
            <a:ext cx="80502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a:t>
            </a:r>
          </a:p>
        </p:txBody>
      </p:sp>
      <p:sp>
        <p:nvSpPr>
          <p:cNvPr id="9" name="TextBox 8"/>
          <p:cNvSpPr txBox="1"/>
          <p:nvPr/>
        </p:nvSpPr>
        <p:spPr bwMode="auto">
          <a:xfrm>
            <a:off x="5770054" y="2126337"/>
            <a:ext cx="120417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wants</a:t>
            </a:r>
          </a:p>
        </p:txBody>
      </p:sp>
      <p:grpSp>
        <p:nvGrpSpPr>
          <p:cNvPr id="4" name="Group 4">
            <a:extLst>
              <a:ext uri="{FF2B5EF4-FFF2-40B4-BE49-F238E27FC236}">
                <a16:creationId xmlns:a16="http://schemas.microsoft.com/office/drawing/2014/main" id="{EA3F2601-D7D8-1F66-5060-52DD3344C044}"/>
              </a:ext>
            </a:extLst>
          </p:cNvPr>
          <p:cNvGrpSpPr>
            <a:grpSpLocks/>
          </p:cNvGrpSpPr>
          <p:nvPr/>
        </p:nvGrpSpPr>
        <p:grpSpPr bwMode="auto">
          <a:xfrm>
            <a:off x="3747655" y="4421206"/>
            <a:ext cx="1648691" cy="1475145"/>
            <a:chOff x="864" y="1968"/>
            <a:chExt cx="912" cy="816"/>
          </a:xfrm>
        </p:grpSpPr>
        <p:sp>
          <p:nvSpPr>
            <p:cNvPr id="5" name="Freeform 5">
              <a:extLst>
                <a:ext uri="{FF2B5EF4-FFF2-40B4-BE49-F238E27FC236}">
                  <a16:creationId xmlns:a16="http://schemas.microsoft.com/office/drawing/2014/main" id="{BAD37CA8-62DC-B4FE-DD84-36344E24EE9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6" name="Freeform 6">
              <a:extLst>
                <a:ext uri="{FF2B5EF4-FFF2-40B4-BE49-F238E27FC236}">
                  <a16:creationId xmlns:a16="http://schemas.microsoft.com/office/drawing/2014/main" id="{385BBF04-1C97-0234-4C20-07E315B2847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FA729493-6905-A134-4430-63C4C3E36343}"/>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BFABC18B-2C00-A9C9-CB92-5DF2E6B473C6}"/>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2EF5DF49-3BA8-AE55-8242-3F9325664A5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DE394F91-E159-DDBA-1DF5-8FA9A1BFAA9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037AF49C-5569-F879-E1C0-CEA48DB1E0AD}"/>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EBFF010C-D3AE-FD7D-8D17-4E93617BC6BB}"/>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896A67E4-C750-5B50-52A9-5C8181EA8092}"/>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DB8EEBBA-02CE-0B5A-A39A-276BC55A825E}"/>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46CE5DE3-46A1-30BD-AAB6-BA9B38EC4C9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94851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bwMode="auto">
          <a:xfrm>
            <a:off x="4380983" y="3942090"/>
            <a:ext cx="1104790"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David</a:t>
            </a:r>
          </a:p>
        </p:txBody>
      </p:sp>
      <p:sp>
        <p:nvSpPr>
          <p:cNvPr id="32" name="TextBox 31"/>
          <p:cNvSpPr txBox="1"/>
          <p:nvPr/>
        </p:nvSpPr>
        <p:spPr bwMode="auto">
          <a:xfrm>
            <a:off x="2235201" y="5613400"/>
            <a:ext cx="98456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Ellen</a:t>
            </a:r>
          </a:p>
        </p:txBody>
      </p:sp>
      <p:sp>
        <p:nvSpPr>
          <p:cNvPr id="29" name="TextBox 28"/>
          <p:cNvSpPr txBox="1"/>
          <p:nvPr/>
        </p:nvSpPr>
        <p:spPr bwMode="auto">
          <a:xfrm>
            <a:off x="6921500" y="4576233"/>
            <a:ext cx="104547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Carol</a:t>
            </a:r>
          </a:p>
        </p:txBody>
      </p:sp>
      <p:sp>
        <p:nvSpPr>
          <p:cNvPr id="12" name="TextBox 11"/>
          <p:cNvSpPr txBox="1"/>
          <p:nvPr/>
        </p:nvSpPr>
        <p:spPr bwMode="auto">
          <a:xfrm>
            <a:off x="2037708" y="1736475"/>
            <a:ext cx="96372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Alice</a:t>
            </a:r>
          </a:p>
        </p:txBody>
      </p:sp>
      <p:sp>
        <p:nvSpPr>
          <p:cNvPr id="2" name="Title 1"/>
          <p:cNvSpPr>
            <a:spLocks noGrp="1"/>
          </p:cNvSpPr>
          <p:nvPr>
            <p:ph type="title"/>
          </p:nvPr>
        </p:nvSpPr>
        <p:spPr/>
        <p:txBody>
          <a:bodyPr/>
          <a:lstStyle/>
          <a:p>
            <a:r>
              <a:rPr lang="en-US" dirty="0">
                <a:solidFill>
                  <a:srgbClr val="FFFF00"/>
                </a:solidFill>
              </a:rPr>
              <a:t>Swap Digraph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60</a:t>
            </a:fld>
            <a:endParaRPr lang="en-US" dirty="0"/>
          </a:p>
        </p:txBody>
      </p:sp>
      <p:sp>
        <p:nvSpPr>
          <p:cNvPr id="4" name="Oval 3"/>
          <p:cNvSpPr/>
          <p:nvPr/>
        </p:nvSpPr>
        <p:spPr bwMode="auto">
          <a:xfrm>
            <a:off x="2476500" y="23114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66FFFF"/>
          </a:solidFill>
          <a:ln w="762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rgbClr val="66FFFF"/>
            </a:solidFill>
            <a:prstDash val="solid"/>
            <a:round/>
            <a:headEnd type="triangle" w="med" len="med"/>
            <a:tailEnd type="none" w="med" len="med"/>
          </a:ln>
          <a:effectLst/>
        </p:spPr>
      </p:cxnSp>
      <p:sp>
        <p:nvSpPr>
          <p:cNvPr id="27" name="TextBox 26"/>
          <p:cNvSpPr txBox="1"/>
          <p:nvPr/>
        </p:nvSpPr>
        <p:spPr bwMode="auto">
          <a:xfrm>
            <a:off x="5638801" y="2287664"/>
            <a:ext cx="82426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Bob</a:t>
            </a:r>
          </a:p>
        </p:txBody>
      </p:sp>
      <p:sp>
        <p:nvSpPr>
          <p:cNvPr id="33" name="TextBox 32"/>
          <p:cNvSpPr txBox="1"/>
          <p:nvPr/>
        </p:nvSpPr>
        <p:spPr bwMode="auto">
          <a:xfrm>
            <a:off x="1171888" y="3197878"/>
            <a:ext cx="94448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85000"/>
                  </a:schemeClr>
                </a:solidFill>
                <a:latin typeface="Arial" panose="020B0604020202020204" pitchFamily="34" charset="0"/>
                <a:cs typeface="Arial" panose="020B0604020202020204" pitchFamily="34" charset="0"/>
              </a:rPr>
              <a:t>Felix</a:t>
            </a:r>
          </a:p>
        </p:txBody>
      </p:sp>
      <p:pic>
        <p:nvPicPr>
          <p:cNvPr id="1026" name="Picture 2" descr="Pre-Owned Full Sovereign Gold Coin - Mixed Dates (Imag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0770" y="3340468"/>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ustralia 1955 SG 288 First South Australian Postage Stamps Fine Mi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30700" y="4528969"/>
            <a:ext cx="548640" cy="686271"/>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0" descr="https://zfodsq-0497s6r6rnkm.cloudmaestro.com/V-u7Se6dz/wp-content/uploads/2016/07/aPre-21-Silver-Morgan-Dollar-VG-obv.jpg.pagespeed.ic.A4vm5Zg3Cd.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35" name="Picture 6" descr="https://bitcoin.org/img/icons/opengraph.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3067" y="2331603"/>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14" descr="Image result for marijuana leaf"/>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 name="AutoShape 16" descr="Image result for marijuana leaf"/>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042" name="Picture 18" descr="Image result for marijuana lea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60025" y="3035128"/>
            <a:ext cx="548640" cy="58655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Image result for guns"/>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53067" y="44450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Image result for ca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02619" y="3781317"/>
            <a:ext cx="943275" cy="54864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wine bottle"/>
          <p:cNvPicPr>
            <a:picLocks noChangeAspect="1" noChangeArrowheads="1"/>
          </p:cNvPicPr>
          <p:nvPr/>
        </p:nvPicPr>
        <p:blipFill>
          <a:blip cstate="print">
            <a:extLst>
              <a:ext uri="{28A0092B-C50C-407E-A947-70E740481C1C}">
                <a14:useLocalDpi xmlns:a14="http://schemas.microsoft.com/office/drawing/2010/main" val="0"/>
              </a:ext>
            </a:extLst>
          </a:blip>
          <a:srcRect/>
          <a:stretch>
            <a:fillRect/>
          </a:stretch>
        </p:blipFill>
        <p:spPr bwMode="auto">
          <a:xfrm>
            <a:off x="3509656" y="5284466"/>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Sheep Clip Art | Sheep Clip Art Page... | Sheep crafts, Sheep outline, Sheep  template">
            <a:extLst>
              <a:ext uri="{FF2B5EF4-FFF2-40B4-BE49-F238E27FC236}">
                <a16:creationId xmlns:a16="http://schemas.microsoft.com/office/drawing/2014/main" id="{AA33F61A-D6CC-3B27-67A5-2DA60FE0B36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49699" y="1992023"/>
            <a:ext cx="648305"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6074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Swap</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61</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66FFFF"/>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0" name="TextBox 9"/>
          <p:cNvSpPr txBox="1"/>
          <p:nvPr/>
        </p:nvSpPr>
        <p:spPr bwMode="auto">
          <a:xfrm>
            <a:off x="5708335" y="2231177"/>
            <a:ext cx="98456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party</a:t>
            </a:r>
          </a:p>
        </p:txBody>
      </p:sp>
      <p:sp>
        <p:nvSpPr>
          <p:cNvPr id="20" name="TextBox 19"/>
          <p:cNvSpPr txBox="1"/>
          <p:nvPr/>
        </p:nvSpPr>
        <p:spPr bwMode="auto">
          <a:xfrm>
            <a:off x="7168835" y="4666425"/>
            <a:ext cx="98456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party</a:t>
            </a:r>
          </a:p>
        </p:txBody>
      </p:sp>
      <p:sp>
        <p:nvSpPr>
          <p:cNvPr id="21" name="TextBox 20"/>
          <p:cNvSpPr txBox="1"/>
          <p:nvPr/>
        </p:nvSpPr>
        <p:spPr bwMode="auto">
          <a:xfrm>
            <a:off x="6692900" y="2743764"/>
            <a:ext cx="2001509" cy="1384995"/>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66FFFF"/>
                </a:solidFill>
                <a:latin typeface="Arial" panose="020B0604020202020204" pitchFamily="34" charset="0"/>
                <a:cs typeface="Arial" panose="020B0604020202020204" pitchFamily="34" charset="0"/>
              </a:rPr>
              <a:t>Proposed asset transfer</a:t>
            </a:r>
          </a:p>
        </p:txBody>
      </p:sp>
      <p:pic>
        <p:nvPicPr>
          <p:cNvPr id="23" name="Picture 2" descr="Pre-Owned Full Sovereign Gold Coin - Mixed Dates (Image 1)">
            <a:extLst>
              <a:ext uri="{FF2B5EF4-FFF2-40B4-BE49-F238E27FC236}">
                <a16:creationId xmlns:a16="http://schemas.microsoft.com/office/drawing/2014/main" id="{03AA3A1B-9850-4A6C-AC5A-B5E584C37F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0770" y="3340468"/>
            <a:ext cx="54864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8987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62</a:t>
            </a:fld>
            <a:endParaRPr lang="en-US" dirty="0"/>
          </a:p>
        </p:txBody>
      </p:sp>
      <p:sp>
        <p:nvSpPr>
          <p:cNvPr id="4" name="AutoShape 2" descr="Image result for roulette whe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26" name="Picture 2" descr="http://i.dailymail.co.uk/i/pix/2016/08/23/16/35D1604800000578-0-image-a-2_147196778557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8934464" cy="67360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bwMode="auto">
          <a:xfrm>
            <a:off x="1110921" y="1237809"/>
            <a:ext cx="5500235"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A swap is a </a:t>
            </a:r>
            <a:r>
              <a:rPr lang="en-US" sz="2800" b="1" i="1" dirty="0">
                <a:solidFill>
                  <a:schemeClr val="tx1"/>
                </a:solidFill>
                <a:latin typeface="Arial" panose="020B0604020202020204" pitchFamily="34" charset="0"/>
              </a:rPr>
              <a:t>cooperative game</a:t>
            </a:r>
          </a:p>
        </p:txBody>
      </p:sp>
      <p:sp>
        <p:nvSpPr>
          <p:cNvPr id="16" name="TextBox 15"/>
          <p:cNvSpPr txBox="1"/>
          <p:nvPr/>
        </p:nvSpPr>
        <p:spPr bwMode="auto">
          <a:xfrm>
            <a:off x="1110921" y="3153215"/>
            <a:ext cx="5652636"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Parties can form </a:t>
            </a:r>
            <a:r>
              <a:rPr lang="en-US" sz="2800" b="1" i="1" dirty="0">
                <a:solidFill>
                  <a:schemeClr val="tx1"/>
                </a:solidFill>
                <a:latin typeface="Arial" panose="020B0604020202020204" pitchFamily="34" charset="0"/>
              </a:rPr>
              <a:t>coalitions</a:t>
            </a:r>
            <a:r>
              <a:rPr lang="en-US" sz="2800" b="1" dirty="0">
                <a:solidFill>
                  <a:srgbClr val="FFFF00"/>
                </a:solidFill>
                <a:latin typeface="Arial" panose="020B0604020202020204" pitchFamily="34" charset="0"/>
              </a:rPr>
              <a:t>, committing to common strategy</a:t>
            </a:r>
          </a:p>
        </p:txBody>
      </p:sp>
      <p:sp>
        <p:nvSpPr>
          <p:cNvPr id="17" name="TextBox 16"/>
          <p:cNvSpPr txBox="1"/>
          <p:nvPr/>
        </p:nvSpPr>
        <p:spPr bwMode="auto">
          <a:xfrm>
            <a:off x="1110921" y="2233612"/>
            <a:ext cx="6643235"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A protocol is a </a:t>
            </a:r>
            <a:r>
              <a:rPr lang="en-US" sz="2800" b="1" i="1" dirty="0">
                <a:solidFill>
                  <a:schemeClr val="tx1"/>
                </a:solidFill>
                <a:latin typeface="Arial" panose="020B0604020202020204" pitchFamily="34" charset="0"/>
              </a:rPr>
              <a:t>strategy</a:t>
            </a:r>
            <a:r>
              <a:rPr lang="en-US" sz="2800" b="1" dirty="0">
                <a:solidFill>
                  <a:srgbClr val="FFFF00"/>
                </a:solidFill>
                <a:latin typeface="Arial" panose="020B0604020202020204" pitchFamily="34" charset="0"/>
              </a:rPr>
              <a:t> for that game</a:t>
            </a:r>
          </a:p>
        </p:txBody>
      </p:sp>
      <p:sp>
        <p:nvSpPr>
          <p:cNvPr id="18" name="TextBox 17"/>
          <p:cNvSpPr txBox="1"/>
          <p:nvPr/>
        </p:nvSpPr>
        <p:spPr bwMode="auto">
          <a:xfrm>
            <a:off x="1110921" y="4453817"/>
            <a:ext cx="3856958"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Result is </a:t>
            </a:r>
            <a:r>
              <a:rPr lang="en-US" sz="2800" b="1" i="1" dirty="0">
                <a:solidFill>
                  <a:schemeClr val="tx1"/>
                </a:solidFill>
                <a:latin typeface="Arial" panose="020B0604020202020204" pitchFamily="34" charset="0"/>
              </a:rPr>
              <a:t>payoff</a:t>
            </a:r>
          </a:p>
        </p:txBody>
      </p:sp>
    </p:spTree>
    <p:extLst>
      <p:ext uri="{BB962C8B-B14F-4D97-AF65-F5344CB8AC3E}">
        <p14:creationId xmlns:p14="http://schemas.microsoft.com/office/powerpoint/2010/main" val="332355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P spid="17" grpId="0" animBg="1"/>
      <p:bldP spid="1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C623-5850-4400-9C73-64C960BE3EC9}"/>
              </a:ext>
            </a:extLst>
          </p:cNvPr>
          <p:cNvSpPr>
            <a:spLocks noGrp="1"/>
          </p:cNvSpPr>
          <p:nvPr>
            <p:ph type="title"/>
          </p:nvPr>
        </p:nvSpPr>
        <p:spPr>
          <a:xfrm>
            <a:off x="685800" y="2857500"/>
            <a:ext cx="7772400" cy="1143000"/>
          </a:xfrm>
        </p:spPr>
        <p:txBody>
          <a:bodyPr/>
          <a:lstStyle/>
          <a:p>
            <a:r>
              <a:rPr lang="en-US" dirty="0">
                <a:solidFill>
                  <a:srgbClr val="FFFF00"/>
                </a:solidFill>
              </a:rPr>
              <a:t>What does “</a:t>
            </a:r>
            <a:r>
              <a:rPr lang="en-US" i="1" dirty="0">
                <a:solidFill>
                  <a:schemeClr val="tx1"/>
                </a:solidFill>
              </a:rPr>
              <a:t>worse off</a:t>
            </a:r>
            <a:r>
              <a:rPr lang="en-US" dirty="0">
                <a:solidFill>
                  <a:srgbClr val="FFFF00"/>
                </a:solidFill>
              </a:rPr>
              <a:t>” mean?</a:t>
            </a:r>
          </a:p>
        </p:txBody>
      </p:sp>
      <p:sp>
        <p:nvSpPr>
          <p:cNvPr id="3" name="Slide Number Placeholder 2">
            <a:extLst>
              <a:ext uri="{FF2B5EF4-FFF2-40B4-BE49-F238E27FC236}">
                <a16:creationId xmlns:a16="http://schemas.microsoft.com/office/drawing/2014/main" id="{FBA2ACF2-5B1B-4167-A38C-9BA829E7F6B5}"/>
              </a:ext>
            </a:extLst>
          </p:cNvPr>
          <p:cNvSpPr>
            <a:spLocks noGrp="1"/>
          </p:cNvSpPr>
          <p:nvPr>
            <p:ph type="sldNum" sz="quarter" idx="11"/>
          </p:nvPr>
        </p:nvSpPr>
        <p:spPr/>
        <p:txBody>
          <a:bodyPr/>
          <a:lstStyle/>
          <a:p>
            <a:pPr>
              <a:defRPr/>
            </a:pPr>
            <a:fld id="{D65C4E5D-DA99-460E-9E68-E8A28959880C}" type="slidenum">
              <a:rPr lang="x-none" smtClean="0"/>
              <a:pPr>
                <a:defRPr/>
              </a:pPr>
              <a:t>63</a:t>
            </a:fld>
            <a:endParaRPr lang="en-US" dirty="0"/>
          </a:p>
        </p:txBody>
      </p:sp>
    </p:spTree>
    <p:extLst>
      <p:ext uri="{BB962C8B-B14F-4D97-AF65-F5344CB8AC3E}">
        <p14:creationId xmlns:p14="http://schemas.microsoft.com/office/powerpoint/2010/main" val="18428993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FreeRide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64</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2438967" cy="1384995"/>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At least one entering arc triggered</a:t>
            </a:r>
          </a:p>
        </p:txBody>
      </p:sp>
      <p:sp>
        <p:nvSpPr>
          <p:cNvPr id="34" name="TextBox 33"/>
          <p:cNvSpPr txBox="1"/>
          <p:nvPr/>
        </p:nvSpPr>
        <p:spPr bwMode="auto">
          <a:xfrm>
            <a:off x="3848100" y="4520505"/>
            <a:ext cx="2438967"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No leaving arc triggered</a:t>
            </a:r>
          </a:p>
        </p:txBody>
      </p:sp>
      <p:sp>
        <p:nvSpPr>
          <p:cNvPr id="35" name="TextBox 34"/>
          <p:cNvSpPr txBox="1"/>
          <p:nvPr/>
        </p:nvSpPr>
        <p:spPr bwMode="auto">
          <a:xfrm>
            <a:off x="6287067" y="5610880"/>
            <a:ext cx="2438967"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Something for nothing</a:t>
            </a:r>
          </a:p>
        </p:txBody>
      </p:sp>
    </p:spTree>
    <p:extLst>
      <p:ext uri="{BB962C8B-B14F-4D97-AF65-F5344CB8AC3E}">
        <p14:creationId xmlns:p14="http://schemas.microsoft.com/office/powerpoint/2010/main" val="18864398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Discount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65</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293398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All entering arcs triggered</a:t>
            </a:r>
          </a:p>
        </p:txBody>
      </p:sp>
      <p:sp>
        <p:nvSpPr>
          <p:cNvPr id="34" name="TextBox 33"/>
          <p:cNvSpPr txBox="1"/>
          <p:nvPr/>
        </p:nvSpPr>
        <p:spPr bwMode="auto">
          <a:xfrm>
            <a:off x="3848100" y="4520505"/>
            <a:ext cx="327660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Some leaving arc not triggered</a:t>
            </a:r>
          </a:p>
        </p:txBody>
      </p:sp>
      <p:sp>
        <p:nvSpPr>
          <p:cNvPr id="13" name="TextBox 12"/>
          <p:cNvSpPr txBox="1"/>
          <p:nvPr/>
        </p:nvSpPr>
        <p:spPr bwMode="auto">
          <a:xfrm>
            <a:off x="5854701" y="5610880"/>
            <a:ext cx="2871334"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Cheaper than expected</a:t>
            </a:r>
          </a:p>
        </p:txBody>
      </p:sp>
    </p:spTree>
    <p:extLst>
      <p:ext uri="{BB962C8B-B14F-4D97-AF65-F5344CB8AC3E}">
        <p14:creationId xmlns:p14="http://schemas.microsoft.com/office/powerpoint/2010/main" val="24758003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Deal</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66</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293398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All entering arcs triggered</a:t>
            </a:r>
          </a:p>
        </p:txBody>
      </p:sp>
      <p:sp>
        <p:nvSpPr>
          <p:cNvPr id="34" name="TextBox 33"/>
          <p:cNvSpPr txBox="1"/>
          <p:nvPr/>
        </p:nvSpPr>
        <p:spPr bwMode="auto">
          <a:xfrm>
            <a:off x="3848100" y="4520505"/>
            <a:ext cx="327660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All leaving arcs triggered</a:t>
            </a:r>
          </a:p>
        </p:txBody>
      </p:sp>
      <p:sp>
        <p:nvSpPr>
          <p:cNvPr id="13" name="TextBox 12"/>
          <p:cNvSpPr txBox="1"/>
          <p:nvPr/>
        </p:nvSpPr>
        <p:spPr bwMode="auto">
          <a:xfrm>
            <a:off x="5854701" y="5610880"/>
            <a:ext cx="2871334"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Successful Deal</a:t>
            </a:r>
          </a:p>
        </p:txBody>
      </p:sp>
    </p:spTree>
    <p:extLst>
      <p:ext uri="{BB962C8B-B14F-4D97-AF65-F5344CB8AC3E}">
        <p14:creationId xmlns:p14="http://schemas.microsoft.com/office/powerpoint/2010/main" val="750894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NoDeal</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67</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293398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No entering arcs triggered</a:t>
            </a:r>
          </a:p>
        </p:txBody>
      </p:sp>
      <p:sp>
        <p:nvSpPr>
          <p:cNvPr id="34" name="TextBox 33"/>
          <p:cNvSpPr txBox="1"/>
          <p:nvPr/>
        </p:nvSpPr>
        <p:spPr bwMode="auto">
          <a:xfrm>
            <a:off x="3848100" y="4520505"/>
            <a:ext cx="327660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No leaving arcs triggered</a:t>
            </a:r>
          </a:p>
        </p:txBody>
      </p:sp>
      <p:sp>
        <p:nvSpPr>
          <p:cNvPr id="13" name="TextBox 12"/>
          <p:cNvSpPr txBox="1"/>
          <p:nvPr/>
        </p:nvSpPr>
        <p:spPr bwMode="auto">
          <a:xfrm>
            <a:off x="5854701" y="5610880"/>
            <a:ext cx="2871334"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Unsuccessful Deal</a:t>
            </a:r>
          </a:p>
        </p:txBody>
      </p:sp>
    </p:spTree>
    <p:extLst>
      <p:ext uri="{BB962C8B-B14F-4D97-AF65-F5344CB8AC3E}">
        <p14:creationId xmlns:p14="http://schemas.microsoft.com/office/powerpoint/2010/main" val="287291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small" dirty="0">
                <a:solidFill>
                  <a:srgbClr val="FFFF00"/>
                </a:solidFill>
              </a:rPr>
              <a:t>Underwater</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68</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rgbClr val="FF0000"/>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32" name="TextBox 31"/>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33" name="TextBox 32"/>
          <p:cNvSpPr txBox="1"/>
          <p:nvPr/>
        </p:nvSpPr>
        <p:spPr bwMode="auto">
          <a:xfrm>
            <a:off x="4673316" y="1790005"/>
            <a:ext cx="325148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Some entering arc not triggered</a:t>
            </a:r>
          </a:p>
        </p:txBody>
      </p:sp>
      <p:sp>
        <p:nvSpPr>
          <p:cNvPr id="34" name="TextBox 33"/>
          <p:cNvSpPr txBox="1"/>
          <p:nvPr/>
        </p:nvSpPr>
        <p:spPr bwMode="auto">
          <a:xfrm>
            <a:off x="3848100" y="4520505"/>
            <a:ext cx="327660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66FFFF"/>
                </a:solidFill>
                <a:latin typeface="Arial" panose="020B0604020202020204" pitchFamily="34" charset="0"/>
              </a:rPr>
              <a:t>Some leaving arc triggered</a:t>
            </a:r>
          </a:p>
        </p:txBody>
      </p:sp>
      <p:sp>
        <p:nvSpPr>
          <p:cNvPr id="13" name="TextBox 12"/>
          <p:cNvSpPr txBox="1"/>
          <p:nvPr/>
        </p:nvSpPr>
        <p:spPr bwMode="auto">
          <a:xfrm>
            <a:off x="5854701" y="5610880"/>
            <a:ext cx="2871334"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Chaos</a:t>
            </a:r>
          </a:p>
        </p:txBody>
      </p:sp>
    </p:spTree>
    <p:extLst>
      <p:ext uri="{BB962C8B-B14F-4D97-AF65-F5344CB8AC3E}">
        <p14:creationId xmlns:p14="http://schemas.microsoft.com/office/powerpoint/2010/main" val="770292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69</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0"/>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4" name="Down Arrow 3"/>
          <p:cNvSpPr/>
          <p:nvPr/>
        </p:nvSpPr>
        <p:spPr bwMode="auto">
          <a:xfrm>
            <a:off x="1402379" y="1447800"/>
            <a:ext cx="609600" cy="4574070"/>
          </a:xfrm>
          <a:prstGeom prst="downArrow">
            <a:avLst/>
          </a:prstGeom>
          <a:solidFill>
            <a:schemeClr val="accent6">
              <a:lumMod val="60000"/>
              <a:lumOff val="40000"/>
            </a:schemeClr>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accent6">
                    <a:lumMod val="60000"/>
                    <a:lumOff val="40000"/>
                  </a:schemeClr>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accent6">
                    <a:lumMod val="60000"/>
                    <a:lumOff val="40000"/>
                  </a:schemeClr>
                </a:solidFill>
                <a:latin typeface="Arial" panose="020B0604020202020204" pitchFamily="34" charset="0"/>
                <a:cs typeface="Arial" panose="020B0604020202020204" pitchFamily="34" charset="0"/>
              </a:rPr>
              <a:t>worse</a:t>
            </a:r>
          </a:p>
        </p:txBody>
      </p:sp>
    </p:spTree>
    <p:extLst>
      <p:ext uri="{BB962C8B-B14F-4D97-AF65-F5344CB8AC3E}">
        <p14:creationId xmlns:p14="http://schemas.microsoft.com/office/powerpoint/2010/main" val="170888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0" descr="Algorand Crypto PNG Transparent Images | PNG All">
            <a:extLst>
              <a:ext uri="{FF2B5EF4-FFF2-40B4-BE49-F238E27FC236}">
                <a16:creationId xmlns:a16="http://schemas.microsoft.com/office/drawing/2014/main" id="{BCA696B2-678E-4DE5-9E71-C8A7AC4B5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694" y="2308134"/>
            <a:ext cx="1557537" cy="155753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https://bitcoin.org/img/icons/opengraph.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6851" y="2197942"/>
            <a:ext cx="1990725" cy="199072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solidFill>
                  <a:srgbClr val="FFFF00"/>
                </a:solidFill>
              </a:rPr>
              <a:t>Bob</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7</a:t>
            </a:fld>
            <a:endParaRPr lang="en-US" dirty="0"/>
          </a:p>
        </p:txBody>
      </p:sp>
      <p:sp>
        <p:nvSpPr>
          <p:cNvPr id="7" name="TextBox 6"/>
          <p:cNvSpPr txBox="1"/>
          <p:nvPr/>
        </p:nvSpPr>
        <p:spPr bwMode="auto">
          <a:xfrm>
            <a:off x="1124769" y="2126337"/>
            <a:ext cx="80502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has</a:t>
            </a:r>
          </a:p>
        </p:txBody>
      </p:sp>
      <p:sp>
        <p:nvSpPr>
          <p:cNvPr id="9" name="TextBox 8"/>
          <p:cNvSpPr txBox="1"/>
          <p:nvPr/>
        </p:nvSpPr>
        <p:spPr bwMode="auto">
          <a:xfrm>
            <a:off x="5770054" y="2126337"/>
            <a:ext cx="120417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itchFamily="34" charset="0"/>
              </a:rPr>
              <a:t>wants</a:t>
            </a:r>
          </a:p>
        </p:txBody>
      </p:sp>
      <p:grpSp>
        <p:nvGrpSpPr>
          <p:cNvPr id="4" name="Group 4">
            <a:extLst>
              <a:ext uri="{FF2B5EF4-FFF2-40B4-BE49-F238E27FC236}">
                <a16:creationId xmlns:a16="http://schemas.microsoft.com/office/drawing/2014/main" id="{FE7AB157-E68A-6553-B358-9E760D550DC2}"/>
              </a:ext>
            </a:extLst>
          </p:cNvPr>
          <p:cNvGrpSpPr>
            <a:grpSpLocks/>
          </p:cNvGrpSpPr>
          <p:nvPr/>
        </p:nvGrpSpPr>
        <p:grpSpPr bwMode="auto">
          <a:xfrm>
            <a:off x="3900055" y="4573606"/>
            <a:ext cx="1648691" cy="1475145"/>
            <a:chOff x="864" y="1968"/>
            <a:chExt cx="912" cy="816"/>
          </a:xfrm>
        </p:grpSpPr>
        <p:sp>
          <p:nvSpPr>
            <p:cNvPr id="5" name="Freeform 5">
              <a:extLst>
                <a:ext uri="{FF2B5EF4-FFF2-40B4-BE49-F238E27FC236}">
                  <a16:creationId xmlns:a16="http://schemas.microsoft.com/office/drawing/2014/main" id="{EE8A3E9F-3FDF-B456-A1FD-62AC8AD9497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6" name="Freeform 6">
              <a:extLst>
                <a:ext uri="{FF2B5EF4-FFF2-40B4-BE49-F238E27FC236}">
                  <a16:creationId xmlns:a16="http://schemas.microsoft.com/office/drawing/2014/main" id="{36850EE8-1AC9-EAED-5C08-030C03B6996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8" name="Freeform 7">
              <a:extLst>
                <a:ext uri="{FF2B5EF4-FFF2-40B4-BE49-F238E27FC236}">
                  <a16:creationId xmlns:a16="http://schemas.microsoft.com/office/drawing/2014/main" id="{72DDF46E-D994-DF10-AAAD-F3CC5896FA0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0" name="Freeform 8">
              <a:extLst>
                <a:ext uri="{FF2B5EF4-FFF2-40B4-BE49-F238E27FC236}">
                  <a16:creationId xmlns:a16="http://schemas.microsoft.com/office/drawing/2014/main" id="{7F61F8E2-C809-A482-3F6F-90033E0330C7}"/>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1" name="Freeform 10">
              <a:extLst>
                <a:ext uri="{FF2B5EF4-FFF2-40B4-BE49-F238E27FC236}">
                  <a16:creationId xmlns:a16="http://schemas.microsoft.com/office/drawing/2014/main" id="{D5B0D1BB-890A-C614-EEB4-6A4BF003B38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2" name="Freeform 11">
              <a:extLst>
                <a:ext uri="{FF2B5EF4-FFF2-40B4-BE49-F238E27FC236}">
                  <a16:creationId xmlns:a16="http://schemas.microsoft.com/office/drawing/2014/main" id="{8FC2D790-8341-ADFA-77F5-645FBB26BA0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13" name="Freeform 12">
              <a:extLst>
                <a:ext uri="{FF2B5EF4-FFF2-40B4-BE49-F238E27FC236}">
                  <a16:creationId xmlns:a16="http://schemas.microsoft.com/office/drawing/2014/main" id="{CCD94087-02B5-29BE-C661-FDAAD6E7B263}"/>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4" name="Freeform 13">
              <a:extLst>
                <a:ext uri="{FF2B5EF4-FFF2-40B4-BE49-F238E27FC236}">
                  <a16:creationId xmlns:a16="http://schemas.microsoft.com/office/drawing/2014/main" id="{B14813EC-EF85-1B93-1923-2AE48FFF73D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5" name="Freeform 14">
              <a:extLst>
                <a:ext uri="{FF2B5EF4-FFF2-40B4-BE49-F238E27FC236}">
                  <a16:creationId xmlns:a16="http://schemas.microsoft.com/office/drawing/2014/main" id="{54E3B628-D180-C9A3-D96F-F70510BAEB06}"/>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6" name="Freeform 15">
              <a:extLst>
                <a:ext uri="{FF2B5EF4-FFF2-40B4-BE49-F238E27FC236}">
                  <a16:creationId xmlns:a16="http://schemas.microsoft.com/office/drawing/2014/main" id="{D30BE7B5-2ECB-7934-8103-84345674A890}"/>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a:effectLst>
              <a:glow rad="139700">
                <a:schemeClr val="accent3">
                  <a:satMod val="175000"/>
                  <a:alpha val="40000"/>
                </a:schemeClr>
              </a:glow>
            </a:effectLst>
          </p:spPr>
          <p:txBody>
            <a:bodyPr wrap="none" anchor="ctr"/>
            <a:lstStyle/>
            <a:p>
              <a:pPr algn="r" eaLnBrk="0" hangingPunct="0"/>
              <a:endParaRPr lang="en-US" sz="4400" b="1" dirty="0">
                <a:solidFill>
                  <a:srgbClr val="0000FF"/>
                </a:solidFill>
                <a:latin typeface="Comic Sans MS" pitchFamily="66" charset="0"/>
              </a:endParaRPr>
            </a:p>
          </p:txBody>
        </p:sp>
        <p:sp>
          <p:nvSpPr>
            <p:cNvPr id="17" name="Freeform 9">
              <a:extLst>
                <a:ext uri="{FF2B5EF4-FFF2-40B4-BE49-F238E27FC236}">
                  <a16:creationId xmlns:a16="http://schemas.microsoft.com/office/drawing/2014/main" id="{97D48EA9-F546-CC78-2A4F-5E38111D51C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6921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70</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18" name="TextBox 17"/>
          <p:cNvSpPr txBox="1"/>
          <p:nvPr/>
        </p:nvSpPr>
        <p:spPr bwMode="auto">
          <a:xfrm>
            <a:off x="5765800" y="5475545"/>
            <a:ext cx="287133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Otherwise, why join?</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1500732" cy="1542547"/>
            <a:chOff x="2745692" y="3443700"/>
            <a:chExt cx="1500732" cy="1542547"/>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382601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71</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18" name="TextBox 17"/>
          <p:cNvSpPr txBox="1"/>
          <p:nvPr/>
        </p:nvSpPr>
        <p:spPr bwMode="auto">
          <a:xfrm>
            <a:off x="5765800" y="5475545"/>
            <a:ext cx="287133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Cheaper than expected!</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1500732" cy="1542547"/>
            <a:chOff x="2745692" y="3443700"/>
            <a:chExt cx="1500732" cy="1542547"/>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
        <p:nvSpPr>
          <p:cNvPr id="13" name="TextBox 12"/>
          <p:cNvSpPr txBox="1"/>
          <p:nvPr/>
        </p:nvSpPr>
        <p:spPr bwMode="auto">
          <a:xfrm>
            <a:off x="3704615" y="2391779"/>
            <a:ext cx="173477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Discount</a:t>
            </a:r>
          </a:p>
        </p:txBody>
      </p:sp>
      <p:sp>
        <p:nvSpPr>
          <p:cNvPr id="16" name="Down Arrow 15"/>
          <p:cNvSpPr/>
          <p:nvPr/>
        </p:nvSpPr>
        <p:spPr bwMode="auto">
          <a:xfrm>
            <a:off x="4267200" y="2914999"/>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8508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72</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18" name="TextBox 17"/>
          <p:cNvSpPr txBox="1"/>
          <p:nvPr/>
        </p:nvSpPr>
        <p:spPr bwMode="auto">
          <a:xfrm>
            <a:off x="5765800" y="5475545"/>
            <a:ext cx="287133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Something for nothing!</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2443710" cy="1542547"/>
            <a:chOff x="2745692" y="3443700"/>
            <a:chExt cx="2443710" cy="1542547"/>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2" name="Down Arrow 21"/>
            <p:cNvSpPr/>
            <p:nvPr/>
          </p:nvSpPr>
          <p:spPr bwMode="auto">
            <a:xfrm rot="3211658">
              <a:off x="4385058" y="3657097"/>
              <a:ext cx="609600" cy="99908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
        <p:nvSpPr>
          <p:cNvPr id="13" name="TextBox 12"/>
          <p:cNvSpPr txBox="1"/>
          <p:nvPr/>
        </p:nvSpPr>
        <p:spPr bwMode="auto">
          <a:xfrm>
            <a:off x="3704615" y="2391779"/>
            <a:ext cx="173477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Discount</a:t>
            </a:r>
          </a:p>
        </p:txBody>
      </p:sp>
      <p:sp>
        <p:nvSpPr>
          <p:cNvPr id="16" name="Down Arrow 15"/>
          <p:cNvSpPr/>
          <p:nvPr/>
        </p:nvSpPr>
        <p:spPr bwMode="auto">
          <a:xfrm>
            <a:off x="4267200" y="2914999"/>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0" name="TextBox 19"/>
          <p:cNvSpPr txBox="1"/>
          <p:nvPr/>
        </p:nvSpPr>
        <p:spPr bwMode="auto">
          <a:xfrm>
            <a:off x="6174692" y="3014092"/>
            <a:ext cx="172354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FreeRide</a:t>
            </a:r>
          </a:p>
        </p:txBody>
      </p:sp>
    </p:spTree>
    <p:extLst>
      <p:ext uri="{BB962C8B-B14F-4D97-AF65-F5344CB8AC3E}">
        <p14:creationId xmlns:p14="http://schemas.microsoft.com/office/powerpoint/2010/main" val="32053505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73</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2443710" cy="2031845"/>
            <a:chOff x="2745692" y="3443700"/>
            <a:chExt cx="2443710" cy="2031845"/>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2" name="Down Arrow 21"/>
            <p:cNvSpPr/>
            <p:nvPr/>
          </p:nvSpPr>
          <p:spPr bwMode="auto">
            <a:xfrm rot="3211658">
              <a:off x="4385058" y="3657097"/>
              <a:ext cx="609600" cy="99908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4" name="Down Arrow 23"/>
            <p:cNvSpPr/>
            <p:nvPr/>
          </p:nvSpPr>
          <p:spPr bwMode="auto">
            <a:xfrm>
              <a:off x="3191258" y="4903807"/>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
        <p:nvSpPr>
          <p:cNvPr id="13" name="TextBox 12"/>
          <p:cNvSpPr txBox="1"/>
          <p:nvPr/>
        </p:nvSpPr>
        <p:spPr bwMode="auto">
          <a:xfrm>
            <a:off x="3704615" y="2391779"/>
            <a:ext cx="173477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Discount</a:t>
            </a:r>
          </a:p>
        </p:txBody>
      </p:sp>
      <p:sp>
        <p:nvSpPr>
          <p:cNvPr id="16" name="Down Arrow 15"/>
          <p:cNvSpPr/>
          <p:nvPr/>
        </p:nvSpPr>
        <p:spPr bwMode="auto">
          <a:xfrm>
            <a:off x="4267200" y="2914999"/>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0" name="TextBox 19"/>
          <p:cNvSpPr txBox="1"/>
          <p:nvPr/>
        </p:nvSpPr>
        <p:spPr bwMode="auto">
          <a:xfrm>
            <a:off x="6174692" y="3014092"/>
            <a:ext cx="172354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FreeRide</a:t>
            </a:r>
          </a:p>
        </p:txBody>
      </p:sp>
      <p:sp>
        <p:nvSpPr>
          <p:cNvPr id="23" name="TextBox 22"/>
          <p:cNvSpPr txBox="1"/>
          <p:nvPr/>
        </p:nvSpPr>
        <p:spPr bwMode="auto">
          <a:xfrm>
            <a:off x="3438869" y="5498651"/>
            <a:ext cx="226626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Underwater</a:t>
            </a:r>
          </a:p>
        </p:txBody>
      </p:sp>
    </p:spTree>
    <p:extLst>
      <p:ext uri="{BB962C8B-B14F-4D97-AF65-F5344CB8AC3E}">
        <p14:creationId xmlns:p14="http://schemas.microsoft.com/office/powerpoint/2010/main" val="25346979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Payoffs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74</a:t>
            </a:fld>
            <a:endParaRPr lang="en-US" dirty="0"/>
          </a:p>
        </p:txBody>
      </p:sp>
      <p:pic>
        <p:nvPicPr>
          <p:cNvPr id="10242" name="Picture 2" descr="http://i.ebayimg.com/00/s/NTY2WDg0OQ==/z/pzoAAOSwBvNTnrly/$_32.JPG?set_id=880000500F"/>
          <p:cNvPicPr>
            <a:picLocks noChangeAspect="1" noChangeArrowheads="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56021" y="20637"/>
            <a:ext cx="10256043" cy="6837363"/>
          </a:xfrm>
          <a:prstGeom prst="rect">
            <a:avLst/>
          </a:prstGeom>
          <a:noFill/>
          <a:ln>
            <a:solidFill>
              <a:srgbClr val="FFFF00"/>
            </a:solidFill>
          </a:ln>
          <a:extLst>
            <a:ext uri="{909E8E84-426E-40DD-AFC4-6F175D3DCCD1}">
              <a14:hiddenFill xmlns:a14="http://schemas.microsoft.com/office/drawing/2010/main">
                <a:solidFill>
                  <a:srgbClr val="FFFFFF"/>
                </a:solidFill>
              </a14:hiddenFill>
            </a:ext>
          </a:extLst>
        </p:spPr>
      </p:pic>
      <p:sp>
        <p:nvSpPr>
          <p:cNvPr id="11" name="TextBox 10"/>
          <p:cNvSpPr txBox="1"/>
          <p:nvPr/>
        </p:nvSpPr>
        <p:spPr bwMode="auto">
          <a:xfrm>
            <a:off x="228600" y="210635"/>
            <a:ext cx="2438967"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Payoffs</a:t>
            </a:r>
          </a:p>
        </p:txBody>
      </p:sp>
      <p:sp>
        <p:nvSpPr>
          <p:cNvPr id="4" name="Down Arrow 3"/>
          <p:cNvSpPr/>
          <p:nvPr/>
        </p:nvSpPr>
        <p:spPr bwMode="auto">
          <a:xfrm>
            <a:off x="1402379" y="1447800"/>
            <a:ext cx="609600" cy="4574070"/>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19" name="TextBox 18"/>
          <p:cNvSpPr txBox="1"/>
          <p:nvPr/>
        </p:nvSpPr>
        <p:spPr bwMode="auto">
          <a:xfrm>
            <a:off x="297589" y="1460275"/>
            <a:ext cx="1104790"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better</a:t>
            </a:r>
          </a:p>
        </p:txBody>
      </p:sp>
      <p:sp>
        <p:nvSpPr>
          <p:cNvPr id="21" name="TextBox 20"/>
          <p:cNvSpPr txBox="1"/>
          <p:nvPr/>
        </p:nvSpPr>
        <p:spPr bwMode="auto">
          <a:xfrm>
            <a:off x="297589" y="5475545"/>
            <a:ext cx="1144865" cy="523220"/>
          </a:xfrm>
          <a:prstGeom prst="rect">
            <a:avLst/>
          </a:prstGeom>
          <a:noFill/>
          <a:ln w="76200">
            <a:noFill/>
            <a:miter lim="800000"/>
            <a:headEnd/>
            <a:tailEnd/>
          </a:ln>
          <a:effectLst/>
        </p:spPr>
        <p:txBody>
          <a:bodyPr wrap="none" rtlCol="0">
            <a:spAutoFit/>
          </a:bodyPr>
          <a:lstStyle/>
          <a:p>
            <a:pPr algn="l"/>
            <a:r>
              <a:rPr lang="en-US" sz="2800" dirty="0">
                <a:solidFill>
                  <a:schemeClr val="bg1"/>
                </a:solidFill>
                <a:latin typeface="Arial" panose="020B0604020202020204" pitchFamily="34" charset="0"/>
                <a:cs typeface="Arial" panose="020B0604020202020204" pitchFamily="34" charset="0"/>
              </a:rPr>
              <a:t>worse</a:t>
            </a:r>
          </a:p>
        </p:txBody>
      </p:sp>
      <p:grpSp>
        <p:nvGrpSpPr>
          <p:cNvPr id="5" name="Group 4"/>
          <p:cNvGrpSpPr/>
          <p:nvPr/>
        </p:nvGrpSpPr>
        <p:grpSpPr>
          <a:xfrm>
            <a:off x="3821634" y="3443700"/>
            <a:ext cx="2443710" cy="2031845"/>
            <a:chOff x="2745692" y="3443700"/>
            <a:chExt cx="2443710" cy="2031845"/>
          </a:xfrm>
        </p:grpSpPr>
        <p:sp>
          <p:nvSpPr>
            <p:cNvPr id="14" name="TextBox 13"/>
            <p:cNvSpPr txBox="1"/>
            <p:nvPr/>
          </p:nvSpPr>
          <p:spPr bwMode="auto">
            <a:xfrm>
              <a:off x="2986945" y="3443700"/>
              <a:ext cx="1018227" cy="523220"/>
            </a:xfrm>
            <a:prstGeom prst="rect">
              <a:avLst/>
            </a:prstGeom>
            <a:solidFill>
              <a:schemeClr val="bg1"/>
            </a:solidFill>
            <a:ln w="76200">
              <a:solidFill>
                <a:srgbClr val="CCFFCC"/>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Deal</a:t>
              </a:r>
            </a:p>
          </p:txBody>
        </p:sp>
        <p:sp>
          <p:nvSpPr>
            <p:cNvPr id="15" name="TextBox 14"/>
            <p:cNvSpPr txBox="1"/>
            <p:nvPr/>
          </p:nvSpPr>
          <p:spPr bwMode="auto">
            <a:xfrm>
              <a:off x="2745692" y="4463027"/>
              <a:ext cx="1500732"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NoDeal</a:t>
              </a:r>
            </a:p>
          </p:txBody>
        </p:sp>
        <p:sp>
          <p:nvSpPr>
            <p:cNvPr id="17" name="Down Arrow 16"/>
            <p:cNvSpPr/>
            <p:nvPr/>
          </p:nvSpPr>
          <p:spPr bwMode="auto">
            <a:xfrm>
              <a:off x="3191258" y="3930274"/>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2" name="Down Arrow 21"/>
            <p:cNvSpPr/>
            <p:nvPr/>
          </p:nvSpPr>
          <p:spPr bwMode="auto">
            <a:xfrm rot="3211658">
              <a:off x="4385058" y="3657097"/>
              <a:ext cx="609600" cy="99908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24" name="Down Arrow 23"/>
            <p:cNvSpPr/>
            <p:nvPr/>
          </p:nvSpPr>
          <p:spPr bwMode="auto">
            <a:xfrm>
              <a:off x="3191258" y="4903807"/>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grpSp>
      <p:sp>
        <p:nvSpPr>
          <p:cNvPr id="13" name="TextBox 12"/>
          <p:cNvSpPr txBox="1"/>
          <p:nvPr/>
        </p:nvSpPr>
        <p:spPr bwMode="auto">
          <a:xfrm>
            <a:off x="3704615" y="2391779"/>
            <a:ext cx="1734770"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Discount</a:t>
            </a:r>
          </a:p>
        </p:txBody>
      </p:sp>
      <p:sp>
        <p:nvSpPr>
          <p:cNvPr id="16" name="Down Arrow 15"/>
          <p:cNvSpPr/>
          <p:nvPr/>
        </p:nvSpPr>
        <p:spPr bwMode="auto">
          <a:xfrm>
            <a:off x="4267200" y="2914999"/>
            <a:ext cx="609600" cy="571738"/>
          </a:xfrm>
          <a:prstGeom prst="downArrow">
            <a:avLst/>
          </a:prstGeom>
          <a:solidFill>
            <a:srgbClr val="FFC000"/>
          </a:solidFill>
          <a:ln w="381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20" name="TextBox 19"/>
          <p:cNvSpPr txBox="1"/>
          <p:nvPr/>
        </p:nvSpPr>
        <p:spPr bwMode="auto">
          <a:xfrm>
            <a:off x="6174692" y="3014092"/>
            <a:ext cx="172354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FreeRide</a:t>
            </a:r>
          </a:p>
        </p:txBody>
      </p:sp>
      <p:sp>
        <p:nvSpPr>
          <p:cNvPr id="23" name="TextBox 22"/>
          <p:cNvSpPr txBox="1"/>
          <p:nvPr/>
        </p:nvSpPr>
        <p:spPr bwMode="auto">
          <a:xfrm>
            <a:off x="3438869" y="5498651"/>
            <a:ext cx="2266262"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cap="small" dirty="0">
                <a:solidFill>
                  <a:srgbClr val="FFFF00"/>
                </a:solidFill>
                <a:latin typeface="Arial" panose="020B0604020202020204" pitchFamily="34" charset="0"/>
              </a:rPr>
              <a:t>Underwater</a:t>
            </a:r>
          </a:p>
        </p:txBody>
      </p:sp>
      <p:cxnSp>
        <p:nvCxnSpPr>
          <p:cNvPr id="7" name="Straight Connector 6"/>
          <p:cNvCxnSpPr/>
          <p:nvPr/>
        </p:nvCxnSpPr>
        <p:spPr bwMode="auto">
          <a:xfrm>
            <a:off x="1707179" y="5193741"/>
            <a:ext cx="5751095" cy="0"/>
          </a:xfrm>
          <a:prstGeom prst="line">
            <a:avLst/>
          </a:prstGeom>
          <a:solidFill>
            <a:srgbClr val="FFFFCC"/>
          </a:solidFill>
          <a:ln w="76200" cap="flat" cmpd="sng" algn="ctr">
            <a:solidFill>
              <a:srgbClr val="FFC000"/>
            </a:solidFill>
            <a:prstDash val="sysDash"/>
            <a:round/>
            <a:headEnd type="none" w="med" len="med"/>
            <a:tailEnd type="none" w="med" len="med"/>
          </a:ln>
          <a:effectLst/>
        </p:spPr>
      </p:cxnSp>
      <p:sp>
        <p:nvSpPr>
          <p:cNvPr id="25" name="TextBox 24"/>
          <p:cNvSpPr txBox="1"/>
          <p:nvPr/>
        </p:nvSpPr>
        <p:spPr bwMode="auto">
          <a:xfrm>
            <a:off x="112498" y="4468200"/>
            <a:ext cx="287133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Acceptable</a:t>
            </a:r>
          </a:p>
        </p:txBody>
      </p:sp>
      <p:sp>
        <p:nvSpPr>
          <p:cNvPr id="18" name="TextBox 17"/>
          <p:cNvSpPr txBox="1"/>
          <p:nvPr/>
        </p:nvSpPr>
        <p:spPr bwMode="auto">
          <a:xfrm>
            <a:off x="228600" y="5475545"/>
            <a:ext cx="287133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Unacceptable</a:t>
            </a:r>
          </a:p>
        </p:txBody>
      </p:sp>
    </p:spTree>
    <p:extLst>
      <p:ext uri="{BB962C8B-B14F-4D97-AF65-F5344CB8AC3E}">
        <p14:creationId xmlns:p14="http://schemas.microsoft.com/office/powerpoint/2010/main" val="1148305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Uniform Swap Protocol</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75</a:t>
            </a:fld>
            <a:endParaRPr lang="en-US" dirty="0"/>
          </a:p>
        </p:txBody>
      </p:sp>
      <p:sp>
        <p:nvSpPr>
          <p:cNvPr id="4" name="TextBox 3"/>
          <p:cNvSpPr txBox="1"/>
          <p:nvPr/>
        </p:nvSpPr>
        <p:spPr bwMode="auto">
          <a:xfrm>
            <a:off x="550334" y="2905780"/>
            <a:ext cx="8132233" cy="523220"/>
          </a:xfrm>
          <a:prstGeom prst="rect">
            <a:avLst/>
          </a:prstGeom>
          <a:solidFill>
            <a:schemeClr val="bg1"/>
          </a:solidFill>
          <a:ln w="76200">
            <a:solidFill>
              <a:srgbClr val="FF6699"/>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If all parties conform, they finish with payoff </a:t>
            </a:r>
            <a:r>
              <a:rPr lang="en-US" sz="2800" cap="small" dirty="0">
                <a:solidFill>
                  <a:schemeClr val="tx1"/>
                </a:solidFill>
                <a:latin typeface="Arial" panose="020B0604020202020204" pitchFamily="34" charset="0"/>
              </a:rPr>
              <a:t>Deal</a:t>
            </a:r>
          </a:p>
        </p:txBody>
      </p:sp>
      <p:sp>
        <p:nvSpPr>
          <p:cNvPr id="6" name="TextBox 5"/>
          <p:cNvSpPr txBox="1"/>
          <p:nvPr/>
        </p:nvSpPr>
        <p:spPr bwMode="auto">
          <a:xfrm>
            <a:off x="550334" y="3831527"/>
            <a:ext cx="7772400" cy="954107"/>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If any coalition deviates, no conforming party finishes with payoff </a:t>
            </a:r>
            <a:r>
              <a:rPr lang="en-US" sz="2800" cap="small" dirty="0">
                <a:solidFill>
                  <a:schemeClr val="tx1"/>
                </a:solidFill>
                <a:latin typeface="Arial" panose="020B0604020202020204" pitchFamily="34" charset="0"/>
              </a:rPr>
              <a:t>Underwater</a:t>
            </a:r>
          </a:p>
        </p:txBody>
      </p:sp>
    </p:spTree>
    <p:extLst>
      <p:ext uri="{BB962C8B-B14F-4D97-AF65-F5344CB8AC3E}">
        <p14:creationId xmlns:p14="http://schemas.microsoft.com/office/powerpoint/2010/main" val="38290181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https://beingabeautifulmess.files.wordpress.com/2012/07/4283487050_c2d162a6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791" y="-72606"/>
            <a:ext cx="11247582" cy="70032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800" y="533400"/>
            <a:ext cx="7772400" cy="1143000"/>
          </a:xfrm>
        </p:spPr>
        <p:txBody>
          <a:bodyPr/>
          <a:lstStyle/>
          <a:p>
            <a:r>
              <a:rPr lang="en-US" dirty="0">
                <a:solidFill>
                  <a:srgbClr val="FFFF00"/>
                </a:solidFill>
              </a:rPr>
              <a:t>Strong Nash Equilibrium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76</a:t>
            </a:fld>
            <a:endParaRPr lang="en-US" dirty="0"/>
          </a:p>
        </p:txBody>
      </p:sp>
      <p:sp>
        <p:nvSpPr>
          <p:cNvPr id="5" name="TextBox 4"/>
          <p:cNvSpPr txBox="1"/>
          <p:nvPr/>
        </p:nvSpPr>
        <p:spPr bwMode="auto">
          <a:xfrm>
            <a:off x="485768" y="2234076"/>
            <a:ext cx="5838458"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Everyone follows one strategy …</a:t>
            </a:r>
            <a:endParaRPr lang="en-US" sz="2800" b="1" cap="small" dirty="0">
              <a:solidFill>
                <a:srgbClr val="FF99FF"/>
              </a:solidFill>
              <a:latin typeface="Arial" panose="020B0604020202020204" pitchFamily="34" charset="0"/>
            </a:endParaRPr>
          </a:p>
        </p:txBody>
      </p:sp>
      <p:sp>
        <p:nvSpPr>
          <p:cNvPr id="6" name="TextBox 5"/>
          <p:cNvSpPr txBox="1"/>
          <p:nvPr/>
        </p:nvSpPr>
        <p:spPr bwMode="auto">
          <a:xfrm>
            <a:off x="465336" y="3435287"/>
            <a:ext cx="4879862"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But if a coalition deviates…</a:t>
            </a:r>
            <a:endParaRPr lang="en-US" sz="2800" b="1" cap="small" dirty="0">
              <a:solidFill>
                <a:srgbClr val="FFFF00"/>
              </a:solidFill>
              <a:latin typeface="Arial" panose="020B0604020202020204" pitchFamily="34" charset="0"/>
            </a:endParaRPr>
          </a:p>
        </p:txBody>
      </p:sp>
      <p:sp>
        <p:nvSpPr>
          <p:cNvPr id="7" name="TextBox 6"/>
          <p:cNvSpPr txBox="1"/>
          <p:nvPr/>
        </p:nvSpPr>
        <p:spPr bwMode="auto">
          <a:xfrm>
            <a:off x="465336" y="4624007"/>
            <a:ext cx="4637808"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It won’t improve its payoff</a:t>
            </a:r>
            <a:endParaRPr lang="en-US" sz="2800" b="1" cap="small" dirty="0">
              <a:solidFill>
                <a:srgbClr val="FFFF00"/>
              </a:solidFill>
              <a:latin typeface="Arial" panose="020B0604020202020204" pitchFamily="34" charset="0"/>
            </a:endParaRPr>
          </a:p>
        </p:txBody>
      </p:sp>
    </p:spTree>
    <p:extLst>
      <p:ext uri="{BB962C8B-B14F-4D97-AF65-F5344CB8AC3E}">
        <p14:creationId xmlns:p14="http://schemas.microsoft.com/office/powerpoint/2010/main" val="346219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77</a:t>
            </a:fld>
            <a:endParaRPr lang="en-US" dirty="0"/>
          </a:p>
        </p:txBody>
      </p:sp>
      <p:sp>
        <p:nvSpPr>
          <p:cNvPr id="4" name="TextBox 3"/>
          <p:cNvSpPr txBox="1"/>
          <p:nvPr/>
        </p:nvSpPr>
        <p:spPr bwMode="auto">
          <a:xfrm>
            <a:off x="986202" y="2239156"/>
            <a:ext cx="6626122"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If swap digraph is </a:t>
            </a:r>
            <a:r>
              <a:rPr lang="en-US" sz="2800" i="1" dirty="0">
                <a:solidFill>
                  <a:schemeClr val="tx1"/>
                </a:solidFill>
                <a:latin typeface="Arial" panose="020B0604020202020204" pitchFamily="34" charset="0"/>
                <a:cs typeface="Arial" panose="020B0604020202020204" pitchFamily="34" charset="0"/>
              </a:rPr>
              <a:t>strongly connected</a:t>
            </a:r>
            <a:r>
              <a:rPr lang="en-US" sz="2800" dirty="0">
                <a:solidFill>
                  <a:srgbClr val="FFFF00"/>
                </a:solidFill>
                <a:latin typeface="Arial" panose="020B0604020202020204" pitchFamily="34" charset="0"/>
                <a:cs typeface="Arial" panose="020B0604020202020204" pitchFamily="34" charset="0"/>
              </a:rPr>
              <a:t>, then parties have incentive to conform.</a:t>
            </a:r>
            <a:endParaRPr lang="en-US" sz="2800" cap="small" dirty="0">
              <a:solidFill>
                <a:srgbClr val="FFFF00"/>
              </a:solidFill>
              <a:latin typeface="Arial" panose="020B0604020202020204" pitchFamily="34" charset="0"/>
              <a:cs typeface="Arial" panose="020B0604020202020204" pitchFamily="34" charset="0"/>
            </a:endParaRPr>
          </a:p>
        </p:txBody>
      </p:sp>
      <p:sp>
        <p:nvSpPr>
          <p:cNvPr id="5" name="TextBox 4"/>
          <p:cNvSpPr txBox="1"/>
          <p:nvPr/>
        </p:nvSpPr>
        <p:spPr bwMode="auto">
          <a:xfrm>
            <a:off x="986202" y="3881161"/>
            <a:ext cx="7078464"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More precisely: conforming to any uniform swap protocol is a </a:t>
            </a:r>
            <a:r>
              <a:rPr lang="en-US" sz="2800" i="1" dirty="0">
                <a:solidFill>
                  <a:schemeClr val="tx1"/>
                </a:solidFill>
                <a:latin typeface="Arial" panose="020B0604020202020204" pitchFamily="34" charset="0"/>
              </a:rPr>
              <a:t>strong Nash Equilibrium</a:t>
            </a:r>
            <a:endParaRPr lang="en-US" sz="2800" i="1" cap="small" dirty="0">
              <a:solidFill>
                <a:schemeClr val="tx1"/>
              </a:solidFill>
              <a:latin typeface="Arial" panose="020B0604020202020204" pitchFamily="34" charset="0"/>
            </a:endParaRPr>
          </a:p>
        </p:txBody>
      </p:sp>
    </p:spTree>
    <p:extLst>
      <p:ext uri="{BB962C8B-B14F-4D97-AF65-F5344CB8AC3E}">
        <p14:creationId xmlns:p14="http://schemas.microsoft.com/office/powerpoint/2010/main" val="273738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78</a:t>
            </a:fld>
            <a:endParaRPr lang="en-US" dirty="0"/>
          </a:p>
        </p:txBody>
      </p:sp>
      <p:sp>
        <p:nvSpPr>
          <p:cNvPr id="4" name="TextBox 3"/>
          <p:cNvSpPr txBox="1"/>
          <p:nvPr/>
        </p:nvSpPr>
        <p:spPr bwMode="auto">
          <a:xfrm>
            <a:off x="986202" y="2239156"/>
            <a:ext cx="6849698"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If swap digraph is </a:t>
            </a:r>
            <a:r>
              <a:rPr lang="en-US" sz="2800" i="1" dirty="0">
                <a:solidFill>
                  <a:schemeClr val="tx1"/>
                </a:solidFill>
                <a:latin typeface="Arial" panose="020B0604020202020204" pitchFamily="34" charset="0"/>
                <a:cs typeface="Arial" panose="020B0604020202020204" pitchFamily="34" charset="0"/>
              </a:rPr>
              <a:t>not</a:t>
            </a:r>
            <a:r>
              <a:rPr lang="en-US" sz="2800" dirty="0">
                <a:solidFill>
                  <a:srgbClr val="FFFF00"/>
                </a:solidFill>
                <a:latin typeface="Arial" panose="020B0604020202020204" pitchFamily="34" charset="0"/>
                <a:cs typeface="Arial" panose="020B0604020202020204" pitchFamily="34" charset="0"/>
              </a:rPr>
              <a:t> </a:t>
            </a:r>
            <a:r>
              <a:rPr lang="en-US" sz="2800" i="1" dirty="0">
                <a:solidFill>
                  <a:schemeClr val="tx1"/>
                </a:solidFill>
                <a:latin typeface="Arial" panose="020B0604020202020204" pitchFamily="34" charset="0"/>
                <a:cs typeface="Arial" panose="020B0604020202020204" pitchFamily="34" charset="0"/>
              </a:rPr>
              <a:t>strongly connected</a:t>
            </a:r>
            <a:r>
              <a:rPr lang="en-US" sz="2800" dirty="0">
                <a:solidFill>
                  <a:srgbClr val="FFFF00"/>
                </a:solidFill>
                <a:latin typeface="Arial" panose="020B0604020202020204" pitchFamily="34" charset="0"/>
                <a:cs typeface="Arial" panose="020B0604020202020204" pitchFamily="34" charset="0"/>
              </a:rPr>
              <a:t>, then parties have </a:t>
            </a:r>
            <a:r>
              <a:rPr lang="en-US" sz="2800" i="1" dirty="0">
                <a:solidFill>
                  <a:schemeClr val="tx1"/>
                </a:solidFill>
                <a:latin typeface="Arial" panose="020B0604020202020204" pitchFamily="34" charset="0"/>
                <a:cs typeface="Arial" panose="020B0604020202020204" pitchFamily="34" charset="0"/>
              </a:rPr>
              <a:t>no</a:t>
            </a:r>
            <a:r>
              <a:rPr lang="en-US" sz="2800" dirty="0">
                <a:solidFill>
                  <a:srgbClr val="FFFF00"/>
                </a:solidFill>
                <a:latin typeface="Arial" panose="020B0604020202020204" pitchFamily="34" charset="0"/>
                <a:cs typeface="Arial" panose="020B0604020202020204" pitchFamily="34" charset="0"/>
              </a:rPr>
              <a:t> </a:t>
            </a:r>
            <a:r>
              <a:rPr lang="en-US" sz="2800" i="1" dirty="0">
                <a:solidFill>
                  <a:schemeClr val="tx1"/>
                </a:solidFill>
                <a:latin typeface="Arial" panose="020B0604020202020204" pitchFamily="34" charset="0"/>
                <a:cs typeface="Arial" panose="020B0604020202020204" pitchFamily="34" charset="0"/>
              </a:rPr>
              <a:t>incentive to conform</a:t>
            </a:r>
            <a:r>
              <a:rPr lang="en-US" sz="2800" dirty="0">
                <a:solidFill>
                  <a:srgbClr val="FFFF00"/>
                </a:solidFill>
                <a:latin typeface="Arial" panose="020B0604020202020204" pitchFamily="34" charset="0"/>
                <a:cs typeface="Arial" panose="020B0604020202020204" pitchFamily="34" charset="0"/>
              </a:rPr>
              <a:t>.</a:t>
            </a:r>
            <a:endParaRPr lang="en-US" sz="2800" cap="small" dirty="0">
              <a:solidFill>
                <a:srgbClr val="FFFF00"/>
              </a:solidFill>
              <a:latin typeface="Arial" panose="020B0604020202020204" pitchFamily="34" charset="0"/>
              <a:cs typeface="Arial" panose="020B0604020202020204" pitchFamily="34" charset="0"/>
            </a:endParaRPr>
          </a:p>
        </p:txBody>
      </p:sp>
      <p:sp>
        <p:nvSpPr>
          <p:cNvPr id="5" name="TextBox 4"/>
          <p:cNvSpPr txBox="1"/>
          <p:nvPr/>
        </p:nvSpPr>
        <p:spPr bwMode="auto">
          <a:xfrm>
            <a:off x="986202" y="3881161"/>
            <a:ext cx="7078464" cy="1384995"/>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rPr>
              <a:t>More precisely: conforming to any uniform swap protocol is never a strong </a:t>
            </a:r>
            <a:r>
              <a:rPr lang="en-US" sz="2800">
                <a:solidFill>
                  <a:srgbClr val="FFFF00"/>
                </a:solidFill>
                <a:latin typeface="Arial" panose="020B0604020202020204" pitchFamily="34" charset="0"/>
              </a:rPr>
              <a:t>Nash Equilbrium</a:t>
            </a:r>
            <a:endParaRPr lang="en-US" sz="2800" cap="small" dirty="0">
              <a:solidFill>
                <a:srgbClr val="FFFF00"/>
              </a:solidFill>
              <a:latin typeface="Arial" panose="020B0604020202020204" pitchFamily="34" charset="0"/>
            </a:endParaRPr>
          </a:p>
        </p:txBody>
      </p:sp>
    </p:spTree>
    <p:extLst>
      <p:ext uri="{BB962C8B-B14F-4D97-AF65-F5344CB8AC3E}">
        <p14:creationId xmlns:p14="http://schemas.microsoft.com/office/powerpoint/2010/main" val="136755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79</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82997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8</a:t>
            </a:fld>
            <a:endParaRPr lang="en-US" dirty="0"/>
          </a:p>
        </p:txBody>
      </p:sp>
      <p:grpSp>
        <p:nvGrpSpPr>
          <p:cNvPr id="3" name="Group 2">
            <a:extLst>
              <a:ext uri="{FF2B5EF4-FFF2-40B4-BE49-F238E27FC236}">
                <a16:creationId xmlns:a16="http://schemas.microsoft.com/office/drawing/2014/main" id="{743068BC-B87E-00A4-6D5A-062BB400A494}"/>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20" name="Freeform 5"/>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pic>
        <p:nvPicPr>
          <p:cNvPr id="18" name="Picture 6" descr="https://bitcoin.org/img/icons/opengraph.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8124" y="1654904"/>
            <a:ext cx="1001773" cy="100177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4"/>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32" name="Freeform 5"/>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3" name="Freeform 6"/>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4" name="Freeform 7"/>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5" name="Freeform 8"/>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6" name="Freeform 10"/>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7" name="Freeform 11"/>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8" name="Freeform 12"/>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9" name="Freeform 13"/>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0" name="Freeform 14"/>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1" name="Freeform 15"/>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2" name="Freeform 9"/>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2052" name="Picture 4" descr="Image result for old cadilla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7606" y="4536611"/>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Algorand Crypto PNG Transparent Images | PNG All">
            <a:extLst>
              <a:ext uri="{FF2B5EF4-FFF2-40B4-BE49-F238E27FC236}">
                <a16:creationId xmlns:a16="http://schemas.microsoft.com/office/drawing/2014/main" id="{BC4C8AE2-D542-4AAC-B1D2-DF068324A87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6675" y="1904899"/>
            <a:ext cx="703744" cy="703744"/>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4">
            <a:extLst>
              <a:ext uri="{FF2B5EF4-FFF2-40B4-BE49-F238E27FC236}">
                <a16:creationId xmlns:a16="http://schemas.microsoft.com/office/drawing/2014/main" id="{08DFC515-6927-4AB2-BB02-F9E46942891D}"/>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57" name="Freeform 5">
              <a:extLst>
                <a:ext uri="{FF2B5EF4-FFF2-40B4-BE49-F238E27FC236}">
                  <a16:creationId xmlns:a16="http://schemas.microsoft.com/office/drawing/2014/main" id="{503FB01C-43A5-438D-BC89-A5F5FD31674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8" name="Freeform 6">
              <a:extLst>
                <a:ext uri="{FF2B5EF4-FFF2-40B4-BE49-F238E27FC236}">
                  <a16:creationId xmlns:a16="http://schemas.microsoft.com/office/drawing/2014/main" id="{D3018E0B-86CA-4B2E-B871-0B8BF9B21AC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B5D6653B-56FB-4BE5-B79B-6D0DB3F218A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66E8161A-E923-4080-A10E-1C16909B3013}"/>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B0516978-5A3F-490F-ACDE-C43A2328049E}"/>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A5E2CAB9-322C-4C3D-B54B-9B132A9E2D4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FA01E839-9255-4660-9F38-AA6B375F79FF}"/>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491FFAE0-3C0C-45EB-8C18-05E0C8FABD54}"/>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2CB8E52E-A3B3-4E4C-AAAE-E37EC2F290D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21BD79DB-A92B-4409-B5FB-5FCE0D7A5C91}"/>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03FABB00-B220-41CF-949B-D57449D7EFB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920668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80</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Tree>
    <p:extLst>
      <p:ext uri="{BB962C8B-B14F-4D97-AF65-F5344CB8AC3E}">
        <p14:creationId xmlns:p14="http://schemas.microsoft.com/office/powerpoint/2010/main" val="19147545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81</a:t>
            </a:fld>
            <a:endParaRPr lang="en-US" dirty="0"/>
          </a:p>
        </p:txBody>
      </p:sp>
      <p:sp>
        <p:nvSpPr>
          <p:cNvPr id="4" name="Oval 3"/>
          <p:cNvSpPr/>
          <p:nvPr/>
        </p:nvSpPr>
        <p:spPr bwMode="auto">
          <a:xfrm>
            <a:off x="2476500" y="23114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
        <p:nvSpPr>
          <p:cNvPr id="17" name="TextBox 16"/>
          <p:cNvSpPr txBox="1"/>
          <p:nvPr/>
        </p:nvSpPr>
        <p:spPr bwMode="auto">
          <a:xfrm>
            <a:off x="687368" y="3840945"/>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99FF"/>
                </a:solidFill>
                <a:latin typeface="Arial" panose="020B0604020202020204" pitchFamily="34" charset="0"/>
                <a:cs typeface="Arial" panose="020B0604020202020204" pitchFamily="34" charset="0"/>
              </a:rPr>
              <a:t>Subgraph </a:t>
            </a:r>
            <a:r>
              <a:rPr lang="en-US" sz="2800" i="1" dirty="0">
                <a:solidFill>
                  <a:srgbClr val="FF99FF"/>
                </a:solidFill>
                <a:latin typeface="Arial" panose="020B0604020202020204" pitchFamily="34" charset="0"/>
                <a:cs typeface="Arial" panose="020B0604020202020204" pitchFamily="34" charset="0"/>
              </a:rPr>
              <a:t>V</a:t>
            </a:r>
          </a:p>
        </p:txBody>
      </p:sp>
    </p:spTree>
    <p:extLst>
      <p:ext uri="{BB962C8B-B14F-4D97-AF65-F5344CB8AC3E}">
        <p14:creationId xmlns:p14="http://schemas.microsoft.com/office/powerpoint/2010/main" val="16461523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82</a:t>
            </a:fld>
            <a:endParaRPr lang="en-US" dirty="0"/>
          </a:p>
        </p:txBody>
      </p:sp>
      <p:sp>
        <p:nvSpPr>
          <p:cNvPr id="4" name="Oval 3"/>
          <p:cNvSpPr/>
          <p:nvPr/>
        </p:nvSpPr>
        <p:spPr bwMode="auto">
          <a:xfrm>
            <a:off x="2476500" y="23114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C0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
        <p:nvSpPr>
          <p:cNvPr id="17" name="TextBox 16"/>
          <p:cNvSpPr txBox="1"/>
          <p:nvPr/>
        </p:nvSpPr>
        <p:spPr bwMode="auto">
          <a:xfrm>
            <a:off x="687368" y="3840945"/>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99FF"/>
                </a:solidFill>
                <a:latin typeface="Arial" panose="020B0604020202020204" pitchFamily="34" charset="0"/>
                <a:cs typeface="Arial" panose="020B0604020202020204" pitchFamily="34" charset="0"/>
              </a:rPr>
              <a:t>Subgraph </a:t>
            </a:r>
            <a:r>
              <a:rPr lang="en-US" sz="2800" i="1" dirty="0">
                <a:solidFill>
                  <a:srgbClr val="FF99FF"/>
                </a:solidFill>
                <a:latin typeface="Arial" panose="020B0604020202020204" pitchFamily="34" charset="0"/>
                <a:cs typeface="Arial" panose="020B0604020202020204" pitchFamily="34" charset="0"/>
              </a:rPr>
              <a:t>V</a:t>
            </a:r>
          </a:p>
        </p:txBody>
      </p:sp>
      <p:sp>
        <p:nvSpPr>
          <p:cNvPr id="12" name="TextBox 11"/>
          <p:cNvSpPr txBox="1"/>
          <p:nvPr/>
        </p:nvSpPr>
        <p:spPr bwMode="auto">
          <a:xfrm>
            <a:off x="3984211" y="1247585"/>
            <a:ext cx="4145280"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Arcs go from </a:t>
            </a:r>
            <a:r>
              <a:rPr lang="en-US" sz="2800" i="1" dirty="0">
                <a:solidFill>
                  <a:srgbClr val="FFFF00"/>
                </a:solidFill>
                <a:latin typeface="Arial" panose="020B0604020202020204" pitchFamily="34" charset="0"/>
                <a:cs typeface="Arial" panose="020B0604020202020204" pitchFamily="34" charset="0"/>
              </a:rPr>
              <a:t>U</a:t>
            </a:r>
            <a:r>
              <a:rPr lang="en-US" sz="2800" dirty="0">
                <a:solidFill>
                  <a:srgbClr val="FFFF00"/>
                </a:solidFill>
                <a:latin typeface="Arial" panose="020B0604020202020204" pitchFamily="34" charset="0"/>
                <a:cs typeface="Arial" panose="020B0604020202020204" pitchFamily="34" charset="0"/>
              </a:rPr>
              <a:t> to </a:t>
            </a:r>
            <a:r>
              <a:rPr lang="en-US" sz="2800" i="1" dirty="0">
                <a:solidFill>
                  <a:srgbClr val="FFFF00"/>
                </a:solidFill>
                <a:latin typeface="Arial" panose="020B0604020202020204" pitchFamily="34" charset="0"/>
                <a:cs typeface="Arial" panose="020B0604020202020204" pitchFamily="34" charset="0"/>
              </a:rPr>
              <a:t>V</a:t>
            </a:r>
            <a:r>
              <a:rPr lang="en-US" sz="2800" dirty="0">
                <a:solidFill>
                  <a:srgbClr val="FFFF00"/>
                </a:solidFill>
                <a:latin typeface="Arial" panose="020B0604020202020204" pitchFamily="34" charset="0"/>
                <a:cs typeface="Arial" panose="020B0604020202020204" pitchFamily="34" charset="0"/>
              </a:rPr>
              <a:t>, but not vice-versa</a:t>
            </a:r>
          </a:p>
        </p:txBody>
      </p:sp>
    </p:spTree>
    <p:extLst>
      <p:ext uri="{BB962C8B-B14F-4D97-AF65-F5344CB8AC3E}">
        <p14:creationId xmlns:p14="http://schemas.microsoft.com/office/powerpoint/2010/main" val="38900387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83</a:t>
            </a:fld>
            <a:endParaRPr lang="en-US" dirty="0"/>
          </a:p>
        </p:txBody>
      </p:sp>
      <p:sp>
        <p:nvSpPr>
          <p:cNvPr id="4" name="Oval 3"/>
          <p:cNvSpPr/>
          <p:nvPr/>
        </p:nvSpPr>
        <p:spPr bwMode="auto">
          <a:xfrm>
            <a:off x="2476500" y="23114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C0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
        <p:nvSpPr>
          <p:cNvPr id="17" name="TextBox 16"/>
          <p:cNvSpPr txBox="1"/>
          <p:nvPr/>
        </p:nvSpPr>
        <p:spPr bwMode="auto">
          <a:xfrm>
            <a:off x="687368" y="3840945"/>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99FF"/>
                </a:solidFill>
                <a:latin typeface="Arial" panose="020B0604020202020204" pitchFamily="34" charset="0"/>
                <a:cs typeface="Arial" panose="020B0604020202020204" pitchFamily="34" charset="0"/>
              </a:rPr>
              <a:t>Subgraph </a:t>
            </a:r>
            <a:r>
              <a:rPr lang="en-US" sz="2800" i="1" dirty="0">
                <a:solidFill>
                  <a:srgbClr val="FF99FF"/>
                </a:solidFill>
                <a:latin typeface="Arial" panose="020B0604020202020204" pitchFamily="34" charset="0"/>
                <a:cs typeface="Arial" panose="020B0604020202020204" pitchFamily="34" charset="0"/>
              </a:rPr>
              <a:t>V</a:t>
            </a:r>
          </a:p>
        </p:txBody>
      </p:sp>
      <p:sp>
        <p:nvSpPr>
          <p:cNvPr id="12" name="TextBox 11"/>
          <p:cNvSpPr txBox="1"/>
          <p:nvPr/>
        </p:nvSpPr>
        <p:spPr bwMode="auto">
          <a:xfrm>
            <a:off x="3984211" y="1247585"/>
            <a:ext cx="4145280"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Arcs go from </a:t>
            </a:r>
            <a:r>
              <a:rPr lang="en-US" sz="2800" i="1" dirty="0">
                <a:solidFill>
                  <a:srgbClr val="FFFF00"/>
                </a:solidFill>
                <a:latin typeface="Arial" panose="020B0604020202020204" pitchFamily="34" charset="0"/>
                <a:cs typeface="Arial" panose="020B0604020202020204" pitchFamily="34" charset="0"/>
              </a:rPr>
              <a:t>U</a:t>
            </a:r>
            <a:r>
              <a:rPr lang="en-US" sz="2800" dirty="0">
                <a:solidFill>
                  <a:srgbClr val="FFFF00"/>
                </a:solidFill>
                <a:latin typeface="Arial" panose="020B0604020202020204" pitchFamily="34" charset="0"/>
                <a:cs typeface="Arial" panose="020B0604020202020204" pitchFamily="34" charset="0"/>
              </a:rPr>
              <a:t> to </a:t>
            </a:r>
            <a:r>
              <a:rPr lang="en-US" sz="2800" i="1" dirty="0">
                <a:solidFill>
                  <a:srgbClr val="FFFF00"/>
                </a:solidFill>
                <a:latin typeface="Arial" panose="020B0604020202020204" pitchFamily="34" charset="0"/>
                <a:cs typeface="Arial" panose="020B0604020202020204" pitchFamily="34" charset="0"/>
              </a:rPr>
              <a:t>V</a:t>
            </a:r>
            <a:r>
              <a:rPr lang="en-US" sz="2800" dirty="0">
                <a:solidFill>
                  <a:srgbClr val="FFFF00"/>
                </a:solidFill>
                <a:latin typeface="Arial" panose="020B0604020202020204" pitchFamily="34" charset="0"/>
                <a:cs typeface="Arial" panose="020B0604020202020204" pitchFamily="34" charset="0"/>
              </a:rPr>
              <a:t>, but not vice-versa</a:t>
            </a:r>
          </a:p>
        </p:txBody>
      </p:sp>
      <p:sp>
        <p:nvSpPr>
          <p:cNvPr id="20" name="TextBox 19"/>
          <p:cNvSpPr txBox="1"/>
          <p:nvPr/>
        </p:nvSpPr>
        <p:spPr bwMode="auto">
          <a:xfrm>
            <a:off x="474758" y="4436892"/>
            <a:ext cx="2243042"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Free Riders!</a:t>
            </a:r>
          </a:p>
        </p:txBody>
      </p:sp>
    </p:spTree>
    <p:extLst>
      <p:ext uri="{BB962C8B-B14F-4D97-AF65-F5344CB8AC3E}">
        <p14:creationId xmlns:p14="http://schemas.microsoft.com/office/powerpoint/2010/main" val="13108741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Weakly Connected 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84</a:t>
            </a:fld>
            <a:endParaRPr lang="en-US" dirty="0"/>
          </a:p>
        </p:txBody>
      </p:sp>
      <p:sp>
        <p:nvSpPr>
          <p:cNvPr id="4" name="Oval 3"/>
          <p:cNvSpPr/>
          <p:nvPr/>
        </p:nvSpPr>
        <p:spPr bwMode="auto">
          <a:xfrm>
            <a:off x="2476500" y="23114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rgbClr val="FFFF00"/>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rgbClr val="FFC000"/>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rgbClr val="FFFF00"/>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rgbClr val="FFFF00"/>
            </a:solidFill>
            <a:prstDash val="solid"/>
            <a:round/>
            <a:headEnd type="triangle" w="med" len="med"/>
            <a:tailEnd type="none" w="med" len="med"/>
          </a:ln>
          <a:effectLst/>
        </p:spPr>
      </p:cxnSp>
      <p:sp>
        <p:nvSpPr>
          <p:cNvPr id="10" name="TextBox 9"/>
          <p:cNvSpPr txBox="1"/>
          <p:nvPr/>
        </p:nvSpPr>
        <p:spPr bwMode="auto">
          <a:xfrm>
            <a:off x="5922308" y="5902960"/>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Subgraph </a:t>
            </a:r>
            <a:r>
              <a:rPr lang="en-US" sz="2800" i="1" dirty="0">
                <a:solidFill>
                  <a:srgbClr val="FFFF00"/>
                </a:solidFill>
                <a:latin typeface="Arial" panose="020B0604020202020204" pitchFamily="34" charset="0"/>
                <a:cs typeface="Arial" panose="020B0604020202020204" pitchFamily="34" charset="0"/>
              </a:rPr>
              <a:t>U</a:t>
            </a:r>
          </a:p>
        </p:txBody>
      </p:sp>
      <p:sp>
        <p:nvSpPr>
          <p:cNvPr id="17" name="TextBox 16"/>
          <p:cNvSpPr txBox="1"/>
          <p:nvPr/>
        </p:nvSpPr>
        <p:spPr bwMode="auto">
          <a:xfrm>
            <a:off x="687368" y="3840945"/>
            <a:ext cx="210506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99FF"/>
                </a:solidFill>
                <a:latin typeface="Arial" panose="020B0604020202020204" pitchFamily="34" charset="0"/>
                <a:cs typeface="Arial" panose="020B0604020202020204" pitchFamily="34" charset="0"/>
              </a:rPr>
              <a:t>Subgraph </a:t>
            </a:r>
            <a:r>
              <a:rPr lang="en-US" sz="2800" i="1" dirty="0">
                <a:solidFill>
                  <a:srgbClr val="FF99FF"/>
                </a:solidFill>
                <a:latin typeface="Arial" panose="020B0604020202020204" pitchFamily="34" charset="0"/>
                <a:cs typeface="Arial" panose="020B0604020202020204" pitchFamily="34" charset="0"/>
              </a:rPr>
              <a:t>V</a:t>
            </a:r>
          </a:p>
        </p:txBody>
      </p:sp>
      <p:sp>
        <p:nvSpPr>
          <p:cNvPr id="12" name="TextBox 11"/>
          <p:cNvSpPr txBox="1"/>
          <p:nvPr/>
        </p:nvSpPr>
        <p:spPr bwMode="auto">
          <a:xfrm>
            <a:off x="3984211" y="1247585"/>
            <a:ext cx="4145280"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Arcs go from </a:t>
            </a:r>
            <a:r>
              <a:rPr lang="en-US" sz="2800" i="1" dirty="0">
                <a:solidFill>
                  <a:srgbClr val="FFFF00"/>
                </a:solidFill>
                <a:latin typeface="Arial" panose="020B0604020202020204" pitchFamily="34" charset="0"/>
                <a:cs typeface="Arial" panose="020B0604020202020204" pitchFamily="34" charset="0"/>
              </a:rPr>
              <a:t>U</a:t>
            </a:r>
            <a:r>
              <a:rPr lang="en-US" sz="2800" dirty="0">
                <a:solidFill>
                  <a:srgbClr val="FFFF00"/>
                </a:solidFill>
                <a:latin typeface="Arial" panose="020B0604020202020204" pitchFamily="34" charset="0"/>
                <a:cs typeface="Arial" panose="020B0604020202020204" pitchFamily="34" charset="0"/>
              </a:rPr>
              <a:t> to </a:t>
            </a:r>
            <a:r>
              <a:rPr lang="en-US" sz="2800" i="1" dirty="0">
                <a:solidFill>
                  <a:srgbClr val="FFFF00"/>
                </a:solidFill>
                <a:latin typeface="Arial" panose="020B0604020202020204" pitchFamily="34" charset="0"/>
                <a:cs typeface="Arial" panose="020B0604020202020204" pitchFamily="34" charset="0"/>
              </a:rPr>
              <a:t>V</a:t>
            </a:r>
            <a:r>
              <a:rPr lang="en-US" sz="2800" dirty="0">
                <a:solidFill>
                  <a:srgbClr val="FFFF00"/>
                </a:solidFill>
                <a:latin typeface="Arial" panose="020B0604020202020204" pitchFamily="34" charset="0"/>
                <a:cs typeface="Arial" panose="020B0604020202020204" pitchFamily="34" charset="0"/>
              </a:rPr>
              <a:t>, but not vice-versa</a:t>
            </a:r>
          </a:p>
        </p:txBody>
      </p:sp>
      <p:sp>
        <p:nvSpPr>
          <p:cNvPr id="20" name="TextBox 19"/>
          <p:cNvSpPr txBox="1"/>
          <p:nvPr/>
        </p:nvSpPr>
        <p:spPr bwMode="auto">
          <a:xfrm>
            <a:off x="474758" y="4436892"/>
            <a:ext cx="2243042"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Free Riders!</a:t>
            </a:r>
          </a:p>
        </p:txBody>
      </p:sp>
      <p:sp>
        <p:nvSpPr>
          <p:cNvPr id="21" name="TextBox 20"/>
          <p:cNvSpPr txBox="1"/>
          <p:nvPr/>
        </p:nvSpPr>
        <p:spPr bwMode="auto">
          <a:xfrm>
            <a:off x="4813302" y="3440071"/>
            <a:ext cx="4038600"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Better payoff to </a:t>
            </a:r>
            <a:r>
              <a:rPr lang="en-US" sz="2800" i="1" dirty="0">
                <a:solidFill>
                  <a:schemeClr val="tx1"/>
                </a:solidFill>
                <a:latin typeface="Arial" panose="020B0604020202020204" pitchFamily="34" charset="0"/>
                <a:cs typeface="Arial" panose="020B0604020202020204" pitchFamily="34" charset="0"/>
              </a:rPr>
              <a:t>pretend</a:t>
            </a:r>
            <a:r>
              <a:rPr lang="en-US" sz="2800" dirty="0">
                <a:solidFill>
                  <a:srgbClr val="FFFF00"/>
                </a:solidFill>
                <a:latin typeface="Arial" panose="020B0604020202020204" pitchFamily="34" charset="0"/>
                <a:cs typeface="Arial" panose="020B0604020202020204" pitchFamily="34" charset="0"/>
              </a:rPr>
              <a:t> to pay parties in V</a:t>
            </a:r>
          </a:p>
        </p:txBody>
      </p:sp>
    </p:spTree>
    <p:extLst>
      <p:ext uri="{BB962C8B-B14F-4D97-AF65-F5344CB8AC3E}">
        <p14:creationId xmlns:p14="http://schemas.microsoft.com/office/powerpoint/2010/main" val="15908199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Next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85</a:t>
            </a:fld>
            <a:endParaRPr lang="en-US" dirty="0"/>
          </a:p>
        </p:txBody>
      </p:sp>
      <p:sp>
        <p:nvSpPr>
          <p:cNvPr id="4" name="TextBox 3"/>
          <p:cNvSpPr txBox="1"/>
          <p:nvPr/>
        </p:nvSpPr>
        <p:spPr bwMode="auto">
          <a:xfrm>
            <a:off x="2049780" y="2736503"/>
            <a:ext cx="504444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Let’s construct a protocol. </a:t>
            </a:r>
          </a:p>
        </p:txBody>
      </p:sp>
    </p:spTree>
    <p:extLst>
      <p:ext uri="{BB962C8B-B14F-4D97-AF65-F5344CB8AC3E}">
        <p14:creationId xmlns:p14="http://schemas.microsoft.com/office/powerpoint/2010/main" val="10200202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Hashlock vectors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86</a:t>
            </a:fld>
            <a:endParaRPr lang="en-US" dirty="0"/>
          </a:p>
        </p:txBody>
      </p:sp>
      <mc:AlternateContent xmlns:mc="http://schemas.openxmlformats.org/markup-compatibility/2006" xmlns:a14="http://schemas.microsoft.com/office/drawing/2010/main">
        <mc:Choice Requires="a14">
          <p:sp>
            <p:nvSpPr>
              <p:cNvPr id="4" name="Horizontal Scroll 3"/>
              <p:cNvSpPr/>
              <p:nvPr/>
            </p:nvSpPr>
            <p:spPr bwMode="auto">
              <a:xfrm>
                <a:off x="2438400" y="1899153"/>
                <a:ext cx="3657600" cy="1885447"/>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l"/>
                <a:r>
                  <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rPr>
                  <a:t>Hashlocks: </a:t>
                </a:r>
                <a14:m>
                  <m:oMath xmlns:m="http://schemas.openxmlformats.org/officeDocument/2006/math">
                    <m:sSub>
                      <m:sSubPr>
                        <m:ctrlPr>
                          <a:rPr kumimoji="0" lang="en-US" b="0" i="1" u="none" strike="noStrike" cap="none" normalizeH="0" baseline="0" dirty="0" smtClean="0">
                            <a:ln>
                              <a:noFill/>
                            </a:ln>
                            <a:solidFill>
                              <a:schemeClr val="tx1"/>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chemeClr val="tx1"/>
                            </a:solidFill>
                            <a:effectLst/>
                            <a:latin typeface="Cambria Math"/>
                            <a:cs typeface="Arial" panose="020B0604020202020204" pitchFamily="34" charset="0"/>
                          </a:rPr>
                          <m:t>h</m:t>
                        </m:r>
                      </m:e>
                      <m:sub>
                        <m:r>
                          <a:rPr kumimoji="0" lang="en-US" b="0" i="1" u="none" strike="noStrike" cap="none" normalizeH="0" baseline="0" dirty="0" smtClean="0">
                            <a:ln>
                              <a:noFill/>
                            </a:ln>
                            <a:solidFill>
                              <a:schemeClr val="tx1"/>
                            </a:solidFill>
                            <a:effectLst/>
                            <a:latin typeface="Cambria Math"/>
                            <a:cs typeface="Arial" panose="020B0604020202020204" pitchFamily="34" charset="0"/>
                          </a:rPr>
                          <m:t>0</m:t>
                        </m:r>
                      </m:sub>
                    </m:sSub>
                    <m:r>
                      <a:rPr kumimoji="0" lang="en-US" b="0" i="1" u="none" strike="noStrike" cap="none" normalizeH="0" baseline="0" dirty="0" smtClean="0">
                        <a:ln>
                          <a:noFill/>
                        </a:ln>
                        <a:solidFill>
                          <a:schemeClr val="tx1"/>
                        </a:solidFill>
                        <a:effectLst/>
                        <a:latin typeface="Cambria Math"/>
                        <a:cs typeface="Arial" panose="020B0604020202020204" pitchFamily="34" charset="0"/>
                      </a:rPr>
                      <m:t>,</m:t>
                    </m:r>
                    <m:sSub>
                      <m:sSubPr>
                        <m:ctrlPr>
                          <a:rPr lang="en-US" i="1" dirty="0">
                            <a:solidFill>
                              <a:schemeClr val="tx1"/>
                            </a:solidFill>
                            <a:latin typeface="Cambria Math" panose="02040503050406030204" pitchFamily="18" charset="0"/>
                            <a:cs typeface="Arial" panose="020B0604020202020204" pitchFamily="34" charset="0"/>
                          </a:rPr>
                        </m:ctrlPr>
                      </m:sSubPr>
                      <m:e>
                        <m:r>
                          <a:rPr lang="en-US" i="1" dirty="0">
                            <a:solidFill>
                              <a:schemeClr val="tx1"/>
                            </a:solidFill>
                            <a:latin typeface="Cambria Math"/>
                            <a:cs typeface="Arial" panose="020B0604020202020204" pitchFamily="34" charset="0"/>
                          </a:rPr>
                          <m:t>h</m:t>
                        </m:r>
                      </m:e>
                      <m:sub>
                        <m:r>
                          <a:rPr lang="en-US" b="0" i="1" dirty="0" smtClean="0">
                            <a:solidFill>
                              <a:schemeClr val="tx1"/>
                            </a:solidFill>
                            <a:latin typeface="Cambria Math"/>
                            <a:cs typeface="Arial" panose="020B0604020202020204" pitchFamily="34" charset="0"/>
                          </a:rPr>
                          <m:t>1</m:t>
                        </m:r>
                      </m:sub>
                    </m:sSub>
                  </m:oMath>
                </a14:m>
                <a:r>
                  <a:rPr kumimoji="0" 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endParaRPr kumimoji="0" lang="en-US"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mc:Choice>
        <mc:Fallback xmlns="">
          <p:sp>
            <p:nvSpPr>
              <p:cNvPr id="4" name="Horizontal Scroll 3"/>
              <p:cNvSpPr>
                <a:spLocks noRot="1" noChangeAspect="1" noMove="1" noResize="1" noEditPoints="1" noAdjustHandles="1" noChangeArrowheads="1" noChangeShapeType="1" noTextEdit="1"/>
              </p:cNvSpPr>
              <p:nvPr/>
            </p:nvSpPr>
            <p:spPr bwMode="auto">
              <a:xfrm>
                <a:off x="2438400" y="1899153"/>
                <a:ext cx="3657600" cy="1885447"/>
              </a:xfrm>
              <a:prstGeom prst="horizontalScroll">
                <a:avLst/>
              </a:prstGeom>
              <a:blipFill>
                <a:blip r:embed="rId2"/>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bwMode="auto">
              <a:xfrm>
                <a:off x="1745682" y="4232522"/>
                <a:ext cx="5652636" cy="954107"/>
              </a:xfrm>
              <a:prstGeom prst="rect">
                <a:avLst/>
              </a:prstGeom>
              <a:solidFill>
                <a:schemeClr val="bg1"/>
              </a:solidFill>
              <a:ln w="76200">
                <a:solidFill>
                  <a:srgbClr val="66FF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Trigger if a</a:t>
                </a:r>
                <a14:m>
                  <m:oMath xmlns:m="http://schemas.openxmlformats.org/officeDocument/2006/math">
                    <m:r>
                      <a:rPr lang="en-US" sz="2800" b="1" i="0" dirty="0" smtClean="0">
                        <a:solidFill>
                          <a:srgbClr val="FFFF00"/>
                        </a:solidFill>
                        <a:latin typeface="Cambria Math"/>
                        <a:cs typeface="Arial" panose="020B0604020202020204" pitchFamily="34" charset="0"/>
                      </a:rPr>
                      <m:t>𝐥𝐥</m:t>
                    </m:r>
                    <m:r>
                      <a:rPr lang="en-US" sz="2800" b="1" i="0" dirty="0" smtClean="0">
                        <a:solidFill>
                          <a:srgbClr val="FFFF00"/>
                        </a:solidFill>
                        <a:latin typeface="Cambria Math"/>
                        <a:cs typeface="Arial" panose="020B0604020202020204" pitchFamily="34" charset="0"/>
                      </a:rPr>
                      <m:t> </m:t>
                    </m:r>
                    <m:sSub>
                      <m:sSubPr>
                        <m:ctrlPr>
                          <a:rPr lang="en-US" sz="2800" i="1" dirty="0" smtClean="0">
                            <a:solidFill>
                              <a:schemeClr val="tx1"/>
                            </a:solidFill>
                            <a:latin typeface="Cambria Math" panose="02040503050406030204" pitchFamily="18" charset="0"/>
                            <a:cs typeface="Arial" panose="020B0604020202020204" pitchFamily="34" charset="0"/>
                          </a:rPr>
                        </m:ctrlPr>
                      </m:sSubPr>
                      <m:e>
                        <m:r>
                          <a:rPr lang="en-US" sz="2800" i="1" dirty="0">
                            <a:solidFill>
                              <a:schemeClr val="tx1"/>
                            </a:solidFill>
                            <a:latin typeface="Cambria Math"/>
                            <a:cs typeface="Arial" panose="020B0604020202020204" pitchFamily="34" charset="0"/>
                          </a:rPr>
                          <m:t>𝑠</m:t>
                        </m:r>
                      </m:e>
                      <m:sub>
                        <m:r>
                          <a:rPr lang="en-US" sz="2800" i="1" dirty="0">
                            <a:solidFill>
                              <a:schemeClr val="tx1"/>
                            </a:solidFill>
                            <a:latin typeface="Cambria Math"/>
                            <a:cs typeface="Arial" panose="020B0604020202020204" pitchFamily="34" charset="0"/>
                          </a:rPr>
                          <m:t>𝑖</m:t>
                        </m:r>
                      </m:sub>
                    </m:sSub>
                    <m:r>
                      <m:rPr>
                        <m:nor/>
                      </m:rPr>
                      <a:rPr lang="en-US" sz="2800" b="1" i="0" dirty="0" smtClean="0">
                        <a:solidFill>
                          <a:srgbClr val="FFFF00"/>
                        </a:solidFill>
                        <a:latin typeface="Cambria Math"/>
                        <a:cs typeface="Arial" panose="020B0604020202020204" pitchFamily="34" charset="0"/>
                      </a:rPr>
                      <m:t> </m:t>
                    </m:r>
                    <m:r>
                      <m:rPr>
                        <m:nor/>
                      </m:rPr>
                      <a:rPr lang="en-US" sz="2800" b="1" i="0" dirty="0" smtClean="0">
                        <a:solidFill>
                          <a:srgbClr val="FFFF00"/>
                        </a:solidFill>
                        <a:latin typeface="Arial" panose="020B0604020202020204" pitchFamily="34" charset="0"/>
                      </a:rPr>
                      <m:t>revealed</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before</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any</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one</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times</m:t>
                    </m:r>
                    <m:r>
                      <m:rPr>
                        <m:nor/>
                      </m:rPr>
                      <a:rPr lang="en-US" sz="2800" b="1" i="0" dirty="0" smtClean="0">
                        <a:solidFill>
                          <a:srgbClr val="FFFF00"/>
                        </a:solidFill>
                        <a:latin typeface="Arial" panose="020B0604020202020204" pitchFamily="34" charset="0"/>
                      </a:rPr>
                      <m:t> </m:t>
                    </m:r>
                    <m:r>
                      <m:rPr>
                        <m:nor/>
                      </m:rPr>
                      <a:rPr lang="en-US" sz="2800" b="1" i="0" dirty="0" smtClean="0">
                        <a:solidFill>
                          <a:srgbClr val="FFFF00"/>
                        </a:solidFill>
                        <a:latin typeface="Arial" panose="020B0604020202020204" pitchFamily="34" charset="0"/>
                      </a:rPr>
                      <m:t>out</m:t>
                    </m:r>
                  </m:oMath>
                </a14:m>
                <a:endParaRPr lang="en-US" sz="2800" b="1" dirty="0">
                  <a:solidFill>
                    <a:srgbClr val="FFFF00"/>
                  </a:solidFill>
                  <a:latin typeface="Arial" panose="020B0604020202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bwMode="auto">
              <a:xfrm>
                <a:off x="1745682" y="4232522"/>
                <a:ext cx="5652636" cy="954107"/>
              </a:xfrm>
              <a:prstGeom prst="rect">
                <a:avLst/>
              </a:prstGeom>
              <a:blipFill>
                <a:blip r:embed="rId3"/>
                <a:stretch>
                  <a:fillRect/>
                </a:stretch>
              </a:blipFill>
              <a:ln w="76200">
                <a:solidFill>
                  <a:srgbClr val="66FFFF"/>
                </a:solid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7399473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87</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36146371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p:cNvSpPr txBox="1"/>
              <p:nvPr/>
            </p:nvSpPr>
            <p:spPr bwMode="auto">
              <a:xfrm>
                <a:off x="6680200" y="3806770"/>
                <a:ext cx="2375330"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bwMode="auto">
              <a:xfrm>
                <a:off x="6680200" y="3806770"/>
                <a:ext cx="2375330" cy="769441"/>
              </a:xfrm>
              <a:prstGeom prst="rect">
                <a:avLst/>
              </a:prstGeom>
              <a:blipFill rotWithShape="1">
                <a:blip r:embed="rId2"/>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bwMode="auto">
              <a:xfrm>
                <a:off x="316308" y="1748746"/>
                <a:ext cx="2401491"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1" name="TextBox 20"/>
              <p:cNvSpPr txBox="1">
                <a:spLocks noRot="1" noChangeAspect="1" noMove="1" noResize="1" noEditPoints="1" noAdjustHandles="1" noChangeArrowheads="1" noChangeShapeType="1" noTextEdit="1"/>
              </p:cNvSpPr>
              <p:nvPr/>
            </p:nvSpPr>
            <p:spPr bwMode="auto">
              <a:xfrm>
                <a:off x="316308" y="1748746"/>
                <a:ext cx="2401491" cy="769441"/>
              </a:xfrm>
              <a:prstGeom prst="rect">
                <a:avLst/>
              </a:prstGeom>
              <a:blipFill rotWithShape="1">
                <a:blip r:embed="rId3"/>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88</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0" name="TextBox 9"/>
          <p:cNvSpPr txBox="1"/>
          <p:nvPr/>
        </p:nvSpPr>
        <p:spPr bwMode="auto">
          <a:xfrm>
            <a:off x="3021140" y="5920402"/>
            <a:ext cx="3676840"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Leaders know secrets</a:t>
            </a:r>
          </a:p>
        </p:txBody>
      </p:sp>
    </p:spTree>
    <p:extLst>
      <p:ext uri="{BB962C8B-B14F-4D97-AF65-F5344CB8AC3E}">
        <p14:creationId xmlns:p14="http://schemas.microsoft.com/office/powerpoint/2010/main" val="5073195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89</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10" name="TextBox 9"/>
          <p:cNvSpPr txBox="1"/>
          <p:nvPr/>
        </p:nvSpPr>
        <p:spPr bwMode="auto">
          <a:xfrm>
            <a:off x="5150676" y="5592612"/>
            <a:ext cx="367684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i="1" dirty="0">
                <a:solidFill>
                  <a:srgbClr val="FFFF00"/>
                </a:solidFill>
                <a:latin typeface="Arial" panose="020B0604020202020204" pitchFamily="34" charset="0"/>
                <a:cs typeface="Arial" panose="020B0604020202020204" pitchFamily="34" charset="0"/>
              </a:rPr>
              <a:t>Leaders</a:t>
            </a:r>
            <a:r>
              <a:rPr lang="en-US" sz="2800" dirty="0">
                <a:solidFill>
                  <a:srgbClr val="FFFF00"/>
                </a:solidFill>
                <a:latin typeface="Arial" panose="020B0604020202020204" pitchFamily="34" charset="0"/>
                <a:cs typeface="Arial" panose="020B0604020202020204" pitchFamily="34" charset="0"/>
              </a:rPr>
              <a:t>  form feedback vertex set</a:t>
            </a:r>
          </a:p>
        </p:txBody>
      </p:sp>
    </p:spTree>
    <p:extLst>
      <p:ext uri="{BB962C8B-B14F-4D97-AF65-F5344CB8AC3E}">
        <p14:creationId xmlns:p14="http://schemas.microsoft.com/office/powerpoint/2010/main" val="268344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52E28-51C5-BB59-6B46-6B881ED22C7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2D89FA-640C-31FF-DBD9-CC1D80F6CBE0}"/>
              </a:ext>
            </a:extLst>
          </p:cNvPr>
          <p:cNvSpPr>
            <a:spLocks noGrp="1"/>
          </p:cNvSpPr>
          <p:nvPr>
            <p:ph type="sldNum" sz="quarter" idx="11"/>
          </p:nvPr>
        </p:nvSpPr>
        <p:spPr/>
        <p:txBody>
          <a:bodyPr/>
          <a:lstStyle/>
          <a:p>
            <a:pPr>
              <a:defRPr/>
            </a:pPr>
            <a:fld id="{FE25F947-77F5-4CA6-8472-B4B2967773ED}" type="slidenum">
              <a:rPr lang="x-none" smtClean="0"/>
              <a:pPr>
                <a:defRPr/>
              </a:pPr>
              <a:t>9</a:t>
            </a:fld>
            <a:endParaRPr lang="en-US" dirty="0"/>
          </a:p>
        </p:txBody>
      </p:sp>
      <p:grpSp>
        <p:nvGrpSpPr>
          <p:cNvPr id="3" name="Group 2">
            <a:extLst>
              <a:ext uri="{FF2B5EF4-FFF2-40B4-BE49-F238E27FC236}">
                <a16:creationId xmlns:a16="http://schemas.microsoft.com/office/drawing/2014/main" id="{4243C7C1-EDE6-8325-2292-83D17371FA2E}"/>
              </a:ext>
            </a:extLst>
          </p:cNvPr>
          <p:cNvGrpSpPr/>
          <p:nvPr/>
        </p:nvGrpSpPr>
        <p:grpSpPr>
          <a:xfrm>
            <a:off x="1097824" y="2743084"/>
            <a:ext cx="1128052" cy="1009310"/>
            <a:chOff x="1097824" y="2743084"/>
            <a:chExt cx="1128052" cy="1009310"/>
          </a:xfrm>
          <a:effectLst>
            <a:glow rad="139700">
              <a:schemeClr val="accent3">
                <a:satMod val="175000"/>
                <a:alpha val="40000"/>
              </a:schemeClr>
            </a:glow>
          </a:effectLst>
        </p:grpSpPr>
        <p:sp>
          <p:nvSpPr>
            <p:cNvPr id="20" name="Freeform 5">
              <a:extLst>
                <a:ext uri="{FF2B5EF4-FFF2-40B4-BE49-F238E27FC236}">
                  <a16:creationId xmlns:a16="http://schemas.microsoft.com/office/drawing/2014/main" id="{2A9FCD71-EA37-61B7-EFF1-CA84E0F3E3AB}"/>
                </a:ext>
              </a:extLst>
            </p:cNvPr>
            <p:cNvSpPr>
              <a:spLocks/>
            </p:cNvSpPr>
            <p:nvPr/>
          </p:nvSpPr>
          <p:spPr bwMode="auto">
            <a:xfrm>
              <a:off x="2047763" y="3039940"/>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1" name="Freeform 6">
              <a:extLst>
                <a:ext uri="{FF2B5EF4-FFF2-40B4-BE49-F238E27FC236}">
                  <a16:creationId xmlns:a16="http://schemas.microsoft.com/office/drawing/2014/main" id="{0FAD4373-C449-A3BF-D351-BD4116FB5C8E}"/>
                </a:ext>
              </a:extLst>
            </p:cNvPr>
            <p:cNvSpPr>
              <a:spLocks/>
            </p:cNvSpPr>
            <p:nvPr/>
          </p:nvSpPr>
          <p:spPr bwMode="auto">
            <a:xfrm>
              <a:off x="1869649" y="2921198"/>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2" name="Freeform 7">
              <a:extLst>
                <a:ext uri="{FF2B5EF4-FFF2-40B4-BE49-F238E27FC236}">
                  <a16:creationId xmlns:a16="http://schemas.microsoft.com/office/drawing/2014/main" id="{A6527B5D-6B04-3D73-0052-39F213EDC630}"/>
                </a:ext>
              </a:extLst>
            </p:cNvPr>
            <p:cNvSpPr>
              <a:spLocks/>
            </p:cNvSpPr>
            <p:nvPr/>
          </p:nvSpPr>
          <p:spPr bwMode="auto">
            <a:xfrm>
              <a:off x="1691536" y="2802455"/>
              <a:ext cx="178113" cy="415598"/>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3" name="Freeform 8">
              <a:extLst>
                <a:ext uri="{FF2B5EF4-FFF2-40B4-BE49-F238E27FC236}">
                  <a16:creationId xmlns:a16="http://schemas.microsoft.com/office/drawing/2014/main" id="{182A6CDB-61AD-5179-6BBE-567F693B33CD}"/>
                </a:ext>
              </a:extLst>
            </p:cNvPr>
            <p:cNvSpPr>
              <a:spLocks/>
            </p:cNvSpPr>
            <p:nvPr/>
          </p:nvSpPr>
          <p:spPr bwMode="auto">
            <a:xfrm>
              <a:off x="1513422" y="2743084"/>
              <a:ext cx="178113" cy="356227"/>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4" name="Freeform 10">
              <a:extLst>
                <a:ext uri="{FF2B5EF4-FFF2-40B4-BE49-F238E27FC236}">
                  <a16:creationId xmlns:a16="http://schemas.microsoft.com/office/drawing/2014/main" id="{A63DCBED-FB59-609B-BE4F-43228C852A10}"/>
                </a:ext>
              </a:extLst>
            </p:cNvPr>
            <p:cNvSpPr>
              <a:spLocks/>
            </p:cNvSpPr>
            <p:nvPr/>
          </p:nvSpPr>
          <p:spPr bwMode="auto">
            <a:xfrm>
              <a:off x="1202960" y="2861826"/>
              <a:ext cx="607317" cy="701322"/>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5" name="Freeform 11">
              <a:extLst>
                <a:ext uri="{FF2B5EF4-FFF2-40B4-BE49-F238E27FC236}">
                  <a16:creationId xmlns:a16="http://schemas.microsoft.com/office/drawing/2014/main" id="{9B2D2FC9-770C-D600-1369-FEC63DBDCF18}"/>
                </a:ext>
              </a:extLst>
            </p:cNvPr>
            <p:cNvSpPr>
              <a:spLocks/>
            </p:cNvSpPr>
            <p:nvPr/>
          </p:nvSpPr>
          <p:spPr bwMode="auto">
            <a:xfrm>
              <a:off x="1790488" y="3158682"/>
              <a:ext cx="376017" cy="404466"/>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chemeClr val="accent1">
                <a:lumMod val="60000"/>
                <a:lumOff val="40000"/>
              </a:schemeClr>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6" name="Freeform 12">
              <a:extLst>
                <a:ext uri="{FF2B5EF4-FFF2-40B4-BE49-F238E27FC236}">
                  <a16:creationId xmlns:a16="http://schemas.microsoft.com/office/drawing/2014/main" id="{498C369C-789D-5E27-E29E-C599A72E03D5}"/>
                </a:ext>
              </a:extLst>
            </p:cNvPr>
            <p:cNvSpPr>
              <a:spLocks/>
            </p:cNvSpPr>
            <p:nvPr/>
          </p:nvSpPr>
          <p:spPr bwMode="auto">
            <a:xfrm>
              <a:off x="1513422" y="3336796"/>
              <a:ext cx="296856" cy="415598"/>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7" name="Freeform 13">
              <a:extLst>
                <a:ext uri="{FF2B5EF4-FFF2-40B4-BE49-F238E27FC236}">
                  <a16:creationId xmlns:a16="http://schemas.microsoft.com/office/drawing/2014/main" id="{BCF83A3D-A40B-C07B-4D49-10BDCFA8EB82}"/>
                </a:ext>
              </a:extLst>
            </p:cNvPr>
            <p:cNvSpPr>
              <a:spLocks/>
            </p:cNvSpPr>
            <p:nvPr/>
          </p:nvSpPr>
          <p:spPr bwMode="auto">
            <a:xfrm>
              <a:off x="1335309" y="3218053"/>
              <a:ext cx="296856" cy="356227"/>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8" name="Freeform 14">
              <a:extLst>
                <a:ext uri="{FF2B5EF4-FFF2-40B4-BE49-F238E27FC236}">
                  <a16:creationId xmlns:a16="http://schemas.microsoft.com/office/drawing/2014/main" id="{3A6CA599-9563-D75C-3D6A-5A7EFFC7175C}"/>
                </a:ext>
              </a:extLst>
            </p:cNvPr>
            <p:cNvSpPr>
              <a:spLocks/>
            </p:cNvSpPr>
            <p:nvPr/>
          </p:nvSpPr>
          <p:spPr bwMode="auto">
            <a:xfrm>
              <a:off x="1216566" y="3099311"/>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29" name="Freeform 15">
              <a:extLst>
                <a:ext uri="{FF2B5EF4-FFF2-40B4-BE49-F238E27FC236}">
                  <a16:creationId xmlns:a16="http://schemas.microsoft.com/office/drawing/2014/main" id="{3966D9FC-1049-1BC7-DCB9-2F4E6C6F4945}"/>
                </a:ext>
              </a:extLst>
            </p:cNvPr>
            <p:cNvSpPr>
              <a:spLocks/>
            </p:cNvSpPr>
            <p:nvPr/>
          </p:nvSpPr>
          <p:spPr bwMode="auto">
            <a:xfrm>
              <a:off x="1097824" y="2980569"/>
              <a:ext cx="237485" cy="356227"/>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0" name="Freeform 9">
              <a:extLst>
                <a:ext uri="{FF2B5EF4-FFF2-40B4-BE49-F238E27FC236}">
                  <a16:creationId xmlns:a16="http://schemas.microsoft.com/office/drawing/2014/main" id="{313003BD-9684-8469-FBE4-829151BDDDF0}"/>
                </a:ext>
              </a:extLst>
            </p:cNvPr>
            <p:cNvSpPr>
              <a:spLocks/>
            </p:cNvSpPr>
            <p:nvPr/>
          </p:nvSpPr>
          <p:spPr bwMode="auto">
            <a:xfrm>
              <a:off x="1190591" y="2743084"/>
              <a:ext cx="975913" cy="661741"/>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chemeClr val="accent1">
                <a:lumMod val="60000"/>
                <a:lumOff val="40000"/>
              </a:schemeClr>
            </a:solidFill>
            <a:ln w="38100">
              <a:solidFill>
                <a:schemeClr val="bg1"/>
              </a:solidFill>
              <a:round/>
              <a:headEnd/>
              <a:tailEnd/>
            </a:ln>
          </p:spPr>
          <p:txBody>
            <a:bodyPr wrap="none" anchor="ctr"/>
            <a:lstStyle/>
            <a:p>
              <a:pPr algn="ctr" eaLnBrk="0" hangingPunct="0"/>
              <a:endParaRPr lang="en-US" sz="4400" b="1" dirty="0">
                <a:latin typeface="Arial" panose="020B0604020202020204" pitchFamily="34" charset="0"/>
                <a:cs typeface="Arial" panose="020B0604020202020204" pitchFamily="34" charset="0"/>
              </a:endParaRPr>
            </a:p>
          </p:txBody>
        </p:sp>
      </p:grpSp>
      <p:pic>
        <p:nvPicPr>
          <p:cNvPr id="18" name="Picture 6" descr="https://bitcoin.org/img/icons/opengraph.png">
            <a:extLst>
              <a:ext uri="{FF2B5EF4-FFF2-40B4-BE49-F238E27FC236}">
                <a16:creationId xmlns:a16="http://schemas.microsoft.com/office/drawing/2014/main" id="{7B535ACF-646F-B2E3-852B-3BDACCBDC2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0215" y="4784219"/>
            <a:ext cx="1001773" cy="1001773"/>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4">
            <a:extLst>
              <a:ext uri="{FF2B5EF4-FFF2-40B4-BE49-F238E27FC236}">
                <a16:creationId xmlns:a16="http://schemas.microsoft.com/office/drawing/2014/main" id="{26A732FD-2AFC-75F4-C6EC-B20C87CA58AE}"/>
              </a:ext>
            </a:extLst>
          </p:cNvPr>
          <p:cNvGrpSpPr>
            <a:grpSpLocks/>
          </p:cNvGrpSpPr>
          <p:nvPr/>
        </p:nvGrpSpPr>
        <p:grpSpPr bwMode="auto">
          <a:xfrm>
            <a:off x="6918124" y="2743084"/>
            <a:ext cx="1128052" cy="1009310"/>
            <a:chOff x="864" y="1968"/>
            <a:chExt cx="912" cy="816"/>
          </a:xfrm>
          <a:effectLst>
            <a:glow rad="139700">
              <a:schemeClr val="accent3">
                <a:satMod val="175000"/>
                <a:alpha val="40000"/>
              </a:schemeClr>
            </a:glow>
          </a:effectLst>
        </p:grpSpPr>
        <p:sp>
          <p:nvSpPr>
            <p:cNvPr id="32" name="Freeform 5">
              <a:extLst>
                <a:ext uri="{FF2B5EF4-FFF2-40B4-BE49-F238E27FC236}">
                  <a16:creationId xmlns:a16="http://schemas.microsoft.com/office/drawing/2014/main" id="{A39FB95A-31F8-0BF3-53F5-9A8642FD5AC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3" name="Freeform 6">
              <a:extLst>
                <a:ext uri="{FF2B5EF4-FFF2-40B4-BE49-F238E27FC236}">
                  <a16:creationId xmlns:a16="http://schemas.microsoft.com/office/drawing/2014/main" id="{D88BCEB7-3337-A105-8648-816F66E3E81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4" name="Freeform 7">
              <a:extLst>
                <a:ext uri="{FF2B5EF4-FFF2-40B4-BE49-F238E27FC236}">
                  <a16:creationId xmlns:a16="http://schemas.microsoft.com/office/drawing/2014/main" id="{506AF26B-FDAB-ED39-E77C-A58406897AE0}"/>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5" name="Freeform 8">
              <a:extLst>
                <a:ext uri="{FF2B5EF4-FFF2-40B4-BE49-F238E27FC236}">
                  <a16:creationId xmlns:a16="http://schemas.microsoft.com/office/drawing/2014/main" id="{870A27A8-B967-FBBD-4074-13A2F454D822}"/>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6" name="Freeform 10">
              <a:extLst>
                <a:ext uri="{FF2B5EF4-FFF2-40B4-BE49-F238E27FC236}">
                  <a16:creationId xmlns:a16="http://schemas.microsoft.com/office/drawing/2014/main" id="{97B6682E-FB39-C754-1650-AC75DEEEDA4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7" name="Freeform 11">
              <a:extLst>
                <a:ext uri="{FF2B5EF4-FFF2-40B4-BE49-F238E27FC236}">
                  <a16:creationId xmlns:a16="http://schemas.microsoft.com/office/drawing/2014/main" id="{FD7BB04D-4B86-3C4F-D00D-3BEFD2BFBA3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FF00"/>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8" name="Freeform 12">
              <a:extLst>
                <a:ext uri="{FF2B5EF4-FFF2-40B4-BE49-F238E27FC236}">
                  <a16:creationId xmlns:a16="http://schemas.microsoft.com/office/drawing/2014/main" id="{569D90B8-EC5E-F153-B36E-97267D1994A8}"/>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39" name="Freeform 13">
              <a:extLst>
                <a:ext uri="{FF2B5EF4-FFF2-40B4-BE49-F238E27FC236}">
                  <a16:creationId xmlns:a16="http://schemas.microsoft.com/office/drawing/2014/main" id="{553E287D-E748-7B9F-E20E-655C046D2AB5}"/>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0" name="Freeform 14">
              <a:extLst>
                <a:ext uri="{FF2B5EF4-FFF2-40B4-BE49-F238E27FC236}">
                  <a16:creationId xmlns:a16="http://schemas.microsoft.com/office/drawing/2014/main" id="{2DDC1635-DA7F-7D66-5513-614078F7D468}"/>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1" name="Freeform 15">
              <a:extLst>
                <a:ext uri="{FF2B5EF4-FFF2-40B4-BE49-F238E27FC236}">
                  <a16:creationId xmlns:a16="http://schemas.microsoft.com/office/drawing/2014/main" id="{A2A1101D-1AF0-3E44-887A-DB27ADC39CE1}"/>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42" name="Freeform 9">
              <a:extLst>
                <a:ext uri="{FF2B5EF4-FFF2-40B4-BE49-F238E27FC236}">
                  <a16:creationId xmlns:a16="http://schemas.microsoft.com/office/drawing/2014/main" id="{990DCF01-B757-AABC-8359-8275556C7B7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FF00"/>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pic>
        <p:nvPicPr>
          <p:cNvPr id="2052" name="Picture 4" descr="Image result for old cadillac">
            <a:extLst>
              <a:ext uri="{FF2B5EF4-FFF2-40B4-BE49-F238E27FC236}">
                <a16:creationId xmlns:a16="http://schemas.microsoft.com/office/drawing/2014/main" id="{F508C2B7-9D69-3A6C-2D7D-E48FA7AA0B6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140" y="1709545"/>
            <a:ext cx="1508789" cy="87521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 descr="Algorand Crypto PNG Transparent Images | PNG All">
            <a:extLst>
              <a:ext uri="{FF2B5EF4-FFF2-40B4-BE49-F238E27FC236}">
                <a16:creationId xmlns:a16="http://schemas.microsoft.com/office/drawing/2014/main" id="{95F0F5F0-5698-F9B2-D607-70C3784AA9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05700" y="1909465"/>
            <a:ext cx="703744" cy="703744"/>
          </a:xfrm>
          <a:prstGeom prst="rect">
            <a:avLst/>
          </a:prstGeom>
          <a:noFill/>
          <a:extLst>
            <a:ext uri="{909E8E84-426E-40DD-AFC4-6F175D3DCCD1}">
              <a14:hiddenFill xmlns:a14="http://schemas.microsoft.com/office/drawing/2010/main">
                <a:solidFill>
                  <a:srgbClr val="FFFFFF"/>
                </a:solidFill>
              </a14:hiddenFill>
            </a:ext>
          </a:extLst>
        </p:spPr>
      </p:pic>
      <p:grpSp>
        <p:nvGrpSpPr>
          <p:cNvPr id="56" name="Group 4">
            <a:extLst>
              <a:ext uri="{FF2B5EF4-FFF2-40B4-BE49-F238E27FC236}">
                <a16:creationId xmlns:a16="http://schemas.microsoft.com/office/drawing/2014/main" id="{4C54516B-8AF0-2336-2AE3-BCA2F2693D3E}"/>
              </a:ext>
            </a:extLst>
          </p:cNvPr>
          <p:cNvGrpSpPr>
            <a:grpSpLocks/>
          </p:cNvGrpSpPr>
          <p:nvPr/>
        </p:nvGrpSpPr>
        <p:grpSpPr bwMode="auto">
          <a:xfrm>
            <a:off x="3866098" y="5563799"/>
            <a:ext cx="1128052" cy="1009310"/>
            <a:chOff x="864" y="1968"/>
            <a:chExt cx="912" cy="816"/>
          </a:xfrm>
          <a:effectLst>
            <a:glow rad="139700">
              <a:schemeClr val="accent3">
                <a:satMod val="175000"/>
                <a:alpha val="40000"/>
              </a:schemeClr>
            </a:glow>
          </a:effectLst>
        </p:grpSpPr>
        <p:sp>
          <p:nvSpPr>
            <p:cNvPr id="57" name="Freeform 5">
              <a:extLst>
                <a:ext uri="{FF2B5EF4-FFF2-40B4-BE49-F238E27FC236}">
                  <a16:creationId xmlns:a16="http://schemas.microsoft.com/office/drawing/2014/main" id="{3F9BEF65-C435-D478-1C29-BC360682E46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8" name="Freeform 6">
              <a:extLst>
                <a:ext uri="{FF2B5EF4-FFF2-40B4-BE49-F238E27FC236}">
                  <a16:creationId xmlns:a16="http://schemas.microsoft.com/office/drawing/2014/main" id="{EDCC85BD-F472-A577-A1A8-2CE47A2AB8C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59" name="Freeform 7">
              <a:extLst>
                <a:ext uri="{FF2B5EF4-FFF2-40B4-BE49-F238E27FC236}">
                  <a16:creationId xmlns:a16="http://schemas.microsoft.com/office/drawing/2014/main" id="{38128AF4-3428-7D0D-1721-A511EC533EE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0" name="Freeform 8">
              <a:extLst>
                <a:ext uri="{FF2B5EF4-FFF2-40B4-BE49-F238E27FC236}">
                  <a16:creationId xmlns:a16="http://schemas.microsoft.com/office/drawing/2014/main" id="{88CD7ACF-8D81-ACC6-C7F4-74B5BA4703B8}"/>
                </a:ext>
              </a:extLst>
            </p:cNvPr>
            <p:cNvSpPr>
              <a:spLocks/>
            </p:cNvSpPr>
            <p:nvPr/>
          </p:nvSpPr>
          <p:spPr bwMode="auto">
            <a:xfrm>
              <a:off x="1200" y="1968"/>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1" name="Freeform 10">
              <a:extLst>
                <a:ext uri="{FF2B5EF4-FFF2-40B4-BE49-F238E27FC236}">
                  <a16:creationId xmlns:a16="http://schemas.microsoft.com/office/drawing/2014/main" id="{A545074C-C48D-61BD-44A4-BF9B32ADCC4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2" name="Freeform 11">
              <a:extLst>
                <a:ext uri="{FF2B5EF4-FFF2-40B4-BE49-F238E27FC236}">
                  <a16:creationId xmlns:a16="http://schemas.microsoft.com/office/drawing/2014/main" id="{BD230824-67CC-2BB1-37EA-BB4F0AFEC67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6699"/>
            </a:solidFill>
            <a:ln w="38100">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3" name="Freeform 12">
              <a:extLst>
                <a:ext uri="{FF2B5EF4-FFF2-40B4-BE49-F238E27FC236}">
                  <a16:creationId xmlns:a16="http://schemas.microsoft.com/office/drawing/2014/main" id="{A75D61DE-EA56-96E0-61B6-3CFA22A93FD6}"/>
                </a:ext>
              </a:extLst>
            </p:cNvPr>
            <p:cNvSpPr>
              <a:spLocks/>
            </p:cNvSpPr>
            <p:nvPr/>
          </p:nvSpPr>
          <p:spPr bwMode="auto">
            <a:xfrm>
              <a:off x="1200" y="2448"/>
              <a:ext cx="240" cy="336"/>
            </a:xfrm>
            <a:custGeom>
              <a:avLst/>
              <a:gdLst>
                <a:gd name="T0" fmla="*/ 19 w 336"/>
                <a:gd name="T1" fmla="*/ 0 h 432"/>
                <a:gd name="T2" fmla="*/ 31 w 336"/>
                <a:gd name="T3" fmla="*/ 16 h 432"/>
                <a:gd name="T4" fmla="*/ 9 w 336"/>
                <a:gd name="T5" fmla="*/ 25 h 432"/>
                <a:gd name="T6" fmla="*/ 9 w 336"/>
                <a:gd name="T7" fmla="*/ 75 h 432"/>
                <a:gd name="T8" fmla="*/ 0 w 336"/>
                <a:gd name="T9" fmla="*/ 58 h 432"/>
                <a:gd name="T10" fmla="*/ 0 w 336"/>
                <a:gd name="T11" fmla="*/ 9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4" name="Freeform 13">
              <a:extLst>
                <a:ext uri="{FF2B5EF4-FFF2-40B4-BE49-F238E27FC236}">
                  <a16:creationId xmlns:a16="http://schemas.microsoft.com/office/drawing/2014/main" id="{5167ADA1-C37D-8F78-A853-9A995C0A8ADF}"/>
                </a:ext>
              </a:extLst>
            </p:cNvPr>
            <p:cNvSpPr>
              <a:spLocks/>
            </p:cNvSpPr>
            <p:nvPr/>
          </p:nvSpPr>
          <p:spPr bwMode="auto">
            <a:xfrm>
              <a:off x="1056"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5" name="Freeform 14">
              <a:extLst>
                <a:ext uri="{FF2B5EF4-FFF2-40B4-BE49-F238E27FC236}">
                  <a16:creationId xmlns:a16="http://schemas.microsoft.com/office/drawing/2014/main" id="{618226C6-7F06-0E3A-185E-EE2A013879CA}"/>
                </a:ext>
              </a:extLst>
            </p:cNvPr>
            <p:cNvSpPr>
              <a:spLocks/>
            </p:cNvSpPr>
            <p:nvPr/>
          </p:nvSpPr>
          <p:spPr bwMode="auto">
            <a:xfrm>
              <a:off x="960" y="2256"/>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6" name="Freeform 15">
              <a:extLst>
                <a:ext uri="{FF2B5EF4-FFF2-40B4-BE49-F238E27FC236}">
                  <a16:creationId xmlns:a16="http://schemas.microsoft.com/office/drawing/2014/main" id="{B40D256E-D459-8A85-46B0-B4B1FA20FB68}"/>
                </a:ext>
              </a:extLst>
            </p:cNvPr>
            <p:cNvSpPr>
              <a:spLocks/>
            </p:cNvSpPr>
            <p:nvPr/>
          </p:nvSpPr>
          <p:spPr bwMode="auto">
            <a:xfrm>
              <a:off x="864" y="2160"/>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bg1"/>
            </a:solidFill>
            <a:ln w="9525">
              <a:solidFill>
                <a:schemeClr val="bg1"/>
              </a:solidFill>
              <a:round/>
              <a:headEnd/>
              <a:tailEnd/>
            </a:ln>
          </p:spPr>
          <p:txBody>
            <a:bodyPr wrap="none" anchor="ctr"/>
            <a:lstStyle/>
            <a:p>
              <a:pPr algn="r" eaLnBrk="0" hangingPunct="0"/>
              <a:endParaRPr lang="en-US" sz="4400" b="1" dirty="0">
                <a:solidFill>
                  <a:srgbClr val="0000FF"/>
                </a:solidFill>
                <a:latin typeface="Comic Sans MS" pitchFamily="66" charset="0"/>
              </a:endParaRPr>
            </a:p>
          </p:txBody>
        </p:sp>
        <p:sp>
          <p:nvSpPr>
            <p:cNvPr id="67" name="Freeform 9">
              <a:extLst>
                <a:ext uri="{FF2B5EF4-FFF2-40B4-BE49-F238E27FC236}">
                  <a16:creationId xmlns:a16="http://schemas.microsoft.com/office/drawing/2014/main" id="{E7CE1AD4-CEE4-5058-6646-CE86023C718A}"/>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6699"/>
            </a:solidFill>
            <a:ln w="38100">
              <a:solidFill>
                <a:schemeClr val="bg1"/>
              </a:solidFill>
              <a:round/>
              <a:headEnd/>
              <a:tailEnd/>
            </a:ln>
          </p:spPr>
          <p:txBody>
            <a:bodyPr wrap="none" anchor="ctr"/>
            <a:lstStyle/>
            <a:p>
              <a:pPr algn="ctr" eaLnBrk="0" hangingPunct="0"/>
              <a:endParaRPr lang="en-US" sz="4400" b="1" dirty="0">
                <a:solidFill>
                  <a:srgbClr val="0000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45987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90</a:t>
            </a:fld>
            <a:endParaRPr lang="en-US" dirty="0"/>
          </a:p>
        </p:txBody>
      </p:sp>
      <p:sp>
        <p:nvSpPr>
          <p:cNvPr id="4" name="TextBox 3"/>
          <p:cNvSpPr txBox="1"/>
          <p:nvPr/>
        </p:nvSpPr>
        <p:spPr bwMode="auto">
          <a:xfrm>
            <a:off x="925353" y="3167390"/>
            <a:ext cx="7293295"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b="1" dirty="0">
                <a:solidFill>
                  <a:srgbClr val="FFFF00"/>
                </a:solidFill>
                <a:latin typeface="Arial" panose="020B0604020202020204" pitchFamily="34" charset="0"/>
              </a:rPr>
              <a:t>Leaders </a:t>
            </a:r>
            <a:r>
              <a:rPr lang="en-US" sz="2800" b="1" i="1" dirty="0">
                <a:solidFill>
                  <a:schemeClr val="tx1"/>
                </a:solidFill>
                <a:latin typeface="Arial" panose="020B0604020202020204" pitchFamily="34" charset="0"/>
              </a:rPr>
              <a:t>must</a:t>
            </a:r>
            <a:r>
              <a:rPr lang="en-US" sz="2800" b="1" dirty="0">
                <a:solidFill>
                  <a:srgbClr val="FFFF00"/>
                </a:solidFill>
                <a:latin typeface="Arial" panose="020B0604020202020204" pitchFamily="34" charset="0"/>
              </a:rPr>
              <a:t> form a feedback vertex set</a:t>
            </a:r>
            <a:endParaRPr lang="en-US" sz="2800" b="1" cap="small" dirty="0">
              <a:solidFill>
                <a:srgbClr val="FFFF00"/>
              </a:solidFill>
              <a:latin typeface="Arial" panose="020B0604020202020204" pitchFamily="34" charset="0"/>
            </a:endParaRPr>
          </a:p>
        </p:txBody>
      </p:sp>
    </p:spTree>
    <p:extLst>
      <p:ext uri="{BB962C8B-B14F-4D97-AF65-F5344CB8AC3E}">
        <p14:creationId xmlns:p14="http://schemas.microsoft.com/office/powerpoint/2010/main" val="12641457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p:cNvSpPr txBox="1"/>
              <p:nvPr/>
            </p:nvSpPr>
            <p:spPr bwMode="auto">
              <a:xfrm>
                <a:off x="6680200" y="3806770"/>
                <a:ext cx="2375330"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bwMode="auto">
              <a:xfrm>
                <a:off x="6680200" y="3806770"/>
                <a:ext cx="2375330" cy="769441"/>
              </a:xfrm>
              <a:prstGeom prst="rect">
                <a:avLst/>
              </a:prstGeom>
              <a:blipFill rotWithShape="1">
                <a:blip r:embed="rId2"/>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bwMode="auto">
              <a:xfrm>
                <a:off x="316308" y="1748746"/>
                <a:ext cx="2401491"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1" name="TextBox 20"/>
              <p:cNvSpPr txBox="1">
                <a:spLocks noRot="1" noChangeAspect="1" noMove="1" noResize="1" noEditPoints="1" noAdjustHandles="1" noChangeArrowheads="1" noChangeShapeType="1" noTextEdit="1"/>
              </p:cNvSpPr>
              <p:nvPr/>
            </p:nvSpPr>
            <p:spPr bwMode="auto">
              <a:xfrm>
                <a:off x="316308" y="1748746"/>
                <a:ext cx="2401491" cy="769441"/>
              </a:xfrm>
              <a:prstGeom prst="rect">
                <a:avLst/>
              </a:prstGeom>
              <a:blipFill rotWithShape="1">
                <a:blip r:embed="rId3"/>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91</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rgbClr val="FF99FF"/>
            </a:solidFill>
            <a:prstDash val="solid"/>
            <a:round/>
            <a:headEnd type="triangle" w="med" len="med"/>
            <a:tailEnd type="none" w="med" len="med"/>
          </a:ln>
          <a:effectLst/>
        </p:spPr>
      </p:cxnSp>
      <p:sp>
        <p:nvSpPr>
          <p:cNvPr id="10" name="TextBox 9"/>
          <p:cNvSpPr txBox="1"/>
          <p:nvPr/>
        </p:nvSpPr>
        <p:spPr bwMode="auto">
          <a:xfrm>
            <a:off x="3733800" y="494962"/>
            <a:ext cx="454352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Leader: publish contract on each outgoing arc</a:t>
            </a:r>
          </a:p>
        </p:txBody>
      </p:sp>
      <mc:AlternateContent xmlns:mc="http://schemas.openxmlformats.org/markup-compatibility/2006" xmlns:a14="http://schemas.microsoft.com/office/drawing/2010/main">
        <mc:Choice Requires="a14">
          <p:sp>
            <p:nvSpPr>
              <p:cNvPr id="23" name="Horizontal Scroll 22"/>
              <p:cNvSpPr/>
              <p:nvPr/>
            </p:nvSpPr>
            <p:spPr bwMode="auto">
              <a:xfrm>
                <a:off x="5688166" y="3261582"/>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3" name="Horizontal Scroll 22"/>
              <p:cNvSpPr>
                <a:spLocks noRot="1" noChangeAspect="1" noMove="1" noResize="1" noEditPoints="1" noAdjustHandles="1" noChangeArrowheads="1" noChangeShapeType="1" noTextEdit="1"/>
              </p:cNvSpPr>
              <p:nvPr/>
            </p:nvSpPr>
            <p:spPr bwMode="auto">
              <a:xfrm>
                <a:off x="5688166" y="3261582"/>
                <a:ext cx="866467" cy="823045"/>
              </a:xfrm>
              <a:prstGeom prst="horizontalScroll">
                <a:avLst/>
              </a:prstGeom>
              <a:blipFill>
                <a:blip r:embed="rId4"/>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Horizontal Scroll 23"/>
              <p:cNvSpPr/>
              <p:nvPr/>
            </p:nvSpPr>
            <p:spPr bwMode="auto">
              <a:xfrm>
                <a:off x="2115493" y="3621955"/>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4" name="Horizontal Scroll 23"/>
              <p:cNvSpPr>
                <a:spLocks noRot="1" noChangeAspect="1" noMove="1" noResize="1" noEditPoints="1" noAdjustHandles="1" noChangeArrowheads="1" noChangeShapeType="1" noTextEdit="1"/>
              </p:cNvSpPr>
              <p:nvPr/>
            </p:nvSpPr>
            <p:spPr bwMode="auto">
              <a:xfrm>
                <a:off x="2115493" y="3621955"/>
                <a:ext cx="866467" cy="823045"/>
              </a:xfrm>
              <a:prstGeom prst="horizontalScroll">
                <a:avLst/>
              </a:prstGeom>
              <a:blipFill>
                <a:blip r:embed="rId5"/>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Horizontal Scroll 25"/>
              <p:cNvSpPr/>
              <p:nvPr/>
            </p:nvSpPr>
            <p:spPr bwMode="auto">
              <a:xfrm>
                <a:off x="809933" y="4221395"/>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6" name="Horizontal Scroll 25"/>
              <p:cNvSpPr>
                <a:spLocks noRot="1" noChangeAspect="1" noMove="1" noResize="1" noEditPoints="1" noAdjustHandles="1" noChangeArrowheads="1" noChangeShapeType="1" noTextEdit="1"/>
              </p:cNvSpPr>
              <p:nvPr/>
            </p:nvSpPr>
            <p:spPr bwMode="auto">
              <a:xfrm>
                <a:off x="809933" y="4221395"/>
                <a:ext cx="866467" cy="823045"/>
              </a:xfrm>
              <a:prstGeom prst="horizontalScroll">
                <a:avLst/>
              </a:prstGeom>
              <a:blipFill>
                <a:blip r:embed="rId6"/>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427550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3" grpId="0" animBg="1"/>
      <p:bldP spid="24" grpId="0" animBg="1"/>
      <p:bldP spid="2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TextBox 19"/>
              <p:cNvSpPr txBox="1"/>
              <p:nvPr/>
            </p:nvSpPr>
            <p:spPr bwMode="auto">
              <a:xfrm>
                <a:off x="6680200" y="3806770"/>
                <a:ext cx="2375330"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i="1">
                            <a:solidFill>
                              <a:srgbClr val="FF99FF"/>
                            </a:solidFill>
                            <a:latin typeface="Cambria Math"/>
                            <a:cs typeface="Arial" panose="020B0604020202020204" pitchFamily="34" charset="0"/>
                          </a:rPr>
                          <m:t>1</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bwMode="auto">
              <a:xfrm>
                <a:off x="6680200" y="3806770"/>
                <a:ext cx="2375330" cy="769441"/>
              </a:xfrm>
              <a:prstGeom prst="rect">
                <a:avLst/>
              </a:prstGeom>
              <a:blipFill rotWithShape="1">
                <a:blip r:embed="rId2"/>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bwMode="auto">
              <a:xfrm>
                <a:off x="316308" y="1748746"/>
                <a:ext cx="2401491" cy="769441"/>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14:m>
                  <m:oMath xmlns:m="http://schemas.openxmlformats.org/officeDocument/2006/math">
                    <m:sSub>
                      <m:sSubPr>
                        <m:ctrlPr>
                          <a:rPr lang="en-US" sz="4400" i="1" smtClean="0">
                            <a:solidFill>
                              <a:srgbClr val="FF99FF"/>
                            </a:solidFill>
                            <a:latin typeface="Cambria Math" panose="02040503050406030204" pitchFamily="18" charset="0"/>
                            <a:cs typeface="Arial" panose="020B0604020202020204" pitchFamily="34" charset="0"/>
                          </a:rPr>
                        </m:ctrlPr>
                      </m:sSubPr>
                      <m:e>
                        <m:r>
                          <a:rPr lang="en-US" sz="4400" b="0" i="1" smtClean="0">
                            <a:solidFill>
                              <a:srgbClr val="FF99FF"/>
                            </a:solidFill>
                            <a:latin typeface="Cambria Math"/>
                            <a:cs typeface="Arial" panose="020B0604020202020204" pitchFamily="34" charset="0"/>
                          </a:rPr>
                          <m:t>h</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r>
                      <a:rPr lang="en-US" sz="4400" i="1" dirty="0" smtClean="0">
                        <a:solidFill>
                          <a:srgbClr val="FF99FF"/>
                        </a:solidFill>
                        <a:latin typeface="Cambria Math"/>
                        <a:cs typeface="Arial" panose="020B0604020202020204" pitchFamily="34" charset="0"/>
                      </a:rPr>
                      <m:t>𝐻</m:t>
                    </m:r>
                  </m:oMath>
                </a14:m>
                <a:r>
                  <a:rPr lang="en-US" sz="4400" dirty="0">
                    <a:solidFill>
                      <a:srgbClr val="FF99FF"/>
                    </a:solidFill>
                    <a:latin typeface="Arial" panose="020B0604020202020204" pitchFamily="34" charset="0"/>
                    <a:cs typeface="Arial" panose="020B0604020202020204" pitchFamily="34" charset="0"/>
                  </a:rPr>
                  <a:t>(</a:t>
                </a:r>
                <a14:m>
                  <m:oMath xmlns:m="http://schemas.openxmlformats.org/officeDocument/2006/math">
                    <m:sSub>
                      <m:sSubPr>
                        <m:ctrlPr>
                          <a:rPr lang="en-US" sz="4400" i="1">
                            <a:solidFill>
                              <a:srgbClr val="FF99FF"/>
                            </a:solidFill>
                            <a:latin typeface="Cambria Math" panose="02040503050406030204" pitchFamily="18" charset="0"/>
                            <a:cs typeface="Arial" panose="020B0604020202020204" pitchFamily="34" charset="0"/>
                          </a:rPr>
                        </m:ctrlPr>
                      </m:sSubPr>
                      <m:e>
                        <m:r>
                          <a:rPr lang="en-US" sz="4400" i="1">
                            <a:solidFill>
                              <a:srgbClr val="FF99FF"/>
                            </a:solidFill>
                            <a:latin typeface="Cambria Math"/>
                            <a:cs typeface="Arial" panose="020B0604020202020204" pitchFamily="34" charset="0"/>
                          </a:rPr>
                          <m:t>𝑠</m:t>
                        </m:r>
                      </m:e>
                      <m:sub>
                        <m:r>
                          <a:rPr lang="en-US" sz="4400" b="0" i="1" smtClean="0">
                            <a:solidFill>
                              <a:srgbClr val="FF99FF"/>
                            </a:solidFill>
                            <a:latin typeface="Cambria Math"/>
                            <a:cs typeface="Arial" panose="020B0604020202020204" pitchFamily="34" charset="0"/>
                          </a:rPr>
                          <m:t>0</m:t>
                        </m:r>
                      </m:sub>
                    </m:sSub>
                  </m:oMath>
                </a14:m>
                <a:r>
                  <a:rPr lang="en-US" sz="4400" dirty="0">
                    <a:solidFill>
                      <a:srgbClr val="FF99FF"/>
                    </a:solidFill>
                    <a:latin typeface="Arial" panose="020B0604020202020204" pitchFamily="34" charset="0"/>
                    <a:cs typeface="Arial" panose="020B0604020202020204" pitchFamily="34" charset="0"/>
                  </a:rPr>
                  <a:t>)</a:t>
                </a:r>
              </a:p>
            </p:txBody>
          </p:sp>
        </mc:Choice>
        <mc:Fallback xmlns="">
          <p:sp>
            <p:nvSpPr>
              <p:cNvPr id="21" name="TextBox 20"/>
              <p:cNvSpPr txBox="1">
                <a:spLocks noRot="1" noChangeAspect="1" noMove="1" noResize="1" noEditPoints="1" noAdjustHandles="1" noChangeArrowheads="1" noChangeShapeType="1" noTextEdit="1"/>
              </p:cNvSpPr>
              <p:nvPr/>
            </p:nvSpPr>
            <p:spPr bwMode="auto">
              <a:xfrm>
                <a:off x="316308" y="1748746"/>
                <a:ext cx="2401491" cy="769441"/>
              </a:xfrm>
              <a:prstGeom prst="rect">
                <a:avLst/>
              </a:prstGeom>
              <a:blipFill rotWithShape="1">
                <a:blip r:embed="rId3"/>
                <a:stretch>
                  <a:fillRect/>
                </a:stretch>
              </a:blipFill>
              <a:ln w="76200">
                <a:noFill/>
                <a:miter lim="800000"/>
                <a:headEnd/>
                <a:tailEnd/>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 name="Title 1"/>
          <p:cNvSpPr>
            <a:spLocks noGrp="1"/>
          </p:cNvSpPr>
          <p:nvPr>
            <p:ph type="title"/>
          </p:nvPr>
        </p:nvSpPr>
        <p:spPr/>
        <p:txBody>
          <a:bodyPr/>
          <a:lstStyle/>
          <a:p>
            <a:r>
              <a:rPr lang="en-US" dirty="0">
                <a:solidFill>
                  <a:srgbClr val="FFFF00"/>
                </a:solidFill>
              </a:rPr>
              <a:t>Swap Graph</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92</a:t>
            </a:fld>
            <a:endParaRPr lang="en-US" dirty="0"/>
          </a:p>
        </p:txBody>
      </p:sp>
      <p:sp>
        <p:nvSpPr>
          <p:cNvPr id="4" name="Oval 3"/>
          <p:cNvSpPr/>
          <p:nvPr/>
        </p:nvSpPr>
        <p:spPr bwMode="auto">
          <a:xfrm>
            <a:off x="2476500" y="2311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5" name="Oval 4"/>
          <p:cNvSpPr/>
          <p:nvPr/>
        </p:nvSpPr>
        <p:spPr bwMode="auto">
          <a:xfrm>
            <a:off x="5080000" y="24130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6" name="Oval 5"/>
          <p:cNvSpPr/>
          <p:nvPr/>
        </p:nvSpPr>
        <p:spPr bwMode="auto">
          <a:xfrm>
            <a:off x="6438900" y="45466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7" name="Oval 6"/>
          <p:cNvSpPr/>
          <p:nvPr/>
        </p:nvSpPr>
        <p:spPr bwMode="auto">
          <a:xfrm>
            <a:off x="3848100" y="39624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8" name="Oval 7"/>
          <p:cNvSpPr/>
          <p:nvPr/>
        </p:nvSpPr>
        <p:spPr bwMode="auto">
          <a:xfrm>
            <a:off x="1739900" y="5372100"/>
            <a:ext cx="482600" cy="482600"/>
          </a:xfrm>
          <a:prstGeom prst="ellipse">
            <a:avLst/>
          </a:prstGeom>
          <a:solidFill>
            <a:schemeClr val="tx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sp>
        <p:nvSpPr>
          <p:cNvPr id="9" name="Oval 8"/>
          <p:cNvSpPr/>
          <p:nvPr/>
        </p:nvSpPr>
        <p:spPr bwMode="auto">
          <a:xfrm>
            <a:off x="635000" y="3175000"/>
            <a:ext cx="482600" cy="482600"/>
          </a:xfrm>
          <a:prstGeom prst="ellipse">
            <a:avLst/>
          </a:prstGeom>
          <a:solidFill>
            <a:srgbClr val="FF99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11" name="Curved Connector 10"/>
          <p:cNvCxnSpPr>
            <a:stCxn id="9" idx="0"/>
            <a:endCxn id="4" idx="2"/>
          </p:cNvCxnSpPr>
          <p:nvPr/>
        </p:nvCxnSpPr>
        <p:spPr bwMode="auto">
          <a:xfrm rot="5400000" flipH="1" flipV="1">
            <a:off x="1365250" y="2063750"/>
            <a:ext cx="622300" cy="16002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9" name="Curved Connector 18"/>
          <p:cNvCxnSpPr>
            <a:stCxn id="4" idx="7"/>
            <a:endCxn id="5" idx="2"/>
          </p:cNvCxnSpPr>
          <p:nvPr/>
        </p:nvCxnSpPr>
        <p:spPr bwMode="auto">
          <a:xfrm rot="16200000" flipH="1">
            <a:off x="3848099" y="1422400"/>
            <a:ext cx="272225" cy="2191575"/>
          </a:xfrm>
          <a:prstGeom prst="curvedConnector4">
            <a:avLst>
              <a:gd name="adj1" fmla="val -83975"/>
              <a:gd name="adj2" fmla="val 5161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stCxn id="5" idx="3"/>
            <a:endCxn id="7" idx="0"/>
          </p:cNvCxnSpPr>
          <p:nvPr/>
        </p:nvCxnSpPr>
        <p:spPr bwMode="auto">
          <a:xfrm rot="5400000">
            <a:off x="4051301" y="2863025"/>
            <a:ext cx="1137475" cy="1061275"/>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5" name="Curved Connector 24"/>
          <p:cNvCxnSpPr>
            <a:endCxn id="6" idx="0"/>
          </p:cNvCxnSpPr>
          <p:nvPr/>
        </p:nvCxnSpPr>
        <p:spPr bwMode="auto">
          <a:xfrm rot="16200000" flipH="1">
            <a:off x="5295900" y="3162299"/>
            <a:ext cx="1651001" cy="1117599"/>
          </a:xfrm>
          <a:prstGeom prst="curvedConnector3">
            <a:avLst>
              <a:gd name="adj1" fmla="val 50000"/>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28" name="Curved Connector 27"/>
          <p:cNvCxnSpPr>
            <a:stCxn id="6" idx="3"/>
            <a:endCxn id="7" idx="5"/>
          </p:cNvCxnSpPr>
          <p:nvPr/>
        </p:nvCxnSpPr>
        <p:spPr bwMode="auto">
          <a:xfrm rot="5400000" flipH="1">
            <a:off x="5092700" y="3541650"/>
            <a:ext cx="584200" cy="2249550"/>
          </a:xfrm>
          <a:prstGeom prst="curvedConnector3">
            <a:avLst>
              <a:gd name="adj1" fmla="val -51228"/>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1" name="Curved Connector 30"/>
          <p:cNvCxnSpPr>
            <a:stCxn id="6" idx="3"/>
            <a:endCxn id="8" idx="6"/>
          </p:cNvCxnSpPr>
          <p:nvPr/>
        </p:nvCxnSpPr>
        <p:spPr bwMode="auto">
          <a:xfrm rot="5400000">
            <a:off x="4038601" y="3142425"/>
            <a:ext cx="654875" cy="4287075"/>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34" name="Curved Connector 33"/>
          <p:cNvCxnSpPr>
            <a:stCxn id="7" idx="2"/>
            <a:endCxn id="9" idx="4"/>
          </p:cNvCxnSpPr>
          <p:nvPr/>
        </p:nvCxnSpPr>
        <p:spPr bwMode="auto">
          <a:xfrm rot="10800000">
            <a:off x="876300" y="3657600"/>
            <a:ext cx="2971800" cy="546100"/>
          </a:xfrm>
          <a:prstGeom prst="curvedConnector2">
            <a:avLst/>
          </a:prstGeom>
          <a:solidFill>
            <a:srgbClr val="FFFFCC"/>
          </a:solidFill>
          <a:ln w="76200" cap="flat" cmpd="sng" algn="ctr">
            <a:solidFill>
              <a:srgbClr val="FF99FF"/>
            </a:solidFill>
            <a:prstDash val="solid"/>
            <a:round/>
            <a:headEnd type="triangle" w="med" len="med"/>
            <a:tailEnd type="none" w="med" len="med"/>
          </a:ln>
          <a:effectLst/>
        </p:spPr>
      </p:cxnSp>
      <p:cxnSp>
        <p:nvCxnSpPr>
          <p:cNvPr id="37" name="Curved Connector 36"/>
          <p:cNvCxnSpPr>
            <a:stCxn id="8" idx="1"/>
            <a:endCxn id="9" idx="4"/>
          </p:cNvCxnSpPr>
          <p:nvPr/>
        </p:nvCxnSpPr>
        <p:spPr bwMode="auto">
          <a:xfrm rot="16200000" flipV="1">
            <a:off x="450851" y="4083050"/>
            <a:ext cx="1785175" cy="934275"/>
          </a:xfrm>
          <a:prstGeom prst="curvedConnector3">
            <a:avLst>
              <a:gd name="adj1" fmla="val 50000"/>
            </a:avLst>
          </a:prstGeom>
          <a:solidFill>
            <a:srgbClr val="FFFFCC"/>
          </a:solidFill>
          <a:ln w="76200" cap="flat" cmpd="sng" algn="ctr">
            <a:solidFill>
              <a:srgbClr val="FF99FF"/>
            </a:solidFill>
            <a:prstDash val="solid"/>
            <a:round/>
            <a:headEnd type="triangle" w="med" len="med"/>
            <a:tailEnd type="none" w="med" len="med"/>
          </a:ln>
          <a:effectLst/>
        </p:spPr>
      </p:cxnSp>
      <p:sp>
        <p:nvSpPr>
          <p:cNvPr id="10" name="TextBox 9"/>
          <p:cNvSpPr txBox="1"/>
          <p:nvPr/>
        </p:nvSpPr>
        <p:spPr bwMode="auto">
          <a:xfrm>
            <a:off x="3733800" y="494962"/>
            <a:ext cx="454352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Leader: publish contract on each outgoing arc</a:t>
            </a:r>
          </a:p>
        </p:txBody>
      </p:sp>
      <mc:AlternateContent xmlns:mc="http://schemas.openxmlformats.org/markup-compatibility/2006" xmlns:a14="http://schemas.microsoft.com/office/drawing/2010/main">
        <mc:Choice Requires="a14">
          <p:sp>
            <p:nvSpPr>
              <p:cNvPr id="23" name="Horizontal Scroll 22"/>
              <p:cNvSpPr/>
              <p:nvPr/>
            </p:nvSpPr>
            <p:spPr bwMode="auto">
              <a:xfrm>
                <a:off x="5688166" y="3261582"/>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3" name="Horizontal Scroll 22"/>
              <p:cNvSpPr>
                <a:spLocks noRot="1" noChangeAspect="1" noMove="1" noResize="1" noEditPoints="1" noAdjustHandles="1" noChangeArrowheads="1" noChangeShapeType="1" noTextEdit="1"/>
              </p:cNvSpPr>
              <p:nvPr/>
            </p:nvSpPr>
            <p:spPr bwMode="auto">
              <a:xfrm>
                <a:off x="5688166" y="3261582"/>
                <a:ext cx="866467" cy="823045"/>
              </a:xfrm>
              <a:prstGeom prst="horizontalScroll">
                <a:avLst/>
              </a:prstGeom>
              <a:blipFill>
                <a:blip r:embed="rId4"/>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Horizontal Scroll 23"/>
              <p:cNvSpPr/>
              <p:nvPr/>
            </p:nvSpPr>
            <p:spPr bwMode="auto">
              <a:xfrm>
                <a:off x="2115493" y="3621955"/>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4" name="Horizontal Scroll 23"/>
              <p:cNvSpPr>
                <a:spLocks noRot="1" noChangeAspect="1" noMove="1" noResize="1" noEditPoints="1" noAdjustHandles="1" noChangeArrowheads="1" noChangeShapeType="1" noTextEdit="1"/>
              </p:cNvSpPr>
              <p:nvPr/>
            </p:nvSpPr>
            <p:spPr bwMode="auto">
              <a:xfrm>
                <a:off x="2115493" y="3621955"/>
                <a:ext cx="866467" cy="823045"/>
              </a:xfrm>
              <a:prstGeom prst="horizontalScroll">
                <a:avLst/>
              </a:prstGeom>
              <a:blipFill>
                <a:blip r:embed="rId5"/>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Horizontal Scroll 25"/>
              <p:cNvSpPr/>
              <p:nvPr/>
            </p:nvSpPr>
            <p:spPr bwMode="auto">
              <a:xfrm>
                <a:off x="809933" y="4221395"/>
                <a:ext cx="866467" cy="823045"/>
              </a:xfrm>
              <a:prstGeom prst="horizontalScroll">
                <a:avLst/>
              </a:prstGeom>
              <a:solidFill>
                <a:schemeClr val="bg1"/>
              </a:solidFill>
              <a:ln w="38100" cap="flat" cmpd="sng" algn="ctr">
                <a:solidFill>
                  <a:srgbClr val="FF99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smtClean="0">
                            <a:ln>
                              <a:noFill/>
                            </a:ln>
                            <a:solidFill>
                              <a:srgbClr val="FF99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FF99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FF99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FF99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FF99FF"/>
                  </a:solidFill>
                  <a:effectLst/>
                  <a:latin typeface="Arial" panose="020B0604020202020204" pitchFamily="34" charset="0"/>
                  <a:cs typeface="Arial" panose="020B0604020202020204" pitchFamily="34" charset="0"/>
                </a:endParaRPr>
              </a:p>
            </p:txBody>
          </p:sp>
        </mc:Choice>
        <mc:Fallback xmlns="">
          <p:sp>
            <p:nvSpPr>
              <p:cNvPr id="26" name="Horizontal Scroll 25"/>
              <p:cNvSpPr>
                <a:spLocks noRot="1" noChangeAspect="1" noMove="1" noResize="1" noEditPoints="1" noAdjustHandles="1" noChangeArrowheads="1" noChangeShapeType="1" noTextEdit="1"/>
              </p:cNvSpPr>
              <p:nvPr/>
            </p:nvSpPr>
            <p:spPr bwMode="auto">
              <a:xfrm>
                <a:off x="809933" y="4221395"/>
                <a:ext cx="866467" cy="823045"/>
              </a:xfrm>
              <a:prstGeom prst="horizontalScroll">
                <a:avLst/>
              </a:prstGeom>
              <a:blipFill>
                <a:blip r:embed="rId6"/>
                <a:stretch>
                  <a:fillRect/>
                </a:stretch>
              </a:blipFill>
              <a:ln w="38100" cap="flat" cmpd="sng" algn="ctr">
                <a:solidFill>
                  <a:srgbClr val="FF99FF"/>
                </a:solidFill>
                <a:prstDash val="solid"/>
                <a:round/>
                <a:headEnd type="none" w="med" len="med"/>
                <a:tailEnd type="none" w="med" len="med"/>
              </a:ln>
              <a:effectLst/>
            </p:spPr>
            <p:txBody>
              <a:bodyPr/>
              <a:lstStyle/>
              <a:p>
                <a:r>
                  <a:rPr lang="en-US">
                    <a:noFill/>
                  </a:rPr>
                  <a:t> </a:t>
                </a:r>
              </a:p>
            </p:txBody>
          </p:sp>
        </mc:Fallback>
      </mc:AlternateContent>
      <p:sp>
        <p:nvSpPr>
          <p:cNvPr id="27" name="TextBox 26"/>
          <p:cNvSpPr txBox="1"/>
          <p:nvPr/>
        </p:nvSpPr>
        <p:spPr bwMode="auto">
          <a:xfrm>
            <a:off x="4512010" y="1271692"/>
            <a:ext cx="454352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Wait for contracts on incoming arcs …</a:t>
            </a:r>
          </a:p>
        </p:txBody>
      </p:sp>
    </p:spTree>
    <p:extLst>
      <p:ext uri="{BB962C8B-B14F-4D97-AF65-F5344CB8AC3E}">
        <p14:creationId xmlns:p14="http://schemas.microsoft.com/office/powerpoint/2010/main" val="27220892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Non-Leaders</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93</a:t>
            </a:fld>
            <a:endParaRPr lang="en-US" dirty="0"/>
          </a:p>
        </p:txBody>
      </p:sp>
      <p:sp>
        <p:nvSpPr>
          <p:cNvPr id="4" name="Oval 3"/>
          <p:cNvSpPr/>
          <p:nvPr/>
        </p:nvSpPr>
        <p:spPr bwMode="auto">
          <a:xfrm>
            <a:off x="3365500" y="3175000"/>
            <a:ext cx="482600" cy="482600"/>
          </a:xfrm>
          <a:prstGeom prst="ellipse">
            <a:avLst/>
          </a:prstGeom>
          <a:solidFill>
            <a:srgbClr val="66FFFF"/>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endParaRPr>
          </a:p>
        </p:txBody>
      </p:sp>
      <p:cxnSp>
        <p:nvCxnSpPr>
          <p:cNvPr id="6" name="Curved Connector 5"/>
          <p:cNvCxnSpPr>
            <a:endCxn id="4" idx="4"/>
          </p:cNvCxnSpPr>
          <p:nvPr/>
        </p:nvCxnSpPr>
        <p:spPr bwMode="auto">
          <a:xfrm rot="10800000">
            <a:off x="3606800" y="3657600"/>
            <a:ext cx="2971800" cy="546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7" name="Curved Connector 6"/>
          <p:cNvCxnSpPr>
            <a:endCxn id="4" idx="4"/>
          </p:cNvCxnSpPr>
          <p:nvPr/>
        </p:nvCxnSpPr>
        <p:spPr bwMode="auto">
          <a:xfrm flipV="1">
            <a:off x="2159000" y="3657600"/>
            <a:ext cx="1447800" cy="12065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17" name="Curved Connector 16"/>
          <p:cNvCxnSpPr>
            <a:stCxn id="4" idx="0"/>
          </p:cNvCxnSpPr>
          <p:nvPr/>
        </p:nvCxnSpPr>
        <p:spPr bwMode="auto">
          <a:xfrm rot="16200000" flipV="1">
            <a:off x="2603500" y="2171700"/>
            <a:ext cx="952500" cy="1054100"/>
          </a:xfrm>
          <a:prstGeom prst="curvedConnector2">
            <a:avLst/>
          </a:prstGeom>
          <a:solidFill>
            <a:srgbClr val="FFFFCC"/>
          </a:solidFill>
          <a:ln w="76200" cap="flat" cmpd="sng" algn="ctr">
            <a:solidFill>
              <a:schemeClr val="tx1"/>
            </a:solidFill>
            <a:prstDash val="solid"/>
            <a:round/>
            <a:headEnd type="triangle" w="med" len="med"/>
            <a:tailEnd type="none" w="med" len="med"/>
          </a:ln>
          <a:effectLst/>
        </p:spPr>
      </p:cxnSp>
      <p:cxnSp>
        <p:nvCxnSpPr>
          <p:cNvPr id="22" name="Curved Connector 21"/>
          <p:cNvCxnSpPr>
            <a:endCxn id="4" idx="4"/>
          </p:cNvCxnSpPr>
          <p:nvPr/>
        </p:nvCxnSpPr>
        <p:spPr bwMode="auto">
          <a:xfrm rot="5400000" flipH="1" flipV="1">
            <a:off x="2197100" y="4724400"/>
            <a:ext cx="2476500" cy="3429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cxnSp>
        <p:nvCxnSpPr>
          <p:cNvPr id="5" name="Curved Connector 4"/>
          <p:cNvCxnSpPr>
            <a:stCxn id="4" idx="0"/>
          </p:cNvCxnSpPr>
          <p:nvPr/>
        </p:nvCxnSpPr>
        <p:spPr bwMode="auto">
          <a:xfrm rot="5400000" flipH="1" flipV="1">
            <a:off x="3454400" y="2222500"/>
            <a:ext cx="1104900" cy="800100"/>
          </a:xfrm>
          <a:prstGeom prst="curvedConnector3">
            <a:avLst>
              <a:gd name="adj1" fmla="val 50000"/>
            </a:avLst>
          </a:prstGeom>
          <a:solidFill>
            <a:srgbClr val="FFFFCC"/>
          </a:solidFill>
          <a:ln w="76200" cap="flat" cmpd="sng" algn="ctr">
            <a:solidFill>
              <a:schemeClr val="tx1"/>
            </a:solidFill>
            <a:prstDash val="solid"/>
            <a:round/>
            <a:headEnd type="triangle" w="med" len="med"/>
            <a:tailEnd type="none" w="med" len="med"/>
          </a:ln>
          <a:effectLst/>
        </p:spPr>
      </p:cxnSp>
      <p:sp>
        <p:nvSpPr>
          <p:cNvPr id="33" name="TextBox 32"/>
          <p:cNvSpPr txBox="1"/>
          <p:nvPr/>
        </p:nvSpPr>
        <p:spPr bwMode="auto">
          <a:xfrm>
            <a:off x="4406900" y="2533228"/>
            <a:ext cx="3739164"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Wait for Contracts on </a:t>
            </a:r>
            <a:r>
              <a:rPr lang="en-US" sz="2800" b="1" i="1" dirty="0">
                <a:solidFill>
                  <a:schemeClr val="tx1"/>
                </a:solidFill>
                <a:latin typeface="Arial" panose="020B0604020202020204" pitchFamily="34" charset="0"/>
              </a:rPr>
              <a:t>all</a:t>
            </a:r>
            <a:r>
              <a:rPr lang="en-US" sz="2800" b="1" dirty="0">
                <a:solidFill>
                  <a:srgbClr val="FFFF00"/>
                </a:solidFill>
                <a:latin typeface="Arial" panose="020B0604020202020204" pitchFamily="34" charset="0"/>
              </a:rPr>
              <a:t> incoming arcs</a:t>
            </a:r>
          </a:p>
        </p:txBody>
      </p:sp>
      <p:sp>
        <p:nvSpPr>
          <p:cNvPr id="34" name="TextBox 33"/>
          <p:cNvSpPr txBox="1"/>
          <p:nvPr/>
        </p:nvSpPr>
        <p:spPr bwMode="auto">
          <a:xfrm>
            <a:off x="3749367" y="4718625"/>
            <a:ext cx="480822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Before publishing on outgoing arcs</a:t>
            </a:r>
          </a:p>
        </p:txBody>
      </p:sp>
      <mc:AlternateContent xmlns:mc="http://schemas.openxmlformats.org/markup-compatibility/2006" xmlns:a14="http://schemas.microsoft.com/office/drawing/2010/main">
        <mc:Choice Requires="a14">
          <p:sp>
            <p:nvSpPr>
              <p:cNvPr id="14" name="Horizontal Scroll 13"/>
              <p:cNvSpPr/>
              <p:nvPr/>
            </p:nvSpPr>
            <p:spPr bwMode="auto">
              <a:xfrm>
                <a:off x="2595177" y="1986237"/>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4" name="Horizontal Scroll 13"/>
              <p:cNvSpPr>
                <a:spLocks noRot="1" noChangeAspect="1" noMove="1" noResize="1" noEditPoints="1" noAdjustHandles="1" noChangeArrowheads="1" noChangeShapeType="1" noTextEdit="1"/>
              </p:cNvSpPr>
              <p:nvPr/>
            </p:nvSpPr>
            <p:spPr bwMode="auto">
              <a:xfrm>
                <a:off x="2595177" y="1986237"/>
                <a:ext cx="866467" cy="823045"/>
              </a:xfrm>
              <a:prstGeom prst="horizontalScroll">
                <a:avLst/>
              </a:prstGeom>
              <a:blipFill>
                <a:blip r:embed="rId2"/>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Horizontal Scroll 14"/>
              <p:cNvSpPr/>
              <p:nvPr/>
            </p:nvSpPr>
            <p:spPr bwMode="auto">
              <a:xfrm>
                <a:off x="4036223" y="1668610"/>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5" name="Horizontal Scroll 14"/>
              <p:cNvSpPr>
                <a:spLocks noRot="1" noChangeAspect="1" noMove="1" noResize="1" noEditPoints="1" noAdjustHandles="1" noChangeArrowheads="1" noChangeShapeType="1" noTextEdit="1"/>
              </p:cNvSpPr>
              <p:nvPr/>
            </p:nvSpPr>
            <p:spPr bwMode="auto">
              <a:xfrm>
                <a:off x="4036223" y="1668610"/>
                <a:ext cx="866467" cy="823045"/>
              </a:xfrm>
              <a:prstGeom prst="horizontalScroll">
                <a:avLst/>
              </a:prstGeom>
              <a:blipFill>
                <a:blip r:embed="rId3"/>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Horizontal Scroll 15"/>
              <p:cNvSpPr/>
              <p:nvPr/>
            </p:nvSpPr>
            <p:spPr bwMode="auto">
              <a:xfrm>
                <a:off x="2339742" y="4108982"/>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6" name="Horizontal Scroll 15"/>
              <p:cNvSpPr>
                <a:spLocks noRot="1" noChangeAspect="1" noMove="1" noResize="1" noEditPoints="1" noAdjustHandles="1" noChangeArrowheads="1" noChangeShapeType="1" noTextEdit="1"/>
              </p:cNvSpPr>
              <p:nvPr/>
            </p:nvSpPr>
            <p:spPr bwMode="auto">
              <a:xfrm>
                <a:off x="2339742" y="4108982"/>
                <a:ext cx="866467" cy="823045"/>
              </a:xfrm>
              <a:prstGeom prst="horizontalScroll">
                <a:avLst/>
              </a:prstGeom>
              <a:blipFill>
                <a:blip r:embed="rId4"/>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Horizontal Scroll 17"/>
              <p:cNvSpPr/>
              <p:nvPr/>
            </p:nvSpPr>
            <p:spPr bwMode="auto">
              <a:xfrm>
                <a:off x="4198292" y="3697460"/>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8" name="Horizontal Scroll 17"/>
              <p:cNvSpPr>
                <a:spLocks noRot="1" noChangeAspect="1" noMove="1" noResize="1" noEditPoints="1" noAdjustHandles="1" noChangeArrowheads="1" noChangeShapeType="1" noTextEdit="1"/>
              </p:cNvSpPr>
              <p:nvPr/>
            </p:nvSpPr>
            <p:spPr bwMode="auto">
              <a:xfrm>
                <a:off x="4198292" y="3697460"/>
                <a:ext cx="866467" cy="823045"/>
              </a:xfrm>
              <a:prstGeom prst="horizontalScroll">
                <a:avLst/>
              </a:prstGeom>
              <a:blipFill>
                <a:blip r:embed="rId5"/>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Horizontal Scroll 18"/>
              <p:cNvSpPr/>
              <p:nvPr/>
            </p:nvSpPr>
            <p:spPr bwMode="auto">
              <a:xfrm>
                <a:off x="2882900" y="5063089"/>
                <a:ext cx="866467" cy="823045"/>
              </a:xfrm>
              <a:prstGeom prst="horizontalScroll">
                <a:avLst/>
              </a:prstGeom>
              <a:solidFill>
                <a:schemeClr val="bg1"/>
              </a:solidFill>
              <a:ln w="38100" cap="flat" cmpd="sng" algn="ctr">
                <a:solidFill>
                  <a:srgbClr val="66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14:m>
                  <m:oMath xmlns:m="http://schemas.openxmlformats.org/officeDocument/2006/math">
                    <m:sSub>
                      <m:sSubPr>
                        <m:ctrlPr>
                          <a:rPr kumimoji="0" lang="en-US" b="0" i="1" u="none" strike="noStrike" cap="none" normalizeH="0" baseline="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smtClean="0">
                            <a:ln>
                              <a:noFill/>
                            </a:ln>
                            <a:solidFill>
                              <a:srgbClr val="66FFFF"/>
                            </a:solidFill>
                            <a:effectLst/>
                            <a:latin typeface="Cambria Math"/>
                            <a:cs typeface="Arial" panose="020B0604020202020204" pitchFamily="34" charset="0"/>
                          </a:rPr>
                          <m:t>0</m:t>
                        </m:r>
                      </m:sub>
                    </m:sSub>
                  </m:oMath>
                </a14:m>
                <a:r>
                  <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rPr>
                  <a:t>,</a:t>
                </a:r>
                <a14:m>
                  <m:oMath xmlns:m="http://schemas.openxmlformats.org/officeDocument/2006/math">
                    <m:sSub>
                      <m:sSubPr>
                        <m:ctrlPr>
                          <a:rPr kumimoji="0" lang="en-US" b="0" i="1" u="none" strike="noStrike" cap="none" normalizeH="0" baseline="0" dirty="0" smtClean="0">
                            <a:ln>
                              <a:noFill/>
                            </a:ln>
                            <a:solidFill>
                              <a:srgbClr val="66FFFF"/>
                            </a:solidFill>
                            <a:effectLst/>
                            <a:latin typeface="Cambria Math" panose="02040503050406030204" pitchFamily="18" charset="0"/>
                            <a:cs typeface="Arial" panose="020B0604020202020204" pitchFamily="34" charset="0"/>
                          </a:rPr>
                        </m:ctrlPr>
                      </m:sSubPr>
                      <m:e>
                        <m:r>
                          <a:rPr kumimoji="0" lang="en-US" b="0" i="1" u="none" strike="noStrike" cap="none" normalizeH="0" baseline="0" dirty="0" smtClean="0">
                            <a:ln>
                              <a:noFill/>
                            </a:ln>
                            <a:solidFill>
                              <a:srgbClr val="66FFFF"/>
                            </a:solidFill>
                            <a:effectLst/>
                            <a:latin typeface="Cambria Math"/>
                            <a:cs typeface="Arial" panose="020B0604020202020204" pitchFamily="34" charset="0"/>
                          </a:rPr>
                          <m:t>h</m:t>
                        </m:r>
                      </m:e>
                      <m:sub>
                        <m:r>
                          <a:rPr kumimoji="0" lang="en-US" b="0" i="1" u="none" strike="noStrike" cap="none" normalizeH="0" baseline="0" dirty="0" smtClean="0">
                            <a:ln>
                              <a:noFill/>
                            </a:ln>
                            <a:solidFill>
                              <a:srgbClr val="66FFFF"/>
                            </a:solidFill>
                            <a:effectLst/>
                            <a:latin typeface="Cambria Math"/>
                            <a:cs typeface="Arial" panose="020B0604020202020204" pitchFamily="34" charset="0"/>
                          </a:rPr>
                          <m:t>1</m:t>
                        </m:r>
                      </m:sub>
                    </m:sSub>
                  </m:oMath>
                </a14:m>
                <a:endParaRPr kumimoji="0" lang="en-US" b="0" i="0" u="none" strike="noStrike" cap="none" normalizeH="0" baseline="0" dirty="0">
                  <a:ln>
                    <a:noFill/>
                  </a:ln>
                  <a:solidFill>
                    <a:srgbClr val="66FFFF"/>
                  </a:solidFill>
                  <a:effectLst/>
                  <a:latin typeface="Arial" panose="020B0604020202020204" pitchFamily="34" charset="0"/>
                  <a:cs typeface="Arial" panose="020B0604020202020204" pitchFamily="34" charset="0"/>
                </a:endParaRPr>
              </a:p>
            </p:txBody>
          </p:sp>
        </mc:Choice>
        <mc:Fallback xmlns="">
          <p:sp>
            <p:nvSpPr>
              <p:cNvPr id="19" name="Horizontal Scroll 18"/>
              <p:cNvSpPr>
                <a:spLocks noRot="1" noChangeAspect="1" noMove="1" noResize="1" noEditPoints="1" noAdjustHandles="1" noChangeArrowheads="1" noChangeShapeType="1" noTextEdit="1"/>
              </p:cNvSpPr>
              <p:nvPr/>
            </p:nvSpPr>
            <p:spPr bwMode="auto">
              <a:xfrm>
                <a:off x="2882900" y="5063089"/>
                <a:ext cx="866467" cy="823045"/>
              </a:xfrm>
              <a:prstGeom prst="horizontalScroll">
                <a:avLst/>
              </a:prstGeom>
              <a:blipFill>
                <a:blip r:embed="rId6"/>
                <a:stretch>
                  <a:fillRect/>
                </a:stretch>
              </a:blipFill>
              <a:ln w="38100" cap="flat" cmpd="sng" algn="ctr">
                <a:solidFill>
                  <a:srgbClr val="66FFFF"/>
                </a:solid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30777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4" grpId="0" animBg="1"/>
      <p:bldP spid="15" grpId="0" animBg="1"/>
      <p:bldP spid="16" grpId="0" animBg="1"/>
      <p:bldP spid="18" grpId="0" animBg="1"/>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94</a:t>
            </a:fld>
            <a:endParaRPr lang="en-US" dirty="0"/>
          </a:p>
        </p:txBody>
      </p:sp>
      <p:sp>
        <p:nvSpPr>
          <p:cNvPr id="4" name="TextBox 3"/>
          <p:cNvSpPr txBox="1"/>
          <p:nvPr/>
        </p:nvSpPr>
        <p:spPr bwMode="auto">
          <a:xfrm>
            <a:off x="2612970" y="3167390"/>
            <a:ext cx="3918060" cy="523220"/>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b="1" dirty="0">
                <a:solidFill>
                  <a:srgbClr val="FFFF00"/>
                </a:solidFill>
                <a:latin typeface="Arial" panose="020B0604020202020204" pitchFamily="34" charset="0"/>
              </a:rPr>
              <a:t>No other order works </a:t>
            </a:r>
            <a:endParaRPr lang="en-US" sz="2800" b="1" cap="small" dirty="0">
              <a:solidFill>
                <a:srgbClr val="FFFF00"/>
              </a:solidFill>
              <a:latin typeface="Arial" panose="020B0604020202020204" pitchFamily="34" charset="0"/>
            </a:endParaRPr>
          </a:p>
        </p:txBody>
      </p:sp>
    </p:spTree>
    <p:extLst>
      <p:ext uri="{BB962C8B-B14F-4D97-AF65-F5344CB8AC3E}">
        <p14:creationId xmlns:p14="http://schemas.microsoft.com/office/powerpoint/2010/main" val="30466110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Theorem</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95</a:t>
            </a:fld>
            <a:endParaRPr lang="en-US" dirty="0"/>
          </a:p>
        </p:txBody>
      </p:sp>
      <p:sp>
        <p:nvSpPr>
          <p:cNvPr id="4" name="TextBox 3"/>
          <p:cNvSpPr txBox="1"/>
          <p:nvPr/>
        </p:nvSpPr>
        <p:spPr bwMode="auto">
          <a:xfrm>
            <a:off x="2049780" y="2736503"/>
            <a:ext cx="5044440" cy="954107"/>
          </a:xfrm>
          <a:prstGeom prst="rect">
            <a:avLst/>
          </a:prstGeom>
          <a:solidFill>
            <a:schemeClr val="bg1"/>
          </a:solidFill>
          <a:ln w="76200">
            <a:solidFill>
              <a:srgbClr val="FF99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cs typeface="Arial" panose="020B0604020202020204" pitchFamily="34" charset="0"/>
              </a:rPr>
              <a:t>Every arc receives a contract in time </a:t>
            </a:r>
            <a:r>
              <a:rPr lang="en-US" sz="2800" dirty="0">
                <a:solidFill>
                  <a:schemeClr val="tx1"/>
                </a:solidFill>
                <a:latin typeface="Arial" panose="020B0604020202020204" pitchFamily="34" charset="0"/>
                <a:cs typeface="Arial" panose="020B0604020202020204" pitchFamily="34" charset="0"/>
              </a:rPr>
              <a:t>O(diam(</a:t>
            </a:r>
            <a:r>
              <a:rPr lang="en-US" sz="2800" dirty="0">
                <a:solidFill>
                  <a:schemeClr val="tx1"/>
                </a:solidFill>
                <a:latin typeface="+mj-lt"/>
                <a:cs typeface="Arial" panose="020B0604020202020204" pitchFamily="34" charset="0"/>
              </a:rPr>
              <a:t>D</a:t>
            </a:r>
            <a:r>
              <a:rPr lang="en-US" sz="2800" dirty="0">
                <a:solidFill>
                  <a:schemeClr val="tx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78310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5AEC-F61E-4551-A173-A22266D5B985}"/>
              </a:ext>
            </a:extLst>
          </p:cNvPr>
          <p:cNvSpPr>
            <a:spLocks noGrp="1"/>
          </p:cNvSpPr>
          <p:nvPr>
            <p:ph type="title"/>
          </p:nvPr>
        </p:nvSpPr>
        <p:spPr>
          <a:xfrm>
            <a:off x="685800" y="2857500"/>
            <a:ext cx="7772400" cy="1143000"/>
          </a:xfrm>
        </p:spPr>
        <p:txBody>
          <a:bodyPr/>
          <a:lstStyle/>
          <a:p>
            <a:r>
              <a:rPr lang="en-US" dirty="0">
                <a:solidFill>
                  <a:srgbClr val="FFFF00"/>
                </a:solidFill>
              </a:rPr>
              <a:t>We need to talk about Timeouts</a:t>
            </a:r>
          </a:p>
        </p:txBody>
      </p:sp>
      <p:sp>
        <p:nvSpPr>
          <p:cNvPr id="3" name="Slide Number Placeholder 2">
            <a:extLst>
              <a:ext uri="{FF2B5EF4-FFF2-40B4-BE49-F238E27FC236}">
                <a16:creationId xmlns:a16="http://schemas.microsoft.com/office/drawing/2014/main" id="{ED80DF5F-E599-4043-8203-0D0AD35EDF02}"/>
              </a:ext>
            </a:extLst>
          </p:cNvPr>
          <p:cNvSpPr>
            <a:spLocks noGrp="1"/>
          </p:cNvSpPr>
          <p:nvPr>
            <p:ph type="sldNum" sz="quarter" idx="11"/>
          </p:nvPr>
        </p:nvSpPr>
        <p:spPr/>
        <p:txBody>
          <a:bodyPr/>
          <a:lstStyle/>
          <a:p>
            <a:pPr>
              <a:defRPr/>
            </a:pPr>
            <a:fld id="{D65C4E5D-DA99-460E-9E68-E8A28959880C}" type="slidenum">
              <a:rPr lang="x-none" smtClean="0"/>
              <a:pPr>
                <a:defRPr/>
              </a:pPr>
              <a:t>96</a:t>
            </a:fld>
            <a:endParaRPr lang="en-US" dirty="0"/>
          </a:p>
        </p:txBody>
      </p:sp>
    </p:spTree>
    <p:extLst>
      <p:ext uri="{BB962C8B-B14F-4D97-AF65-F5344CB8AC3E}">
        <p14:creationId xmlns:p14="http://schemas.microsoft.com/office/powerpoint/2010/main" val="45032923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bwMode="auto">
          <a:xfrm>
            <a:off x="5898212" y="406400"/>
            <a:ext cx="2513830" cy="83099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4800" dirty="0">
                <a:solidFill>
                  <a:srgbClr val="FFFF00"/>
                </a:solidFill>
                <a:latin typeface="Arial" panose="020B0604020202020204" pitchFamily="34" charset="0"/>
                <a:cs typeface="Arial" panose="020B0604020202020204" pitchFamily="34" charset="0"/>
              </a:rPr>
              <a:t>timeouts</a:t>
            </a:r>
          </a:p>
        </p:txBody>
      </p:sp>
      <p:sp>
        <p:nvSpPr>
          <p:cNvPr id="17" name="Rounded Rectangular Callout 11">
            <a:extLst>
              <a:ext uri="{FF2B5EF4-FFF2-40B4-BE49-F238E27FC236}">
                <a16:creationId xmlns:a16="http://schemas.microsoft.com/office/drawing/2014/main" id="{7C86B019-85B4-433B-9488-22CA166317F0}"/>
              </a:ext>
            </a:extLst>
          </p:cNvPr>
          <p:cNvSpPr/>
          <p:nvPr/>
        </p:nvSpPr>
        <p:spPr>
          <a:xfrm>
            <a:off x="2259451" y="397576"/>
            <a:ext cx="1531785" cy="510778"/>
          </a:xfrm>
          <a:prstGeom prst="wedgeRoundRectCallout">
            <a:avLst>
              <a:gd name="adj1" fmla="val 55334"/>
              <a:gd name="adj2" fmla="val 119457"/>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chemeClr val="tx1"/>
                </a:solidFill>
                <a:latin typeface="Arial" panose="020B0604020202020204" pitchFamily="34" charset="0"/>
                <a:cs typeface="Arial" panose="020B0604020202020204" pitchFamily="34" charset="0"/>
              </a:rPr>
              <a:t>s</a:t>
            </a:r>
            <a:r>
              <a:rPr lang="en-US" i="1" baseline="-25000" dirty="0">
                <a:solidFill>
                  <a:schemeClr val="tx1"/>
                </a:solidFill>
                <a:latin typeface="Arial" panose="020B0604020202020204" pitchFamily="34" charset="0"/>
                <a:cs typeface="Arial" panose="020B0604020202020204" pitchFamily="34" charset="0"/>
              </a:rPr>
              <a:t>i</a:t>
            </a:r>
          </a:p>
        </p:txBody>
      </p:sp>
    </p:spTree>
    <p:extLst>
      <p:ext uri="{BB962C8B-B14F-4D97-AF65-F5344CB8AC3E}">
        <p14:creationId xmlns:p14="http://schemas.microsoft.com/office/powerpoint/2010/main" val="172356184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Rounded Rectangular Callout 11">
            <a:extLst>
              <a:ext uri="{FF2B5EF4-FFF2-40B4-BE49-F238E27FC236}">
                <a16:creationId xmlns:a16="http://schemas.microsoft.com/office/drawing/2014/main" id="{3DBC58A0-8FFA-4900-B68B-28629A7D0C06}"/>
              </a:ext>
            </a:extLst>
          </p:cNvPr>
          <p:cNvSpPr/>
          <p:nvPr/>
        </p:nvSpPr>
        <p:spPr>
          <a:xfrm>
            <a:off x="2259451" y="397576"/>
            <a:ext cx="1531785" cy="510778"/>
          </a:xfrm>
          <a:prstGeom prst="wedgeRoundRectCallout">
            <a:avLst>
              <a:gd name="adj1" fmla="val 55334"/>
              <a:gd name="adj2" fmla="val 119457"/>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chemeClr val="tx1"/>
                </a:solidFill>
                <a:latin typeface="Arial" panose="020B0604020202020204" pitchFamily="34" charset="0"/>
                <a:cs typeface="Arial" panose="020B0604020202020204" pitchFamily="34" charset="0"/>
              </a:rPr>
              <a:t>s</a:t>
            </a:r>
            <a:r>
              <a:rPr lang="en-US" i="1" baseline="-25000" dirty="0">
                <a:solidFill>
                  <a:schemeClr val="tx1"/>
                </a:solidFill>
                <a:latin typeface="Arial" panose="020B0604020202020204" pitchFamily="34" charset="0"/>
                <a:cs typeface="Arial" panose="020B0604020202020204" pitchFamily="34" charset="0"/>
              </a:rPr>
              <a:t>i</a:t>
            </a:r>
          </a:p>
        </p:txBody>
      </p:sp>
      <p:sp>
        <p:nvSpPr>
          <p:cNvPr id="18" name="Rounded Rectangular Callout 37">
            <a:extLst>
              <a:ext uri="{FF2B5EF4-FFF2-40B4-BE49-F238E27FC236}">
                <a16:creationId xmlns:a16="http://schemas.microsoft.com/office/drawing/2014/main" id="{9BDEB4B7-C115-41E5-A802-3A15EAE5582C}"/>
              </a:ext>
            </a:extLst>
          </p:cNvPr>
          <p:cNvSpPr/>
          <p:nvPr/>
        </p:nvSpPr>
        <p:spPr>
          <a:xfrm>
            <a:off x="510212" y="1480810"/>
            <a:ext cx="1974141" cy="919401"/>
          </a:xfrm>
          <a:prstGeom prst="wedgeRoundRectCallout">
            <a:avLst>
              <a:gd name="adj1" fmla="val 55334"/>
              <a:gd name="adj2" fmla="val 119457"/>
              <a:gd name="adj3" fmla="val 16667"/>
            </a:avLst>
          </a:prstGeom>
          <a:no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unlock </a:t>
            </a:r>
            <a:r>
              <a:rPr lang="en-US" i="1" dirty="0">
                <a:solidFill>
                  <a:schemeClr val="tx1"/>
                </a:solidFill>
                <a:latin typeface="Arial" panose="020B0604020202020204" pitchFamily="34" charset="0"/>
                <a:cs typeface="Arial" panose="020B0604020202020204" pitchFamily="34" charset="0"/>
              </a:rPr>
              <a:t>h</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rgbClr val="FFC0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within </a:t>
            </a:r>
            <a:r>
              <a:rPr lang="el-GR" dirty="0">
                <a:solidFill>
                  <a:schemeClr val="tx1"/>
                </a:solidFill>
                <a:latin typeface="Arial" panose="020B0604020202020204" pitchFamily="34" charset="0"/>
                <a:cs typeface="Arial" panose="020B0604020202020204" pitchFamily="34" charset="0"/>
              </a:rPr>
              <a:t>Δ</a:t>
            </a:r>
            <a:endParaRPr lang="en-US" dirty="0">
              <a:solidFill>
                <a:schemeClr val="tx1"/>
              </a:solidFill>
            </a:endParaRPr>
          </a:p>
        </p:txBody>
      </p:sp>
    </p:spTree>
    <p:extLst>
      <p:ext uri="{BB962C8B-B14F-4D97-AF65-F5344CB8AC3E}">
        <p14:creationId xmlns:p14="http://schemas.microsoft.com/office/powerpoint/2010/main" val="35781924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3971510" y="1116766"/>
            <a:ext cx="1280121" cy="1280121"/>
          </a:xfrm>
          <a:prstGeom prst="ellipse">
            <a:avLst/>
          </a:prstGeom>
          <a:solidFill>
            <a:srgbClr val="66FF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A</a:t>
            </a:r>
          </a:p>
        </p:txBody>
      </p:sp>
      <p:sp>
        <p:nvSpPr>
          <p:cNvPr id="14" name="Oval 13"/>
          <p:cNvSpPr/>
          <p:nvPr/>
        </p:nvSpPr>
        <p:spPr>
          <a:xfrm>
            <a:off x="5904734" y="4256687"/>
            <a:ext cx="1280121" cy="1280121"/>
          </a:xfrm>
          <a:prstGeom prst="ellipse">
            <a:avLst/>
          </a:prstGeom>
          <a:solidFill>
            <a:srgbClr val="FFFF00"/>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B</a:t>
            </a:r>
          </a:p>
        </p:txBody>
      </p:sp>
      <p:sp>
        <p:nvSpPr>
          <p:cNvPr id="15" name="Oval 14"/>
          <p:cNvSpPr/>
          <p:nvPr/>
        </p:nvSpPr>
        <p:spPr>
          <a:xfrm>
            <a:off x="2038285" y="4256687"/>
            <a:ext cx="1280121" cy="1280121"/>
          </a:xfrm>
          <a:prstGeom prst="ellipse">
            <a:avLst/>
          </a:prstGeom>
          <a:solidFill>
            <a:srgbClr val="FF99FF"/>
          </a:solidFill>
          <a:ln w="76200">
            <a:solidFill>
              <a:srgbClr val="FFFF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latin typeface="Arial" panose="020B0604020202020204" pitchFamily="34" charset="0"/>
                <a:cs typeface="Arial" panose="020B0604020202020204" pitchFamily="34" charset="0"/>
              </a:rPr>
              <a:t>C</a:t>
            </a:r>
          </a:p>
        </p:txBody>
      </p:sp>
      <p:cxnSp>
        <p:nvCxnSpPr>
          <p:cNvPr id="16" name="Curved Connector 15"/>
          <p:cNvCxnSpPr>
            <a:stCxn id="15" idx="0"/>
            <a:endCxn id="13" idx="2"/>
          </p:cNvCxnSpPr>
          <p:nvPr/>
        </p:nvCxnSpPr>
        <p:spPr>
          <a:xfrm rot="5400000" flipH="1" flipV="1">
            <a:off x="2074997" y="2360175"/>
            <a:ext cx="2499861" cy="1293164"/>
          </a:xfrm>
          <a:prstGeom prst="curvedConnector2">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urved Connector 18"/>
          <p:cNvCxnSpPr>
            <a:stCxn id="13" idx="3"/>
            <a:endCxn id="15" idx="7"/>
          </p:cNvCxnSpPr>
          <p:nvPr/>
        </p:nvCxnSpPr>
        <p:spPr>
          <a:xfrm rot="5400000">
            <a:off x="2527588"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19"/>
          <p:cNvCxnSpPr>
            <a:stCxn id="13" idx="5"/>
            <a:endCxn id="14" idx="1"/>
          </p:cNvCxnSpPr>
          <p:nvPr/>
        </p:nvCxnSpPr>
        <p:spPr>
          <a:xfrm rot="16200000" flipH="1">
            <a:off x="4460812" y="2812765"/>
            <a:ext cx="2234740" cy="1028044"/>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14" idx="0"/>
            <a:endCxn id="13" idx="6"/>
          </p:cNvCxnSpPr>
          <p:nvPr/>
        </p:nvCxnSpPr>
        <p:spPr>
          <a:xfrm rot="16200000" flipV="1">
            <a:off x="4648282" y="2360175"/>
            <a:ext cx="2499861" cy="1293164"/>
          </a:xfrm>
          <a:prstGeom prst="curvedConnector2">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6"/>
            <a:endCxn id="14" idx="2"/>
          </p:cNvCxnSpPr>
          <p:nvPr/>
        </p:nvCxnSpPr>
        <p:spPr>
          <a:xfrm>
            <a:off x="3318406" y="4896748"/>
            <a:ext cx="2586329" cy="19457"/>
          </a:xfrm>
          <a:prstGeom prst="curvedConnector3">
            <a:avLst>
              <a:gd name="adj1" fmla="val 50000"/>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Curved Connector 22"/>
          <p:cNvCxnSpPr>
            <a:stCxn id="14" idx="3"/>
            <a:endCxn id="15" idx="5"/>
          </p:cNvCxnSpPr>
          <p:nvPr/>
        </p:nvCxnSpPr>
        <p:spPr>
          <a:xfrm rot="5400000">
            <a:off x="4611570" y="3868704"/>
            <a:ext cx="19457" cy="2961268"/>
          </a:xfrm>
          <a:prstGeom prst="curvedConnector3">
            <a:avLst>
              <a:gd name="adj1" fmla="val 2763520"/>
            </a:avLst>
          </a:prstGeom>
          <a:ln w="7620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ounded Rectangular Callout 11">
            <a:extLst>
              <a:ext uri="{FF2B5EF4-FFF2-40B4-BE49-F238E27FC236}">
                <a16:creationId xmlns:a16="http://schemas.microsoft.com/office/drawing/2014/main" id="{5F05E1BE-3594-46B2-AF78-46BC0F23A0CE}"/>
              </a:ext>
            </a:extLst>
          </p:cNvPr>
          <p:cNvSpPr/>
          <p:nvPr/>
        </p:nvSpPr>
        <p:spPr>
          <a:xfrm>
            <a:off x="291797" y="4617407"/>
            <a:ext cx="1531785" cy="919401"/>
          </a:xfrm>
          <a:prstGeom prst="wedgeRoundRectCallout">
            <a:avLst>
              <a:gd name="adj1" fmla="val 85182"/>
              <a:gd name="adj2" fmla="val -19977"/>
              <a:gd name="adj3" fmla="val 16667"/>
            </a:avLst>
          </a:pr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dirty="0">
                <a:solidFill>
                  <a:srgbClr val="FFFF00"/>
                </a:solidFill>
                <a:latin typeface="Arial" panose="020B0604020202020204" pitchFamily="34" charset="0"/>
                <a:cs typeface="Arial" panose="020B0604020202020204" pitchFamily="34" charset="0"/>
              </a:rPr>
              <a:t>reveal </a:t>
            </a:r>
            <a:r>
              <a:rPr lang="en-US" i="1" dirty="0">
                <a:solidFill>
                  <a:schemeClr val="tx1"/>
                </a:solidFill>
                <a:latin typeface="Arial" panose="020B0604020202020204" pitchFamily="34" charset="0"/>
                <a:cs typeface="Arial" panose="020B0604020202020204" pitchFamily="34" charset="0"/>
              </a:rPr>
              <a:t>sig(s</a:t>
            </a:r>
            <a:r>
              <a:rPr lang="en-US" i="1" baseline="-25000" dirty="0">
                <a:solidFill>
                  <a:schemeClr val="tx1"/>
                </a:solidFill>
                <a:latin typeface="Arial" panose="020B0604020202020204" pitchFamily="34" charset="0"/>
                <a:cs typeface="Arial" panose="020B0604020202020204" pitchFamily="34" charset="0"/>
              </a:rPr>
              <a:t>i</a:t>
            </a:r>
            <a:r>
              <a:rPr lang="en-US" i="1" dirty="0">
                <a:solidFill>
                  <a:schemeClr val="tx1"/>
                </a:solidFill>
                <a:latin typeface="Arial" panose="020B0604020202020204" pitchFamily="34" charset="0"/>
                <a:cs typeface="Arial" panose="020B0604020202020204" pitchFamily="34" charset="0"/>
              </a:rPr>
              <a:t> ,C)</a:t>
            </a:r>
            <a:endParaRPr lang="en-US" i="1" baseline="-25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850889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38100" cap="flat" cmpd="sng" algn="ctr">
          <a:solidFill>
            <a:srgbClr val="66FFFF"/>
          </a:solidFill>
          <a:prstDash val="solid"/>
          <a:round/>
          <a:headEnd type="none" w="med" len="med"/>
          <a:tailEnd type="none" w="med" len="med"/>
        </a:ln>
        <a:effectLst/>
      </a:spPr>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defPPr marL="0" marR="0" indent="0" algn="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rgbClr val="FF0066"/>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rgbClr val="FFFFCC"/>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0000FF"/>
            </a:solidFill>
            <a:effectLst/>
            <a:latin typeface="Lucida Console" pitchFamily="49" charset="0"/>
          </a:defRPr>
        </a:defPPr>
      </a:lstStyle>
    </a:lnDef>
    <a:txDef>
      <a:spPr bwMode="auto">
        <a:solidFill>
          <a:schemeClr val="bg1"/>
        </a:solidFill>
        <a:ln w="76200">
          <a:solidFill>
            <a:srgbClr val="FF0000"/>
          </a:solidFill>
          <a:miter lim="800000"/>
          <a:headEnd/>
          <a:tailEnd/>
        </a:ln>
        <a:effectLst>
          <a:outerShdw blurRad="50800" dist="38100" dir="2700000" algn="tl" rotWithShape="0">
            <a:prstClr val="black">
              <a:alpha val="40000"/>
            </a:prstClr>
          </a:outerShdw>
        </a:effectLst>
      </a:spPr>
      <a:bodyPr wrap="none" rtlCol="0">
        <a:spAutoFit/>
      </a:bodyPr>
      <a:lstStyle>
        <a:defPPr algn="l">
          <a:defRPr sz="2800" dirty="0" smtClean="0">
            <a:solidFill>
              <a:srgbClr val="FFFF00"/>
            </a:solidFill>
            <a:latin typeface="Arial" panose="020B0604020202020204" pitchFamily="34" charset="0"/>
            <a:cs typeface="Arial" panose="020B0604020202020204"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52271</TotalTime>
  <Words>1604</Words>
  <Application>Microsoft Office PowerPoint</Application>
  <PresentationFormat>Overhead</PresentationFormat>
  <Paragraphs>529</Paragraphs>
  <Slides>108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108</vt:i4>
      </vt:variant>
    </vt:vector>
  </HeadingPairs>
  <TitlesOfParts>
    <vt:vector size="116" baseType="lpstr">
      <vt:lpstr>Courier New</vt:lpstr>
      <vt:lpstr>Marlett</vt:lpstr>
      <vt:lpstr>Cambria Math</vt:lpstr>
      <vt:lpstr>Arial</vt:lpstr>
      <vt:lpstr>Comic Sans MS</vt:lpstr>
      <vt:lpstr>Lucida Console</vt:lpstr>
      <vt:lpstr>cmr9</vt:lpstr>
      <vt:lpstr>Blank Presentation</vt:lpstr>
      <vt:lpstr>PowerPoint Presentation</vt:lpstr>
      <vt:lpstr>PowerPoint Presentation</vt:lpstr>
      <vt:lpstr>PowerPoint Presentation</vt:lpstr>
      <vt:lpstr>PowerPoint Presentation</vt:lpstr>
      <vt:lpstr>Carol</vt:lpstr>
      <vt:lpstr>Alice</vt:lpstr>
      <vt:lpstr>Bob</vt:lpstr>
      <vt:lpstr>PowerPoint Presentation</vt:lpstr>
      <vt:lpstr>PowerPoint Presentation</vt:lpstr>
      <vt:lpstr>PowerPoint Presentation</vt:lpstr>
      <vt:lpstr>PowerPoint Presentation</vt:lpstr>
      <vt:lpstr>Cryptographic Hash Functions</vt:lpstr>
      <vt:lpstr>Two Approaches</vt:lpstr>
      <vt:lpstr>Hash Locks and Time Locks</vt:lpstr>
      <vt:lpstr>Hashlock</vt:lpstr>
      <vt:lpstr>Time lock</vt:lpstr>
      <vt:lpstr>Alice Has a Secret</vt:lpstr>
      <vt:lpstr>Alice Publishes  Contract with Bob</vt:lpstr>
      <vt:lpstr>Bob Publishes  Contract with Carol</vt:lpstr>
      <vt:lpstr>Carol Publishes  Contract with Alice</vt:lpstr>
      <vt:lpstr>Alice Triggers Transfer</vt:lpstr>
      <vt:lpstr>Alice Triggers Transfer</vt:lpstr>
      <vt:lpstr>Carol Triggers Transfer</vt:lpstr>
      <vt:lpstr>Carol Triggers Transfer</vt:lpstr>
      <vt:lpstr>Bob Triggers Transfer</vt:lpstr>
      <vt:lpstr>Bob Triggers Transfer</vt:lpstr>
      <vt:lpstr>Timeouts?</vt:lpstr>
      <vt:lpstr>Alice Triggers Transfer</vt:lpstr>
      <vt:lpstr>Alice Triggers Transfer</vt:lpstr>
      <vt:lpstr>Refunds for All</vt:lpstr>
      <vt:lpstr>Refunds for All</vt:lpstr>
      <vt:lpstr>Refunds for All</vt:lpstr>
      <vt:lpstr>Window of Vulnerability</vt:lpstr>
      <vt:lpstr>Window of Vulnerability</vt:lpstr>
      <vt:lpstr>Window of Vulnerability</vt:lpstr>
      <vt:lpstr>Bob Goes Off-Line</vt:lpstr>
      <vt:lpstr>Bob Goes Off-Line</vt:lpstr>
      <vt:lpstr>Deployment Order Matters</vt:lpstr>
      <vt:lpstr>Deployment Order Matters</vt:lpstr>
      <vt:lpstr>Deployment Order Matters</vt:lpstr>
      <vt:lpstr>Deployment Order Matters</vt:lpstr>
      <vt:lpstr>Deployment Order Matters</vt:lpstr>
      <vt:lpstr>Timelock Miscalculation</vt:lpstr>
      <vt:lpstr>Timelock Miscalculation</vt:lpstr>
      <vt:lpstr>Timelock Miscalculation</vt:lpstr>
      <vt:lpstr>Irrational Behavior</vt:lpstr>
      <vt:lpstr>Irrational Behavior</vt:lpstr>
      <vt:lpstr>Irrational Behavior</vt:lpstr>
      <vt:lpstr>Atomic Swap Protocol</vt:lpstr>
      <vt:lpstr>Questions</vt:lpstr>
      <vt:lpstr>Digraphs</vt:lpstr>
      <vt:lpstr>Vertex</vt:lpstr>
      <vt:lpstr>Arc</vt:lpstr>
      <vt:lpstr>Path</vt:lpstr>
      <vt:lpstr>Cycle</vt:lpstr>
      <vt:lpstr>Reachable</vt:lpstr>
      <vt:lpstr>Strongly Connected</vt:lpstr>
      <vt:lpstr>Feedback Vertex Set</vt:lpstr>
      <vt:lpstr>Blockchain</vt:lpstr>
      <vt:lpstr>Swap Digraph</vt:lpstr>
      <vt:lpstr>Swap</vt:lpstr>
      <vt:lpstr>PowerPoint Presentation</vt:lpstr>
      <vt:lpstr>What does “worse off” mean?</vt:lpstr>
      <vt:lpstr>FreeRide</vt:lpstr>
      <vt:lpstr>Discount</vt:lpstr>
      <vt:lpstr>Deal</vt:lpstr>
      <vt:lpstr>NoDeal</vt:lpstr>
      <vt:lpstr>Underwater</vt:lpstr>
      <vt:lpstr>Payoffs</vt:lpstr>
      <vt:lpstr>Payoffs</vt:lpstr>
      <vt:lpstr>Payoffs</vt:lpstr>
      <vt:lpstr>Payoffs</vt:lpstr>
      <vt:lpstr>Payoffs</vt:lpstr>
      <vt:lpstr>Payoffs</vt:lpstr>
      <vt:lpstr>Uniform Swap Protocol</vt:lpstr>
      <vt:lpstr>Strong Nash Equilibrium</vt:lpstr>
      <vt:lpstr>Theorem</vt:lpstr>
      <vt:lpstr>Theorem</vt:lpstr>
      <vt:lpstr>Weakly Connected Swap Graph</vt:lpstr>
      <vt:lpstr>Weakly Connected Swap Graph</vt:lpstr>
      <vt:lpstr>Weakly Connected Swap Graph</vt:lpstr>
      <vt:lpstr>Weakly Connected Swap Graph</vt:lpstr>
      <vt:lpstr>Weakly Connected Swap Graph</vt:lpstr>
      <vt:lpstr>Weakly Connected Swap Graph</vt:lpstr>
      <vt:lpstr>Next</vt:lpstr>
      <vt:lpstr>Hashlock vectors</vt:lpstr>
      <vt:lpstr>Swap Graph</vt:lpstr>
      <vt:lpstr>Swap Graph</vt:lpstr>
      <vt:lpstr>Swap Graph</vt:lpstr>
      <vt:lpstr>Theorem</vt:lpstr>
      <vt:lpstr>Swap Graph</vt:lpstr>
      <vt:lpstr>Swap Graph</vt:lpstr>
      <vt:lpstr>Non-Leaders</vt:lpstr>
      <vt:lpstr>Theorem</vt:lpstr>
      <vt:lpstr>Theorem</vt:lpstr>
      <vt:lpstr>We need to talk about Timeouts</vt:lpstr>
      <vt:lpstr>PowerPoint Presentation</vt:lpstr>
      <vt:lpstr>PowerPoint Presentation</vt:lpstr>
      <vt:lpstr>PowerPoint Presentation</vt:lpstr>
      <vt:lpstr>PowerPoint Presentation</vt:lpstr>
      <vt:lpstr>PowerPoint Presentation</vt:lpstr>
      <vt:lpstr>How Timeouts Work </vt:lpstr>
      <vt:lpstr>Theorem</vt:lpstr>
      <vt:lpstr>Theorem</vt:lpstr>
      <vt:lpstr>Theorem</vt:lpstr>
      <vt:lpstr>Hedged Deals</vt:lpstr>
      <vt:lpstr>Other Applications?</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Multiprocessor Programming</dc:title>
  <dc:creator>Maurice Herlihy</dc:creator>
  <cp:lastModifiedBy>Maurice Herlih</cp:lastModifiedBy>
  <cp:revision>1113</cp:revision>
  <cp:lastPrinted>2003-10-06T20:31:57Z</cp:lastPrinted>
  <dcterms:created xsi:type="dcterms:W3CDTF">1999-05-12T13:47:53Z</dcterms:created>
  <dcterms:modified xsi:type="dcterms:W3CDTF">2025-03-16T15:10:55Z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