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59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D47"/>
    <a:srgbClr val="FDF8F1"/>
    <a:srgbClr val="F8E7C4"/>
    <a:srgbClr val="28597A"/>
    <a:srgbClr val="FDFDFD"/>
    <a:srgbClr val="F7F7F7"/>
    <a:srgbClr val="1E6284"/>
    <a:srgbClr val="F9EED3"/>
    <a:srgbClr val="FFFFFF"/>
    <a:srgbClr val="EBA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7864" y="476672"/>
            <a:ext cx="2520280" cy="1224136"/>
          </a:xfrm>
          <a:prstGeom prst="roundRect">
            <a:avLst/>
          </a:prstGeom>
          <a:solidFill>
            <a:srgbClr val="FDF8F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DE7D47"/>
                </a:solidFill>
              </a:rPr>
              <a:t>Board of Governors</a:t>
            </a:r>
            <a:endParaRPr lang="en-US" sz="2400" b="1" dirty="0" smtClean="0">
              <a:solidFill>
                <a:srgbClr val="DE7D4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520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28597A"/>
                </a:solidFill>
              </a:rPr>
              <a:t>Specification</a:t>
            </a:r>
          </a:p>
          <a:p>
            <a:pPr algn="ctr"/>
            <a:r>
              <a:rPr lang="en-US" sz="2200" b="1" dirty="0" smtClean="0">
                <a:solidFill>
                  <a:srgbClr val="28597A"/>
                </a:solidFill>
              </a:rPr>
              <a:t>Program</a:t>
            </a:r>
            <a:endParaRPr lang="en-US" sz="2200" b="1" dirty="0">
              <a:solidFill>
                <a:srgbClr val="28597A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83768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28597A"/>
                </a:solidFill>
              </a:rPr>
              <a:t>Clinical Models</a:t>
            </a:r>
          </a:p>
          <a:p>
            <a:pPr algn="ctr"/>
            <a:r>
              <a:rPr lang="en-US" sz="2200" b="1" dirty="0" smtClean="0">
                <a:solidFill>
                  <a:srgbClr val="28597A"/>
                </a:solidFill>
              </a:rPr>
              <a:t>Program</a:t>
            </a:r>
            <a:endParaRPr lang="en-US" sz="2200" b="1" dirty="0">
              <a:solidFill>
                <a:srgbClr val="28597A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16016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28597A"/>
                </a:solidFill>
              </a:rPr>
              <a:t>Software</a:t>
            </a:r>
          </a:p>
          <a:p>
            <a:pPr algn="ctr"/>
            <a:r>
              <a:rPr lang="en-US" sz="2200" b="1" dirty="0" smtClean="0">
                <a:solidFill>
                  <a:srgbClr val="28597A"/>
                </a:solidFill>
              </a:rPr>
              <a:t>Program</a:t>
            </a:r>
            <a:endParaRPr lang="en-US" sz="2200" b="1" dirty="0">
              <a:solidFill>
                <a:srgbClr val="28597A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48264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28597A"/>
                </a:solidFill>
              </a:rPr>
              <a:t>Localisation</a:t>
            </a:r>
            <a:endParaRPr lang="en-US" sz="2200" b="1" dirty="0" smtClean="0">
              <a:solidFill>
                <a:srgbClr val="28597A"/>
              </a:solidFill>
            </a:endParaRPr>
          </a:p>
          <a:p>
            <a:pPr algn="ctr"/>
            <a:r>
              <a:rPr lang="en-US" sz="2200" b="1" dirty="0" smtClean="0">
                <a:solidFill>
                  <a:srgbClr val="28597A"/>
                </a:solidFill>
              </a:rPr>
              <a:t>Program</a:t>
            </a:r>
            <a:endParaRPr lang="en-US" sz="2200" b="1" dirty="0">
              <a:solidFill>
                <a:srgbClr val="28597A"/>
              </a:solidFill>
            </a:endParaRPr>
          </a:p>
        </p:txBody>
      </p:sp>
      <p:cxnSp>
        <p:nvCxnSpPr>
          <p:cNvPr id="42" name="Elbow Connector 41"/>
          <p:cNvCxnSpPr>
            <a:stCxn id="15" idx="2"/>
            <a:endCxn id="13" idx="0"/>
          </p:cNvCxnSpPr>
          <p:nvPr/>
        </p:nvCxnSpPr>
        <p:spPr>
          <a:xfrm rot="5400000">
            <a:off x="2213738" y="2618910"/>
            <a:ext cx="1440160" cy="3348372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5" idx="2"/>
            <a:endCxn id="30" idx="0"/>
          </p:cNvCxnSpPr>
          <p:nvPr/>
        </p:nvCxnSpPr>
        <p:spPr>
          <a:xfrm rot="5400000">
            <a:off x="3329862" y="3735034"/>
            <a:ext cx="1440160" cy="1116124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5" idx="2"/>
            <a:endCxn id="32" idx="0"/>
          </p:cNvCxnSpPr>
          <p:nvPr/>
        </p:nvCxnSpPr>
        <p:spPr>
          <a:xfrm rot="16200000" flipH="1">
            <a:off x="5562110" y="2618910"/>
            <a:ext cx="1440160" cy="3348372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5" idx="2"/>
            <a:endCxn id="31" idx="0"/>
          </p:cNvCxnSpPr>
          <p:nvPr/>
        </p:nvCxnSpPr>
        <p:spPr>
          <a:xfrm rot="16200000" flipH="1">
            <a:off x="4445986" y="3735034"/>
            <a:ext cx="1440160" cy="1116124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347864" y="2312876"/>
            <a:ext cx="2520280" cy="1260140"/>
          </a:xfrm>
          <a:prstGeom prst="roundRect">
            <a:avLst/>
          </a:prstGeom>
          <a:solidFill>
            <a:srgbClr val="F8E7C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DE7D47"/>
                </a:solidFill>
              </a:rPr>
              <a:t>Management</a:t>
            </a:r>
            <a:endParaRPr lang="en-US" sz="2400" b="1" dirty="0" smtClean="0">
              <a:solidFill>
                <a:srgbClr val="DE7D47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DE7D47"/>
                </a:solidFill>
              </a:rPr>
              <a:t>Board</a:t>
            </a:r>
          </a:p>
        </p:txBody>
      </p:sp>
      <p:cxnSp>
        <p:nvCxnSpPr>
          <p:cNvPr id="27" name="Elbow Connector 47"/>
          <p:cNvCxnSpPr>
            <a:stCxn id="4" idx="2"/>
            <a:endCxn id="15" idx="0"/>
          </p:cNvCxnSpPr>
          <p:nvPr/>
        </p:nvCxnSpPr>
        <p:spPr>
          <a:xfrm>
            <a:off x="4608004" y="1700808"/>
            <a:ext cx="0" cy="61206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2"/>
          <p:cNvSpPr/>
          <p:nvPr/>
        </p:nvSpPr>
        <p:spPr>
          <a:xfrm>
            <a:off x="467544" y="1844824"/>
            <a:ext cx="1944216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Committee</a:t>
            </a:r>
            <a:endParaRPr lang="en-US" sz="2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12"/>
          <p:cNvSpPr/>
          <p:nvPr/>
        </p:nvSpPr>
        <p:spPr>
          <a:xfrm>
            <a:off x="467544" y="3032957"/>
            <a:ext cx="1944216" cy="972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Infrastructure Admin</a:t>
            </a:r>
            <a:endParaRPr lang="en-US" sz="2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Elbow Connector 41"/>
          <p:cNvCxnSpPr>
            <a:stCxn id="15" idx="1"/>
            <a:endCxn id="37" idx="3"/>
          </p:cNvCxnSpPr>
          <p:nvPr/>
        </p:nvCxnSpPr>
        <p:spPr>
          <a:xfrm rot="10800000" flipV="1">
            <a:off x="2411760" y="2942945"/>
            <a:ext cx="936104" cy="5760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1"/>
          <p:cNvCxnSpPr>
            <a:stCxn id="15" idx="1"/>
            <a:endCxn id="35" idx="3"/>
          </p:cNvCxnSpPr>
          <p:nvPr/>
        </p:nvCxnSpPr>
        <p:spPr>
          <a:xfrm rot="10800000">
            <a:off x="2411760" y="2312876"/>
            <a:ext cx="936104" cy="6300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2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3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4"/>
          <p:cNvCxnSpPr/>
          <p:nvPr/>
        </p:nvCxnSpPr>
        <p:spPr>
          <a:xfrm>
            <a:off x="3779912" y="3532820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13A0D"/>
                </a:solidFill>
              </a:rPr>
              <a:t>Model </a:t>
            </a:r>
            <a:br>
              <a:rPr lang="en-GB" dirty="0" smtClean="0">
                <a:solidFill>
                  <a:srgbClr val="E13A0D"/>
                </a:solidFill>
              </a:rPr>
            </a:br>
            <a:r>
              <a:rPr lang="en-GB" dirty="0" smtClean="0">
                <a:solidFill>
                  <a:srgbClr val="E13A0D"/>
                </a:solidFill>
              </a:rPr>
              <a:t>tool platform</a:t>
            </a:r>
            <a:endParaRPr lang="en-GB" dirty="0">
              <a:solidFill>
                <a:srgbClr val="E13A0D"/>
              </a:solidFill>
            </a:endParaRPr>
          </a:p>
        </p:txBody>
      </p:sp>
      <p:sp>
        <p:nvSpPr>
          <p:cNvPr id="92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3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4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5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6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E13A0D"/>
                </a:solidFill>
              </a:rPr>
              <a:t>Governance Tools</a:t>
            </a:r>
            <a:endParaRPr lang="en-GB" sz="2000" dirty="0">
              <a:solidFill>
                <a:srgbClr val="E13A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13A0D"/>
                </a:solidFill>
              </a:rPr>
              <a:t>Model </a:t>
            </a:r>
            <a:br>
              <a:rPr lang="en-GB" dirty="0" smtClean="0">
                <a:solidFill>
                  <a:srgbClr val="E13A0D"/>
                </a:solidFill>
              </a:rPr>
            </a:br>
            <a:r>
              <a:rPr lang="en-GB" dirty="0" smtClean="0">
                <a:solidFill>
                  <a:srgbClr val="E13A0D"/>
                </a:solidFill>
              </a:rPr>
              <a:t>tool platform</a:t>
            </a:r>
            <a:endParaRPr lang="en-GB" dirty="0">
              <a:solidFill>
                <a:srgbClr val="E13A0D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Ref-sets 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E13A0D"/>
                </a:solidFill>
              </a:rPr>
              <a:t>Governance Tools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12128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schemas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specifiers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Government Bodies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530857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5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6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Universities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Researchers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Straight Connector 284"/>
          <p:cNvCxnSpPr/>
          <p:nvPr/>
        </p:nvCxnSpPr>
        <p:spPr>
          <a:xfrm>
            <a:off x="2915816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Vendors / Developers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tool platform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Deploy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8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9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Universities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Researchers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7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9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0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1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3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0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Providers / Clinicians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Ref-sets)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Clinicians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6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7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Universities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Researchers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Connector 284"/>
          <p:cNvCxnSpPr/>
          <p:nvPr/>
        </p:nvCxnSpPr>
        <p:spPr>
          <a:xfrm>
            <a:off x="2915816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13A0D"/>
                </a:solidFill>
              </a:rPr>
              <a:t>Model </a:t>
            </a:r>
            <a:br>
              <a:rPr lang="en-GB" dirty="0" smtClean="0">
                <a:solidFill>
                  <a:srgbClr val="E13A0D"/>
                </a:solidFill>
              </a:rPr>
            </a:br>
            <a:r>
              <a:rPr lang="en-GB" dirty="0" smtClean="0">
                <a:solidFill>
                  <a:srgbClr val="E13A0D"/>
                </a:solidFill>
              </a:rPr>
              <a:t>tool platform</a:t>
            </a:r>
            <a:endParaRPr lang="en-GB" dirty="0">
              <a:solidFill>
                <a:srgbClr val="E13A0D"/>
              </a:solidFill>
            </a:endParaRPr>
          </a:p>
        </p:txBody>
      </p:sp>
      <p:sp>
        <p:nvSpPr>
          <p:cNvPr id="95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6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7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Universities / Research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sp>
        <p:nvSpPr>
          <p:cNvPr id="91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13A0D"/>
                </a:solidFill>
              </a:rPr>
              <a:t>Model </a:t>
            </a:r>
            <a:br>
              <a:rPr lang="en-GB" dirty="0" smtClean="0">
                <a:solidFill>
                  <a:srgbClr val="E13A0D"/>
                </a:solidFill>
              </a:rPr>
            </a:br>
            <a:r>
              <a:rPr lang="en-GB" dirty="0" smtClean="0">
                <a:solidFill>
                  <a:srgbClr val="E13A0D"/>
                </a:solidFill>
              </a:rPr>
              <a:t>tool platform</a:t>
            </a:r>
            <a:endParaRPr lang="en-GB" dirty="0">
              <a:solidFill>
                <a:srgbClr val="E13A0D"/>
              </a:solidFill>
            </a:endParaRPr>
          </a:p>
        </p:txBody>
      </p:sp>
      <p:sp>
        <p:nvSpPr>
          <p:cNvPr id="92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3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4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5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6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E13A0D"/>
                </a:solidFill>
              </a:rPr>
              <a:t>Governance Tools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7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9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0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1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3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0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3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mplat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320478"/>
            <a:ext cx="1439863" cy="12525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rchetyp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214"/>
            <a:ext cx="1296144" cy="12239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7" y="5195912"/>
            <a:ext cx="2160017" cy="10414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30813" y="980728"/>
            <a:ext cx="2205038" cy="1273175"/>
            <a:chOff x="1990" y="814"/>
            <a:chExt cx="1389" cy="80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990" y="814"/>
              <a:ext cx="13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Screen Forms - GUI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290" y="1117"/>
              <a:ext cx="1007" cy="499"/>
              <a:chOff x="2290" y="1117"/>
              <a:chExt cx="1007" cy="499"/>
            </a:xfrm>
          </p:grpSpPr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059362" y="2348880"/>
            <a:ext cx="2692400" cy="1511301"/>
            <a:chOff x="1882" y="1571"/>
            <a:chExt cx="1696" cy="952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82" y="1571"/>
              <a:ext cx="169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Business-event specific </a:t>
              </a:r>
            </a:p>
            <a:p>
              <a:pPr algn="ctr"/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data sets - Templates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290" y="2024"/>
              <a:ext cx="1007" cy="499"/>
              <a:chOff x="2290" y="1117"/>
              <a:chExt cx="1007" cy="499"/>
            </a:xfrm>
          </p:grpSpPr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130799" y="5457418"/>
            <a:ext cx="29785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</a:rPr>
              <a:t>Data Representation and</a:t>
            </a: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</a:rPr>
              <a:t>sharing - Reference Model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130799" y="3956050"/>
            <a:ext cx="2670175" cy="1489075"/>
            <a:chOff x="1927" y="2492"/>
            <a:chExt cx="1682" cy="938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927" y="2492"/>
              <a:ext cx="168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Theme-based models </a:t>
              </a:r>
            </a:p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of content - Archetypes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2290" y="2931"/>
              <a:ext cx="1007" cy="499"/>
              <a:chOff x="2290" y="1117"/>
              <a:chExt cx="1007" cy="499"/>
            </a:xfrm>
          </p:grpSpPr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6156575" y="4149725"/>
            <a:ext cx="2160588" cy="1511300"/>
            <a:chOff x="3833" y="2614"/>
            <a:chExt cx="1361" cy="952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460" y="2614"/>
              <a:ext cx="7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Querying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3833" y="2750"/>
              <a:ext cx="589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 b="1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3923" y="2750"/>
              <a:ext cx="499" cy="8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 b="1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6154987" y="2565475"/>
            <a:ext cx="2449513" cy="1582738"/>
            <a:chOff x="3832" y="1661"/>
            <a:chExt cx="1543" cy="997"/>
          </a:xfrm>
        </p:grpSpPr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429" y="1661"/>
              <a:ext cx="9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Terminology</a:t>
              </a:r>
              <a:endParaRPr lang="en-US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833" y="1797"/>
              <a:ext cx="589" cy="0"/>
            </a:xfrm>
            <a:prstGeom prst="line">
              <a:avLst/>
            </a:prstGeom>
            <a:noFill/>
            <a:ln w="63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3832" y="1842"/>
              <a:ext cx="590" cy="816"/>
            </a:xfrm>
            <a:prstGeom prst="line">
              <a:avLst/>
            </a:prstGeom>
            <a:noFill/>
            <a:ln w="63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/>
            </a:p>
          </p:txBody>
        </p:sp>
      </p:grpSp>
      <p:pic>
        <p:nvPicPr>
          <p:cNvPr id="35" name="Picture 36" descr="diag_for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1440160" cy="1727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ál 10"/>
          <p:cNvSpPr/>
          <p:nvPr/>
        </p:nvSpPr>
        <p:spPr>
          <a:xfrm>
            <a:off x="251520" y="144016"/>
            <a:ext cx="8424936" cy="6453336"/>
          </a:xfrm>
          <a:prstGeom prst="ellipse">
            <a:avLst/>
          </a:prstGeom>
          <a:solidFill>
            <a:srgbClr val="FDFD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ál 28"/>
          <p:cNvSpPr/>
          <p:nvPr/>
        </p:nvSpPr>
        <p:spPr>
          <a:xfrm>
            <a:off x="1072411" y="714603"/>
            <a:ext cx="6739949" cy="51626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/>
          <p:cNvSpPr txBox="1"/>
          <p:nvPr/>
        </p:nvSpPr>
        <p:spPr>
          <a:xfrm>
            <a:off x="3032829" y="5949280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lumMod val="65000"/>
                  </a:schemeClr>
                </a:solidFill>
              </a:rPr>
              <a:t>User Community</a:t>
            </a:r>
            <a:endParaRPr lang="en-GB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3104837" y="5229200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Informal Members</a:t>
            </a:r>
            <a:endParaRPr lang="en-GB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Ovál 30"/>
          <p:cNvSpPr/>
          <p:nvPr/>
        </p:nvSpPr>
        <p:spPr>
          <a:xfrm rot="10800000">
            <a:off x="1907705" y="1268760"/>
            <a:ext cx="2527481" cy="3872001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650" h="3585998">
                <a:moveTo>
                  <a:pt x="0" y="0"/>
                </a:moveTo>
                <a:cubicBezTo>
                  <a:pt x="1240791" y="0"/>
                  <a:pt x="2246650" y="802753"/>
                  <a:pt x="2246650" y="1792999"/>
                </a:cubicBezTo>
                <a:cubicBezTo>
                  <a:pt x="2246650" y="2783245"/>
                  <a:pt x="1240791" y="3585998"/>
                  <a:pt x="0" y="3585998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ál 30"/>
          <p:cNvSpPr/>
          <p:nvPr/>
        </p:nvSpPr>
        <p:spPr>
          <a:xfrm>
            <a:off x="4427985" y="1285191"/>
            <a:ext cx="2527481" cy="3872001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650" h="3585998">
                <a:moveTo>
                  <a:pt x="0" y="0"/>
                </a:moveTo>
                <a:cubicBezTo>
                  <a:pt x="1240791" y="0"/>
                  <a:pt x="2246650" y="802753"/>
                  <a:pt x="2246650" y="1792999"/>
                </a:cubicBezTo>
                <a:cubicBezTo>
                  <a:pt x="2246650" y="2783245"/>
                  <a:pt x="1240791" y="3585998"/>
                  <a:pt x="0" y="3585998"/>
                </a:cubicBezTo>
              </a:path>
            </a:pathLst>
          </a:custGeom>
          <a:solidFill>
            <a:srgbClr val="FDF8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ovéPole 34"/>
          <p:cNvSpPr txBox="1"/>
          <p:nvPr/>
        </p:nvSpPr>
        <p:spPr>
          <a:xfrm>
            <a:off x="2411760" y="2852936"/>
            <a:ext cx="176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28597A"/>
                </a:solidFill>
              </a:rPr>
              <a:t>Individual Members</a:t>
            </a:r>
            <a:endParaRPr lang="en-GB" sz="2400" b="1" dirty="0">
              <a:solidFill>
                <a:srgbClr val="28597A"/>
              </a:solidFill>
            </a:endParaRPr>
          </a:p>
        </p:txBody>
      </p:sp>
      <p:sp>
        <p:nvSpPr>
          <p:cNvPr id="36" name="Ovál 30"/>
          <p:cNvSpPr/>
          <p:nvPr/>
        </p:nvSpPr>
        <p:spPr>
          <a:xfrm>
            <a:off x="4420802" y="1268760"/>
            <a:ext cx="2534664" cy="2047104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  <a:gd name="connsiteX0" fmla="*/ 0 w 2246650"/>
              <a:gd name="connsiteY0" fmla="*/ 0 h 2265513"/>
              <a:gd name="connsiteX1" fmla="*/ 2246650 w 2246650"/>
              <a:gd name="connsiteY1" fmla="*/ 1792999 h 2265513"/>
              <a:gd name="connsiteX2" fmla="*/ 27709 w 2246650"/>
              <a:gd name="connsiteY2" fmla="*/ 1909598 h 2265513"/>
              <a:gd name="connsiteX0" fmla="*/ 0 w 2246650"/>
              <a:gd name="connsiteY0" fmla="*/ 0 h 1909598"/>
              <a:gd name="connsiteX1" fmla="*/ 2246650 w 2246650"/>
              <a:gd name="connsiteY1" fmla="*/ 1792999 h 1909598"/>
              <a:gd name="connsiteX2" fmla="*/ 27709 w 2246650"/>
              <a:gd name="connsiteY2" fmla="*/ 1909598 h 1909598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27709 w 2246650"/>
              <a:gd name="connsiteY2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55418 w 2246650"/>
              <a:gd name="connsiteY2" fmla="*/ 1820435 h 1854180"/>
              <a:gd name="connsiteX3" fmla="*/ 27709 w 2246650"/>
              <a:gd name="connsiteY3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41563 w 2246650"/>
              <a:gd name="connsiteY2" fmla="*/ 1806581 h 1854180"/>
              <a:gd name="connsiteX3" fmla="*/ 27709 w 2246650"/>
              <a:gd name="connsiteY3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41563 w 2246650"/>
              <a:gd name="connsiteY2" fmla="*/ 1806581 h 1854180"/>
              <a:gd name="connsiteX3" fmla="*/ 27709 w 2246650"/>
              <a:gd name="connsiteY3" fmla="*/ 1854180 h 1854180"/>
              <a:gd name="connsiteX0" fmla="*/ 0 w 2274359"/>
              <a:gd name="connsiteY0" fmla="*/ 0 h 1854180"/>
              <a:gd name="connsiteX1" fmla="*/ 2274359 w 2274359"/>
              <a:gd name="connsiteY1" fmla="*/ 1792999 h 1854180"/>
              <a:gd name="connsiteX2" fmla="*/ 41563 w 2274359"/>
              <a:gd name="connsiteY2" fmla="*/ 1806581 h 1854180"/>
              <a:gd name="connsiteX3" fmla="*/ 27709 w 2274359"/>
              <a:gd name="connsiteY3" fmla="*/ 1854180 h 1854180"/>
              <a:gd name="connsiteX0" fmla="*/ 0 w 2246650"/>
              <a:gd name="connsiteY0" fmla="*/ 0 h 1895744"/>
              <a:gd name="connsiteX1" fmla="*/ 2246650 w 2246650"/>
              <a:gd name="connsiteY1" fmla="*/ 1834563 h 1895744"/>
              <a:gd name="connsiteX2" fmla="*/ 13854 w 2246650"/>
              <a:gd name="connsiteY2" fmla="*/ 1848145 h 1895744"/>
              <a:gd name="connsiteX3" fmla="*/ 0 w 2246650"/>
              <a:gd name="connsiteY3" fmla="*/ 1895744 h 1895744"/>
              <a:gd name="connsiteX0" fmla="*/ 0 w 2252601"/>
              <a:gd name="connsiteY0" fmla="*/ 0 h 1895744"/>
              <a:gd name="connsiteX1" fmla="*/ 2246650 w 2252601"/>
              <a:gd name="connsiteY1" fmla="*/ 1834563 h 1895744"/>
              <a:gd name="connsiteX2" fmla="*/ 13854 w 2252601"/>
              <a:gd name="connsiteY2" fmla="*/ 1848145 h 1895744"/>
              <a:gd name="connsiteX3" fmla="*/ 0 w 2252601"/>
              <a:gd name="connsiteY3" fmla="*/ 1895744 h 1895744"/>
              <a:gd name="connsiteX0" fmla="*/ 0 w 2253035"/>
              <a:gd name="connsiteY0" fmla="*/ 4806 h 1900550"/>
              <a:gd name="connsiteX1" fmla="*/ 2246650 w 2253035"/>
              <a:gd name="connsiteY1" fmla="*/ 1839369 h 1900550"/>
              <a:gd name="connsiteX2" fmla="*/ 13854 w 2253035"/>
              <a:gd name="connsiteY2" fmla="*/ 1852951 h 1900550"/>
              <a:gd name="connsiteX3" fmla="*/ 0 w 2253035"/>
              <a:gd name="connsiteY3" fmla="*/ 1900550 h 1900550"/>
              <a:gd name="connsiteX0" fmla="*/ 0 w 2253035"/>
              <a:gd name="connsiteY0" fmla="*/ 152 h 1895896"/>
              <a:gd name="connsiteX1" fmla="*/ 2246650 w 2253035"/>
              <a:gd name="connsiteY1" fmla="*/ 1834715 h 1895896"/>
              <a:gd name="connsiteX2" fmla="*/ 13854 w 2253035"/>
              <a:gd name="connsiteY2" fmla="*/ 1848297 h 1895896"/>
              <a:gd name="connsiteX3" fmla="*/ 0 w 2253035"/>
              <a:gd name="connsiteY3" fmla="*/ 1895896 h 189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035" h="1895896">
                <a:moveTo>
                  <a:pt x="0" y="152"/>
                </a:moveTo>
                <a:cubicBezTo>
                  <a:pt x="1323918" y="-13702"/>
                  <a:pt x="2343632" y="927596"/>
                  <a:pt x="2246650" y="1834715"/>
                </a:cubicBezTo>
                <a:cubicBezTo>
                  <a:pt x="1520858" y="1853097"/>
                  <a:pt x="739646" y="1829915"/>
                  <a:pt x="13854" y="1848297"/>
                </a:cubicBezTo>
                <a:lnTo>
                  <a:pt x="0" y="1895896"/>
                </a:lnTo>
              </a:path>
            </a:pathLst>
          </a:custGeom>
          <a:solidFill>
            <a:srgbClr val="F8E7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ovéPole 37"/>
          <p:cNvSpPr txBox="1"/>
          <p:nvPr/>
        </p:nvSpPr>
        <p:spPr>
          <a:xfrm>
            <a:off x="4599614" y="3645024"/>
            <a:ext cx="176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DE7D47"/>
                </a:solidFill>
              </a:rPr>
              <a:t>Industry</a:t>
            </a:r>
          </a:p>
          <a:p>
            <a:pPr algn="ctr"/>
            <a:r>
              <a:rPr lang="en-GB" sz="2400" b="1" dirty="0" smtClean="0">
                <a:solidFill>
                  <a:srgbClr val="DE7D47"/>
                </a:solidFill>
              </a:rPr>
              <a:t>Partners</a:t>
            </a:r>
            <a:endParaRPr lang="en-GB" sz="2400" b="1" dirty="0">
              <a:solidFill>
                <a:srgbClr val="DE7D47"/>
              </a:solidFill>
            </a:endParaRPr>
          </a:p>
        </p:txBody>
      </p:sp>
      <p:sp>
        <p:nvSpPr>
          <p:cNvPr id="39" name="TextovéPole 38"/>
          <p:cNvSpPr txBox="1"/>
          <p:nvPr/>
        </p:nvSpPr>
        <p:spPr>
          <a:xfrm>
            <a:off x="4599614" y="2132856"/>
            <a:ext cx="176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DE7D47"/>
                </a:solidFill>
              </a:rPr>
              <a:t>Sponsoring</a:t>
            </a:r>
          </a:p>
          <a:p>
            <a:pPr algn="ctr"/>
            <a:r>
              <a:rPr lang="en-GB" sz="2400" b="1" dirty="0" smtClean="0">
                <a:solidFill>
                  <a:srgbClr val="DE7D47"/>
                </a:solidFill>
              </a:rPr>
              <a:t>Partners</a:t>
            </a:r>
            <a:endParaRPr lang="en-GB" sz="2400" b="1" dirty="0">
              <a:solidFill>
                <a:srgbClr val="DE7D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</a:t>
            </a:r>
            <a:r>
              <a:rPr lang="en-US" sz="1600" dirty="0" smtClean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Localisation</a:t>
            </a:r>
            <a:r>
              <a:rPr lang="en-US" b="1" dirty="0" smtClean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Qualified Members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5, max 9 members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Localisation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Legal entities designated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New </a:t>
            </a:r>
            <a:r>
              <a:rPr lang="en-US" sz="1100" dirty="0" err="1" smtClean="0"/>
              <a:t>organisations</a:t>
            </a:r>
            <a:r>
              <a:rPr lang="en-US" sz="1100" dirty="0" smtClean="0"/>
              <a:t> or part of existing relevant </a:t>
            </a:r>
            <a:r>
              <a:rPr lang="en-US" sz="1100" dirty="0" err="1" smtClean="0"/>
              <a:t>organisation</a:t>
            </a:r>
            <a:r>
              <a:rPr lang="en-US" sz="1100" dirty="0" smtClean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Entry by Program vote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8 members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7935" y="548681"/>
            <a:ext cx="4996983" cy="6192688"/>
          </a:xfrm>
          <a:prstGeom prst="roundRect">
            <a:avLst>
              <a:gd name="adj" fmla="val 5875"/>
            </a:avLst>
          </a:prstGeom>
          <a:solidFill>
            <a:srgbClr val="F7E8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Specifications Editorial Committee  (SEC)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86584" y="5024431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Reference Model (RM)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41542" y="4979347"/>
            <a:ext cx="2639026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SEC elected co-chair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SEC member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SEC Component Maintainer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Change requests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Problem Reports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Specifications Component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86584" y="4466369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Archetype Model (AM)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86584" y="3905276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Service Model (SM)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486584" y="6115418"/>
            <a:ext cx="2016224" cy="468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Terminology (TERM)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86584" y="2794141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Querying (QUERY)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486584" y="3347215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Integration (INTG)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486584" y="1125380"/>
            <a:ext cx="2016224" cy="4680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Conformance (CONF)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486584" y="2234564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Clinical Decision Support (CDS)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2293" y="3580412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" name="Oval 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744681" y="3039035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48" name="Oval 2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2082329" y="3398022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3" name="Oval 25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082329" y="391319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8" name="Oval 25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082329" y="4502181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3" name="Oval 26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082329" y="501734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8" name="Oval 26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088566" y="119919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3" name="Oval 27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088566" y="2263974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8" name="Oval 27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2088566" y="2852965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3" name="Oval 28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088566" y="6131348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8" name="Oval 28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515041" y="3164810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3" name="Oval 29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511346" y="3637085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8" name="Oval 29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240462" y="3169711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3" name="Oval 3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236767" y="3641986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8" name="Oval 30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544225" y="422848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3" name="Oval 31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248879" y="421787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8" name="Oval 31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015818" y="4963846"/>
            <a:ext cx="138283" cy="244699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333" name="Oval 33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Oval 33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6044710" y="5542109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338" name="Oval 33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842307" y="5267927"/>
            <a:ext cx="138283" cy="244699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28" name="Oval 12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an 3"/>
          <p:cNvSpPr/>
          <p:nvPr/>
        </p:nvSpPr>
        <p:spPr>
          <a:xfrm>
            <a:off x="4657250" y="1124744"/>
            <a:ext cx="562822" cy="46805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CRs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5" name="Can 124"/>
          <p:cNvSpPr/>
          <p:nvPr/>
        </p:nvSpPr>
        <p:spPr>
          <a:xfrm>
            <a:off x="4657250" y="2234564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26" name="Can 125"/>
          <p:cNvSpPr/>
          <p:nvPr/>
        </p:nvSpPr>
        <p:spPr>
          <a:xfrm>
            <a:off x="4657250" y="2794777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2" name="Can 131"/>
          <p:cNvSpPr/>
          <p:nvPr/>
        </p:nvSpPr>
        <p:spPr>
          <a:xfrm>
            <a:off x="4657250" y="6118205"/>
            <a:ext cx="562822" cy="4680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3" name="Can 132"/>
          <p:cNvSpPr/>
          <p:nvPr/>
        </p:nvSpPr>
        <p:spPr>
          <a:xfrm>
            <a:off x="4657250" y="3335691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4" name="Can 133"/>
          <p:cNvSpPr/>
          <p:nvPr/>
        </p:nvSpPr>
        <p:spPr>
          <a:xfrm>
            <a:off x="4657250" y="3895904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5" name="Can 134"/>
          <p:cNvSpPr/>
          <p:nvPr/>
        </p:nvSpPr>
        <p:spPr>
          <a:xfrm>
            <a:off x="4657250" y="4456117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6" name="Can 135"/>
          <p:cNvSpPr/>
          <p:nvPr/>
        </p:nvSpPr>
        <p:spPr>
          <a:xfrm>
            <a:off x="4657250" y="5016327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7" name="Can 136"/>
          <p:cNvSpPr/>
          <p:nvPr/>
        </p:nvSpPr>
        <p:spPr>
          <a:xfrm>
            <a:off x="5482230" y="3755211"/>
            <a:ext cx="562822" cy="46805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PRs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8" name="Can 137"/>
          <p:cNvSpPr/>
          <p:nvPr/>
        </p:nvSpPr>
        <p:spPr>
          <a:xfrm>
            <a:off x="5956772" y="5873260"/>
            <a:ext cx="243385" cy="224088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rgbClr val="002060"/>
                </a:solidFill>
              </a:rPr>
              <a:t>CRs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39" name="Can 138"/>
          <p:cNvSpPr/>
          <p:nvPr/>
        </p:nvSpPr>
        <p:spPr>
          <a:xfrm>
            <a:off x="5954723" y="6154613"/>
            <a:ext cx="243385" cy="22408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rgbClr val="002060"/>
                </a:solidFill>
              </a:rPr>
              <a:t>PRs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796136" y="6483677"/>
            <a:ext cx="410431" cy="144017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 smtClean="0">
                <a:solidFill>
                  <a:srgbClr val="00335F"/>
                </a:solidFill>
              </a:rPr>
              <a:t>aaa</a:t>
            </a:r>
            <a:endParaRPr lang="en-US" sz="1050" b="1" dirty="0" smtClean="0">
              <a:solidFill>
                <a:srgbClr val="00335F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539916" y="254110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2" name="Oval 14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244570" y="253049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7" name="Oval 14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483768" y="1671637"/>
            <a:ext cx="2016224" cy="4680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Implementation Technologies (ITS)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079513" y="1722444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0" name="Oval 159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4" name="Can 163"/>
          <p:cNvSpPr/>
          <p:nvPr/>
        </p:nvSpPr>
        <p:spPr>
          <a:xfrm>
            <a:off x="4654434" y="1660113"/>
            <a:ext cx="562822" cy="46805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CRs</a:t>
            </a:r>
            <a:endParaRPr lang="en-GB" dirty="0">
              <a:solidFill>
                <a:srgbClr val="002060"/>
              </a:solidFill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6037211" y="5242393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6" name="Oval 16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804248" y="3552788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1" name="Oval 17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405016" y="3583789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6" name="Oval 17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548480" y="3870185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1" name="Oval 18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912260" y="396211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6" name="Oval 18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215870" y="4034119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1" name="Oval 19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08304" y="3768812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 </a:t>
            </a:r>
            <a:br>
              <a:rPr lang="en-GB" dirty="0" smtClean="0"/>
            </a:br>
            <a:r>
              <a:rPr lang="en-GB" dirty="0" smtClean="0"/>
              <a:t>community</a:t>
            </a:r>
            <a:endParaRPr lang="en-GB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6444715" y="415660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7" name="Oval 19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2486584" y="5575358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Base (BASE)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2082329" y="5568276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03" name="Oval 2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7" name="Can 206"/>
          <p:cNvSpPr/>
          <p:nvPr/>
        </p:nvSpPr>
        <p:spPr>
          <a:xfrm>
            <a:off x="4657250" y="5567254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Archetypes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Java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C#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XSD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Operational Template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Forms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Information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2040" y="1196752"/>
            <a:ext cx="3672408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Vendor product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5436096" y="4797152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EHR, Demographics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611560" y="4509120"/>
            <a:ext cx="2088232" cy="936104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611560" y="3140968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71642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6228184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4293096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</a:rPr>
              <a:t>commit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2320" y="4293096"/>
            <a:ext cx="788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</a:rPr>
              <a:t>query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36096" y="3140968"/>
            <a:ext cx="2736304" cy="936104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788024" y="3429000"/>
            <a:ext cx="576064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43609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Data capture apps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7625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View, Analysis apps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86814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730830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2180" y="30449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Users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07804" y="3284984"/>
            <a:ext cx="576064" cy="288032"/>
          </a:xfrm>
          <a:prstGeom prst="rightArrow">
            <a:avLst/>
          </a:prstGeom>
          <a:solidFill>
            <a:srgbClr val="BADDEE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419872" y="3175464"/>
            <a:ext cx="1296144" cy="792088"/>
          </a:xfrm>
          <a:prstGeom prst="ellipse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transform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825806" y="3573016"/>
            <a:ext cx="576064" cy="2880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251520" y="764704"/>
            <a:ext cx="3024336" cy="2240128"/>
            <a:chOff x="251520" y="548680"/>
            <a:chExt cx="3024336" cy="2240128"/>
          </a:xfrm>
        </p:grpSpPr>
        <p:sp>
          <p:nvSpPr>
            <p:cNvPr id="21" name="Cloud 20"/>
            <p:cNvSpPr/>
            <p:nvPr/>
          </p:nvSpPr>
          <p:spPr>
            <a:xfrm>
              <a:off x="251520" y="548680"/>
              <a:ext cx="3024336" cy="1584176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0070C0"/>
                  </a:solidFill>
                </a:rPr>
                <a:t>International, national clinical experts</a:t>
              </a:r>
              <a:endParaRPr lang="en-GB" sz="2000" dirty="0">
                <a:solidFill>
                  <a:srgbClr val="0070C0"/>
                </a:solidFill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403648" y="2212744"/>
              <a:ext cx="432048" cy="576064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436096" y="2596842"/>
            <a:ext cx="2736304" cy="4721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services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63" y="112078"/>
            <a:ext cx="663609" cy="7966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89" y="81741"/>
            <a:ext cx="622835" cy="8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732</Words>
  <Application>Microsoft Office PowerPoint</Application>
  <PresentationFormat>Předvádění na obrazovce (4:3)</PresentationFormat>
  <Paragraphs>361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Adriana</cp:lastModifiedBy>
  <cp:revision>176</cp:revision>
  <dcterms:created xsi:type="dcterms:W3CDTF">2012-07-20T16:44:45Z</dcterms:created>
  <dcterms:modified xsi:type="dcterms:W3CDTF">2016-06-09T14:05:31Z</dcterms:modified>
</cp:coreProperties>
</file>