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9" r:id="rId6"/>
    <p:sldId id="259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8C1"/>
    <a:srgbClr val="F7EFC1"/>
    <a:srgbClr val="94C9E4"/>
    <a:srgbClr val="BADDEE"/>
    <a:srgbClr val="EDC87A"/>
    <a:srgbClr val="4693C2"/>
    <a:srgbClr val="1E0DFF"/>
    <a:srgbClr val="020064"/>
    <a:srgbClr val="0033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61" y="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C92CA-27BA-48D5-B9B9-4E9A3862C39B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63888" y="764704"/>
            <a:ext cx="2088232" cy="1080120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335F"/>
                </a:solidFill>
              </a:rPr>
              <a:t>openEHR</a:t>
            </a:r>
            <a:r>
              <a:rPr lang="en-US" b="1" dirty="0" smtClean="0">
                <a:solidFill>
                  <a:srgbClr val="00335F"/>
                </a:solidFill>
              </a:rPr>
              <a:t> Foundation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Board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608" y="5013176"/>
            <a:ext cx="1656184" cy="864096"/>
          </a:xfrm>
          <a:prstGeom prst="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335F"/>
                </a:solidFill>
              </a:rPr>
              <a:t>Specification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Program</a:t>
            </a:r>
            <a:endParaRPr lang="en-US" i="1" dirty="0">
              <a:solidFill>
                <a:srgbClr val="00335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43808" y="5013176"/>
            <a:ext cx="1656184" cy="864096"/>
          </a:xfrm>
          <a:prstGeom prst="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335F"/>
                </a:solidFill>
              </a:rPr>
              <a:t>Clinical Models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Program</a:t>
            </a:r>
            <a:endParaRPr lang="en-US" i="1" dirty="0">
              <a:solidFill>
                <a:srgbClr val="00335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44008" y="5013176"/>
            <a:ext cx="1656184" cy="864096"/>
          </a:xfrm>
          <a:prstGeom prst="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335F"/>
                </a:solidFill>
              </a:rPr>
              <a:t>Software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Program</a:t>
            </a:r>
            <a:endParaRPr lang="en-US" i="1" dirty="0">
              <a:solidFill>
                <a:srgbClr val="00335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44208" y="5013176"/>
            <a:ext cx="1656184" cy="864096"/>
          </a:xfrm>
          <a:prstGeom prst="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rgbClr val="00335F"/>
                </a:solidFill>
              </a:rPr>
              <a:t>Localisation</a:t>
            </a:r>
            <a:endParaRPr lang="en-US" i="1" dirty="0" smtClean="0">
              <a:solidFill>
                <a:srgbClr val="00335F"/>
              </a:solidFill>
            </a:endParaRP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Program</a:t>
            </a:r>
            <a:endParaRPr lang="en-US" i="1" dirty="0">
              <a:solidFill>
                <a:srgbClr val="00335F"/>
              </a:solidFill>
            </a:endParaRPr>
          </a:p>
        </p:txBody>
      </p:sp>
      <p:cxnSp>
        <p:nvCxnSpPr>
          <p:cNvPr id="42" name="Elbow Connector 41"/>
          <p:cNvCxnSpPr>
            <a:endCxn id="13" idx="0"/>
          </p:cNvCxnSpPr>
          <p:nvPr/>
        </p:nvCxnSpPr>
        <p:spPr>
          <a:xfrm rot="5400000">
            <a:off x="2699792" y="3104964"/>
            <a:ext cx="1080120" cy="27363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30" idx="0"/>
          </p:cNvCxnSpPr>
          <p:nvPr/>
        </p:nvCxnSpPr>
        <p:spPr>
          <a:xfrm rot="5400000">
            <a:off x="3599892" y="4005064"/>
            <a:ext cx="1080120" cy="9361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32" idx="0"/>
          </p:cNvCxnSpPr>
          <p:nvPr/>
        </p:nvCxnSpPr>
        <p:spPr>
          <a:xfrm rot="16200000" flipH="1">
            <a:off x="5400092" y="3140968"/>
            <a:ext cx="1080120" cy="26642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endCxn id="31" idx="0"/>
          </p:cNvCxnSpPr>
          <p:nvPr/>
        </p:nvCxnSpPr>
        <p:spPr>
          <a:xfrm rot="16200000" flipH="1">
            <a:off x="4499992" y="4041068"/>
            <a:ext cx="1080120" cy="8640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2"/>
            <a:endCxn id="15" idx="0"/>
          </p:cNvCxnSpPr>
          <p:nvPr/>
        </p:nvCxnSpPr>
        <p:spPr>
          <a:xfrm>
            <a:off x="4608004" y="1844824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084168" y="2852936"/>
            <a:ext cx="2088232" cy="1080120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335F"/>
                </a:solidFill>
              </a:rPr>
              <a:t>openEHR</a:t>
            </a:r>
            <a:r>
              <a:rPr lang="en-US" b="1" dirty="0" smtClean="0">
                <a:solidFill>
                  <a:srgbClr val="00335F"/>
                </a:solidFill>
              </a:rPr>
              <a:t> Foundation 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Office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63888" y="2852936"/>
            <a:ext cx="2088232" cy="1080120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335F"/>
                </a:solidFill>
              </a:rPr>
              <a:t>openEHR</a:t>
            </a:r>
            <a:r>
              <a:rPr lang="en-US" b="1" dirty="0" smtClean="0">
                <a:solidFill>
                  <a:srgbClr val="00335F"/>
                </a:solidFill>
              </a:rPr>
              <a:t> Management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Board</a:t>
            </a:r>
          </a:p>
        </p:txBody>
      </p:sp>
      <p:cxnSp>
        <p:nvCxnSpPr>
          <p:cNvPr id="16" name="Elbow Connector 15"/>
          <p:cNvCxnSpPr>
            <a:stCxn id="4" idx="2"/>
            <a:endCxn id="14" idx="0"/>
          </p:cNvCxnSpPr>
          <p:nvPr/>
        </p:nvCxnSpPr>
        <p:spPr>
          <a:xfrm rot="16200000" flipH="1">
            <a:off x="5364088" y="1088740"/>
            <a:ext cx="1008112" cy="25202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335F"/>
                </a:solidFill>
              </a:rPr>
              <a:t>Model </a:t>
            </a:r>
            <a:br>
              <a:rPr lang="en-GB" dirty="0" smtClean="0">
                <a:solidFill>
                  <a:srgbClr val="00335F"/>
                </a:solidFill>
              </a:rPr>
            </a:br>
            <a:r>
              <a:rPr lang="en-GB" dirty="0" smtClean="0">
                <a:solidFill>
                  <a:srgbClr val="00335F"/>
                </a:solidFill>
              </a:rPr>
              <a:t>tool platform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1335" y="3168130"/>
            <a:ext cx="1166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Archetypes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Templates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Ref-sets 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framework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care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&amp; mgt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Deploy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Can 27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rgbClr val="EDC87A"/>
          </a:solidFill>
          <a:ln>
            <a:solidFill>
              <a:srgbClr val="EDC8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00335F"/>
                </a:solidFill>
              </a:rPr>
              <a:t>Model Repository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rgbClr val="4693C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rgbClr val="EDC87A"/>
          </a:solidFill>
          <a:ln>
            <a:solidFill>
              <a:srgbClr val="EDC87A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Governance Tools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64545" y="935882"/>
            <a:ext cx="1011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accent5">
                    <a:lumMod val="50000"/>
                  </a:schemeClr>
                </a:solidFill>
              </a:rPr>
              <a:t>Domain </a:t>
            </a:r>
            <a:br>
              <a:rPr lang="en-GB" sz="16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accent5">
                    <a:lumMod val="50000"/>
                  </a:schemeClr>
                </a:solidFill>
              </a:rPr>
              <a:t>modellers</a:t>
            </a:r>
            <a:endParaRPr lang="en-GB" sz="1600" b="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898382" y="935882"/>
            <a:ext cx="1120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2">
                    <a:lumMod val="75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 smtClean="0">
                <a:solidFill>
                  <a:schemeClr val="tx2">
                    <a:lumMod val="75000"/>
                  </a:schemeClr>
                </a:solidFill>
              </a:rPr>
              <a:t>Vendors</a:t>
            </a:r>
            <a:endParaRPr lang="en-GB" sz="1600" b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9" name="Down Arrow 128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Down Arrow 129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1" name="Freeform 130"/>
          <p:cNvSpPr/>
          <p:nvPr/>
        </p:nvSpPr>
        <p:spPr>
          <a:xfrm>
            <a:off x="4080123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6" name="Straight Connector 135"/>
          <p:cNvCxnSpPr>
            <a:stCxn id="131" idx="10"/>
          </p:cNvCxnSpPr>
          <p:nvPr/>
        </p:nvCxnSpPr>
        <p:spPr>
          <a:xfrm flipV="1">
            <a:off x="4489698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Smiley Face 136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2" name="Smiley Face 141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7" name="Smiley Face 146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2" name="Smiley Face 151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7" name="Smiley Face 156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2" name="Smiley Face 161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26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335F"/>
                </a:solidFill>
              </a:rPr>
              <a:t>Model </a:t>
            </a:r>
            <a:br>
              <a:rPr lang="en-GB" dirty="0" smtClean="0">
                <a:solidFill>
                  <a:srgbClr val="00335F"/>
                </a:solidFill>
              </a:rPr>
            </a:br>
            <a:r>
              <a:rPr lang="en-GB" dirty="0" smtClean="0">
                <a:solidFill>
                  <a:srgbClr val="00335F"/>
                </a:solidFill>
              </a:rPr>
              <a:t>tool platform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rgbClr val="94C9E4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6301" y="3168130"/>
            <a:ext cx="1291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(Archetypes)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Templates </a:t>
            </a:r>
            <a:b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Ref-sets 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framework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rgbClr val="94C9E4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health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services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rgbClr val="94C9E4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health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care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services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&amp; mgt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Deploy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Can 27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rgbClr val="EDC87A"/>
          </a:solidFill>
          <a:ln>
            <a:solidFill>
              <a:srgbClr val="EDC8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00335F"/>
                </a:solidFill>
              </a:rPr>
              <a:t>Model Repository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rgbClr val="EDC87A"/>
          </a:solidFill>
          <a:ln>
            <a:solidFill>
              <a:srgbClr val="EDC87A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Governance Tools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4080123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rgbClr val="94C9E4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rgbClr val="94C9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80834" y="1412776"/>
            <a:ext cx="956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Standard</a:t>
            </a:r>
          </a:p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data-set</a:t>
            </a:r>
          </a:p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schemas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76857" y="935882"/>
            <a:ext cx="986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Data-set</a:t>
            </a:r>
          </a:p>
          <a:p>
            <a:pPr algn="ctr"/>
            <a:r>
              <a:rPr lang="en-GB" sz="1600" b="1" dirty="0" err="1" smtClean="0">
                <a:solidFill>
                  <a:schemeClr val="accent5">
                    <a:lumMod val="50000"/>
                  </a:schemeClr>
                </a:solidFill>
              </a:rPr>
              <a:t>specifiers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898383" y="935882"/>
            <a:ext cx="1120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Vendors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931975" y="4824314"/>
            <a:ext cx="1197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Operational</a:t>
            </a:r>
            <a:b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templates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Government Bodies</a:t>
            </a:r>
            <a:endParaRPr lang="en-US" sz="2400" b="1" dirty="0">
              <a:solidFill>
                <a:srgbClr val="00335F"/>
              </a:solidFill>
            </a:endParaRPr>
          </a:p>
        </p:txBody>
      </p:sp>
      <p:cxnSp>
        <p:nvCxnSpPr>
          <p:cNvPr id="124" name="Straight Connector 123"/>
          <p:cNvCxnSpPr>
            <a:stCxn id="31" idx="10"/>
          </p:cNvCxnSpPr>
          <p:nvPr/>
        </p:nvCxnSpPr>
        <p:spPr>
          <a:xfrm flipV="1">
            <a:off x="4489698" y="2348880"/>
            <a:ext cx="10294" cy="163166"/>
          </a:xfrm>
          <a:prstGeom prst="line">
            <a:avLst/>
          </a:prstGeom>
          <a:ln w="38100">
            <a:solidFill>
              <a:srgbClr val="94C9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Smiley Face 129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0" name="Smiley Face 149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5" name="Smiley Face 154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5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0" name="Smiley Face 219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5" name="Smiley Face 224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0" name="Smiley Face 229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1" name="Straight Connector 230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5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7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Vendors / Developers</a:t>
            </a:r>
            <a:endParaRPr lang="en-US" sz="2400" b="1" dirty="0">
              <a:solidFill>
                <a:srgbClr val="00335F"/>
              </a:solidFill>
            </a:endParaRPr>
          </a:p>
        </p:txBody>
      </p:sp>
      <p:sp>
        <p:nvSpPr>
          <p:cNvPr id="241" name="Rounded Rectangle 240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Model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tool platform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2" name="Rounded Rectangle 241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Modelling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Modelling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4" name="Rounded Rectangle 243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Modelling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" name="Down Arrow 244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1101335" y="3168130"/>
            <a:ext cx="1166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Archetypes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Templates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Ref-sets 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7" name="Rounded Rectangle 246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framework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8" name="Rounded Rectangle 247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9" name="Rounded Rectangle 248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0" name="Rounded Rectangle 249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1" name="Rounded Rectangle 250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2" name="Rounded Rectangle 251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3" name="Rounded Rectangle 252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4" name="Down Arrow 253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rgbClr val="94C9E4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5" name="Rounded Rectangle 254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" name="Rounded Rectangle 255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care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7" name="Rounded Rectangle 256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8" name="Rounded Rectangle 257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&amp; mgt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9" name="Rounded Rectangle 258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0" name="Rounded Rectangle 259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1" name="Rounded Rectangle 260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2" name="Rounded Rectangle 261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3" name="Rounded Rectangle 262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6732240" y="3354438"/>
            <a:ext cx="784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Deploy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5" name="Can 264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Model Repository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6" name="Can 265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rgbClr val="4693C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7" name="Rounded Rectangle 266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Governance Tools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1" name="Down Arrow 350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2" name="Down Arrow 351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3" name="Freeform 352"/>
          <p:cNvSpPr/>
          <p:nvPr/>
        </p:nvSpPr>
        <p:spPr>
          <a:xfrm>
            <a:off x="4080123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4" name="Straight Connector 353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58" name="Straight Connector 357"/>
          <p:cNvCxnSpPr>
            <a:stCxn id="353" idx="10"/>
          </p:cNvCxnSpPr>
          <p:nvPr/>
        </p:nvCxnSpPr>
        <p:spPr>
          <a:xfrm flipV="1">
            <a:off x="4489698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/>
          <p:cNvSpPr txBox="1"/>
          <p:nvPr/>
        </p:nvSpPr>
        <p:spPr>
          <a:xfrm>
            <a:off x="1064545" y="935882"/>
            <a:ext cx="101149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Domain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modellers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4888219" y="935882"/>
            <a:ext cx="1141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tx2">
                    <a:lumMod val="75000"/>
                  </a:schemeClr>
                </a:solidFill>
              </a:rPr>
              <a:t>Developers</a:t>
            </a:r>
          </a:p>
          <a:p>
            <a:pPr algn="ctr"/>
            <a:r>
              <a:rPr lang="en-GB" sz="1600" b="1" dirty="0" smtClean="0">
                <a:solidFill>
                  <a:schemeClr val="tx2">
                    <a:lumMod val="75000"/>
                  </a:schemeClr>
                </a:solidFill>
              </a:rPr>
              <a:t>Vendors</a:t>
            </a:r>
            <a:endParaRPr lang="en-GB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1" name="Smiley Face 360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2" name="Straight Connector 361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6" name="Smiley Face 365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7" name="Straight Connector 366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1" name="Smiley Face 370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6" name="Smiley Face 375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7" name="Straight Connector 376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1" name="Smiley Face 380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2" name="Straight Connector 381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6" name="Smiley Face 385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7" name="Straight Connector 386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1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2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93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Providers / Clinicians</a:t>
            </a:r>
            <a:endParaRPr lang="en-US" sz="2400" b="1" dirty="0">
              <a:solidFill>
                <a:srgbClr val="00335F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335F"/>
                </a:solidFill>
              </a:rPr>
              <a:t>Model </a:t>
            </a:r>
            <a:br>
              <a:rPr lang="en-GB" dirty="0" smtClean="0">
                <a:solidFill>
                  <a:srgbClr val="00335F"/>
                </a:solidFill>
              </a:rPr>
            </a:br>
            <a:r>
              <a:rPr lang="en-GB" dirty="0" smtClean="0">
                <a:solidFill>
                  <a:srgbClr val="00335F"/>
                </a:solidFill>
              </a:rPr>
              <a:t>tool platform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126" name="Down Arrow 12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rgbClr val="94C9E4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079085" y="3168130"/>
            <a:ext cx="1188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Archetypes</a:t>
            </a: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(Templates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Ref-sets) 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6" name="Can 145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Model Repository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Governance Tools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2" name="Down Arrow 231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3" name="Down Arrow 232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4" name="Freeform 233"/>
          <p:cNvSpPr/>
          <p:nvPr/>
        </p:nvSpPr>
        <p:spPr>
          <a:xfrm>
            <a:off x="4080123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9" name="Straight Connector 238"/>
          <p:cNvCxnSpPr>
            <a:stCxn id="234" idx="10"/>
          </p:cNvCxnSpPr>
          <p:nvPr/>
        </p:nvCxnSpPr>
        <p:spPr>
          <a:xfrm flipV="1">
            <a:off x="4489698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1078810" y="1074222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Clinicians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4898382" y="935882"/>
            <a:ext cx="112069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Vendors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2" name="Smiley Face 241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7" name="Smiley Face 246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2" name="Smiley Face 251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Connector 252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7" name="Smiley Face 256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2" name="Smiley Face 261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7" name="Smiley Face 266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Connector 267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2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" name="Rounded Rectangle 292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framework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4" name="Rounded Rectangle 293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5" name="Rounded Rectangle 294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6" name="Rounded Rectangle 295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7" name="Rounded Rectangle 296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health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8" name="Rounded Rectangle 297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9" name="Rounded Rectangle 298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services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0" name="Down Arrow 299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1" name="Rounded Rectangle 300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health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2" name="Rounded Rectangle 301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care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3" name="Rounded Rectangle 302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services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4" name="Rounded Rectangle 303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&amp; mgt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5" name="Rounded Rectangle 304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6" name="Rounded Rectangle 305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" name="Rounded Rectangle 306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" name="Rounded Rectangle 307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9" name="Rounded Rectangle 308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Deploy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1" name="Can 310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2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Universities / Research</a:t>
            </a:r>
            <a:endParaRPr lang="en-US" sz="2400" b="1" dirty="0">
              <a:solidFill>
                <a:srgbClr val="00335F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335F"/>
                </a:solidFill>
              </a:rPr>
              <a:t>Model </a:t>
            </a:r>
            <a:br>
              <a:rPr lang="en-GB" dirty="0" smtClean="0">
                <a:solidFill>
                  <a:srgbClr val="00335F"/>
                </a:solidFill>
              </a:rPr>
            </a:br>
            <a:r>
              <a:rPr lang="en-GB" dirty="0" smtClean="0">
                <a:solidFill>
                  <a:srgbClr val="00335F"/>
                </a:solidFill>
              </a:rPr>
              <a:t>tool platform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126" name="Down Arrow 12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01335" y="3168130"/>
            <a:ext cx="1166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Archetypes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Templates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Ref-sets 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framework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5" name="Down Arrow 134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care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&amp; mgt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Deploy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6" name="Can 145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rgbClr val="EDC87A"/>
          </a:solidFill>
          <a:ln>
            <a:solidFill>
              <a:srgbClr val="EDC8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00335F"/>
                </a:solidFill>
              </a:rPr>
              <a:t>Model Repository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147" name="Can 146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rgbClr val="4693C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rgbClr val="EDC87A"/>
          </a:solidFill>
          <a:ln>
            <a:solidFill>
              <a:srgbClr val="EDC87A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Governance Tools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232" name="Down Arrow 231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3" name="Down Arrow 232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4" name="Freeform 233"/>
          <p:cNvSpPr/>
          <p:nvPr/>
        </p:nvSpPr>
        <p:spPr>
          <a:xfrm>
            <a:off x="4080123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9" name="Straight Connector 238"/>
          <p:cNvCxnSpPr>
            <a:stCxn id="234" idx="10"/>
          </p:cNvCxnSpPr>
          <p:nvPr/>
        </p:nvCxnSpPr>
        <p:spPr>
          <a:xfrm flipV="1">
            <a:off x="4489698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1064545" y="935882"/>
            <a:ext cx="101149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Domain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modellers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4898382" y="935882"/>
            <a:ext cx="112069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Vendors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2" name="Smiley Face 241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7" name="Smiley Face 246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2" name="Smiley Face 251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Connector 252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7" name="Smiley Face 256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2" name="Smiley Face 261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7" name="Smiley Face 266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Connector 267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2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 descr="C:\Program Files\Microsoft Office\MEDIA\CAGCAT10\j0235319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20064">
                <a:tint val="45000"/>
                <a:satMod val="400000"/>
              </a:srgbClr>
            </a:duotone>
            <a:lum bright="-20000"/>
          </a:blip>
          <a:srcRect/>
          <a:stretch>
            <a:fillRect/>
          </a:stretch>
        </p:blipFill>
        <p:spPr bwMode="auto">
          <a:xfrm>
            <a:off x="4572000" y="3212976"/>
            <a:ext cx="713964" cy="728960"/>
          </a:xfrm>
          <a:prstGeom prst="rect">
            <a:avLst/>
          </a:prstGeom>
          <a:noFill/>
        </p:spPr>
      </p:pic>
      <p:sp>
        <p:nvSpPr>
          <p:cNvPr id="276" name="Smiley Face 275"/>
          <p:cNvSpPr/>
          <p:nvPr/>
        </p:nvSpPr>
        <p:spPr>
          <a:xfrm>
            <a:off x="2980480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/>
          <p:cNvCxnSpPr/>
          <p:nvPr/>
        </p:nvCxnSpPr>
        <p:spPr>
          <a:xfrm>
            <a:off x="3088616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3088616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H="1">
            <a:off x="3016616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2915816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1" name="Smiley Face 280"/>
          <p:cNvSpPr/>
          <p:nvPr/>
        </p:nvSpPr>
        <p:spPr>
          <a:xfrm>
            <a:off x="3405184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Connector 281"/>
          <p:cNvCxnSpPr/>
          <p:nvPr/>
        </p:nvCxnSpPr>
        <p:spPr>
          <a:xfrm>
            <a:off x="3513320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3513320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H="1">
            <a:off x="3441320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3340520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6" name="Smiley Face 285"/>
          <p:cNvSpPr/>
          <p:nvPr/>
        </p:nvSpPr>
        <p:spPr>
          <a:xfrm>
            <a:off x="3844576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Straight Connector 286"/>
          <p:cNvCxnSpPr/>
          <p:nvPr/>
        </p:nvCxnSpPr>
        <p:spPr>
          <a:xfrm>
            <a:off x="3952712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3952712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H="1">
            <a:off x="3880712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3779912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1" name="TextBox 290"/>
          <p:cNvSpPr txBox="1"/>
          <p:nvPr/>
        </p:nvSpPr>
        <p:spPr>
          <a:xfrm>
            <a:off x="2940232" y="3882534"/>
            <a:ext cx="12086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1">
                    <a:lumMod val="50000"/>
                  </a:schemeClr>
                </a:solidFill>
              </a:rPr>
              <a:t>Researchers</a:t>
            </a:r>
            <a:endParaRPr lang="en-GB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5220072" y="3306470"/>
            <a:ext cx="118532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1">
                    <a:lumMod val="50000"/>
                  </a:schemeClr>
                </a:solidFill>
              </a:rPr>
              <a:t>Universities</a:t>
            </a:r>
            <a:endParaRPr lang="en-GB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93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 flipH="1">
            <a:off x="1976939" y="957693"/>
            <a:ext cx="5256584" cy="4248472"/>
          </a:xfrm>
          <a:prstGeom prst="pie">
            <a:avLst>
              <a:gd name="adj1" fmla="val 10648126"/>
              <a:gd name="adj2" fmla="val 13292137"/>
            </a:avLst>
          </a:prstGeom>
          <a:solidFill>
            <a:srgbClr val="EDC87A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Pie 2"/>
          <p:cNvSpPr/>
          <p:nvPr/>
        </p:nvSpPr>
        <p:spPr>
          <a:xfrm>
            <a:off x="2048947" y="957693"/>
            <a:ext cx="5256584" cy="4248472"/>
          </a:xfrm>
          <a:prstGeom prst="pie">
            <a:avLst>
              <a:gd name="adj1" fmla="val 5375138"/>
              <a:gd name="adj2" fmla="val 16200000"/>
            </a:avLst>
          </a:prstGeom>
          <a:solidFill>
            <a:srgbClr val="D7EFF5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Pie 3"/>
          <p:cNvSpPr/>
          <p:nvPr/>
        </p:nvSpPr>
        <p:spPr>
          <a:xfrm>
            <a:off x="2479165" y="1305403"/>
            <a:ext cx="4396149" cy="3553052"/>
          </a:xfrm>
          <a:prstGeom prst="pie">
            <a:avLst>
              <a:gd name="adj1" fmla="val 5375138"/>
              <a:gd name="adj2" fmla="val 16200000"/>
            </a:avLst>
          </a:prstGeom>
          <a:solidFill>
            <a:srgbClr val="BADDEE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Pie 4"/>
          <p:cNvSpPr/>
          <p:nvPr/>
        </p:nvSpPr>
        <p:spPr>
          <a:xfrm>
            <a:off x="2913043" y="1656072"/>
            <a:ext cx="3528392" cy="2851714"/>
          </a:xfrm>
          <a:prstGeom prst="pie">
            <a:avLst>
              <a:gd name="adj1" fmla="val 5375138"/>
              <a:gd name="adj2" fmla="val 16200000"/>
            </a:avLst>
          </a:prstGeom>
          <a:solidFill>
            <a:srgbClr val="94C9E4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74741" y="5360691"/>
            <a:ext cx="354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335F"/>
                </a:solidFill>
              </a:rPr>
              <a:t>Partners (Organisational Members)</a:t>
            </a:r>
          </a:p>
          <a:p>
            <a:r>
              <a:rPr lang="en-GB" b="1" dirty="0" smtClean="0">
                <a:solidFill>
                  <a:srgbClr val="00335F"/>
                </a:solidFill>
              </a:rPr>
              <a:t>(paying)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0711" y="5350181"/>
            <a:ext cx="2097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 smtClean="0">
                <a:solidFill>
                  <a:srgbClr val="00335F"/>
                </a:solidFill>
              </a:rPr>
              <a:t>Individual Members</a:t>
            </a:r>
            <a:br>
              <a:rPr lang="en-GB" b="1" dirty="0" smtClean="0">
                <a:solidFill>
                  <a:srgbClr val="00335F"/>
                </a:solidFill>
              </a:rPr>
            </a:br>
            <a:r>
              <a:rPr lang="en-GB" b="1" dirty="0" smtClean="0">
                <a:solidFill>
                  <a:srgbClr val="00335F"/>
                </a:solidFill>
              </a:rPr>
              <a:t>(free)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959865">
            <a:off x="2721070" y="1378916"/>
            <a:ext cx="113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335F"/>
                </a:solidFill>
              </a:rPr>
              <a:t>Members 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9959865">
            <a:off x="2292232" y="1744075"/>
            <a:ext cx="236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335F"/>
                </a:solidFill>
              </a:rPr>
              <a:t>Contributing Members 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9959865">
            <a:off x="2673366" y="2190857"/>
            <a:ext cx="1992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00335F"/>
                </a:solidFill>
              </a:rPr>
              <a:t>Qualified Members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8144" y="2276872"/>
            <a:ext cx="1015278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335F"/>
                </a:solidFill>
              </a:rPr>
              <a:t>National</a:t>
            </a:r>
          </a:p>
          <a:p>
            <a:r>
              <a:rPr lang="en-GB" b="1" dirty="0" smtClean="0">
                <a:solidFill>
                  <a:srgbClr val="00335F"/>
                </a:solidFill>
              </a:rPr>
              <a:t>Partners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15" name="Pie 14"/>
          <p:cNvSpPr/>
          <p:nvPr/>
        </p:nvSpPr>
        <p:spPr>
          <a:xfrm flipH="1">
            <a:off x="1976939" y="957693"/>
            <a:ext cx="5256584" cy="4248472"/>
          </a:xfrm>
          <a:prstGeom prst="pie">
            <a:avLst>
              <a:gd name="adj1" fmla="val 8555628"/>
              <a:gd name="adj2" fmla="val 10837736"/>
            </a:avLst>
          </a:prstGeom>
          <a:solidFill>
            <a:srgbClr val="EDC87A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68296" y="3261949"/>
            <a:ext cx="1111459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335F"/>
                </a:solidFill>
              </a:rPr>
              <a:t>Academic</a:t>
            </a:r>
          </a:p>
          <a:p>
            <a:pPr algn="ctr"/>
            <a:r>
              <a:rPr lang="en-GB" b="1" dirty="0" smtClean="0">
                <a:solidFill>
                  <a:srgbClr val="00335F"/>
                </a:solidFill>
              </a:rPr>
              <a:t>Partners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17" name="Pie 16"/>
          <p:cNvSpPr/>
          <p:nvPr/>
        </p:nvSpPr>
        <p:spPr>
          <a:xfrm flipH="1">
            <a:off x="1976939" y="957693"/>
            <a:ext cx="5256584" cy="4248472"/>
          </a:xfrm>
          <a:prstGeom prst="pie">
            <a:avLst>
              <a:gd name="adj1" fmla="val 5439157"/>
              <a:gd name="adj2" fmla="val 8611000"/>
            </a:avLst>
          </a:prstGeom>
          <a:solidFill>
            <a:srgbClr val="EDC87A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57259" y="4198053"/>
            <a:ext cx="1016625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335F"/>
                </a:solidFill>
              </a:rPr>
              <a:t>Industry</a:t>
            </a:r>
          </a:p>
          <a:p>
            <a:r>
              <a:rPr lang="en-GB" b="1" dirty="0" smtClean="0">
                <a:solidFill>
                  <a:srgbClr val="00335F"/>
                </a:solidFill>
              </a:rPr>
              <a:t>Partners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70317" y="908720"/>
            <a:ext cx="2229475" cy="625036"/>
          </a:xfrm>
          <a:prstGeom prst="ellipse">
            <a:avLst/>
          </a:prstGeom>
          <a:solidFill>
            <a:srgbClr val="F7EF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Representative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Pie 21"/>
          <p:cNvSpPr/>
          <p:nvPr/>
        </p:nvSpPr>
        <p:spPr>
          <a:xfrm flipH="1">
            <a:off x="1976939" y="957693"/>
            <a:ext cx="5256584" cy="4248472"/>
          </a:xfrm>
          <a:prstGeom prst="pie">
            <a:avLst>
              <a:gd name="adj1" fmla="val 12766606"/>
              <a:gd name="adj2" fmla="val 16232863"/>
            </a:avLst>
          </a:prstGeom>
          <a:solidFill>
            <a:srgbClr val="EDC87A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22350" y="1389741"/>
            <a:ext cx="1249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335F"/>
                </a:solidFill>
              </a:rPr>
              <a:t>Sponsoring</a:t>
            </a:r>
          </a:p>
          <a:p>
            <a:pPr algn="ctr"/>
            <a:r>
              <a:rPr lang="en-GB" b="1" dirty="0" smtClean="0">
                <a:solidFill>
                  <a:srgbClr val="00335F"/>
                </a:solidFill>
              </a:rPr>
              <a:t>Partners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491880" y="2996952"/>
            <a:ext cx="2016224" cy="1224136"/>
          </a:xfrm>
          <a:prstGeom prst="ellipse">
            <a:avLst/>
          </a:prstGeom>
          <a:solidFill>
            <a:srgbClr val="4693C2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sz="1600" b="1" dirty="0" smtClean="0"/>
          </a:p>
          <a:p>
            <a:pPr algn="ctr"/>
            <a:r>
              <a:rPr lang="en-US" sz="1600" b="1" dirty="0" smtClean="0"/>
              <a:t>Management Board</a:t>
            </a:r>
            <a:endParaRPr lang="en-US" sz="1600" b="1" dirty="0"/>
          </a:p>
        </p:txBody>
      </p:sp>
      <p:sp>
        <p:nvSpPr>
          <p:cNvPr id="24" name="Oval 23"/>
          <p:cNvSpPr/>
          <p:nvPr/>
        </p:nvSpPr>
        <p:spPr>
          <a:xfrm>
            <a:off x="3707904" y="3019988"/>
            <a:ext cx="1584176" cy="55302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Foundation Board</a:t>
            </a:r>
            <a:endParaRPr lang="en-GB" sz="1400" b="1" dirty="0"/>
          </a:p>
        </p:txBody>
      </p:sp>
      <p:sp>
        <p:nvSpPr>
          <p:cNvPr id="25" name="Oval 24"/>
          <p:cNvSpPr/>
          <p:nvPr/>
        </p:nvSpPr>
        <p:spPr>
          <a:xfrm>
            <a:off x="38269" y="3812076"/>
            <a:ext cx="2229475" cy="625036"/>
          </a:xfrm>
          <a:prstGeom prst="ellipse">
            <a:avLst/>
          </a:prstGeom>
          <a:solidFill>
            <a:srgbClr val="F7EF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Representative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95536" y="4532156"/>
            <a:ext cx="2229475" cy="625036"/>
          </a:xfrm>
          <a:prstGeom prst="ellipse">
            <a:avLst/>
          </a:prstGeom>
          <a:solidFill>
            <a:srgbClr val="F7EF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Representative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5496" y="1651836"/>
            <a:ext cx="2229475" cy="625036"/>
          </a:xfrm>
          <a:prstGeom prst="ellipse">
            <a:avLst/>
          </a:prstGeom>
          <a:solidFill>
            <a:srgbClr val="F7EF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Representative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/>
          <p:cNvCxnSpPr>
            <a:stCxn id="2" idx="2"/>
            <a:endCxn id="15" idx="0"/>
          </p:cNvCxnSpPr>
          <p:nvPr/>
        </p:nvCxnSpPr>
        <p:spPr>
          <a:xfrm>
            <a:off x="4608004" y="191683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1475656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</a:t>
            </a:r>
          </a:p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Members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940152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</a:t>
            </a:r>
          </a:p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Members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475656" y="3789040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 </a:t>
            </a:r>
            <a:r>
              <a:rPr lang="en-US" sz="1600" b="1" dirty="0" err="1" smtClean="0">
                <a:solidFill>
                  <a:srgbClr val="00335F"/>
                </a:solidFill>
              </a:rPr>
              <a:t>openEHR</a:t>
            </a:r>
            <a:r>
              <a:rPr lang="en-US" sz="1600" b="1" dirty="0" smtClean="0">
                <a:solidFill>
                  <a:srgbClr val="00335F"/>
                </a:solidFill>
              </a:rPr>
              <a:t> Representative(s)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707904" y="3789040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 </a:t>
            </a:r>
            <a:r>
              <a:rPr lang="en-US" sz="1600" b="1" dirty="0" err="1" smtClean="0">
                <a:solidFill>
                  <a:srgbClr val="00335F"/>
                </a:solidFill>
              </a:rPr>
              <a:t>openEHR</a:t>
            </a:r>
            <a:r>
              <a:rPr lang="en-US" sz="1600" b="1" dirty="0" smtClean="0">
                <a:solidFill>
                  <a:srgbClr val="00335F"/>
                </a:solidFill>
              </a:rPr>
              <a:t> Representative(s</a:t>
            </a:r>
            <a:r>
              <a:rPr lang="en-US" sz="1600" dirty="0" smtClean="0">
                <a:solidFill>
                  <a:srgbClr val="00335F"/>
                </a:solidFill>
              </a:rPr>
              <a:t>)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419872" y="836712"/>
            <a:ext cx="2376264" cy="1080120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335F"/>
                </a:solidFill>
              </a:rPr>
              <a:t>Localisation</a:t>
            </a:r>
            <a:r>
              <a:rPr lang="en-US" b="1" dirty="0" smtClean="0">
                <a:solidFill>
                  <a:srgbClr val="00335F"/>
                </a:solidFill>
              </a:rPr>
              <a:t> Program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Committee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(LPC)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940152" y="3789040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 </a:t>
            </a:r>
            <a:r>
              <a:rPr lang="en-US" sz="1600" b="1" dirty="0" err="1" smtClean="0">
                <a:solidFill>
                  <a:srgbClr val="00335F"/>
                </a:solidFill>
              </a:rPr>
              <a:t>openEHR</a:t>
            </a:r>
            <a:r>
              <a:rPr lang="en-US" sz="1600" b="1" dirty="0" smtClean="0">
                <a:solidFill>
                  <a:srgbClr val="00335F"/>
                </a:solidFill>
              </a:rPr>
              <a:t> Representative(s)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07904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</a:t>
            </a:r>
          </a:p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Members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07904" y="2132856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Qualified Members (QM)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04656" y="980728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Up to 2 elected co-chairs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1 member from each CMG and SAG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Size: min 5, max 9 members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331640" y="87015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Localisation</a:t>
            </a:r>
            <a:r>
              <a:rPr lang="en-US" sz="2400" dirty="0" smtClean="0"/>
              <a:t> Program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5616624" y="2348880"/>
            <a:ext cx="3275856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Elected based on criteria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No time or size limit</a:t>
            </a:r>
          </a:p>
        </p:txBody>
      </p:sp>
      <p:cxnSp>
        <p:nvCxnSpPr>
          <p:cNvPr id="62" name="Straight Connector 61"/>
          <p:cNvCxnSpPr>
            <a:stCxn id="15" idx="2"/>
            <a:endCxn id="27" idx="0"/>
          </p:cNvCxnSpPr>
          <p:nvPr/>
        </p:nvCxnSpPr>
        <p:spPr>
          <a:xfrm>
            <a:off x="4608004" y="314096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7" idx="2"/>
            <a:endCxn id="5" idx="0"/>
          </p:cNvCxnSpPr>
          <p:nvPr/>
        </p:nvCxnSpPr>
        <p:spPr>
          <a:xfrm>
            <a:off x="4608004" y="479715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8" idx="2"/>
            <a:endCxn id="30" idx="0"/>
          </p:cNvCxnSpPr>
          <p:nvPr/>
        </p:nvCxnSpPr>
        <p:spPr>
          <a:xfrm>
            <a:off x="2375756" y="479715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2"/>
            <a:endCxn id="29" idx="0"/>
          </p:cNvCxnSpPr>
          <p:nvPr/>
        </p:nvCxnSpPr>
        <p:spPr>
          <a:xfrm>
            <a:off x="6840252" y="479715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28" idx="0"/>
            <a:endCxn id="15" idx="2"/>
          </p:cNvCxnSpPr>
          <p:nvPr/>
        </p:nvCxnSpPr>
        <p:spPr>
          <a:xfrm rot="5400000" flipH="1" flipV="1">
            <a:off x="3167844" y="2348880"/>
            <a:ext cx="648072" cy="22322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3" idx="0"/>
            <a:endCxn id="15" idx="2"/>
          </p:cNvCxnSpPr>
          <p:nvPr/>
        </p:nvCxnSpPr>
        <p:spPr>
          <a:xfrm rot="16200000" flipV="1">
            <a:off x="5400092" y="2348880"/>
            <a:ext cx="648072" cy="22322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331640" y="3645024"/>
            <a:ext cx="0" cy="25202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331640" y="6165304"/>
            <a:ext cx="208823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419872" y="3645024"/>
            <a:ext cx="0" cy="25202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331640" y="36450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2771800" y="36450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563888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563888" y="6165304"/>
            <a:ext cx="2088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5652120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563888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5004048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796136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5796136" y="6165304"/>
            <a:ext cx="2088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7884368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5796136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7236296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907704" y="63093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Country A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139952" y="628957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Country B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372200" y="628957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Country C</a:t>
            </a:r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115616" y="422108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07504" y="362586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Chapter</a:t>
            </a:r>
          </a:p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Organisation</a:t>
            </a:r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-36512" y="4365104"/>
            <a:ext cx="14036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Legal entities designated by </a:t>
            </a:r>
            <a:r>
              <a:rPr lang="en-US" sz="1100" dirty="0" err="1" smtClean="0"/>
              <a:t>openEHR</a:t>
            </a:r>
            <a:r>
              <a:rPr lang="en-US" sz="1100" dirty="0" smtClean="0"/>
              <a:t> Board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New </a:t>
            </a:r>
            <a:r>
              <a:rPr lang="en-US" sz="1100" dirty="0" err="1" smtClean="0"/>
              <a:t>organisations</a:t>
            </a:r>
            <a:r>
              <a:rPr lang="en-US" sz="1100" dirty="0" smtClean="0"/>
              <a:t> or part of existing relevant </a:t>
            </a:r>
            <a:r>
              <a:rPr lang="en-US" sz="1100" dirty="0" err="1" smtClean="0"/>
              <a:t>organisation</a:t>
            </a:r>
            <a:r>
              <a:rPr lang="en-US" sz="1100" dirty="0" smtClean="0"/>
              <a:t> (e.g. HL7 affiliates, health informatics associations etc.)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884368" y="3804136"/>
            <a:ext cx="1331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Nominated by LPC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Appointed by </a:t>
            </a:r>
            <a:r>
              <a:rPr lang="en-US" sz="1100" dirty="0" err="1" smtClean="0"/>
              <a:t>openEHR</a:t>
            </a:r>
            <a:r>
              <a:rPr lang="en-US" sz="1100" dirty="0" smtClean="0"/>
              <a:t> Board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One or more </a:t>
            </a:r>
            <a:r>
              <a:rPr lang="en-US" sz="1100" dirty="0" err="1" smtClean="0"/>
              <a:t>reprsentatives</a:t>
            </a:r>
            <a:endParaRPr lang="en-US" sz="1100" dirty="0" smtClean="0"/>
          </a:p>
        </p:txBody>
      </p:sp>
      <p:sp>
        <p:nvSpPr>
          <p:cNvPr id="153" name="TextBox 152"/>
          <p:cNvSpPr txBox="1"/>
          <p:nvPr/>
        </p:nvSpPr>
        <p:spPr>
          <a:xfrm>
            <a:off x="7884368" y="5013176"/>
            <a:ext cx="1331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Nominated by LPC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Appointed by </a:t>
            </a:r>
            <a:r>
              <a:rPr lang="en-US" sz="1100" dirty="0" err="1" smtClean="0"/>
              <a:t>openEHR</a:t>
            </a:r>
            <a:r>
              <a:rPr lang="en-US" sz="1100" dirty="0" smtClean="0"/>
              <a:t> Board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One or more </a:t>
            </a:r>
            <a:r>
              <a:rPr lang="en-US" sz="1100" dirty="0" err="1" smtClean="0"/>
              <a:t>reprsentatives</a:t>
            </a:r>
            <a:endParaRPr lang="en-U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9512" y="4725144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SAG (standards)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IHTSDO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43608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SAG (standards)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HL7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9512" y="3284984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(non-core)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WS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43608" y="3573016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(non-core)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Java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9512" y="1844824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AM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15616" y="2132856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RM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19872" y="836712"/>
            <a:ext cx="2376264" cy="1080120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Editorial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Committee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051720" y="3861048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(non-core)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XML</a:t>
            </a:r>
          </a:p>
        </p:txBody>
      </p:sp>
      <p:cxnSp>
        <p:nvCxnSpPr>
          <p:cNvPr id="10" name="Elbow Connector 6"/>
          <p:cNvCxnSpPr>
            <a:stCxn id="9" idx="3"/>
            <a:endCxn id="8" idx="2"/>
          </p:cNvCxnSpPr>
          <p:nvPr/>
        </p:nvCxnSpPr>
        <p:spPr>
          <a:xfrm flipV="1">
            <a:off x="3851920" y="1916832"/>
            <a:ext cx="756084" cy="24482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051720" y="5301208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SAG (standards)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13606</a:t>
            </a:r>
          </a:p>
        </p:txBody>
      </p:sp>
      <p:cxnSp>
        <p:nvCxnSpPr>
          <p:cNvPr id="12" name="Straight Connector 24"/>
          <p:cNvCxnSpPr>
            <a:endCxn id="8" idx="2"/>
          </p:cNvCxnSpPr>
          <p:nvPr/>
        </p:nvCxnSpPr>
        <p:spPr>
          <a:xfrm flipV="1">
            <a:off x="2987824" y="1916832"/>
            <a:ext cx="1620180" cy="10801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051720" y="2420888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Archetypes</a:t>
            </a:r>
          </a:p>
        </p:txBody>
      </p:sp>
      <p:cxnSp>
        <p:nvCxnSpPr>
          <p:cNvPr id="14" name="Straight Connector 24"/>
          <p:cNvCxnSpPr>
            <a:stCxn id="11" idx="3"/>
            <a:endCxn id="8" idx="2"/>
          </p:cNvCxnSpPr>
          <p:nvPr/>
        </p:nvCxnSpPr>
        <p:spPr>
          <a:xfrm flipV="1">
            <a:off x="3851920" y="1916832"/>
            <a:ext cx="756084" cy="38884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52528" y="2636912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Maintain core specification components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Minimum 3 members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Entry by Program vote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752528" y="4005064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Maintain other components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Minimum 1 member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Entry by Program vote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752528" y="5426640"/>
            <a:ext cx="3275856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Advise on standards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Liaise with SDOs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Minimum 1 member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Entry by Program vote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331640" y="87015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Specification Program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904656" y="980728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Up to 3 elected co-chairs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1 member from each CMG and SAG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Size: min 8 members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77935" y="548681"/>
            <a:ext cx="4996983" cy="6192688"/>
          </a:xfrm>
          <a:prstGeom prst="roundRect">
            <a:avLst>
              <a:gd name="adj" fmla="val 5875"/>
            </a:avLst>
          </a:prstGeom>
          <a:solidFill>
            <a:srgbClr val="F7E8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Specifications Editorial Committee  (SEC)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486584" y="5024431"/>
            <a:ext cx="2016224" cy="4680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Reference Model (RM)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31640" y="87015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Specification Program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141542" y="4979347"/>
            <a:ext cx="2639026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= SEC elected co-chair</a:t>
            </a:r>
          </a:p>
          <a:p>
            <a:pPr>
              <a:spcAft>
                <a:spcPts val="300"/>
              </a:spcAft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=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SEC member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spcAft>
                <a:spcPts val="300"/>
              </a:spcAft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= SEC Component Maintainer</a:t>
            </a:r>
          </a:p>
          <a:p>
            <a:pPr>
              <a:spcAft>
                <a:spcPts val="300"/>
              </a:spcAft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= Change requests</a:t>
            </a:r>
          </a:p>
          <a:p>
            <a:pPr>
              <a:spcAft>
                <a:spcPts val="300"/>
              </a:spcAft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= Problem Reports</a:t>
            </a:r>
          </a:p>
          <a:p>
            <a:pPr>
              <a:spcAft>
                <a:spcPts val="300"/>
              </a:spcAft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= Specifications Component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486584" y="4466369"/>
            <a:ext cx="2016224" cy="4680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Archetype Model (AM)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486584" y="3905276"/>
            <a:ext cx="2016224" cy="4680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Service Model (SM)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486584" y="6115418"/>
            <a:ext cx="2016224" cy="4680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Terminology (TERM)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486584" y="2794141"/>
            <a:ext cx="2016224" cy="4680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Querying (QUERY)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2486584" y="3347215"/>
            <a:ext cx="2016224" cy="4680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Integration (INTG)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486584" y="1125380"/>
            <a:ext cx="2016224" cy="4680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Conformance (CONF)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2486584" y="2234564"/>
            <a:ext cx="2016224" cy="4680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Clinical Decision Support (CDS)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2293" y="3580412"/>
            <a:ext cx="216024" cy="382265"/>
            <a:chOff x="2771800" y="1369443"/>
            <a:chExt cx="216024" cy="382265"/>
          </a:xfrm>
          <a:solidFill>
            <a:srgbClr val="FFFF00"/>
          </a:solidFill>
        </p:grpSpPr>
        <p:sp>
          <p:nvSpPr>
            <p:cNvPr id="2" name="Oval 1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744681" y="3039035"/>
            <a:ext cx="216024" cy="382265"/>
            <a:chOff x="2771800" y="1369443"/>
            <a:chExt cx="216024" cy="382265"/>
          </a:xfrm>
          <a:solidFill>
            <a:srgbClr val="FFFF00"/>
          </a:solidFill>
        </p:grpSpPr>
        <p:sp>
          <p:nvSpPr>
            <p:cNvPr id="248" name="Oval 24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9" name="Oval 24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2082329" y="3398022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53" name="Oval 25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4" name="Oval 25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2082329" y="3913190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58" name="Oval 25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9" name="Oval 25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2082329" y="4502181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63" name="Oval 26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4" name="Oval 26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2082329" y="5017349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68" name="Oval 26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Oval 26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2088566" y="1199199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73" name="Oval 27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4" name="Oval 27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2088566" y="2263974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78" name="Oval 27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9" name="Oval 27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2088566" y="2852965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83" name="Oval 28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4" name="Oval 28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2088566" y="6131348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88" name="Oval 28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9" name="Oval 28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1515041" y="3164810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293" name="Oval 29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Oval 29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1511346" y="3637085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298" name="Oval 29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9" name="Oval 29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1240462" y="3169711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303" name="Oval 30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4" name="Oval 30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7" name="Group 306"/>
          <p:cNvGrpSpPr/>
          <p:nvPr/>
        </p:nvGrpSpPr>
        <p:grpSpPr>
          <a:xfrm>
            <a:off x="1236767" y="3641986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308" name="Oval 30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9" name="Oval 30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2" name="Group 311"/>
          <p:cNvGrpSpPr/>
          <p:nvPr/>
        </p:nvGrpSpPr>
        <p:grpSpPr>
          <a:xfrm>
            <a:off x="1544225" y="4228484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313" name="Oval 31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4" name="Oval 31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7" name="Group 316"/>
          <p:cNvGrpSpPr/>
          <p:nvPr/>
        </p:nvGrpSpPr>
        <p:grpSpPr>
          <a:xfrm>
            <a:off x="1248879" y="4217874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318" name="Oval 31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9" name="Oval 31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2" name="Group 331"/>
          <p:cNvGrpSpPr/>
          <p:nvPr/>
        </p:nvGrpSpPr>
        <p:grpSpPr>
          <a:xfrm>
            <a:off x="6015818" y="4963846"/>
            <a:ext cx="138283" cy="244699"/>
            <a:chOff x="2771800" y="1369443"/>
            <a:chExt cx="216024" cy="382265"/>
          </a:xfrm>
          <a:solidFill>
            <a:srgbClr val="FFFF00"/>
          </a:solidFill>
        </p:grpSpPr>
        <p:sp>
          <p:nvSpPr>
            <p:cNvPr id="333" name="Oval 33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4" name="Oval 33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7" name="Group 336"/>
          <p:cNvGrpSpPr/>
          <p:nvPr/>
        </p:nvGrpSpPr>
        <p:grpSpPr>
          <a:xfrm>
            <a:off x="6044710" y="5542109"/>
            <a:ext cx="125898" cy="272533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338" name="Oval 33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9" name="Oval 33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842307" y="5267927"/>
            <a:ext cx="138283" cy="244699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128" name="Oval 12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Oval 12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Can 3"/>
          <p:cNvSpPr/>
          <p:nvPr/>
        </p:nvSpPr>
        <p:spPr>
          <a:xfrm>
            <a:off x="4657250" y="1124744"/>
            <a:ext cx="562822" cy="468052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CRs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25" name="Can 124"/>
          <p:cNvSpPr/>
          <p:nvPr/>
        </p:nvSpPr>
        <p:spPr>
          <a:xfrm>
            <a:off x="4657250" y="2234564"/>
            <a:ext cx="562822" cy="468052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26" name="Can 125"/>
          <p:cNvSpPr/>
          <p:nvPr/>
        </p:nvSpPr>
        <p:spPr>
          <a:xfrm>
            <a:off x="4657250" y="2794777"/>
            <a:ext cx="562822" cy="468052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32" name="Can 131"/>
          <p:cNvSpPr/>
          <p:nvPr/>
        </p:nvSpPr>
        <p:spPr>
          <a:xfrm>
            <a:off x="4657250" y="6118205"/>
            <a:ext cx="562822" cy="468052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33" name="Can 132"/>
          <p:cNvSpPr/>
          <p:nvPr/>
        </p:nvSpPr>
        <p:spPr>
          <a:xfrm>
            <a:off x="4657250" y="3335691"/>
            <a:ext cx="562822" cy="468052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34" name="Can 133"/>
          <p:cNvSpPr/>
          <p:nvPr/>
        </p:nvSpPr>
        <p:spPr>
          <a:xfrm>
            <a:off x="4657250" y="3895904"/>
            <a:ext cx="562822" cy="468052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35" name="Can 134"/>
          <p:cNvSpPr/>
          <p:nvPr/>
        </p:nvSpPr>
        <p:spPr>
          <a:xfrm>
            <a:off x="4657250" y="4456117"/>
            <a:ext cx="562822" cy="468052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36" name="Can 135"/>
          <p:cNvSpPr/>
          <p:nvPr/>
        </p:nvSpPr>
        <p:spPr>
          <a:xfrm>
            <a:off x="4657250" y="5016327"/>
            <a:ext cx="562822" cy="468052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37" name="Can 136"/>
          <p:cNvSpPr/>
          <p:nvPr/>
        </p:nvSpPr>
        <p:spPr>
          <a:xfrm>
            <a:off x="5482230" y="3755211"/>
            <a:ext cx="562822" cy="46805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PRs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38" name="Can 137"/>
          <p:cNvSpPr/>
          <p:nvPr/>
        </p:nvSpPr>
        <p:spPr>
          <a:xfrm>
            <a:off x="5956772" y="5873260"/>
            <a:ext cx="243385" cy="224088"/>
          </a:xfrm>
          <a:prstGeom prst="can">
            <a:avLst/>
          </a:prstGeom>
          <a:solidFill>
            <a:srgbClr val="94C9E4"/>
          </a:solidFill>
          <a:ln>
            <a:solidFill>
              <a:srgbClr val="94C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>
                <a:solidFill>
                  <a:srgbClr val="002060"/>
                </a:solidFill>
              </a:rPr>
              <a:t>CRs</a:t>
            </a:r>
            <a:endParaRPr lang="en-GB" sz="1200" dirty="0">
              <a:solidFill>
                <a:srgbClr val="002060"/>
              </a:solidFill>
            </a:endParaRPr>
          </a:p>
        </p:txBody>
      </p:sp>
      <p:sp>
        <p:nvSpPr>
          <p:cNvPr id="139" name="Can 138"/>
          <p:cNvSpPr/>
          <p:nvPr/>
        </p:nvSpPr>
        <p:spPr>
          <a:xfrm>
            <a:off x="5954723" y="6154613"/>
            <a:ext cx="243385" cy="224088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>
                <a:solidFill>
                  <a:srgbClr val="002060"/>
                </a:solidFill>
              </a:rPr>
              <a:t>PRs</a:t>
            </a:r>
            <a:endParaRPr lang="en-GB" sz="1200" dirty="0">
              <a:solidFill>
                <a:srgbClr val="002060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5796136" y="6483677"/>
            <a:ext cx="410431" cy="144017"/>
          </a:xfrm>
          <a:prstGeom prst="roundRect">
            <a:avLst/>
          </a:prstGeom>
          <a:solidFill>
            <a:srgbClr val="BADDEE"/>
          </a:solidFill>
          <a:ln>
            <a:solidFill>
              <a:srgbClr val="BADDE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 err="1" smtClean="0">
                <a:solidFill>
                  <a:srgbClr val="00335F"/>
                </a:solidFill>
              </a:rPr>
              <a:t>aaa</a:t>
            </a:r>
            <a:endParaRPr lang="en-US" sz="1050" b="1" dirty="0" smtClean="0">
              <a:solidFill>
                <a:srgbClr val="00335F"/>
              </a:solidFill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1539916" y="2541103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142" name="Oval 141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Oval 142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1244570" y="2530493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147" name="Oval 146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Oval 147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8" name="Rounded Rectangle 157"/>
          <p:cNvSpPr/>
          <p:nvPr/>
        </p:nvSpPr>
        <p:spPr>
          <a:xfrm>
            <a:off x="2483768" y="1671637"/>
            <a:ext cx="2016224" cy="4680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Implementation Technologies (ITS)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2079513" y="1722444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160" name="Oval 159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Oval 160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4" name="Can 163"/>
          <p:cNvSpPr/>
          <p:nvPr/>
        </p:nvSpPr>
        <p:spPr>
          <a:xfrm>
            <a:off x="4654434" y="1660113"/>
            <a:ext cx="562822" cy="468052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CRs</a:t>
            </a:r>
            <a:endParaRPr lang="en-GB" dirty="0">
              <a:solidFill>
                <a:srgbClr val="002060"/>
              </a:solidFill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6037211" y="5242393"/>
            <a:ext cx="125898" cy="272533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166" name="Oval 165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Oval 166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6804248" y="3552788"/>
            <a:ext cx="216024" cy="382265"/>
            <a:chOff x="2771800" y="1369443"/>
            <a:chExt cx="216024" cy="382265"/>
          </a:xfrm>
          <a:solidFill>
            <a:schemeClr val="bg1">
              <a:lumMod val="95000"/>
            </a:schemeClr>
          </a:solidFill>
        </p:grpSpPr>
        <p:sp>
          <p:nvSpPr>
            <p:cNvPr id="171" name="Oval 170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Oval 171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6405016" y="3583789"/>
            <a:ext cx="216024" cy="382265"/>
            <a:chOff x="2771800" y="1369443"/>
            <a:chExt cx="216024" cy="382265"/>
          </a:xfrm>
          <a:solidFill>
            <a:schemeClr val="bg1">
              <a:lumMod val="95000"/>
            </a:schemeClr>
          </a:solidFill>
        </p:grpSpPr>
        <p:sp>
          <p:nvSpPr>
            <p:cNvPr id="176" name="Oval 175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Oval 176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6548480" y="3870185"/>
            <a:ext cx="216024" cy="382265"/>
            <a:chOff x="2771800" y="1369443"/>
            <a:chExt cx="216024" cy="382265"/>
          </a:xfrm>
          <a:solidFill>
            <a:schemeClr val="bg1">
              <a:lumMod val="95000"/>
            </a:schemeClr>
          </a:solidFill>
        </p:grpSpPr>
        <p:sp>
          <p:nvSpPr>
            <p:cNvPr id="181" name="Oval 180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Oval 181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6912260" y="3962111"/>
            <a:ext cx="216024" cy="382265"/>
            <a:chOff x="2771800" y="1369443"/>
            <a:chExt cx="216024" cy="382265"/>
          </a:xfrm>
          <a:solidFill>
            <a:schemeClr val="bg1">
              <a:lumMod val="95000"/>
            </a:schemeClr>
          </a:solidFill>
        </p:grpSpPr>
        <p:sp>
          <p:nvSpPr>
            <p:cNvPr id="186" name="Oval 185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Oval 186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6215870" y="4034119"/>
            <a:ext cx="216024" cy="382265"/>
            <a:chOff x="2771800" y="1369443"/>
            <a:chExt cx="216024" cy="382265"/>
          </a:xfrm>
          <a:solidFill>
            <a:schemeClr val="bg1">
              <a:lumMod val="95000"/>
            </a:schemeClr>
          </a:solidFill>
        </p:grpSpPr>
        <p:sp>
          <p:nvSpPr>
            <p:cNvPr id="191" name="Oval 190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Oval 191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308304" y="3768812"/>
            <a:ext cx="124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User </a:t>
            </a:r>
            <a:br>
              <a:rPr lang="en-GB" dirty="0" smtClean="0"/>
            </a:br>
            <a:r>
              <a:rPr lang="en-GB" dirty="0" smtClean="0"/>
              <a:t>community</a:t>
            </a:r>
            <a:endParaRPr lang="en-GB" dirty="0"/>
          </a:p>
        </p:txBody>
      </p:sp>
      <p:grpSp>
        <p:nvGrpSpPr>
          <p:cNvPr id="196" name="Group 195"/>
          <p:cNvGrpSpPr/>
          <p:nvPr/>
        </p:nvGrpSpPr>
        <p:grpSpPr>
          <a:xfrm>
            <a:off x="6444715" y="4156601"/>
            <a:ext cx="216024" cy="382265"/>
            <a:chOff x="2771800" y="1369443"/>
            <a:chExt cx="216024" cy="382265"/>
          </a:xfrm>
          <a:solidFill>
            <a:schemeClr val="bg1">
              <a:lumMod val="95000"/>
            </a:schemeClr>
          </a:solidFill>
        </p:grpSpPr>
        <p:sp>
          <p:nvSpPr>
            <p:cNvPr id="197" name="Oval 196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Oval 197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1" name="Rounded Rectangle 200"/>
          <p:cNvSpPr/>
          <p:nvPr/>
        </p:nvSpPr>
        <p:spPr>
          <a:xfrm>
            <a:off x="2486584" y="5575358"/>
            <a:ext cx="2016224" cy="4680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Base (BASE)</a:t>
            </a:r>
            <a:endParaRPr lang="en-US" sz="1600" b="1" dirty="0" smtClean="0">
              <a:solidFill>
                <a:srgbClr val="00335F"/>
              </a:solidFill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2082329" y="5568276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03" name="Oval 20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Oval 20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7" name="Can 206"/>
          <p:cNvSpPr/>
          <p:nvPr/>
        </p:nvSpPr>
        <p:spPr>
          <a:xfrm>
            <a:off x="4657250" y="5567254"/>
            <a:ext cx="562822" cy="468052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</p:spTree>
    <p:extLst>
      <p:ext uri="{BB962C8B-B14F-4D97-AF65-F5344CB8AC3E}">
        <p14:creationId xmlns:p14="http://schemas.microsoft.com/office/powerpoint/2010/main" val="415759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/>
        </p:nvSpPr>
        <p:spPr>
          <a:xfrm>
            <a:off x="2051720" y="1916832"/>
            <a:ext cx="1033750" cy="50405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4" name="Group 37"/>
          <p:cNvGrpSpPr/>
          <p:nvPr/>
        </p:nvGrpSpPr>
        <p:grpSpPr>
          <a:xfrm>
            <a:off x="395536" y="2420888"/>
            <a:ext cx="1363771" cy="936104"/>
            <a:chOff x="1912085" y="4797152"/>
            <a:chExt cx="1363771" cy="936104"/>
          </a:xfrm>
        </p:grpSpPr>
        <p:grpSp>
          <p:nvGrpSpPr>
            <p:cNvPr id="5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8" name="Can 7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" name="Can 5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Ref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Can 6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Sets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Right Arrow 9"/>
          <p:cNvSpPr/>
          <p:nvPr/>
        </p:nvSpPr>
        <p:spPr>
          <a:xfrm rot="7973330">
            <a:off x="3035839" y="301083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Multidocument 4"/>
          <p:cNvSpPr/>
          <p:nvPr/>
        </p:nvSpPr>
        <p:spPr>
          <a:xfrm>
            <a:off x="3419872" y="2492896"/>
            <a:ext cx="1368152" cy="792088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</a:rPr>
              <a:t>Archetypes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12" name="Flowchart: Multidocument 11"/>
          <p:cNvSpPr/>
          <p:nvPr/>
        </p:nvSpPr>
        <p:spPr>
          <a:xfrm>
            <a:off x="3419872" y="1124744"/>
            <a:ext cx="1296144" cy="792088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</a:rPr>
              <a:t>Templates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13" name="Can 12"/>
          <p:cNvSpPr/>
          <p:nvPr/>
        </p:nvSpPr>
        <p:spPr>
          <a:xfrm>
            <a:off x="2051720" y="3212976"/>
            <a:ext cx="1008112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Queries</a:t>
            </a:r>
            <a:endParaRPr lang="en-GB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788024" y="1340768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 rot="12982020">
            <a:off x="3072662" y="372371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 rot="7973330">
            <a:off x="3035838" y="157067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7308304" y="47667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Java API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308304" y="119675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C# API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308304" y="191683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XSD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2733395">
            <a:off x="6853099" y="178615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 rot="18866605" flipV="1">
            <a:off x="6853098" y="92206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>
            <a:off x="6876256" y="134076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Multidocument 22"/>
          <p:cNvSpPr/>
          <p:nvPr/>
        </p:nvSpPr>
        <p:spPr>
          <a:xfrm>
            <a:off x="5364088" y="1124744"/>
            <a:ext cx="1440160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Operational Template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308304" y="263691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Forms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16200000">
            <a:off x="3815916" y="2024844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 rot="16200000">
            <a:off x="3815916" y="3392996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 rot="12982020">
            <a:off x="3000654" y="24275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/>
          <p:cNvSpPr/>
          <p:nvPr/>
        </p:nvSpPr>
        <p:spPr>
          <a:xfrm rot="12982020">
            <a:off x="1670005" y="329167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/>
          <p:cNvSpPr/>
          <p:nvPr/>
        </p:nvSpPr>
        <p:spPr>
          <a:xfrm rot="7973330">
            <a:off x="1667687" y="236276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Arrow 29"/>
          <p:cNvSpPr/>
          <p:nvPr/>
        </p:nvSpPr>
        <p:spPr>
          <a:xfrm>
            <a:off x="4788024" y="4005064"/>
            <a:ext cx="21602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6200000" flipH="1">
            <a:off x="7596336" y="3356992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Cube 31"/>
          <p:cNvSpPr/>
          <p:nvPr/>
        </p:nvSpPr>
        <p:spPr>
          <a:xfrm>
            <a:off x="7164288" y="3789040"/>
            <a:ext cx="1224136" cy="648072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Software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Can 32"/>
          <p:cNvSpPr/>
          <p:nvPr/>
        </p:nvSpPr>
        <p:spPr>
          <a:xfrm>
            <a:off x="7164288" y="5085184"/>
            <a:ext cx="1296144" cy="792088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System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 rot="16200000" flipH="1">
            <a:off x="7596336" y="4653136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flipV="1">
            <a:off x="2555776" y="3933056"/>
            <a:ext cx="4536504" cy="1656184"/>
          </a:xfrm>
          <a:prstGeom prst="bentArrow">
            <a:avLst>
              <a:gd name="adj1" fmla="val 1729"/>
              <a:gd name="adj2" fmla="val 6604"/>
              <a:gd name="adj3" fmla="val 7192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491880" y="3861048"/>
            <a:ext cx="1224136" cy="648072"/>
          </a:xfrm>
          <a:prstGeom prst="roundRect">
            <a:avLst/>
          </a:prstGeom>
          <a:solidFill>
            <a:srgbClr val="94C9E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Reference 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2051720" y="1916832"/>
            <a:ext cx="1033750" cy="50405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3" name="Group 37"/>
          <p:cNvGrpSpPr/>
          <p:nvPr/>
        </p:nvGrpSpPr>
        <p:grpSpPr>
          <a:xfrm>
            <a:off x="395536" y="2420888"/>
            <a:ext cx="1363771" cy="936104"/>
            <a:chOff x="1912085" y="4797152"/>
            <a:chExt cx="1363771" cy="936104"/>
          </a:xfrm>
        </p:grpSpPr>
        <p:grpSp>
          <p:nvGrpSpPr>
            <p:cNvPr id="4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7" name="Can 6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" name="Can 4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Ref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" name="Can 5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Sets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" name="Right Arrow 8"/>
          <p:cNvSpPr/>
          <p:nvPr/>
        </p:nvSpPr>
        <p:spPr>
          <a:xfrm rot="7973330">
            <a:off x="3035839" y="301083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Multidocument 10"/>
          <p:cNvSpPr/>
          <p:nvPr/>
        </p:nvSpPr>
        <p:spPr>
          <a:xfrm>
            <a:off x="3419872" y="1124744"/>
            <a:ext cx="1296144" cy="792088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</a:rPr>
              <a:t>Templates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12" name="Can 11"/>
          <p:cNvSpPr/>
          <p:nvPr/>
        </p:nvSpPr>
        <p:spPr>
          <a:xfrm>
            <a:off x="2051720" y="3212976"/>
            <a:ext cx="1008112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Queries</a:t>
            </a:r>
            <a:endParaRPr lang="en-GB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788024" y="1340768"/>
            <a:ext cx="504056" cy="288032"/>
          </a:xfrm>
          <a:prstGeom prst="rightArrow">
            <a:avLst/>
          </a:prstGeom>
          <a:solidFill>
            <a:srgbClr val="EDC87A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 rot="12982020">
            <a:off x="3072662" y="372371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 rot="7973330">
            <a:off x="3035838" y="157067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7308304" y="47667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Java API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308304" y="119675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C# API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308304" y="191683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XSD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2733395">
            <a:off x="6853099" y="1786157"/>
            <a:ext cx="360040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 rot="18866605" flipV="1">
            <a:off x="6853098" y="922060"/>
            <a:ext cx="360040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>
            <a:off x="6876256" y="1340768"/>
            <a:ext cx="360040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Multidocument 21"/>
          <p:cNvSpPr/>
          <p:nvPr/>
        </p:nvSpPr>
        <p:spPr>
          <a:xfrm>
            <a:off x="5364088" y="1124744"/>
            <a:ext cx="1440160" cy="792088"/>
          </a:xfrm>
          <a:prstGeom prst="flowChartMultidocument">
            <a:avLst/>
          </a:prstGeom>
          <a:solidFill>
            <a:srgbClr val="EDC87A"/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rgbClr val="00335F"/>
                </a:solidFill>
              </a:rPr>
              <a:t>Operational Template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308304" y="263691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Forms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16200000">
            <a:off x="3815916" y="2024844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6200000">
            <a:off x="3815916" y="3392996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 rot="12982020">
            <a:off x="3000654" y="24275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 rot="12982020">
            <a:off x="1670005" y="329167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/>
          <p:cNvSpPr/>
          <p:nvPr/>
        </p:nvSpPr>
        <p:spPr>
          <a:xfrm rot="7973330">
            <a:off x="1667687" y="236276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/>
          <p:cNvSpPr/>
          <p:nvPr/>
        </p:nvSpPr>
        <p:spPr>
          <a:xfrm>
            <a:off x="4788024" y="4005064"/>
            <a:ext cx="21602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Arrow 29"/>
          <p:cNvSpPr/>
          <p:nvPr/>
        </p:nvSpPr>
        <p:spPr>
          <a:xfrm rot="16200000" flipH="1">
            <a:off x="7596336" y="3356992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Cube 30"/>
          <p:cNvSpPr/>
          <p:nvPr/>
        </p:nvSpPr>
        <p:spPr>
          <a:xfrm>
            <a:off x="7164288" y="3789040"/>
            <a:ext cx="1224136" cy="648072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Software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Can 31"/>
          <p:cNvSpPr/>
          <p:nvPr/>
        </p:nvSpPr>
        <p:spPr>
          <a:xfrm>
            <a:off x="7164288" y="5085184"/>
            <a:ext cx="1296144" cy="792088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System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Bent Arrow 33"/>
          <p:cNvSpPr/>
          <p:nvPr/>
        </p:nvSpPr>
        <p:spPr>
          <a:xfrm flipV="1">
            <a:off x="2555776" y="3933056"/>
            <a:ext cx="4536504" cy="1656184"/>
          </a:xfrm>
          <a:prstGeom prst="bentArrow">
            <a:avLst>
              <a:gd name="adj1" fmla="val 1729"/>
              <a:gd name="adj2" fmla="val 6604"/>
              <a:gd name="adj3" fmla="val 7192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491880" y="3861048"/>
            <a:ext cx="1224136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 Model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Flowchart: Multidocument 4"/>
          <p:cNvSpPr/>
          <p:nvPr/>
        </p:nvSpPr>
        <p:spPr>
          <a:xfrm>
            <a:off x="3419872" y="2492896"/>
            <a:ext cx="1368152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Archetypes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83299" y="570166"/>
            <a:ext cx="924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generate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72200" y="332656"/>
            <a:ext cx="924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generate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16200000" flipH="1">
            <a:off x="7704348" y="4761148"/>
            <a:ext cx="216024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7740352" y="4716518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7740352" y="4635884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7740352" y="4555250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7188213" y="4572502"/>
            <a:ext cx="552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13321" y="4941168"/>
            <a:ext cx="878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retrieval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 rot="3757402">
            <a:off x="6749307" y="2265301"/>
            <a:ext cx="491975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4932040" y="4941168"/>
            <a:ext cx="2736304" cy="1224136"/>
          </a:xfrm>
          <a:prstGeom prst="can">
            <a:avLst/>
          </a:prstGeom>
          <a:solidFill>
            <a:srgbClr val="00335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Health </a:t>
            </a:r>
          </a:p>
          <a:p>
            <a:pPr algn="ctr"/>
            <a:r>
              <a:rPr lang="en-GB" b="1" dirty="0" smtClean="0">
                <a:solidFill>
                  <a:schemeClr val="bg1"/>
                </a:solidFill>
              </a:rPr>
              <a:t>Information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Can 2"/>
          <p:cNvSpPr/>
          <p:nvPr/>
        </p:nvSpPr>
        <p:spPr>
          <a:xfrm>
            <a:off x="899592" y="4005064"/>
            <a:ext cx="2088232" cy="936104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</a:rPr>
              <a:t>Terminology</a:t>
            </a:r>
            <a:endParaRPr lang="en-GB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lowchart: Multidocument 4"/>
          <p:cNvSpPr/>
          <p:nvPr/>
        </p:nvSpPr>
        <p:spPr>
          <a:xfrm>
            <a:off x="899592" y="2564904"/>
            <a:ext cx="2088232" cy="1296144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</a:rPr>
              <a:t>Clinical</a:t>
            </a:r>
          </a:p>
          <a:p>
            <a:pPr algn="ctr"/>
            <a:r>
              <a:rPr lang="en-GB" sz="2000" b="1" dirty="0" smtClean="0">
                <a:solidFill>
                  <a:srgbClr val="002060"/>
                </a:solidFill>
              </a:rPr>
              <a:t>Models</a:t>
            </a:r>
            <a:endParaRPr lang="en-GB" sz="2000" b="1" dirty="0">
              <a:solidFill>
                <a:srgbClr val="00206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5400000" flipH="1">
            <a:off x="6804248" y="4365105"/>
            <a:ext cx="432048" cy="288032"/>
          </a:xfrm>
          <a:prstGeom prst="rightArrow">
            <a:avLst/>
          </a:prstGeom>
          <a:solidFill>
            <a:srgbClr val="00335F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6200000" flipH="1">
            <a:off x="5364088" y="4365105"/>
            <a:ext cx="432048" cy="288032"/>
          </a:xfrm>
          <a:prstGeom prst="rightArrow">
            <a:avLst/>
          </a:prstGeom>
          <a:solidFill>
            <a:srgbClr val="00335F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4293096"/>
            <a:ext cx="820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commit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16172" y="4293096"/>
            <a:ext cx="668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query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932040" y="2708920"/>
            <a:ext cx="2736304" cy="136815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00335F"/>
                </a:solidFill>
              </a:rPr>
              <a:t>openEHR</a:t>
            </a:r>
            <a:endParaRPr lang="en-US" sz="2400" b="1" dirty="0" smtClean="0">
              <a:solidFill>
                <a:srgbClr val="00335F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Platform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75856" y="3140968"/>
            <a:ext cx="1368152" cy="288032"/>
          </a:xfrm>
          <a:prstGeom prst="rightArrow">
            <a:avLst/>
          </a:prstGeom>
          <a:solidFill>
            <a:srgbClr val="EDC87A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4932040" y="1628800"/>
            <a:ext cx="1296144" cy="864096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335F"/>
                </a:solidFill>
              </a:rPr>
              <a:t>Record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372200" y="1628800"/>
            <a:ext cx="1296144" cy="864096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335F"/>
                </a:solidFill>
              </a:rPr>
              <a:t>Analyze</a:t>
            </a:r>
          </a:p>
        </p:txBody>
      </p:sp>
      <p:sp>
        <p:nvSpPr>
          <p:cNvPr id="14" name="Right Arrow 13"/>
          <p:cNvSpPr/>
          <p:nvPr/>
        </p:nvSpPr>
        <p:spPr>
          <a:xfrm rot="16200000" flipH="1">
            <a:off x="5364088" y="1052736"/>
            <a:ext cx="432048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5400000" flipH="1">
            <a:off x="6804248" y="1052736"/>
            <a:ext cx="432048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332656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28184" y="33265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Conclusions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32040" y="1196752"/>
            <a:ext cx="3672408" cy="5184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Vendor product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an 2"/>
          <p:cNvSpPr/>
          <p:nvPr/>
        </p:nvSpPr>
        <p:spPr>
          <a:xfrm>
            <a:off x="5436096" y="4797152"/>
            <a:ext cx="2736304" cy="1224136"/>
          </a:xfrm>
          <a:prstGeom prst="can">
            <a:avLst/>
          </a:prstGeom>
          <a:solidFill>
            <a:srgbClr val="00335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EHR, Demographics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611560" y="4509120"/>
            <a:ext cx="2088232" cy="936104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</a:rPr>
              <a:t>Terminology</a:t>
            </a:r>
            <a:endParaRPr lang="en-GB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lowchart: Multidocument 4"/>
          <p:cNvSpPr/>
          <p:nvPr/>
        </p:nvSpPr>
        <p:spPr>
          <a:xfrm>
            <a:off x="611560" y="3140968"/>
            <a:ext cx="2088232" cy="1296144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</a:rPr>
              <a:t>Clinical</a:t>
            </a:r>
          </a:p>
          <a:p>
            <a:pPr algn="ctr"/>
            <a:r>
              <a:rPr lang="en-GB" sz="2000" b="1" dirty="0" smtClean="0">
                <a:solidFill>
                  <a:srgbClr val="002060"/>
                </a:solidFill>
              </a:rPr>
              <a:t>Models</a:t>
            </a:r>
            <a:endParaRPr lang="en-GB" sz="2000" b="1" dirty="0">
              <a:solidFill>
                <a:srgbClr val="00206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5400000" flipH="1">
            <a:off x="7164288" y="4365105"/>
            <a:ext cx="432048" cy="288032"/>
          </a:xfrm>
          <a:prstGeom prst="rightArrow">
            <a:avLst/>
          </a:prstGeom>
          <a:solidFill>
            <a:srgbClr val="00335F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6200000" flipH="1">
            <a:off x="6228184" y="4365105"/>
            <a:ext cx="432048" cy="288032"/>
          </a:xfrm>
          <a:prstGeom prst="rightArrow">
            <a:avLst/>
          </a:prstGeom>
          <a:solidFill>
            <a:srgbClr val="00335F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92080" y="4293096"/>
            <a:ext cx="982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002060"/>
                </a:solidFill>
              </a:rPr>
              <a:t>commit</a:t>
            </a:r>
            <a:endParaRPr lang="en-GB" sz="20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52320" y="4293096"/>
            <a:ext cx="788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002060"/>
                </a:solidFill>
              </a:rPr>
              <a:t>query</a:t>
            </a:r>
            <a:endParaRPr lang="en-GB" sz="2000" dirty="0">
              <a:solidFill>
                <a:srgbClr val="00206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36096" y="3140968"/>
            <a:ext cx="2736304" cy="936104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00335F"/>
                </a:solidFill>
              </a:rPr>
              <a:t>openEHR</a:t>
            </a:r>
            <a:endParaRPr lang="en-US" sz="2400" b="1" dirty="0" smtClean="0">
              <a:solidFill>
                <a:srgbClr val="00335F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Platform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788024" y="3429000"/>
            <a:ext cx="576064" cy="288032"/>
          </a:xfrm>
          <a:prstGeom prst="rightArrow">
            <a:avLst/>
          </a:prstGeom>
          <a:solidFill>
            <a:srgbClr val="EDC87A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5436096" y="1516722"/>
            <a:ext cx="1296144" cy="97617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335F"/>
                </a:solidFill>
              </a:rPr>
              <a:t>Data capture apps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876256" y="1516722"/>
            <a:ext cx="1296144" cy="97617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335F"/>
                </a:solidFill>
              </a:rPr>
              <a:t>View, Analysis apps</a:t>
            </a:r>
          </a:p>
        </p:txBody>
      </p:sp>
      <p:sp>
        <p:nvSpPr>
          <p:cNvPr id="14" name="Right Arrow 13"/>
          <p:cNvSpPr/>
          <p:nvPr/>
        </p:nvSpPr>
        <p:spPr>
          <a:xfrm rot="16200000" flipH="1">
            <a:off x="5868144" y="1052736"/>
            <a:ext cx="432048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5400000" flipH="1">
            <a:off x="7308304" y="1052736"/>
            <a:ext cx="432048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92180" y="304495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Users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807804" y="3284984"/>
            <a:ext cx="576064" cy="288032"/>
          </a:xfrm>
          <a:prstGeom prst="rightArrow">
            <a:avLst/>
          </a:prstGeom>
          <a:solidFill>
            <a:srgbClr val="BADDEE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3419872" y="3175464"/>
            <a:ext cx="1296144" cy="792088"/>
          </a:xfrm>
          <a:prstGeom prst="ellipse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transform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825806" y="3573016"/>
            <a:ext cx="576064" cy="28803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oup 19"/>
          <p:cNvGrpSpPr/>
          <p:nvPr/>
        </p:nvGrpSpPr>
        <p:grpSpPr>
          <a:xfrm>
            <a:off x="251520" y="764704"/>
            <a:ext cx="3024336" cy="2240128"/>
            <a:chOff x="251520" y="548680"/>
            <a:chExt cx="3024336" cy="2240128"/>
          </a:xfrm>
        </p:grpSpPr>
        <p:sp>
          <p:nvSpPr>
            <p:cNvPr id="21" name="Cloud 20"/>
            <p:cNvSpPr/>
            <p:nvPr/>
          </p:nvSpPr>
          <p:spPr>
            <a:xfrm>
              <a:off x="251520" y="548680"/>
              <a:ext cx="3024336" cy="1584176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>
                  <a:solidFill>
                    <a:srgbClr val="0070C0"/>
                  </a:solidFill>
                </a:rPr>
                <a:t>International, national clinical experts</a:t>
              </a:r>
              <a:endParaRPr lang="en-GB" sz="2000" dirty="0">
                <a:solidFill>
                  <a:srgbClr val="0070C0"/>
                </a:solidFill>
              </a:endParaRPr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1403648" y="2212744"/>
              <a:ext cx="432048" cy="576064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5436096" y="2596842"/>
            <a:ext cx="2736304" cy="47211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services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63" y="112078"/>
            <a:ext cx="663609" cy="79664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89" y="81741"/>
            <a:ext cx="622835" cy="82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5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717</Words>
  <Application>Microsoft Office PowerPoint</Application>
  <PresentationFormat>On-screen Show (4:3)</PresentationFormat>
  <Paragraphs>357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Narrow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adversary</dc:creator>
  <cp:lastModifiedBy>Thomas Beale</cp:lastModifiedBy>
  <cp:revision>143</cp:revision>
  <dcterms:created xsi:type="dcterms:W3CDTF">2012-07-20T16:44:45Z</dcterms:created>
  <dcterms:modified xsi:type="dcterms:W3CDTF">2016-02-29T11:50:01Z</dcterms:modified>
</cp:coreProperties>
</file>