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3D70-AB9F-461F-9FDB-1F127165B95D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46B3-05F0-43AB-A398-F4E14738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3D70-AB9F-461F-9FDB-1F127165B95D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46B3-05F0-43AB-A398-F4E14738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3D70-AB9F-461F-9FDB-1F127165B95D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46B3-05F0-43AB-A398-F4E14738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3D70-AB9F-461F-9FDB-1F127165B95D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46B3-05F0-43AB-A398-F4E14738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3D70-AB9F-461F-9FDB-1F127165B95D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46B3-05F0-43AB-A398-F4E14738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9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3D70-AB9F-461F-9FDB-1F127165B95D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46B3-05F0-43AB-A398-F4E14738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0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3D70-AB9F-461F-9FDB-1F127165B95D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46B3-05F0-43AB-A398-F4E14738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3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3D70-AB9F-461F-9FDB-1F127165B95D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46B3-05F0-43AB-A398-F4E14738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5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3D70-AB9F-461F-9FDB-1F127165B95D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46B3-05F0-43AB-A398-F4E14738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3D70-AB9F-461F-9FDB-1F127165B95D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46B3-05F0-43AB-A398-F4E14738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3D70-AB9F-461F-9FDB-1F127165B95D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46B3-05F0-43AB-A398-F4E14738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8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3D70-AB9F-461F-9FDB-1F127165B95D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C46B3-05F0-43AB-A398-F4E14738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500" dirty="0">
                <a:solidFill>
                  <a:schemeClr val="bg1"/>
                </a:solidFill>
              </a:rPr>
              <a:t>IDS – 476: Business Forecasting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4"/>
                </a:solidFill>
              </a:rPr>
              <a:t>Group Members:</a:t>
            </a: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Adusumelli, Jaideep	– 672039068</a:t>
            </a:r>
            <a:br>
              <a:rPr lang="en-US" sz="2000" dirty="0">
                <a:solidFill>
                  <a:schemeClr val="accent4"/>
                </a:solidFill>
              </a:rPr>
            </a:br>
            <a:r>
              <a:rPr lang="en-US" sz="2000" dirty="0" err="1">
                <a:solidFill>
                  <a:schemeClr val="accent4"/>
                </a:solidFill>
              </a:rPr>
              <a:t>Kondathasula</a:t>
            </a:r>
            <a:r>
              <a:rPr lang="en-US" sz="2000" dirty="0">
                <a:solidFill>
                  <a:schemeClr val="accent4"/>
                </a:solidFill>
              </a:rPr>
              <a:t>, Uday	– 656467843</a:t>
            </a:r>
            <a:br>
              <a:rPr lang="en-US" sz="2000" dirty="0">
                <a:solidFill>
                  <a:schemeClr val="accent4"/>
                </a:solidFill>
              </a:rPr>
            </a:br>
            <a:r>
              <a:rPr lang="en-US" sz="2000" dirty="0">
                <a:solidFill>
                  <a:schemeClr val="accent4"/>
                </a:solidFill>
              </a:rPr>
              <a:t>Chowdhury, Gaurav	– 651395167</a:t>
            </a:r>
            <a:br>
              <a:rPr lang="en-US" sz="2000" dirty="0">
                <a:solidFill>
                  <a:schemeClr val="accent4"/>
                </a:solidFill>
              </a:rPr>
            </a:br>
            <a:r>
              <a:rPr lang="en-US" sz="2000" dirty="0">
                <a:solidFill>
                  <a:schemeClr val="accent4"/>
                </a:solidFill>
              </a:rPr>
              <a:t>Kompella, Kaushik 	– 663144176</a:t>
            </a:r>
            <a:br>
              <a:rPr lang="en-US" sz="2000" dirty="0">
                <a:solidFill>
                  <a:schemeClr val="accent4"/>
                </a:solidFill>
              </a:rPr>
            </a:br>
            <a:r>
              <a:rPr lang="en-US" sz="2000" dirty="0" err="1">
                <a:solidFill>
                  <a:schemeClr val="accent4"/>
                </a:solidFill>
              </a:rPr>
              <a:t>Sirothia</a:t>
            </a:r>
            <a:r>
              <a:rPr lang="en-US" sz="2000" dirty="0">
                <a:solidFill>
                  <a:schemeClr val="accent4"/>
                </a:solidFill>
              </a:rPr>
              <a:t>, </a:t>
            </a:r>
            <a:r>
              <a:rPr lang="en-US" sz="2000" dirty="0" err="1">
                <a:solidFill>
                  <a:schemeClr val="accent4"/>
                </a:solidFill>
              </a:rPr>
              <a:t>Shubham</a:t>
            </a:r>
            <a:r>
              <a:rPr lang="en-US" sz="2000" dirty="0">
                <a:solidFill>
                  <a:schemeClr val="accent4"/>
                </a:solidFill>
              </a:rPr>
              <a:t> 	– 650889404</a:t>
            </a:r>
            <a:br>
              <a:rPr lang="en-US" sz="2000" dirty="0">
                <a:solidFill>
                  <a:schemeClr val="accent4"/>
                </a:solidFill>
              </a:rPr>
            </a:br>
            <a:r>
              <a:rPr lang="en-US" sz="2000" dirty="0">
                <a:solidFill>
                  <a:schemeClr val="accent4"/>
                </a:solidFill>
              </a:rPr>
              <a:t>Thomas, </a:t>
            </a:r>
            <a:r>
              <a:rPr lang="en-US" sz="2000" dirty="0" err="1">
                <a:solidFill>
                  <a:schemeClr val="accent4"/>
                </a:solidFill>
              </a:rPr>
              <a:t>Shobin</a:t>
            </a:r>
            <a:r>
              <a:rPr lang="en-US" sz="2000" dirty="0">
                <a:solidFill>
                  <a:schemeClr val="accent4"/>
                </a:solidFill>
              </a:rPr>
              <a:t> 		– 657777256 </a:t>
            </a:r>
            <a:br>
              <a:rPr lang="en-US" sz="2000" dirty="0">
                <a:solidFill>
                  <a:schemeClr val="accent4"/>
                </a:solidFill>
              </a:rPr>
            </a:br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9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9" b="51751"/>
          <a:stretch/>
        </p:blipFill>
        <p:spPr>
          <a:xfrm>
            <a:off x="5846747" y="1876430"/>
            <a:ext cx="6149498" cy="3571062"/>
          </a:xfrm>
          <a:prstGeom prst="rect">
            <a:avLst/>
          </a:prstGeom>
        </p:spPr>
      </p:pic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Predicted future values of the “Passenger Revenue Miles”.</a:t>
            </a:r>
          </a:p>
          <a:p>
            <a:r>
              <a:rPr lang="en-US" sz="2000">
                <a:solidFill>
                  <a:schemeClr val="bg1"/>
                </a:solidFill>
              </a:rPr>
              <a:t>Graph of predicted data along with original data =&gt;</a:t>
            </a:r>
          </a:p>
        </p:txBody>
      </p:sp>
      <p:sp>
        <p:nvSpPr>
          <p:cNvPr id="18" name="Left Brace 17"/>
          <p:cNvSpPr/>
          <p:nvPr/>
        </p:nvSpPr>
        <p:spPr>
          <a:xfrm rot="3347944">
            <a:off x="10472442" y="1681162"/>
            <a:ext cx="342348" cy="9842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60525" y="150697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427832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697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571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Time Series Analysis of Aviation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4"/>
                </a:solidFill>
              </a:rPr>
              <a:t>Forecasting Monthly airline revenue passenger miles for SPIRIT Airlines</a:t>
            </a:r>
          </a:p>
        </p:txBody>
      </p:sp>
    </p:spTree>
    <p:extLst>
      <p:ext uri="{BB962C8B-B14F-4D97-AF65-F5344CB8AC3E}">
        <p14:creationId xmlns:p14="http://schemas.microsoft.com/office/powerpoint/2010/main" val="281339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100"/>
              <a:t>Data Source and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432178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Bureau of Transportation Statistics, Government of United States of America.</a:t>
            </a:r>
          </a:p>
          <a:p>
            <a:r>
              <a:rPr lang="en-US" sz="2400" dirty="0">
                <a:solidFill>
                  <a:schemeClr val="bg1"/>
                </a:solidFill>
              </a:rPr>
              <a:t>Our data consisted of: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168 rows : January 2003 to December 2016.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2 Columns: “Date” and “Passenger Revenue Miles”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&gt; ls(rpm)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[1] "Total"  "YYYYMM“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9" b="51334"/>
          <a:stretch/>
        </p:blipFill>
        <p:spPr>
          <a:xfrm>
            <a:off x="6769654" y="365126"/>
            <a:ext cx="4795563" cy="3200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b="52165"/>
          <a:stretch/>
        </p:blipFill>
        <p:spPr>
          <a:xfrm>
            <a:off x="7036836" y="3674002"/>
            <a:ext cx="4261197" cy="27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0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6"/>
          <a:stretch/>
        </p:blipFill>
        <p:spPr>
          <a:xfrm>
            <a:off x="6583727" y="1111950"/>
            <a:ext cx="5095164" cy="522442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100"/>
              <a:t>Decomposition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3288"/>
            <a:ext cx="3912909" cy="3639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Additive Decomposition: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X</a:t>
            </a:r>
            <a:r>
              <a:rPr lang="en-US" sz="2000" baseline="-25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= M</a:t>
            </a:r>
            <a:r>
              <a:rPr lang="en-US" sz="2000" baseline="-25000" dirty="0">
                <a:solidFill>
                  <a:schemeClr val="bg1"/>
                </a:solidFill>
              </a:rPr>
              <a:t>t</a:t>
            </a:r>
            <a:r>
              <a:rPr lang="en-US" sz="2000" dirty="0">
                <a:solidFill>
                  <a:schemeClr val="bg1"/>
                </a:solidFill>
              </a:rPr>
              <a:t> + S</a:t>
            </a:r>
            <a:r>
              <a:rPr lang="en-US" sz="2000" baseline="-25000" dirty="0">
                <a:solidFill>
                  <a:schemeClr val="bg1"/>
                </a:solidFill>
              </a:rPr>
              <a:t>t</a:t>
            </a:r>
            <a:r>
              <a:rPr lang="en-US" sz="2000" dirty="0">
                <a:solidFill>
                  <a:schemeClr val="bg1"/>
                </a:solidFill>
              </a:rPr>
              <a:t> + </a:t>
            </a:r>
            <a:r>
              <a:rPr lang="en-US" sz="2000" dirty="0" err="1">
                <a:solidFill>
                  <a:schemeClr val="bg1"/>
                </a:solidFill>
              </a:rPr>
              <a:t>Z</a:t>
            </a:r>
            <a:r>
              <a:rPr lang="en-US" sz="2000" baseline="-25000" dirty="0" err="1">
                <a:solidFill>
                  <a:schemeClr val="bg1"/>
                </a:solidFill>
              </a:rPr>
              <a:t>t</a:t>
            </a:r>
            <a:endParaRPr lang="en-US" sz="2000" baseline="-25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Multiplicative Decomposition: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X</a:t>
            </a:r>
            <a:r>
              <a:rPr lang="en-US" sz="2000" baseline="-25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= M</a:t>
            </a:r>
            <a:r>
              <a:rPr lang="en-US" sz="2000" baseline="-25000" dirty="0">
                <a:solidFill>
                  <a:schemeClr val="bg1"/>
                </a:solidFill>
              </a:rPr>
              <a:t>t</a:t>
            </a:r>
            <a:r>
              <a:rPr lang="en-US" sz="2000" dirty="0">
                <a:solidFill>
                  <a:schemeClr val="bg1"/>
                </a:solidFill>
              </a:rPr>
              <a:t>*S</a:t>
            </a:r>
            <a:r>
              <a:rPr lang="en-US" sz="2000" baseline="-25000" dirty="0">
                <a:solidFill>
                  <a:schemeClr val="bg1"/>
                </a:solidFill>
              </a:rPr>
              <a:t>t</a:t>
            </a:r>
            <a:r>
              <a:rPr lang="en-US" sz="2000" dirty="0">
                <a:solidFill>
                  <a:schemeClr val="bg1"/>
                </a:solidFill>
              </a:rPr>
              <a:t>*</a:t>
            </a:r>
            <a:r>
              <a:rPr lang="en-US" sz="2000" dirty="0" err="1">
                <a:solidFill>
                  <a:schemeClr val="bg1"/>
                </a:solidFill>
              </a:rPr>
              <a:t>Z</a:t>
            </a:r>
            <a:r>
              <a:rPr lang="en-US" sz="2000" baseline="-25000" dirty="0" err="1">
                <a:solidFill>
                  <a:schemeClr val="bg1"/>
                </a:solidFill>
              </a:rPr>
              <a:t>t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Log(</a:t>
            </a:r>
            <a:r>
              <a:rPr lang="en-US" sz="2000" dirty="0" err="1">
                <a:solidFill>
                  <a:schemeClr val="bg1"/>
                </a:solidFill>
              </a:rPr>
              <a:t>X</a:t>
            </a:r>
            <a:r>
              <a:rPr lang="en-US" sz="2000" baseline="-25000" dirty="0" err="1">
                <a:solidFill>
                  <a:schemeClr val="bg1"/>
                </a:solidFill>
              </a:rPr>
              <a:t>t</a:t>
            </a:r>
            <a:r>
              <a:rPr lang="en-US" sz="2000" dirty="0">
                <a:solidFill>
                  <a:schemeClr val="bg1"/>
                </a:solidFill>
              </a:rPr>
              <a:t>) = </a:t>
            </a:r>
            <a:r>
              <a:rPr lang="en-US" sz="2000" dirty="0" err="1">
                <a:solidFill>
                  <a:schemeClr val="bg1"/>
                </a:solidFill>
              </a:rPr>
              <a:t>M’</a:t>
            </a:r>
            <a:r>
              <a:rPr lang="en-US" sz="2000" baseline="-25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 </a:t>
            </a:r>
            <a:r>
              <a:rPr lang="en-US" sz="2000" dirty="0" err="1">
                <a:solidFill>
                  <a:schemeClr val="bg1"/>
                </a:solidFill>
              </a:rPr>
              <a:t>S’</a:t>
            </a:r>
            <a:r>
              <a:rPr lang="en-US" sz="2000" baseline="-25000" dirty="0" err="1">
                <a:solidFill>
                  <a:schemeClr val="bg1"/>
                </a:solidFill>
              </a:rPr>
              <a:t>t</a:t>
            </a:r>
            <a:r>
              <a:rPr lang="en-US" sz="2000" dirty="0">
                <a:solidFill>
                  <a:schemeClr val="bg1"/>
                </a:solidFill>
              </a:rPr>
              <a:t> + </a:t>
            </a:r>
            <a:r>
              <a:rPr lang="en-US" sz="2000" dirty="0" err="1">
                <a:solidFill>
                  <a:schemeClr val="bg1"/>
                </a:solidFill>
              </a:rPr>
              <a:t>Z’</a:t>
            </a:r>
            <a:r>
              <a:rPr lang="en-US" sz="2000" baseline="-25000" dirty="0" err="1">
                <a:solidFill>
                  <a:schemeClr val="bg1"/>
                </a:solidFill>
              </a:rPr>
              <a:t>t</a:t>
            </a:r>
            <a:endParaRPr lang="en-US" sz="2000" baseline="-25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65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04" y="81881"/>
            <a:ext cx="4210320" cy="677611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100"/>
              <a:t>Auto correlation vs lag charts</a:t>
            </a:r>
          </a:p>
        </p:txBody>
      </p:sp>
      <p:sp>
        <p:nvSpPr>
          <p:cNvPr id="28" name="Content Placeholder 9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Very high auto-Correlation in un decomposed data.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Seasonal effects can be seen in the </a:t>
            </a:r>
            <a:r>
              <a:rPr lang="en-US" sz="2000" dirty="0" err="1">
                <a:solidFill>
                  <a:schemeClr val="bg1"/>
                </a:solidFill>
              </a:rPr>
              <a:t>acf</a:t>
            </a:r>
            <a:r>
              <a:rPr lang="en-US" sz="2000" dirty="0">
                <a:solidFill>
                  <a:schemeClr val="bg1"/>
                </a:solidFill>
              </a:rPr>
              <a:t> chart of “random”  factor of the decomposed data.</a:t>
            </a:r>
          </a:p>
        </p:txBody>
      </p:sp>
    </p:spTree>
    <p:extLst>
      <p:ext uri="{BB962C8B-B14F-4D97-AF65-F5344CB8AC3E}">
        <p14:creationId xmlns:p14="http://schemas.microsoft.com/office/powerpoint/2010/main" val="53898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7"/>
          <a:stretch/>
        </p:blipFill>
        <p:spPr>
          <a:xfrm>
            <a:off x="7017004" y="0"/>
            <a:ext cx="4496686" cy="685800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Model Fitting: Linear Model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Not a very good fit.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Doesn’t follow the trend of the data.</a:t>
            </a:r>
          </a:p>
          <a:p>
            <a:r>
              <a:rPr lang="en-US" sz="2000" dirty="0">
                <a:solidFill>
                  <a:schemeClr val="bg1"/>
                </a:solidFill>
              </a:rPr>
              <a:t>High auto-correlations.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6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2" y="484632"/>
            <a:ext cx="4275996" cy="5733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187777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Model Fitting: Linear Models with seasonality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54"/>
          <a:stretch/>
        </p:blipFill>
        <p:spPr>
          <a:xfrm>
            <a:off x="6667370" y="3351275"/>
            <a:ext cx="4907864" cy="3359480"/>
          </a:xfrm>
        </p:spPr>
      </p:pic>
      <p:sp>
        <p:nvSpPr>
          <p:cNvPr id="7" name="TextBox 6"/>
          <p:cNvSpPr txBox="1"/>
          <p:nvPr/>
        </p:nvSpPr>
        <p:spPr>
          <a:xfrm>
            <a:off x="7022267" y="1720529"/>
            <a:ext cx="419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Strong positive auto-correlation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Residuals are not pure natural numbers. Hence further modelling required</a:t>
            </a:r>
          </a:p>
        </p:txBody>
      </p:sp>
    </p:spTree>
    <p:extLst>
      <p:ext uri="{BB962C8B-B14F-4D97-AF65-F5344CB8AC3E}">
        <p14:creationId xmlns:p14="http://schemas.microsoft.com/office/powerpoint/2010/main" val="5341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08"/>
          <a:stretch/>
        </p:blipFill>
        <p:spPr>
          <a:xfrm>
            <a:off x="6072967" y="1511302"/>
            <a:ext cx="5830882" cy="404447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Model Fitting: ARIMA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Strong Seasonal Information left in the residuals.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Further modelling required to deal with this.</a:t>
            </a:r>
          </a:p>
        </p:txBody>
      </p:sp>
    </p:spTree>
    <p:extLst>
      <p:ext uri="{BB962C8B-B14F-4D97-AF65-F5344CB8AC3E}">
        <p14:creationId xmlns:p14="http://schemas.microsoft.com/office/powerpoint/2010/main" val="295660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70"/>
          <a:stretch/>
        </p:blipFill>
        <p:spPr>
          <a:xfrm>
            <a:off x="6178805" y="1511302"/>
            <a:ext cx="5654618" cy="384539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Model fitting: SARIMA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SARIMA: Seasonal ARIMA model</a:t>
            </a:r>
          </a:p>
          <a:p>
            <a:r>
              <a:rPr lang="en-US" sz="2000" dirty="0">
                <a:solidFill>
                  <a:schemeClr val="bg1"/>
                </a:solidFill>
              </a:rPr>
              <a:t>AR(1) and MA(1), with first order difference.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Seasonal term with frequency 12.</a:t>
            </a:r>
          </a:p>
          <a:p>
            <a:r>
              <a:rPr lang="en-US" sz="2000" dirty="0">
                <a:solidFill>
                  <a:schemeClr val="bg1"/>
                </a:solidFill>
              </a:rPr>
              <a:t>Good residual Auto-correlation graph.</a:t>
            </a:r>
          </a:p>
        </p:txBody>
      </p:sp>
    </p:spTree>
    <p:extLst>
      <p:ext uri="{BB962C8B-B14F-4D97-AF65-F5344CB8AC3E}">
        <p14:creationId xmlns:p14="http://schemas.microsoft.com/office/powerpoint/2010/main" val="404022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243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IDS – 476: Business Forecasting Project</vt:lpstr>
      <vt:lpstr>Time Series Analysis of Aviation Data</vt:lpstr>
      <vt:lpstr>Data Source and Summary</vt:lpstr>
      <vt:lpstr>Decomposition of Time series</vt:lpstr>
      <vt:lpstr>Auto correlation vs lag charts</vt:lpstr>
      <vt:lpstr>Model Fitting: Linear Model</vt:lpstr>
      <vt:lpstr>Model Fitting: Linear Models with seasonality</vt:lpstr>
      <vt:lpstr>Model Fitting: ARIMA</vt:lpstr>
      <vt:lpstr>Model fitting: SARIMA</vt:lpstr>
      <vt:lpstr>Forecasting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– 476: Business Forecasting Project</dc:title>
  <dc:creator>Jaideep</dc:creator>
  <cp:lastModifiedBy>Jaideep</cp:lastModifiedBy>
  <cp:revision>12</cp:revision>
  <dcterms:created xsi:type="dcterms:W3CDTF">2017-04-26T08:36:30Z</dcterms:created>
  <dcterms:modified xsi:type="dcterms:W3CDTF">2017-04-26T13:21:49Z</dcterms:modified>
</cp:coreProperties>
</file>