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embeddedFontLst>
    <p:embeddedFont>
      <p:font typeface="Petrona" panose="020B0604020202020204" charset="0"/>
      <p:regular r:id="rId18"/>
    </p:embeddedFont>
    <p:embeddedFont>
      <p:font typeface="Inter"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7" d="100"/>
          <a:sy n="77"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686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7458"/>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9214128"/>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3053"/>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5553"/>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864037" y="2832259"/>
            <a:ext cx="12902327" cy="2564963"/>
          </a:xfrm>
          <a:prstGeom prst="roundRect">
            <a:avLst>
              <a:gd name="adj" fmla="val 4043"/>
            </a:avLst>
          </a:prstGeom>
          <a:noFill/>
          <a:ln w="15240">
            <a:solidFill>
              <a:srgbClr val="FFFFFF">
                <a:alpha val="24000"/>
              </a:srgbClr>
            </a:solidFill>
            <a:prstDash val="solid"/>
          </a:ln>
        </p:spPr>
      </p:sp>
      <p:sp>
        <p:nvSpPr>
          <p:cNvPr id="3" name="Shape 1"/>
          <p:cNvSpPr/>
          <p:nvPr/>
        </p:nvSpPr>
        <p:spPr>
          <a:xfrm>
            <a:off x="879277" y="2847499"/>
            <a:ext cx="12871847" cy="1121450"/>
          </a:xfrm>
          <a:prstGeom prst="rect">
            <a:avLst/>
          </a:prstGeom>
          <a:solidFill>
            <a:srgbClr val="FFFFFF">
              <a:alpha val="4000"/>
            </a:srgbClr>
          </a:solidFill>
          <a:ln/>
        </p:spPr>
      </p:sp>
      <p:sp>
        <p:nvSpPr>
          <p:cNvPr id="4" name="Text 2"/>
          <p:cNvSpPr/>
          <p:nvPr/>
        </p:nvSpPr>
        <p:spPr>
          <a:xfrm>
            <a:off x="1126093" y="3003233"/>
            <a:ext cx="8763714" cy="809982"/>
          </a:xfrm>
          <a:prstGeom prst="rect">
            <a:avLst/>
          </a:prstGeom>
          <a:noFill/>
          <a:ln/>
        </p:spPr>
        <p:txBody>
          <a:bodyPr wrap="none" lIns="0" tIns="0" rIns="0" bIns="0" rtlCol="0" anchor="t"/>
          <a:lstStyle/>
          <a:p>
            <a:pPr marL="0" indent="0">
              <a:lnSpc>
                <a:spcPts val="6350"/>
              </a:lnSpc>
              <a:buNone/>
            </a:pPr>
            <a:r>
              <a:rPr lang="en-US" sz="5100" b="1" kern="0" spc="-102" dirty="0">
                <a:solidFill>
                  <a:srgbClr val="FF8AAF"/>
                </a:solidFill>
                <a:latin typeface="Petrona" pitchFamily="34" charset="0"/>
                <a:ea typeface="Petrona" pitchFamily="34" charset="-122"/>
                <a:cs typeface="Petrona" pitchFamily="34" charset="-120"/>
              </a:rPr>
              <a:t>Hotel Booking Analysis Project</a:t>
            </a:r>
            <a:endParaRPr lang="en-US" sz="5100" dirty="0"/>
          </a:p>
        </p:txBody>
      </p:sp>
      <p:sp>
        <p:nvSpPr>
          <p:cNvPr id="5" name="Shape 3"/>
          <p:cNvSpPr/>
          <p:nvPr/>
        </p:nvSpPr>
        <p:spPr>
          <a:xfrm>
            <a:off x="879277" y="3968948"/>
            <a:ext cx="12871847" cy="706517"/>
          </a:xfrm>
          <a:prstGeom prst="rect">
            <a:avLst/>
          </a:prstGeom>
          <a:solidFill>
            <a:srgbClr val="000000">
              <a:alpha val="4000"/>
            </a:srgbClr>
          </a:solidFill>
          <a:ln/>
        </p:spPr>
      </p:sp>
      <p:sp>
        <p:nvSpPr>
          <p:cNvPr id="6" name="Text 4"/>
          <p:cNvSpPr/>
          <p:nvPr/>
        </p:nvSpPr>
        <p:spPr>
          <a:xfrm>
            <a:off x="1126093" y="4124682"/>
            <a:ext cx="12378214"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Using Python</a:t>
            </a:r>
            <a:endParaRPr lang="en-US" sz="1900" dirty="0"/>
          </a:p>
        </p:txBody>
      </p:sp>
      <p:sp>
        <p:nvSpPr>
          <p:cNvPr id="7" name="Shape 5"/>
          <p:cNvSpPr/>
          <p:nvPr/>
        </p:nvSpPr>
        <p:spPr>
          <a:xfrm>
            <a:off x="879277" y="4675465"/>
            <a:ext cx="12871847" cy="706517"/>
          </a:xfrm>
          <a:prstGeom prst="rect">
            <a:avLst/>
          </a:prstGeom>
          <a:solidFill>
            <a:srgbClr val="FFFFFF">
              <a:alpha val="4000"/>
            </a:srgbClr>
          </a:solidFill>
          <a:ln/>
        </p:spPr>
      </p:sp>
      <p:sp>
        <p:nvSpPr>
          <p:cNvPr id="8" name="Text 6"/>
          <p:cNvSpPr/>
          <p:nvPr/>
        </p:nvSpPr>
        <p:spPr>
          <a:xfrm>
            <a:off x="1126093" y="4831199"/>
            <a:ext cx="12378214"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By Jignesh Jadvani</a:t>
            </a:r>
            <a:endParaRPr lang="en-US" sz="1900" dirty="0"/>
          </a:p>
        </p:txBody>
      </p:sp>
      <p:sp>
        <p:nvSpPr>
          <p:cNvPr id="9" name="TextBox 8"/>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582097" y="457319"/>
            <a:ext cx="5675590" cy="545663"/>
          </a:xfrm>
          <a:prstGeom prst="rect">
            <a:avLst/>
          </a:prstGeom>
          <a:noFill/>
          <a:ln/>
        </p:spPr>
        <p:txBody>
          <a:bodyPr wrap="none" lIns="0" tIns="0" rIns="0" bIns="0" rtlCol="0" anchor="t"/>
          <a:lstStyle/>
          <a:p>
            <a:pPr marL="0" indent="0">
              <a:lnSpc>
                <a:spcPts val="4250"/>
              </a:lnSpc>
              <a:buNone/>
            </a:pPr>
            <a:r>
              <a:rPr lang="en-US" sz="3400" b="1" kern="0" spc="-69" dirty="0">
                <a:solidFill>
                  <a:srgbClr val="FF8AAF"/>
                </a:solidFill>
                <a:latin typeface="Petrona" pitchFamily="34" charset="0"/>
                <a:ea typeface="Petrona" pitchFamily="34" charset="-122"/>
                <a:cs typeface="Petrona" pitchFamily="34" charset="-120"/>
              </a:rPr>
              <a:t>ANALYSIS AND FINDINGS - 5</a:t>
            </a:r>
            <a:endParaRPr lang="en-US" sz="3400" dirty="0"/>
          </a:p>
        </p:txBody>
      </p:sp>
      <p:pic>
        <p:nvPicPr>
          <p:cNvPr id="3" name="Image 0" descr="preencoded.png"/>
          <p:cNvPicPr>
            <a:picLocks noChangeAspect="1"/>
          </p:cNvPicPr>
          <p:nvPr/>
        </p:nvPicPr>
        <p:blipFill>
          <a:blip r:embed="rId3"/>
          <a:stretch>
            <a:fillRect/>
          </a:stretch>
        </p:blipFill>
        <p:spPr>
          <a:xfrm>
            <a:off x="1415441" y="1478071"/>
            <a:ext cx="10960274" cy="4308954"/>
          </a:xfrm>
          <a:prstGeom prst="rect">
            <a:avLst/>
          </a:prstGeom>
        </p:spPr>
      </p:pic>
      <p:sp>
        <p:nvSpPr>
          <p:cNvPr id="4" name="Text 1"/>
          <p:cNvSpPr/>
          <p:nvPr/>
        </p:nvSpPr>
        <p:spPr>
          <a:xfrm>
            <a:off x="538626" y="6262114"/>
            <a:ext cx="12125188" cy="1829699"/>
          </a:xfrm>
          <a:prstGeom prst="rect">
            <a:avLst/>
          </a:prstGeom>
          <a:noFill/>
          <a:ln/>
        </p:spPr>
        <p:txBody>
          <a:bodyPr wrap="square" lIns="0" tIns="0" rIns="0" bIns="0" rtlCol="0" anchor="t"/>
          <a:lstStyle/>
          <a:p>
            <a:pPr marL="0" indent="0">
              <a:lnSpc>
                <a:spcPts val="2050"/>
              </a:lnSpc>
              <a:buNone/>
            </a:pPr>
            <a:r>
              <a:rPr lang="en-US" sz="1300" kern="0" spc="-26" dirty="0">
                <a:solidFill>
                  <a:srgbClr val="000000"/>
                </a:solidFill>
                <a:latin typeface="Inter" pitchFamily="34" charset="0"/>
                <a:ea typeface="Inter" pitchFamily="34" charset="-122"/>
                <a:cs typeface="Inter" pitchFamily="34" charset="-120"/>
              </a:rPr>
              <a:t>◾</a:t>
            </a:r>
            <a:r>
              <a:rPr lang="en-US" sz="1300" kern="0" spc="-26" dirty="0">
                <a:solidFill>
                  <a:srgbClr val="E0D6DE"/>
                </a:solidFill>
                <a:latin typeface="Inter" pitchFamily="34" charset="0"/>
                <a:ea typeface="Inter" pitchFamily="34" charset="-122"/>
                <a:cs typeface="Inter" pitchFamily="34" charset="-120"/>
              </a:rPr>
              <a:t> </a:t>
            </a:r>
            <a:r>
              <a:rPr lang="en-US" sz="1650" kern="0" spc="-34" dirty="0">
                <a:solidFill>
                  <a:srgbClr val="E0D6DE"/>
                </a:solidFill>
                <a:latin typeface="Inter" pitchFamily="34" charset="0"/>
                <a:ea typeface="Inter" pitchFamily="34" charset="-122"/>
                <a:cs typeface="Inter" pitchFamily="34" charset="-120"/>
              </a:rPr>
              <a:t>The bar graph demonstrates that cancellations are most common when prices are greatest and are least common when they are lowest.Therefore, the cost of the accommodation is solely responsible for the cancellation.</a:t>
            </a:r>
          </a:p>
        </p:txBody>
      </p:sp>
      <p:sp>
        <p:nvSpPr>
          <p:cNvPr id="5" name="TextBox 4"/>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88194" y="619244"/>
            <a:ext cx="7707511" cy="738902"/>
          </a:xfrm>
          <a:prstGeom prst="rect">
            <a:avLst/>
          </a:prstGeom>
          <a:noFill/>
          <a:ln/>
        </p:spPr>
        <p:txBody>
          <a:bodyPr wrap="none" lIns="0" tIns="0" rIns="0" bIns="0" rtlCol="0" anchor="t"/>
          <a:lstStyle/>
          <a:p>
            <a:pPr marL="0" indent="0">
              <a:lnSpc>
                <a:spcPts val="5800"/>
              </a:lnSpc>
              <a:buNone/>
            </a:pPr>
            <a:r>
              <a:rPr lang="en-US" sz="4650" b="1" kern="0" spc="-93" dirty="0">
                <a:solidFill>
                  <a:srgbClr val="FF8AAF"/>
                </a:solidFill>
                <a:latin typeface="Petrona" pitchFamily="34" charset="0"/>
                <a:ea typeface="Petrona" pitchFamily="34" charset="-122"/>
                <a:cs typeface="Petrona" pitchFamily="34" charset="-120"/>
              </a:rPr>
              <a:t>ANALYSIS AND FINDINGS - 6</a:t>
            </a:r>
            <a:endParaRPr lang="en-US" sz="4650" dirty="0"/>
          </a:p>
        </p:txBody>
      </p:sp>
      <p:pic>
        <p:nvPicPr>
          <p:cNvPr id="3" name="Image 0" descr="preencoded.png"/>
          <p:cNvPicPr>
            <a:picLocks noChangeAspect="1"/>
          </p:cNvPicPr>
          <p:nvPr/>
        </p:nvPicPr>
        <p:blipFill>
          <a:blip r:embed="rId3"/>
          <a:stretch>
            <a:fillRect/>
          </a:stretch>
        </p:blipFill>
        <p:spPr>
          <a:xfrm>
            <a:off x="3849648" y="1808441"/>
            <a:ext cx="6609585" cy="4492152"/>
          </a:xfrm>
          <a:prstGeom prst="rect">
            <a:avLst/>
          </a:prstGeom>
        </p:spPr>
      </p:pic>
      <p:sp>
        <p:nvSpPr>
          <p:cNvPr id="4" name="Text 1"/>
          <p:cNvSpPr/>
          <p:nvPr/>
        </p:nvSpPr>
        <p:spPr>
          <a:xfrm>
            <a:off x="788194" y="6883241"/>
            <a:ext cx="13054013" cy="727948"/>
          </a:xfrm>
          <a:prstGeom prst="rect">
            <a:avLst/>
          </a:prstGeom>
          <a:noFill/>
          <a:ln/>
        </p:spPr>
        <p:txBody>
          <a:bodyPr wrap="square" lIns="0" tIns="0" rIns="0" bIns="0" rtlCol="0" anchor="t"/>
          <a:lstStyle/>
          <a:p>
            <a:pPr marL="0" indent="0">
              <a:lnSpc>
                <a:spcPts val="2800"/>
              </a:lnSpc>
              <a:buNone/>
            </a:pPr>
            <a:r>
              <a:rPr lang="en-US" sz="1750" kern="0" spc="-35" dirty="0">
                <a:solidFill>
                  <a:srgbClr val="000000"/>
                </a:solidFill>
                <a:latin typeface="Inter" pitchFamily="34" charset="0"/>
                <a:ea typeface="Inter" pitchFamily="34" charset="-122"/>
                <a:cs typeface="Inter" pitchFamily="34" charset="-120"/>
              </a:rPr>
              <a:t>◾</a:t>
            </a:r>
            <a:r>
              <a:rPr lang="en-US" sz="1750" kern="0" spc="-35" dirty="0">
                <a:solidFill>
                  <a:srgbClr val="E0D6DE"/>
                </a:solidFill>
                <a:latin typeface="Inter" pitchFamily="34" charset="0"/>
                <a:ea typeface="Inter" pitchFamily="34" charset="-122"/>
                <a:cs typeface="Inter" pitchFamily="34" charset="-120"/>
              </a:rPr>
              <a:t> The pie chart shows which country has the highest reservations cancelled.The top country is Portugal with the highest number of cancellations.</a:t>
            </a:r>
            <a:endParaRPr lang="en-US" sz="1750" dirty="0"/>
          </a:p>
        </p:txBody>
      </p:sp>
      <p:sp>
        <p:nvSpPr>
          <p:cNvPr id="5" name="TextBox 4"/>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12125" y="638056"/>
            <a:ext cx="7876580" cy="761405"/>
          </a:xfrm>
          <a:prstGeom prst="rect">
            <a:avLst/>
          </a:prstGeom>
          <a:noFill/>
          <a:ln/>
        </p:spPr>
        <p:txBody>
          <a:bodyPr wrap="none" lIns="0" tIns="0" rIns="0" bIns="0" rtlCol="0" anchor="t"/>
          <a:lstStyle/>
          <a:p>
            <a:pPr marL="0" indent="0">
              <a:lnSpc>
                <a:spcPts val="5950"/>
              </a:lnSpc>
              <a:buNone/>
            </a:pPr>
            <a:r>
              <a:rPr lang="en-US" sz="4750" b="1" kern="0" spc="-96" dirty="0">
                <a:solidFill>
                  <a:srgbClr val="FF8AAF"/>
                </a:solidFill>
                <a:latin typeface="Petrona" pitchFamily="34" charset="0"/>
                <a:ea typeface="Petrona" pitchFamily="34" charset="-122"/>
                <a:cs typeface="Petrona" pitchFamily="34" charset="-120"/>
              </a:rPr>
              <a:t>ANALYSIS AND FINDINGS - 7</a:t>
            </a:r>
            <a:endParaRPr lang="en-US" sz="4750" dirty="0"/>
          </a:p>
        </p:txBody>
      </p:sp>
      <p:pic>
        <p:nvPicPr>
          <p:cNvPr id="3" name="Image 0" descr="preencoded.png"/>
          <p:cNvPicPr>
            <a:picLocks noChangeAspect="1"/>
          </p:cNvPicPr>
          <p:nvPr/>
        </p:nvPicPr>
        <p:blipFill>
          <a:blip r:embed="rId3"/>
          <a:stretch>
            <a:fillRect/>
          </a:stretch>
        </p:blipFill>
        <p:spPr>
          <a:xfrm>
            <a:off x="1901889" y="1660445"/>
            <a:ext cx="4499372" cy="2705814"/>
          </a:xfrm>
          <a:prstGeom prst="rect">
            <a:avLst/>
          </a:prstGeom>
        </p:spPr>
      </p:pic>
      <p:sp>
        <p:nvSpPr>
          <p:cNvPr id="4" name="Text 1"/>
          <p:cNvSpPr/>
          <p:nvPr/>
        </p:nvSpPr>
        <p:spPr>
          <a:xfrm>
            <a:off x="812125" y="4830366"/>
            <a:ext cx="13006149" cy="750094"/>
          </a:xfrm>
          <a:prstGeom prst="rect">
            <a:avLst/>
          </a:prstGeom>
          <a:noFill/>
          <a:ln/>
        </p:spPr>
        <p:txBody>
          <a:bodyPr wrap="square" lIns="0" tIns="0" rIns="0" bIns="0" rtlCol="0" anchor="t"/>
          <a:lstStyle/>
          <a:p>
            <a:pPr marL="0" indent="0">
              <a:lnSpc>
                <a:spcPts val="2900"/>
              </a:lnSpc>
              <a:buNone/>
            </a:pPr>
            <a:r>
              <a:rPr lang="en-US" sz="1800" kern="0" spc="-37" dirty="0">
                <a:solidFill>
                  <a:srgbClr val="000000"/>
                </a:solidFill>
                <a:latin typeface="Inter" pitchFamily="34" charset="0"/>
                <a:ea typeface="Inter" pitchFamily="34" charset="-122"/>
                <a:cs typeface="Inter" pitchFamily="34" charset="-120"/>
              </a:rPr>
              <a:t>◾</a:t>
            </a:r>
            <a:r>
              <a:rPr lang="en-US" sz="1800" kern="0" spc="-37" dirty="0">
                <a:solidFill>
                  <a:srgbClr val="E0D6DE"/>
                </a:solidFill>
                <a:latin typeface="Inter" pitchFamily="34" charset="0"/>
                <a:ea typeface="Inter" pitchFamily="34" charset="-122"/>
                <a:cs typeface="Inter" pitchFamily="34" charset="-120"/>
              </a:rPr>
              <a:t> The table shows the areas from where guests are visiting the hotels and making reservations, whether it is coming from Direct or Groups, Online or Offline Travel Agencies.</a:t>
            </a:r>
            <a:endParaRPr lang="en-US" sz="1800" dirty="0"/>
          </a:p>
        </p:txBody>
      </p:sp>
      <p:sp>
        <p:nvSpPr>
          <p:cNvPr id="5" name="Text 2"/>
          <p:cNvSpPr/>
          <p:nvPr/>
        </p:nvSpPr>
        <p:spPr>
          <a:xfrm>
            <a:off x="812125" y="5841444"/>
            <a:ext cx="13006149" cy="750094"/>
          </a:xfrm>
          <a:prstGeom prst="rect">
            <a:avLst/>
          </a:prstGeom>
          <a:noFill/>
          <a:ln/>
        </p:spPr>
        <p:txBody>
          <a:bodyPr wrap="square" lIns="0" tIns="0" rIns="0" bIns="0" rtlCol="0" anchor="t"/>
          <a:lstStyle/>
          <a:p>
            <a:pPr marL="0" indent="0">
              <a:lnSpc>
                <a:spcPts val="2900"/>
              </a:lnSpc>
              <a:buNone/>
            </a:pPr>
            <a:r>
              <a:rPr lang="en-US" sz="1800" kern="0" spc="-37" dirty="0">
                <a:solidFill>
                  <a:srgbClr val="000000"/>
                </a:solidFill>
                <a:latin typeface="Inter" pitchFamily="34" charset="0"/>
                <a:ea typeface="Inter" pitchFamily="34" charset="-122"/>
                <a:cs typeface="Inter" pitchFamily="34" charset="-120"/>
              </a:rPr>
              <a:t>◾</a:t>
            </a:r>
            <a:r>
              <a:rPr lang="en-US" sz="1800" kern="0" spc="-37" dirty="0">
                <a:solidFill>
                  <a:srgbClr val="E0D6DE"/>
                </a:solidFill>
                <a:latin typeface="Inter" pitchFamily="34" charset="0"/>
                <a:ea typeface="Inter" pitchFamily="34" charset="-122"/>
                <a:cs typeface="Inter" pitchFamily="34" charset="-120"/>
              </a:rPr>
              <a:t> We can see around 47% of clients come from online travel agencies, whereas 27% come from groups. Only 4% of clients book hotels directly by visiting them and making reservations.</a:t>
            </a:r>
            <a:endParaRPr lang="en-US" sz="1800" dirty="0"/>
          </a:p>
        </p:txBody>
      </p:sp>
      <p:sp>
        <p:nvSpPr>
          <p:cNvPr id="6" name="Text 3"/>
          <p:cNvSpPr/>
          <p:nvPr/>
        </p:nvSpPr>
        <p:spPr>
          <a:xfrm>
            <a:off x="812125" y="6852523"/>
            <a:ext cx="13006149" cy="742474"/>
          </a:xfrm>
          <a:prstGeom prst="rect">
            <a:avLst/>
          </a:prstGeom>
          <a:noFill/>
          <a:ln/>
        </p:spPr>
        <p:txBody>
          <a:bodyPr wrap="square" lIns="0" tIns="0" rIns="0" bIns="0" rtlCol="0" anchor="t"/>
          <a:lstStyle/>
          <a:p>
            <a:pPr marL="0" indent="0">
              <a:lnSpc>
                <a:spcPts val="2900"/>
              </a:lnSpc>
              <a:buNone/>
            </a:pPr>
            <a:r>
              <a:rPr lang="en-US" sz="1800" kern="0" spc="-37" dirty="0">
                <a:solidFill>
                  <a:srgbClr val="E0D6DE"/>
                </a:solidFill>
                <a:latin typeface="Inter" pitchFamily="34" charset="0"/>
                <a:ea typeface="Inter" pitchFamily="34" charset="-122"/>
                <a:cs typeface="Inter" pitchFamily="34" charset="-120"/>
              </a:rPr>
              <a:t>
</a:t>
            </a:r>
            <a:endParaRPr lang="en-US" sz="1800" dirty="0"/>
          </a:p>
        </p:txBody>
      </p:sp>
      <p:sp>
        <p:nvSpPr>
          <p:cNvPr id="7" name="TextBox 6"/>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05815" y="634722"/>
            <a:ext cx="7879080" cy="755571"/>
          </a:xfrm>
          <a:prstGeom prst="rect">
            <a:avLst/>
          </a:prstGeom>
          <a:noFill/>
          <a:ln/>
        </p:spPr>
        <p:txBody>
          <a:bodyPr wrap="none" lIns="0" tIns="0" rIns="0" bIns="0" rtlCol="0" anchor="t"/>
          <a:lstStyle/>
          <a:p>
            <a:pPr marL="0" indent="0">
              <a:lnSpc>
                <a:spcPts val="5900"/>
              </a:lnSpc>
              <a:buNone/>
            </a:pPr>
            <a:r>
              <a:rPr lang="en-US" sz="4750" b="1" kern="0" spc="-95" dirty="0">
                <a:solidFill>
                  <a:srgbClr val="FF8AAF"/>
                </a:solidFill>
                <a:latin typeface="Petrona" pitchFamily="34" charset="0"/>
                <a:ea typeface="Petrona" pitchFamily="34" charset="-122"/>
                <a:cs typeface="Petrona" pitchFamily="34" charset="-120"/>
              </a:rPr>
              <a:t>ANALYSIS AND FINDINGS - 8</a:t>
            </a:r>
            <a:endParaRPr lang="en-US" sz="4750" dirty="0"/>
          </a:p>
        </p:txBody>
      </p:sp>
      <p:pic>
        <p:nvPicPr>
          <p:cNvPr id="3" name="Image 0" descr="preencoded.png"/>
          <p:cNvPicPr>
            <a:picLocks noChangeAspect="1"/>
          </p:cNvPicPr>
          <p:nvPr/>
        </p:nvPicPr>
        <p:blipFill>
          <a:blip r:embed="rId3"/>
          <a:stretch>
            <a:fillRect/>
          </a:stretch>
        </p:blipFill>
        <p:spPr>
          <a:xfrm>
            <a:off x="1846540" y="1850708"/>
            <a:ext cx="9464463" cy="3610640"/>
          </a:xfrm>
          <a:prstGeom prst="rect">
            <a:avLst/>
          </a:prstGeom>
        </p:spPr>
      </p:pic>
      <p:sp>
        <p:nvSpPr>
          <p:cNvPr id="4" name="Text 1"/>
          <p:cNvSpPr/>
          <p:nvPr/>
        </p:nvSpPr>
        <p:spPr>
          <a:xfrm>
            <a:off x="805815" y="5854660"/>
            <a:ext cx="13018770" cy="744379"/>
          </a:xfrm>
          <a:prstGeom prst="rect">
            <a:avLst/>
          </a:prstGeom>
          <a:noFill/>
          <a:ln/>
        </p:spPr>
        <p:txBody>
          <a:bodyPr wrap="square" lIns="0" tIns="0" rIns="0" bIns="0" rtlCol="0" anchor="t"/>
          <a:lstStyle/>
          <a:p>
            <a:pPr marL="0" indent="0">
              <a:lnSpc>
                <a:spcPts val="2900"/>
              </a:lnSpc>
              <a:buNone/>
            </a:pPr>
            <a:r>
              <a:rPr lang="en-US" sz="1800" kern="0" spc="-36" dirty="0">
                <a:solidFill>
                  <a:srgbClr val="000000"/>
                </a:solidFill>
                <a:latin typeface="Inter" pitchFamily="34" charset="0"/>
                <a:ea typeface="Inter" pitchFamily="34" charset="-122"/>
                <a:cs typeface="Inter" pitchFamily="34" charset="-120"/>
              </a:rPr>
              <a:t>◾</a:t>
            </a:r>
            <a:r>
              <a:rPr lang="en-US" sz="1800" kern="0" spc="-36" dirty="0">
                <a:solidFill>
                  <a:srgbClr val="E0D6DE"/>
                </a:solidFill>
                <a:latin typeface="Inter" pitchFamily="34" charset="0"/>
                <a:ea typeface="Inter" pitchFamily="34" charset="-122"/>
                <a:cs typeface="Inter" pitchFamily="34" charset="-120"/>
              </a:rPr>
              <a:t> As seen in the graph, reservations are cancelled when the average daily rate is higher that when it is not cancelled. It clearly proves all the above analysis, that the higher price leads to higher cancellations</a:t>
            </a:r>
            <a:endParaRPr lang="en-US" sz="1800" dirty="0"/>
          </a:p>
        </p:txBody>
      </p:sp>
      <p:sp>
        <p:nvSpPr>
          <p:cNvPr id="5" name="Text 2"/>
          <p:cNvSpPr/>
          <p:nvPr/>
        </p:nvSpPr>
        <p:spPr>
          <a:xfrm>
            <a:off x="805815" y="6858000"/>
            <a:ext cx="13018770" cy="736759"/>
          </a:xfrm>
          <a:prstGeom prst="rect">
            <a:avLst/>
          </a:prstGeom>
          <a:noFill/>
          <a:ln/>
        </p:spPr>
        <p:txBody>
          <a:bodyPr wrap="square" lIns="0" tIns="0" rIns="0" bIns="0" rtlCol="0" anchor="t"/>
          <a:lstStyle/>
          <a:p>
            <a:pPr marL="0" indent="0">
              <a:lnSpc>
                <a:spcPts val="2900"/>
              </a:lnSpc>
              <a:buNone/>
            </a:pPr>
            <a:r>
              <a:rPr lang="en-US" sz="1800" kern="0" spc="-36" dirty="0">
                <a:solidFill>
                  <a:srgbClr val="E0D6DE"/>
                </a:solidFill>
                <a:latin typeface="Inter" pitchFamily="34" charset="0"/>
                <a:ea typeface="Inter" pitchFamily="34" charset="-122"/>
                <a:cs typeface="Inter" pitchFamily="34" charset="-120"/>
              </a:rPr>
              <a:t>
</a:t>
            </a:r>
            <a:endParaRPr lang="en-US" sz="1800" dirty="0"/>
          </a:p>
        </p:txBody>
      </p:sp>
      <p:sp>
        <p:nvSpPr>
          <p:cNvPr id="6" name="TextBox 5"/>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43677" y="663535"/>
            <a:ext cx="6328410" cy="790932"/>
          </a:xfrm>
          <a:prstGeom prst="rect">
            <a:avLst/>
          </a:prstGeom>
          <a:noFill/>
          <a:ln/>
        </p:spPr>
        <p:txBody>
          <a:bodyPr wrap="none" lIns="0" tIns="0" rIns="0" bIns="0" rtlCol="0" anchor="t"/>
          <a:lstStyle/>
          <a:p>
            <a:pPr marL="0" indent="0">
              <a:lnSpc>
                <a:spcPts val="6200"/>
              </a:lnSpc>
              <a:buNone/>
            </a:pPr>
            <a:r>
              <a:rPr lang="en-US" sz="4950" b="1" kern="0" spc="-100" dirty="0">
                <a:solidFill>
                  <a:srgbClr val="FF8AAF"/>
                </a:solidFill>
                <a:latin typeface="Petrona" pitchFamily="34" charset="0"/>
                <a:ea typeface="Petrona" pitchFamily="34" charset="-122"/>
                <a:cs typeface="Petrona" pitchFamily="34" charset="-120"/>
              </a:rPr>
              <a:t>SUGGESTIONS</a:t>
            </a:r>
            <a:endParaRPr lang="en-US" sz="4950" dirty="0"/>
          </a:p>
        </p:txBody>
      </p:sp>
      <p:sp>
        <p:nvSpPr>
          <p:cNvPr id="3" name="Text 1"/>
          <p:cNvSpPr/>
          <p:nvPr/>
        </p:nvSpPr>
        <p:spPr>
          <a:xfrm>
            <a:off x="843677" y="1936552"/>
            <a:ext cx="12943046" cy="1164908"/>
          </a:xfrm>
          <a:prstGeom prst="rect">
            <a:avLst/>
          </a:prstGeom>
          <a:noFill/>
          <a:ln/>
        </p:spPr>
        <p:txBody>
          <a:bodyPr wrap="square" lIns="0" tIns="0" rIns="0" bIns="0" rtlCol="0" anchor="t"/>
          <a:lstStyle/>
          <a:p>
            <a:pPr marL="0" indent="0">
              <a:lnSpc>
                <a:spcPts val="3000"/>
              </a:lnSpc>
              <a:buNone/>
            </a:pPr>
            <a:r>
              <a:rPr lang="en-US" sz="1850" kern="0" spc="-38" dirty="0">
                <a:solidFill>
                  <a:srgbClr val="000000"/>
                </a:solidFill>
                <a:latin typeface="Inter" pitchFamily="34" charset="0"/>
                <a:ea typeface="Inter" pitchFamily="34" charset="-122"/>
                <a:cs typeface="Inter" pitchFamily="34" charset="-120"/>
              </a:rPr>
              <a:t>◾</a:t>
            </a:r>
            <a:r>
              <a:rPr lang="en-US" sz="1850" kern="0" spc="-38" dirty="0">
                <a:solidFill>
                  <a:srgbClr val="E0D6DE"/>
                </a:solidFill>
                <a:latin typeface="Inter" pitchFamily="34" charset="0"/>
                <a:ea typeface="Inter" pitchFamily="34" charset="-122"/>
                <a:cs typeface="Inter" pitchFamily="34" charset="-120"/>
              </a:rPr>
              <a:t> Cancellation rates rise as the price dates. In order to prevent cancellations of reservations, hotels could work on their pricing strategies and try to lower the rates for specific hotels based on locations.They can also provide some discounts to the consumers.</a:t>
            </a:r>
            <a:endParaRPr lang="en-US" sz="1850" dirty="0"/>
          </a:p>
        </p:txBody>
      </p:sp>
      <p:sp>
        <p:nvSpPr>
          <p:cNvPr id="4" name="Text 2"/>
          <p:cNvSpPr/>
          <p:nvPr/>
        </p:nvSpPr>
        <p:spPr>
          <a:xfrm>
            <a:off x="843677" y="3372564"/>
            <a:ext cx="12943046" cy="393383"/>
          </a:xfrm>
          <a:prstGeom prst="rect">
            <a:avLst/>
          </a:prstGeom>
          <a:noFill/>
          <a:ln/>
        </p:spPr>
        <p:txBody>
          <a:bodyPr wrap="none" lIns="0" tIns="0" rIns="0" bIns="0" rtlCol="0" anchor="t"/>
          <a:lstStyle/>
          <a:p>
            <a:pPr marL="0" indent="0">
              <a:lnSpc>
                <a:spcPts val="3000"/>
              </a:lnSpc>
              <a:buNone/>
            </a:pPr>
            <a:r>
              <a:rPr lang="en-US" sz="1850" kern="0" spc="-38" dirty="0">
                <a:solidFill>
                  <a:srgbClr val="000000"/>
                </a:solidFill>
                <a:latin typeface="Inter" pitchFamily="34" charset="0"/>
                <a:ea typeface="Inter" pitchFamily="34" charset="-122"/>
                <a:cs typeface="Inter" pitchFamily="34" charset="-120"/>
              </a:rPr>
              <a:t>◾</a:t>
            </a:r>
            <a:r>
              <a:rPr lang="en-US" sz="1850" kern="0" spc="-38" dirty="0">
                <a:solidFill>
                  <a:srgbClr val="E0D6DE"/>
                </a:solidFill>
                <a:latin typeface="Inter" pitchFamily="34" charset="0"/>
                <a:ea typeface="Inter" pitchFamily="34" charset="-122"/>
                <a:cs typeface="Inter" pitchFamily="34" charset="-120"/>
              </a:rPr>
              <a:t> As the ratio of the cancellations and not cancellation of the resort hotels is higher in the resort hotel than the</a:t>
            </a:r>
            <a:endParaRPr lang="en-US" sz="1850" dirty="0"/>
          </a:p>
        </p:txBody>
      </p:sp>
      <p:sp>
        <p:nvSpPr>
          <p:cNvPr id="5" name="Text 3"/>
          <p:cNvSpPr/>
          <p:nvPr/>
        </p:nvSpPr>
        <p:spPr>
          <a:xfrm>
            <a:off x="843677" y="4037052"/>
            <a:ext cx="12943046" cy="385763"/>
          </a:xfrm>
          <a:prstGeom prst="rect">
            <a:avLst/>
          </a:prstGeom>
          <a:noFill/>
          <a:ln/>
        </p:spPr>
        <p:txBody>
          <a:bodyPr wrap="none" lIns="0" tIns="0" rIns="0" bIns="0" rtlCol="0" anchor="t"/>
          <a:lstStyle/>
          <a:p>
            <a:pPr marL="0" indent="0">
              <a:lnSpc>
                <a:spcPts val="3000"/>
              </a:lnSpc>
              <a:buNone/>
            </a:pPr>
            <a:r>
              <a:rPr lang="en-US" sz="1850" kern="0" spc="-38" dirty="0">
                <a:solidFill>
                  <a:srgbClr val="E0D6DE"/>
                </a:solidFill>
                <a:latin typeface="Inter" pitchFamily="34" charset="0"/>
                <a:ea typeface="Inter" pitchFamily="34" charset="-122"/>
                <a:cs typeface="Inter" pitchFamily="34" charset="-120"/>
              </a:rPr>
              <a:t>city hotels. So the hotels should provide a reasonable discount on the room prices on weekends or on holidays.</a:t>
            </a:r>
            <a:endParaRPr lang="en-US" sz="1850" dirty="0"/>
          </a:p>
        </p:txBody>
      </p:sp>
      <p:sp>
        <p:nvSpPr>
          <p:cNvPr id="6" name="Text 4"/>
          <p:cNvSpPr/>
          <p:nvPr/>
        </p:nvSpPr>
        <p:spPr>
          <a:xfrm>
            <a:off x="843677" y="4693920"/>
            <a:ext cx="12943046" cy="779145"/>
          </a:xfrm>
          <a:prstGeom prst="rect">
            <a:avLst/>
          </a:prstGeom>
          <a:noFill/>
          <a:ln/>
        </p:spPr>
        <p:txBody>
          <a:bodyPr wrap="square" lIns="0" tIns="0" rIns="0" bIns="0" rtlCol="0" anchor="t"/>
          <a:lstStyle/>
          <a:p>
            <a:pPr marL="0" indent="0">
              <a:lnSpc>
                <a:spcPts val="3000"/>
              </a:lnSpc>
              <a:buNone/>
            </a:pPr>
            <a:r>
              <a:rPr lang="en-US" sz="1850" kern="0" spc="-38" dirty="0">
                <a:solidFill>
                  <a:srgbClr val="000000"/>
                </a:solidFill>
                <a:latin typeface="Inter" pitchFamily="34" charset="0"/>
                <a:ea typeface="Inter" pitchFamily="34" charset="-122"/>
                <a:cs typeface="Inter" pitchFamily="34" charset="-120"/>
              </a:rPr>
              <a:t>◾</a:t>
            </a:r>
            <a:r>
              <a:rPr lang="en-US" sz="1850" kern="0" spc="-38" dirty="0">
                <a:solidFill>
                  <a:srgbClr val="E0D6DE"/>
                </a:solidFill>
                <a:latin typeface="Inter" pitchFamily="34" charset="0"/>
                <a:ea typeface="Inter" pitchFamily="34" charset="-122"/>
                <a:cs typeface="Inter" pitchFamily="34" charset="-120"/>
              </a:rPr>
              <a:t> In the month of January, hotels can start campaigns or marketing with a reasonable amount to increase the revenue as the cancellation is the highest in this month.</a:t>
            </a:r>
            <a:endParaRPr lang="en-US" sz="1850" dirty="0"/>
          </a:p>
        </p:txBody>
      </p:sp>
      <p:sp>
        <p:nvSpPr>
          <p:cNvPr id="7" name="Text 5"/>
          <p:cNvSpPr/>
          <p:nvPr/>
        </p:nvSpPr>
        <p:spPr>
          <a:xfrm>
            <a:off x="843677" y="5744170"/>
            <a:ext cx="12943046" cy="779145"/>
          </a:xfrm>
          <a:prstGeom prst="rect">
            <a:avLst/>
          </a:prstGeom>
          <a:noFill/>
          <a:ln/>
        </p:spPr>
        <p:txBody>
          <a:bodyPr wrap="square" lIns="0" tIns="0" rIns="0" bIns="0" rtlCol="0" anchor="t"/>
          <a:lstStyle/>
          <a:p>
            <a:pPr marL="0" indent="0">
              <a:lnSpc>
                <a:spcPts val="3000"/>
              </a:lnSpc>
              <a:buNone/>
            </a:pPr>
            <a:r>
              <a:rPr lang="en-US" sz="1850" kern="0" spc="-38" dirty="0">
                <a:solidFill>
                  <a:srgbClr val="000000"/>
                </a:solidFill>
                <a:latin typeface="Inter" pitchFamily="34" charset="0"/>
                <a:ea typeface="Inter" pitchFamily="34" charset="-122"/>
                <a:cs typeface="Inter" pitchFamily="34" charset="-120"/>
              </a:rPr>
              <a:t>◾</a:t>
            </a:r>
            <a:r>
              <a:rPr lang="en-US" sz="1850" kern="0" spc="-38" dirty="0">
                <a:solidFill>
                  <a:srgbClr val="E0D6DE"/>
                </a:solidFill>
                <a:latin typeface="Inter" pitchFamily="34" charset="0"/>
                <a:ea typeface="Inter" pitchFamily="34" charset="-122"/>
                <a:cs typeface="Inter" pitchFamily="34" charset="-120"/>
              </a:rPr>
              <a:t> They can also increase the quality of the hotels and their services mainly in Portugal to reduce the cancellation rate.</a:t>
            </a:r>
            <a:endParaRPr lang="en-US" sz="1850" dirty="0"/>
          </a:p>
        </p:txBody>
      </p:sp>
      <p:sp>
        <p:nvSpPr>
          <p:cNvPr id="8" name="Text 6"/>
          <p:cNvSpPr/>
          <p:nvPr/>
        </p:nvSpPr>
        <p:spPr>
          <a:xfrm>
            <a:off x="843677" y="6794421"/>
            <a:ext cx="12943046" cy="771525"/>
          </a:xfrm>
          <a:prstGeom prst="rect">
            <a:avLst/>
          </a:prstGeom>
          <a:noFill/>
          <a:ln/>
        </p:spPr>
        <p:txBody>
          <a:bodyPr wrap="square" lIns="0" tIns="0" rIns="0" bIns="0" rtlCol="0" anchor="t"/>
          <a:lstStyle/>
          <a:p>
            <a:pPr marL="0" indent="0">
              <a:lnSpc>
                <a:spcPts val="3000"/>
              </a:lnSpc>
              <a:buNone/>
            </a:pPr>
            <a:r>
              <a:rPr lang="en-US" sz="1850" kern="0" spc="-38" dirty="0">
                <a:solidFill>
                  <a:srgbClr val="E0D6DE"/>
                </a:solidFill>
                <a:latin typeface="Inter" pitchFamily="34" charset="0"/>
                <a:ea typeface="Inter" pitchFamily="34" charset="-122"/>
                <a:cs typeface="Inter" pitchFamily="34" charset="-120"/>
              </a:rPr>
              <a:t>
</a:t>
            </a:r>
            <a:endParaRPr lang="en-US" sz="1850" dirty="0"/>
          </a:p>
        </p:txBody>
      </p:sp>
      <p:sp>
        <p:nvSpPr>
          <p:cNvPr id="9" name="TextBox 8"/>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0" y="2141951"/>
            <a:ext cx="14618133" cy="1418138"/>
          </a:xfrm>
          <a:prstGeom prst="rect">
            <a:avLst/>
          </a:prstGeom>
          <a:noFill/>
          <a:ln/>
        </p:spPr>
        <p:txBody>
          <a:bodyPr wrap="none" lIns="0" tIns="0" rIns="0" bIns="0" rtlCol="0" anchor="t"/>
          <a:lstStyle/>
          <a:p>
            <a:pPr marL="0" indent="0" algn="ctr">
              <a:lnSpc>
                <a:spcPts val="6350"/>
              </a:lnSpc>
              <a:buNone/>
            </a:pPr>
            <a:r>
              <a:rPr lang="en-US" sz="5100" b="1" kern="0" spc="-102" dirty="0">
                <a:solidFill>
                  <a:srgbClr val="FF8AAF"/>
                </a:solidFill>
                <a:latin typeface="Petrona" pitchFamily="34" charset="0"/>
                <a:ea typeface="Petrona" pitchFamily="34" charset="-122"/>
                <a:cs typeface="Petrona" pitchFamily="34" charset="-120"/>
              </a:rPr>
              <a:t>THANK YOU</a:t>
            </a:r>
            <a:endParaRPr lang="en-US" sz="5100" dirty="0"/>
          </a:p>
        </p:txBody>
      </p:sp>
      <p:sp>
        <p:nvSpPr>
          <p:cNvPr id="3" name="Text 1"/>
          <p:cNvSpPr/>
          <p:nvPr/>
        </p:nvSpPr>
        <p:spPr>
          <a:xfrm>
            <a:off x="864037" y="3837742"/>
            <a:ext cx="12902327" cy="790099"/>
          </a:xfrm>
          <a:prstGeom prst="rect">
            <a:avLst/>
          </a:prstGeom>
          <a:noFill/>
          <a:ln/>
        </p:spPr>
        <p:txBody>
          <a:bodyPr wrap="squar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Thank you for your time and consideration. We appreciate the opportunity to present our analysis and insights. We believe our recommendations will help you achieve your business goals.</a:t>
            </a:r>
            <a:endParaRPr lang="en-US" sz="1900" dirty="0"/>
          </a:p>
        </p:txBody>
      </p:sp>
      <p:sp>
        <p:nvSpPr>
          <p:cNvPr id="4" name="Text 2"/>
          <p:cNvSpPr/>
          <p:nvPr/>
        </p:nvSpPr>
        <p:spPr>
          <a:xfrm>
            <a:off x="864037" y="4905494"/>
            <a:ext cx="12902327" cy="790099"/>
          </a:xfrm>
          <a:prstGeom prst="rect">
            <a:avLst/>
          </a:prstGeom>
          <a:noFill/>
          <a:ln/>
        </p:spPr>
        <p:txBody>
          <a:bodyPr wrap="squar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We are confident that by implementing these strategies, you can optimize your hotel operations and increase profitability.</a:t>
            </a:r>
            <a:endParaRPr lang="en-US" sz="1900" dirty="0"/>
          </a:p>
        </p:txBody>
      </p:sp>
      <p:sp>
        <p:nvSpPr>
          <p:cNvPr id="5" name="TextBox 4"/>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403747"/>
            <a:ext cx="6480810" cy="809982"/>
          </a:xfrm>
          <a:prstGeom prst="rect">
            <a:avLst/>
          </a:prstGeom>
          <a:noFill/>
          <a:ln/>
        </p:spPr>
        <p:txBody>
          <a:bodyPr wrap="none" lIns="0" tIns="0" rIns="0" bIns="0" rtlCol="0" anchor="t"/>
          <a:lstStyle/>
          <a:p>
            <a:pPr marL="0" indent="0">
              <a:lnSpc>
                <a:spcPts val="6350"/>
              </a:lnSpc>
              <a:buNone/>
            </a:pPr>
            <a:r>
              <a:rPr lang="en-US" sz="5100" b="1" kern="0" spc="-102" dirty="0">
                <a:solidFill>
                  <a:srgbClr val="FF8AAF"/>
                </a:solidFill>
                <a:latin typeface="Petrona" pitchFamily="34" charset="0"/>
                <a:ea typeface="Petrona" pitchFamily="34" charset="-122"/>
                <a:cs typeface="Petrona" pitchFamily="34" charset="-120"/>
              </a:rPr>
              <a:t>BUSINESS PROBLEM</a:t>
            </a:r>
            <a:endParaRPr lang="en-US" sz="5100" dirty="0"/>
          </a:p>
        </p:txBody>
      </p:sp>
      <p:sp>
        <p:nvSpPr>
          <p:cNvPr id="3" name="Text 1"/>
          <p:cNvSpPr/>
          <p:nvPr/>
        </p:nvSpPr>
        <p:spPr>
          <a:xfrm>
            <a:off x="864037" y="2707481"/>
            <a:ext cx="12902327" cy="1587818"/>
          </a:xfrm>
          <a:prstGeom prst="rect">
            <a:avLst/>
          </a:prstGeom>
          <a:noFill/>
          <a:ln/>
        </p:spPr>
        <p:txBody>
          <a:bodyPr wrap="squar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a:t>
            </a:r>
            <a:endParaRPr lang="en-US" sz="1900" dirty="0"/>
          </a:p>
        </p:txBody>
      </p:sp>
      <p:sp>
        <p:nvSpPr>
          <p:cNvPr id="4" name="Text 2"/>
          <p:cNvSpPr/>
          <p:nvPr/>
        </p:nvSpPr>
        <p:spPr>
          <a:xfrm>
            <a:off x="864037" y="4572953"/>
            <a:ext cx="12902327" cy="790099"/>
          </a:xfrm>
          <a:prstGeom prst="rect">
            <a:avLst/>
          </a:prstGeom>
          <a:noFill/>
          <a:ln/>
        </p:spPr>
        <p:txBody>
          <a:bodyPr wrap="squar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The analysis of hotel booking cancellations as well as other factors that have no bearing on their business and yearly revenue generation are the main topics of this report.</a:t>
            </a:r>
            <a:endParaRPr lang="en-US" sz="1900" dirty="0"/>
          </a:p>
        </p:txBody>
      </p:sp>
      <p:sp>
        <p:nvSpPr>
          <p:cNvPr id="5" name="Text 3"/>
          <p:cNvSpPr/>
          <p:nvPr/>
        </p:nvSpPr>
        <p:spPr>
          <a:xfrm>
            <a:off x="864037" y="5640705"/>
            <a:ext cx="12902327" cy="1185148"/>
          </a:xfrm>
          <a:prstGeom prst="rect">
            <a:avLst/>
          </a:prstGeom>
          <a:noFill/>
          <a:ln/>
        </p:spPr>
        <p:txBody>
          <a:bodyPr wrap="squar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
</a:t>
            </a:r>
            <a:endParaRPr lang="en-US" sz="1900" dirty="0"/>
          </a:p>
        </p:txBody>
      </p:sp>
      <p:sp>
        <p:nvSpPr>
          <p:cNvPr id="6" name="TextBox 5"/>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686752"/>
            <a:ext cx="6480810" cy="809982"/>
          </a:xfrm>
          <a:prstGeom prst="rect">
            <a:avLst/>
          </a:prstGeom>
          <a:noFill/>
          <a:ln/>
        </p:spPr>
        <p:txBody>
          <a:bodyPr wrap="none" lIns="0" tIns="0" rIns="0" bIns="0" rtlCol="0" anchor="t"/>
          <a:lstStyle/>
          <a:p>
            <a:pPr marL="0" indent="0">
              <a:lnSpc>
                <a:spcPts val="6350"/>
              </a:lnSpc>
              <a:buNone/>
            </a:pPr>
            <a:r>
              <a:rPr lang="en-US" sz="5100" b="1" kern="0" spc="-102" dirty="0">
                <a:solidFill>
                  <a:srgbClr val="FF8AAF"/>
                </a:solidFill>
                <a:latin typeface="Petrona" pitchFamily="34" charset="0"/>
                <a:ea typeface="Petrona" pitchFamily="34" charset="-122"/>
                <a:cs typeface="Petrona" pitchFamily="34" charset="-120"/>
              </a:rPr>
              <a:t>ASSUMPTIONS</a:t>
            </a:r>
            <a:endParaRPr lang="en-US" sz="5100" dirty="0"/>
          </a:p>
        </p:txBody>
      </p:sp>
      <p:sp>
        <p:nvSpPr>
          <p:cNvPr id="3" name="Text 1"/>
          <p:cNvSpPr/>
          <p:nvPr/>
        </p:nvSpPr>
        <p:spPr>
          <a:xfrm>
            <a:off x="864037" y="1990487"/>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No unusual occurrences between 2015 and 2017 will have a substantial impact on the data used</a:t>
            </a:r>
            <a:endParaRPr lang="en-US" sz="1900" dirty="0"/>
          </a:p>
        </p:txBody>
      </p:sp>
      <p:sp>
        <p:nvSpPr>
          <p:cNvPr id="4" name="Text 2"/>
          <p:cNvSpPr/>
          <p:nvPr/>
        </p:nvSpPr>
        <p:spPr>
          <a:xfrm>
            <a:off x="864037" y="2670810"/>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The information is still current and can be used to analyse a hotel’s possible plans in an efficient manner.</a:t>
            </a:r>
            <a:endParaRPr lang="en-US" sz="1900" dirty="0"/>
          </a:p>
        </p:txBody>
      </p:sp>
      <p:sp>
        <p:nvSpPr>
          <p:cNvPr id="5" name="Text 3"/>
          <p:cNvSpPr/>
          <p:nvPr/>
        </p:nvSpPr>
        <p:spPr>
          <a:xfrm>
            <a:off x="864037" y="3351133"/>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There are no unanticipated negatives to the hotel employing any advised technique.</a:t>
            </a:r>
            <a:endParaRPr lang="en-US" sz="1900" dirty="0"/>
          </a:p>
        </p:txBody>
      </p:sp>
      <p:sp>
        <p:nvSpPr>
          <p:cNvPr id="6" name="Text 4"/>
          <p:cNvSpPr/>
          <p:nvPr/>
        </p:nvSpPr>
        <p:spPr>
          <a:xfrm>
            <a:off x="864037" y="4031456"/>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The hotels are not currently using any if the suggested solutions.</a:t>
            </a:r>
            <a:endParaRPr lang="en-US" sz="1900" dirty="0"/>
          </a:p>
        </p:txBody>
      </p:sp>
      <p:sp>
        <p:nvSpPr>
          <p:cNvPr id="7" name="Text 5"/>
          <p:cNvSpPr/>
          <p:nvPr/>
        </p:nvSpPr>
        <p:spPr>
          <a:xfrm>
            <a:off x="864037" y="4711779"/>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The biggest factor affecting the effectiveness of earnings income is booking cancellations</a:t>
            </a:r>
            <a:endParaRPr lang="en-US" sz="1900" dirty="0"/>
          </a:p>
        </p:txBody>
      </p:sp>
      <p:sp>
        <p:nvSpPr>
          <p:cNvPr id="8" name="Text 6"/>
          <p:cNvSpPr/>
          <p:nvPr/>
        </p:nvSpPr>
        <p:spPr>
          <a:xfrm>
            <a:off x="864037" y="5392103"/>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Cancellations result in vacant rooms for the booked length of time.</a:t>
            </a:r>
            <a:endParaRPr lang="en-US" sz="1900" dirty="0"/>
          </a:p>
        </p:txBody>
      </p:sp>
      <p:sp>
        <p:nvSpPr>
          <p:cNvPr id="9" name="Text 7"/>
          <p:cNvSpPr/>
          <p:nvPr/>
        </p:nvSpPr>
        <p:spPr>
          <a:xfrm>
            <a:off x="864037" y="6072426"/>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Clients make hotel reservations the same year they make cancellations.</a:t>
            </a:r>
            <a:endParaRPr lang="en-US" sz="1900" dirty="0"/>
          </a:p>
        </p:txBody>
      </p:sp>
      <p:sp>
        <p:nvSpPr>
          <p:cNvPr id="10" name="Text 8"/>
          <p:cNvSpPr/>
          <p:nvPr/>
        </p:nvSpPr>
        <p:spPr>
          <a:xfrm>
            <a:off x="864037" y="6752749"/>
            <a:ext cx="12902327" cy="790099"/>
          </a:xfrm>
          <a:prstGeom prst="rect">
            <a:avLst/>
          </a:prstGeom>
          <a:noFill/>
          <a:ln/>
        </p:spPr>
        <p:txBody>
          <a:bodyPr wrap="squar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
</a:t>
            </a:r>
            <a:endParaRPr lang="en-US" sz="1900" dirty="0"/>
          </a:p>
        </p:txBody>
      </p:sp>
      <p:sp>
        <p:nvSpPr>
          <p:cNvPr id="11" name="TextBox 10"/>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047399"/>
            <a:ext cx="6969204" cy="809982"/>
          </a:xfrm>
          <a:prstGeom prst="rect">
            <a:avLst/>
          </a:prstGeom>
          <a:noFill/>
          <a:ln/>
        </p:spPr>
        <p:txBody>
          <a:bodyPr wrap="none" lIns="0" tIns="0" rIns="0" bIns="0" rtlCol="0" anchor="t"/>
          <a:lstStyle/>
          <a:p>
            <a:pPr marL="0" indent="0">
              <a:lnSpc>
                <a:spcPts val="6350"/>
              </a:lnSpc>
              <a:buNone/>
            </a:pPr>
            <a:r>
              <a:rPr lang="en-US" sz="5100" b="1" kern="0" spc="-102" dirty="0">
                <a:solidFill>
                  <a:srgbClr val="FF8AAF"/>
                </a:solidFill>
                <a:latin typeface="Petrona" pitchFamily="34" charset="0"/>
                <a:ea typeface="Petrona" pitchFamily="34" charset="-122"/>
                <a:cs typeface="Petrona" pitchFamily="34" charset="-120"/>
              </a:rPr>
              <a:t>RESEARCH QUESTIONS</a:t>
            </a:r>
            <a:endParaRPr lang="en-US" sz="5100" dirty="0"/>
          </a:p>
        </p:txBody>
      </p:sp>
      <p:sp>
        <p:nvSpPr>
          <p:cNvPr id="3" name="Text 1"/>
          <p:cNvSpPr/>
          <p:nvPr/>
        </p:nvSpPr>
        <p:spPr>
          <a:xfrm>
            <a:off x="864037" y="3351133"/>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What are the variables that affect hotel reservation cancellations?</a:t>
            </a:r>
            <a:endParaRPr lang="en-US" sz="1900" dirty="0"/>
          </a:p>
        </p:txBody>
      </p:sp>
      <p:sp>
        <p:nvSpPr>
          <p:cNvPr id="4" name="Text 2"/>
          <p:cNvSpPr/>
          <p:nvPr/>
        </p:nvSpPr>
        <p:spPr>
          <a:xfrm>
            <a:off x="864037" y="4031456"/>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How can we make hotel reservations cancellations better?</a:t>
            </a:r>
            <a:endParaRPr lang="en-US" sz="1900" dirty="0"/>
          </a:p>
        </p:txBody>
      </p:sp>
      <p:sp>
        <p:nvSpPr>
          <p:cNvPr id="5" name="Text 3"/>
          <p:cNvSpPr/>
          <p:nvPr/>
        </p:nvSpPr>
        <p:spPr>
          <a:xfrm>
            <a:off x="864037" y="4711779"/>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How will hotels be assisted in making pricing and promotional decisions?</a:t>
            </a:r>
            <a:endParaRPr lang="en-US" sz="1900" dirty="0"/>
          </a:p>
        </p:txBody>
      </p:sp>
      <p:sp>
        <p:nvSpPr>
          <p:cNvPr id="6" name="Text 4"/>
          <p:cNvSpPr/>
          <p:nvPr/>
        </p:nvSpPr>
        <p:spPr>
          <a:xfrm>
            <a:off x="864037" y="5392103"/>
            <a:ext cx="12902327" cy="790099"/>
          </a:xfrm>
          <a:prstGeom prst="rect">
            <a:avLst/>
          </a:prstGeom>
          <a:noFill/>
          <a:ln/>
        </p:spPr>
        <p:txBody>
          <a:bodyPr wrap="squar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
</a:t>
            </a:r>
            <a:endParaRPr lang="en-US" sz="1900" dirty="0"/>
          </a:p>
        </p:txBody>
      </p:sp>
      <p:sp>
        <p:nvSpPr>
          <p:cNvPr id="7" name="TextBox 6"/>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2047399"/>
            <a:ext cx="6480810" cy="809982"/>
          </a:xfrm>
          <a:prstGeom prst="rect">
            <a:avLst/>
          </a:prstGeom>
          <a:noFill/>
          <a:ln/>
        </p:spPr>
        <p:txBody>
          <a:bodyPr wrap="none" lIns="0" tIns="0" rIns="0" bIns="0" rtlCol="0" anchor="t"/>
          <a:lstStyle/>
          <a:p>
            <a:pPr marL="0" indent="0">
              <a:lnSpc>
                <a:spcPts val="6350"/>
              </a:lnSpc>
              <a:buNone/>
            </a:pPr>
            <a:r>
              <a:rPr lang="en-US" sz="5100" b="1" kern="0" spc="-102" dirty="0">
                <a:solidFill>
                  <a:srgbClr val="FF8AAF"/>
                </a:solidFill>
                <a:latin typeface="Petrona" pitchFamily="34" charset="0"/>
                <a:ea typeface="Petrona" pitchFamily="34" charset="-122"/>
                <a:cs typeface="Petrona" pitchFamily="34" charset="-120"/>
              </a:rPr>
              <a:t>HYPOTHESIS</a:t>
            </a:r>
            <a:endParaRPr lang="en-US" sz="5100" dirty="0"/>
          </a:p>
        </p:txBody>
      </p:sp>
      <p:sp>
        <p:nvSpPr>
          <p:cNvPr id="3" name="Text 1"/>
          <p:cNvSpPr/>
          <p:nvPr/>
        </p:nvSpPr>
        <p:spPr>
          <a:xfrm>
            <a:off x="864037" y="3351133"/>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More cancellations occur when prices are higher.</a:t>
            </a:r>
            <a:endParaRPr lang="en-US" sz="1900" dirty="0"/>
          </a:p>
        </p:txBody>
      </p:sp>
      <p:sp>
        <p:nvSpPr>
          <p:cNvPr id="4" name="Text 2"/>
          <p:cNvSpPr/>
          <p:nvPr/>
        </p:nvSpPr>
        <p:spPr>
          <a:xfrm>
            <a:off x="864037" y="4031456"/>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When there is a longer waiting list, customers tend to cancel more frequently.</a:t>
            </a:r>
            <a:endParaRPr lang="en-US" sz="1900" dirty="0"/>
          </a:p>
        </p:txBody>
      </p:sp>
      <p:sp>
        <p:nvSpPr>
          <p:cNvPr id="5" name="Text 3"/>
          <p:cNvSpPr/>
          <p:nvPr/>
        </p:nvSpPr>
        <p:spPr>
          <a:xfrm>
            <a:off x="864037" y="4711779"/>
            <a:ext cx="12902327" cy="402669"/>
          </a:xfrm>
          <a:prstGeom prst="rect">
            <a:avLst/>
          </a:prstGeom>
          <a:noFill/>
          <a:ln/>
        </p:spPr>
        <p:txBody>
          <a:bodyPr wrap="non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The majority of clients are coming from offline travel agents to make their reservations.</a:t>
            </a:r>
            <a:endParaRPr lang="en-US" sz="1900" dirty="0"/>
          </a:p>
        </p:txBody>
      </p:sp>
      <p:sp>
        <p:nvSpPr>
          <p:cNvPr id="6" name="Text 4"/>
          <p:cNvSpPr/>
          <p:nvPr/>
        </p:nvSpPr>
        <p:spPr>
          <a:xfrm>
            <a:off x="864037" y="5392103"/>
            <a:ext cx="12902327" cy="790099"/>
          </a:xfrm>
          <a:prstGeom prst="rect">
            <a:avLst/>
          </a:prstGeom>
          <a:noFill/>
          <a:ln/>
        </p:spPr>
        <p:txBody>
          <a:bodyPr wrap="squar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
</a:t>
            </a:r>
            <a:endParaRPr lang="en-US" sz="1900" dirty="0"/>
          </a:p>
        </p:txBody>
      </p:sp>
      <p:sp>
        <p:nvSpPr>
          <p:cNvPr id="7" name="TextBox 6"/>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6765" y="619006"/>
            <a:ext cx="7590115" cy="737711"/>
          </a:xfrm>
          <a:prstGeom prst="rect">
            <a:avLst/>
          </a:prstGeom>
          <a:noFill/>
          <a:ln/>
        </p:spPr>
        <p:txBody>
          <a:bodyPr wrap="none" lIns="0" tIns="0" rIns="0" bIns="0" rtlCol="0" anchor="t"/>
          <a:lstStyle/>
          <a:p>
            <a:pPr marL="0" indent="0">
              <a:lnSpc>
                <a:spcPts val="5800"/>
              </a:lnSpc>
              <a:buNone/>
            </a:pPr>
            <a:r>
              <a:rPr lang="en-US" sz="4600" b="1" kern="0" spc="-93" dirty="0">
                <a:solidFill>
                  <a:srgbClr val="FF8AAF"/>
                </a:solidFill>
                <a:latin typeface="Petrona" pitchFamily="34" charset="0"/>
                <a:ea typeface="Petrona" pitchFamily="34" charset="-122"/>
                <a:cs typeface="Petrona" pitchFamily="34" charset="-120"/>
              </a:rPr>
              <a:t>ANALYSIS AND FINDINGS - 1</a:t>
            </a:r>
            <a:endParaRPr lang="en-US" sz="4600" dirty="0"/>
          </a:p>
        </p:txBody>
      </p:sp>
      <p:pic>
        <p:nvPicPr>
          <p:cNvPr id="3" name="Image 0" descr="preencoded.png"/>
          <p:cNvPicPr>
            <a:picLocks noChangeAspect="1"/>
          </p:cNvPicPr>
          <p:nvPr/>
        </p:nvPicPr>
        <p:blipFill>
          <a:blip r:embed="rId3"/>
          <a:stretch>
            <a:fillRect/>
          </a:stretch>
        </p:blipFill>
        <p:spPr>
          <a:xfrm>
            <a:off x="786765" y="1806297"/>
            <a:ext cx="4446389" cy="3492937"/>
          </a:xfrm>
          <a:prstGeom prst="rect">
            <a:avLst/>
          </a:prstGeom>
        </p:spPr>
      </p:pic>
      <p:sp>
        <p:nvSpPr>
          <p:cNvPr id="4" name="Text 1"/>
          <p:cNvSpPr/>
          <p:nvPr/>
        </p:nvSpPr>
        <p:spPr>
          <a:xfrm>
            <a:off x="786765" y="5552123"/>
            <a:ext cx="13056870" cy="1086326"/>
          </a:xfrm>
          <a:prstGeom prst="rect">
            <a:avLst/>
          </a:prstGeom>
          <a:noFill/>
          <a:ln/>
        </p:spPr>
        <p:txBody>
          <a:bodyPr wrap="square" lIns="0" tIns="0" rIns="0" bIns="0" rtlCol="0" anchor="t"/>
          <a:lstStyle/>
          <a:p>
            <a:pPr marL="0" indent="0">
              <a:lnSpc>
                <a:spcPts val="2800"/>
              </a:lnSpc>
              <a:buNone/>
            </a:pPr>
            <a:r>
              <a:rPr lang="en-US" sz="1750" kern="0" spc="-35" dirty="0">
                <a:solidFill>
                  <a:srgbClr val="000000"/>
                </a:solidFill>
                <a:latin typeface="Inter" pitchFamily="34" charset="0"/>
                <a:ea typeface="Inter" pitchFamily="34" charset="-122"/>
                <a:cs typeface="Inter" pitchFamily="34" charset="-120"/>
              </a:rPr>
              <a:t>◾</a:t>
            </a:r>
            <a:r>
              <a:rPr lang="en-US" sz="1750" kern="0" spc="-35" dirty="0">
                <a:solidFill>
                  <a:srgbClr val="E0D6DE"/>
                </a:solidFill>
                <a:latin typeface="Inter" pitchFamily="34" charset="0"/>
                <a:ea typeface="Inter" pitchFamily="34" charset="-122"/>
                <a:cs typeface="Inter" pitchFamily="34" charset="-120"/>
              </a:rPr>
              <a:t> The accompanying bar graph shows the percentage of reservations that are cancelled and those that are not. It is obvious that there are still a significant number if reservations that have nit been cancelled. There are still 37% of clients who cancelled their reservations, which has a significant impact on the hotels’ earnings.</a:t>
            </a:r>
            <a:endParaRPr lang="en-US" sz="1750" dirty="0"/>
          </a:p>
        </p:txBody>
      </p:sp>
      <p:sp>
        <p:nvSpPr>
          <p:cNvPr id="5" name="Text 2"/>
          <p:cNvSpPr/>
          <p:nvPr/>
        </p:nvSpPr>
        <p:spPr>
          <a:xfrm>
            <a:off x="786765" y="6891337"/>
            <a:ext cx="13056870" cy="719138"/>
          </a:xfrm>
          <a:prstGeom prst="rect">
            <a:avLst/>
          </a:prstGeom>
          <a:noFill/>
          <a:ln/>
        </p:spPr>
        <p:txBody>
          <a:bodyPr wrap="square" lIns="0" tIns="0" rIns="0" bIns="0" rtlCol="0" anchor="t"/>
          <a:lstStyle/>
          <a:p>
            <a:pPr marL="0" indent="0">
              <a:lnSpc>
                <a:spcPts val="2800"/>
              </a:lnSpc>
              <a:buNone/>
            </a:pPr>
            <a:r>
              <a:rPr lang="en-US" sz="1750" kern="0" spc="-35" dirty="0">
                <a:solidFill>
                  <a:srgbClr val="E0D6DE"/>
                </a:solidFill>
                <a:latin typeface="Inter" pitchFamily="34" charset="0"/>
                <a:ea typeface="Inter" pitchFamily="34" charset="-122"/>
                <a:cs typeface="Inter" pitchFamily="34" charset="-120"/>
              </a:rPr>
              <a:t>
</a:t>
            </a:r>
            <a:endParaRPr lang="en-US" sz="1750" dirty="0"/>
          </a:p>
        </p:txBody>
      </p:sp>
      <p:sp>
        <p:nvSpPr>
          <p:cNvPr id="6" name="TextBox 5"/>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491020"/>
            <a:ext cx="8426053" cy="809982"/>
          </a:xfrm>
          <a:prstGeom prst="rect">
            <a:avLst/>
          </a:prstGeom>
          <a:noFill/>
          <a:ln/>
        </p:spPr>
        <p:txBody>
          <a:bodyPr wrap="none" lIns="0" tIns="0" rIns="0" bIns="0" rtlCol="0" anchor="t"/>
          <a:lstStyle/>
          <a:p>
            <a:pPr marL="0" indent="0">
              <a:lnSpc>
                <a:spcPts val="6350"/>
              </a:lnSpc>
              <a:buNone/>
            </a:pPr>
            <a:r>
              <a:rPr lang="en-US" sz="5100" b="1" kern="0" spc="-102" dirty="0">
                <a:solidFill>
                  <a:srgbClr val="FF8AAF"/>
                </a:solidFill>
                <a:latin typeface="Petrona" pitchFamily="34" charset="0"/>
                <a:ea typeface="Petrona" pitchFamily="34" charset="-122"/>
                <a:cs typeface="Petrona" pitchFamily="34" charset="-120"/>
              </a:rPr>
              <a:t>ANALYSIS AND FINDINGS - 2</a:t>
            </a:r>
            <a:endParaRPr lang="en-US" sz="5100" dirty="0"/>
          </a:p>
        </p:txBody>
      </p:sp>
      <p:pic>
        <p:nvPicPr>
          <p:cNvPr id="3" name="Image 0" descr="preencoded.png"/>
          <p:cNvPicPr>
            <a:picLocks noChangeAspect="1"/>
          </p:cNvPicPr>
          <p:nvPr/>
        </p:nvPicPr>
        <p:blipFill>
          <a:blip r:embed="rId3"/>
          <a:stretch>
            <a:fillRect/>
          </a:stretch>
        </p:blipFill>
        <p:spPr>
          <a:xfrm>
            <a:off x="864037" y="2794754"/>
            <a:ext cx="5445204" cy="2868454"/>
          </a:xfrm>
          <a:prstGeom prst="rect">
            <a:avLst/>
          </a:prstGeom>
        </p:spPr>
      </p:pic>
      <p:sp>
        <p:nvSpPr>
          <p:cNvPr id="4" name="Text 1"/>
          <p:cNvSpPr/>
          <p:nvPr/>
        </p:nvSpPr>
        <p:spPr>
          <a:xfrm>
            <a:off x="864037" y="5940862"/>
            <a:ext cx="12902327" cy="797719"/>
          </a:xfrm>
          <a:prstGeom prst="rect">
            <a:avLst/>
          </a:prstGeom>
          <a:noFill/>
          <a:ln/>
        </p:spPr>
        <p:txBody>
          <a:bodyPr wrap="square" lIns="0" tIns="0" rIns="0" bIns="0" rtlCol="0" anchor="t"/>
          <a:lstStyle/>
          <a:p>
            <a:pPr marL="0" indent="0">
              <a:lnSpc>
                <a:spcPts val="3100"/>
              </a:lnSpc>
              <a:buNone/>
            </a:pPr>
            <a:r>
              <a:rPr lang="en-US" sz="1900" kern="0" spc="-39" dirty="0">
                <a:solidFill>
                  <a:srgbClr val="000000"/>
                </a:solidFill>
                <a:latin typeface="Inter" pitchFamily="34" charset="0"/>
                <a:ea typeface="Inter" pitchFamily="34" charset="-122"/>
                <a:cs typeface="Inter" pitchFamily="34" charset="-120"/>
              </a:rPr>
              <a:t>◾</a:t>
            </a:r>
            <a:r>
              <a:rPr lang="en-US" sz="1900" kern="0" spc="-39" dirty="0">
                <a:solidFill>
                  <a:srgbClr val="E0D6DE"/>
                </a:solidFill>
                <a:latin typeface="Inter" pitchFamily="34" charset="0"/>
                <a:ea typeface="Inter" pitchFamily="34" charset="-122"/>
                <a:cs typeface="Inter" pitchFamily="34" charset="-120"/>
              </a:rPr>
              <a:t> In comparison to resort hotels, city hotels have more bookings. It is possible that resorts hotels are more expensive than those in cities.</a:t>
            </a:r>
            <a:endParaRPr lang="en-US" sz="1900" dirty="0"/>
          </a:p>
        </p:txBody>
      </p:sp>
      <p:sp>
        <p:nvSpPr>
          <p:cNvPr id="5" name="TextBox 4"/>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5927" y="586026"/>
            <a:ext cx="7272099" cy="699254"/>
          </a:xfrm>
          <a:prstGeom prst="rect">
            <a:avLst/>
          </a:prstGeom>
          <a:noFill/>
          <a:ln/>
        </p:spPr>
        <p:txBody>
          <a:bodyPr wrap="none" lIns="0" tIns="0" rIns="0" bIns="0" rtlCol="0" anchor="t"/>
          <a:lstStyle/>
          <a:p>
            <a:pPr marL="0" indent="0">
              <a:lnSpc>
                <a:spcPts val="5500"/>
              </a:lnSpc>
              <a:buNone/>
            </a:pPr>
            <a:r>
              <a:rPr lang="en-US" sz="4400" b="1" kern="0" spc="-88" dirty="0">
                <a:solidFill>
                  <a:srgbClr val="FF8AAF"/>
                </a:solidFill>
                <a:latin typeface="Petrona" pitchFamily="34" charset="0"/>
                <a:ea typeface="Petrona" pitchFamily="34" charset="-122"/>
                <a:cs typeface="Petrona" pitchFamily="34" charset="-120"/>
              </a:rPr>
              <a:t>ANALYSIS AND FINDINGS - 3</a:t>
            </a:r>
            <a:endParaRPr lang="en-US" sz="4400" dirty="0"/>
          </a:p>
        </p:txBody>
      </p:sp>
      <p:pic>
        <p:nvPicPr>
          <p:cNvPr id="3" name="Image 0" descr="preencoded.png"/>
          <p:cNvPicPr>
            <a:picLocks noChangeAspect="1"/>
          </p:cNvPicPr>
          <p:nvPr/>
        </p:nvPicPr>
        <p:blipFill>
          <a:blip r:embed="rId3"/>
          <a:stretch>
            <a:fillRect/>
          </a:stretch>
        </p:blipFill>
        <p:spPr>
          <a:xfrm>
            <a:off x="745927" y="1711524"/>
            <a:ext cx="9926248" cy="4213288"/>
          </a:xfrm>
          <a:prstGeom prst="rect">
            <a:avLst/>
          </a:prstGeom>
        </p:spPr>
      </p:pic>
      <p:sp>
        <p:nvSpPr>
          <p:cNvPr id="4" name="Text 1"/>
          <p:cNvSpPr/>
          <p:nvPr/>
        </p:nvSpPr>
        <p:spPr>
          <a:xfrm>
            <a:off x="745927" y="6959917"/>
            <a:ext cx="13138547" cy="689610"/>
          </a:xfrm>
          <a:prstGeom prst="rect">
            <a:avLst/>
          </a:prstGeom>
          <a:noFill/>
          <a:ln/>
        </p:spPr>
        <p:txBody>
          <a:bodyPr wrap="square" lIns="0" tIns="0" rIns="0" bIns="0" rtlCol="0" anchor="t"/>
          <a:lstStyle/>
          <a:p>
            <a:pPr marL="0" indent="0">
              <a:lnSpc>
                <a:spcPts val="2650"/>
              </a:lnSpc>
              <a:buNone/>
            </a:pPr>
            <a:r>
              <a:rPr lang="en-US" sz="1650" kern="0" spc="-34" dirty="0">
                <a:solidFill>
                  <a:srgbClr val="000000"/>
                </a:solidFill>
                <a:latin typeface="Inter" pitchFamily="34" charset="0"/>
                <a:ea typeface="Inter" pitchFamily="34" charset="-122"/>
                <a:cs typeface="Inter" pitchFamily="34" charset="-120"/>
              </a:rPr>
              <a:t>◾</a:t>
            </a:r>
            <a:r>
              <a:rPr lang="en-US" sz="1650" kern="0" spc="-34" dirty="0">
                <a:solidFill>
                  <a:srgbClr val="E0D6DE"/>
                </a:solidFill>
                <a:latin typeface="Inter" pitchFamily="34" charset="0"/>
                <a:ea typeface="Inter" pitchFamily="34" charset="-122"/>
                <a:cs typeface="Inter" pitchFamily="34" charset="-120"/>
              </a:rPr>
              <a:t> The line graph shows that on certain days, the average daily rate for a city hotel is less than that of a resort hotel, and on other days, it is even less, It goes without saying that weekends and holidays may see a rise in resort hotel rates.</a:t>
            </a:r>
            <a:endParaRPr lang="en-US" sz="1650" dirty="0"/>
          </a:p>
        </p:txBody>
      </p:sp>
      <p:sp>
        <p:nvSpPr>
          <p:cNvPr id="5" name="TextBox 4"/>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48546" y="588169"/>
            <a:ext cx="7283410" cy="701873"/>
          </a:xfrm>
          <a:prstGeom prst="rect">
            <a:avLst/>
          </a:prstGeom>
          <a:noFill/>
          <a:ln/>
        </p:spPr>
        <p:txBody>
          <a:bodyPr wrap="none" lIns="0" tIns="0" rIns="0" bIns="0" rtlCol="0" anchor="t"/>
          <a:lstStyle/>
          <a:p>
            <a:pPr marL="0" indent="0">
              <a:lnSpc>
                <a:spcPts val="5500"/>
              </a:lnSpc>
              <a:buNone/>
            </a:pPr>
            <a:r>
              <a:rPr lang="en-US" sz="4400" b="1" kern="0" spc="-88" dirty="0">
                <a:solidFill>
                  <a:srgbClr val="FF8AAF"/>
                </a:solidFill>
                <a:latin typeface="Petrona" pitchFamily="34" charset="0"/>
                <a:ea typeface="Petrona" pitchFamily="34" charset="-122"/>
                <a:cs typeface="Petrona" pitchFamily="34" charset="-120"/>
              </a:rPr>
              <a:t>ANALYSIS AND FINDINGS - 4</a:t>
            </a:r>
            <a:endParaRPr lang="en-US" sz="4400" dirty="0"/>
          </a:p>
        </p:txBody>
      </p:sp>
      <p:pic>
        <p:nvPicPr>
          <p:cNvPr id="3" name="Image 0" descr="preencoded.png"/>
          <p:cNvPicPr>
            <a:picLocks noChangeAspect="1"/>
          </p:cNvPicPr>
          <p:nvPr/>
        </p:nvPicPr>
        <p:blipFill>
          <a:blip r:embed="rId3"/>
          <a:stretch>
            <a:fillRect/>
          </a:stretch>
        </p:blipFill>
        <p:spPr>
          <a:xfrm>
            <a:off x="748546" y="1717716"/>
            <a:ext cx="7283410" cy="4106888"/>
          </a:xfrm>
          <a:prstGeom prst="rect">
            <a:avLst/>
          </a:prstGeom>
        </p:spPr>
      </p:pic>
      <p:sp>
        <p:nvSpPr>
          <p:cNvPr id="4" name="Text 1"/>
          <p:cNvSpPr/>
          <p:nvPr/>
        </p:nvSpPr>
        <p:spPr>
          <a:xfrm>
            <a:off x="748546" y="6615470"/>
            <a:ext cx="13133308" cy="1033820"/>
          </a:xfrm>
          <a:prstGeom prst="rect">
            <a:avLst/>
          </a:prstGeom>
          <a:noFill/>
          <a:ln/>
        </p:spPr>
        <p:txBody>
          <a:bodyPr wrap="square" lIns="0" tIns="0" rIns="0" bIns="0" rtlCol="0" anchor="t"/>
          <a:lstStyle/>
          <a:p>
            <a:pPr marL="0" indent="0">
              <a:lnSpc>
                <a:spcPts val="2650"/>
              </a:lnSpc>
              <a:buNone/>
            </a:pPr>
            <a:r>
              <a:rPr lang="en-US" sz="1650" kern="0" spc="-34" dirty="0">
                <a:solidFill>
                  <a:srgbClr val="000000"/>
                </a:solidFill>
                <a:latin typeface="Inter" pitchFamily="34" charset="0"/>
                <a:ea typeface="Inter" pitchFamily="34" charset="-122"/>
                <a:cs typeface="Inter" pitchFamily="34" charset="-120"/>
              </a:rPr>
              <a:t>◾</a:t>
            </a:r>
            <a:r>
              <a:rPr lang="en-US" sz="1650" kern="0" spc="-34" dirty="0">
                <a:solidFill>
                  <a:srgbClr val="E0D6DE"/>
                </a:solidFill>
                <a:latin typeface="Inter" pitchFamily="34" charset="0"/>
                <a:ea typeface="Inter" pitchFamily="34" charset="-122"/>
                <a:cs typeface="Inter" pitchFamily="34" charset="-120"/>
              </a:rPr>
              <a:t> We have developed the grouped bar graph to analyse the months with the highest and lowest reservation levels according to reservation status. As can be seen, both the number of confirmed reservations and the number of cancelled reservations are largest in the month of August, whereas January is the month with the most cancelled reservations.</a:t>
            </a:r>
            <a:endParaRPr lang="en-US" sz="1650" dirty="0"/>
          </a:p>
        </p:txBody>
      </p:sp>
      <p:sp>
        <p:nvSpPr>
          <p:cNvPr id="5" name="TextBox 4"/>
          <p:cNvSpPr txBox="1"/>
          <p:nvPr/>
        </p:nvSpPr>
        <p:spPr>
          <a:xfrm>
            <a:off x="12826912" y="7722481"/>
            <a:ext cx="1791222" cy="369332"/>
          </a:xfrm>
          <a:prstGeom prst="rect">
            <a:avLst/>
          </a:prstGeom>
          <a:solidFill>
            <a:srgbClr val="1D003A"/>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914</Words>
  <Application>Microsoft Office PowerPoint</Application>
  <PresentationFormat>Custom</PresentationFormat>
  <Paragraphs>71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Petrona</vt:lpstr>
      <vt:lpstr>Arial</vt:lpstr>
      <vt:lpstr>Inter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5</cp:revision>
  <dcterms:created xsi:type="dcterms:W3CDTF">2024-09-04T07:36:21Z</dcterms:created>
  <dcterms:modified xsi:type="dcterms:W3CDTF">2024-09-04T07:58:33Z</dcterms:modified>
</cp:coreProperties>
</file>