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DCCD74"/>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7620"/>
            <a:ext cx="7772400" cy="1470025"/>
          </a:xfrm>
        </p:spPr>
        <p:txBody>
          <a:bodyPr/>
          <a:lstStyle/>
          <a:p>
            <a:r>
              <a:rPr b="1" u="sng" dirty="0">
                <a:solidFill>
                  <a:srgbClr val="FF5050"/>
                </a:solidFill>
              </a:rPr>
              <a:t>Pizza Hut Sales Analysis</a:t>
            </a:r>
          </a:p>
        </p:txBody>
      </p:sp>
      <p:sp>
        <p:nvSpPr>
          <p:cNvPr id="3" name="Subtitle 2"/>
          <p:cNvSpPr>
            <a:spLocks noGrp="1"/>
          </p:cNvSpPr>
          <p:nvPr>
            <p:ph type="subTitle" idx="1"/>
          </p:nvPr>
        </p:nvSpPr>
        <p:spPr>
          <a:xfrm>
            <a:off x="1371600" y="2230992"/>
            <a:ext cx="6400800" cy="2550328"/>
          </a:xfrm>
        </p:spPr>
        <p:txBody>
          <a:bodyPr>
            <a:normAutofit fontScale="92500"/>
          </a:bodyPr>
          <a:lstStyle/>
          <a:p>
            <a:r>
              <a:rPr sz="4400" b="1" dirty="0">
                <a:solidFill>
                  <a:srgbClr val="DCCD74"/>
                </a:solidFill>
              </a:rPr>
              <a:t>A Data-Driven Overview of Pizza Sales and Revenue</a:t>
            </a:r>
          </a:p>
          <a:p>
            <a:r>
              <a:rPr sz="4400" b="1" dirty="0">
                <a:solidFill>
                  <a:srgbClr val="DCCD74"/>
                </a:solidFill>
              </a:rPr>
              <a:t>Prepared by: </a:t>
            </a:r>
            <a:r>
              <a:rPr lang="en-US" sz="4400" b="1" dirty="0" smtClean="0">
                <a:solidFill>
                  <a:srgbClr val="DCCD74"/>
                </a:solidFill>
              </a:rPr>
              <a:t>Jignesh Jadvani</a:t>
            </a:r>
            <a:endParaRPr sz="4400" b="1" dirty="0">
              <a:solidFill>
                <a:srgbClr val="DCCD74"/>
              </a:solidFill>
            </a:endParaRPr>
          </a:p>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smtClean="0"/>
              <a:t> </a:t>
            </a:r>
            <a:r>
              <a:rPr dirty="0"/>
              <a:t>Determine the Distribution of Orders by Hour of the Day</a:t>
            </a:r>
          </a:p>
        </p:txBody>
      </p:sp>
      <p:sp>
        <p:nvSpPr>
          <p:cNvPr id="3" name="Content Placeholder 2"/>
          <p:cNvSpPr>
            <a:spLocks noGrp="1"/>
          </p:cNvSpPr>
          <p:nvPr>
            <p:ph idx="1"/>
          </p:nvPr>
        </p:nvSpPr>
        <p:spPr/>
        <p:txBody>
          <a:bodyPr/>
          <a:lstStyle/>
          <a:p>
            <a:pPr marL="0" indent="0">
              <a:buNone/>
            </a:pPr>
            <a:endParaRPr dirty="0"/>
          </a:p>
          <a:p>
            <a:r>
              <a:rPr sz="2800" dirty="0"/>
              <a:t>SELECT DATEPART(</a:t>
            </a:r>
            <a:r>
              <a:rPr sz="2800" dirty="0" err="1"/>
              <a:t>HOUR,time</a:t>
            </a:r>
            <a:r>
              <a:rPr sz="2800" dirty="0"/>
              <a:t>) AS hour, COUNT(</a:t>
            </a:r>
            <a:r>
              <a:rPr sz="2800" dirty="0" err="1"/>
              <a:t>order_id</a:t>
            </a:r>
            <a:r>
              <a:rPr sz="2800" dirty="0"/>
              <a:t>) AS </a:t>
            </a:r>
            <a:r>
              <a:rPr sz="2800" dirty="0" err="1"/>
              <a:t>order_count</a:t>
            </a:r>
            <a:r>
              <a:rPr sz="2800" dirty="0"/>
              <a:t> FROM orders GROUP BY </a:t>
            </a:r>
            <a:r>
              <a:rPr sz="2800" dirty="0" smtClean="0"/>
              <a:t>DATEPART(</a:t>
            </a:r>
            <a:r>
              <a:rPr sz="2800" dirty="0" err="1" smtClean="0"/>
              <a:t>HOUR,time</a:t>
            </a:r>
            <a:r>
              <a:rPr sz="2800" dirty="0" smtClean="0"/>
              <a:t>)</a:t>
            </a:r>
            <a:endParaRPr lang="en-US" sz="2800" dirty="0" smtClean="0"/>
          </a:p>
          <a:p>
            <a:endParaRPr lang="en-US" sz="2800" dirty="0"/>
          </a:p>
          <a:p>
            <a:endParaRPr sz="2800" dirty="0"/>
          </a:p>
          <a:p>
            <a:r>
              <a:rPr sz="2800" dirty="0" smtClean="0"/>
              <a:t>Order </a:t>
            </a:r>
            <a:r>
              <a:rPr sz="2800" dirty="0"/>
              <a:t>Distribution by Hour</a:t>
            </a:r>
            <a:r>
              <a:rPr sz="2800" dirty="0" smtClean="0"/>
              <a:t>:</a:t>
            </a:r>
            <a:endParaRPr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458" y="3107878"/>
            <a:ext cx="1381318" cy="32008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smtClean="0"/>
              <a:t>Category-Wise </a:t>
            </a:r>
            <a:r>
              <a:rPr dirty="0"/>
              <a:t>Distribution of Pizzas</a:t>
            </a:r>
          </a:p>
        </p:txBody>
      </p:sp>
      <p:sp>
        <p:nvSpPr>
          <p:cNvPr id="3" name="Content Placeholder 2"/>
          <p:cNvSpPr>
            <a:spLocks noGrp="1"/>
          </p:cNvSpPr>
          <p:nvPr>
            <p:ph idx="1"/>
          </p:nvPr>
        </p:nvSpPr>
        <p:spPr/>
        <p:txBody>
          <a:bodyPr/>
          <a:lstStyle/>
          <a:p>
            <a:pPr marL="0" indent="0">
              <a:buNone/>
            </a:pPr>
            <a:endParaRPr dirty="0"/>
          </a:p>
          <a:p>
            <a:pPr marL="0" indent="0">
              <a:buNone/>
            </a:pPr>
            <a:r>
              <a:rPr dirty="0"/>
              <a:t>SELECT category, COUNT(name) FROM </a:t>
            </a:r>
            <a:r>
              <a:rPr dirty="0" err="1"/>
              <a:t>pizza_types</a:t>
            </a:r>
            <a:r>
              <a:rPr dirty="0"/>
              <a:t> GROUP BY category</a:t>
            </a:r>
          </a:p>
          <a:p>
            <a:pPr marL="0" indent="0">
              <a:buNone/>
            </a:pPr>
            <a:endParaRPr dirty="0"/>
          </a:p>
          <a:p>
            <a:pPr marL="0" indent="0">
              <a:buNone/>
            </a:pPr>
            <a:r>
              <a:rPr dirty="0"/>
              <a:t>Pizza Category Distribution: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1771" y="3539089"/>
            <a:ext cx="3372234" cy="20132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smtClean="0"/>
              <a:t>Calculate </a:t>
            </a:r>
            <a:r>
              <a:rPr dirty="0"/>
              <a:t>the Average Number of Pizzas Ordered Per Day</a:t>
            </a:r>
          </a:p>
        </p:txBody>
      </p:sp>
      <p:sp>
        <p:nvSpPr>
          <p:cNvPr id="3" name="Content Placeholder 2"/>
          <p:cNvSpPr>
            <a:spLocks noGrp="1"/>
          </p:cNvSpPr>
          <p:nvPr>
            <p:ph idx="1"/>
          </p:nvPr>
        </p:nvSpPr>
        <p:spPr>
          <a:xfrm>
            <a:off x="457200" y="1600200"/>
            <a:ext cx="8229600" cy="5087039"/>
          </a:xfrm>
        </p:spPr>
        <p:txBody>
          <a:bodyPr>
            <a:normAutofit/>
          </a:bodyPr>
          <a:lstStyle/>
          <a:p>
            <a:pPr marL="0" indent="0">
              <a:buNone/>
            </a:pPr>
            <a:r>
              <a:rPr dirty="0" smtClean="0"/>
              <a:t>SELECT </a:t>
            </a:r>
            <a:r>
              <a:rPr dirty="0"/>
              <a:t>AVG(</a:t>
            </a:r>
            <a:r>
              <a:rPr dirty="0" err="1"/>
              <a:t>Qty</a:t>
            </a:r>
            <a:r>
              <a:rPr dirty="0"/>
              <a:t>) FROM (SELECT </a:t>
            </a:r>
            <a:r>
              <a:rPr dirty="0" err="1"/>
              <a:t>orders.date</a:t>
            </a:r>
            <a:r>
              <a:rPr dirty="0"/>
              <a:t>, SUM(</a:t>
            </a:r>
            <a:r>
              <a:rPr dirty="0" err="1"/>
              <a:t>order_details.quantity</a:t>
            </a:r>
            <a:r>
              <a:rPr dirty="0"/>
              <a:t>) AS </a:t>
            </a:r>
            <a:r>
              <a:rPr dirty="0" err="1"/>
              <a:t>Qty</a:t>
            </a:r>
            <a:r>
              <a:rPr dirty="0"/>
              <a:t> FROM orders JOIN </a:t>
            </a:r>
            <a:r>
              <a:rPr dirty="0" err="1"/>
              <a:t>order_details</a:t>
            </a:r>
            <a:r>
              <a:rPr dirty="0"/>
              <a:t> ON </a:t>
            </a:r>
            <a:r>
              <a:rPr dirty="0" err="1"/>
              <a:t>orders.order_id</a:t>
            </a:r>
            <a:r>
              <a:rPr dirty="0"/>
              <a:t>=</a:t>
            </a:r>
            <a:r>
              <a:rPr dirty="0" err="1"/>
              <a:t>order_details.order_id</a:t>
            </a:r>
            <a:r>
              <a:rPr dirty="0"/>
              <a:t> GROUP BY </a:t>
            </a:r>
            <a:r>
              <a:rPr dirty="0" err="1"/>
              <a:t>orders.date</a:t>
            </a:r>
            <a:r>
              <a:rPr dirty="0"/>
              <a:t>) AS </a:t>
            </a:r>
            <a:r>
              <a:rPr dirty="0" err="1" smtClean="0"/>
              <a:t>order_quantity</a:t>
            </a:r>
            <a:endParaRPr lang="en-US" dirty="0"/>
          </a:p>
          <a:p>
            <a:endParaRPr dirty="0" smtClean="0"/>
          </a:p>
          <a:p>
            <a:pPr marL="0" indent="0">
              <a:buNone/>
            </a:pPr>
            <a:r>
              <a:rPr dirty="0" err="1" smtClean="0"/>
              <a:t>Avg</a:t>
            </a:r>
            <a:r>
              <a:rPr dirty="0" smtClean="0"/>
              <a:t> </a:t>
            </a:r>
            <a:r>
              <a:rPr dirty="0"/>
              <a:t>Pizzas Ordered Per Day: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771" y="4285108"/>
            <a:ext cx="3166843" cy="14546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smtClean="0"/>
              <a:t>Determine </a:t>
            </a:r>
            <a:r>
              <a:rPr dirty="0"/>
              <a:t>the Top 3 Most Ordered Pizza Types by Revenue</a:t>
            </a:r>
          </a:p>
        </p:txBody>
      </p:sp>
      <p:sp>
        <p:nvSpPr>
          <p:cNvPr id="3" name="Content Placeholder 2"/>
          <p:cNvSpPr>
            <a:spLocks noGrp="1"/>
          </p:cNvSpPr>
          <p:nvPr>
            <p:ph idx="1"/>
          </p:nvPr>
        </p:nvSpPr>
        <p:spPr>
          <a:xfrm>
            <a:off x="457200" y="1600200"/>
            <a:ext cx="8229600" cy="5053988"/>
          </a:xfrm>
        </p:spPr>
        <p:txBody>
          <a:bodyPr>
            <a:normAutofit/>
          </a:bodyPr>
          <a:lstStyle/>
          <a:p>
            <a:pPr marL="0" indent="0">
              <a:buNone/>
            </a:pPr>
            <a:r>
              <a:rPr dirty="0" smtClean="0"/>
              <a:t>SELECT </a:t>
            </a:r>
            <a:r>
              <a:rPr dirty="0"/>
              <a:t>TOP 3 pizza_types.name, SUM(</a:t>
            </a:r>
            <a:r>
              <a:rPr dirty="0" err="1"/>
              <a:t>order_details.quantity</a:t>
            </a:r>
            <a:r>
              <a:rPr dirty="0"/>
              <a:t>*</a:t>
            </a:r>
            <a:r>
              <a:rPr dirty="0" err="1"/>
              <a:t>pizzas.price</a:t>
            </a:r>
            <a:r>
              <a:rPr dirty="0"/>
              <a:t>) AS revenue FROM </a:t>
            </a:r>
            <a:r>
              <a:rPr dirty="0" err="1"/>
              <a:t>pizza_types</a:t>
            </a:r>
            <a:r>
              <a:rPr dirty="0"/>
              <a:t> JOIN pizzas ON </a:t>
            </a:r>
            <a:r>
              <a:rPr dirty="0" err="1"/>
              <a:t>pizzas.pizza_type_id</a:t>
            </a:r>
            <a:r>
              <a:rPr dirty="0"/>
              <a:t>= </a:t>
            </a:r>
            <a:r>
              <a:rPr dirty="0" err="1"/>
              <a:t>pizza_types.pizza_type_id</a:t>
            </a:r>
            <a:r>
              <a:rPr dirty="0"/>
              <a:t> JOIN </a:t>
            </a:r>
            <a:r>
              <a:rPr dirty="0" err="1"/>
              <a:t>order_details</a:t>
            </a:r>
            <a:r>
              <a:rPr dirty="0"/>
              <a:t> ON </a:t>
            </a:r>
            <a:r>
              <a:rPr dirty="0" err="1"/>
              <a:t>order_details.pizza_id</a:t>
            </a:r>
            <a:r>
              <a:rPr dirty="0"/>
              <a:t>=</a:t>
            </a:r>
            <a:r>
              <a:rPr dirty="0" err="1"/>
              <a:t>pizzas.pizza_id</a:t>
            </a:r>
            <a:r>
              <a:rPr dirty="0"/>
              <a:t> GROUP BY pizza_types.name ORDER BY revenue DESC</a:t>
            </a:r>
          </a:p>
          <a:p>
            <a:pPr marL="0" indent="0">
              <a:buNone/>
            </a:pPr>
            <a:endParaRPr dirty="0"/>
          </a:p>
          <a:p>
            <a:pPr marL="0" indent="0">
              <a:buNone/>
            </a:pPr>
            <a:r>
              <a:rPr dirty="0"/>
              <a:t>Top 3 Pizzas by Revenue</a:t>
            </a:r>
            <a:r>
              <a:rPr dirty="0" smtClean="0"/>
              <a:t>:</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5410" y="5261171"/>
            <a:ext cx="3336391" cy="13805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smtClean="0"/>
              <a:t> </a:t>
            </a:r>
            <a:r>
              <a:rPr dirty="0"/>
              <a:t>Calculate the Percentage Contribution of Each Pizza Type to Total Revenue</a:t>
            </a:r>
          </a:p>
        </p:txBody>
      </p:sp>
      <p:sp>
        <p:nvSpPr>
          <p:cNvPr id="3" name="Content Placeholder 2"/>
          <p:cNvSpPr>
            <a:spLocks noGrp="1"/>
          </p:cNvSpPr>
          <p:nvPr>
            <p:ph idx="1"/>
          </p:nvPr>
        </p:nvSpPr>
        <p:spPr>
          <a:xfrm>
            <a:off x="457200" y="1600200"/>
            <a:ext cx="8229600" cy="5065005"/>
          </a:xfrm>
        </p:spPr>
        <p:txBody>
          <a:bodyPr>
            <a:normAutofit fontScale="92500" lnSpcReduction="10000"/>
          </a:bodyPr>
          <a:lstStyle/>
          <a:p>
            <a:pPr marL="0" indent="0">
              <a:buNone/>
            </a:pPr>
            <a:r>
              <a:rPr sz="3000" dirty="0" smtClean="0"/>
              <a:t>SELECT </a:t>
            </a:r>
            <a:r>
              <a:rPr sz="3000" dirty="0" err="1"/>
              <a:t>pizza_types.category</a:t>
            </a:r>
            <a:r>
              <a:rPr sz="3000" dirty="0"/>
              <a:t>, ROUND(SUM(</a:t>
            </a:r>
            <a:r>
              <a:rPr sz="3000" dirty="0" err="1"/>
              <a:t>order_details.quantity</a:t>
            </a:r>
            <a:r>
              <a:rPr sz="3000" dirty="0"/>
              <a:t> * </a:t>
            </a:r>
            <a:r>
              <a:rPr sz="3000" dirty="0" err="1"/>
              <a:t>pizzas.price</a:t>
            </a:r>
            <a:r>
              <a:rPr sz="3000" dirty="0"/>
              <a:t>) / (SELECT ROUND(SUM(</a:t>
            </a:r>
            <a:r>
              <a:rPr sz="3000" dirty="0" err="1"/>
              <a:t>order_details.quantity</a:t>
            </a:r>
            <a:r>
              <a:rPr sz="3000" dirty="0"/>
              <a:t> * </a:t>
            </a:r>
            <a:r>
              <a:rPr sz="3000" dirty="0" err="1"/>
              <a:t>pizzas.price</a:t>
            </a:r>
            <a:r>
              <a:rPr sz="3000" dirty="0"/>
              <a:t>),2) AS </a:t>
            </a:r>
            <a:r>
              <a:rPr sz="3000" dirty="0" err="1"/>
              <a:t>Total_sales</a:t>
            </a:r>
            <a:r>
              <a:rPr sz="3000" dirty="0"/>
              <a:t> FROM </a:t>
            </a:r>
            <a:r>
              <a:rPr sz="3000" dirty="0" err="1"/>
              <a:t>order_details</a:t>
            </a:r>
            <a:r>
              <a:rPr sz="3000" dirty="0"/>
              <a:t> JOIN pizzas ON </a:t>
            </a:r>
            <a:r>
              <a:rPr sz="3000" dirty="0" err="1"/>
              <a:t>pizzas.pizza_id</a:t>
            </a:r>
            <a:r>
              <a:rPr sz="3000" dirty="0"/>
              <a:t> = </a:t>
            </a:r>
            <a:r>
              <a:rPr sz="3000" dirty="0" err="1"/>
              <a:t>order_details.pizza_id</a:t>
            </a:r>
            <a:r>
              <a:rPr sz="3000" dirty="0"/>
              <a:t>) * 100, 2) AS revenue FROM </a:t>
            </a:r>
            <a:r>
              <a:rPr sz="3000" dirty="0" err="1"/>
              <a:t>pizza_types</a:t>
            </a:r>
            <a:r>
              <a:rPr sz="3000" dirty="0"/>
              <a:t> JOIN pizzas ON </a:t>
            </a:r>
            <a:r>
              <a:rPr sz="3000" dirty="0" err="1"/>
              <a:t>pizzas.pizza_type_id</a:t>
            </a:r>
            <a:r>
              <a:rPr sz="3000" dirty="0"/>
              <a:t>= </a:t>
            </a:r>
            <a:r>
              <a:rPr sz="3000" dirty="0" err="1"/>
              <a:t>pizza_types.pizza_type_id</a:t>
            </a:r>
            <a:r>
              <a:rPr sz="3000" dirty="0"/>
              <a:t> JOIN </a:t>
            </a:r>
            <a:r>
              <a:rPr sz="3000" dirty="0" err="1"/>
              <a:t>order_details</a:t>
            </a:r>
            <a:r>
              <a:rPr sz="3000" dirty="0"/>
              <a:t> ON </a:t>
            </a:r>
            <a:r>
              <a:rPr sz="3000" dirty="0" err="1"/>
              <a:t>order_details.pizza_id</a:t>
            </a:r>
            <a:r>
              <a:rPr sz="3000" dirty="0"/>
              <a:t>=</a:t>
            </a:r>
            <a:r>
              <a:rPr sz="3000" dirty="0" err="1"/>
              <a:t>pizzas.pizza_id</a:t>
            </a:r>
            <a:r>
              <a:rPr sz="3000" dirty="0"/>
              <a:t> GROUP BY </a:t>
            </a:r>
            <a:r>
              <a:rPr sz="3000" dirty="0" err="1"/>
              <a:t>pizza_types.category</a:t>
            </a:r>
            <a:r>
              <a:rPr sz="3000" dirty="0"/>
              <a:t> ORDER BY revenue </a:t>
            </a:r>
            <a:r>
              <a:rPr sz="3000" dirty="0" smtClean="0"/>
              <a:t>DESC</a:t>
            </a:r>
            <a:endParaRPr lang="en-US" sz="3000" dirty="0" smtClean="0"/>
          </a:p>
          <a:p>
            <a:pPr marL="0" indent="0">
              <a:buNone/>
            </a:pPr>
            <a:endParaRPr dirty="0" smtClean="0"/>
          </a:p>
          <a:p>
            <a:pPr marL="0" indent="0">
              <a:buNone/>
            </a:pPr>
            <a:r>
              <a:rPr dirty="0" smtClean="0"/>
              <a:t>Revenue </a:t>
            </a:r>
            <a:r>
              <a:rPr dirty="0"/>
              <a:t>Contribution by Pizza Type: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0372" y="5180872"/>
            <a:ext cx="2019228" cy="14843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smtClean="0"/>
              <a:t> </a:t>
            </a:r>
            <a:r>
              <a:rPr dirty="0"/>
              <a:t>Analyze the Cumulative Revenue Generated Over Time</a:t>
            </a:r>
          </a:p>
        </p:txBody>
      </p:sp>
      <p:sp>
        <p:nvSpPr>
          <p:cNvPr id="3" name="Content Placeholder 2"/>
          <p:cNvSpPr>
            <a:spLocks noGrp="1"/>
          </p:cNvSpPr>
          <p:nvPr>
            <p:ph idx="1"/>
          </p:nvPr>
        </p:nvSpPr>
        <p:spPr>
          <a:xfrm>
            <a:off x="457200" y="1600200"/>
            <a:ext cx="8587648" cy="4525963"/>
          </a:xfrm>
        </p:spPr>
        <p:txBody>
          <a:bodyPr>
            <a:normAutofit fontScale="92500" lnSpcReduction="10000"/>
          </a:bodyPr>
          <a:lstStyle/>
          <a:p>
            <a:pPr marL="0" indent="0">
              <a:buNone/>
            </a:pPr>
            <a:r>
              <a:rPr lang="en-IN" sz="2400" dirty="0" smtClean="0"/>
              <a:t>select top 3 pizza_types.name,</a:t>
            </a:r>
          </a:p>
          <a:p>
            <a:pPr marL="0" indent="0">
              <a:buNone/>
            </a:pPr>
            <a:r>
              <a:rPr lang="en-IN" sz="2400" dirty="0" smtClean="0"/>
              <a:t>SUM(</a:t>
            </a:r>
            <a:r>
              <a:rPr lang="en-IN" sz="2400" dirty="0" err="1" smtClean="0"/>
              <a:t>order_details.quantity</a:t>
            </a:r>
            <a:r>
              <a:rPr lang="en-IN" sz="2400" dirty="0" smtClean="0"/>
              <a:t>*</a:t>
            </a:r>
            <a:r>
              <a:rPr lang="en-IN" sz="2400" dirty="0" err="1" smtClean="0"/>
              <a:t>pizzas.price</a:t>
            </a:r>
            <a:r>
              <a:rPr lang="en-IN" sz="2400" dirty="0"/>
              <a:t>) as</a:t>
            </a:r>
          </a:p>
          <a:p>
            <a:pPr marL="0" indent="0">
              <a:buNone/>
            </a:pPr>
            <a:r>
              <a:rPr lang="en-IN" sz="2400" dirty="0"/>
              <a:t>revenue</a:t>
            </a:r>
          </a:p>
          <a:p>
            <a:pPr marL="0" indent="0">
              <a:buNone/>
            </a:pPr>
            <a:r>
              <a:rPr lang="en-IN" sz="2400" dirty="0"/>
              <a:t>from </a:t>
            </a:r>
            <a:r>
              <a:rPr lang="en-IN" sz="2400" dirty="0" err="1"/>
              <a:t>pizza_types</a:t>
            </a:r>
            <a:r>
              <a:rPr lang="en-IN" sz="2400" dirty="0"/>
              <a:t> join pizzas</a:t>
            </a:r>
          </a:p>
          <a:p>
            <a:pPr marL="0" indent="0">
              <a:buNone/>
            </a:pPr>
            <a:r>
              <a:rPr lang="en-IN" sz="2400" dirty="0" smtClean="0"/>
              <a:t>on </a:t>
            </a:r>
            <a:r>
              <a:rPr lang="en-IN" sz="2400" dirty="0" err="1" smtClean="0"/>
              <a:t>pizzas.pizza_type_id</a:t>
            </a:r>
            <a:r>
              <a:rPr lang="en-IN" sz="2400" dirty="0" smtClean="0"/>
              <a:t>= </a:t>
            </a:r>
            <a:r>
              <a:rPr lang="en-IN" sz="2400" dirty="0" err="1" smtClean="0"/>
              <a:t>pizza_types.pizza_type_id</a:t>
            </a:r>
            <a:endParaRPr lang="en-IN" sz="2400" dirty="0" smtClean="0"/>
          </a:p>
          <a:p>
            <a:pPr marL="0" indent="0">
              <a:buNone/>
            </a:pPr>
            <a:r>
              <a:rPr lang="en-IN" sz="2400" dirty="0" smtClean="0"/>
              <a:t>join </a:t>
            </a:r>
            <a:r>
              <a:rPr lang="en-IN" sz="2400" dirty="0" err="1"/>
              <a:t>order_details</a:t>
            </a:r>
            <a:endParaRPr lang="en-IN" sz="2400" dirty="0"/>
          </a:p>
          <a:p>
            <a:pPr marL="0" indent="0">
              <a:buNone/>
            </a:pPr>
            <a:r>
              <a:rPr lang="en-IN" sz="2400" dirty="0"/>
              <a:t>on </a:t>
            </a:r>
            <a:r>
              <a:rPr lang="en-IN" sz="2400" dirty="0" err="1"/>
              <a:t>order_details.pizza_id</a:t>
            </a:r>
            <a:r>
              <a:rPr lang="en-IN" sz="2400" dirty="0"/>
              <a:t>=</a:t>
            </a:r>
            <a:r>
              <a:rPr lang="en-IN" sz="2400" dirty="0" err="1"/>
              <a:t>pizzas.pizza_id</a:t>
            </a:r>
            <a:endParaRPr lang="en-IN" sz="2400" dirty="0"/>
          </a:p>
          <a:p>
            <a:pPr marL="0" indent="0">
              <a:buNone/>
            </a:pPr>
            <a:r>
              <a:rPr lang="en-IN" sz="2400" dirty="0"/>
              <a:t>group by pizza_types.name </a:t>
            </a:r>
          </a:p>
          <a:p>
            <a:pPr marL="0" indent="0">
              <a:buNone/>
            </a:pPr>
            <a:r>
              <a:rPr lang="en-IN" sz="2400" dirty="0"/>
              <a:t>order by revenue </a:t>
            </a:r>
            <a:r>
              <a:rPr lang="en-IN" sz="2400" dirty="0" err="1" smtClean="0"/>
              <a:t>desc</a:t>
            </a:r>
            <a:endParaRPr sz="2400" dirty="0"/>
          </a:p>
          <a:p>
            <a:pPr marL="0" indent="0">
              <a:buNone/>
            </a:pPr>
            <a:endParaRPr dirty="0"/>
          </a:p>
          <a:p>
            <a:pPr marL="0" indent="0">
              <a:buNone/>
            </a:pPr>
            <a:r>
              <a:rPr dirty="0"/>
              <a:t>Cumulative Revenue: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0349" y="1600200"/>
            <a:ext cx="2254499" cy="442974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dirty="0" smtClean="0"/>
              <a:t>Top </a:t>
            </a:r>
            <a:r>
              <a:rPr dirty="0"/>
              <a:t>3 Most Ordered Pizza Types by Revenue for Each Category</a:t>
            </a:r>
          </a:p>
        </p:txBody>
      </p:sp>
      <p:sp>
        <p:nvSpPr>
          <p:cNvPr id="3" name="Content Placeholder 2"/>
          <p:cNvSpPr>
            <a:spLocks noGrp="1"/>
          </p:cNvSpPr>
          <p:nvPr>
            <p:ph idx="1"/>
          </p:nvPr>
        </p:nvSpPr>
        <p:spPr>
          <a:xfrm>
            <a:off x="143219" y="1156771"/>
            <a:ext cx="8543581" cy="5516697"/>
          </a:xfrm>
        </p:spPr>
        <p:txBody>
          <a:bodyPr>
            <a:normAutofit/>
          </a:bodyPr>
          <a:lstStyle/>
          <a:p>
            <a:pPr marL="0" indent="0">
              <a:buNone/>
            </a:pPr>
            <a:r>
              <a:rPr sz="2800" dirty="0" smtClean="0"/>
              <a:t>SELECT </a:t>
            </a:r>
            <a:r>
              <a:rPr sz="2800" dirty="0"/>
              <a:t>name, revenue FROM (SELECT category, name, revenue, RANK() OVER (PARTITION BY category ORDER BY revenue DESC) AS RN FROM (SELECT </a:t>
            </a:r>
            <a:r>
              <a:rPr sz="2800" dirty="0" err="1"/>
              <a:t>pizza_types.category</a:t>
            </a:r>
            <a:r>
              <a:rPr sz="2800" dirty="0"/>
              <a:t>, pizza_types.name, SUM(</a:t>
            </a:r>
            <a:r>
              <a:rPr sz="2800" dirty="0" err="1"/>
              <a:t>order_details.quantity</a:t>
            </a:r>
            <a:r>
              <a:rPr sz="2800" dirty="0"/>
              <a:t>*</a:t>
            </a:r>
            <a:r>
              <a:rPr sz="2800" dirty="0" err="1"/>
              <a:t>pizzas.price</a:t>
            </a:r>
            <a:r>
              <a:rPr sz="2800" dirty="0"/>
              <a:t>) AS revenue FROM </a:t>
            </a:r>
            <a:r>
              <a:rPr sz="2800" dirty="0" err="1"/>
              <a:t>pizza_types</a:t>
            </a:r>
            <a:r>
              <a:rPr sz="2800" dirty="0"/>
              <a:t> JOIN pizzas ON </a:t>
            </a:r>
            <a:r>
              <a:rPr sz="2800" dirty="0" err="1"/>
              <a:t>pizzas.pizza_type_id</a:t>
            </a:r>
            <a:r>
              <a:rPr sz="2800" dirty="0"/>
              <a:t>= </a:t>
            </a:r>
            <a:r>
              <a:rPr sz="2800" dirty="0" err="1"/>
              <a:t>pizza_types.pizza_type_id</a:t>
            </a:r>
            <a:r>
              <a:rPr sz="2800" dirty="0"/>
              <a:t> JOIN </a:t>
            </a:r>
            <a:r>
              <a:rPr sz="2800" dirty="0" err="1"/>
              <a:t>order_details</a:t>
            </a:r>
            <a:r>
              <a:rPr sz="2800" dirty="0"/>
              <a:t> ON </a:t>
            </a:r>
            <a:r>
              <a:rPr sz="2800" dirty="0" err="1"/>
              <a:t>order_details.pizza_id</a:t>
            </a:r>
            <a:r>
              <a:rPr sz="2800" dirty="0"/>
              <a:t>=</a:t>
            </a:r>
            <a:r>
              <a:rPr sz="2800" dirty="0" err="1"/>
              <a:t>pizzas.pizza_id</a:t>
            </a:r>
            <a:r>
              <a:rPr sz="2800" dirty="0"/>
              <a:t> GROUP BY </a:t>
            </a:r>
            <a:r>
              <a:rPr sz="2800" dirty="0" err="1"/>
              <a:t>pizza_types.category</a:t>
            </a:r>
            <a:r>
              <a:rPr sz="2800" dirty="0"/>
              <a:t>, pizza_types.name) AS A) AS B WHERE RN &lt;= </a:t>
            </a:r>
            <a:r>
              <a:rPr sz="2800" dirty="0" smtClean="0"/>
              <a:t>3</a:t>
            </a:r>
            <a:endParaRPr sz="2800" dirty="0"/>
          </a:p>
          <a:p>
            <a:pPr marL="0" indent="0">
              <a:buNone/>
            </a:pPr>
            <a:r>
              <a:rPr dirty="0" smtClean="0"/>
              <a:t>Top </a:t>
            </a:r>
            <a:r>
              <a:rPr dirty="0"/>
              <a:t>3 Pizzas by Category</a:t>
            </a:r>
            <a:r>
              <a:rPr dirty="0" smtClean="0"/>
              <a:t>:</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009" y="5221993"/>
            <a:ext cx="4271791" cy="126694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solidFill>
                  <a:srgbClr val="FF0000"/>
                </a:solidFill>
              </a:rPr>
              <a:t>Conclusion and Insights</a:t>
            </a:r>
          </a:p>
        </p:txBody>
      </p:sp>
      <p:sp>
        <p:nvSpPr>
          <p:cNvPr id="3" name="Content Placeholder 2"/>
          <p:cNvSpPr>
            <a:spLocks noGrp="1"/>
          </p:cNvSpPr>
          <p:nvPr>
            <p:ph idx="1"/>
          </p:nvPr>
        </p:nvSpPr>
        <p:spPr/>
        <p:txBody>
          <a:bodyPr/>
          <a:lstStyle/>
          <a:p>
            <a:r>
              <a:rPr dirty="0"/>
              <a:t>The analysis of Pizza Hut sales reveals key insights about pizza preferences, sales distribution, and revenue generation. The most popular pizza types significantly contribute to revenue, and sales trends vary by hour and category. These insights can help optimize pricing strategies, promotions, and menu offerings.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r>
              <a:rPr dirty="0" smtClean="0"/>
              <a:t> </a:t>
            </a:r>
            <a:r>
              <a:rPr dirty="0"/>
              <a:t>to Pizza Sales Analysis</a:t>
            </a:r>
          </a:p>
        </p:txBody>
      </p:sp>
      <p:sp>
        <p:nvSpPr>
          <p:cNvPr id="3" name="Content Placeholder 2"/>
          <p:cNvSpPr>
            <a:spLocks noGrp="1"/>
          </p:cNvSpPr>
          <p:nvPr>
            <p:ph idx="1"/>
          </p:nvPr>
        </p:nvSpPr>
        <p:spPr/>
        <p:txBody>
          <a:bodyPr/>
          <a:lstStyle/>
          <a:p>
            <a:r>
              <a:t>The Pizza Hut sales analysis aims to explore sales trends, revenue generation, and customer preferences. Using SQL queries, we analyzed sales data to uncover insights about the most popular pizzas, sales distribution, and revenue contribution. This analysis can help inform strategic business decisions.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DATABASE SCHEMA</a:t>
            </a:r>
            <a:endParaRPr lang="en-IN" sz="5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3" y="2078701"/>
            <a:ext cx="9127867" cy="3958513"/>
          </a:xfrm>
        </p:spPr>
      </p:pic>
    </p:spTree>
    <p:extLst>
      <p:ext uri="{BB962C8B-B14F-4D97-AF65-F5344CB8AC3E}">
        <p14:creationId xmlns:p14="http://schemas.microsoft.com/office/powerpoint/2010/main" val="71182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smtClean="0"/>
              <a:t> </a:t>
            </a:r>
            <a:r>
              <a:rPr dirty="0"/>
              <a:t>Retrieve the Total Number of Orders Placed</a:t>
            </a:r>
          </a:p>
        </p:txBody>
      </p:sp>
      <p:sp>
        <p:nvSpPr>
          <p:cNvPr id="3" name="Content Placeholder 2"/>
          <p:cNvSpPr>
            <a:spLocks noGrp="1"/>
          </p:cNvSpPr>
          <p:nvPr>
            <p:ph idx="1"/>
          </p:nvPr>
        </p:nvSpPr>
        <p:spPr/>
        <p:txBody>
          <a:bodyPr/>
          <a:lstStyle/>
          <a:p>
            <a:pPr marL="0" indent="0">
              <a:buNone/>
            </a:pPr>
            <a:r>
              <a:rPr dirty="0" smtClean="0"/>
              <a:t>SELECT </a:t>
            </a:r>
            <a:r>
              <a:rPr dirty="0"/>
              <a:t>COUNT(</a:t>
            </a:r>
            <a:r>
              <a:rPr dirty="0" err="1"/>
              <a:t>order_id</a:t>
            </a:r>
            <a:r>
              <a:rPr dirty="0"/>
              <a:t>) as </a:t>
            </a:r>
            <a:r>
              <a:rPr dirty="0" err="1"/>
              <a:t>Total_orders</a:t>
            </a:r>
            <a:r>
              <a:rPr dirty="0"/>
              <a:t> FROM orders</a:t>
            </a:r>
          </a:p>
          <a:p>
            <a:pPr marL="0" indent="0">
              <a:buNone/>
            </a:pPr>
            <a:r>
              <a:rPr lang="en-US" dirty="0" smtClean="0"/>
              <a:t> </a:t>
            </a:r>
          </a:p>
          <a:p>
            <a:pPr marL="0" indent="0">
              <a:buNone/>
            </a:pPr>
            <a:r>
              <a:rPr lang="en-US" dirty="0" smtClean="0"/>
              <a:t>Total Orders:</a:t>
            </a:r>
            <a:endParaRPr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5986" y="3224202"/>
            <a:ext cx="2719903" cy="16304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smtClean="0"/>
              <a:t> </a:t>
            </a:r>
            <a:r>
              <a:rPr dirty="0"/>
              <a:t>Calculate the Total Revenue Generated from Pizza Sales</a:t>
            </a:r>
          </a:p>
        </p:txBody>
      </p:sp>
      <p:sp>
        <p:nvSpPr>
          <p:cNvPr id="3" name="Content Placeholder 2"/>
          <p:cNvSpPr>
            <a:spLocks noGrp="1"/>
          </p:cNvSpPr>
          <p:nvPr>
            <p:ph idx="1"/>
          </p:nvPr>
        </p:nvSpPr>
        <p:spPr>
          <a:xfrm>
            <a:off x="457200" y="1600200"/>
            <a:ext cx="8229600" cy="5120089"/>
          </a:xfrm>
        </p:spPr>
        <p:txBody>
          <a:bodyPr/>
          <a:lstStyle/>
          <a:p>
            <a:pPr marL="0" indent="0">
              <a:buNone/>
            </a:pPr>
            <a:r>
              <a:rPr dirty="0" smtClean="0"/>
              <a:t>SELECT </a:t>
            </a:r>
            <a:r>
              <a:rPr dirty="0"/>
              <a:t>ROUND(SUM(</a:t>
            </a:r>
            <a:r>
              <a:rPr dirty="0" err="1"/>
              <a:t>order_details.quantity</a:t>
            </a:r>
            <a:r>
              <a:rPr dirty="0"/>
              <a:t> * </a:t>
            </a:r>
            <a:r>
              <a:rPr dirty="0" err="1"/>
              <a:t>pizzas.price</a:t>
            </a:r>
            <a:r>
              <a:rPr dirty="0"/>
              <a:t>), 2) as </a:t>
            </a:r>
            <a:r>
              <a:rPr dirty="0" err="1"/>
              <a:t>Total_sales</a:t>
            </a:r>
            <a:r>
              <a:rPr dirty="0"/>
              <a:t> FROM </a:t>
            </a:r>
            <a:r>
              <a:rPr dirty="0" err="1"/>
              <a:t>order_details</a:t>
            </a:r>
            <a:r>
              <a:rPr dirty="0"/>
              <a:t> JOIN pizzas ON </a:t>
            </a:r>
            <a:r>
              <a:rPr dirty="0" err="1"/>
              <a:t>pizzas.pizza_id</a:t>
            </a:r>
            <a:r>
              <a:rPr dirty="0"/>
              <a:t> = </a:t>
            </a:r>
            <a:r>
              <a:rPr dirty="0" err="1"/>
              <a:t>order_details.pizza_id</a:t>
            </a:r>
            <a:endParaRPr dirty="0"/>
          </a:p>
          <a:p>
            <a:pPr marL="0" indent="0">
              <a:buNone/>
            </a:pPr>
            <a:endParaRPr dirty="0" smtClean="0"/>
          </a:p>
          <a:p>
            <a:pPr marL="0" indent="0">
              <a:buNone/>
            </a:pPr>
            <a:r>
              <a:rPr dirty="0" smtClean="0"/>
              <a:t>Total Sales: </a:t>
            </a:r>
            <a:endParaRP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252" y="4160243"/>
            <a:ext cx="2883240" cy="13371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smtClean="0"/>
              <a:t> </a:t>
            </a:r>
            <a:r>
              <a:rPr dirty="0"/>
              <a:t>Identify the Highest-Priced Pizza</a:t>
            </a:r>
          </a:p>
        </p:txBody>
      </p:sp>
      <p:sp>
        <p:nvSpPr>
          <p:cNvPr id="3" name="Content Placeholder 2"/>
          <p:cNvSpPr>
            <a:spLocks noGrp="1"/>
          </p:cNvSpPr>
          <p:nvPr>
            <p:ph idx="1"/>
          </p:nvPr>
        </p:nvSpPr>
        <p:spPr>
          <a:xfrm>
            <a:off x="457200" y="1123720"/>
            <a:ext cx="8229600" cy="5596569"/>
          </a:xfrm>
        </p:spPr>
        <p:txBody>
          <a:bodyPr>
            <a:normAutofit/>
          </a:bodyPr>
          <a:lstStyle/>
          <a:p>
            <a:pPr marL="0" indent="0">
              <a:buNone/>
            </a:pPr>
            <a:endParaRPr dirty="0"/>
          </a:p>
          <a:p>
            <a:pPr marL="0" indent="0">
              <a:buNone/>
            </a:pPr>
            <a:r>
              <a:rPr dirty="0"/>
              <a:t>SELECT TOP 1 pizza_types.name, </a:t>
            </a:r>
            <a:r>
              <a:rPr dirty="0" err="1"/>
              <a:t>pizzas.price</a:t>
            </a:r>
            <a:r>
              <a:rPr dirty="0"/>
              <a:t> FROM </a:t>
            </a:r>
            <a:r>
              <a:rPr dirty="0" err="1"/>
              <a:t>pizza_types</a:t>
            </a:r>
            <a:r>
              <a:rPr dirty="0"/>
              <a:t> JOIN pizzas ON </a:t>
            </a:r>
            <a:r>
              <a:rPr dirty="0" err="1"/>
              <a:t>pizza_types.pizza_type_id</a:t>
            </a:r>
            <a:r>
              <a:rPr dirty="0"/>
              <a:t> = </a:t>
            </a:r>
            <a:r>
              <a:rPr dirty="0" err="1"/>
              <a:t>pizzas.pizza_type_id</a:t>
            </a:r>
            <a:r>
              <a:rPr dirty="0"/>
              <a:t> ORDER BY </a:t>
            </a:r>
            <a:r>
              <a:rPr dirty="0" err="1"/>
              <a:t>pizzas.price</a:t>
            </a:r>
            <a:r>
              <a:rPr dirty="0"/>
              <a:t> </a:t>
            </a:r>
            <a:r>
              <a:rPr dirty="0" smtClean="0"/>
              <a:t>DESC</a:t>
            </a:r>
            <a:endParaRPr lang="en-US" dirty="0" smtClean="0"/>
          </a:p>
          <a:p>
            <a:endParaRPr dirty="0"/>
          </a:p>
          <a:p>
            <a:pPr marL="0" indent="0">
              <a:buNone/>
            </a:pPr>
            <a:r>
              <a:rPr dirty="0"/>
              <a:t>Highest Priced Pizza: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618" y="4296580"/>
            <a:ext cx="4631876" cy="18508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smtClean="0"/>
              <a:t>Identify </a:t>
            </a:r>
            <a:r>
              <a:rPr dirty="0"/>
              <a:t>the Most Common Pizza Size Ordered</a:t>
            </a:r>
          </a:p>
        </p:txBody>
      </p:sp>
      <p:sp>
        <p:nvSpPr>
          <p:cNvPr id="3" name="Content Placeholder 2"/>
          <p:cNvSpPr>
            <a:spLocks noGrp="1"/>
          </p:cNvSpPr>
          <p:nvPr>
            <p:ph idx="1"/>
          </p:nvPr>
        </p:nvSpPr>
        <p:spPr>
          <a:xfrm>
            <a:off x="457200" y="1079654"/>
            <a:ext cx="8229600" cy="5662670"/>
          </a:xfrm>
        </p:spPr>
        <p:txBody>
          <a:bodyPr>
            <a:normAutofit/>
          </a:bodyPr>
          <a:lstStyle/>
          <a:p>
            <a:pPr marL="0" indent="0">
              <a:buNone/>
            </a:pPr>
            <a:endParaRPr dirty="0"/>
          </a:p>
          <a:p>
            <a:pPr marL="0" indent="0">
              <a:buNone/>
            </a:pPr>
            <a:r>
              <a:rPr sz="2800" dirty="0"/>
              <a:t>SELECT </a:t>
            </a:r>
            <a:r>
              <a:rPr sz="2800" dirty="0" err="1"/>
              <a:t>pizzas.size</a:t>
            </a:r>
            <a:r>
              <a:rPr sz="2800" dirty="0"/>
              <a:t>, COUNT(</a:t>
            </a:r>
            <a:r>
              <a:rPr sz="2800" dirty="0" err="1"/>
              <a:t>order_details.order_details_id</a:t>
            </a:r>
            <a:r>
              <a:rPr sz="2800" dirty="0"/>
              <a:t>) as </a:t>
            </a:r>
            <a:r>
              <a:rPr sz="2800" dirty="0" err="1"/>
              <a:t>order_count</a:t>
            </a:r>
            <a:r>
              <a:rPr sz="2800" dirty="0"/>
              <a:t> FROM pizzas JOIN </a:t>
            </a:r>
            <a:r>
              <a:rPr sz="2800" dirty="0" err="1"/>
              <a:t>order_details</a:t>
            </a:r>
            <a:r>
              <a:rPr sz="2800" dirty="0"/>
              <a:t> ON </a:t>
            </a:r>
            <a:r>
              <a:rPr sz="2800" dirty="0" err="1"/>
              <a:t>pizzas.pizza_id</a:t>
            </a:r>
            <a:r>
              <a:rPr sz="2800" dirty="0"/>
              <a:t>=</a:t>
            </a:r>
            <a:r>
              <a:rPr sz="2800" dirty="0" err="1"/>
              <a:t>order_details.pizza_id</a:t>
            </a:r>
            <a:r>
              <a:rPr sz="2800" dirty="0"/>
              <a:t> GROUP BY </a:t>
            </a:r>
            <a:r>
              <a:rPr sz="2800" dirty="0" err="1"/>
              <a:t>pizzas.size</a:t>
            </a:r>
            <a:r>
              <a:rPr sz="2800" dirty="0"/>
              <a:t> ORDER BY </a:t>
            </a:r>
            <a:r>
              <a:rPr sz="2800" dirty="0" err="1"/>
              <a:t>order_count</a:t>
            </a:r>
            <a:r>
              <a:rPr sz="2800" dirty="0"/>
              <a:t> DESC</a:t>
            </a:r>
          </a:p>
          <a:p>
            <a:pPr marL="0" indent="0">
              <a:buNone/>
            </a:pPr>
            <a:endParaRPr lang="en-US" dirty="0" smtClean="0"/>
          </a:p>
          <a:p>
            <a:pPr marL="0" indent="0">
              <a:buNone/>
            </a:pPr>
            <a:endParaRPr dirty="0"/>
          </a:p>
          <a:p>
            <a:pPr marL="0" indent="0">
              <a:buNone/>
            </a:pPr>
            <a:r>
              <a:rPr dirty="0"/>
              <a:t>Most Common Pizza Size: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8624" y="4671963"/>
            <a:ext cx="3324533" cy="20703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smtClean="0"/>
              <a:t>List </a:t>
            </a:r>
            <a:r>
              <a:rPr dirty="0"/>
              <a:t>the Top 5 Most Ordered Pizza Types with Quantities</a:t>
            </a:r>
          </a:p>
        </p:txBody>
      </p:sp>
      <p:sp>
        <p:nvSpPr>
          <p:cNvPr id="3" name="Content Placeholder 2"/>
          <p:cNvSpPr>
            <a:spLocks noGrp="1"/>
          </p:cNvSpPr>
          <p:nvPr>
            <p:ph idx="1"/>
          </p:nvPr>
        </p:nvSpPr>
        <p:spPr>
          <a:xfrm>
            <a:off x="99152" y="1600200"/>
            <a:ext cx="8587648" cy="5153140"/>
          </a:xfrm>
        </p:spPr>
        <p:txBody>
          <a:bodyPr>
            <a:normAutofit/>
          </a:bodyPr>
          <a:lstStyle/>
          <a:p>
            <a:pPr marL="0" indent="0">
              <a:buNone/>
            </a:pPr>
            <a:r>
              <a:rPr sz="2800" dirty="0" smtClean="0"/>
              <a:t>SELECT </a:t>
            </a:r>
            <a:r>
              <a:rPr sz="2800" dirty="0"/>
              <a:t>TOP 5 pizza_types.name, SUM(</a:t>
            </a:r>
            <a:r>
              <a:rPr sz="2800" dirty="0" err="1"/>
              <a:t>order_details.quantity</a:t>
            </a:r>
            <a:r>
              <a:rPr sz="2800" dirty="0"/>
              <a:t>) AS </a:t>
            </a:r>
            <a:r>
              <a:rPr sz="2800" dirty="0" err="1"/>
              <a:t>qyt</a:t>
            </a:r>
            <a:r>
              <a:rPr sz="2800" dirty="0"/>
              <a:t> FROM </a:t>
            </a:r>
            <a:r>
              <a:rPr sz="2800" dirty="0" err="1"/>
              <a:t>pizza_types</a:t>
            </a:r>
            <a:r>
              <a:rPr sz="2800" dirty="0"/>
              <a:t> JOIN pizzas ON </a:t>
            </a:r>
            <a:r>
              <a:rPr sz="2800" dirty="0" err="1"/>
              <a:t>pizza_types.pizza_type_id</a:t>
            </a:r>
            <a:r>
              <a:rPr sz="2800" dirty="0"/>
              <a:t> = </a:t>
            </a:r>
            <a:r>
              <a:rPr sz="2800" dirty="0" err="1"/>
              <a:t>pizzas.pizza_type_id</a:t>
            </a:r>
            <a:r>
              <a:rPr sz="2800" dirty="0"/>
              <a:t> JOIN </a:t>
            </a:r>
            <a:r>
              <a:rPr sz="2800" dirty="0" err="1"/>
              <a:t>order_details</a:t>
            </a:r>
            <a:r>
              <a:rPr sz="2800" dirty="0"/>
              <a:t> ON </a:t>
            </a:r>
            <a:r>
              <a:rPr sz="2800" dirty="0" err="1"/>
              <a:t>order_details.pizza_id</a:t>
            </a:r>
            <a:r>
              <a:rPr sz="2800" dirty="0"/>
              <a:t> = </a:t>
            </a:r>
            <a:r>
              <a:rPr sz="2800" dirty="0" err="1"/>
              <a:t>pizzas.pizza_id</a:t>
            </a:r>
            <a:r>
              <a:rPr sz="2800" dirty="0"/>
              <a:t> GROUP BY pizza_types.name ORDER BY </a:t>
            </a:r>
            <a:r>
              <a:rPr sz="2800" dirty="0" err="1"/>
              <a:t>qyt</a:t>
            </a:r>
            <a:r>
              <a:rPr sz="2800" dirty="0"/>
              <a:t> DESC</a:t>
            </a:r>
          </a:p>
          <a:p>
            <a:pPr marL="0" indent="0">
              <a:buNone/>
            </a:pPr>
            <a:endParaRPr dirty="0"/>
          </a:p>
          <a:p>
            <a:pPr marL="0" indent="0">
              <a:buNone/>
            </a:pPr>
            <a:r>
              <a:rPr dirty="0"/>
              <a:t>Top 5 Pizza Types: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955" y="4296578"/>
            <a:ext cx="5820279" cy="18949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smtClean="0"/>
              <a:t> </a:t>
            </a:r>
            <a:r>
              <a:rPr dirty="0"/>
              <a:t>Find the Total Quantity of Each Pizza Category Ordered</a:t>
            </a:r>
          </a:p>
        </p:txBody>
      </p:sp>
      <p:sp>
        <p:nvSpPr>
          <p:cNvPr id="3" name="Content Placeholder 2"/>
          <p:cNvSpPr>
            <a:spLocks noGrp="1"/>
          </p:cNvSpPr>
          <p:nvPr>
            <p:ph idx="1"/>
          </p:nvPr>
        </p:nvSpPr>
        <p:spPr>
          <a:xfrm>
            <a:off x="457200" y="1600200"/>
            <a:ext cx="8229600" cy="5164157"/>
          </a:xfrm>
        </p:spPr>
        <p:txBody>
          <a:bodyPr>
            <a:normAutofit/>
          </a:bodyPr>
          <a:lstStyle/>
          <a:p>
            <a:pPr marL="0" indent="0">
              <a:buNone/>
            </a:pPr>
            <a:r>
              <a:rPr sz="2800" dirty="0" smtClean="0"/>
              <a:t>SELECT </a:t>
            </a:r>
            <a:r>
              <a:rPr sz="2800" dirty="0" err="1"/>
              <a:t>pizza_types.category</a:t>
            </a:r>
            <a:r>
              <a:rPr sz="2800" dirty="0"/>
              <a:t>, SUM(</a:t>
            </a:r>
            <a:r>
              <a:rPr sz="2800" dirty="0" err="1"/>
              <a:t>order_details.quantity</a:t>
            </a:r>
            <a:r>
              <a:rPr sz="2800" dirty="0"/>
              <a:t>) AS </a:t>
            </a:r>
            <a:r>
              <a:rPr sz="2800" dirty="0" err="1"/>
              <a:t>qyt</a:t>
            </a:r>
            <a:r>
              <a:rPr sz="2800" dirty="0"/>
              <a:t> FROM </a:t>
            </a:r>
            <a:r>
              <a:rPr sz="2800" dirty="0" err="1"/>
              <a:t>pizza_types</a:t>
            </a:r>
            <a:r>
              <a:rPr sz="2800" dirty="0"/>
              <a:t> JOIN pizzas ON </a:t>
            </a:r>
            <a:r>
              <a:rPr sz="2800" dirty="0" err="1"/>
              <a:t>pizza_types.pizza_type_id</a:t>
            </a:r>
            <a:r>
              <a:rPr sz="2800" dirty="0"/>
              <a:t>=</a:t>
            </a:r>
            <a:r>
              <a:rPr sz="2800" dirty="0" err="1"/>
              <a:t>pizzas.pizza_type_id</a:t>
            </a:r>
            <a:r>
              <a:rPr sz="2800" dirty="0"/>
              <a:t> JOIN </a:t>
            </a:r>
            <a:r>
              <a:rPr sz="2800" dirty="0" err="1"/>
              <a:t>order_details</a:t>
            </a:r>
            <a:r>
              <a:rPr sz="2800" dirty="0"/>
              <a:t> ON </a:t>
            </a:r>
            <a:r>
              <a:rPr sz="2800" dirty="0" err="1"/>
              <a:t>order_details.pizza_id</a:t>
            </a:r>
            <a:r>
              <a:rPr sz="2800" dirty="0"/>
              <a:t>=</a:t>
            </a:r>
            <a:r>
              <a:rPr sz="2800" dirty="0" err="1"/>
              <a:t>pizzas.pizza_id</a:t>
            </a:r>
            <a:r>
              <a:rPr sz="2800" dirty="0"/>
              <a:t> GROUP BY </a:t>
            </a:r>
            <a:r>
              <a:rPr sz="2800" dirty="0" err="1"/>
              <a:t>pizza_types.category</a:t>
            </a:r>
            <a:r>
              <a:rPr sz="2800" dirty="0"/>
              <a:t> ORDER BY </a:t>
            </a:r>
            <a:r>
              <a:rPr sz="2800" dirty="0" err="1"/>
              <a:t>qyt</a:t>
            </a:r>
            <a:r>
              <a:rPr sz="2800" dirty="0"/>
              <a:t> DESC</a:t>
            </a:r>
          </a:p>
          <a:p>
            <a:pPr marL="0" indent="0">
              <a:buNone/>
            </a:pPr>
            <a:endParaRPr dirty="0"/>
          </a:p>
          <a:p>
            <a:pPr marL="0" indent="0">
              <a:buNone/>
            </a:pPr>
            <a:r>
              <a:rPr dirty="0"/>
              <a:t>Total Quantity by Category: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6971" y="4474308"/>
            <a:ext cx="2596870" cy="170391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144</TotalTime>
  <Words>647</Words>
  <Application>Microsoft Office PowerPoint</Application>
  <PresentationFormat>On-screen Show (4:3)</PresentationFormat>
  <Paragraphs>73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Pizza Hut Sales Analysis</vt:lpstr>
      <vt:lpstr>Objective to Pizza Sales Analysis</vt:lpstr>
      <vt:lpstr>DATABASE SCHEMA</vt:lpstr>
      <vt:lpstr> Retrieve the Total Number of Orders Placed</vt:lpstr>
      <vt:lpstr> Calculate the Total Revenue Generated from Pizza Sales</vt:lpstr>
      <vt:lpstr> Identify the Highest-Priced Pizza</vt:lpstr>
      <vt:lpstr>Identify the Most Common Pizza Size Ordered</vt:lpstr>
      <vt:lpstr>List the Top 5 Most Ordered Pizza Types with Quantities</vt:lpstr>
      <vt:lpstr> Find the Total Quantity of Each Pizza Category Ordered</vt:lpstr>
      <vt:lpstr> Determine the Distribution of Orders by Hour of the Day</vt:lpstr>
      <vt:lpstr>Category-Wise Distribution of Pizzas</vt:lpstr>
      <vt:lpstr>Calculate the Average Number of Pizzas Ordered Per Day</vt:lpstr>
      <vt:lpstr>Determine the Top 3 Most Ordered Pizza Types by Revenue</vt:lpstr>
      <vt:lpstr> Calculate the Percentage Contribution of Each Pizza Type to Total Revenue</vt:lpstr>
      <vt:lpstr> Analyze the Cumulative Revenue Generated Over Time</vt:lpstr>
      <vt:lpstr>Top 3 Most Ordered Pizza Types by Revenue for Each Category</vt:lpstr>
      <vt:lpstr>Conclusion and Insights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Hut Sales Analysis</dc:title>
  <dc:subject/>
  <dc:creator/>
  <cp:keywords/>
  <dc:description>generated using python-pptx</dc:description>
  <cp:lastModifiedBy>admin</cp:lastModifiedBy>
  <cp:revision>13</cp:revision>
  <dcterms:created xsi:type="dcterms:W3CDTF">2013-01-27T09:14:16Z</dcterms:created>
  <dcterms:modified xsi:type="dcterms:W3CDTF">2024-10-05T17:24:23Z</dcterms:modified>
  <cp:category/>
</cp:coreProperties>
</file>