
<file path=[Content_Types].xml><?xml version="1.0" encoding="utf-8"?>
<Types xmlns="http://schemas.openxmlformats.org/package/2006/content-types">
  <Default Extension="png" ContentType="image/pn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4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62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364277"/>
            <a:ext cx="13452126" cy="41391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574" y="6365768"/>
            <a:ext cx="4615662" cy="4154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3885117"/>
            <a:ext cx="13452128" cy="24904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667573" y="3885117"/>
            <a:ext cx="4615664" cy="2490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483" y="4100564"/>
            <a:ext cx="12216201" cy="2059605"/>
          </a:xfrm>
        </p:spPr>
        <p:txBody>
          <a:bodyPr anchor="b">
            <a:noAutofit/>
          </a:bodyPr>
          <a:lstStyle>
            <a:lvl1pPr algn="r">
              <a:defRPr sz="8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483" y="6591059"/>
            <a:ext cx="12216201" cy="1676531"/>
          </a:xfrm>
        </p:spPr>
        <p:txBody>
          <a:bodyPr>
            <a:normAutofit/>
          </a:bodyPr>
          <a:lstStyle>
            <a:lvl1pPr marL="0" indent="0" algn="r">
              <a:buNone/>
              <a:defRPr sz="30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883019" y="4125506"/>
            <a:ext cx="1757832" cy="2034663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11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892942"/>
            <a:ext cx="15656718" cy="481746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8894433"/>
            <a:ext cx="2404496" cy="2164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851982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5878741" y="6851982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84" y="7067425"/>
            <a:ext cx="14420789" cy="67957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0484" y="914396"/>
            <a:ext cx="14420789" cy="5384363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0478" y="7754375"/>
            <a:ext cx="14420793" cy="93445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94183" y="7066964"/>
            <a:ext cx="1731227" cy="163618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35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892942"/>
            <a:ext cx="15656718" cy="481746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8894433"/>
            <a:ext cx="2404496" cy="2164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851982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5878741" y="6851982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83" y="914396"/>
            <a:ext cx="14420787" cy="5389125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0484" y="7067423"/>
            <a:ext cx="14420789" cy="1636184"/>
          </a:xfrm>
        </p:spPr>
        <p:txBody>
          <a:bodyPr anchor="ctr"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94183" y="7067423"/>
            <a:ext cx="1731227" cy="163618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461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892942"/>
            <a:ext cx="15656718" cy="481746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8894433"/>
            <a:ext cx="2404496" cy="21640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6851982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5878741" y="6851982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785" y="914398"/>
            <a:ext cx="13078316" cy="4554092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103433" y="5480068"/>
            <a:ext cx="12234869" cy="82345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0484" y="7067423"/>
            <a:ext cx="14420789" cy="1636184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94183" y="7064888"/>
            <a:ext cx="1731227" cy="163618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875358" y="112217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94214" y="4550286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540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892942"/>
            <a:ext cx="15656718" cy="481746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8894433"/>
            <a:ext cx="2404496" cy="2164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6851982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5878741" y="6851982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78" y="7067423"/>
            <a:ext cx="14420793" cy="88280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0480" y="7950224"/>
            <a:ext cx="14420793" cy="753383"/>
          </a:xfrm>
        </p:spPr>
        <p:txBody>
          <a:bodyPr anchor="t"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94183" y="7064888"/>
            <a:ext cx="1731227" cy="163618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115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03833" y="1129842"/>
            <a:ext cx="14437440" cy="16214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91419" y="3505310"/>
            <a:ext cx="4605051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20483" y="4534010"/>
            <a:ext cx="4574553" cy="437027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34038" y="3505310"/>
            <a:ext cx="459486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918205" y="4534010"/>
            <a:ext cx="4594860" cy="437027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836235" y="3505310"/>
            <a:ext cx="460503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836235" y="4534010"/>
            <a:ext cx="4605038" cy="437027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609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20483" y="1129842"/>
            <a:ext cx="14420790" cy="16214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20478" y="6446255"/>
            <a:ext cx="457455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0478" y="3505310"/>
            <a:ext cx="4574558" cy="2286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20478" y="7310648"/>
            <a:ext cx="4574558" cy="1593633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18207" y="6446255"/>
            <a:ext cx="459486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918205" y="3505310"/>
            <a:ext cx="4594860" cy="2286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16176" y="7310646"/>
            <a:ext cx="4600946" cy="1593633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846018" y="6446255"/>
            <a:ext cx="459525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846016" y="3505310"/>
            <a:ext cx="4595258" cy="2286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845830" y="7310643"/>
            <a:ext cx="4601345" cy="1593633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27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480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12174311" y="2804093"/>
            <a:ext cx="7660482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14802304" y="8058605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193847" y="914396"/>
            <a:ext cx="1610703" cy="65306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0483" y="914396"/>
            <a:ext cx="13305006" cy="79898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10689" y="8904281"/>
            <a:ext cx="4114800" cy="5476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0482" y="8904283"/>
            <a:ext cx="9190208" cy="547688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46326" y="8097950"/>
            <a:ext cx="1731227" cy="1636184"/>
          </a:xfrm>
        </p:spPr>
        <p:txBody>
          <a:bodyPr anchor="t"/>
          <a:lstStyle>
            <a:lvl1pPr algn="ctr"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9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5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130361"/>
            <a:ext cx="15656718" cy="481746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37" y="6131852"/>
            <a:ext cx="2404496" cy="2164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3" y="4089401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878738" y="4089401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83" y="4304843"/>
            <a:ext cx="14420790" cy="1636182"/>
          </a:xfrm>
        </p:spPr>
        <p:txBody>
          <a:bodyPr anchor="ctr">
            <a:norm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0483" y="6348257"/>
            <a:ext cx="14420790" cy="2556026"/>
          </a:xfrm>
        </p:spPr>
        <p:txBody>
          <a:bodyPr>
            <a:normAutofit/>
          </a:bodyPr>
          <a:lstStyle>
            <a:lvl1pPr marL="0" indent="0" algn="r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94183" y="4304843"/>
            <a:ext cx="1731227" cy="163618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86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0480" y="3505310"/>
            <a:ext cx="7047537" cy="53989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1185" y="3505310"/>
            <a:ext cx="7050087" cy="53989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2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79" y="1129844"/>
            <a:ext cx="14420795" cy="16214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9526" y="3505310"/>
            <a:ext cx="6708491" cy="103970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484" y="4545013"/>
            <a:ext cx="7047533" cy="43592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30231" y="3505310"/>
            <a:ext cx="6711042" cy="103811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91185" y="4545013"/>
            <a:ext cx="7050089" cy="43592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60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45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46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82" y="1129841"/>
            <a:ext cx="14420789" cy="1621410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8769" y="3505310"/>
            <a:ext cx="8412504" cy="53989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0483" y="3505309"/>
            <a:ext cx="5685117" cy="5398976"/>
          </a:xfrm>
        </p:spPr>
        <p:txBody>
          <a:bodyPr anchor="ctr"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26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55360"/>
            <a:ext cx="15656718" cy="481746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40" y="2956851"/>
            <a:ext cx="2404496" cy="2164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914400"/>
            <a:ext cx="15656718" cy="20522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5878741" y="914400"/>
            <a:ext cx="2404496" cy="20522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85" y="1129842"/>
            <a:ext cx="14420786" cy="1621407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02500" y="3505311"/>
            <a:ext cx="8138774" cy="5398968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0485" y="3505310"/>
            <a:ext cx="5814384" cy="5398973"/>
          </a:xfrm>
        </p:spPr>
        <p:txBody>
          <a:bodyPr anchor="ctr"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50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0482" y="1129842"/>
            <a:ext cx="14420792" cy="1621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0482" y="3505310"/>
            <a:ext cx="14420792" cy="5398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26472" y="8904281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0482" y="8904283"/>
            <a:ext cx="1030599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94183" y="1129841"/>
            <a:ext cx="1731227" cy="163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91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xfrm>
            <a:off x="11076214" y="1714500"/>
            <a:ext cx="7086600" cy="51033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buFont typeface="Wingdings" panose="05000000000000000000" pitchFamily="2" charset="2"/>
              <a:buChar char="§"/>
            </a:pPr>
            <a:r>
              <a:rPr lang="en-US" sz="6000" spc="100" dirty="0" smtClean="0"/>
              <a:t>SWIGGY SALES ANALYSIS USING SQL</a:t>
            </a:r>
          </a:p>
          <a:p>
            <a:pPr algn="just">
              <a:lnSpc>
                <a:spcPct val="100000"/>
              </a:lnSpc>
              <a:spcBef>
                <a:spcPts val="135"/>
              </a:spcBef>
              <a:buFont typeface="Wingdings" panose="05000000000000000000" pitchFamily="2" charset="2"/>
              <a:buChar char="§"/>
            </a:pPr>
            <a:endParaRPr lang="en-US" sz="4400" spc="100" dirty="0"/>
          </a:p>
          <a:p>
            <a:pPr algn="just">
              <a:lnSpc>
                <a:spcPct val="100000"/>
              </a:lnSpc>
              <a:spcBef>
                <a:spcPts val="135"/>
              </a:spcBef>
              <a:buFont typeface="Wingdings" panose="05000000000000000000" pitchFamily="2" charset="2"/>
              <a:buChar char="§"/>
            </a:pPr>
            <a:endParaRPr sz="4400" spc="100" dirty="0"/>
          </a:p>
          <a:p>
            <a:pPr algn="just">
              <a:lnSpc>
                <a:spcPct val="100000"/>
              </a:lnSpc>
              <a:spcBef>
                <a:spcPts val="2470"/>
              </a:spcBef>
              <a:buFont typeface="Wingdings" panose="05000000000000000000" pitchFamily="2" charset="2"/>
              <a:buChar char="Ø"/>
            </a:pPr>
            <a:r>
              <a:rPr sz="4000" spc="120" dirty="0" smtClean="0">
                <a:solidFill>
                  <a:srgbClr val="784016"/>
                </a:solidFill>
                <a:latin typeface="Tahoma"/>
                <a:cs typeface="Tahoma"/>
              </a:rPr>
              <a:t>BY</a:t>
            </a:r>
            <a:r>
              <a:rPr sz="4000" spc="75" dirty="0" smtClean="0">
                <a:solidFill>
                  <a:srgbClr val="784016"/>
                </a:solidFill>
                <a:latin typeface="Tahoma"/>
                <a:cs typeface="Tahoma"/>
              </a:rPr>
              <a:t> </a:t>
            </a:r>
            <a:r>
              <a:rPr lang="en-US" sz="4000" spc="150" dirty="0" smtClean="0">
                <a:solidFill>
                  <a:srgbClr val="784016"/>
                </a:solidFill>
                <a:latin typeface="Tahoma"/>
                <a:cs typeface="Tahoma"/>
              </a:rPr>
              <a:t>JIGNESH JADVANI</a:t>
            </a:r>
            <a:endParaRPr sz="4000" dirty="0">
              <a:solidFill>
                <a:srgbClr val="784016"/>
              </a:solidFill>
              <a:latin typeface="Tahoma"/>
              <a:cs typeface="Tahom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" y="-1"/>
            <a:ext cx="11032672" cy="10287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" y="5581394"/>
            <a:ext cx="4023582" cy="47133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10" dirty="0"/>
              <a:t>QUESTIONS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40622" y="0"/>
            <a:ext cx="2554319" cy="19920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4092" y="2393966"/>
            <a:ext cx="1398905" cy="7353934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351155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2765"/>
              </a:spcBef>
            </a:pPr>
            <a:r>
              <a:rPr sz="5100" b="1" spc="-595" dirty="0">
                <a:solidFill>
                  <a:srgbClr val="363636"/>
                </a:solidFill>
                <a:latin typeface="Trebuchet MS"/>
                <a:cs typeface="Trebuchet MS"/>
              </a:rPr>
              <a:t>01</a:t>
            </a:r>
            <a:endParaRPr sz="5100">
              <a:latin typeface="Trebuchet MS"/>
              <a:cs typeface="Trebuchet MS"/>
            </a:endParaRPr>
          </a:p>
          <a:p>
            <a:pPr marL="342900">
              <a:lnSpc>
                <a:spcPct val="100000"/>
              </a:lnSpc>
              <a:spcBef>
                <a:spcPts val="5650"/>
              </a:spcBef>
            </a:pPr>
            <a:r>
              <a:rPr sz="5100" b="1" spc="-275" dirty="0">
                <a:solidFill>
                  <a:srgbClr val="363636"/>
                </a:solidFill>
                <a:latin typeface="Trebuchet MS"/>
                <a:cs typeface="Trebuchet MS"/>
              </a:rPr>
              <a:t>02</a:t>
            </a:r>
            <a:endParaRPr sz="5100">
              <a:latin typeface="Trebuchet MS"/>
              <a:cs typeface="Trebuchet MS"/>
            </a:endParaRPr>
          </a:p>
          <a:p>
            <a:pPr marL="342900">
              <a:lnSpc>
                <a:spcPct val="100000"/>
              </a:lnSpc>
              <a:spcBef>
                <a:spcPts val="5334"/>
              </a:spcBef>
            </a:pPr>
            <a:r>
              <a:rPr sz="5100" b="1" spc="-275" dirty="0">
                <a:solidFill>
                  <a:srgbClr val="363636"/>
                </a:solidFill>
                <a:latin typeface="Trebuchet MS"/>
                <a:cs typeface="Trebuchet MS"/>
              </a:rPr>
              <a:t>03</a:t>
            </a:r>
            <a:endParaRPr sz="5100">
              <a:latin typeface="Trebuchet MS"/>
              <a:cs typeface="Trebuchet MS"/>
            </a:endParaRPr>
          </a:p>
          <a:p>
            <a:pPr marL="339725">
              <a:lnSpc>
                <a:spcPct val="100000"/>
              </a:lnSpc>
              <a:spcBef>
                <a:spcPts val="5155"/>
              </a:spcBef>
            </a:pPr>
            <a:r>
              <a:rPr sz="5100" b="1" spc="-250" dirty="0">
                <a:solidFill>
                  <a:srgbClr val="363636"/>
                </a:solidFill>
                <a:latin typeface="Trebuchet MS"/>
                <a:cs typeface="Trebuchet MS"/>
              </a:rPr>
              <a:t>04</a:t>
            </a:r>
            <a:endParaRPr sz="5100">
              <a:latin typeface="Trebuchet MS"/>
              <a:cs typeface="Trebuchet MS"/>
            </a:endParaRPr>
          </a:p>
          <a:p>
            <a:pPr marL="368300">
              <a:lnSpc>
                <a:spcPct val="100000"/>
              </a:lnSpc>
              <a:spcBef>
                <a:spcPts val="5430"/>
              </a:spcBef>
            </a:pPr>
            <a:r>
              <a:rPr sz="5100" b="1" spc="-285" dirty="0">
                <a:solidFill>
                  <a:srgbClr val="363636"/>
                </a:solidFill>
                <a:latin typeface="Trebuchet MS"/>
                <a:cs typeface="Trebuchet MS"/>
              </a:rPr>
              <a:t>05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5813" y="4305844"/>
            <a:ext cx="128346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WHICH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IS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TOP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-819" dirty="0">
                <a:solidFill>
                  <a:srgbClr val="231F20"/>
                </a:solidFill>
                <a:latin typeface="Lucida Sans Unicode"/>
                <a:cs typeface="Lucida Sans Unicode"/>
              </a:rPr>
              <a:t>1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CITY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50" dirty="0">
                <a:solidFill>
                  <a:srgbClr val="231F20"/>
                </a:solidFill>
                <a:latin typeface="Lucida Sans Unicode"/>
                <a:cs typeface="Lucida Sans Unicode"/>
              </a:rPr>
              <a:t>WITH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HIGHEST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80" dirty="0">
                <a:solidFill>
                  <a:srgbClr val="231F20"/>
                </a:solidFill>
                <a:latin typeface="Lucida Sans Unicode"/>
                <a:cs typeface="Lucida Sans Unicode"/>
              </a:rPr>
              <a:t>NUMBER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OF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00" dirty="0">
                <a:solidFill>
                  <a:srgbClr val="231F20"/>
                </a:solidFill>
                <a:latin typeface="Lucida Sans Unicode"/>
                <a:cs typeface="Lucida Sans Unicode"/>
              </a:rPr>
              <a:t>RESTAURANTS?</a:t>
            </a:r>
            <a:endParaRPr sz="250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4984" y="5803252"/>
            <a:ext cx="1192720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29" dirty="0">
                <a:solidFill>
                  <a:srgbClr val="231F20"/>
                </a:solidFill>
                <a:latin typeface="Lucida Sans Unicode"/>
                <a:cs typeface="Lucida Sans Unicode"/>
              </a:rPr>
              <a:t>HOW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14" dirty="0">
                <a:solidFill>
                  <a:srgbClr val="231F20"/>
                </a:solidFill>
                <a:latin typeface="Lucida Sans Unicode"/>
                <a:cs typeface="Lucida Sans Unicode"/>
              </a:rPr>
              <a:t>MANY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75" dirty="0">
                <a:solidFill>
                  <a:srgbClr val="231F20"/>
                </a:solidFill>
                <a:latin typeface="Lucida Sans Unicode"/>
                <a:cs typeface="Lucida Sans Unicode"/>
              </a:rPr>
              <a:t>RESTAURANTS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HAVE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WORD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-220" dirty="0">
                <a:solidFill>
                  <a:srgbClr val="231F20"/>
                </a:solidFill>
                <a:latin typeface="Lucida Sans Unicode"/>
                <a:cs typeface="Lucida Sans Unicode"/>
              </a:rPr>
              <a:t>"</a:t>
            </a:r>
            <a:r>
              <a:rPr sz="2500" spc="-5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95" dirty="0">
                <a:solidFill>
                  <a:srgbClr val="231F20"/>
                </a:solidFill>
                <a:latin typeface="Lucida Sans Unicode"/>
                <a:cs typeface="Lucida Sans Unicode"/>
              </a:rPr>
              <a:t>PIZZA"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231F20"/>
                </a:solidFill>
                <a:latin typeface="Lucida Sans Unicode"/>
                <a:cs typeface="Lucida Sans Unicode"/>
              </a:rPr>
              <a:t>IN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THEIR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20" dirty="0">
                <a:solidFill>
                  <a:srgbClr val="231F20"/>
                </a:solidFill>
                <a:latin typeface="Lucida Sans Unicode"/>
                <a:cs typeface="Lucida Sans Unicode"/>
              </a:rPr>
              <a:t>NAME?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4870" y="7355681"/>
            <a:ext cx="1474787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WHAT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IS</a:t>
            </a:r>
            <a:r>
              <a:rPr sz="25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75" dirty="0">
                <a:solidFill>
                  <a:srgbClr val="231F20"/>
                </a:solidFill>
                <a:latin typeface="Lucida Sans Unicode"/>
                <a:cs typeface="Lucida Sans Unicode"/>
              </a:rPr>
              <a:t>MOST</a:t>
            </a:r>
            <a:r>
              <a:rPr sz="25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04" dirty="0">
                <a:solidFill>
                  <a:srgbClr val="231F20"/>
                </a:solidFill>
                <a:latin typeface="Lucida Sans Unicode"/>
                <a:cs typeface="Lucida Sans Unicode"/>
              </a:rPr>
              <a:t>COMMON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80" dirty="0">
                <a:solidFill>
                  <a:srgbClr val="231F20"/>
                </a:solidFill>
                <a:latin typeface="Lucida Sans Unicode"/>
                <a:cs typeface="Lucida Sans Unicode"/>
              </a:rPr>
              <a:t>CUISINE</a:t>
            </a:r>
            <a:r>
              <a:rPr sz="25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85" dirty="0">
                <a:solidFill>
                  <a:srgbClr val="231F20"/>
                </a:solidFill>
                <a:latin typeface="Lucida Sans Unicode"/>
                <a:cs typeface="Lucida Sans Unicode"/>
              </a:rPr>
              <a:t>AMONG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5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75" dirty="0">
                <a:solidFill>
                  <a:srgbClr val="231F20"/>
                </a:solidFill>
                <a:latin typeface="Lucida Sans Unicode"/>
                <a:cs typeface="Lucida Sans Unicode"/>
              </a:rPr>
              <a:t>RESTAURANTS</a:t>
            </a:r>
            <a:r>
              <a:rPr sz="25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231F20"/>
                </a:solidFill>
                <a:latin typeface="Lucida Sans Unicode"/>
                <a:cs typeface="Lucida Sans Unicode"/>
              </a:rPr>
              <a:t>IN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5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DATASET?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4984" y="8700441"/>
            <a:ext cx="1133792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WHAT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IS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25" dirty="0">
                <a:solidFill>
                  <a:srgbClr val="231F20"/>
                </a:solidFill>
                <a:latin typeface="Lucida Sans Unicode"/>
                <a:cs typeface="Lucida Sans Unicode"/>
              </a:rPr>
              <a:t>AVERAGE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RATING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OF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75" dirty="0">
                <a:solidFill>
                  <a:srgbClr val="231F20"/>
                </a:solidFill>
                <a:latin typeface="Lucida Sans Unicode"/>
                <a:cs typeface="Lucida Sans Unicode"/>
              </a:rPr>
              <a:t>RESTAURANTS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231F20"/>
                </a:solidFill>
                <a:latin typeface="Lucida Sans Unicode"/>
                <a:cs typeface="Lucida Sans Unicode"/>
              </a:rPr>
              <a:t>IN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75" dirty="0">
                <a:solidFill>
                  <a:srgbClr val="231F20"/>
                </a:solidFill>
                <a:latin typeface="Lucida Sans Unicode"/>
                <a:cs typeface="Lucida Sans Unicode"/>
              </a:rPr>
              <a:t>EACH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80" dirty="0">
                <a:solidFill>
                  <a:srgbClr val="231F20"/>
                </a:solidFill>
                <a:latin typeface="Lucida Sans Unicode"/>
                <a:cs typeface="Lucida Sans Unicode"/>
              </a:rPr>
              <a:t>CITY?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5813" y="3106368"/>
            <a:ext cx="1110551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29" dirty="0">
                <a:solidFill>
                  <a:srgbClr val="231F20"/>
                </a:solidFill>
                <a:latin typeface="Lucida Sans Unicode"/>
                <a:cs typeface="Lucida Sans Unicode"/>
              </a:rPr>
              <a:t>HOW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14" dirty="0">
                <a:solidFill>
                  <a:srgbClr val="231F20"/>
                </a:solidFill>
                <a:latin typeface="Lucida Sans Unicode"/>
                <a:cs typeface="Lucida Sans Unicode"/>
              </a:rPr>
              <a:t>MANY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75" dirty="0">
                <a:solidFill>
                  <a:srgbClr val="231F20"/>
                </a:solidFill>
                <a:latin typeface="Lucida Sans Unicode"/>
                <a:cs typeface="Lucida Sans Unicode"/>
              </a:rPr>
              <a:t>RESTAURANTS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HAVE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-5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RATING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85" dirty="0">
                <a:solidFill>
                  <a:srgbClr val="231F20"/>
                </a:solidFill>
                <a:latin typeface="Lucida Sans Unicode"/>
                <a:cs typeface="Lucida Sans Unicode"/>
              </a:rPr>
              <a:t>GREATER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THAN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-55" dirty="0">
                <a:solidFill>
                  <a:srgbClr val="231F20"/>
                </a:solidFill>
                <a:latin typeface="Lucida Sans Unicode"/>
                <a:cs typeface="Lucida Sans Unicode"/>
              </a:rPr>
              <a:t>4</a:t>
            </a:r>
            <a:r>
              <a:rPr sz="2500" spc="-5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-300" dirty="0">
                <a:solidFill>
                  <a:srgbClr val="231F20"/>
                </a:solidFill>
                <a:latin typeface="Lucida Sans Unicode"/>
                <a:cs typeface="Lucida Sans Unicode"/>
              </a:rPr>
              <a:t>.</a:t>
            </a:r>
            <a:r>
              <a:rPr sz="2500" spc="-5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-40" dirty="0">
                <a:solidFill>
                  <a:srgbClr val="231F20"/>
                </a:solidFill>
                <a:latin typeface="Lucida Sans Unicode"/>
                <a:cs typeface="Lucida Sans Unicode"/>
              </a:rPr>
              <a:t>5</a:t>
            </a:r>
            <a:r>
              <a:rPr sz="2500" spc="-5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?</a:t>
            </a:r>
            <a:endParaRPr sz="2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" y="5581394"/>
            <a:ext cx="4023582" cy="47133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10" dirty="0"/>
              <a:t>QUESTIONS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40622" y="0"/>
            <a:ext cx="2554320" cy="19920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4984" y="5561202"/>
            <a:ext cx="14825980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</a:pPr>
            <a:r>
              <a:rPr sz="2500" spc="95" dirty="0">
                <a:solidFill>
                  <a:srgbClr val="231F20"/>
                </a:solidFill>
                <a:latin typeface="Lucida Sans Unicode"/>
                <a:cs typeface="Lucida Sans Unicode"/>
              </a:rPr>
              <a:t>FIND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75" dirty="0">
                <a:solidFill>
                  <a:srgbClr val="231F20"/>
                </a:solidFill>
                <a:latin typeface="Lucida Sans Unicode"/>
                <a:cs typeface="Lucida Sans Unicode"/>
              </a:rPr>
              <a:t>RESTAURANTS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55" dirty="0">
                <a:solidFill>
                  <a:srgbClr val="231F20"/>
                </a:solidFill>
                <a:latin typeface="Lucida Sans Unicode"/>
                <a:cs typeface="Lucida Sans Unicode"/>
              </a:rPr>
              <a:t>THAT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HAVE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40" dirty="0">
                <a:solidFill>
                  <a:srgbClr val="231F20"/>
                </a:solidFill>
                <a:latin typeface="Lucida Sans Unicode"/>
                <a:cs typeface="Lucida Sans Unicode"/>
              </a:rPr>
              <a:t>AN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25" dirty="0">
                <a:solidFill>
                  <a:srgbClr val="231F20"/>
                </a:solidFill>
                <a:latin typeface="Lucida Sans Unicode"/>
                <a:cs typeface="Lucida Sans Unicode"/>
              </a:rPr>
              <a:t>AVERAGE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00" dirty="0">
                <a:solidFill>
                  <a:srgbClr val="231F20"/>
                </a:solidFill>
                <a:latin typeface="Lucida Sans Unicode"/>
                <a:cs typeface="Lucida Sans Unicode"/>
              </a:rPr>
              <a:t>COST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WHICH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IS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HIGHER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THAN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THE </a:t>
            </a:r>
            <a:r>
              <a:rPr sz="2500" spc="-7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TOTAL</a:t>
            </a:r>
            <a:r>
              <a:rPr sz="2500" spc="36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25" dirty="0">
                <a:solidFill>
                  <a:srgbClr val="231F20"/>
                </a:solidFill>
                <a:latin typeface="Lucida Sans Unicode"/>
                <a:cs typeface="Lucida Sans Unicode"/>
              </a:rPr>
              <a:t>AVERAGE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00" dirty="0">
                <a:solidFill>
                  <a:srgbClr val="231F20"/>
                </a:solidFill>
                <a:latin typeface="Lucida Sans Unicode"/>
                <a:cs typeface="Lucida Sans Unicode"/>
              </a:rPr>
              <a:t>COST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OF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ALL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75" dirty="0">
                <a:solidFill>
                  <a:srgbClr val="231F20"/>
                </a:solidFill>
                <a:latin typeface="Lucida Sans Unicode"/>
                <a:cs typeface="Lucida Sans Unicode"/>
              </a:rPr>
              <a:t>RESTAURANTS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TOGETHER.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4984" y="7141692"/>
            <a:ext cx="13887450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</a:pPr>
            <a:r>
              <a:rPr sz="2500" spc="185" dirty="0">
                <a:solidFill>
                  <a:srgbClr val="231F20"/>
                </a:solidFill>
                <a:latin typeface="Lucida Sans Unicode"/>
                <a:cs typeface="Lucida Sans Unicode"/>
              </a:rPr>
              <a:t>RETRIEVE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65" dirty="0">
                <a:solidFill>
                  <a:srgbClr val="231F20"/>
                </a:solidFill>
                <a:latin typeface="Lucida Sans Unicode"/>
                <a:cs typeface="Lucida Sans Unicode"/>
              </a:rPr>
              <a:t>DETAILS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OF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75" dirty="0">
                <a:solidFill>
                  <a:srgbClr val="231F20"/>
                </a:solidFill>
                <a:latin typeface="Lucida Sans Unicode"/>
                <a:cs typeface="Lucida Sans Unicode"/>
              </a:rPr>
              <a:t>RESTAURANTS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55" dirty="0">
                <a:solidFill>
                  <a:srgbClr val="231F20"/>
                </a:solidFill>
                <a:latin typeface="Lucida Sans Unicode"/>
                <a:cs typeface="Lucida Sans Unicode"/>
              </a:rPr>
              <a:t>THAT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HAVE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SAME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NAME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BUT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ARE </a:t>
            </a:r>
            <a:r>
              <a:rPr sz="2500" spc="-7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85" dirty="0">
                <a:solidFill>
                  <a:srgbClr val="231F20"/>
                </a:solidFill>
                <a:latin typeface="Lucida Sans Unicode"/>
                <a:cs typeface="Lucida Sans Unicode"/>
              </a:rPr>
              <a:t>LOCATED</a:t>
            </a:r>
            <a:r>
              <a:rPr sz="2500" spc="36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231F20"/>
                </a:solidFill>
                <a:latin typeface="Lucida Sans Unicode"/>
                <a:cs typeface="Lucida Sans Unicode"/>
              </a:rPr>
              <a:t>IN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65" dirty="0">
                <a:solidFill>
                  <a:srgbClr val="231F20"/>
                </a:solidFill>
                <a:latin typeface="Lucida Sans Unicode"/>
                <a:cs typeface="Lucida Sans Unicode"/>
              </a:rPr>
              <a:t>DIFFERENT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CITIES.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5813" y="4301152"/>
            <a:ext cx="14665960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</a:pPr>
            <a:r>
              <a:rPr sz="2500" spc="95" dirty="0">
                <a:solidFill>
                  <a:srgbClr val="231F20"/>
                </a:solidFill>
                <a:latin typeface="Lucida Sans Unicode"/>
                <a:cs typeface="Lucida Sans Unicode"/>
              </a:rPr>
              <a:t>FIND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TOP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-40" dirty="0">
                <a:solidFill>
                  <a:srgbClr val="231F20"/>
                </a:solidFill>
                <a:latin typeface="Lucida Sans Unicode"/>
                <a:cs typeface="Lucida Sans Unicode"/>
              </a:rPr>
              <a:t>5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75" dirty="0">
                <a:solidFill>
                  <a:srgbClr val="231F20"/>
                </a:solidFill>
                <a:latin typeface="Lucida Sans Unicode"/>
                <a:cs typeface="Lucida Sans Unicode"/>
              </a:rPr>
              <a:t>MOST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EXPENSIVE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75" dirty="0">
                <a:solidFill>
                  <a:srgbClr val="231F20"/>
                </a:solidFill>
                <a:latin typeface="Lucida Sans Unicode"/>
                <a:cs typeface="Lucida Sans Unicode"/>
              </a:rPr>
              <a:t>RESTAURANTS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55" dirty="0">
                <a:solidFill>
                  <a:srgbClr val="231F20"/>
                </a:solidFill>
                <a:latin typeface="Lucida Sans Unicode"/>
                <a:cs typeface="Lucida Sans Unicode"/>
              </a:rPr>
              <a:t>THAT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00" dirty="0">
                <a:solidFill>
                  <a:srgbClr val="231F20"/>
                </a:solidFill>
                <a:latin typeface="Lucida Sans Unicode"/>
                <a:cs typeface="Lucida Sans Unicode"/>
              </a:rPr>
              <a:t>OFFER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80" dirty="0">
                <a:solidFill>
                  <a:srgbClr val="231F20"/>
                </a:solidFill>
                <a:latin typeface="Lucida Sans Unicode"/>
                <a:cs typeface="Lucida Sans Unicode"/>
              </a:rPr>
              <a:t>CUISINE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OTHER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THAN </a:t>
            </a:r>
            <a:r>
              <a:rPr sz="2500" spc="-7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95" dirty="0">
                <a:solidFill>
                  <a:srgbClr val="231F20"/>
                </a:solidFill>
                <a:latin typeface="Lucida Sans Unicode"/>
                <a:cs typeface="Lucida Sans Unicode"/>
              </a:rPr>
              <a:t>INDIAN</a:t>
            </a:r>
            <a:r>
              <a:rPr sz="2500" spc="36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50" dirty="0">
                <a:solidFill>
                  <a:srgbClr val="231F20"/>
                </a:solidFill>
                <a:latin typeface="Lucida Sans Unicode"/>
                <a:cs typeface="Lucida Sans Unicode"/>
              </a:rPr>
              <a:t>CUISINE.</a:t>
            </a:r>
            <a:endParaRPr sz="2500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4092" y="2393967"/>
            <a:ext cx="1398905" cy="7353934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496569" rIns="0" bIns="0" rtlCol="0">
            <a:spAutoFit/>
          </a:bodyPr>
          <a:lstStyle/>
          <a:p>
            <a:pPr marL="358775">
              <a:lnSpc>
                <a:spcPct val="100000"/>
              </a:lnSpc>
              <a:spcBef>
                <a:spcPts val="3909"/>
              </a:spcBef>
            </a:pPr>
            <a:r>
              <a:rPr sz="5100" b="1" spc="-215" dirty="0">
                <a:solidFill>
                  <a:srgbClr val="363636"/>
                </a:solidFill>
                <a:latin typeface="Trebuchet MS"/>
                <a:cs typeface="Trebuchet MS"/>
              </a:rPr>
              <a:t>06</a:t>
            </a:r>
            <a:endParaRPr sz="5100">
              <a:latin typeface="Trebuchet MS"/>
              <a:cs typeface="Trebuchet MS"/>
            </a:endParaRPr>
          </a:p>
          <a:p>
            <a:pPr marL="390525">
              <a:lnSpc>
                <a:spcPct val="100000"/>
              </a:lnSpc>
              <a:spcBef>
                <a:spcPts val="4930"/>
              </a:spcBef>
            </a:pPr>
            <a:r>
              <a:rPr sz="5100" b="1" spc="-465" dirty="0">
                <a:solidFill>
                  <a:srgbClr val="363636"/>
                </a:solidFill>
                <a:latin typeface="Trebuchet MS"/>
                <a:cs typeface="Trebuchet MS"/>
              </a:rPr>
              <a:t>07</a:t>
            </a:r>
            <a:endParaRPr sz="5100">
              <a:latin typeface="Trebuchet MS"/>
              <a:cs typeface="Trebuchet MS"/>
            </a:endParaRPr>
          </a:p>
          <a:p>
            <a:pPr marL="353695">
              <a:lnSpc>
                <a:spcPct val="100000"/>
              </a:lnSpc>
              <a:spcBef>
                <a:spcPts val="4845"/>
              </a:spcBef>
            </a:pPr>
            <a:r>
              <a:rPr sz="5400" b="1" spc="-265" dirty="0">
                <a:solidFill>
                  <a:srgbClr val="363636"/>
                </a:solidFill>
                <a:latin typeface="Trebuchet MS"/>
                <a:cs typeface="Trebuchet MS"/>
              </a:rPr>
              <a:t>08</a:t>
            </a:r>
            <a:endParaRPr sz="5400">
              <a:latin typeface="Trebuchet MS"/>
              <a:cs typeface="Trebuchet MS"/>
            </a:endParaRPr>
          </a:p>
          <a:p>
            <a:pPr marL="347980">
              <a:lnSpc>
                <a:spcPct val="100000"/>
              </a:lnSpc>
              <a:spcBef>
                <a:spcPts val="5275"/>
              </a:spcBef>
            </a:pPr>
            <a:r>
              <a:rPr sz="5400" b="1" spc="-220" dirty="0">
                <a:solidFill>
                  <a:srgbClr val="363636"/>
                </a:solidFill>
                <a:latin typeface="Trebuchet MS"/>
                <a:cs typeface="Trebuchet MS"/>
              </a:rPr>
              <a:t>09</a:t>
            </a:r>
            <a:endParaRPr sz="5400">
              <a:latin typeface="Trebuchet MS"/>
              <a:cs typeface="Trebuchet MS"/>
            </a:endParaRPr>
          </a:p>
          <a:p>
            <a:pPr marL="398780">
              <a:lnSpc>
                <a:spcPct val="100000"/>
              </a:lnSpc>
              <a:spcBef>
                <a:spcPts val="3629"/>
              </a:spcBef>
            </a:pPr>
            <a:r>
              <a:rPr sz="5400" b="1" spc="-625" dirty="0">
                <a:solidFill>
                  <a:srgbClr val="363636"/>
                </a:solidFill>
                <a:latin typeface="Trebuchet MS"/>
                <a:cs typeface="Trebuchet MS"/>
              </a:rPr>
              <a:t>10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4984" y="2979189"/>
            <a:ext cx="12844780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</a:pPr>
            <a:r>
              <a:rPr sz="250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WHAT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IS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HIGHEST</a:t>
            </a:r>
            <a:r>
              <a:rPr sz="25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PRICE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OF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ITEM</a:t>
            </a:r>
            <a:r>
              <a:rPr sz="25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UNDER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-180" dirty="0">
                <a:solidFill>
                  <a:srgbClr val="231F20"/>
                </a:solidFill>
                <a:latin typeface="Lucida Sans Unicode"/>
                <a:cs typeface="Lucida Sans Unicode"/>
              </a:rPr>
              <a:t>'</a:t>
            </a:r>
            <a:r>
              <a:rPr sz="2500" spc="-54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RECOMMENDED'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50" dirty="0">
                <a:solidFill>
                  <a:srgbClr val="231F20"/>
                </a:solidFill>
                <a:latin typeface="Lucida Sans Unicode"/>
                <a:cs typeface="Lucida Sans Unicode"/>
              </a:rPr>
              <a:t>MENU </a:t>
            </a:r>
            <a:r>
              <a:rPr sz="2500" spc="-7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00" dirty="0">
                <a:solidFill>
                  <a:srgbClr val="231F20"/>
                </a:solidFill>
                <a:latin typeface="Lucida Sans Unicode"/>
                <a:cs typeface="Lucida Sans Unicode"/>
              </a:rPr>
              <a:t>CATEGORY</a:t>
            </a:r>
            <a:r>
              <a:rPr sz="2500" spc="36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FOR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75" dirty="0">
                <a:solidFill>
                  <a:srgbClr val="231F20"/>
                </a:solidFill>
                <a:latin typeface="Lucida Sans Unicode"/>
                <a:cs typeface="Lucida Sans Unicode"/>
              </a:rPr>
              <a:t>EACH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90" dirty="0">
                <a:solidFill>
                  <a:srgbClr val="231F20"/>
                </a:solidFill>
                <a:latin typeface="Lucida Sans Unicode"/>
                <a:cs typeface="Lucida Sans Unicode"/>
              </a:rPr>
              <a:t>RESTAURANT?</a:t>
            </a:r>
            <a:endParaRPr sz="2500" dirty="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6606" y="8580235"/>
            <a:ext cx="14302105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</a:pPr>
            <a:r>
              <a:rPr sz="250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WHICH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RESTAURANT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25" dirty="0">
                <a:solidFill>
                  <a:srgbClr val="231F20"/>
                </a:solidFill>
                <a:latin typeface="Lucida Sans Unicode"/>
                <a:cs typeface="Lucida Sans Unicode"/>
              </a:rPr>
              <a:t>OFFERS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75" dirty="0">
                <a:solidFill>
                  <a:srgbClr val="231F20"/>
                </a:solidFill>
                <a:latin typeface="Lucida Sans Unicode"/>
                <a:cs typeface="Lucida Sans Unicode"/>
              </a:rPr>
              <a:t>MOST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80" dirty="0">
                <a:solidFill>
                  <a:srgbClr val="231F20"/>
                </a:solidFill>
                <a:latin typeface="Lucida Sans Unicode"/>
                <a:cs typeface="Lucida Sans Unicode"/>
              </a:rPr>
              <a:t>NUMBER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OF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65" dirty="0">
                <a:solidFill>
                  <a:srgbClr val="231F20"/>
                </a:solidFill>
                <a:latin typeface="Lucida Sans Unicode"/>
                <a:cs typeface="Lucida Sans Unicode"/>
              </a:rPr>
              <a:t>ITEMS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231F20"/>
                </a:solidFill>
                <a:latin typeface="Lucida Sans Unicode"/>
                <a:cs typeface="Lucida Sans Unicode"/>
              </a:rPr>
              <a:t>IN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5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-180" dirty="0">
                <a:solidFill>
                  <a:srgbClr val="231F20"/>
                </a:solidFill>
                <a:latin typeface="Lucida Sans Unicode"/>
                <a:cs typeface="Lucida Sans Unicode"/>
              </a:rPr>
              <a:t>'</a:t>
            </a:r>
            <a:r>
              <a:rPr sz="2500" spc="-5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MAIN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04" dirty="0">
                <a:solidFill>
                  <a:srgbClr val="231F20"/>
                </a:solidFill>
                <a:latin typeface="Lucida Sans Unicode"/>
                <a:cs typeface="Lucida Sans Unicode"/>
              </a:rPr>
              <a:t>COURSE' </a:t>
            </a:r>
            <a:r>
              <a:rPr sz="2500" spc="-7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29" dirty="0">
                <a:solidFill>
                  <a:srgbClr val="231F20"/>
                </a:solidFill>
                <a:latin typeface="Lucida Sans Unicode"/>
                <a:cs typeface="Lucida Sans Unicode"/>
              </a:rPr>
              <a:t>CATEGORY?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" y="5581393"/>
            <a:ext cx="4023582" cy="47133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10" dirty="0"/>
              <a:t>QUESTIONS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40622" y="0"/>
            <a:ext cx="2554319" cy="19920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70591" y="6022244"/>
            <a:ext cx="1257871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WHICH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TOP</a:t>
            </a:r>
            <a:r>
              <a:rPr sz="25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-40" dirty="0">
                <a:solidFill>
                  <a:srgbClr val="231F20"/>
                </a:solidFill>
                <a:latin typeface="Lucida Sans Unicode"/>
                <a:cs typeface="Lucida Sans Unicode"/>
              </a:rPr>
              <a:t>5</a:t>
            </a:r>
            <a:r>
              <a:rPr sz="25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RESTAURANT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25" dirty="0">
                <a:solidFill>
                  <a:srgbClr val="231F20"/>
                </a:solidFill>
                <a:latin typeface="Lucida Sans Unicode"/>
                <a:cs typeface="Lucida Sans Unicode"/>
              </a:rPr>
              <a:t>OFFERS</a:t>
            </a:r>
            <a:r>
              <a:rPr sz="25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HIGHEST</a:t>
            </a:r>
            <a:r>
              <a:rPr sz="25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80" dirty="0">
                <a:solidFill>
                  <a:srgbClr val="231F20"/>
                </a:solidFill>
                <a:latin typeface="Lucida Sans Unicode"/>
                <a:cs typeface="Lucida Sans Unicode"/>
              </a:rPr>
              <a:t>NUMBER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OF</a:t>
            </a:r>
            <a:r>
              <a:rPr sz="25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CATEGORIES?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0591" y="7391171"/>
            <a:ext cx="1582356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WHICH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RESTAURANT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PROVIDES</a:t>
            </a:r>
            <a:r>
              <a:rPr sz="25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HIGHEST</a:t>
            </a:r>
            <a:r>
              <a:rPr sz="25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25" dirty="0">
                <a:solidFill>
                  <a:srgbClr val="231F20"/>
                </a:solidFill>
                <a:latin typeface="Lucida Sans Unicode"/>
                <a:cs typeface="Lucida Sans Unicode"/>
              </a:rPr>
              <a:t>PERCENTAGE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OF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NON-</a:t>
            </a:r>
            <a:r>
              <a:rPr sz="2500" spc="-54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90" dirty="0">
                <a:solidFill>
                  <a:srgbClr val="231F20"/>
                </a:solidFill>
                <a:latin typeface="Lucida Sans Unicode"/>
                <a:cs typeface="Lucida Sans Unicode"/>
              </a:rPr>
              <a:t>VEGEATARIAN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FOOD?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0591" y="4494583"/>
            <a:ext cx="1511173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WHICH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IS</a:t>
            </a:r>
            <a:r>
              <a:rPr sz="25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RESTAURANT</a:t>
            </a:r>
            <a:r>
              <a:rPr sz="25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80" dirty="0">
                <a:solidFill>
                  <a:srgbClr val="231F20"/>
                </a:solidFill>
                <a:latin typeface="Lucida Sans Unicode"/>
                <a:cs typeface="Lucida Sans Unicode"/>
              </a:rPr>
              <a:t>PROVIDING</a:t>
            </a:r>
            <a:r>
              <a:rPr sz="25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LOWEST</a:t>
            </a:r>
            <a:r>
              <a:rPr sz="25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25" dirty="0">
                <a:solidFill>
                  <a:srgbClr val="231F20"/>
                </a:solidFill>
                <a:latin typeface="Lucida Sans Unicode"/>
                <a:cs typeface="Lucida Sans Unicode"/>
              </a:rPr>
              <a:t>AVERAGE</a:t>
            </a:r>
            <a:r>
              <a:rPr sz="25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PRICE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FOR</a:t>
            </a:r>
            <a:r>
              <a:rPr sz="25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ALL</a:t>
            </a:r>
            <a:r>
              <a:rPr sz="25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20" dirty="0">
                <a:solidFill>
                  <a:srgbClr val="231F20"/>
                </a:solidFill>
                <a:latin typeface="Lucida Sans Unicode"/>
                <a:cs typeface="Lucida Sans Unicode"/>
              </a:rPr>
              <a:t>ITEMS?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4092" y="2393965"/>
            <a:ext cx="1398905" cy="7353934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467359" rIns="0" bIns="0" rtlCol="0">
            <a:spAutoFit/>
          </a:bodyPr>
          <a:lstStyle/>
          <a:p>
            <a:pPr marL="432434">
              <a:lnSpc>
                <a:spcPct val="100000"/>
              </a:lnSpc>
              <a:spcBef>
                <a:spcPts val="3679"/>
              </a:spcBef>
            </a:pPr>
            <a:r>
              <a:rPr sz="5400" b="1" spc="-1060" dirty="0">
                <a:solidFill>
                  <a:srgbClr val="363636"/>
                </a:solidFill>
                <a:latin typeface="Trebuchet MS"/>
                <a:cs typeface="Trebuchet MS"/>
              </a:rPr>
              <a:t>11</a:t>
            </a:r>
            <a:endParaRPr sz="5400">
              <a:latin typeface="Trebuchet MS"/>
              <a:cs typeface="Trebuchet MS"/>
            </a:endParaRPr>
          </a:p>
          <a:p>
            <a:pPr marL="389255">
              <a:lnSpc>
                <a:spcPct val="100000"/>
              </a:lnSpc>
              <a:spcBef>
                <a:spcPts val="5230"/>
              </a:spcBef>
            </a:pPr>
            <a:r>
              <a:rPr sz="5400" b="1" spc="-720" dirty="0">
                <a:solidFill>
                  <a:srgbClr val="363636"/>
                </a:solidFill>
                <a:latin typeface="Trebuchet MS"/>
                <a:cs typeface="Trebuchet MS"/>
              </a:rPr>
              <a:t>12</a:t>
            </a:r>
            <a:endParaRPr sz="5400">
              <a:latin typeface="Trebuchet MS"/>
              <a:cs typeface="Trebuchet MS"/>
            </a:endParaRPr>
          </a:p>
          <a:p>
            <a:pPr marL="407034">
              <a:lnSpc>
                <a:spcPct val="100000"/>
              </a:lnSpc>
              <a:spcBef>
                <a:spcPts val="5715"/>
              </a:spcBef>
            </a:pPr>
            <a:r>
              <a:rPr sz="5100" b="1" spc="-685" dirty="0">
                <a:solidFill>
                  <a:srgbClr val="363636"/>
                </a:solidFill>
                <a:latin typeface="Trebuchet MS"/>
                <a:cs typeface="Trebuchet MS"/>
              </a:rPr>
              <a:t>13</a:t>
            </a:r>
            <a:endParaRPr sz="5100">
              <a:latin typeface="Trebuchet MS"/>
              <a:cs typeface="Trebuchet MS"/>
            </a:endParaRPr>
          </a:p>
          <a:p>
            <a:pPr marL="403860">
              <a:lnSpc>
                <a:spcPct val="100000"/>
              </a:lnSpc>
              <a:spcBef>
                <a:spcPts val="4660"/>
              </a:spcBef>
            </a:pPr>
            <a:r>
              <a:rPr sz="5100" b="1" spc="-660" dirty="0">
                <a:solidFill>
                  <a:srgbClr val="363636"/>
                </a:solidFill>
                <a:latin typeface="Trebuchet MS"/>
                <a:cs typeface="Trebuchet MS"/>
              </a:rPr>
              <a:t>14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8400" y="2967001"/>
            <a:ext cx="11982450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</a:pPr>
            <a:r>
              <a:rPr sz="25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LIST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NAMES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OF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75" dirty="0">
                <a:solidFill>
                  <a:srgbClr val="231F20"/>
                </a:solidFill>
                <a:latin typeface="Lucida Sans Unicode"/>
                <a:cs typeface="Lucida Sans Unicode"/>
              </a:rPr>
              <a:t>RESTAURANTS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55" dirty="0">
                <a:solidFill>
                  <a:srgbClr val="231F20"/>
                </a:solidFill>
                <a:latin typeface="Lucida Sans Unicode"/>
                <a:cs typeface="Lucida Sans Unicode"/>
              </a:rPr>
              <a:t>THAT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ARE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231F20"/>
                </a:solidFill>
                <a:latin typeface="Lucida Sans Unicode"/>
                <a:cs typeface="Lucida Sans Unicode"/>
              </a:rPr>
              <a:t>100</a:t>
            </a:r>
            <a:r>
              <a:rPr sz="2500" spc="-5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75" dirty="0">
                <a:solidFill>
                  <a:srgbClr val="231F20"/>
                </a:solidFill>
                <a:latin typeface="Lucida Sans Unicode"/>
                <a:cs typeface="Lucida Sans Unicode"/>
              </a:rPr>
              <a:t>%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90" dirty="0">
                <a:solidFill>
                  <a:srgbClr val="231F20"/>
                </a:solidFill>
                <a:latin typeface="Lucida Sans Unicode"/>
                <a:cs typeface="Lucida Sans Unicode"/>
              </a:rPr>
              <a:t>VEGEATARIAN</a:t>
            </a:r>
            <a:r>
              <a:rPr sz="25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231F20"/>
                </a:solidFill>
                <a:latin typeface="Lucida Sans Unicode"/>
                <a:cs typeface="Lucida Sans Unicode"/>
              </a:rPr>
              <a:t>IN </a:t>
            </a:r>
            <a:r>
              <a:rPr sz="2500" spc="-7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200" dirty="0">
                <a:solidFill>
                  <a:srgbClr val="231F20"/>
                </a:solidFill>
                <a:latin typeface="Lucida Sans Unicode"/>
                <a:cs typeface="Lucida Sans Unicode"/>
              </a:rPr>
              <a:t>ALPHABETICAL</a:t>
            </a:r>
            <a:r>
              <a:rPr sz="2500" spc="36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ORDER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OF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RESTAURANT</a:t>
            </a:r>
            <a:r>
              <a:rPr sz="25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500" spc="114" dirty="0">
                <a:solidFill>
                  <a:srgbClr val="231F20"/>
                </a:solidFill>
                <a:latin typeface="Lucida Sans Unicode"/>
                <a:cs typeface="Lucida Sans Unicode"/>
              </a:rPr>
              <a:t>NAME.</a:t>
            </a:r>
            <a:endParaRPr sz="2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21</TotalTime>
  <Words>225</Words>
  <Application>Microsoft Office PowerPoint</Application>
  <PresentationFormat>Custom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Franklin Gothic Book</vt:lpstr>
      <vt:lpstr>Franklin Gothic Medium</vt:lpstr>
      <vt:lpstr>Lucida Sans Unicode</vt:lpstr>
      <vt:lpstr>Tahoma</vt:lpstr>
      <vt:lpstr>Trebuchet MS</vt:lpstr>
      <vt:lpstr>Wingdings</vt:lpstr>
      <vt:lpstr>Berlin</vt:lpstr>
      <vt:lpstr>PowerPoint Presentation</vt:lpstr>
      <vt:lpstr>QUESTIONS</vt:lpstr>
      <vt:lpstr>QUESTIONS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swiggy sql case study</dc:title>
  <dc:creator>Simran Surve</dc:creator>
  <cp:keywords>DAFnf15Zl18,BAEMhRUvtwE</cp:keywords>
  <cp:lastModifiedBy>admin</cp:lastModifiedBy>
  <cp:revision>3</cp:revision>
  <dcterms:created xsi:type="dcterms:W3CDTF">2024-09-09T08:34:17Z</dcterms:created>
  <dcterms:modified xsi:type="dcterms:W3CDTF">2024-09-09T08:56:17Z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2023-07-10T00:00:00Z</vt:filetime>
  </property>
  <property fmtid="{D5CDD505-2E9C-101B-9397-08002B2CF9AE}" pid="3" name="Creator">
    <vt:lpwstr>Canva</vt:lpwstr>
  </property>
  <property fmtid="{D5CDD505-2E9C-101B-9397-08002B2CF9AE}" pid="4" name="LastSaved">
    <vt:filetime>2024-09-09T00:00:00Z</vt:filetime>
  </property>
</Properties>
</file>