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70" r:id="rId15"/>
    <p:sldId id="269" r:id="rId16"/>
    <p:sldId id="272" r:id="rId17"/>
    <p:sldId id="273" r:id="rId18"/>
    <p:sldId id="274" r:id="rId19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0AD47"/>
    <a:srgbClr val="E7E6E6"/>
    <a:srgbClr val="FFBA45"/>
    <a:srgbClr val="5B9BD5"/>
    <a:srgbClr val="66FF33"/>
    <a:srgbClr val="6B1D5D"/>
    <a:srgbClr val="2B3A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82" autoAdjust="0"/>
  </p:normalViewPr>
  <p:slideViewPr>
    <p:cSldViewPr snapToGrid="0" showGuides="1">
      <p:cViewPr varScale="1">
        <p:scale>
          <a:sx n="103" d="100"/>
          <a:sy n="103" d="100"/>
        </p:scale>
        <p:origin x="120" y="31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9" d="100"/>
          <a:sy n="59" d="100"/>
        </p:scale>
        <p:origin x="336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3111BAE-560C-4361-B8E8-208A65EFDE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913339A-5BE7-4DB1-AB69-7BB8131062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783E3-3FB6-4DD1-90D8-5961D1AFC14B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505976B-504F-4243-BC16-C0A28B336C1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80122FE-E0EE-44C6-B6C2-EFF540F871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C4816B-5C3E-4D23-B747-BFDB9BE7EA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71057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Mão segurando celular com tela ligada&#10;&#10;Descrição gerada automaticamente">
            <a:extLst>
              <a:ext uri="{FF2B5EF4-FFF2-40B4-BE49-F238E27FC236}">
                <a16:creationId xmlns:a16="http://schemas.microsoft.com/office/drawing/2014/main" id="{4777A985-7166-43D4-AFAB-965DB17A73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718" y="0"/>
            <a:ext cx="10285714" cy="6858000"/>
          </a:xfrm>
          <a:prstGeom prst="rect">
            <a:avLst/>
          </a:prstGeom>
        </p:spPr>
      </p:pic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EFA2E3B8-9ED5-4C9A-98B1-5581F88B025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12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06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Mão segurando celular com tela ligada&#10;&#10;Descrição gerada automaticamente">
            <a:extLst>
              <a:ext uri="{FF2B5EF4-FFF2-40B4-BE49-F238E27FC236}">
                <a16:creationId xmlns:a16="http://schemas.microsoft.com/office/drawing/2014/main" id="{9CE0993C-F305-48CF-9845-2FE7C8C59D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718" y="0"/>
            <a:ext cx="10285714" cy="6858000"/>
          </a:xfrm>
          <a:prstGeom prst="rect">
            <a:avLst/>
          </a:prstGeom>
        </p:spPr>
      </p:pic>
      <p:pic>
        <p:nvPicPr>
          <p:cNvPr id="4" name="Imagem 3" descr="Uma imagem contendo Gráfico&#10;&#10;Descrição gerada automaticamente">
            <a:extLst>
              <a:ext uri="{FF2B5EF4-FFF2-40B4-BE49-F238E27FC236}">
                <a16:creationId xmlns:a16="http://schemas.microsoft.com/office/drawing/2014/main" id="{80AE2775-FA18-4E56-A789-BFF184488AF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128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4424D2D-6E5C-419B-AC68-BED9632F9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766219"/>
            <a:ext cx="4612141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70606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31F124E-33B6-4C2D-AC8B-9C429DA1ED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07666" y="-2467501"/>
            <a:ext cx="7284334" cy="10921010"/>
          </a:xfrm>
          <a:prstGeom prst="rect">
            <a:avLst/>
          </a:prstGeom>
        </p:spPr>
      </p:pic>
      <p:pic>
        <p:nvPicPr>
          <p:cNvPr id="4" name="Imagem 3" descr="Forma, Círculo&#10;&#10;Descrição gerada automaticamente">
            <a:extLst>
              <a:ext uri="{FF2B5EF4-FFF2-40B4-BE49-F238E27FC236}">
                <a16:creationId xmlns:a16="http://schemas.microsoft.com/office/drawing/2014/main" id="{236C5934-71B5-4220-AB87-3B2CEE94C2E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128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840079B-4FED-412F-ADF1-9EB7CFFA1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766219"/>
            <a:ext cx="4724289" cy="1325563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701081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4B49FED-E55D-492A-934F-F550F3557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2766219"/>
            <a:ext cx="10944225" cy="132556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79546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40C4333F-B5DF-416C-AF58-65003BA6AB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9457" y="2519363"/>
            <a:ext cx="10944225" cy="2786062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rgbClr val="6B1D5D"/>
              </a:buClr>
              <a:buFont typeface="Arial" panose="020B0604020202020204" pitchFamily="34" charset="0"/>
              <a:buChar char="•"/>
              <a:defRPr sz="1800">
                <a:solidFill>
                  <a:srgbClr val="2B3A3C"/>
                </a:solidFill>
                <a:latin typeface="+mj-lt"/>
              </a:defRPr>
            </a:lvl1pPr>
            <a:lvl2pPr>
              <a:buClr>
                <a:srgbClr val="6B1D5D"/>
              </a:buClr>
              <a:defRPr sz="1600">
                <a:solidFill>
                  <a:srgbClr val="2B3A3C"/>
                </a:solidFill>
                <a:latin typeface="+mj-lt"/>
              </a:defRPr>
            </a:lvl2pPr>
            <a:lvl3pPr>
              <a:buClr>
                <a:srgbClr val="6B1D5D"/>
              </a:buClr>
              <a:defRPr sz="1400">
                <a:solidFill>
                  <a:srgbClr val="2B3A3C"/>
                </a:solidFill>
                <a:latin typeface="+mj-lt"/>
              </a:defRPr>
            </a:lvl3pPr>
            <a:lvl4pPr>
              <a:buClr>
                <a:srgbClr val="6B1D5D"/>
              </a:buClr>
              <a:defRPr sz="1200">
                <a:solidFill>
                  <a:srgbClr val="2B3A3C"/>
                </a:solidFill>
                <a:latin typeface="+mj-lt"/>
              </a:defRPr>
            </a:lvl4pPr>
            <a:lvl5pPr>
              <a:buClr>
                <a:srgbClr val="6B1D5D"/>
              </a:buClr>
              <a:defRPr sz="1100">
                <a:solidFill>
                  <a:srgbClr val="2B3A3C"/>
                </a:solidFill>
                <a:latin typeface="+mj-lt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E73363-8CF6-411D-8891-CB6B33A8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591" y="51800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40C4333F-B5DF-416C-AF58-65003BA6AB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8196" y="2519363"/>
            <a:ext cx="10944225" cy="2786062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6B1D5D"/>
              </a:buClr>
              <a:buFont typeface="Arial" panose="020B0604020202020204" pitchFamily="34" charset="0"/>
              <a:buNone/>
              <a:defRPr sz="1800">
                <a:solidFill>
                  <a:srgbClr val="2B3A3C"/>
                </a:solidFill>
                <a:latin typeface="+mj-lt"/>
              </a:defRPr>
            </a:lvl1pPr>
            <a:lvl2pPr marL="457200" indent="0">
              <a:buClr>
                <a:srgbClr val="6B1D5D"/>
              </a:buClr>
              <a:buNone/>
              <a:defRPr sz="1600">
                <a:solidFill>
                  <a:srgbClr val="2B3A3C"/>
                </a:solidFill>
                <a:latin typeface="+mj-lt"/>
              </a:defRPr>
            </a:lvl2pPr>
            <a:lvl3pPr marL="914400" indent="0">
              <a:buClr>
                <a:srgbClr val="6B1D5D"/>
              </a:buClr>
              <a:buNone/>
              <a:defRPr sz="1400">
                <a:solidFill>
                  <a:srgbClr val="2B3A3C"/>
                </a:solidFill>
                <a:latin typeface="+mj-lt"/>
              </a:defRPr>
            </a:lvl3pPr>
            <a:lvl4pPr marL="1371600" indent="0">
              <a:buClr>
                <a:srgbClr val="6B1D5D"/>
              </a:buClr>
              <a:buNone/>
              <a:defRPr sz="1200">
                <a:solidFill>
                  <a:srgbClr val="2B3A3C"/>
                </a:solidFill>
                <a:latin typeface="+mj-lt"/>
              </a:defRPr>
            </a:lvl4pPr>
            <a:lvl5pPr marL="1828800" indent="0">
              <a:buClr>
                <a:srgbClr val="6B1D5D"/>
              </a:buClr>
              <a:buNone/>
              <a:defRPr sz="1100">
                <a:solidFill>
                  <a:srgbClr val="2B3A3C"/>
                </a:solidFill>
                <a:latin typeface="+mj-lt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8F3CFD-DFF6-4645-9978-CAA56A91D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192" y="52501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62619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C5C9267-FA14-410B-B756-72A3FB8E4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3981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6B1D5D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4155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2" r:id="rId2"/>
    <p:sldLayoutId id="2147483666" r:id="rId3"/>
    <p:sldLayoutId id="2147483664" r:id="rId4"/>
    <p:sldLayoutId id="2147483649" r:id="rId5"/>
    <p:sldLayoutId id="2147483667" r:id="rId6"/>
    <p:sldLayoutId id="2147483661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baseline="0">
          <a:solidFill>
            <a:schemeClr val="bg1"/>
          </a:solidFill>
          <a:latin typeface="Bozon Bold" panose="000008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1" userDrawn="1">
          <p15:clr>
            <a:srgbClr val="F26B43"/>
          </p15:clr>
        </p15:guide>
        <p15:guide id="2" pos="393" userDrawn="1">
          <p15:clr>
            <a:srgbClr val="F26B43"/>
          </p15:clr>
        </p15:guide>
        <p15:guide id="3" pos="7287" userDrawn="1">
          <p15:clr>
            <a:srgbClr val="F26B43"/>
          </p15:clr>
        </p15:guide>
        <p15:guide id="4" orient="horz" pos="39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486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2F03FE9B-3939-4D9F-9C97-477D44B5FE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Elemento utilizado para expor instâncias de interface para os usuários.</a:t>
            </a:r>
          </a:p>
          <a:p>
            <a:r>
              <a:rPr lang="pt-BR" dirty="0"/>
              <a:t>Utiliza um arquivo de layout para ter o HTML básico a ser gerado para os usuários.</a:t>
            </a:r>
          </a:p>
          <a:p>
            <a:r>
              <a:rPr lang="pt-BR" dirty="0"/>
              <a:t>Esse arquivo de layout possui elementos chamados </a:t>
            </a:r>
            <a:r>
              <a:rPr lang="pt-BR" i="1" dirty="0" err="1"/>
              <a:t>page</a:t>
            </a:r>
            <a:r>
              <a:rPr lang="pt-BR" i="1" dirty="0"/>
              <a:t> </a:t>
            </a:r>
            <a:r>
              <a:rPr lang="pt-BR" i="1" dirty="0" err="1"/>
              <a:t>holders</a:t>
            </a:r>
            <a:r>
              <a:rPr lang="pt-BR" dirty="0"/>
              <a:t>. Em cada </a:t>
            </a:r>
            <a:r>
              <a:rPr lang="pt-BR" i="1" dirty="0" err="1"/>
              <a:t>page</a:t>
            </a:r>
            <a:r>
              <a:rPr lang="pt-BR" i="1" dirty="0"/>
              <a:t> </a:t>
            </a:r>
            <a:r>
              <a:rPr lang="pt-BR" i="1" dirty="0" err="1"/>
              <a:t>holder</a:t>
            </a:r>
            <a:r>
              <a:rPr lang="pt-BR" dirty="0"/>
              <a:t> pode haver uma ou mais instâncias de interface. Cada </a:t>
            </a:r>
            <a:r>
              <a:rPr lang="pt-BR" i="1" dirty="0" err="1"/>
              <a:t>page</a:t>
            </a:r>
            <a:r>
              <a:rPr lang="pt-BR" i="1" dirty="0"/>
              <a:t> </a:t>
            </a:r>
            <a:r>
              <a:rPr lang="pt-BR" i="1" dirty="0" err="1"/>
              <a:t>holder</a:t>
            </a:r>
            <a:r>
              <a:rPr lang="pt-BR" dirty="0"/>
              <a:t> tem seu nome.</a:t>
            </a:r>
          </a:p>
          <a:p>
            <a:r>
              <a:rPr lang="pt-BR" dirty="0"/>
              <a:t>O mesmo arquivo de layout </a:t>
            </a:r>
            <a:r>
              <a:rPr lang="pt-BR" i="1" dirty="0"/>
              <a:t>pode </a:t>
            </a:r>
            <a:r>
              <a:rPr lang="pt-BR" dirty="0"/>
              <a:t>ser utilizado em mais de uma página.</a:t>
            </a:r>
          </a:p>
          <a:p>
            <a:r>
              <a:rPr lang="pt-BR" dirty="0"/>
              <a:t>Exemplo:</a:t>
            </a:r>
          </a:p>
          <a:p>
            <a:pPr lvl="1"/>
            <a:r>
              <a:rPr lang="pt-BR" dirty="0"/>
              <a:t>Página que contém uma instância de interface para expor os posts de uma instância de serviço de Blogs.</a:t>
            </a:r>
          </a:p>
          <a:p>
            <a:pPr lvl="1"/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F6C5B6F-E959-40E1-B3D0-3AAD88A3A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</a:t>
            </a:r>
          </a:p>
        </p:txBody>
      </p:sp>
    </p:spTree>
    <p:extLst>
      <p:ext uri="{BB962C8B-B14F-4D97-AF65-F5344CB8AC3E}">
        <p14:creationId xmlns:p14="http://schemas.microsoft.com/office/powerpoint/2010/main" val="40684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B3F121C-5D24-409E-8CF5-2644681E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arquivo de layout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B5DE9AB-F0B9-4292-9E8A-6F8D250F41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807" r="3737"/>
          <a:stretch/>
        </p:blipFill>
        <p:spPr>
          <a:xfrm>
            <a:off x="1407479" y="2170632"/>
            <a:ext cx="9377042" cy="3674691"/>
          </a:xfrm>
          <a:prstGeom prst="rect">
            <a:avLst/>
          </a:prstGeom>
        </p:spPr>
      </p:pic>
      <p:sp>
        <p:nvSpPr>
          <p:cNvPr id="8" name="Transparência 1.1">
            <a:extLst>
              <a:ext uri="{FF2B5EF4-FFF2-40B4-BE49-F238E27FC236}">
                <a16:creationId xmlns:a16="http://schemas.microsoft.com/office/drawing/2014/main" id="{3E1BC96D-F315-48A3-ABE4-61B3117F85F5}"/>
              </a:ext>
            </a:extLst>
          </p:cNvPr>
          <p:cNvSpPr/>
          <p:nvPr/>
        </p:nvSpPr>
        <p:spPr>
          <a:xfrm>
            <a:off x="0" y="0"/>
            <a:ext cx="12192000" cy="4854011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ansparência 1.2">
            <a:extLst>
              <a:ext uri="{FF2B5EF4-FFF2-40B4-BE49-F238E27FC236}">
                <a16:creationId xmlns:a16="http://schemas.microsoft.com/office/drawing/2014/main" id="{7066353B-E69F-425E-9F3A-BE70D75A7A56}"/>
              </a:ext>
            </a:extLst>
          </p:cNvPr>
          <p:cNvSpPr/>
          <p:nvPr/>
        </p:nvSpPr>
        <p:spPr>
          <a:xfrm>
            <a:off x="0" y="5257800"/>
            <a:ext cx="12192000" cy="160020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ransparência 1.3">
            <a:extLst>
              <a:ext uri="{FF2B5EF4-FFF2-40B4-BE49-F238E27FC236}">
                <a16:creationId xmlns:a16="http://schemas.microsoft.com/office/drawing/2014/main" id="{3B3B2C0C-86F0-43E7-B118-DC8D50419BA2}"/>
              </a:ext>
            </a:extLst>
          </p:cNvPr>
          <p:cNvSpPr/>
          <p:nvPr/>
        </p:nvSpPr>
        <p:spPr>
          <a:xfrm>
            <a:off x="0" y="4854011"/>
            <a:ext cx="3981450" cy="403789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ransparência 1.4">
            <a:extLst>
              <a:ext uri="{FF2B5EF4-FFF2-40B4-BE49-F238E27FC236}">
                <a16:creationId xmlns:a16="http://schemas.microsoft.com/office/drawing/2014/main" id="{42ADFCE5-2E7C-4FD0-8ABB-70CFA538D125}"/>
              </a:ext>
            </a:extLst>
          </p:cNvPr>
          <p:cNvSpPr/>
          <p:nvPr/>
        </p:nvSpPr>
        <p:spPr>
          <a:xfrm>
            <a:off x="10477500" y="4854010"/>
            <a:ext cx="1714500" cy="403789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ransparência 2.1">
            <a:extLst>
              <a:ext uri="{FF2B5EF4-FFF2-40B4-BE49-F238E27FC236}">
                <a16:creationId xmlns:a16="http://schemas.microsoft.com/office/drawing/2014/main" id="{F3AEB6E4-B039-42B4-996E-CDC0ED24C8B8}"/>
              </a:ext>
            </a:extLst>
          </p:cNvPr>
          <p:cNvSpPr/>
          <p:nvPr/>
        </p:nvSpPr>
        <p:spPr>
          <a:xfrm>
            <a:off x="0" y="0"/>
            <a:ext cx="12192000" cy="5257799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ransparência 2.2">
            <a:extLst>
              <a:ext uri="{FF2B5EF4-FFF2-40B4-BE49-F238E27FC236}">
                <a16:creationId xmlns:a16="http://schemas.microsoft.com/office/drawing/2014/main" id="{07640EDC-8972-4105-8C23-904855CF8AA0}"/>
              </a:ext>
            </a:extLst>
          </p:cNvPr>
          <p:cNvSpPr/>
          <p:nvPr/>
        </p:nvSpPr>
        <p:spPr>
          <a:xfrm>
            <a:off x="0" y="5619750"/>
            <a:ext cx="12192000" cy="123825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ransparência 2.3">
            <a:extLst>
              <a:ext uri="{FF2B5EF4-FFF2-40B4-BE49-F238E27FC236}">
                <a16:creationId xmlns:a16="http://schemas.microsoft.com/office/drawing/2014/main" id="{4EFE0ACD-13E6-4245-9563-956C1D3B3D45}"/>
              </a:ext>
            </a:extLst>
          </p:cNvPr>
          <p:cNvSpPr/>
          <p:nvPr/>
        </p:nvSpPr>
        <p:spPr>
          <a:xfrm>
            <a:off x="0" y="5256705"/>
            <a:ext cx="3981450" cy="363045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ransparência 2.4">
            <a:extLst>
              <a:ext uri="{FF2B5EF4-FFF2-40B4-BE49-F238E27FC236}">
                <a16:creationId xmlns:a16="http://schemas.microsoft.com/office/drawing/2014/main" id="{4FFC861B-D3E6-4C14-B4A3-8F7416EC754A}"/>
              </a:ext>
            </a:extLst>
          </p:cNvPr>
          <p:cNvSpPr/>
          <p:nvPr/>
        </p:nvSpPr>
        <p:spPr>
          <a:xfrm>
            <a:off x="10784521" y="5256706"/>
            <a:ext cx="1407479" cy="363044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78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8251A30-2B36-4CD7-8256-C8475EF7C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Relação do arquivo de layout com as instâncias de interface</a:t>
            </a:r>
          </a:p>
        </p:txBody>
      </p:sp>
      <p:sp>
        <p:nvSpPr>
          <p:cNvPr id="4" name="Página">
            <a:extLst>
              <a:ext uri="{FF2B5EF4-FFF2-40B4-BE49-F238E27FC236}">
                <a16:creationId xmlns:a16="http://schemas.microsoft.com/office/drawing/2014/main" id="{66E362FC-CEF9-4E3F-A799-599AEA7032DD}"/>
              </a:ext>
            </a:extLst>
          </p:cNvPr>
          <p:cNvSpPr/>
          <p:nvPr/>
        </p:nvSpPr>
        <p:spPr>
          <a:xfrm>
            <a:off x="6857088" y="1965733"/>
            <a:ext cx="1381327" cy="117704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Página</a:t>
            </a:r>
          </a:p>
        </p:txBody>
      </p:sp>
      <p:grpSp>
        <p:nvGrpSpPr>
          <p:cNvPr id="7" name="Arquivo de layout">
            <a:extLst>
              <a:ext uri="{FF2B5EF4-FFF2-40B4-BE49-F238E27FC236}">
                <a16:creationId xmlns:a16="http://schemas.microsoft.com/office/drawing/2014/main" id="{5B35E77D-BBBA-49BA-8722-731D752FD115}"/>
              </a:ext>
            </a:extLst>
          </p:cNvPr>
          <p:cNvGrpSpPr/>
          <p:nvPr/>
        </p:nvGrpSpPr>
        <p:grpSpPr>
          <a:xfrm>
            <a:off x="1202986" y="3476819"/>
            <a:ext cx="2230877" cy="2154852"/>
            <a:chOff x="220493" y="3837386"/>
            <a:chExt cx="2230877" cy="2502608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75844683-466B-402A-981C-36CDD75E3889}"/>
                </a:ext>
              </a:extLst>
            </p:cNvPr>
            <p:cNvSpPr/>
            <p:nvPr/>
          </p:nvSpPr>
          <p:spPr>
            <a:xfrm>
              <a:off x="220493" y="3837386"/>
              <a:ext cx="2230877" cy="2502608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9C779738-479C-4D3A-AF06-1B717DD12A9D}"/>
                </a:ext>
              </a:extLst>
            </p:cNvPr>
            <p:cNvSpPr txBox="1"/>
            <p:nvPr/>
          </p:nvSpPr>
          <p:spPr>
            <a:xfrm>
              <a:off x="364541" y="3837386"/>
              <a:ext cx="1942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Arquivo de layout</a:t>
              </a:r>
            </a:p>
          </p:txBody>
        </p:sp>
      </p:grpSp>
      <p:sp>
        <p:nvSpPr>
          <p:cNvPr id="8" name="PH1">
            <a:extLst>
              <a:ext uri="{FF2B5EF4-FFF2-40B4-BE49-F238E27FC236}">
                <a16:creationId xmlns:a16="http://schemas.microsoft.com/office/drawing/2014/main" id="{6A07A024-8E11-4033-B9E2-C5464129248E}"/>
              </a:ext>
            </a:extLst>
          </p:cNvPr>
          <p:cNvSpPr/>
          <p:nvPr/>
        </p:nvSpPr>
        <p:spPr>
          <a:xfrm>
            <a:off x="1393363" y="4335277"/>
            <a:ext cx="1850119" cy="39284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Page </a:t>
            </a:r>
            <a:r>
              <a:rPr lang="pt-BR" dirty="0" err="1"/>
              <a:t>Holder</a:t>
            </a:r>
            <a:r>
              <a:rPr lang="pt-BR" dirty="0"/>
              <a:t> 1</a:t>
            </a:r>
          </a:p>
        </p:txBody>
      </p:sp>
      <p:sp>
        <p:nvSpPr>
          <p:cNvPr id="9" name="PH 2">
            <a:extLst>
              <a:ext uri="{FF2B5EF4-FFF2-40B4-BE49-F238E27FC236}">
                <a16:creationId xmlns:a16="http://schemas.microsoft.com/office/drawing/2014/main" id="{02F1CFC1-FD82-46A7-99CC-243648E3310D}"/>
              </a:ext>
            </a:extLst>
          </p:cNvPr>
          <p:cNvSpPr/>
          <p:nvPr/>
        </p:nvSpPr>
        <p:spPr>
          <a:xfrm>
            <a:off x="1347034" y="4960929"/>
            <a:ext cx="1850119" cy="39284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Page </a:t>
            </a:r>
            <a:r>
              <a:rPr lang="pt-BR" dirty="0" err="1"/>
              <a:t>Holder</a:t>
            </a:r>
            <a:r>
              <a:rPr lang="pt-BR" dirty="0"/>
              <a:t> 2</a:t>
            </a:r>
          </a:p>
        </p:txBody>
      </p:sp>
      <p:sp>
        <p:nvSpPr>
          <p:cNvPr id="10" name="II 1">
            <a:extLst>
              <a:ext uri="{FF2B5EF4-FFF2-40B4-BE49-F238E27FC236}">
                <a16:creationId xmlns:a16="http://schemas.microsoft.com/office/drawing/2014/main" id="{2A706209-C62F-4CE0-9C6F-552AA67AEA83}"/>
              </a:ext>
            </a:extLst>
          </p:cNvPr>
          <p:cNvSpPr/>
          <p:nvPr/>
        </p:nvSpPr>
        <p:spPr>
          <a:xfrm>
            <a:off x="5455393" y="3476819"/>
            <a:ext cx="2803390" cy="60172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Instância de Interface 1</a:t>
            </a:r>
          </a:p>
        </p:txBody>
      </p:sp>
      <p:sp>
        <p:nvSpPr>
          <p:cNvPr id="12" name="II 2">
            <a:extLst>
              <a:ext uri="{FF2B5EF4-FFF2-40B4-BE49-F238E27FC236}">
                <a16:creationId xmlns:a16="http://schemas.microsoft.com/office/drawing/2014/main" id="{0B1E6986-DCC9-4EA9-85C2-645898DB7ACB}"/>
              </a:ext>
            </a:extLst>
          </p:cNvPr>
          <p:cNvSpPr/>
          <p:nvPr/>
        </p:nvSpPr>
        <p:spPr>
          <a:xfrm>
            <a:off x="5455393" y="4184543"/>
            <a:ext cx="2803390" cy="60172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Instância de Interface 2</a:t>
            </a:r>
          </a:p>
        </p:txBody>
      </p:sp>
      <p:sp>
        <p:nvSpPr>
          <p:cNvPr id="13" name="II 3">
            <a:extLst>
              <a:ext uri="{FF2B5EF4-FFF2-40B4-BE49-F238E27FC236}">
                <a16:creationId xmlns:a16="http://schemas.microsoft.com/office/drawing/2014/main" id="{019A5A4E-9D79-4283-882F-93473B9A7E0A}"/>
              </a:ext>
            </a:extLst>
          </p:cNvPr>
          <p:cNvSpPr/>
          <p:nvPr/>
        </p:nvSpPr>
        <p:spPr>
          <a:xfrm>
            <a:off x="5455393" y="4892267"/>
            <a:ext cx="2803390" cy="60172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Instância de Interface 3</a:t>
            </a:r>
          </a:p>
        </p:txBody>
      </p:sp>
      <p:sp>
        <p:nvSpPr>
          <p:cNvPr id="14" name="II 4">
            <a:extLst>
              <a:ext uri="{FF2B5EF4-FFF2-40B4-BE49-F238E27FC236}">
                <a16:creationId xmlns:a16="http://schemas.microsoft.com/office/drawing/2014/main" id="{7A5D5CF0-B9DB-4D3D-8F0F-D2FB9A8AD3AF}"/>
              </a:ext>
            </a:extLst>
          </p:cNvPr>
          <p:cNvSpPr/>
          <p:nvPr/>
        </p:nvSpPr>
        <p:spPr>
          <a:xfrm>
            <a:off x="5455393" y="5599991"/>
            <a:ext cx="2803390" cy="60172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Instância de Interface 4</a:t>
            </a:r>
          </a:p>
        </p:txBody>
      </p:sp>
      <p:sp>
        <p:nvSpPr>
          <p:cNvPr id="16" name="Seta: II 1">
            <a:extLst>
              <a:ext uri="{FF2B5EF4-FFF2-40B4-BE49-F238E27FC236}">
                <a16:creationId xmlns:a16="http://schemas.microsoft.com/office/drawing/2014/main" id="{BF67AFB3-14A9-4160-8659-E0112FC11CBB}"/>
              </a:ext>
            </a:extLst>
          </p:cNvPr>
          <p:cNvSpPr/>
          <p:nvPr/>
        </p:nvSpPr>
        <p:spPr>
          <a:xfrm rot="5400000" flipH="1">
            <a:off x="7988928" y="2594766"/>
            <a:ext cx="1600023" cy="106031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7" name="Seta: II 2">
            <a:extLst>
              <a:ext uri="{FF2B5EF4-FFF2-40B4-BE49-F238E27FC236}">
                <a16:creationId xmlns:a16="http://schemas.microsoft.com/office/drawing/2014/main" id="{FDFCE22C-B58D-460E-AC77-72F44CF089E1}"/>
              </a:ext>
            </a:extLst>
          </p:cNvPr>
          <p:cNvSpPr/>
          <p:nvPr/>
        </p:nvSpPr>
        <p:spPr>
          <a:xfrm rot="5400000" flipH="1">
            <a:off x="7682917" y="2921143"/>
            <a:ext cx="2252779" cy="106031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8" name="Seta: II 3">
            <a:extLst>
              <a:ext uri="{FF2B5EF4-FFF2-40B4-BE49-F238E27FC236}">
                <a16:creationId xmlns:a16="http://schemas.microsoft.com/office/drawing/2014/main" id="{E0B60016-0039-4075-A79C-F112B2526231}"/>
              </a:ext>
            </a:extLst>
          </p:cNvPr>
          <p:cNvSpPr/>
          <p:nvPr/>
        </p:nvSpPr>
        <p:spPr>
          <a:xfrm rot="5400000" flipH="1">
            <a:off x="7301802" y="3292074"/>
            <a:ext cx="2994643" cy="106031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9" name="Seta: II 4">
            <a:extLst>
              <a:ext uri="{FF2B5EF4-FFF2-40B4-BE49-F238E27FC236}">
                <a16:creationId xmlns:a16="http://schemas.microsoft.com/office/drawing/2014/main" id="{E18A6F4D-1CF9-4622-8F8C-D84072A804F9}"/>
              </a:ext>
            </a:extLst>
          </p:cNvPr>
          <p:cNvSpPr/>
          <p:nvPr/>
        </p:nvSpPr>
        <p:spPr>
          <a:xfrm rot="5400000" flipH="1">
            <a:off x="6963329" y="3640728"/>
            <a:ext cx="3691953" cy="106031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0" name="Seta: II 1 - 2">
            <a:extLst>
              <a:ext uri="{FF2B5EF4-FFF2-40B4-BE49-F238E27FC236}">
                <a16:creationId xmlns:a16="http://schemas.microsoft.com/office/drawing/2014/main" id="{ABCB446A-D966-4DD4-B40B-B7CEDEB84CBF}"/>
              </a:ext>
            </a:extLst>
          </p:cNvPr>
          <p:cNvSpPr/>
          <p:nvPr/>
        </p:nvSpPr>
        <p:spPr>
          <a:xfrm rot="20596689">
            <a:off x="3235882" y="3801851"/>
            <a:ext cx="2262373" cy="60172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: II 2 - 2">
            <a:extLst>
              <a:ext uri="{FF2B5EF4-FFF2-40B4-BE49-F238E27FC236}">
                <a16:creationId xmlns:a16="http://schemas.microsoft.com/office/drawing/2014/main" id="{AFB3C42B-105C-4C88-A94F-4523D76B58F2}"/>
              </a:ext>
            </a:extLst>
          </p:cNvPr>
          <p:cNvSpPr/>
          <p:nvPr/>
        </p:nvSpPr>
        <p:spPr>
          <a:xfrm>
            <a:off x="3263847" y="4196272"/>
            <a:ext cx="2164181" cy="60172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Seta: II 3 - 2">
            <a:extLst>
              <a:ext uri="{FF2B5EF4-FFF2-40B4-BE49-F238E27FC236}">
                <a16:creationId xmlns:a16="http://schemas.microsoft.com/office/drawing/2014/main" id="{4F62C663-9C53-41FB-BB1D-34824BACD1FE}"/>
              </a:ext>
            </a:extLst>
          </p:cNvPr>
          <p:cNvSpPr/>
          <p:nvPr/>
        </p:nvSpPr>
        <p:spPr>
          <a:xfrm>
            <a:off x="3209232" y="4867234"/>
            <a:ext cx="2218796" cy="60172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: II 4 - 2">
            <a:extLst>
              <a:ext uri="{FF2B5EF4-FFF2-40B4-BE49-F238E27FC236}">
                <a16:creationId xmlns:a16="http://schemas.microsoft.com/office/drawing/2014/main" id="{3BBD832F-9BD8-4EF7-BB64-7D16C144F605}"/>
              </a:ext>
            </a:extLst>
          </p:cNvPr>
          <p:cNvSpPr/>
          <p:nvPr/>
        </p:nvSpPr>
        <p:spPr>
          <a:xfrm rot="870594">
            <a:off x="3221700" y="5218528"/>
            <a:ext cx="2228867" cy="60172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eta: PG">
            <a:extLst>
              <a:ext uri="{FF2B5EF4-FFF2-40B4-BE49-F238E27FC236}">
                <a16:creationId xmlns:a16="http://schemas.microsoft.com/office/drawing/2014/main" id="{7B321B5D-286F-426C-9D43-F0FF8281FC5A}"/>
              </a:ext>
            </a:extLst>
          </p:cNvPr>
          <p:cNvSpPr/>
          <p:nvPr/>
        </p:nvSpPr>
        <p:spPr>
          <a:xfrm rot="16200000" flipH="1">
            <a:off x="3953068" y="541111"/>
            <a:ext cx="1013218" cy="479482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64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AEB78A91-B64A-4537-B219-822303C8DA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321" t="807" r="3737"/>
          <a:stretch/>
        </p:blipFill>
        <p:spPr>
          <a:xfrm>
            <a:off x="87549" y="1601643"/>
            <a:ext cx="8810496" cy="3654713"/>
          </a:xfrm>
          <a:prstGeom prst="rect">
            <a:avLst/>
          </a:prstGeom>
        </p:spPr>
      </p:pic>
      <p:sp>
        <p:nvSpPr>
          <p:cNvPr id="24" name="Destaque h1">
            <a:extLst>
              <a:ext uri="{FF2B5EF4-FFF2-40B4-BE49-F238E27FC236}">
                <a16:creationId xmlns:a16="http://schemas.microsoft.com/office/drawing/2014/main" id="{EAA53711-5A5F-4ABC-95BF-F976B3DF0233}"/>
              </a:ext>
            </a:extLst>
          </p:cNvPr>
          <p:cNvSpPr/>
          <p:nvPr/>
        </p:nvSpPr>
        <p:spPr>
          <a:xfrm>
            <a:off x="2095499" y="4277240"/>
            <a:ext cx="6802547" cy="370960"/>
          </a:xfrm>
          <a:prstGeom prst="rect">
            <a:avLst/>
          </a:prstGeom>
          <a:solidFill>
            <a:srgbClr val="70AD47">
              <a:alpha val="60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DE497DC-CBFE-4A98-AA44-C23B2C11C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868"/>
            <a:ext cx="10515600" cy="1325563"/>
          </a:xfrm>
        </p:spPr>
        <p:txBody>
          <a:bodyPr/>
          <a:lstStyle/>
          <a:p>
            <a:r>
              <a:rPr lang="pt-BR" dirty="0"/>
              <a:t>Gerando o HTML de uma página para o usuário</a:t>
            </a:r>
          </a:p>
        </p:txBody>
      </p:sp>
      <p:sp>
        <p:nvSpPr>
          <p:cNvPr id="12" name="II 1">
            <a:extLst>
              <a:ext uri="{FF2B5EF4-FFF2-40B4-BE49-F238E27FC236}">
                <a16:creationId xmlns:a16="http://schemas.microsoft.com/office/drawing/2014/main" id="{1040CE33-DE8D-4015-8328-22CCABB7C663}"/>
              </a:ext>
            </a:extLst>
          </p:cNvPr>
          <p:cNvSpPr/>
          <p:nvPr/>
        </p:nvSpPr>
        <p:spPr>
          <a:xfrm>
            <a:off x="9210270" y="1230570"/>
            <a:ext cx="2803390" cy="60172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Instância de Interface 1</a:t>
            </a:r>
          </a:p>
        </p:txBody>
      </p:sp>
      <p:sp>
        <p:nvSpPr>
          <p:cNvPr id="13" name="II 2">
            <a:extLst>
              <a:ext uri="{FF2B5EF4-FFF2-40B4-BE49-F238E27FC236}">
                <a16:creationId xmlns:a16="http://schemas.microsoft.com/office/drawing/2014/main" id="{D41138F2-104A-4903-8BCC-9D7487184251}"/>
              </a:ext>
            </a:extLst>
          </p:cNvPr>
          <p:cNvSpPr/>
          <p:nvPr/>
        </p:nvSpPr>
        <p:spPr>
          <a:xfrm>
            <a:off x="9210270" y="1938294"/>
            <a:ext cx="2803390" cy="60172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Instância de Interface 2</a:t>
            </a:r>
          </a:p>
        </p:txBody>
      </p:sp>
      <p:sp>
        <p:nvSpPr>
          <p:cNvPr id="14" name="II 3">
            <a:extLst>
              <a:ext uri="{FF2B5EF4-FFF2-40B4-BE49-F238E27FC236}">
                <a16:creationId xmlns:a16="http://schemas.microsoft.com/office/drawing/2014/main" id="{007F1AE6-DD7E-4E08-B478-AA35C00A4AEA}"/>
              </a:ext>
            </a:extLst>
          </p:cNvPr>
          <p:cNvSpPr/>
          <p:nvPr/>
        </p:nvSpPr>
        <p:spPr>
          <a:xfrm>
            <a:off x="9210270" y="2646018"/>
            <a:ext cx="2803390" cy="60172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Instância de Interface 3</a:t>
            </a:r>
          </a:p>
        </p:txBody>
      </p:sp>
      <p:sp>
        <p:nvSpPr>
          <p:cNvPr id="15" name="II 4">
            <a:extLst>
              <a:ext uri="{FF2B5EF4-FFF2-40B4-BE49-F238E27FC236}">
                <a16:creationId xmlns:a16="http://schemas.microsoft.com/office/drawing/2014/main" id="{25D20BEA-CF36-48F6-84EE-50942D8681F8}"/>
              </a:ext>
            </a:extLst>
          </p:cNvPr>
          <p:cNvSpPr/>
          <p:nvPr/>
        </p:nvSpPr>
        <p:spPr>
          <a:xfrm>
            <a:off x="9210270" y="3353742"/>
            <a:ext cx="2803390" cy="60172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Instância de Interface 4</a:t>
            </a:r>
          </a:p>
        </p:txBody>
      </p:sp>
      <p:sp>
        <p:nvSpPr>
          <p:cNvPr id="16" name="Seta: II 1">
            <a:extLst>
              <a:ext uri="{FF2B5EF4-FFF2-40B4-BE49-F238E27FC236}">
                <a16:creationId xmlns:a16="http://schemas.microsoft.com/office/drawing/2014/main" id="{EB686749-60AC-491C-851E-5A969A5FF89D}"/>
              </a:ext>
            </a:extLst>
          </p:cNvPr>
          <p:cNvSpPr/>
          <p:nvPr/>
        </p:nvSpPr>
        <p:spPr>
          <a:xfrm rot="5400000" flipV="1">
            <a:off x="3251016" y="-1221884"/>
            <a:ext cx="3330808" cy="8587700"/>
          </a:xfrm>
          <a:prstGeom prst="uturnArrow">
            <a:avLst>
              <a:gd name="adj1" fmla="val 5784"/>
              <a:gd name="adj2" fmla="val 8630"/>
              <a:gd name="adj3" fmla="val 15299"/>
              <a:gd name="adj4" fmla="val 13907"/>
              <a:gd name="adj5" fmla="val 1779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7" name="Seta: II 2">
            <a:extLst>
              <a:ext uri="{FF2B5EF4-FFF2-40B4-BE49-F238E27FC236}">
                <a16:creationId xmlns:a16="http://schemas.microsoft.com/office/drawing/2014/main" id="{7DD36D75-1817-443D-A85C-FEA65E940E8D}"/>
              </a:ext>
            </a:extLst>
          </p:cNvPr>
          <p:cNvSpPr/>
          <p:nvPr/>
        </p:nvSpPr>
        <p:spPr>
          <a:xfrm rot="5400000" flipV="1">
            <a:off x="3608049" y="-864851"/>
            <a:ext cx="2616741" cy="8587700"/>
          </a:xfrm>
          <a:prstGeom prst="uturnArrow">
            <a:avLst>
              <a:gd name="adj1" fmla="val 7692"/>
              <a:gd name="adj2" fmla="val 11302"/>
              <a:gd name="adj3" fmla="val 18734"/>
              <a:gd name="adj4" fmla="val 13907"/>
              <a:gd name="adj5" fmla="val 1779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8" name="Seta: II 3">
            <a:extLst>
              <a:ext uri="{FF2B5EF4-FFF2-40B4-BE49-F238E27FC236}">
                <a16:creationId xmlns:a16="http://schemas.microsoft.com/office/drawing/2014/main" id="{64524D20-49F0-42F8-99A6-AF4136BB64E1}"/>
              </a:ext>
            </a:extLst>
          </p:cNvPr>
          <p:cNvSpPr/>
          <p:nvPr/>
        </p:nvSpPr>
        <p:spPr>
          <a:xfrm rot="5400000" flipV="1">
            <a:off x="4010692" y="-180103"/>
            <a:ext cx="2198535" cy="8200618"/>
          </a:xfrm>
          <a:prstGeom prst="uturnArrow">
            <a:avLst>
              <a:gd name="adj1" fmla="val 9766"/>
              <a:gd name="adj2" fmla="val 8630"/>
              <a:gd name="adj3" fmla="val 15299"/>
              <a:gd name="adj4" fmla="val 13907"/>
              <a:gd name="adj5" fmla="val 1384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9" name="Seta: II 4">
            <a:extLst>
              <a:ext uri="{FF2B5EF4-FFF2-40B4-BE49-F238E27FC236}">
                <a16:creationId xmlns:a16="http://schemas.microsoft.com/office/drawing/2014/main" id="{BB62B0BC-77EB-4427-ADDD-37B13981A5A1}"/>
              </a:ext>
            </a:extLst>
          </p:cNvPr>
          <p:cNvSpPr/>
          <p:nvPr/>
        </p:nvSpPr>
        <p:spPr>
          <a:xfrm rot="5400000" flipV="1">
            <a:off x="4367725" y="176933"/>
            <a:ext cx="1484471" cy="8200616"/>
          </a:xfrm>
          <a:prstGeom prst="uturnArrow">
            <a:avLst>
              <a:gd name="adj1" fmla="val 16866"/>
              <a:gd name="adj2" fmla="val 13268"/>
              <a:gd name="adj3" fmla="val 21355"/>
              <a:gd name="adj4" fmla="val 13907"/>
              <a:gd name="adj5" fmla="val 1408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0" name="Fragmento 1">
            <a:extLst>
              <a:ext uri="{FF2B5EF4-FFF2-40B4-BE49-F238E27FC236}">
                <a16:creationId xmlns:a16="http://schemas.microsoft.com/office/drawing/2014/main" id="{BDFB9841-E1F3-4393-9D38-A6481850B56B}"/>
              </a:ext>
            </a:extLst>
          </p:cNvPr>
          <p:cNvSpPr/>
          <p:nvPr/>
        </p:nvSpPr>
        <p:spPr>
          <a:xfrm>
            <a:off x="3531140" y="1230570"/>
            <a:ext cx="3180945" cy="4959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Fragmento de HTML</a:t>
            </a:r>
          </a:p>
        </p:txBody>
      </p:sp>
      <p:sp>
        <p:nvSpPr>
          <p:cNvPr id="21" name="Fragmento 2">
            <a:extLst>
              <a:ext uri="{FF2B5EF4-FFF2-40B4-BE49-F238E27FC236}">
                <a16:creationId xmlns:a16="http://schemas.microsoft.com/office/drawing/2014/main" id="{0EA067AB-ECF8-49AF-BC42-061D3BF101F2}"/>
              </a:ext>
            </a:extLst>
          </p:cNvPr>
          <p:cNvSpPr/>
          <p:nvPr/>
        </p:nvSpPr>
        <p:spPr>
          <a:xfrm>
            <a:off x="3531139" y="1975627"/>
            <a:ext cx="3180945" cy="4959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Fragmento de HTML</a:t>
            </a:r>
          </a:p>
        </p:txBody>
      </p:sp>
      <p:sp>
        <p:nvSpPr>
          <p:cNvPr id="22" name="Fragmento 3">
            <a:extLst>
              <a:ext uri="{FF2B5EF4-FFF2-40B4-BE49-F238E27FC236}">
                <a16:creationId xmlns:a16="http://schemas.microsoft.com/office/drawing/2014/main" id="{624A3B2F-C528-4062-861C-633F8B8521B8}"/>
              </a:ext>
            </a:extLst>
          </p:cNvPr>
          <p:cNvSpPr/>
          <p:nvPr/>
        </p:nvSpPr>
        <p:spPr>
          <a:xfrm>
            <a:off x="3539955" y="2655839"/>
            <a:ext cx="3180945" cy="4959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Fragmento de HTML</a:t>
            </a:r>
          </a:p>
        </p:txBody>
      </p:sp>
      <p:sp>
        <p:nvSpPr>
          <p:cNvPr id="23" name="Fragmento 4">
            <a:extLst>
              <a:ext uri="{FF2B5EF4-FFF2-40B4-BE49-F238E27FC236}">
                <a16:creationId xmlns:a16="http://schemas.microsoft.com/office/drawing/2014/main" id="{FBB5A234-78A9-4FA8-92FB-18692067D0D3}"/>
              </a:ext>
            </a:extLst>
          </p:cNvPr>
          <p:cNvSpPr/>
          <p:nvPr/>
        </p:nvSpPr>
        <p:spPr>
          <a:xfrm>
            <a:off x="3539955" y="3413035"/>
            <a:ext cx="3180945" cy="4959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Fragmento de HTML</a:t>
            </a:r>
          </a:p>
        </p:txBody>
      </p:sp>
      <p:sp>
        <p:nvSpPr>
          <p:cNvPr id="25" name="Destaque h2">
            <a:extLst>
              <a:ext uri="{FF2B5EF4-FFF2-40B4-BE49-F238E27FC236}">
                <a16:creationId xmlns:a16="http://schemas.microsoft.com/office/drawing/2014/main" id="{BFE7B801-8DB3-43C7-852F-BD926BA321EE}"/>
              </a:ext>
            </a:extLst>
          </p:cNvPr>
          <p:cNvSpPr/>
          <p:nvPr/>
        </p:nvSpPr>
        <p:spPr>
          <a:xfrm>
            <a:off x="2095497" y="4682517"/>
            <a:ext cx="6802547" cy="342118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714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5" grpId="0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9" grpId="0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3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62594D2F-E90B-49B9-8691-E838132619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9457" y="2228850"/>
            <a:ext cx="10944225" cy="3076575"/>
          </a:xfrm>
        </p:spPr>
        <p:txBody>
          <a:bodyPr/>
          <a:lstStyle/>
          <a:p>
            <a:r>
              <a:rPr lang="pt-BR" dirty="0"/>
              <a:t>Canais são estruturas lógicas que servem para agrupar, organizar e segregar as outras estruturas e configurações do </a:t>
            </a:r>
            <a:r>
              <a:rPr lang="pt-BR" dirty="0" err="1"/>
              <a:t>LumisXP</a:t>
            </a:r>
            <a:r>
              <a:rPr lang="pt-BR" dirty="0"/>
              <a:t>.</a:t>
            </a:r>
          </a:p>
          <a:p>
            <a:r>
              <a:rPr lang="pt-BR" dirty="0"/>
              <a:t>Algumas estruturas estão diretamente atreladas a algum canal:</a:t>
            </a:r>
          </a:p>
          <a:p>
            <a:pPr lvl="1"/>
            <a:r>
              <a:rPr lang="pt-BR" dirty="0"/>
              <a:t>Instâncias de serviço</a:t>
            </a:r>
          </a:p>
          <a:p>
            <a:pPr lvl="1"/>
            <a:r>
              <a:rPr lang="pt-BR" dirty="0"/>
              <a:t>Páginas</a:t>
            </a:r>
          </a:p>
          <a:p>
            <a:pPr lvl="1"/>
            <a:r>
              <a:rPr lang="pt-BR" dirty="0"/>
              <a:t>Canais</a:t>
            </a:r>
          </a:p>
          <a:p>
            <a:r>
              <a:rPr lang="pt-BR" dirty="0"/>
              <a:t>Outras estruturas, não (são globais):</a:t>
            </a:r>
          </a:p>
          <a:p>
            <a:pPr lvl="1"/>
            <a:r>
              <a:rPr lang="pt-BR" dirty="0"/>
              <a:t>Serviços</a:t>
            </a:r>
          </a:p>
          <a:p>
            <a:pPr lvl="1"/>
            <a:r>
              <a:rPr lang="pt-BR" dirty="0"/>
              <a:t>Interfaces de serviços</a:t>
            </a:r>
          </a:p>
          <a:p>
            <a:r>
              <a:rPr lang="pt-BR" dirty="0"/>
              <a:t>Outras estruturas, podem ou não estar atreladas a um determinado canal:</a:t>
            </a:r>
          </a:p>
          <a:p>
            <a:pPr lvl="1"/>
            <a:r>
              <a:rPr lang="pt-BR" dirty="0"/>
              <a:t>Usuários e Grupos (veremos mais para frente)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1CFF91F-4F6E-424F-9FEE-244F45776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Canal</a:t>
            </a:r>
          </a:p>
        </p:txBody>
      </p:sp>
    </p:spTree>
    <p:extLst>
      <p:ext uri="{BB962C8B-B14F-4D97-AF65-F5344CB8AC3E}">
        <p14:creationId xmlns:p14="http://schemas.microsoft.com/office/powerpoint/2010/main" val="399545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32A556C-8450-4D74-8AAE-11D664AC99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LumisXP</a:t>
            </a:r>
            <a:r>
              <a:rPr lang="pt-BR" dirty="0"/>
              <a:t> provê uma forma bastante granular e flexível de autorização. A autorização é feita utilizando usuários e grupos de usuários.</a:t>
            </a:r>
          </a:p>
          <a:p>
            <a:r>
              <a:rPr lang="pt-BR" dirty="0"/>
              <a:t>Toda a autorização no </a:t>
            </a:r>
            <a:r>
              <a:rPr lang="pt-BR" dirty="0" err="1"/>
              <a:t>LumisXP</a:t>
            </a:r>
            <a:r>
              <a:rPr lang="pt-BR" dirty="0"/>
              <a:t> é baseada em permissões (que são customizáveis) que podem ser atribuídas a usuários e/ou grupos de usuários.</a:t>
            </a:r>
          </a:p>
          <a:p>
            <a:r>
              <a:rPr lang="pt-BR" dirty="0"/>
              <a:t>Essas permissões podem ser atribuídas em diversos níveis, mas o mais comum é que sejam feitas em canais.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078B4D0-B226-4CEB-9A01-3C69331C6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Autorização</a:t>
            </a:r>
          </a:p>
        </p:txBody>
      </p:sp>
    </p:spTree>
    <p:extLst>
      <p:ext uri="{BB962C8B-B14F-4D97-AF65-F5344CB8AC3E}">
        <p14:creationId xmlns:p14="http://schemas.microsoft.com/office/powerpoint/2010/main" val="85222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379F438-D53E-44E7-8874-9E40AAB7E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Autorização é </a:t>
            </a:r>
            <a:r>
              <a:rPr lang="pt-BR" dirty="0" err="1"/>
              <a:t>herdável</a:t>
            </a:r>
            <a:r>
              <a:rPr lang="pt-BR" dirty="0"/>
              <a:t> (na configuração padrão)</a:t>
            </a:r>
          </a:p>
        </p:txBody>
      </p:sp>
      <p:sp>
        <p:nvSpPr>
          <p:cNvPr id="4" name="Canal 1">
            <a:extLst>
              <a:ext uri="{FF2B5EF4-FFF2-40B4-BE49-F238E27FC236}">
                <a16:creationId xmlns:a16="http://schemas.microsoft.com/office/drawing/2014/main" id="{7EA0CB3A-C241-405F-BF41-B513145A76C2}"/>
              </a:ext>
            </a:extLst>
          </p:cNvPr>
          <p:cNvSpPr/>
          <p:nvPr/>
        </p:nvSpPr>
        <p:spPr>
          <a:xfrm>
            <a:off x="689566" y="2958584"/>
            <a:ext cx="2044109" cy="6477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Canal 1</a:t>
            </a:r>
          </a:p>
        </p:txBody>
      </p:sp>
      <p:sp>
        <p:nvSpPr>
          <p:cNvPr id="5" name="Canal 2">
            <a:extLst>
              <a:ext uri="{FF2B5EF4-FFF2-40B4-BE49-F238E27FC236}">
                <a16:creationId xmlns:a16="http://schemas.microsoft.com/office/drawing/2014/main" id="{A64AA2EA-718D-4733-9338-AB78A6E8E0E9}"/>
              </a:ext>
            </a:extLst>
          </p:cNvPr>
          <p:cNvSpPr/>
          <p:nvPr/>
        </p:nvSpPr>
        <p:spPr>
          <a:xfrm>
            <a:off x="2425995" y="3863459"/>
            <a:ext cx="2044109" cy="6477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Canal 2</a:t>
            </a:r>
          </a:p>
        </p:txBody>
      </p:sp>
      <p:sp>
        <p:nvSpPr>
          <p:cNvPr id="6" name="Seta: Canal 2">
            <a:extLst>
              <a:ext uri="{FF2B5EF4-FFF2-40B4-BE49-F238E27FC236}">
                <a16:creationId xmlns:a16="http://schemas.microsoft.com/office/drawing/2014/main" id="{0259E8BB-B4EC-4ACE-84E9-A8B39558CF13}"/>
              </a:ext>
            </a:extLst>
          </p:cNvPr>
          <p:cNvSpPr/>
          <p:nvPr/>
        </p:nvSpPr>
        <p:spPr>
          <a:xfrm flipV="1">
            <a:off x="1581150" y="3606283"/>
            <a:ext cx="844846" cy="77152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12" name="Usuário 1">
            <a:extLst>
              <a:ext uri="{FF2B5EF4-FFF2-40B4-BE49-F238E27FC236}">
                <a16:creationId xmlns:a16="http://schemas.microsoft.com/office/drawing/2014/main" id="{3CBD0513-D8C7-4AA5-BF53-73E8419549B9}"/>
              </a:ext>
            </a:extLst>
          </p:cNvPr>
          <p:cNvGrpSpPr>
            <a:grpSpLocks/>
          </p:cNvGrpSpPr>
          <p:nvPr/>
        </p:nvGrpSpPr>
        <p:grpSpPr>
          <a:xfrm>
            <a:off x="9353550" y="2543175"/>
            <a:ext cx="2124075" cy="914400"/>
            <a:chOff x="6200775" y="2085975"/>
            <a:chExt cx="2124075" cy="914400"/>
          </a:xfrm>
        </p:grpSpPr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89B4FF5C-BCB0-4DDC-86C2-1321C3FAB545}"/>
                </a:ext>
              </a:extLst>
            </p:cNvPr>
            <p:cNvSpPr>
              <a:spLocks/>
            </p:cNvSpPr>
            <p:nvPr/>
          </p:nvSpPr>
          <p:spPr>
            <a:xfrm>
              <a:off x="6200775" y="2085975"/>
              <a:ext cx="2124075" cy="895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" name="Gráfico 7" descr="Usuário com preenchimento sólido">
              <a:extLst>
                <a:ext uri="{FF2B5EF4-FFF2-40B4-BE49-F238E27FC236}">
                  <a16:creationId xmlns:a16="http://schemas.microsoft.com/office/drawing/2014/main" id="{E41760D9-4EC4-4499-A010-BBD1812C7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00775" y="2085975"/>
              <a:ext cx="914400" cy="914400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8A3E113E-8401-4EE5-A207-2240D81F1701}"/>
                </a:ext>
              </a:extLst>
            </p:cNvPr>
            <p:cNvSpPr txBox="1">
              <a:spLocks/>
            </p:cNvSpPr>
            <p:nvPr/>
          </p:nvSpPr>
          <p:spPr>
            <a:xfrm>
              <a:off x="7038975" y="2358509"/>
              <a:ext cx="1209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Usuário 1</a:t>
              </a:r>
            </a:p>
          </p:txBody>
        </p:sp>
      </p:grpSp>
      <p:grpSp>
        <p:nvGrpSpPr>
          <p:cNvPr id="13" name="Usuário 2">
            <a:extLst>
              <a:ext uri="{FF2B5EF4-FFF2-40B4-BE49-F238E27FC236}">
                <a16:creationId xmlns:a16="http://schemas.microsoft.com/office/drawing/2014/main" id="{E5A99503-8E00-4073-8638-8A03A468D099}"/>
              </a:ext>
            </a:extLst>
          </p:cNvPr>
          <p:cNvGrpSpPr>
            <a:grpSpLocks/>
          </p:cNvGrpSpPr>
          <p:nvPr/>
        </p:nvGrpSpPr>
        <p:grpSpPr>
          <a:xfrm>
            <a:off x="9353550" y="3699981"/>
            <a:ext cx="2124075" cy="914400"/>
            <a:chOff x="6200775" y="2085975"/>
            <a:chExt cx="2124075" cy="914400"/>
          </a:xfrm>
        </p:grpSpPr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65884F05-92E6-4021-BD46-70E5FE3668E2}"/>
                </a:ext>
              </a:extLst>
            </p:cNvPr>
            <p:cNvSpPr>
              <a:spLocks/>
            </p:cNvSpPr>
            <p:nvPr/>
          </p:nvSpPr>
          <p:spPr>
            <a:xfrm>
              <a:off x="6200775" y="2085975"/>
              <a:ext cx="2124075" cy="895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5" name="Gráfico 14" descr="Usuário com preenchimento sólido">
              <a:extLst>
                <a:ext uri="{FF2B5EF4-FFF2-40B4-BE49-F238E27FC236}">
                  <a16:creationId xmlns:a16="http://schemas.microsoft.com/office/drawing/2014/main" id="{62931E42-ECDB-4ECA-9C43-34C9E9602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00775" y="2085975"/>
              <a:ext cx="914400" cy="914400"/>
            </a:xfrm>
            <a:prstGeom prst="rect">
              <a:avLst/>
            </a:prstGeom>
          </p:spPr>
        </p:pic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C49A2FCF-5695-4D64-8759-F3F2176FD9D9}"/>
                </a:ext>
              </a:extLst>
            </p:cNvPr>
            <p:cNvSpPr txBox="1">
              <a:spLocks/>
            </p:cNvSpPr>
            <p:nvPr/>
          </p:nvSpPr>
          <p:spPr>
            <a:xfrm>
              <a:off x="7038975" y="2358509"/>
              <a:ext cx="1209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Usuário 2</a:t>
              </a:r>
            </a:p>
          </p:txBody>
        </p:sp>
      </p:grpSp>
      <p:sp>
        <p:nvSpPr>
          <p:cNvPr id="17" name="Seta: Vis Página">
            <a:extLst>
              <a:ext uri="{FF2B5EF4-FFF2-40B4-BE49-F238E27FC236}">
                <a16:creationId xmlns:a16="http://schemas.microsoft.com/office/drawing/2014/main" id="{A35E235B-469D-4F1D-BDE7-4CE38DAD177E}"/>
              </a:ext>
            </a:extLst>
          </p:cNvPr>
          <p:cNvSpPr/>
          <p:nvPr/>
        </p:nvSpPr>
        <p:spPr>
          <a:xfrm rot="21436895">
            <a:off x="2726018" y="2851044"/>
            <a:ext cx="6619875" cy="479941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Pode visualizar página</a:t>
            </a:r>
          </a:p>
        </p:txBody>
      </p:sp>
      <p:sp>
        <p:nvSpPr>
          <p:cNvPr id="18" name="Seta: Vis Página herdado">
            <a:extLst>
              <a:ext uri="{FF2B5EF4-FFF2-40B4-BE49-F238E27FC236}">
                <a16:creationId xmlns:a16="http://schemas.microsoft.com/office/drawing/2014/main" id="{85007227-23D8-44D4-AB1E-EF1D9C04E28F}"/>
              </a:ext>
            </a:extLst>
          </p:cNvPr>
          <p:cNvSpPr/>
          <p:nvPr/>
        </p:nvSpPr>
        <p:spPr>
          <a:xfrm rot="20766174">
            <a:off x="4380975" y="3378974"/>
            <a:ext cx="5013887" cy="479941"/>
          </a:xfrm>
          <a:prstGeom prst="leftArrow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0000"/>
                </a:solidFill>
              </a:rPr>
              <a:t>Pode visualizar página</a:t>
            </a:r>
          </a:p>
        </p:txBody>
      </p:sp>
      <p:sp>
        <p:nvSpPr>
          <p:cNvPr id="20" name="Seta: Ed Cont">
            <a:extLst>
              <a:ext uri="{FF2B5EF4-FFF2-40B4-BE49-F238E27FC236}">
                <a16:creationId xmlns:a16="http://schemas.microsoft.com/office/drawing/2014/main" id="{07699B33-2306-4B1F-9ED2-3AC5DC6F1EA8}"/>
              </a:ext>
            </a:extLst>
          </p:cNvPr>
          <p:cNvSpPr/>
          <p:nvPr/>
        </p:nvSpPr>
        <p:spPr>
          <a:xfrm rot="416194">
            <a:off x="2697799" y="3446437"/>
            <a:ext cx="6689351" cy="479941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Pode editar conteúdo</a:t>
            </a:r>
          </a:p>
        </p:txBody>
      </p:sp>
      <p:sp>
        <p:nvSpPr>
          <p:cNvPr id="21" name="Seta: Ed Cont herdado">
            <a:extLst>
              <a:ext uri="{FF2B5EF4-FFF2-40B4-BE49-F238E27FC236}">
                <a16:creationId xmlns:a16="http://schemas.microsoft.com/office/drawing/2014/main" id="{42C95442-1713-4767-8B5A-27BA1BA4CD56}"/>
              </a:ext>
            </a:extLst>
          </p:cNvPr>
          <p:cNvSpPr/>
          <p:nvPr/>
        </p:nvSpPr>
        <p:spPr>
          <a:xfrm>
            <a:off x="4470105" y="4000389"/>
            <a:ext cx="4883446" cy="479941"/>
          </a:xfrm>
          <a:prstGeom prst="leftArrow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0000"/>
                </a:solidFill>
              </a:rPr>
              <a:t>Pode editar conteúdo</a:t>
            </a:r>
          </a:p>
        </p:txBody>
      </p:sp>
      <p:sp>
        <p:nvSpPr>
          <p:cNvPr id="24" name="Texto Explicativo: Linha Dobrada 23">
            <a:extLst>
              <a:ext uri="{FF2B5EF4-FFF2-40B4-BE49-F238E27FC236}">
                <a16:creationId xmlns:a16="http://schemas.microsoft.com/office/drawing/2014/main" id="{579CCAEC-8ECD-4F98-BF89-9D3093328608}"/>
              </a:ext>
            </a:extLst>
          </p:cNvPr>
          <p:cNvSpPr/>
          <p:nvPr/>
        </p:nvSpPr>
        <p:spPr>
          <a:xfrm flipH="1">
            <a:off x="2162175" y="4966697"/>
            <a:ext cx="3467100" cy="16701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05931"/>
              <a:gd name="adj6" fmla="val -2252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 usuário “Usuário 1” tem a permissão de “Visualização de página” no canal “Canal 1”</a:t>
            </a:r>
          </a:p>
        </p:txBody>
      </p:sp>
    </p:spTree>
    <p:extLst>
      <p:ext uri="{BB962C8B-B14F-4D97-AF65-F5344CB8AC3E}">
        <p14:creationId xmlns:p14="http://schemas.microsoft.com/office/powerpoint/2010/main" val="3701138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7" grpId="0" animBg="1"/>
      <p:bldP spid="17" grpId="1" animBg="1"/>
      <p:bldP spid="18" grpId="0" animBg="1"/>
      <p:bldP spid="18" grpId="1" animBg="1"/>
      <p:bldP spid="18" grpId="2" animBg="1"/>
      <p:bldP spid="20" grpId="0" animBg="1"/>
      <p:bldP spid="21" grpId="0" animBg="1"/>
      <p:bldP spid="21" grpId="1" animBg="1"/>
      <p:bldP spid="24" grpId="0" animBg="1"/>
      <p:bldP spid="24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379F438-D53E-44E7-8874-9E40AAB7E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Autorização é </a:t>
            </a:r>
            <a:r>
              <a:rPr lang="pt-BR" dirty="0" err="1"/>
              <a:t>herdável</a:t>
            </a:r>
            <a:r>
              <a:rPr lang="pt-BR" dirty="0"/>
              <a:t> (na configuração padrão)</a:t>
            </a:r>
          </a:p>
        </p:txBody>
      </p:sp>
      <p:sp>
        <p:nvSpPr>
          <p:cNvPr id="4" name="Canal 1">
            <a:extLst>
              <a:ext uri="{FF2B5EF4-FFF2-40B4-BE49-F238E27FC236}">
                <a16:creationId xmlns:a16="http://schemas.microsoft.com/office/drawing/2014/main" id="{7EA0CB3A-C241-405F-BF41-B513145A76C2}"/>
              </a:ext>
            </a:extLst>
          </p:cNvPr>
          <p:cNvSpPr/>
          <p:nvPr/>
        </p:nvSpPr>
        <p:spPr>
          <a:xfrm>
            <a:off x="832441" y="2676822"/>
            <a:ext cx="2044109" cy="6477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Canal 1</a:t>
            </a:r>
          </a:p>
        </p:txBody>
      </p:sp>
      <p:grpSp>
        <p:nvGrpSpPr>
          <p:cNvPr id="13" name="Usuário 1">
            <a:extLst>
              <a:ext uri="{FF2B5EF4-FFF2-40B4-BE49-F238E27FC236}">
                <a16:creationId xmlns:a16="http://schemas.microsoft.com/office/drawing/2014/main" id="{E5A99503-8E00-4073-8638-8A03A468D099}"/>
              </a:ext>
            </a:extLst>
          </p:cNvPr>
          <p:cNvGrpSpPr>
            <a:grpSpLocks/>
          </p:cNvGrpSpPr>
          <p:nvPr/>
        </p:nvGrpSpPr>
        <p:grpSpPr>
          <a:xfrm>
            <a:off x="9353550" y="4433406"/>
            <a:ext cx="2124075" cy="914400"/>
            <a:chOff x="6200775" y="2085975"/>
            <a:chExt cx="2124075" cy="914400"/>
          </a:xfrm>
        </p:grpSpPr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65884F05-92E6-4021-BD46-70E5FE3668E2}"/>
                </a:ext>
              </a:extLst>
            </p:cNvPr>
            <p:cNvSpPr>
              <a:spLocks/>
            </p:cNvSpPr>
            <p:nvPr/>
          </p:nvSpPr>
          <p:spPr>
            <a:xfrm>
              <a:off x="6200775" y="2085975"/>
              <a:ext cx="2124075" cy="895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5" name="Gráfico 14" descr="Usuário com preenchimento sólido">
              <a:extLst>
                <a:ext uri="{FF2B5EF4-FFF2-40B4-BE49-F238E27FC236}">
                  <a16:creationId xmlns:a16="http://schemas.microsoft.com/office/drawing/2014/main" id="{62931E42-ECDB-4ECA-9C43-34C9E9602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00775" y="2085975"/>
              <a:ext cx="914400" cy="914400"/>
            </a:xfrm>
            <a:prstGeom prst="rect">
              <a:avLst/>
            </a:prstGeom>
          </p:spPr>
        </p:pic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C49A2FCF-5695-4D64-8759-F3F2176FD9D9}"/>
                </a:ext>
              </a:extLst>
            </p:cNvPr>
            <p:cNvSpPr txBox="1">
              <a:spLocks/>
            </p:cNvSpPr>
            <p:nvPr/>
          </p:nvSpPr>
          <p:spPr>
            <a:xfrm>
              <a:off x="7038975" y="2358509"/>
              <a:ext cx="1209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Usuário 1</a:t>
              </a:r>
            </a:p>
          </p:txBody>
        </p:sp>
      </p:grpSp>
      <p:grpSp>
        <p:nvGrpSpPr>
          <p:cNvPr id="2" name="Grup de Usuários 1">
            <a:extLst>
              <a:ext uri="{FF2B5EF4-FFF2-40B4-BE49-F238E27FC236}">
                <a16:creationId xmlns:a16="http://schemas.microsoft.com/office/drawing/2014/main" id="{1DD18C74-1000-4A1E-B698-FFD4E86C6440}"/>
              </a:ext>
            </a:extLst>
          </p:cNvPr>
          <p:cNvGrpSpPr/>
          <p:nvPr/>
        </p:nvGrpSpPr>
        <p:grpSpPr>
          <a:xfrm>
            <a:off x="9353550" y="2543175"/>
            <a:ext cx="2124075" cy="895350"/>
            <a:chOff x="9353550" y="2543175"/>
            <a:chExt cx="2124075" cy="895350"/>
          </a:xfrm>
        </p:grpSpPr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89B4FF5C-BCB0-4DDC-86C2-1321C3FAB545}"/>
                </a:ext>
              </a:extLst>
            </p:cNvPr>
            <p:cNvSpPr>
              <a:spLocks/>
            </p:cNvSpPr>
            <p:nvPr/>
          </p:nvSpPr>
          <p:spPr>
            <a:xfrm>
              <a:off x="9353550" y="2543175"/>
              <a:ext cx="2124075" cy="895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8A3E113E-8401-4EE5-A207-2240D81F1701}"/>
                </a:ext>
              </a:extLst>
            </p:cNvPr>
            <p:cNvSpPr txBox="1">
              <a:spLocks/>
            </p:cNvSpPr>
            <p:nvPr/>
          </p:nvSpPr>
          <p:spPr>
            <a:xfrm>
              <a:off x="10191750" y="2676822"/>
              <a:ext cx="12858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Grupo de Usuários 1</a:t>
              </a:r>
            </a:p>
          </p:txBody>
        </p:sp>
        <p:pic>
          <p:nvPicPr>
            <p:cNvPr id="19" name="Gráfico 18" descr="Usuário com preenchimento sólido">
              <a:extLst>
                <a:ext uri="{FF2B5EF4-FFF2-40B4-BE49-F238E27FC236}">
                  <a16:creationId xmlns:a16="http://schemas.microsoft.com/office/drawing/2014/main" id="{3EAEE2B2-27F6-4679-B835-91CF8575C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82137" y="2618599"/>
              <a:ext cx="394219" cy="394219"/>
            </a:xfrm>
            <a:prstGeom prst="rect">
              <a:avLst/>
            </a:prstGeom>
          </p:spPr>
        </p:pic>
        <p:pic>
          <p:nvPicPr>
            <p:cNvPr id="22" name="Gráfico 21" descr="Usuário com preenchimento sólido">
              <a:extLst>
                <a:ext uri="{FF2B5EF4-FFF2-40B4-BE49-F238E27FC236}">
                  <a16:creationId xmlns:a16="http://schemas.microsoft.com/office/drawing/2014/main" id="{31CDD4DE-8259-42B5-995F-37EC104D2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721331" y="2838450"/>
              <a:ext cx="394219" cy="394219"/>
            </a:xfrm>
            <a:prstGeom prst="rect">
              <a:avLst/>
            </a:prstGeom>
          </p:spPr>
        </p:pic>
        <p:pic>
          <p:nvPicPr>
            <p:cNvPr id="23" name="Gráfico 22" descr="Usuário com preenchimento sólido">
              <a:extLst>
                <a:ext uri="{FF2B5EF4-FFF2-40B4-BE49-F238E27FC236}">
                  <a16:creationId xmlns:a16="http://schemas.microsoft.com/office/drawing/2014/main" id="{19766340-383C-4082-B6A2-37B7F5D70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33200" y="2958584"/>
              <a:ext cx="394219" cy="394219"/>
            </a:xfrm>
            <a:prstGeom prst="rect">
              <a:avLst/>
            </a:prstGeom>
          </p:spPr>
        </p:pic>
      </p:grpSp>
      <p:sp>
        <p:nvSpPr>
          <p:cNvPr id="7" name="Seta: para Cima 6">
            <a:extLst>
              <a:ext uri="{FF2B5EF4-FFF2-40B4-BE49-F238E27FC236}">
                <a16:creationId xmlns:a16="http://schemas.microsoft.com/office/drawing/2014/main" id="{A4285686-E162-48FA-A3E5-688A4295B68D}"/>
              </a:ext>
            </a:extLst>
          </p:cNvPr>
          <p:cNvSpPr/>
          <p:nvPr/>
        </p:nvSpPr>
        <p:spPr>
          <a:xfrm>
            <a:off x="10267950" y="3456800"/>
            <a:ext cx="438150" cy="97660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a Esquerda 10">
            <a:extLst>
              <a:ext uri="{FF2B5EF4-FFF2-40B4-BE49-F238E27FC236}">
                <a16:creationId xmlns:a16="http://schemas.microsoft.com/office/drawing/2014/main" id="{97649B5E-11A1-4923-B570-7755F878806B}"/>
              </a:ext>
            </a:extLst>
          </p:cNvPr>
          <p:cNvSpPr/>
          <p:nvPr/>
        </p:nvSpPr>
        <p:spPr>
          <a:xfrm>
            <a:off x="2876550" y="2762250"/>
            <a:ext cx="6457950" cy="560903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Pode visualizar páginas</a:t>
            </a:r>
          </a:p>
        </p:txBody>
      </p:sp>
      <p:sp>
        <p:nvSpPr>
          <p:cNvPr id="26" name="Seta: para a Esquerda 25">
            <a:extLst>
              <a:ext uri="{FF2B5EF4-FFF2-40B4-BE49-F238E27FC236}">
                <a16:creationId xmlns:a16="http://schemas.microsoft.com/office/drawing/2014/main" id="{87831B37-0B92-4031-BCEF-8F5A9F2DBA06}"/>
              </a:ext>
            </a:extLst>
          </p:cNvPr>
          <p:cNvSpPr/>
          <p:nvPr/>
        </p:nvSpPr>
        <p:spPr>
          <a:xfrm rot="914152">
            <a:off x="2736977" y="3720659"/>
            <a:ext cx="6719680" cy="560903"/>
          </a:xfrm>
          <a:prstGeom prst="leftArrow">
            <a:avLst/>
          </a:prstGeom>
          <a:noFill/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0000"/>
                </a:solidFill>
              </a:rPr>
              <a:t>Pode visualizar páginas</a:t>
            </a:r>
          </a:p>
        </p:txBody>
      </p:sp>
    </p:spTree>
    <p:extLst>
      <p:ext uri="{BB962C8B-B14F-4D97-AF65-F5344CB8AC3E}">
        <p14:creationId xmlns:p14="http://schemas.microsoft.com/office/powerpoint/2010/main" val="20847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1" grpId="0" animBg="1"/>
      <p:bldP spid="26" grpId="0" animBg="1"/>
      <p:bldP spid="26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B7AC7AD-FAD3-4934-BC85-1C73906E11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3887" y="1904066"/>
            <a:ext cx="10944225" cy="2786062"/>
          </a:xfrm>
        </p:spPr>
        <p:txBody>
          <a:bodyPr/>
          <a:lstStyle/>
          <a:p>
            <a:r>
              <a:rPr lang="pt-BR" dirty="0"/>
              <a:t>Canal</a:t>
            </a:r>
          </a:p>
          <a:p>
            <a:pPr lvl="1"/>
            <a:r>
              <a:rPr lang="pt-BR" dirty="0"/>
              <a:t>Estrutura hierárquica para organizar páginas, instâncias de serviço e configurações.</a:t>
            </a:r>
          </a:p>
          <a:p>
            <a:r>
              <a:rPr lang="pt-BR" dirty="0"/>
              <a:t>Serviço</a:t>
            </a:r>
          </a:p>
          <a:p>
            <a:pPr lvl="1"/>
            <a:r>
              <a:rPr lang="pt-BR" dirty="0"/>
              <a:t>Principal ponto de extensão do </a:t>
            </a:r>
            <a:r>
              <a:rPr lang="pt-BR" dirty="0" err="1"/>
              <a:t>LumisXP</a:t>
            </a:r>
            <a:r>
              <a:rPr lang="pt-BR" dirty="0"/>
              <a:t> que permite disponibilizar interfaces para que o usuário interaja com o sistema.</a:t>
            </a:r>
          </a:p>
          <a:p>
            <a:r>
              <a:rPr lang="pt-BR" dirty="0"/>
              <a:t>Instância de serviço</a:t>
            </a:r>
          </a:p>
          <a:p>
            <a:pPr lvl="1"/>
            <a:r>
              <a:rPr lang="pt-BR" dirty="0"/>
              <a:t>É a disponibilização de um serviço para ser utilizado em uma determinada área do projeto. Também armazena conteúdos e configurações.</a:t>
            </a:r>
          </a:p>
          <a:p>
            <a:r>
              <a:rPr lang="pt-BR" dirty="0"/>
              <a:t>Interface	</a:t>
            </a:r>
          </a:p>
          <a:p>
            <a:pPr lvl="1"/>
            <a:r>
              <a:rPr lang="pt-BR" dirty="0"/>
              <a:t>É o principal ponto de interação do usuário com o sistema. É disponibilizado pelo serviço.</a:t>
            </a:r>
          </a:p>
          <a:p>
            <a:r>
              <a:rPr lang="pt-BR" dirty="0"/>
              <a:t>Instância de interface</a:t>
            </a:r>
          </a:p>
          <a:p>
            <a:pPr lvl="1"/>
            <a:r>
              <a:rPr lang="pt-BR" dirty="0"/>
              <a:t>Permite que um usuário interaja com o sistema através de uma interface, uma instância de serviço e uma página.</a:t>
            </a:r>
          </a:p>
          <a:p>
            <a:r>
              <a:rPr lang="pt-BR" dirty="0"/>
              <a:t>Página</a:t>
            </a:r>
          </a:p>
          <a:p>
            <a:pPr lvl="1"/>
            <a:r>
              <a:rPr lang="pt-BR" dirty="0"/>
              <a:t>Disponibiliza o layout HTML e as instâncias de interface para os usuários.</a:t>
            </a:r>
          </a:p>
          <a:p>
            <a:pPr lvl="1"/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A1C727B-C615-46E6-A925-D9F9FBEA1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 da aula</a:t>
            </a:r>
          </a:p>
        </p:txBody>
      </p:sp>
    </p:spTree>
    <p:extLst>
      <p:ext uri="{BB962C8B-B14F-4D97-AF65-F5344CB8AC3E}">
        <p14:creationId xmlns:p14="http://schemas.microsoft.com/office/powerpoint/2010/main" val="218283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1BF635-F383-4182-8EC7-C1B3EB1CF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 estruturas básicas do </a:t>
            </a:r>
            <a:r>
              <a:rPr lang="pt-BR" dirty="0" err="1"/>
              <a:t>LumisXP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4758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FA3C0C5A-E375-43A0-AAE1-BD7900E6FE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É o principal ponto de extensão do </a:t>
            </a:r>
            <a:r>
              <a:rPr lang="pt-BR" dirty="0" err="1"/>
              <a:t>LumisXP</a:t>
            </a:r>
            <a:r>
              <a:rPr lang="pt-BR" dirty="0"/>
              <a:t>.</a:t>
            </a:r>
          </a:p>
          <a:p>
            <a:r>
              <a:rPr lang="pt-BR" dirty="0"/>
              <a:t>Permite interação com os usuários da plataforma.</a:t>
            </a:r>
          </a:p>
          <a:p>
            <a:r>
              <a:rPr lang="pt-BR" dirty="0"/>
              <a:t>Exemplo:</a:t>
            </a:r>
          </a:p>
          <a:p>
            <a:pPr lvl="1"/>
            <a:r>
              <a:rPr lang="pt-BR" dirty="0"/>
              <a:t>Serviço de Blog</a:t>
            </a:r>
          </a:p>
          <a:p>
            <a:pPr lvl="2"/>
            <a:r>
              <a:rPr lang="pt-BR" dirty="0"/>
              <a:t>Permite publicadores cadastrarem posts de Blog</a:t>
            </a:r>
          </a:p>
          <a:p>
            <a:pPr lvl="2"/>
            <a:r>
              <a:rPr lang="pt-BR" dirty="0"/>
              <a:t>Permite usuários finais acessarem os posts cadastrados pelos publicadores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D4F4EB1-A43D-487F-B220-373FB320A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Serviço</a:t>
            </a:r>
          </a:p>
        </p:txBody>
      </p:sp>
    </p:spTree>
    <p:extLst>
      <p:ext uri="{BB962C8B-B14F-4D97-AF65-F5344CB8AC3E}">
        <p14:creationId xmlns:p14="http://schemas.microsoft.com/office/powerpoint/2010/main" val="297993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815439B9-75B7-4E32-BB51-70AF1963F7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É uma instância de um determinado serviço.</a:t>
            </a:r>
          </a:p>
          <a:p>
            <a:r>
              <a:rPr lang="pt-BR" dirty="0"/>
              <a:t>Permite que o mesmo serviço seja utilizado em diferentes lugares e possua diferentes configurações.</a:t>
            </a:r>
          </a:p>
          <a:p>
            <a:r>
              <a:rPr lang="pt-BR" dirty="0"/>
              <a:t>Permite o isolamento de conteúdos. No </a:t>
            </a:r>
            <a:r>
              <a:rPr lang="pt-BR" dirty="0" err="1"/>
              <a:t>LumisXP</a:t>
            </a:r>
            <a:r>
              <a:rPr lang="pt-BR" dirty="0"/>
              <a:t>, tipicamente, os conteúdos são ligados a uma instância de serviço.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DF47CC7-17CD-4C26-8D97-4479FA535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Instância de serviço</a:t>
            </a:r>
          </a:p>
        </p:txBody>
      </p:sp>
    </p:spTree>
    <p:extLst>
      <p:ext uri="{BB962C8B-B14F-4D97-AF65-F5344CB8AC3E}">
        <p14:creationId xmlns:p14="http://schemas.microsoft.com/office/powerpoint/2010/main" val="2050820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55B0C7E-BF9E-47D5-A27A-AEF0E3A7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Serviço / Instâncias de serviço</a:t>
            </a:r>
          </a:p>
        </p:txBody>
      </p:sp>
      <p:sp>
        <p:nvSpPr>
          <p:cNvPr id="4" name="Serviço">
            <a:extLst>
              <a:ext uri="{FF2B5EF4-FFF2-40B4-BE49-F238E27FC236}">
                <a16:creationId xmlns:a16="http://schemas.microsoft.com/office/drawing/2014/main" id="{B16876A0-9323-4A76-B749-21D826AE8344}"/>
              </a:ext>
            </a:extLst>
          </p:cNvPr>
          <p:cNvSpPr/>
          <p:nvPr/>
        </p:nvSpPr>
        <p:spPr>
          <a:xfrm>
            <a:off x="4998686" y="2838450"/>
            <a:ext cx="2038350" cy="20383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Serviço XPTO</a:t>
            </a:r>
          </a:p>
        </p:txBody>
      </p:sp>
      <p:sp>
        <p:nvSpPr>
          <p:cNvPr id="5" name="Inst 1">
            <a:extLst>
              <a:ext uri="{FF2B5EF4-FFF2-40B4-BE49-F238E27FC236}">
                <a16:creationId xmlns:a16="http://schemas.microsoft.com/office/drawing/2014/main" id="{172CA72E-2466-4DCA-A920-283726E57130}"/>
              </a:ext>
            </a:extLst>
          </p:cNvPr>
          <p:cNvSpPr/>
          <p:nvPr/>
        </p:nvSpPr>
        <p:spPr>
          <a:xfrm>
            <a:off x="7614267" y="2838450"/>
            <a:ext cx="2038350" cy="20383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Instância 1</a:t>
            </a:r>
          </a:p>
        </p:txBody>
      </p:sp>
      <p:sp>
        <p:nvSpPr>
          <p:cNvPr id="6" name="Inst 2">
            <a:extLst>
              <a:ext uri="{FF2B5EF4-FFF2-40B4-BE49-F238E27FC236}">
                <a16:creationId xmlns:a16="http://schemas.microsoft.com/office/drawing/2014/main" id="{04114DE9-3F6D-4398-A326-1054D5CF811B}"/>
              </a:ext>
            </a:extLst>
          </p:cNvPr>
          <p:cNvSpPr/>
          <p:nvPr/>
        </p:nvSpPr>
        <p:spPr>
          <a:xfrm>
            <a:off x="2423142" y="2838450"/>
            <a:ext cx="2038350" cy="20383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Instância 2</a:t>
            </a:r>
          </a:p>
        </p:txBody>
      </p:sp>
      <p:sp>
        <p:nvSpPr>
          <p:cNvPr id="7" name="Con 2">
            <a:extLst>
              <a:ext uri="{FF2B5EF4-FFF2-40B4-BE49-F238E27FC236}">
                <a16:creationId xmlns:a16="http://schemas.microsoft.com/office/drawing/2014/main" id="{95F8E134-30C9-40E2-A2E5-D12EF64B07FC}"/>
              </a:ext>
            </a:extLst>
          </p:cNvPr>
          <p:cNvSpPr/>
          <p:nvPr/>
        </p:nvSpPr>
        <p:spPr>
          <a:xfrm>
            <a:off x="10229850" y="2838450"/>
            <a:ext cx="1765891" cy="6593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Conteúdos</a:t>
            </a:r>
          </a:p>
        </p:txBody>
      </p:sp>
      <p:sp>
        <p:nvSpPr>
          <p:cNvPr id="8" name="Cfg 2">
            <a:extLst>
              <a:ext uri="{FF2B5EF4-FFF2-40B4-BE49-F238E27FC236}">
                <a16:creationId xmlns:a16="http://schemas.microsoft.com/office/drawing/2014/main" id="{81EAE741-6489-4D27-8204-C7AFA2556A5D}"/>
              </a:ext>
            </a:extLst>
          </p:cNvPr>
          <p:cNvSpPr/>
          <p:nvPr/>
        </p:nvSpPr>
        <p:spPr>
          <a:xfrm>
            <a:off x="10229849" y="4217435"/>
            <a:ext cx="1765891" cy="6593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Configurações</a:t>
            </a:r>
          </a:p>
        </p:txBody>
      </p:sp>
      <p:sp>
        <p:nvSpPr>
          <p:cNvPr id="9" name="Cont 2">
            <a:extLst>
              <a:ext uri="{FF2B5EF4-FFF2-40B4-BE49-F238E27FC236}">
                <a16:creationId xmlns:a16="http://schemas.microsoft.com/office/drawing/2014/main" id="{B285B093-4646-4FD6-8C7F-CD7349453187}"/>
              </a:ext>
            </a:extLst>
          </p:cNvPr>
          <p:cNvSpPr/>
          <p:nvPr/>
        </p:nvSpPr>
        <p:spPr>
          <a:xfrm>
            <a:off x="120059" y="2838450"/>
            <a:ext cx="1765891" cy="6593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Conteúdos</a:t>
            </a:r>
          </a:p>
        </p:txBody>
      </p:sp>
      <p:sp>
        <p:nvSpPr>
          <p:cNvPr id="10" name="Cfg 2">
            <a:extLst>
              <a:ext uri="{FF2B5EF4-FFF2-40B4-BE49-F238E27FC236}">
                <a16:creationId xmlns:a16="http://schemas.microsoft.com/office/drawing/2014/main" id="{DFE11D5D-5D62-4BCD-8C2B-E080232940E9}"/>
              </a:ext>
            </a:extLst>
          </p:cNvPr>
          <p:cNvSpPr/>
          <p:nvPr/>
        </p:nvSpPr>
        <p:spPr>
          <a:xfrm>
            <a:off x="120058" y="4217435"/>
            <a:ext cx="1765891" cy="6593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Configurações</a:t>
            </a:r>
          </a:p>
        </p:txBody>
      </p:sp>
      <p:sp>
        <p:nvSpPr>
          <p:cNvPr id="13" name="Seta Con 2">
            <a:extLst>
              <a:ext uri="{FF2B5EF4-FFF2-40B4-BE49-F238E27FC236}">
                <a16:creationId xmlns:a16="http://schemas.microsoft.com/office/drawing/2014/main" id="{E31A29F4-6CF3-415F-967E-C3BAFCC218E8}"/>
              </a:ext>
            </a:extLst>
          </p:cNvPr>
          <p:cNvSpPr/>
          <p:nvPr/>
        </p:nvSpPr>
        <p:spPr>
          <a:xfrm>
            <a:off x="1896445" y="2982395"/>
            <a:ext cx="526697" cy="333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Cfg 2">
            <a:extLst>
              <a:ext uri="{FF2B5EF4-FFF2-40B4-BE49-F238E27FC236}">
                <a16:creationId xmlns:a16="http://schemas.microsoft.com/office/drawing/2014/main" id="{7015F80E-4494-489D-A0BF-48B05AC076BB}"/>
              </a:ext>
            </a:extLst>
          </p:cNvPr>
          <p:cNvSpPr/>
          <p:nvPr/>
        </p:nvSpPr>
        <p:spPr>
          <a:xfrm>
            <a:off x="1896445" y="4380429"/>
            <a:ext cx="526697" cy="333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Seta: Inst 2">
            <a:extLst>
              <a:ext uri="{FF2B5EF4-FFF2-40B4-BE49-F238E27FC236}">
                <a16:creationId xmlns:a16="http://schemas.microsoft.com/office/drawing/2014/main" id="{A4490DDC-D3B7-4DE1-B11F-4EC376E057BC}"/>
              </a:ext>
            </a:extLst>
          </p:cNvPr>
          <p:cNvSpPr/>
          <p:nvPr/>
        </p:nvSpPr>
        <p:spPr>
          <a:xfrm>
            <a:off x="4471987" y="3690937"/>
            <a:ext cx="526697" cy="333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: Con 1">
            <a:extLst>
              <a:ext uri="{FF2B5EF4-FFF2-40B4-BE49-F238E27FC236}">
                <a16:creationId xmlns:a16="http://schemas.microsoft.com/office/drawing/2014/main" id="{DB726635-FEFC-43DD-B4B4-F1A6163BA30F}"/>
              </a:ext>
            </a:extLst>
          </p:cNvPr>
          <p:cNvSpPr/>
          <p:nvPr/>
        </p:nvSpPr>
        <p:spPr>
          <a:xfrm rot="10800000">
            <a:off x="9677884" y="2982395"/>
            <a:ext cx="526697" cy="333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: cfg 1">
            <a:extLst>
              <a:ext uri="{FF2B5EF4-FFF2-40B4-BE49-F238E27FC236}">
                <a16:creationId xmlns:a16="http://schemas.microsoft.com/office/drawing/2014/main" id="{7735DF06-0569-41D2-9D58-CAD967CDE7DA}"/>
              </a:ext>
            </a:extLst>
          </p:cNvPr>
          <p:cNvSpPr/>
          <p:nvPr/>
        </p:nvSpPr>
        <p:spPr>
          <a:xfrm rot="10800000">
            <a:off x="9677884" y="4380429"/>
            <a:ext cx="526697" cy="333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: Inst 1">
            <a:extLst>
              <a:ext uri="{FF2B5EF4-FFF2-40B4-BE49-F238E27FC236}">
                <a16:creationId xmlns:a16="http://schemas.microsoft.com/office/drawing/2014/main" id="{D5074059-C5D2-49FD-A96D-4770E47BD3DB}"/>
              </a:ext>
            </a:extLst>
          </p:cNvPr>
          <p:cNvSpPr/>
          <p:nvPr/>
        </p:nvSpPr>
        <p:spPr>
          <a:xfrm rot="10800000">
            <a:off x="7062303" y="3690937"/>
            <a:ext cx="526697" cy="333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9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C5B6189-18AE-4969-913C-3EC5551C0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Serviço / Instância de serviço</a:t>
            </a:r>
          </a:p>
        </p:txBody>
      </p:sp>
      <p:sp>
        <p:nvSpPr>
          <p:cNvPr id="4" name="Serviço">
            <a:extLst>
              <a:ext uri="{FF2B5EF4-FFF2-40B4-BE49-F238E27FC236}">
                <a16:creationId xmlns:a16="http://schemas.microsoft.com/office/drawing/2014/main" id="{6F820460-405C-46BD-BD09-F63513C9A9F8}"/>
              </a:ext>
            </a:extLst>
          </p:cNvPr>
          <p:cNvSpPr/>
          <p:nvPr/>
        </p:nvSpPr>
        <p:spPr>
          <a:xfrm>
            <a:off x="321911" y="2716271"/>
            <a:ext cx="2038350" cy="20383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Serviço de Blog</a:t>
            </a:r>
          </a:p>
        </p:txBody>
      </p:sp>
      <p:sp>
        <p:nvSpPr>
          <p:cNvPr id="5" name="Blog de tecn">
            <a:extLst>
              <a:ext uri="{FF2B5EF4-FFF2-40B4-BE49-F238E27FC236}">
                <a16:creationId xmlns:a16="http://schemas.microsoft.com/office/drawing/2014/main" id="{A815D39C-E99A-490F-A66D-5D249F27E341}"/>
              </a:ext>
            </a:extLst>
          </p:cNvPr>
          <p:cNvSpPr/>
          <p:nvPr/>
        </p:nvSpPr>
        <p:spPr>
          <a:xfrm>
            <a:off x="3236792" y="2399833"/>
            <a:ext cx="1653068" cy="100536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Blog de Tecnologia</a:t>
            </a:r>
          </a:p>
        </p:txBody>
      </p:sp>
      <p:sp>
        <p:nvSpPr>
          <p:cNvPr id="6" name="Blog de culinária">
            <a:extLst>
              <a:ext uri="{FF2B5EF4-FFF2-40B4-BE49-F238E27FC236}">
                <a16:creationId xmlns:a16="http://schemas.microsoft.com/office/drawing/2014/main" id="{C93DF157-D1F1-4DB3-B28A-31B4F2EEB11F}"/>
              </a:ext>
            </a:extLst>
          </p:cNvPr>
          <p:cNvSpPr/>
          <p:nvPr/>
        </p:nvSpPr>
        <p:spPr>
          <a:xfrm>
            <a:off x="3236792" y="4108595"/>
            <a:ext cx="1653068" cy="100536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Blog de Culinária</a:t>
            </a:r>
          </a:p>
        </p:txBody>
      </p:sp>
      <p:sp>
        <p:nvSpPr>
          <p:cNvPr id="7" name="Post tec 1">
            <a:extLst>
              <a:ext uri="{FF2B5EF4-FFF2-40B4-BE49-F238E27FC236}">
                <a16:creationId xmlns:a16="http://schemas.microsoft.com/office/drawing/2014/main" id="{59E596AB-416A-408E-9D0F-F8105A219672}"/>
              </a:ext>
            </a:extLst>
          </p:cNvPr>
          <p:cNvSpPr/>
          <p:nvPr/>
        </p:nvSpPr>
        <p:spPr>
          <a:xfrm>
            <a:off x="5766391" y="2089401"/>
            <a:ext cx="5507966" cy="6208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Porque as placas de vídeo estão caras?</a:t>
            </a:r>
          </a:p>
        </p:txBody>
      </p:sp>
      <p:sp>
        <p:nvSpPr>
          <p:cNvPr id="8" name="Post tec 2">
            <a:extLst>
              <a:ext uri="{FF2B5EF4-FFF2-40B4-BE49-F238E27FC236}">
                <a16:creationId xmlns:a16="http://schemas.microsoft.com/office/drawing/2014/main" id="{B8654FDD-7332-4F19-9132-84997AB1235E}"/>
              </a:ext>
            </a:extLst>
          </p:cNvPr>
          <p:cNvSpPr/>
          <p:nvPr/>
        </p:nvSpPr>
        <p:spPr>
          <a:xfrm>
            <a:off x="5766391" y="2976082"/>
            <a:ext cx="5507966" cy="6208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Europa quer celulares com 5 anos de atualizações e bateria removível</a:t>
            </a:r>
          </a:p>
        </p:txBody>
      </p:sp>
      <p:sp>
        <p:nvSpPr>
          <p:cNvPr id="9" name="Post culi 1">
            <a:extLst>
              <a:ext uri="{FF2B5EF4-FFF2-40B4-BE49-F238E27FC236}">
                <a16:creationId xmlns:a16="http://schemas.microsoft.com/office/drawing/2014/main" id="{F5F04B3E-7C72-47DA-92BD-FF53AF15A3E9}"/>
              </a:ext>
            </a:extLst>
          </p:cNvPr>
          <p:cNvSpPr/>
          <p:nvPr/>
        </p:nvSpPr>
        <p:spPr>
          <a:xfrm>
            <a:off x="5766391" y="3867940"/>
            <a:ext cx="5507966" cy="6208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Pizza de pão: uma receita diferente com pão francês</a:t>
            </a:r>
          </a:p>
        </p:txBody>
      </p:sp>
      <p:sp>
        <p:nvSpPr>
          <p:cNvPr id="10" name="Post culi 2">
            <a:extLst>
              <a:ext uri="{FF2B5EF4-FFF2-40B4-BE49-F238E27FC236}">
                <a16:creationId xmlns:a16="http://schemas.microsoft.com/office/drawing/2014/main" id="{628D7EED-3D17-4033-832C-54A7BC7B9E15}"/>
              </a:ext>
            </a:extLst>
          </p:cNvPr>
          <p:cNvSpPr/>
          <p:nvPr/>
        </p:nvSpPr>
        <p:spPr>
          <a:xfrm>
            <a:off x="5766391" y="4754621"/>
            <a:ext cx="5507966" cy="6208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Bolo de laranja light</a:t>
            </a:r>
          </a:p>
        </p:txBody>
      </p:sp>
      <p:sp>
        <p:nvSpPr>
          <p:cNvPr id="11" name="Seta: Tecn">
            <a:extLst>
              <a:ext uri="{FF2B5EF4-FFF2-40B4-BE49-F238E27FC236}">
                <a16:creationId xmlns:a16="http://schemas.microsoft.com/office/drawing/2014/main" id="{D047D570-2937-44B5-A3CB-9164F086402A}"/>
              </a:ext>
            </a:extLst>
          </p:cNvPr>
          <p:cNvSpPr/>
          <p:nvPr/>
        </p:nvSpPr>
        <p:spPr>
          <a:xfrm rot="20863106">
            <a:off x="2333329" y="2968418"/>
            <a:ext cx="907334" cy="3442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: Culi">
            <a:extLst>
              <a:ext uri="{FF2B5EF4-FFF2-40B4-BE49-F238E27FC236}">
                <a16:creationId xmlns:a16="http://schemas.microsoft.com/office/drawing/2014/main" id="{631A6051-3840-4CAB-A886-4379333CB9B8}"/>
              </a:ext>
            </a:extLst>
          </p:cNvPr>
          <p:cNvSpPr/>
          <p:nvPr/>
        </p:nvSpPr>
        <p:spPr>
          <a:xfrm rot="918754">
            <a:off x="2359909" y="4292069"/>
            <a:ext cx="907334" cy="3442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Tecn 1">
            <a:extLst>
              <a:ext uri="{FF2B5EF4-FFF2-40B4-BE49-F238E27FC236}">
                <a16:creationId xmlns:a16="http://schemas.microsoft.com/office/drawing/2014/main" id="{D45A608B-1413-4C4A-97E2-B1CBBDD48443}"/>
              </a:ext>
            </a:extLst>
          </p:cNvPr>
          <p:cNvSpPr/>
          <p:nvPr/>
        </p:nvSpPr>
        <p:spPr>
          <a:xfrm rot="20863106">
            <a:off x="4877578" y="2358681"/>
            <a:ext cx="907334" cy="3442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Tecn 2">
            <a:extLst>
              <a:ext uri="{FF2B5EF4-FFF2-40B4-BE49-F238E27FC236}">
                <a16:creationId xmlns:a16="http://schemas.microsoft.com/office/drawing/2014/main" id="{58F66374-886E-4307-8B3A-9D8FB5ED57D2}"/>
              </a:ext>
            </a:extLst>
          </p:cNvPr>
          <p:cNvSpPr/>
          <p:nvPr/>
        </p:nvSpPr>
        <p:spPr>
          <a:xfrm rot="760843">
            <a:off x="4874458" y="2994113"/>
            <a:ext cx="907334" cy="3442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Culi 1">
            <a:extLst>
              <a:ext uri="{FF2B5EF4-FFF2-40B4-BE49-F238E27FC236}">
                <a16:creationId xmlns:a16="http://schemas.microsoft.com/office/drawing/2014/main" id="{2707DE08-9855-4357-93B0-7CC9F5E10041}"/>
              </a:ext>
            </a:extLst>
          </p:cNvPr>
          <p:cNvSpPr/>
          <p:nvPr/>
        </p:nvSpPr>
        <p:spPr>
          <a:xfrm rot="20863106">
            <a:off x="4876262" y="4151086"/>
            <a:ext cx="907334" cy="3442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: Culi 2">
            <a:extLst>
              <a:ext uri="{FF2B5EF4-FFF2-40B4-BE49-F238E27FC236}">
                <a16:creationId xmlns:a16="http://schemas.microsoft.com/office/drawing/2014/main" id="{3C5B0D09-A767-4DB8-8AEE-DD7BE3079E2A}"/>
              </a:ext>
            </a:extLst>
          </p:cNvPr>
          <p:cNvSpPr/>
          <p:nvPr/>
        </p:nvSpPr>
        <p:spPr>
          <a:xfrm rot="760843">
            <a:off x="4873142" y="4786518"/>
            <a:ext cx="907334" cy="3442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Tempo de desenv" hidden="1">
            <a:extLst>
              <a:ext uri="{FF2B5EF4-FFF2-40B4-BE49-F238E27FC236}">
                <a16:creationId xmlns:a16="http://schemas.microsoft.com/office/drawing/2014/main" id="{441F60B1-C3A9-460B-AA81-6FA63AE52EF4}"/>
              </a:ext>
            </a:extLst>
          </p:cNvPr>
          <p:cNvGrpSpPr/>
          <p:nvPr/>
        </p:nvGrpSpPr>
        <p:grpSpPr>
          <a:xfrm>
            <a:off x="204281" y="2166872"/>
            <a:ext cx="5019472" cy="4506301"/>
            <a:chOff x="204281" y="2166872"/>
            <a:chExt cx="5019472" cy="4506301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6EA749E0-F01C-4D1A-8931-36404DEF3A5F}"/>
                </a:ext>
              </a:extLst>
            </p:cNvPr>
            <p:cNvSpPr/>
            <p:nvPr/>
          </p:nvSpPr>
          <p:spPr>
            <a:xfrm>
              <a:off x="204281" y="2166872"/>
              <a:ext cx="5019472" cy="4506301"/>
            </a:xfrm>
            <a:prstGeom prst="rect">
              <a:avLst/>
            </a:prstGeom>
            <a:solidFill>
              <a:srgbClr val="5B9BD5">
                <a:alpha val="60000"/>
              </a:srgb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D2C89404-4ACB-4CA7-8762-4C6EEA95380D}"/>
                </a:ext>
              </a:extLst>
            </p:cNvPr>
            <p:cNvSpPr txBox="1"/>
            <p:nvPr/>
          </p:nvSpPr>
          <p:spPr>
            <a:xfrm>
              <a:off x="321911" y="5618375"/>
              <a:ext cx="463919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/>
                <a:t>Criado em tempo de desenvolvimento</a:t>
              </a:r>
            </a:p>
          </p:txBody>
        </p:sp>
      </p:grpSp>
      <p:grpSp>
        <p:nvGrpSpPr>
          <p:cNvPr id="22" name="Tempo de exec" hidden="1">
            <a:extLst>
              <a:ext uri="{FF2B5EF4-FFF2-40B4-BE49-F238E27FC236}">
                <a16:creationId xmlns:a16="http://schemas.microsoft.com/office/drawing/2014/main" id="{5E906AFD-4612-4267-8BA8-7C9479E63252}"/>
              </a:ext>
            </a:extLst>
          </p:cNvPr>
          <p:cNvGrpSpPr/>
          <p:nvPr/>
        </p:nvGrpSpPr>
        <p:grpSpPr>
          <a:xfrm>
            <a:off x="5619345" y="1363859"/>
            <a:ext cx="5839838" cy="4294492"/>
            <a:chOff x="204281" y="2378681"/>
            <a:chExt cx="5019472" cy="4294492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78A196FB-ADBA-4B0E-BB4D-F5A3EBFBAF8B}"/>
                </a:ext>
              </a:extLst>
            </p:cNvPr>
            <p:cNvSpPr/>
            <p:nvPr/>
          </p:nvSpPr>
          <p:spPr>
            <a:xfrm>
              <a:off x="204281" y="2378681"/>
              <a:ext cx="5019472" cy="4294492"/>
            </a:xfrm>
            <a:prstGeom prst="rect">
              <a:avLst/>
            </a:prstGeom>
            <a:solidFill>
              <a:srgbClr val="FFBA45">
                <a:alpha val="60000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2211C606-7D29-4624-A872-4FFDB0666A65}"/>
                </a:ext>
              </a:extLst>
            </p:cNvPr>
            <p:cNvSpPr txBox="1"/>
            <p:nvPr/>
          </p:nvSpPr>
          <p:spPr>
            <a:xfrm>
              <a:off x="394419" y="2378681"/>
              <a:ext cx="46391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/>
                <a:t>Criado em tempo de execução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784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B394618-BFEF-489C-9E0B-083FF42F73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É um elemento pertencente a um serviço que permite a interação com os usuários.</a:t>
            </a:r>
          </a:p>
          <a:p>
            <a:r>
              <a:rPr lang="pt-BR" dirty="0"/>
              <a:t>Exemplo:</a:t>
            </a:r>
          </a:p>
          <a:p>
            <a:pPr lvl="1"/>
            <a:r>
              <a:rPr lang="pt-BR" dirty="0"/>
              <a:t>Serviço de Blog:</a:t>
            </a:r>
          </a:p>
          <a:p>
            <a:pPr lvl="2"/>
            <a:r>
              <a:rPr lang="pt-BR" dirty="0"/>
              <a:t>Interface de adicionar: permite que publicadores adicionem posts de blog.</a:t>
            </a:r>
          </a:p>
          <a:p>
            <a:pPr lvl="2"/>
            <a:r>
              <a:rPr lang="pt-BR" dirty="0"/>
              <a:t>Interface de lista: permite que usuários finais acessem a lista de posts cadastrados pelos publicadores.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B5E02E5-5315-4D70-9A3B-703DA54EA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224693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B23183AF-DD66-4522-97F2-191927A0B5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Permite que a mesma interface do mesmo serviço seja utilizada em diferentes lugares e possua diferentes configurações.</a:t>
            </a:r>
          </a:p>
          <a:p>
            <a:r>
              <a:rPr lang="pt-BR" dirty="0"/>
              <a:t>Pertence a uma interface e a uma instância de serviço.</a:t>
            </a:r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FE934C8-70EB-42E7-8CA7-B16FA1C1D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Instância de interface</a:t>
            </a:r>
          </a:p>
        </p:txBody>
      </p:sp>
    </p:spTree>
    <p:extLst>
      <p:ext uri="{BB962C8B-B14F-4D97-AF65-F5344CB8AC3E}">
        <p14:creationId xmlns:p14="http://schemas.microsoft.com/office/powerpoint/2010/main" val="328957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A292C0C-DE27-44C4-BC44-E1A68D360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Instância de interface</a:t>
            </a:r>
          </a:p>
        </p:txBody>
      </p:sp>
      <p:sp>
        <p:nvSpPr>
          <p:cNvPr id="5" name="Serviço">
            <a:extLst>
              <a:ext uri="{FF2B5EF4-FFF2-40B4-BE49-F238E27FC236}">
                <a16:creationId xmlns:a16="http://schemas.microsoft.com/office/drawing/2014/main" id="{A83E5CFD-7196-466D-AF0D-07013C406FEC}"/>
              </a:ext>
            </a:extLst>
          </p:cNvPr>
          <p:cNvSpPr/>
          <p:nvPr/>
        </p:nvSpPr>
        <p:spPr>
          <a:xfrm>
            <a:off x="321910" y="2849888"/>
            <a:ext cx="2038350" cy="20383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Serviço de Blog</a:t>
            </a:r>
          </a:p>
        </p:txBody>
      </p:sp>
      <p:sp>
        <p:nvSpPr>
          <p:cNvPr id="6" name="Blog de tecn">
            <a:extLst>
              <a:ext uri="{FF2B5EF4-FFF2-40B4-BE49-F238E27FC236}">
                <a16:creationId xmlns:a16="http://schemas.microsoft.com/office/drawing/2014/main" id="{30918024-2F02-43A9-A3B1-C9BB5101EDBC}"/>
              </a:ext>
            </a:extLst>
          </p:cNvPr>
          <p:cNvSpPr/>
          <p:nvPr/>
        </p:nvSpPr>
        <p:spPr>
          <a:xfrm>
            <a:off x="3236791" y="2533450"/>
            <a:ext cx="1653068" cy="100536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Blog de Tecnologia</a:t>
            </a:r>
          </a:p>
        </p:txBody>
      </p:sp>
      <p:sp>
        <p:nvSpPr>
          <p:cNvPr id="7" name="Blog de culinária">
            <a:extLst>
              <a:ext uri="{FF2B5EF4-FFF2-40B4-BE49-F238E27FC236}">
                <a16:creationId xmlns:a16="http://schemas.microsoft.com/office/drawing/2014/main" id="{2F15277F-1BD5-4949-8D24-38C8326FE984}"/>
              </a:ext>
            </a:extLst>
          </p:cNvPr>
          <p:cNvSpPr/>
          <p:nvPr/>
        </p:nvSpPr>
        <p:spPr>
          <a:xfrm>
            <a:off x="3236791" y="4242212"/>
            <a:ext cx="1653068" cy="100536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Blog de Culinária</a:t>
            </a:r>
          </a:p>
        </p:txBody>
      </p:sp>
      <p:sp>
        <p:nvSpPr>
          <p:cNvPr id="8" name="Seta: Tecn">
            <a:extLst>
              <a:ext uri="{FF2B5EF4-FFF2-40B4-BE49-F238E27FC236}">
                <a16:creationId xmlns:a16="http://schemas.microsoft.com/office/drawing/2014/main" id="{FE47C4FA-F3C7-4A76-A375-5FEC4D63D597}"/>
              </a:ext>
            </a:extLst>
          </p:cNvPr>
          <p:cNvSpPr/>
          <p:nvPr/>
        </p:nvSpPr>
        <p:spPr>
          <a:xfrm rot="20863106">
            <a:off x="2333328" y="3102035"/>
            <a:ext cx="907334" cy="3442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Culi">
            <a:extLst>
              <a:ext uri="{FF2B5EF4-FFF2-40B4-BE49-F238E27FC236}">
                <a16:creationId xmlns:a16="http://schemas.microsoft.com/office/drawing/2014/main" id="{1670948A-B5F8-4E56-A188-EF48CB7B7C8F}"/>
              </a:ext>
            </a:extLst>
          </p:cNvPr>
          <p:cNvSpPr/>
          <p:nvPr/>
        </p:nvSpPr>
        <p:spPr>
          <a:xfrm rot="918754">
            <a:off x="2359908" y="4425686"/>
            <a:ext cx="907334" cy="3442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18AA3ED-0388-4EA6-B110-0E8507223C0A}"/>
              </a:ext>
            </a:extLst>
          </p:cNvPr>
          <p:cNvSpPr/>
          <p:nvPr/>
        </p:nvSpPr>
        <p:spPr>
          <a:xfrm>
            <a:off x="321909" y="1117851"/>
            <a:ext cx="10271829" cy="60172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Interface de Lista de Posts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40DC438-EC55-4134-918D-41A649B35AE1}"/>
              </a:ext>
            </a:extLst>
          </p:cNvPr>
          <p:cNvSpPr/>
          <p:nvPr/>
        </p:nvSpPr>
        <p:spPr>
          <a:xfrm>
            <a:off x="5572125" y="3038769"/>
            <a:ext cx="5021614" cy="60172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Instância de Interface de Lista de Posts (tecnologia)</a:t>
            </a:r>
          </a:p>
        </p:txBody>
      </p:sp>
      <p:sp>
        <p:nvSpPr>
          <p:cNvPr id="12" name="Cont 2">
            <a:extLst>
              <a:ext uri="{FF2B5EF4-FFF2-40B4-BE49-F238E27FC236}">
                <a16:creationId xmlns:a16="http://schemas.microsoft.com/office/drawing/2014/main" id="{2F754BDD-A9BB-4507-A977-1A1F8EABFFC4}"/>
              </a:ext>
            </a:extLst>
          </p:cNvPr>
          <p:cNvSpPr/>
          <p:nvPr/>
        </p:nvSpPr>
        <p:spPr>
          <a:xfrm>
            <a:off x="5572125" y="2064513"/>
            <a:ext cx="1765891" cy="6593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Conteúdos de tecnologia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3130810-7866-4C49-BE04-5712573F65AB}"/>
              </a:ext>
            </a:extLst>
          </p:cNvPr>
          <p:cNvSpPr/>
          <p:nvPr/>
        </p:nvSpPr>
        <p:spPr>
          <a:xfrm>
            <a:off x="5572125" y="4982646"/>
            <a:ext cx="5021614" cy="60172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Instância de Interface de Lista de Posts (culinária)</a:t>
            </a:r>
          </a:p>
        </p:txBody>
      </p:sp>
      <p:sp>
        <p:nvSpPr>
          <p:cNvPr id="14" name="Cont 2">
            <a:extLst>
              <a:ext uri="{FF2B5EF4-FFF2-40B4-BE49-F238E27FC236}">
                <a16:creationId xmlns:a16="http://schemas.microsoft.com/office/drawing/2014/main" id="{4E667D22-1F29-4135-875A-9F67726F81C7}"/>
              </a:ext>
            </a:extLst>
          </p:cNvPr>
          <p:cNvSpPr/>
          <p:nvPr/>
        </p:nvSpPr>
        <p:spPr>
          <a:xfrm>
            <a:off x="5572125" y="4008390"/>
            <a:ext cx="1765891" cy="6593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Conteúdos de culinária</a:t>
            </a:r>
          </a:p>
        </p:txBody>
      </p:sp>
      <p:sp>
        <p:nvSpPr>
          <p:cNvPr id="17" name="Seta: para Cima 16">
            <a:extLst>
              <a:ext uri="{FF2B5EF4-FFF2-40B4-BE49-F238E27FC236}">
                <a16:creationId xmlns:a16="http://schemas.microsoft.com/office/drawing/2014/main" id="{687D6D3D-A657-4AFC-842B-B651546F4C9F}"/>
              </a:ext>
            </a:extLst>
          </p:cNvPr>
          <p:cNvSpPr/>
          <p:nvPr/>
        </p:nvSpPr>
        <p:spPr>
          <a:xfrm rot="10800000">
            <a:off x="972545" y="1727436"/>
            <a:ext cx="390525" cy="112245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: Tecn">
            <a:extLst>
              <a:ext uri="{FF2B5EF4-FFF2-40B4-BE49-F238E27FC236}">
                <a16:creationId xmlns:a16="http://schemas.microsoft.com/office/drawing/2014/main" id="{AC601945-4803-4E66-B622-D88BABD480F5}"/>
              </a:ext>
            </a:extLst>
          </p:cNvPr>
          <p:cNvSpPr/>
          <p:nvPr/>
        </p:nvSpPr>
        <p:spPr>
          <a:xfrm rot="20863106">
            <a:off x="4834811" y="2481439"/>
            <a:ext cx="734084" cy="3442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: Culi">
            <a:extLst>
              <a:ext uri="{FF2B5EF4-FFF2-40B4-BE49-F238E27FC236}">
                <a16:creationId xmlns:a16="http://schemas.microsoft.com/office/drawing/2014/main" id="{BDBCCC1A-2F67-474D-9B50-7CDEF77D3CD6}"/>
              </a:ext>
            </a:extLst>
          </p:cNvPr>
          <p:cNvSpPr/>
          <p:nvPr/>
        </p:nvSpPr>
        <p:spPr>
          <a:xfrm rot="918754">
            <a:off x="4838516" y="3099892"/>
            <a:ext cx="762562" cy="3442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: Tecn">
            <a:extLst>
              <a:ext uri="{FF2B5EF4-FFF2-40B4-BE49-F238E27FC236}">
                <a16:creationId xmlns:a16="http://schemas.microsoft.com/office/drawing/2014/main" id="{8082A358-37C6-46C4-BCFC-801CD30718C4}"/>
              </a:ext>
            </a:extLst>
          </p:cNvPr>
          <p:cNvSpPr/>
          <p:nvPr/>
        </p:nvSpPr>
        <p:spPr>
          <a:xfrm rot="20863106">
            <a:off x="4881569" y="4331959"/>
            <a:ext cx="734084" cy="3442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: Culi">
            <a:extLst>
              <a:ext uri="{FF2B5EF4-FFF2-40B4-BE49-F238E27FC236}">
                <a16:creationId xmlns:a16="http://schemas.microsoft.com/office/drawing/2014/main" id="{4FF17C09-3426-414F-8DEF-EE2C74D49E0B}"/>
              </a:ext>
            </a:extLst>
          </p:cNvPr>
          <p:cNvSpPr/>
          <p:nvPr/>
        </p:nvSpPr>
        <p:spPr>
          <a:xfrm rot="918754">
            <a:off x="4886224" y="4943344"/>
            <a:ext cx="709029" cy="3442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: em Forma de U 21">
            <a:extLst>
              <a:ext uri="{FF2B5EF4-FFF2-40B4-BE49-F238E27FC236}">
                <a16:creationId xmlns:a16="http://schemas.microsoft.com/office/drawing/2014/main" id="{6AAC5DC8-9ECE-469C-AB26-CB08F0432739}"/>
              </a:ext>
            </a:extLst>
          </p:cNvPr>
          <p:cNvSpPr/>
          <p:nvPr/>
        </p:nvSpPr>
        <p:spPr>
          <a:xfrm rot="5400000" flipH="1">
            <a:off x="9973209" y="1738378"/>
            <a:ext cx="2363507" cy="1122451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3" name="Seta: em Forma de U 22">
            <a:extLst>
              <a:ext uri="{FF2B5EF4-FFF2-40B4-BE49-F238E27FC236}">
                <a16:creationId xmlns:a16="http://schemas.microsoft.com/office/drawing/2014/main" id="{32A04C5A-C887-4523-99F9-A734D3B3B948}"/>
              </a:ext>
            </a:extLst>
          </p:cNvPr>
          <p:cNvSpPr/>
          <p:nvPr/>
        </p:nvSpPr>
        <p:spPr>
          <a:xfrm rot="5400000" flipH="1">
            <a:off x="9000606" y="2721849"/>
            <a:ext cx="4330451" cy="1122451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4" name="Seta: Dobrada 23">
            <a:extLst>
              <a:ext uri="{FF2B5EF4-FFF2-40B4-BE49-F238E27FC236}">
                <a16:creationId xmlns:a16="http://schemas.microsoft.com/office/drawing/2014/main" id="{3D31328D-5CCF-49CF-9589-B2517B88A329}"/>
              </a:ext>
            </a:extLst>
          </p:cNvPr>
          <p:cNvSpPr/>
          <p:nvPr/>
        </p:nvSpPr>
        <p:spPr>
          <a:xfrm flipH="1">
            <a:off x="7348882" y="2238375"/>
            <a:ext cx="614017" cy="76693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5" name="Seta: Dobrada 24">
            <a:extLst>
              <a:ext uri="{FF2B5EF4-FFF2-40B4-BE49-F238E27FC236}">
                <a16:creationId xmlns:a16="http://schemas.microsoft.com/office/drawing/2014/main" id="{E723D1AB-E7D5-4F85-A9C7-9A097B358933}"/>
              </a:ext>
            </a:extLst>
          </p:cNvPr>
          <p:cNvSpPr/>
          <p:nvPr/>
        </p:nvSpPr>
        <p:spPr>
          <a:xfrm flipH="1">
            <a:off x="7336746" y="4200511"/>
            <a:ext cx="614017" cy="76693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31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Personalizada 1">
      <a:dk1>
        <a:srgbClr val="2B3A3C"/>
      </a:dk1>
      <a:lt1>
        <a:sysClr val="window" lastClr="FFFFFF"/>
      </a:lt1>
      <a:dk2>
        <a:srgbClr val="44546A"/>
      </a:dk2>
      <a:lt2>
        <a:srgbClr val="E7E6E6"/>
      </a:lt2>
      <a:accent1>
        <a:srgbClr val="6B1D5D"/>
      </a:accent1>
      <a:accent2>
        <a:srgbClr val="FFBA45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Open Sans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1851</TotalTime>
  <Words>789</Words>
  <Application>Microsoft Office PowerPoint</Application>
  <PresentationFormat>Widescreen</PresentationFormat>
  <Paragraphs>118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Bozon Bold</vt:lpstr>
      <vt:lpstr>Calibri</vt:lpstr>
      <vt:lpstr>Open Sans</vt:lpstr>
      <vt:lpstr>Office Theme</vt:lpstr>
      <vt:lpstr>Apresentação do PowerPoint</vt:lpstr>
      <vt:lpstr>As estruturas básicas do LumisXP</vt:lpstr>
      <vt:lpstr>Serviço</vt:lpstr>
      <vt:lpstr>Instância de serviço</vt:lpstr>
      <vt:lpstr>Serviço / Instâncias de serviço</vt:lpstr>
      <vt:lpstr>Serviço / Instância de serviço</vt:lpstr>
      <vt:lpstr>Interface</vt:lpstr>
      <vt:lpstr>Instância de interface</vt:lpstr>
      <vt:lpstr>Instância de interface</vt:lpstr>
      <vt:lpstr>Página</vt:lpstr>
      <vt:lpstr>Exemplo de arquivo de layout</vt:lpstr>
      <vt:lpstr>Relação do arquivo de layout com as instâncias de interface</vt:lpstr>
      <vt:lpstr>Gerando o HTML de uma página para o usuário</vt:lpstr>
      <vt:lpstr>Canal</vt:lpstr>
      <vt:lpstr>Autorização</vt:lpstr>
      <vt:lpstr>Autorização é herdável (na configuração padrão)</vt:lpstr>
      <vt:lpstr>Autorização é herdável (na configuração padrão)</vt:lpstr>
      <vt:lpstr>Resumo da aula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Thayane Fabiano</dc:creator>
  <dc:description/>
  <cp:lastModifiedBy>Thiago Berne</cp:lastModifiedBy>
  <cp:revision>212</cp:revision>
  <dcterms:created xsi:type="dcterms:W3CDTF">2021-11-26T20:26:05Z</dcterms:created>
  <dcterms:modified xsi:type="dcterms:W3CDTF">2022-03-30T19:31:23Z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18</vt:i4>
  </property>
</Properties>
</file>