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91" r:id="rId6"/>
    <p:sldId id="292" r:id="rId7"/>
    <p:sldId id="263" r:id="rId8"/>
    <p:sldId id="288" r:id="rId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Anselmo Santana" initials="RAS" lastIdx="2" clrIdx="0">
    <p:extLst>
      <p:ext uri="{19B8F6BF-5375-455C-9EA6-DF929625EA0E}">
        <p15:presenceInfo xmlns:p15="http://schemas.microsoft.com/office/powerpoint/2012/main" userId="Rodrigo Anselmo Sant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CC3300"/>
    <a:srgbClr val="E7E6E6"/>
    <a:srgbClr val="6B1D5D"/>
    <a:srgbClr val="000000"/>
    <a:srgbClr val="70AD47"/>
    <a:srgbClr val="FFBA45"/>
    <a:srgbClr val="5B9BD5"/>
    <a:srgbClr val="66FF33"/>
    <a:srgbClr val="2B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3953" autoAdjust="0"/>
  </p:normalViewPr>
  <p:slideViewPr>
    <p:cSldViewPr snapToGrid="0" showGuides="1">
      <p:cViewPr varScale="1">
        <p:scale>
          <a:sx n="113" d="100"/>
          <a:sy n="113" d="100"/>
        </p:scale>
        <p:origin x="36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3111BAE-560C-4361-B8E8-208A65EFDE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3339A-5BE7-4DB1-AB69-7BB8131062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83E3-3FB6-4DD1-90D8-5961D1AFC14B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5976B-504F-4243-BC16-C0A28B336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0122FE-E0EE-44C6-B6C2-EFF540F87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816B-5C3E-4D23-B747-BFDB9BE7E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05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299C-5F34-470E-9126-AF8F9B6E9F03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C3D15-A40F-43F4-AF83-1D852C7D5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13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C3D15-A40F-43F4-AF83-1D852C7D58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9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C3D15-A40F-43F4-AF83-1D852C7D58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57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C3D15-A40F-43F4-AF83-1D852C7D58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8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4777A985-7166-43D4-AFAB-965DB17A73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8" y="0"/>
            <a:ext cx="10285714" cy="6858000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FA2E3B8-9ED5-4C9A-98B1-5581F88B0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9CE0993C-F305-48CF-9845-2FE7C8C59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8" y="0"/>
            <a:ext cx="10285714" cy="6858000"/>
          </a:xfrm>
          <a:prstGeom prst="rect">
            <a:avLst/>
          </a:prstGeom>
        </p:spPr>
      </p:pic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80AE2775-FA18-4E56-A789-BFF184488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424D2D-6E5C-419B-AC68-BED9632F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66219"/>
            <a:ext cx="4612141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060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1F124E-33B6-4C2D-AC8B-9C429DA1E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666" y="-2467501"/>
            <a:ext cx="7284334" cy="10921010"/>
          </a:xfrm>
          <a:prstGeom prst="rect">
            <a:avLst/>
          </a:prstGeom>
        </p:spPr>
      </p:pic>
      <p:pic>
        <p:nvPicPr>
          <p:cNvPr id="4" name="Imagem 3" descr="Forma, Círculo&#10;&#10;Descrição gerada automaticamente">
            <a:extLst>
              <a:ext uri="{FF2B5EF4-FFF2-40B4-BE49-F238E27FC236}">
                <a16:creationId xmlns:a16="http://schemas.microsoft.com/office/drawing/2014/main" id="{236C5934-71B5-4220-AB87-3B2CEE94C2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40079B-4FED-412F-ADF1-9EB7CFFA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66219"/>
            <a:ext cx="4724289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010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B49FED-E55D-492A-934F-F550F355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66219"/>
            <a:ext cx="10944225" cy="1325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954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0C4333F-B5DF-416C-AF58-65003BA6A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57" y="2519363"/>
            <a:ext cx="10944225" cy="278606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6B1D5D"/>
              </a:buClr>
              <a:buFont typeface="Arial" panose="020B0604020202020204" pitchFamily="34" charset="0"/>
              <a:buChar char="•"/>
              <a:defRPr sz="1800">
                <a:solidFill>
                  <a:srgbClr val="2B3A3C"/>
                </a:solidFill>
                <a:latin typeface="+mj-lt"/>
              </a:defRPr>
            </a:lvl1pPr>
            <a:lvl2pPr>
              <a:buClr>
                <a:srgbClr val="6B1D5D"/>
              </a:buClr>
              <a:defRPr sz="1600">
                <a:solidFill>
                  <a:srgbClr val="2B3A3C"/>
                </a:solidFill>
                <a:latin typeface="+mj-lt"/>
              </a:defRPr>
            </a:lvl2pPr>
            <a:lvl3pPr>
              <a:buClr>
                <a:srgbClr val="6B1D5D"/>
              </a:buClr>
              <a:defRPr sz="1400">
                <a:solidFill>
                  <a:srgbClr val="2B3A3C"/>
                </a:solidFill>
                <a:latin typeface="+mj-lt"/>
              </a:defRPr>
            </a:lvl3pPr>
            <a:lvl4pPr>
              <a:buClr>
                <a:srgbClr val="6B1D5D"/>
              </a:buClr>
              <a:defRPr sz="1200">
                <a:solidFill>
                  <a:srgbClr val="2B3A3C"/>
                </a:solidFill>
                <a:latin typeface="+mj-lt"/>
              </a:defRPr>
            </a:lvl4pPr>
            <a:lvl5pPr>
              <a:buClr>
                <a:srgbClr val="6B1D5D"/>
              </a:buClr>
              <a:defRPr sz="1100">
                <a:solidFill>
                  <a:srgbClr val="2B3A3C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E73363-8CF6-411D-8891-CB6B33A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1" y="51800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0C4333F-B5DF-416C-AF58-65003BA6A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196" y="2519363"/>
            <a:ext cx="10944225" cy="278606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6B1D5D"/>
              </a:buClr>
              <a:buFont typeface="Arial" panose="020B0604020202020204" pitchFamily="34" charset="0"/>
              <a:buNone/>
              <a:defRPr sz="1800">
                <a:solidFill>
                  <a:srgbClr val="2B3A3C"/>
                </a:solidFill>
                <a:latin typeface="+mj-lt"/>
              </a:defRPr>
            </a:lvl1pPr>
            <a:lvl2pPr marL="457200" indent="0">
              <a:buClr>
                <a:srgbClr val="6B1D5D"/>
              </a:buClr>
              <a:buNone/>
              <a:defRPr sz="1600">
                <a:solidFill>
                  <a:srgbClr val="2B3A3C"/>
                </a:solidFill>
                <a:latin typeface="+mj-lt"/>
              </a:defRPr>
            </a:lvl2pPr>
            <a:lvl3pPr marL="914400" indent="0">
              <a:buClr>
                <a:srgbClr val="6B1D5D"/>
              </a:buClr>
              <a:buNone/>
              <a:defRPr sz="1400">
                <a:solidFill>
                  <a:srgbClr val="2B3A3C"/>
                </a:solidFill>
                <a:latin typeface="+mj-lt"/>
              </a:defRPr>
            </a:lvl3pPr>
            <a:lvl4pPr marL="1371600" indent="0">
              <a:buClr>
                <a:srgbClr val="6B1D5D"/>
              </a:buClr>
              <a:buNone/>
              <a:defRPr sz="1200">
                <a:solidFill>
                  <a:srgbClr val="2B3A3C"/>
                </a:solidFill>
                <a:latin typeface="+mj-lt"/>
              </a:defRPr>
            </a:lvl4pPr>
            <a:lvl5pPr marL="1828800" indent="0">
              <a:buClr>
                <a:srgbClr val="6B1D5D"/>
              </a:buClr>
              <a:buNone/>
              <a:defRPr sz="1100">
                <a:solidFill>
                  <a:srgbClr val="2B3A3C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8F3CFD-DFF6-4645-9978-CAA56A91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92" y="5250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26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5C9267-FA14-410B-B756-72A3FB8E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981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B1D5D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15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4" r:id="rId4"/>
    <p:sldLayoutId id="2147483649" r:id="rId5"/>
    <p:sldLayoutId id="2147483667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bg1"/>
          </a:solidFill>
          <a:latin typeface="Bozon Bold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7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8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BF635-F383-4182-8EC7-C1B3EB1C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fases básicas de desenvolvimento no </a:t>
            </a:r>
            <a:r>
              <a:rPr lang="pt-BR" dirty="0" err="1"/>
              <a:t>LumisXP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7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7F220-64C3-48BD-A67D-2ABD10DE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serviços necessários (se for o caso)</a:t>
            </a:r>
          </a:p>
        </p:txBody>
      </p:sp>
      <p:grpSp>
        <p:nvGrpSpPr>
          <p:cNvPr id="6" name="Amb desenv">
            <a:extLst>
              <a:ext uri="{FF2B5EF4-FFF2-40B4-BE49-F238E27FC236}">
                <a16:creationId xmlns:a16="http://schemas.microsoft.com/office/drawing/2014/main" id="{DCD0E096-C215-4AB9-8983-C158A7253070}"/>
              </a:ext>
            </a:extLst>
          </p:cNvPr>
          <p:cNvGrpSpPr/>
          <p:nvPr/>
        </p:nvGrpSpPr>
        <p:grpSpPr>
          <a:xfrm>
            <a:off x="2448370" y="2273180"/>
            <a:ext cx="6707380" cy="3539013"/>
            <a:chOff x="5077270" y="2256090"/>
            <a:chExt cx="6707380" cy="312776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0573EDE-001A-42B7-8C60-50FF5ACB5398}"/>
                </a:ext>
              </a:extLst>
            </p:cNvPr>
            <p:cNvSpPr/>
            <p:nvPr/>
          </p:nvSpPr>
          <p:spPr>
            <a:xfrm>
              <a:off x="5077270" y="2256090"/>
              <a:ext cx="6707380" cy="3127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D0FD8A7-AC7D-42AB-9CF3-9BB07A71925E}"/>
                </a:ext>
              </a:extLst>
            </p:cNvPr>
            <p:cNvSpPr txBox="1"/>
            <p:nvPr/>
          </p:nvSpPr>
          <p:spPr>
            <a:xfrm>
              <a:off x="9092725" y="2256090"/>
              <a:ext cx="2691924" cy="5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>
                  <a:effectLst/>
                </a:rPr>
                <a:t>Ambiente de desenvolvimento</a:t>
              </a:r>
            </a:p>
          </p:txBody>
        </p:sp>
      </p:grpSp>
      <p:pic>
        <p:nvPicPr>
          <p:cNvPr id="10" name="Gráfico 9" descr="Programador com preenchimento sólido">
            <a:extLst>
              <a:ext uri="{FF2B5EF4-FFF2-40B4-BE49-F238E27FC236}">
                <a16:creationId xmlns:a16="http://schemas.microsoft.com/office/drawing/2014/main" id="{77C4FFF8-325D-437B-839D-462AD5229C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391" y="5812193"/>
            <a:ext cx="914400" cy="914400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id="{BC8BB30E-70BE-4AC6-9697-F0D4630D9AC6}"/>
              </a:ext>
            </a:extLst>
          </p:cNvPr>
          <p:cNvSpPr/>
          <p:nvPr/>
        </p:nvSpPr>
        <p:spPr>
          <a:xfrm rot="16200000" flipV="1">
            <a:off x="3835696" y="4662411"/>
            <a:ext cx="1295400" cy="2463209"/>
          </a:xfrm>
          <a:prstGeom prst="bentArrow">
            <a:avLst>
              <a:gd name="adj1" fmla="val 14349"/>
              <a:gd name="adj2" fmla="val 17012"/>
              <a:gd name="adj3" fmla="val 244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94B22C-1DB3-4DCA-9E1D-4BD8C4256AED}"/>
              </a:ext>
            </a:extLst>
          </p:cNvPr>
          <p:cNvSpPr/>
          <p:nvPr/>
        </p:nvSpPr>
        <p:spPr>
          <a:xfrm>
            <a:off x="3181350" y="2923936"/>
            <a:ext cx="4743450" cy="224617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rq estáticos">
            <a:extLst>
              <a:ext uri="{FF2B5EF4-FFF2-40B4-BE49-F238E27FC236}">
                <a16:creationId xmlns:a16="http://schemas.microsoft.com/office/drawing/2014/main" id="{DCE421F8-999A-4827-B8CE-8C73EB52C1C1}"/>
              </a:ext>
            </a:extLst>
          </p:cNvPr>
          <p:cNvGrpSpPr/>
          <p:nvPr/>
        </p:nvGrpSpPr>
        <p:grpSpPr>
          <a:xfrm>
            <a:off x="3256944" y="3510317"/>
            <a:ext cx="2322515" cy="1349336"/>
            <a:chOff x="673320" y="2476641"/>
            <a:chExt cx="2322515" cy="1349336"/>
          </a:xfrm>
        </p:grpSpPr>
        <p:pic>
          <p:nvPicPr>
            <p:cNvPr id="18" name="Gráfico 17" descr="Papel estrutura de tópicos">
              <a:extLst>
                <a:ext uri="{FF2B5EF4-FFF2-40B4-BE49-F238E27FC236}">
                  <a16:creationId xmlns:a16="http://schemas.microsoft.com/office/drawing/2014/main" id="{07302F85-957B-41C5-8847-5D55DF34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7378" y="2476641"/>
              <a:ext cx="914400" cy="9144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393B46F-D22E-4324-B58A-616B6D7C2F49}"/>
                </a:ext>
              </a:extLst>
            </p:cNvPr>
            <p:cNvSpPr txBox="1"/>
            <p:nvPr/>
          </p:nvSpPr>
          <p:spPr>
            <a:xfrm>
              <a:off x="673320" y="3302757"/>
              <a:ext cx="2322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Arquivos estáticos (</a:t>
              </a:r>
              <a:r>
                <a:rPr lang="pt-BR" sz="1400" dirty="0" err="1"/>
                <a:t>CSSs</a:t>
              </a:r>
              <a:r>
                <a:rPr lang="pt-BR" sz="1400" dirty="0"/>
                <a:t>, </a:t>
              </a:r>
              <a:r>
                <a:rPr lang="pt-BR" sz="1400" dirty="0" err="1"/>
                <a:t>JSs</a:t>
              </a:r>
              <a:r>
                <a:rPr lang="pt-BR" sz="1400" dirty="0"/>
                <a:t>, imagens </a:t>
              </a:r>
              <a:r>
                <a:rPr lang="pt-BR" sz="1400" dirty="0" err="1"/>
                <a:t>etc</a:t>
              </a:r>
              <a:r>
                <a:rPr lang="pt-BR" sz="1400" dirty="0"/>
                <a:t>)</a:t>
              </a:r>
            </a:p>
          </p:txBody>
        </p:sp>
      </p:grpSp>
      <p:grpSp>
        <p:nvGrpSpPr>
          <p:cNvPr id="21" name="Arq backend">
            <a:extLst>
              <a:ext uri="{FF2B5EF4-FFF2-40B4-BE49-F238E27FC236}">
                <a16:creationId xmlns:a16="http://schemas.microsoft.com/office/drawing/2014/main" id="{5D84EC5E-20AF-4896-A719-8B74A8D7F866}"/>
              </a:ext>
            </a:extLst>
          </p:cNvPr>
          <p:cNvGrpSpPr/>
          <p:nvPr/>
        </p:nvGrpSpPr>
        <p:grpSpPr>
          <a:xfrm>
            <a:off x="5625718" y="3501248"/>
            <a:ext cx="2322515" cy="1564780"/>
            <a:chOff x="673320" y="2476641"/>
            <a:chExt cx="2322515" cy="1564780"/>
          </a:xfrm>
        </p:grpSpPr>
        <p:pic>
          <p:nvPicPr>
            <p:cNvPr id="22" name="Gráfico 21" descr="Papel estrutura de tópicos">
              <a:extLst>
                <a:ext uri="{FF2B5EF4-FFF2-40B4-BE49-F238E27FC236}">
                  <a16:creationId xmlns:a16="http://schemas.microsoft.com/office/drawing/2014/main" id="{BB3720D5-72A7-4723-9670-46BCACD3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7378" y="2476641"/>
              <a:ext cx="914400" cy="91440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C413717-2554-480B-BA17-7E87DD0F10CA}"/>
                </a:ext>
              </a:extLst>
            </p:cNvPr>
            <p:cNvSpPr txBox="1"/>
            <p:nvPr/>
          </p:nvSpPr>
          <p:spPr>
            <a:xfrm>
              <a:off x="673320" y="3302757"/>
              <a:ext cx="23225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Arquivos de </a:t>
              </a:r>
              <a:r>
                <a:rPr lang="pt-BR" sz="1400" dirty="0" err="1"/>
                <a:t>backend</a:t>
              </a:r>
              <a:r>
                <a:rPr lang="pt-BR" sz="1400" dirty="0"/>
                <a:t> (definições, classes, </a:t>
              </a:r>
              <a:r>
                <a:rPr lang="pt-BR" sz="1400" dirty="0" err="1"/>
                <a:t>properties</a:t>
              </a:r>
              <a:r>
                <a:rPr lang="pt-BR" sz="1400" dirty="0"/>
                <a:t> </a:t>
              </a:r>
              <a:r>
                <a:rPr lang="pt-BR" sz="1400" dirty="0" err="1"/>
                <a:t>etc</a:t>
              </a:r>
              <a:r>
                <a:rPr lang="pt-BR" sz="1400" dirty="0"/>
                <a:t>)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103D9AE-882A-40FB-A13D-F3C0D319CC68}"/>
              </a:ext>
            </a:extLst>
          </p:cNvPr>
          <p:cNvSpPr txBox="1"/>
          <p:nvPr/>
        </p:nvSpPr>
        <p:spPr>
          <a:xfrm>
            <a:off x="3181350" y="3102885"/>
            <a:ext cx="47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Serviço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F15C323-75A8-426C-8276-0FF8D62B4D6C}"/>
              </a:ext>
            </a:extLst>
          </p:cNvPr>
          <p:cNvSpPr/>
          <p:nvPr/>
        </p:nvSpPr>
        <p:spPr>
          <a:xfrm>
            <a:off x="3637152" y="5987658"/>
            <a:ext cx="1562100" cy="802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IDEs</a:t>
            </a:r>
            <a:r>
              <a:rPr lang="pt-BR" dirty="0"/>
              <a:t>, editores de texto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9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25B72E-987C-4D9B-A072-A3E38F9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estrutura da solução</a:t>
            </a:r>
          </a:p>
        </p:txBody>
      </p:sp>
      <p:grpSp>
        <p:nvGrpSpPr>
          <p:cNvPr id="4" name="Amb desenv">
            <a:extLst>
              <a:ext uri="{FF2B5EF4-FFF2-40B4-BE49-F238E27FC236}">
                <a16:creationId xmlns:a16="http://schemas.microsoft.com/office/drawing/2014/main" id="{1A78083E-18B1-446D-BCF5-79E3A7C8EF4A}"/>
              </a:ext>
            </a:extLst>
          </p:cNvPr>
          <p:cNvGrpSpPr/>
          <p:nvPr/>
        </p:nvGrpSpPr>
        <p:grpSpPr>
          <a:xfrm>
            <a:off x="2448370" y="2273180"/>
            <a:ext cx="6707380" cy="3539013"/>
            <a:chOff x="5077270" y="2256090"/>
            <a:chExt cx="6707380" cy="31277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F4ED9DD-5D7D-4472-8543-297DD6874FF8}"/>
                </a:ext>
              </a:extLst>
            </p:cNvPr>
            <p:cNvSpPr/>
            <p:nvPr/>
          </p:nvSpPr>
          <p:spPr>
            <a:xfrm>
              <a:off x="5077270" y="2256090"/>
              <a:ext cx="6707380" cy="3127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AD1727A-09D6-4CD7-A440-1BC85001A76D}"/>
                </a:ext>
              </a:extLst>
            </p:cNvPr>
            <p:cNvSpPr txBox="1"/>
            <p:nvPr/>
          </p:nvSpPr>
          <p:spPr>
            <a:xfrm>
              <a:off x="9092725" y="2256090"/>
              <a:ext cx="2691924" cy="5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>
                  <a:effectLst/>
                </a:rPr>
                <a:t>Ambiente de desenvolvimento</a:t>
              </a:r>
            </a:p>
          </p:txBody>
        </p:sp>
      </p:grpSp>
      <p:pic>
        <p:nvPicPr>
          <p:cNvPr id="7" name="Gráfico 6" descr="Programador com preenchimento sólido">
            <a:extLst>
              <a:ext uri="{FF2B5EF4-FFF2-40B4-BE49-F238E27FC236}">
                <a16:creationId xmlns:a16="http://schemas.microsoft.com/office/drawing/2014/main" id="{A72C78DC-5048-4893-9EF0-5C9526FF3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391" y="5812193"/>
            <a:ext cx="914400" cy="914400"/>
          </a:xfrm>
          <a:prstGeom prst="rect">
            <a:avLst/>
          </a:prstGeom>
        </p:spPr>
      </p:pic>
      <p:sp>
        <p:nvSpPr>
          <p:cNvPr id="8" name="Seta: Dobrada 7">
            <a:extLst>
              <a:ext uri="{FF2B5EF4-FFF2-40B4-BE49-F238E27FC236}">
                <a16:creationId xmlns:a16="http://schemas.microsoft.com/office/drawing/2014/main" id="{6C24FA76-6A72-4077-9A41-F7C5A286241E}"/>
              </a:ext>
            </a:extLst>
          </p:cNvPr>
          <p:cNvSpPr/>
          <p:nvPr/>
        </p:nvSpPr>
        <p:spPr>
          <a:xfrm rot="16200000" flipV="1">
            <a:off x="3835696" y="4662411"/>
            <a:ext cx="1295400" cy="2463209"/>
          </a:xfrm>
          <a:prstGeom prst="bentArrow">
            <a:avLst>
              <a:gd name="adj1" fmla="val 14349"/>
              <a:gd name="adj2" fmla="val 17012"/>
              <a:gd name="adj3" fmla="val 244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0D907B-7612-46B5-93B1-8C737B046C82}"/>
              </a:ext>
            </a:extLst>
          </p:cNvPr>
          <p:cNvSpPr/>
          <p:nvPr/>
        </p:nvSpPr>
        <p:spPr>
          <a:xfrm>
            <a:off x="3637152" y="5987658"/>
            <a:ext cx="1562100" cy="802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Portal Studio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B79FEC9-713D-4CE4-9725-7F63F7526452}"/>
              </a:ext>
            </a:extLst>
          </p:cNvPr>
          <p:cNvSpPr/>
          <p:nvPr/>
        </p:nvSpPr>
        <p:spPr>
          <a:xfrm>
            <a:off x="3147167" y="2953694"/>
            <a:ext cx="4743450" cy="224617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56A4D0-ECE6-4823-9E74-23AF104CF19F}"/>
              </a:ext>
            </a:extLst>
          </p:cNvPr>
          <p:cNvSpPr txBox="1"/>
          <p:nvPr/>
        </p:nvSpPr>
        <p:spPr>
          <a:xfrm>
            <a:off x="3147167" y="3132643"/>
            <a:ext cx="47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Estrutura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3D481EC-6C0F-4DFA-B913-91203F0C5C25}"/>
              </a:ext>
            </a:extLst>
          </p:cNvPr>
          <p:cNvSpPr/>
          <p:nvPr/>
        </p:nvSpPr>
        <p:spPr>
          <a:xfrm>
            <a:off x="3381570" y="3673354"/>
            <a:ext cx="1022086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898C57B-BC00-485D-9EE4-96FE924DE7C8}"/>
              </a:ext>
            </a:extLst>
          </p:cNvPr>
          <p:cNvSpPr/>
          <p:nvPr/>
        </p:nvSpPr>
        <p:spPr>
          <a:xfrm>
            <a:off x="3335000" y="4583143"/>
            <a:ext cx="1115226" cy="3543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5647468-BB4D-4F43-8A81-D4E4D068137D}"/>
              </a:ext>
            </a:extLst>
          </p:cNvPr>
          <p:cNvSpPr/>
          <p:nvPr/>
        </p:nvSpPr>
        <p:spPr>
          <a:xfrm>
            <a:off x="6250775" y="3540355"/>
            <a:ext cx="1559012" cy="5812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Instâncias de serviço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7E50FEC-653F-40D7-AADF-DD613F99108E}"/>
              </a:ext>
            </a:extLst>
          </p:cNvPr>
          <p:cNvSpPr/>
          <p:nvPr/>
        </p:nvSpPr>
        <p:spPr>
          <a:xfrm>
            <a:off x="6250775" y="4501740"/>
            <a:ext cx="1559012" cy="5812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Instâncias de interface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6E0017-751B-42E1-8AF7-09ED5743F36A}"/>
              </a:ext>
            </a:extLst>
          </p:cNvPr>
          <p:cNvSpPr/>
          <p:nvPr/>
        </p:nvSpPr>
        <p:spPr>
          <a:xfrm>
            <a:off x="4568332" y="3536158"/>
            <a:ext cx="1446233" cy="6453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de acesso</a:t>
            </a:r>
          </a:p>
        </p:txBody>
      </p:sp>
      <p:sp>
        <p:nvSpPr>
          <p:cNvPr id="17" name="Retângulo: Cantos Arredondados 15">
            <a:extLst>
              <a:ext uri="{FF2B5EF4-FFF2-40B4-BE49-F238E27FC236}">
                <a16:creationId xmlns:a16="http://schemas.microsoft.com/office/drawing/2014/main" id="{0B6E0017-751B-42E1-8AF7-09ED5743F36A}"/>
              </a:ext>
            </a:extLst>
          </p:cNvPr>
          <p:cNvSpPr/>
          <p:nvPr/>
        </p:nvSpPr>
        <p:spPr>
          <a:xfrm>
            <a:off x="4568331" y="4437624"/>
            <a:ext cx="1446233" cy="6453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Grupos locais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6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CDA2399-0165-4926-8141-585A471E2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Fazem parte da estrutura de uma solução:</a:t>
            </a:r>
          </a:p>
          <a:p>
            <a:pPr lvl="1"/>
            <a:r>
              <a:rPr lang="pt-BR" dirty="0"/>
              <a:t>Instâncias de serviço</a:t>
            </a:r>
          </a:p>
          <a:p>
            <a:pPr lvl="1"/>
            <a:r>
              <a:rPr lang="pt-BR" dirty="0"/>
              <a:t>Instâncias de interface</a:t>
            </a:r>
          </a:p>
          <a:p>
            <a:pPr lvl="1"/>
            <a:r>
              <a:rPr lang="pt-BR" dirty="0"/>
              <a:t>Páginas</a:t>
            </a:r>
          </a:p>
          <a:p>
            <a:pPr lvl="1"/>
            <a:r>
              <a:rPr lang="pt-BR" dirty="0"/>
              <a:t>Canais</a:t>
            </a:r>
          </a:p>
          <a:p>
            <a:pPr lvl="1"/>
            <a:r>
              <a:rPr lang="pt-BR" dirty="0"/>
              <a:t>Controle de acesso</a:t>
            </a:r>
          </a:p>
          <a:p>
            <a:pPr lvl="1"/>
            <a:r>
              <a:rPr lang="pt-BR" dirty="0"/>
              <a:t>Configurações feitas em um desses elementos</a:t>
            </a:r>
          </a:p>
          <a:p>
            <a:pPr lvl="1"/>
            <a:r>
              <a:rPr lang="pt-BR" dirty="0"/>
              <a:t>Outros elementos que veremos mais adiante</a:t>
            </a:r>
          </a:p>
          <a:p>
            <a:r>
              <a:rPr lang="pt-BR" dirty="0"/>
              <a:t>Não fazem parte da estrutura:</a:t>
            </a:r>
          </a:p>
          <a:p>
            <a:pPr lvl="1"/>
            <a:r>
              <a:rPr lang="pt-BR" dirty="0"/>
              <a:t>Serviços (e suas interfaces)</a:t>
            </a:r>
          </a:p>
          <a:p>
            <a:pPr lvl="1"/>
            <a:r>
              <a:rPr lang="pt-BR" dirty="0"/>
              <a:t>Configurações que não são feitas em um dos elementos na lista anterior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59ED2EB-3B96-4069-A639-78ED258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estrutura de uma solução em </a:t>
            </a:r>
            <a:r>
              <a:rPr lang="pt-BR" dirty="0" err="1"/>
              <a:t>LumisXP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4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 da estrutura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319" y="1967705"/>
            <a:ext cx="3723919" cy="478618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583212" y="2990686"/>
            <a:ext cx="440201" cy="5084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91851" y="196770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13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049166" y="3231877"/>
            <a:ext cx="1175388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Página inicial</a:t>
            </a:r>
            <a:endParaRPr lang="pt-BR" sz="9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35" y="3313046"/>
            <a:ext cx="141749" cy="141749"/>
          </a:xfrm>
          <a:prstGeom prst="rect">
            <a:avLst/>
          </a:prstGeom>
        </p:spPr>
      </p:pic>
      <p:sp>
        <p:nvSpPr>
          <p:cNvPr id="15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583212" y="2990686"/>
            <a:ext cx="440201" cy="8063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319015" y="2679104"/>
            <a:ext cx="786335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B2C</a:t>
            </a:r>
            <a:endParaRPr lang="pt-BR" sz="9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1" y="2740462"/>
            <a:ext cx="177894" cy="177894"/>
          </a:xfrm>
          <a:prstGeom prst="rect">
            <a:avLst/>
          </a:prstGeom>
        </p:spPr>
      </p:pic>
      <p:sp>
        <p:nvSpPr>
          <p:cNvPr id="18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049167" y="3617135"/>
            <a:ext cx="1526048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Resultado da Busca</a:t>
            </a:r>
            <a:endParaRPr lang="pt-BR" sz="9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35" y="3698304"/>
            <a:ext cx="141749" cy="141749"/>
          </a:xfrm>
          <a:prstGeom prst="rect">
            <a:avLst/>
          </a:prstGeom>
        </p:spPr>
      </p:pic>
      <p:sp>
        <p:nvSpPr>
          <p:cNvPr id="20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048093" y="4042166"/>
            <a:ext cx="811897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Notícias</a:t>
            </a:r>
            <a:endParaRPr lang="pt-BR" sz="900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9" y="4103524"/>
            <a:ext cx="177894" cy="177894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1859990" y="3958465"/>
            <a:ext cx="1643700" cy="598601"/>
            <a:chOff x="10257663" y="1754639"/>
            <a:chExt cx="1643700" cy="598601"/>
          </a:xfrm>
        </p:grpSpPr>
        <p:sp>
          <p:nvSpPr>
            <p:cNvPr id="23" name="Retângulo 22"/>
            <p:cNvSpPr/>
            <p:nvPr/>
          </p:nvSpPr>
          <p:spPr>
            <a:xfrm>
              <a:off x="10518420" y="1754639"/>
              <a:ext cx="1382943" cy="598601"/>
            </a:xfrm>
            <a:prstGeom prst="rect">
              <a:avLst/>
            </a:prstGeom>
            <a:solidFill>
              <a:schemeClr val="bg2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10651805" y="1838230"/>
              <a:ext cx="1126157" cy="429255"/>
              <a:chOff x="2440571" y="1975240"/>
              <a:chExt cx="1126157" cy="422172"/>
            </a:xfrm>
          </p:grpSpPr>
          <p:sp>
            <p:nvSpPr>
              <p:cNvPr id="26" name="Canal 1">
                <a:extLst>
                  <a:ext uri="{FF2B5EF4-FFF2-40B4-BE49-F238E27FC236}">
                    <a16:creationId xmlns:a16="http://schemas.microsoft.com/office/drawing/2014/main" id="{7EA0CB3A-C241-405F-BF41-B513145A76C2}"/>
                  </a:ext>
                </a:extLst>
              </p:cNvPr>
              <p:cNvSpPr/>
              <p:nvPr/>
            </p:nvSpPr>
            <p:spPr>
              <a:xfrm>
                <a:off x="2440571" y="1975240"/>
                <a:ext cx="1126157" cy="422172"/>
              </a:xfrm>
              <a:prstGeom prst="roundRect">
                <a:avLst/>
              </a:prstGeom>
              <a:solidFill>
                <a:srgbClr val="CC33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dirty="0" smtClean="0"/>
                  <a:t>Notícias</a:t>
                </a:r>
                <a:endParaRPr lang="pt-BR" sz="1200" dirty="0"/>
              </a:p>
            </p:txBody>
          </p:sp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729" y="2081237"/>
                <a:ext cx="169999" cy="186999"/>
              </a:xfrm>
              <a:prstGeom prst="rect">
                <a:avLst/>
              </a:prstGeom>
            </p:spPr>
          </p:pic>
        </p:grpSp>
        <p:cxnSp>
          <p:nvCxnSpPr>
            <p:cNvPr id="25" name="Conector de Seta Reta 24"/>
            <p:cNvCxnSpPr>
              <a:stCxn id="20" idx="3"/>
              <a:endCxn id="23" idx="1"/>
            </p:cNvCxnSpPr>
            <p:nvPr/>
          </p:nvCxnSpPr>
          <p:spPr>
            <a:xfrm>
              <a:off x="10257663" y="1990385"/>
              <a:ext cx="260757" cy="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576778" y="2980193"/>
            <a:ext cx="427167" cy="1301224"/>
          </a:xfrm>
          <a:prstGeom prst="bentArrow">
            <a:avLst>
              <a:gd name="adj1" fmla="val 25000"/>
              <a:gd name="adj2" fmla="val 25000"/>
              <a:gd name="adj3" fmla="val 27057"/>
              <a:gd name="adj4" fmla="val 49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1290104" y="4348338"/>
            <a:ext cx="440201" cy="5084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756058" y="4589529"/>
            <a:ext cx="819157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Lista</a:t>
            </a:r>
            <a:endParaRPr lang="pt-BR" sz="900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27" y="4670698"/>
            <a:ext cx="141749" cy="141749"/>
          </a:xfrm>
          <a:prstGeom prst="rect">
            <a:avLst/>
          </a:prstGeom>
        </p:spPr>
      </p:pic>
      <p:sp>
        <p:nvSpPr>
          <p:cNvPr id="32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756059" y="4974787"/>
            <a:ext cx="819156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Detalhe</a:t>
            </a:r>
            <a:endParaRPr lang="pt-BR" sz="900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27" y="5055956"/>
            <a:ext cx="141749" cy="141749"/>
          </a:xfrm>
          <a:prstGeom prst="rect">
            <a:avLst/>
          </a:prstGeom>
        </p:spPr>
      </p:pic>
      <p:sp>
        <p:nvSpPr>
          <p:cNvPr id="34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1260928" y="4348337"/>
            <a:ext cx="476558" cy="8493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583212" y="2987685"/>
            <a:ext cx="400200" cy="2640084"/>
          </a:xfrm>
          <a:prstGeom prst="bentArrow">
            <a:avLst>
              <a:gd name="adj1" fmla="val 25000"/>
              <a:gd name="adj2" fmla="val 25000"/>
              <a:gd name="adj3" fmla="val 27057"/>
              <a:gd name="adj4" fmla="val 49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048093" y="5388517"/>
            <a:ext cx="811897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Eventos</a:t>
            </a:r>
            <a:endParaRPr lang="pt-BR" sz="900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9" y="5449875"/>
            <a:ext cx="177894" cy="177894"/>
          </a:xfrm>
          <a:prstGeom prst="rect">
            <a:avLst/>
          </a:prstGeom>
        </p:spPr>
      </p:pic>
      <p:grpSp>
        <p:nvGrpSpPr>
          <p:cNvPr id="38" name="Agrupar 37"/>
          <p:cNvGrpSpPr/>
          <p:nvPr/>
        </p:nvGrpSpPr>
        <p:grpSpPr>
          <a:xfrm>
            <a:off x="1859990" y="5304816"/>
            <a:ext cx="1643700" cy="598601"/>
            <a:chOff x="10257663" y="1754639"/>
            <a:chExt cx="1643700" cy="598601"/>
          </a:xfrm>
        </p:grpSpPr>
        <p:sp>
          <p:nvSpPr>
            <p:cNvPr id="39" name="Retângulo 38"/>
            <p:cNvSpPr/>
            <p:nvPr/>
          </p:nvSpPr>
          <p:spPr>
            <a:xfrm>
              <a:off x="10518420" y="1754639"/>
              <a:ext cx="1382943" cy="598601"/>
            </a:xfrm>
            <a:prstGeom prst="rect">
              <a:avLst/>
            </a:prstGeom>
            <a:solidFill>
              <a:schemeClr val="bg2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Agrupar 39"/>
            <p:cNvGrpSpPr/>
            <p:nvPr/>
          </p:nvGrpSpPr>
          <p:grpSpPr>
            <a:xfrm>
              <a:off x="10651805" y="1838230"/>
              <a:ext cx="1126157" cy="429255"/>
              <a:chOff x="2440571" y="1975240"/>
              <a:chExt cx="1126157" cy="422172"/>
            </a:xfrm>
          </p:grpSpPr>
          <p:sp>
            <p:nvSpPr>
              <p:cNvPr id="42" name="Canal 1">
                <a:extLst>
                  <a:ext uri="{FF2B5EF4-FFF2-40B4-BE49-F238E27FC236}">
                    <a16:creationId xmlns:a16="http://schemas.microsoft.com/office/drawing/2014/main" id="{7EA0CB3A-C241-405F-BF41-B513145A76C2}"/>
                  </a:ext>
                </a:extLst>
              </p:cNvPr>
              <p:cNvSpPr/>
              <p:nvPr/>
            </p:nvSpPr>
            <p:spPr>
              <a:xfrm>
                <a:off x="2440571" y="1975240"/>
                <a:ext cx="1126157" cy="422172"/>
              </a:xfrm>
              <a:prstGeom prst="roundRect">
                <a:avLst/>
              </a:prstGeom>
              <a:solidFill>
                <a:srgbClr val="CC33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dirty="0" smtClean="0"/>
                  <a:t>Eventos</a:t>
                </a:r>
                <a:endParaRPr lang="pt-BR" sz="1200" dirty="0"/>
              </a:p>
            </p:txBody>
          </p:sp>
          <p:pic>
            <p:nvPicPr>
              <p:cNvPr id="43" name="Imagem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729" y="2081237"/>
                <a:ext cx="169999" cy="186999"/>
              </a:xfrm>
              <a:prstGeom prst="rect">
                <a:avLst/>
              </a:prstGeom>
            </p:spPr>
          </p:pic>
        </p:grpSp>
        <p:cxnSp>
          <p:nvCxnSpPr>
            <p:cNvPr id="41" name="Conector de Seta Reta 40"/>
            <p:cNvCxnSpPr>
              <a:stCxn id="36" idx="3"/>
              <a:endCxn id="39" idx="1"/>
            </p:cNvCxnSpPr>
            <p:nvPr/>
          </p:nvCxnSpPr>
          <p:spPr>
            <a:xfrm>
              <a:off x="10257663" y="1990385"/>
              <a:ext cx="260757" cy="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1290104" y="5694689"/>
            <a:ext cx="440201" cy="5084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756058" y="5935880"/>
            <a:ext cx="819157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Lista</a:t>
            </a:r>
            <a:endParaRPr lang="pt-BR" sz="900" dirty="0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27" y="6017049"/>
            <a:ext cx="141749" cy="141749"/>
          </a:xfrm>
          <a:prstGeom prst="rect">
            <a:avLst/>
          </a:prstGeom>
        </p:spPr>
      </p:pic>
      <p:sp>
        <p:nvSpPr>
          <p:cNvPr id="47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1756059" y="6321138"/>
            <a:ext cx="819156" cy="304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900" dirty="0" smtClean="0"/>
              <a:t>Detalhe</a:t>
            </a:r>
            <a:endParaRPr lang="pt-BR" sz="900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27" y="6402307"/>
            <a:ext cx="141749" cy="141749"/>
          </a:xfrm>
          <a:prstGeom prst="rect">
            <a:avLst/>
          </a:prstGeom>
        </p:spPr>
      </p:pic>
      <p:sp>
        <p:nvSpPr>
          <p:cNvPr id="49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1260928" y="5694688"/>
            <a:ext cx="476558" cy="8493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6" name="Agrupar 55"/>
          <p:cNvGrpSpPr/>
          <p:nvPr/>
        </p:nvGrpSpPr>
        <p:grpSpPr>
          <a:xfrm>
            <a:off x="1111784" y="2589814"/>
            <a:ext cx="1048981" cy="480887"/>
            <a:chOff x="944589" y="2163542"/>
            <a:chExt cx="1008394" cy="480887"/>
          </a:xfrm>
        </p:grpSpPr>
        <p:sp>
          <p:nvSpPr>
            <p:cNvPr id="60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1575129" y="2163542"/>
              <a:ext cx="377854" cy="48088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969" y="2323187"/>
              <a:ext cx="198151" cy="198151"/>
            </a:xfrm>
            <a:prstGeom prst="rect">
              <a:avLst/>
            </a:prstGeom>
          </p:spPr>
        </p:pic>
        <p:cxnSp>
          <p:nvCxnSpPr>
            <p:cNvPr id="59" name="Conector de Seta Reta 58"/>
            <p:cNvCxnSpPr>
              <a:endCxn id="60" idx="1"/>
            </p:cNvCxnSpPr>
            <p:nvPr/>
          </p:nvCxnSpPr>
          <p:spPr>
            <a:xfrm flipV="1">
              <a:off x="944589" y="2403986"/>
              <a:ext cx="630540" cy="5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 de Usuários 1">
            <a:extLst>
              <a:ext uri="{FF2B5EF4-FFF2-40B4-BE49-F238E27FC236}">
                <a16:creationId xmlns:a16="http://schemas.microsoft.com/office/drawing/2014/main" id="{1DD18C74-1000-4A1E-B698-FFD4E86C6440}"/>
              </a:ext>
            </a:extLst>
          </p:cNvPr>
          <p:cNvGrpSpPr/>
          <p:nvPr/>
        </p:nvGrpSpPr>
        <p:grpSpPr>
          <a:xfrm>
            <a:off x="73021" y="2019836"/>
            <a:ext cx="1460582" cy="461665"/>
            <a:chOff x="9353551" y="2536335"/>
            <a:chExt cx="1460582" cy="461665"/>
          </a:xfrm>
        </p:grpSpPr>
        <p:sp>
          <p:nvSpPr>
            <p:cNvPr id="63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9353551" y="2544339"/>
              <a:ext cx="1402872" cy="453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" name="CaixaDeTexto 8">
              <a:extLst>
                <a:ext uri="{FF2B5EF4-FFF2-40B4-BE49-F238E27FC236}">
                  <a16:creationId xmlns:a16="http://schemas.microsoft.com/office/drawing/2014/main" id="{8A3E113E-8401-4EE5-A207-2240D81F1701}"/>
                </a:ext>
              </a:extLst>
            </p:cNvPr>
            <p:cNvSpPr txBox="1">
              <a:spLocks/>
            </p:cNvSpPr>
            <p:nvPr/>
          </p:nvSpPr>
          <p:spPr>
            <a:xfrm>
              <a:off x="9721510" y="2536335"/>
              <a:ext cx="1092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200" dirty="0" smtClean="0"/>
                <a:t>b2c.</a:t>
              </a:r>
            </a:p>
            <a:p>
              <a:r>
                <a:rPr lang="pt-BR" sz="1200" dirty="0" smtClean="0"/>
                <a:t>publicadores</a:t>
              </a:r>
              <a:endParaRPr lang="pt-BR" sz="1200" dirty="0"/>
            </a:p>
          </p:txBody>
        </p:sp>
        <p:pic>
          <p:nvPicPr>
            <p:cNvPr id="65" name="Gráfico 18" descr="Usuário com preenchimento sólido">
              <a:extLst>
                <a:ext uri="{FF2B5EF4-FFF2-40B4-BE49-F238E27FC236}">
                  <a16:creationId xmlns:a16="http://schemas.microsoft.com/office/drawing/2014/main" id="{3EAEE2B2-27F6-4679-B835-91CF8575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482138" y="2618600"/>
              <a:ext cx="148614" cy="148614"/>
            </a:xfrm>
            <a:prstGeom prst="rect">
              <a:avLst/>
            </a:prstGeom>
          </p:spPr>
        </p:pic>
        <p:pic>
          <p:nvPicPr>
            <p:cNvPr id="66" name="Gráfico 21" descr="Usuário com preenchimento sólido">
              <a:extLst>
                <a:ext uri="{FF2B5EF4-FFF2-40B4-BE49-F238E27FC236}">
                  <a16:creationId xmlns:a16="http://schemas.microsoft.com/office/drawing/2014/main" id="{31CDD4DE-8259-42B5-995F-37EC104D2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553004" y="2767168"/>
              <a:ext cx="148614" cy="148614"/>
            </a:xfrm>
            <a:prstGeom prst="rect">
              <a:avLst/>
            </a:prstGeom>
          </p:spPr>
        </p:pic>
        <p:pic>
          <p:nvPicPr>
            <p:cNvPr id="67" name="Gráfico 22" descr="Usuário com preenchimento sólido">
              <a:extLst>
                <a:ext uri="{FF2B5EF4-FFF2-40B4-BE49-F238E27FC236}">
                  <a16:creationId xmlns:a16="http://schemas.microsoft.com/office/drawing/2014/main" id="{19766340-383C-4082-B6A2-37B7F5D7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424428" y="2767168"/>
              <a:ext cx="148614" cy="148614"/>
            </a:xfrm>
            <a:prstGeom prst="rect">
              <a:avLst/>
            </a:prstGeom>
          </p:spPr>
        </p:pic>
      </p:grpSp>
      <p:cxnSp>
        <p:nvCxnSpPr>
          <p:cNvPr id="68" name="Conector de Seta Reta 67"/>
          <p:cNvCxnSpPr>
            <a:stCxn id="16" idx="0"/>
            <a:endCxn id="63" idx="2"/>
          </p:cNvCxnSpPr>
          <p:nvPr/>
        </p:nvCxnSpPr>
        <p:spPr>
          <a:xfrm flipV="1">
            <a:off x="712183" y="2481501"/>
            <a:ext cx="62274" cy="197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2575215" y="2918355"/>
            <a:ext cx="6983652" cy="3706871"/>
            <a:chOff x="2575215" y="2918355"/>
            <a:chExt cx="6983652" cy="3706871"/>
          </a:xfrm>
        </p:grpSpPr>
        <p:sp>
          <p:nvSpPr>
            <p:cNvPr id="94" name="Retângulo 93"/>
            <p:cNvSpPr/>
            <p:nvPr/>
          </p:nvSpPr>
          <p:spPr>
            <a:xfrm>
              <a:off x="5986898" y="2918355"/>
              <a:ext cx="3571969" cy="3706871"/>
            </a:xfrm>
            <a:prstGeom prst="rect">
              <a:avLst/>
            </a:prstGeom>
            <a:solidFill>
              <a:schemeClr val="bg2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Agrupar 70"/>
            <p:cNvGrpSpPr/>
            <p:nvPr/>
          </p:nvGrpSpPr>
          <p:grpSpPr>
            <a:xfrm>
              <a:off x="6187545" y="3061270"/>
              <a:ext cx="3213477" cy="3448422"/>
              <a:chOff x="3438723" y="1850028"/>
              <a:chExt cx="3213477" cy="3448422"/>
            </a:xfrm>
          </p:grpSpPr>
          <p:sp>
            <p:nvSpPr>
              <p:cNvPr id="72" name="Fluxograma: Processo 71"/>
              <p:cNvSpPr/>
              <p:nvPr/>
            </p:nvSpPr>
            <p:spPr>
              <a:xfrm>
                <a:off x="3438723" y="1850028"/>
                <a:ext cx="3190875" cy="344842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Processo 72"/>
              <p:cNvSpPr/>
              <p:nvPr/>
            </p:nvSpPr>
            <p:spPr>
              <a:xfrm>
                <a:off x="3533973" y="1988370"/>
                <a:ext cx="685800" cy="3593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4" name="Conector reto 73"/>
              <p:cNvCxnSpPr/>
              <p:nvPr/>
            </p:nvCxnSpPr>
            <p:spPr>
              <a:xfrm>
                <a:off x="3533973" y="1988370"/>
                <a:ext cx="685800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/>
              <p:nvPr/>
            </p:nvCxnSpPr>
            <p:spPr>
              <a:xfrm flipV="1">
                <a:off x="3533973" y="1988370"/>
                <a:ext cx="685800" cy="35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Agrupar 75"/>
              <p:cNvGrpSpPr/>
              <p:nvPr/>
            </p:nvGrpSpPr>
            <p:grpSpPr>
              <a:xfrm>
                <a:off x="3533973" y="4811094"/>
                <a:ext cx="2990850" cy="359346"/>
                <a:chOff x="6335110" y="2305050"/>
                <a:chExt cx="2151665" cy="359346"/>
              </a:xfrm>
            </p:grpSpPr>
            <p:sp>
              <p:nvSpPr>
                <p:cNvPr id="88" name="Fluxograma: Processo 87"/>
                <p:cNvSpPr/>
                <p:nvPr/>
              </p:nvSpPr>
              <p:spPr>
                <a:xfrm>
                  <a:off x="6353637" y="2305050"/>
                  <a:ext cx="2133138" cy="359346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89" name="Conector reto 88"/>
                <p:cNvCxnSpPr/>
                <p:nvPr/>
              </p:nvCxnSpPr>
              <p:spPr>
                <a:xfrm>
                  <a:off x="6335110" y="2305050"/>
                  <a:ext cx="2133138" cy="3593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reto 89"/>
                <p:cNvCxnSpPr/>
                <p:nvPr/>
              </p:nvCxnSpPr>
              <p:spPr>
                <a:xfrm flipV="1">
                  <a:off x="6353637" y="2305050"/>
                  <a:ext cx="2133138" cy="3593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Fluxograma: Processo 76"/>
              <p:cNvSpPr/>
              <p:nvPr/>
            </p:nvSpPr>
            <p:spPr>
              <a:xfrm>
                <a:off x="3559726" y="2979902"/>
                <a:ext cx="2939344" cy="258496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Notícia A</a:t>
                </a:r>
                <a:endParaRPr lang="pt-BR" sz="1200" dirty="0"/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4828208" y="1997559"/>
                <a:ext cx="739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Notícias</a:t>
                </a:r>
                <a:endParaRPr lang="pt-BR" sz="1200" dirty="0"/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5528424" y="1997559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Blog</a:t>
                </a:r>
                <a:endParaRPr lang="pt-BR" sz="1200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4326557" y="1997560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Home</a:t>
                </a:r>
                <a:endParaRPr lang="pt-BR" sz="1200" dirty="0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5930528" y="2000398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Contato</a:t>
                </a:r>
                <a:endParaRPr lang="pt-BR" sz="1200" dirty="0"/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3455160" y="2482214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Notícias</a:t>
                </a:r>
                <a:endParaRPr lang="pt-BR" dirty="0"/>
              </a:p>
            </p:txBody>
          </p:sp>
          <p:sp>
            <p:nvSpPr>
              <p:cNvPr id="84" name="Fluxograma: Processo 83"/>
              <p:cNvSpPr/>
              <p:nvPr/>
            </p:nvSpPr>
            <p:spPr>
              <a:xfrm>
                <a:off x="3558618" y="3344459"/>
                <a:ext cx="2939344" cy="258496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Notícia B</a:t>
                </a:r>
                <a:endParaRPr lang="pt-BR" sz="1200" dirty="0"/>
              </a:p>
            </p:txBody>
          </p:sp>
          <p:sp>
            <p:nvSpPr>
              <p:cNvPr id="85" name="Fluxograma: Processo 84"/>
              <p:cNvSpPr/>
              <p:nvPr/>
            </p:nvSpPr>
            <p:spPr>
              <a:xfrm>
                <a:off x="3558618" y="3710564"/>
                <a:ext cx="2939344" cy="258496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Notícia C</a:t>
                </a:r>
                <a:endParaRPr lang="pt-BR" sz="1200" dirty="0"/>
              </a:p>
            </p:txBody>
          </p:sp>
          <p:sp>
            <p:nvSpPr>
              <p:cNvPr id="86" name="Fluxograma: Processo 85"/>
              <p:cNvSpPr/>
              <p:nvPr/>
            </p:nvSpPr>
            <p:spPr>
              <a:xfrm>
                <a:off x="3563317" y="4064088"/>
                <a:ext cx="2939344" cy="258496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Notícia D</a:t>
                </a:r>
                <a:endParaRPr lang="pt-BR" sz="1200" dirty="0"/>
              </a:p>
            </p:txBody>
          </p:sp>
          <p:sp>
            <p:nvSpPr>
              <p:cNvPr id="87" name="Fluxograma: Processo 86"/>
              <p:cNvSpPr/>
              <p:nvPr/>
            </p:nvSpPr>
            <p:spPr>
              <a:xfrm>
                <a:off x="3572602" y="4417612"/>
                <a:ext cx="2939344" cy="258496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Notícia E</a:t>
                </a:r>
                <a:endParaRPr lang="pt-BR" sz="1200" dirty="0"/>
              </a:p>
            </p:txBody>
          </p:sp>
        </p:grpSp>
        <p:cxnSp>
          <p:nvCxnSpPr>
            <p:cNvPr id="96" name="Conector de Seta Reta 95"/>
            <p:cNvCxnSpPr>
              <a:stCxn id="30" idx="3"/>
            </p:cNvCxnSpPr>
            <p:nvPr/>
          </p:nvCxnSpPr>
          <p:spPr>
            <a:xfrm flipV="1">
              <a:off x="2575215" y="4713101"/>
              <a:ext cx="3402252" cy="2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3397031" y="4042370"/>
            <a:ext cx="5972336" cy="1956989"/>
            <a:chOff x="3397031" y="4042370"/>
            <a:chExt cx="5972336" cy="1956989"/>
          </a:xfrm>
        </p:grpSpPr>
        <p:grpSp>
          <p:nvGrpSpPr>
            <p:cNvPr id="10" name="Agrupar 9"/>
            <p:cNvGrpSpPr/>
            <p:nvPr/>
          </p:nvGrpSpPr>
          <p:grpSpPr>
            <a:xfrm>
              <a:off x="3397031" y="4042370"/>
              <a:ext cx="2792734" cy="498732"/>
              <a:chOff x="3397031" y="4042370"/>
              <a:chExt cx="2792734" cy="498732"/>
            </a:xfrm>
          </p:grpSpPr>
          <p:sp>
            <p:nvSpPr>
              <p:cNvPr id="91" name="Seta para a Direita 90"/>
              <p:cNvSpPr/>
              <p:nvPr/>
            </p:nvSpPr>
            <p:spPr>
              <a:xfrm>
                <a:off x="3397031" y="4042370"/>
                <a:ext cx="982197" cy="462493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" name="Retângulo 1"/>
              <p:cNvSpPr/>
              <p:nvPr/>
            </p:nvSpPr>
            <p:spPr>
              <a:xfrm>
                <a:off x="4394619" y="4127482"/>
                <a:ext cx="1795146" cy="4136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Instância de interface de lista de notícias</a:t>
                </a:r>
                <a:endParaRPr lang="pt-BR" sz="1200" dirty="0"/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6206408" y="4125374"/>
              <a:ext cx="3162959" cy="18739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2230841" y="3123278"/>
            <a:ext cx="1048981" cy="480887"/>
            <a:chOff x="944589" y="2163542"/>
            <a:chExt cx="1008394" cy="480887"/>
          </a:xfrm>
        </p:grpSpPr>
        <p:sp>
          <p:nvSpPr>
            <p:cNvPr id="95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1575129" y="2163542"/>
              <a:ext cx="377854" cy="48088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969" y="2323187"/>
              <a:ext cx="198151" cy="198151"/>
            </a:xfrm>
            <a:prstGeom prst="rect">
              <a:avLst/>
            </a:prstGeom>
          </p:spPr>
        </p:pic>
        <p:cxnSp>
          <p:nvCxnSpPr>
            <p:cNvPr id="98" name="Conector de Seta Reta 97"/>
            <p:cNvCxnSpPr>
              <a:endCxn id="95" idx="1"/>
            </p:cNvCxnSpPr>
            <p:nvPr/>
          </p:nvCxnSpPr>
          <p:spPr>
            <a:xfrm flipV="1">
              <a:off x="944589" y="2403986"/>
              <a:ext cx="630540" cy="5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Agrupar 98"/>
          <p:cNvGrpSpPr/>
          <p:nvPr/>
        </p:nvGrpSpPr>
        <p:grpSpPr>
          <a:xfrm>
            <a:off x="2817211" y="3425420"/>
            <a:ext cx="1043988" cy="616636"/>
            <a:chOff x="949389" y="2163542"/>
            <a:chExt cx="1003594" cy="616636"/>
          </a:xfrm>
        </p:grpSpPr>
        <p:sp>
          <p:nvSpPr>
            <p:cNvPr id="100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1575129" y="2163542"/>
              <a:ext cx="377854" cy="48088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pic>
          <p:nvPicPr>
            <p:cNvPr id="101" name="Imagem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969" y="2323187"/>
              <a:ext cx="198151" cy="198151"/>
            </a:xfrm>
            <a:prstGeom prst="rect">
              <a:avLst/>
            </a:prstGeom>
          </p:spPr>
        </p:pic>
        <p:cxnSp>
          <p:nvCxnSpPr>
            <p:cNvPr id="102" name="Conector de Seta Reta 101"/>
            <p:cNvCxnSpPr>
              <a:stCxn id="26" idx="0"/>
              <a:endCxn id="100" idx="1"/>
            </p:cNvCxnSpPr>
            <p:nvPr/>
          </p:nvCxnSpPr>
          <p:spPr>
            <a:xfrm flipV="1">
              <a:off x="949389" y="2403986"/>
              <a:ext cx="625740" cy="376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6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16B626-46E9-4642-AC15-B881B44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 de criação dos artefatos da solução</a:t>
            </a:r>
          </a:p>
        </p:txBody>
      </p:sp>
      <p:grpSp>
        <p:nvGrpSpPr>
          <p:cNvPr id="5" name="Amb desenv">
            <a:extLst>
              <a:ext uri="{FF2B5EF4-FFF2-40B4-BE49-F238E27FC236}">
                <a16:creationId xmlns:a16="http://schemas.microsoft.com/office/drawing/2014/main" id="{EDD706AD-F965-48EF-B267-7D98A7FFEE00}"/>
              </a:ext>
            </a:extLst>
          </p:cNvPr>
          <p:cNvGrpSpPr/>
          <p:nvPr/>
        </p:nvGrpSpPr>
        <p:grpSpPr>
          <a:xfrm>
            <a:off x="205502" y="1988213"/>
            <a:ext cx="11780997" cy="3767697"/>
            <a:chOff x="3653" y="2256090"/>
            <a:chExt cx="11780997" cy="332987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C3F7A8E-4150-4D76-A584-D3E1A96C2B0D}"/>
                </a:ext>
              </a:extLst>
            </p:cNvPr>
            <p:cNvSpPr/>
            <p:nvPr/>
          </p:nvSpPr>
          <p:spPr>
            <a:xfrm>
              <a:off x="3653" y="2256090"/>
              <a:ext cx="11780997" cy="3329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458A93E-7FE8-4ACE-B260-997F3AEBD1EC}"/>
                </a:ext>
              </a:extLst>
            </p:cNvPr>
            <p:cNvSpPr txBox="1"/>
            <p:nvPr/>
          </p:nvSpPr>
          <p:spPr>
            <a:xfrm>
              <a:off x="9092725" y="2256090"/>
              <a:ext cx="2691924" cy="5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>
                  <a:effectLst/>
                </a:rPr>
                <a:t>Ambiente de desenvolvimento</a:t>
              </a:r>
            </a:p>
          </p:txBody>
        </p:sp>
      </p:grpSp>
      <p:pic>
        <p:nvPicPr>
          <p:cNvPr id="4" name="Gráfico 3" descr="Programador com preenchimento sólido">
            <a:extLst>
              <a:ext uri="{FF2B5EF4-FFF2-40B4-BE49-F238E27FC236}">
                <a16:creationId xmlns:a16="http://schemas.microsoft.com/office/drawing/2014/main" id="{21D5F6F5-629D-4F94-B694-2E135A95E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9191" y="5943600"/>
            <a:ext cx="914400" cy="914400"/>
          </a:xfrm>
          <a:prstGeom prst="rect">
            <a:avLst/>
          </a:prstGeom>
        </p:spPr>
      </p:pic>
      <p:grpSp>
        <p:nvGrpSpPr>
          <p:cNvPr id="11" name="Src code folder">
            <a:extLst>
              <a:ext uri="{FF2B5EF4-FFF2-40B4-BE49-F238E27FC236}">
                <a16:creationId xmlns:a16="http://schemas.microsoft.com/office/drawing/2014/main" id="{724DB2BB-2317-4611-A200-3B5EBA2FA496}"/>
              </a:ext>
            </a:extLst>
          </p:cNvPr>
          <p:cNvGrpSpPr/>
          <p:nvPr/>
        </p:nvGrpSpPr>
        <p:grpSpPr>
          <a:xfrm>
            <a:off x="369651" y="3156045"/>
            <a:ext cx="2315183" cy="1441626"/>
            <a:chOff x="340468" y="3523786"/>
            <a:chExt cx="2315183" cy="1441626"/>
          </a:xfrm>
        </p:grpSpPr>
        <p:pic>
          <p:nvPicPr>
            <p:cNvPr id="9" name="Gráfico 8" descr="Abrir pasta estrutura de tópicos">
              <a:extLst>
                <a:ext uri="{FF2B5EF4-FFF2-40B4-BE49-F238E27FC236}">
                  <a16:creationId xmlns:a16="http://schemas.microsoft.com/office/drawing/2014/main" id="{E132CF29-9E02-4614-B624-111440949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0859" y="3523786"/>
              <a:ext cx="914400" cy="9144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9B7B1F2-783B-4107-9122-1EE334755B06}"/>
                </a:ext>
              </a:extLst>
            </p:cNvPr>
            <p:cNvSpPr txBox="1"/>
            <p:nvPr/>
          </p:nvSpPr>
          <p:spPr>
            <a:xfrm>
              <a:off x="340468" y="4319081"/>
              <a:ext cx="2315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Diretório de código-fonte do projeto</a:t>
              </a:r>
            </a:p>
          </p:txBody>
        </p:sp>
      </p:grpSp>
      <p:grpSp>
        <p:nvGrpSpPr>
          <p:cNvPr id="15" name="db">
            <a:extLst>
              <a:ext uri="{FF2B5EF4-FFF2-40B4-BE49-F238E27FC236}">
                <a16:creationId xmlns:a16="http://schemas.microsoft.com/office/drawing/2014/main" id="{29AD690E-8849-401D-B8A8-819B94042A78}"/>
              </a:ext>
            </a:extLst>
          </p:cNvPr>
          <p:cNvGrpSpPr/>
          <p:nvPr/>
        </p:nvGrpSpPr>
        <p:grpSpPr>
          <a:xfrm>
            <a:off x="9671315" y="3046459"/>
            <a:ext cx="2315183" cy="1199731"/>
            <a:chOff x="9671315" y="3046459"/>
            <a:chExt cx="2315183" cy="1199731"/>
          </a:xfrm>
        </p:grpSpPr>
        <p:pic>
          <p:nvPicPr>
            <p:cNvPr id="13" name="Gráfico 12" descr="Banco de dados estrutura de tópicos">
              <a:extLst>
                <a:ext uri="{FF2B5EF4-FFF2-40B4-BE49-F238E27FC236}">
                  <a16:creationId xmlns:a16="http://schemas.microsoft.com/office/drawing/2014/main" id="{40F133E6-611C-4A66-833D-41632498D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71707" y="3046459"/>
              <a:ext cx="914400" cy="9144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C4562CC-A83C-44D9-B99E-D01C9B53EF18}"/>
                </a:ext>
              </a:extLst>
            </p:cNvPr>
            <p:cNvSpPr txBox="1"/>
            <p:nvPr/>
          </p:nvSpPr>
          <p:spPr>
            <a:xfrm>
              <a:off x="9671315" y="3876858"/>
              <a:ext cx="231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Banco de dados</a:t>
              </a:r>
            </a:p>
          </p:txBody>
        </p:sp>
      </p:grpSp>
      <p:grpSp>
        <p:nvGrpSpPr>
          <p:cNvPr id="19" name="app server">
            <a:extLst>
              <a:ext uri="{FF2B5EF4-FFF2-40B4-BE49-F238E27FC236}">
                <a16:creationId xmlns:a16="http://schemas.microsoft.com/office/drawing/2014/main" id="{2041F9F4-AF5C-4E1A-8EC2-DF0444870507}"/>
              </a:ext>
            </a:extLst>
          </p:cNvPr>
          <p:cNvGrpSpPr/>
          <p:nvPr/>
        </p:nvGrpSpPr>
        <p:grpSpPr>
          <a:xfrm>
            <a:off x="4608799" y="1993010"/>
            <a:ext cx="2315183" cy="1435990"/>
            <a:chOff x="4608799" y="1993010"/>
            <a:chExt cx="2315183" cy="1435990"/>
          </a:xfrm>
        </p:grpSpPr>
        <p:pic>
          <p:nvPicPr>
            <p:cNvPr id="17" name="Gráfico 16" descr="Servidor estrutura de tópicos">
              <a:extLst>
                <a:ext uri="{FF2B5EF4-FFF2-40B4-BE49-F238E27FC236}">
                  <a16:creationId xmlns:a16="http://schemas.microsoft.com/office/drawing/2014/main" id="{73F5CC53-CDC2-4C31-BFD2-85116B592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09191" y="1993010"/>
              <a:ext cx="914400" cy="914400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CB8E391-95EB-4B3A-8453-674A7A6A17CE}"/>
                </a:ext>
              </a:extLst>
            </p:cNvPr>
            <p:cNvSpPr txBox="1"/>
            <p:nvPr/>
          </p:nvSpPr>
          <p:spPr>
            <a:xfrm>
              <a:off x="4608799" y="2782669"/>
              <a:ext cx="2315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Servidor de aplicação</a:t>
              </a:r>
            </a:p>
          </p:txBody>
        </p:sp>
      </p:grpSp>
      <p:grpSp>
        <p:nvGrpSpPr>
          <p:cNvPr id="22" name="Seta srv 1">
            <a:extLst>
              <a:ext uri="{FF2B5EF4-FFF2-40B4-BE49-F238E27FC236}">
                <a16:creationId xmlns:a16="http://schemas.microsoft.com/office/drawing/2014/main" id="{6A43EB67-4BD9-4B79-BFDB-8A9D9BB1001C}"/>
              </a:ext>
            </a:extLst>
          </p:cNvPr>
          <p:cNvGrpSpPr/>
          <p:nvPr/>
        </p:nvGrpSpPr>
        <p:grpSpPr>
          <a:xfrm>
            <a:off x="1984441" y="3156045"/>
            <a:ext cx="3937592" cy="2627264"/>
            <a:chOff x="1984441" y="3156045"/>
            <a:chExt cx="3937592" cy="2627264"/>
          </a:xfrm>
        </p:grpSpPr>
        <p:sp>
          <p:nvSpPr>
            <p:cNvPr id="20" name="Seta: Dobrada 19">
              <a:extLst>
                <a:ext uri="{FF2B5EF4-FFF2-40B4-BE49-F238E27FC236}">
                  <a16:creationId xmlns:a16="http://schemas.microsoft.com/office/drawing/2014/main" id="{D47A8D7F-B62B-4174-AEDA-FCEAF704374F}"/>
                </a:ext>
              </a:extLst>
            </p:cNvPr>
            <p:cNvSpPr/>
            <p:nvPr/>
          </p:nvSpPr>
          <p:spPr>
            <a:xfrm flipH="1">
              <a:off x="1984441" y="3239311"/>
              <a:ext cx="3937592" cy="2543998"/>
            </a:xfrm>
            <a:prstGeom prst="bentArrow">
              <a:avLst>
                <a:gd name="adj1" fmla="val 13164"/>
                <a:gd name="adj2" fmla="val 13841"/>
                <a:gd name="adj3" fmla="val 18575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3E02E7-5E6B-433B-9336-16C8A55A8721}"/>
                </a:ext>
              </a:extLst>
            </p:cNvPr>
            <p:cNvSpPr/>
            <p:nvPr/>
          </p:nvSpPr>
          <p:spPr>
            <a:xfrm>
              <a:off x="2898843" y="3156045"/>
              <a:ext cx="2023353" cy="914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Escreve código-fonte do serviço</a:t>
              </a:r>
            </a:p>
          </p:txBody>
        </p:sp>
      </p:grpSp>
      <p:grpSp>
        <p:nvGrpSpPr>
          <p:cNvPr id="25" name="Seta srv 2">
            <a:extLst>
              <a:ext uri="{FF2B5EF4-FFF2-40B4-BE49-F238E27FC236}">
                <a16:creationId xmlns:a16="http://schemas.microsoft.com/office/drawing/2014/main" id="{3346AB52-4D8B-4560-8F53-01E1EE830960}"/>
              </a:ext>
            </a:extLst>
          </p:cNvPr>
          <p:cNvGrpSpPr/>
          <p:nvPr/>
        </p:nvGrpSpPr>
        <p:grpSpPr>
          <a:xfrm>
            <a:off x="1371600" y="2062264"/>
            <a:ext cx="4027251" cy="1154445"/>
            <a:chOff x="1371600" y="2062264"/>
            <a:chExt cx="4027251" cy="1154445"/>
          </a:xfrm>
        </p:grpSpPr>
        <p:sp>
          <p:nvSpPr>
            <p:cNvPr id="23" name="Seta: Dobrada 22">
              <a:extLst>
                <a:ext uri="{FF2B5EF4-FFF2-40B4-BE49-F238E27FC236}">
                  <a16:creationId xmlns:a16="http://schemas.microsoft.com/office/drawing/2014/main" id="{C1C40253-DD24-4D62-ADAA-294F88930979}"/>
                </a:ext>
              </a:extLst>
            </p:cNvPr>
            <p:cNvSpPr/>
            <p:nvPr/>
          </p:nvSpPr>
          <p:spPr>
            <a:xfrm>
              <a:off x="1371600" y="2149813"/>
              <a:ext cx="4027251" cy="106689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3831EF5-CCDB-4252-9136-91AD08CBC512}"/>
                </a:ext>
              </a:extLst>
            </p:cNvPr>
            <p:cNvSpPr/>
            <p:nvPr/>
          </p:nvSpPr>
          <p:spPr>
            <a:xfrm>
              <a:off x="1887166" y="2062264"/>
              <a:ext cx="3035030" cy="787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 serviço é registrado no </a:t>
              </a:r>
              <a:r>
                <a:rPr lang="pt-BR" dirty="0" err="1"/>
                <a:t>LumisXP</a:t>
              </a:r>
              <a:r>
                <a:rPr lang="pt-BR" dirty="0"/>
                <a:t> via </a:t>
              </a:r>
              <a:r>
                <a:rPr lang="pt-BR" dirty="0" err="1"/>
                <a:t>deploy</a:t>
              </a:r>
              <a:endParaRPr lang="pt-BR" dirty="0"/>
            </a:p>
          </p:txBody>
        </p:sp>
      </p:grpSp>
      <p:grpSp>
        <p:nvGrpSpPr>
          <p:cNvPr id="28" name="Seta srv 3">
            <a:extLst>
              <a:ext uri="{FF2B5EF4-FFF2-40B4-BE49-F238E27FC236}">
                <a16:creationId xmlns:a16="http://schemas.microsoft.com/office/drawing/2014/main" id="{377ACB42-3C2B-4785-9CB7-2EEABAB80F14}"/>
              </a:ext>
            </a:extLst>
          </p:cNvPr>
          <p:cNvGrpSpPr/>
          <p:nvPr/>
        </p:nvGrpSpPr>
        <p:grpSpPr>
          <a:xfrm>
            <a:off x="6095999" y="2062264"/>
            <a:ext cx="4928191" cy="984197"/>
            <a:chOff x="6095999" y="2062264"/>
            <a:chExt cx="4928191" cy="984197"/>
          </a:xfrm>
        </p:grpSpPr>
        <p:sp>
          <p:nvSpPr>
            <p:cNvPr id="26" name="Seta: Dobrada 25">
              <a:extLst>
                <a:ext uri="{FF2B5EF4-FFF2-40B4-BE49-F238E27FC236}">
                  <a16:creationId xmlns:a16="http://schemas.microsoft.com/office/drawing/2014/main" id="{4D2FBC33-354D-402C-9C5C-812DA3A349C7}"/>
                </a:ext>
              </a:extLst>
            </p:cNvPr>
            <p:cNvSpPr/>
            <p:nvPr/>
          </p:nvSpPr>
          <p:spPr>
            <a:xfrm rot="5400000">
              <a:off x="8184730" y="207000"/>
              <a:ext cx="750730" cy="4928191"/>
            </a:xfrm>
            <a:prstGeom prst="bentArrow">
              <a:avLst>
                <a:gd name="adj1" fmla="val 25000"/>
                <a:gd name="adj2" fmla="val 23638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8AA3043-8900-4B33-87C4-49C44D855B66}"/>
                </a:ext>
              </a:extLst>
            </p:cNvPr>
            <p:cNvSpPr/>
            <p:nvPr/>
          </p:nvSpPr>
          <p:spPr>
            <a:xfrm>
              <a:off x="6673174" y="2062264"/>
              <a:ext cx="3698533" cy="787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Ao realizar o </a:t>
              </a:r>
              <a:r>
                <a:rPr lang="pt-BR" dirty="0" err="1"/>
                <a:t>deploy</a:t>
              </a:r>
              <a:r>
                <a:rPr lang="pt-BR" dirty="0"/>
                <a:t>, algumas informações do serviço são adicionadas no banco de dados</a:t>
              </a:r>
            </a:p>
          </p:txBody>
        </p:sp>
      </p:grpSp>
      <p:grpSp>
        <p:nvGrpSpPr>
          <p:cNvPr id="31" name="Seta estr 1">
            <a:extLst>
              <a:ext uri="{FF2B5EF4-FFF2-40B4-BE49-F238E27FC236}">
                <a16:creationId xmlns:a16="http://schemas.microsoft.com/office/drawing/2014/main" id="{8FC1DD8F-D7F0-4E6D-A8C9-2E429020947B}"/>
              </a:ext>
            </a:extLst>
          </p:cNvPr>
          <p:cNvGrpSpPr/>
          <p:nvPr/>
        </p:nvGrpSpPr>
        <p:grpSpPr>
          <a:xfrm>
            <a:off x="3039893" y="2062262"/>
            <a:ext cx="2233491" cy="4406629"/>
            <a:chOff x="3039893" y="2062262"/>
            <a:chExt cx="2233491" cy="4406629"/>
          </a:xfrm>
        </p:grpSpPr>
        <p:sp>
          <p:nvSpPr>
            <p:cNvPr id="29" name="Seta: em Forma de U 28">
              <a:extLst>
                <a:ext uri="{FF2B5EF4-FFF2-40B4-BE49-F238E27FC236}">
                  <a16:creationId xmlns:a16="http://schemas.microsoft.com/office/drawing/2014/main" id="{236A76A0-A3F9-484C-9751-F2821913C2B2}"/>
                </a:ext>
              </a:extLst>
            </p:cNvPr>
            <p:cNvSpPr/>
            <p:nvPr/>
          </p:nvSpPr>
          <p:spPr>
            <a:xfrm rot="16200000">
              <a:off x="2325407" y="3520915"/>
              <a:ext cx="4406629" cy="1489324"/>
            </a:xfrm>
            <a:prstGeom prst="uturnArrow">
              <a:avLst>
                <a:gd name="adj1" fmla="val 15562"/>
                <a:gd name="adj2" fmla="val 19234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D6E78C1-B825-4C08-BC2C-6260C5D2B324}"/>
                </a:ext>
              </a:extLst>
            </p:cNvPr>
            <p:cNvSpPr/>
            <p:nvPr/>
          </p:nvSpPr>
          <p:spPr>
            <a:xfrm>
              <a:off x="3039893" y="3469839"/>
              <a:ext cx="1741251" cy="14905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Cria a estrutura do projeto no Portal Studio</a:t>
              </a:r>
            </a:p>
          </p:txBody>
        </p:sp>
      </p:grpSp>
      <p:grpSp>
        <p:nvGrpSpPr>
          <p:cNvPr id="34" name="Seta estr 2">
            <a:extLst>
              <a:ext uri="{FF2B5EF4-FFF2-40B4-BE49-F238E27FC236}">
                <a16:creationId xmlns:a16="http://schemas.microsoft.com/office/drawing/2014/main" id="{19798B7E-41FD-4363-9EDC-A82190C8B6F7}"/>
              </a:ext>
            </a:extLst>
          </p:cNvPr>
          <p:cNvGrpSpPr/>
          <p:nvPr/>
        </p:nvGrpSpPr>
        <p:grpSpPr>
          <a:xfrm>
            <a:off x="6201005" y="1832043"/>
            <a:ext cx="4823185" cy="1241232"/>
            <a:chOff x="6201005" y="1832043"/>
            <a:chExt cx="4823185" cy="1241232"/>
          </a:xfrm>
        </p:grpSpPr>
        <p:sp>
          <p:nvSpPr>
            <p:cNvPr id="32" name="Seta: Dobrada 31">
              <a:extLst>
                <a:ext uri="{FF2B5EF4-FFF2-40B4-BE49-F238E27FC236}">
                  <a16:creationId xmlns:a16="http://schemas.microsoft.com/office/drawing/2014/main" id="{46BDFECB-8AC3-4E2B-9C21-03C27445344B}"/>
                </a:ext>
              </a:extLst>
            </p:cNvPr>
            <p:cNvSpPr/>
            <p:nvPr/>
          </p:nvSpPr>
          <p:spPr>
            <a:xfrm rot="5400000">
              <a:off x="8218829" y="267913"/>
              <a:ext cx="787538" cy="482318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1C87B7DF-5804-40B5-820F-01AB6B594D8B}"/>
                </a:ext>
              </a:extLst>
            </p:cNvPr>
            <p:cNvSpPr/>
            <p:nvPr/>
          </p:nvSpPr>
          <p:spPr>
            <a:xfrm>
              <a:off x="6793151" y="1832043"/>
              <a:ext cx="3578555" cy="10976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 estrutura quando criada pelo Portal Studio fica armazenada no banco de dados</a:t>
              </a:r>
            </a:p>
          </p:txBody>
        </p:sp>
      </p:grpSp>
      <p:grpSp>
        <p:nvGrpSpPr>
          <p:cNvPr id="38" name="Seta estr 3">
            <a:extLst>
              <a:ext uri="{FF2B5EF4-FFF2-40B4-BE49-F238E27FC236}">
                <a16:creationId xmlns:a16="http://schemas.microsoft.com/office/drawing/2014/main" id="{86F7FB96-B16C-4D73-A057-6A9EA1EA57EA}"/>
              </a:ext>
            </a:extLst>
          </p:cNvPr>
          <p:cNvGrpSpPr/>
          <p:nvPr/>
        </p:nvGrpSpPr>
        <p:grpSpPr>
          <a:xfrm>
            <a:off x="1984440" y="2872104"/>
            <a:ext cx="8365791" cy="1389368"/>
            <a:chOff x="1984440" y="2872104"/>
            <a:chExt cx="8365791" cy="1389368"/>
          </a:xfrm>
        </p:grpSpPr>
        <p:sp>
          <p:nvSpPr>
            <p:cNvPr id="36" name="Seta: para a Esquerda 35">
              <a:extLst>
                <a:ext uri="{FF2B5EF4-FFF2-40B4-BE49-F238E27FC236}">
                  <a16:creationId xmlns:a16="http://schemas.microsoft.com/office/drawing/2014/main" id="{D0D9B5BE-037D-47D3-A520-73A00C121940}"/>
                </a:ext>
              </a:extLst>
            </p:cNvPr>
            <p:cNvSpPr/>
            <p:nvPr/>
          </p:nvSpPr>
          <p:spPr>
            <a:xfrm>
              <a:off x="1984440" y="3346573"/>
              <a:ext cx="8365791" cy="44604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308E990-5CE7-4DD2-87B1-9071C76C3274}"/>
                </a:ext>
              </a:extLst>
            </p:cNvPr>
            <p:cNvSpPr/>
            <p:nvPr/>
          </p:nvSpPr>
          <p:spPr>
            <a:xfrm>
              <a:off x="2986391" y="2872104"/>
              <a:ext cx="6329865" cy="13893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 estrutura é escrita em arquivos no código-fonte do projeto através de um processo chamado Exportação de Estrutura</a:t>
              </a:r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E575E740-BBE6-4741-8581-9FF84D71E798}"/>
              </a:ext>
            </a:extLst>
          </p:cNvPr>
          <p:cNvSpPr/>
          <p:nvPr/>
        </p:nvSpPr>
        <p:spPr>
          <a:xfrm>
            <a:off x="363635" y="4597671"/>
            <a:ext cx="2315184" cy="10746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Serviços, estrutura, </a:t>
            </a:r>
            <a:r>
              <a:rPr lang="pt-BR" dirty="0" err="1"/>
              <a:t>endpoints</a:t>
            </a:r>
            <a:r>
              <a:rPr lang="pt-BR" dirty="0"/>
              <a:t> REST, </a:t>
            </a:r>
            <a:r>
              <a:rPr lang="pt-BR" dirty="0" err="1"/>
              <a:t>assets</a:t>
            </a:r>
            <a:r>
              <a:rPr lang="pt-BR" dirty="0"/>
              <a:t> estáticos etc.</a:t>
            </a:r>
          </a:p>
        </p:txBody>
      </p:sp>
    </p:spTree>
    <p:extLst>
      <p:ext uri="{BB962C8B-B14F-4D97-AF65-F5344CB8AC3E}">
        <p14:creationId xmlns:p14="http://schemas.microsoft.com/office/powerpoint/2010/main" val="40397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/>
          <p:cNvSpPr/>
          <p:nvPr/>
        </p:nvSpPr>
        <p:spPr>
          <a:xfrm>
            <a:off x="237606" y="1412341"/>
            <a:ext cx="4046875" cy="348418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5063" y="1869570"/>
            <a:ext cx="3659229" cy="285335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4689" y="1902999"/>
            <a:ext cx="112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Serviços</a:t>
            </a:r>
            <a:endParaRPr lang="pt-BR" sz="1600" dirty="0"/>
          </a:p>
        </p:txBody>
      </p:sp>
      <p:grpSp>
        <p:nvGrpSpPr>
          <p:cNvPr id="19" name="Src code folder">
            <a:extLst>
              <a:ext uri="{FF2B5EF4-FFF2-40B4-BE49-F238E27FC236}">
                <a16:creationId xmlns:a16="http://schemas.microsoft.com/office/drawing/2014/main" id="{724DB2BB-2317-4611-A200-3B5EBA2FA496}"/>
              </a:ext>
            </a:extLst>
          </p:cNvPr>
          <p:cNvGrpSpPr/>
          <p:nvPr/>
        </p:nvGrpSpPr>
        <p:grpSpPr>
          <a:xfrm>
            <a:off x="1060425" y="5225878"/>
            <a:ext cx="2315183" cy="1441626"/>
            <a:chOff x="340468" y="3523786"/>
            <a:chExt cx="2315183" cy="1441626"/>
          </a:xfrm>
        </p:grpSpPr>
        <p:pic>
          <p:nvPicPr>
            <p:cNvPr id="20" name="Gráfico 8" descr="Abrir pasta estrutura de tópicos">
              <a:extLst>
                <a:ext uri="{FF2B5EF4-FFF2-40B4-BE49-F238E27FC236}">
                  <a16:creationId xmlns:a16="http://schemas.microsoft.com/office/drawing/2014/main" id="{E132CF29-9E02-4614-B624-111440949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0859" y="3523786"/>
              <a:ext cx="914400" cy="91440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9B7B1F2-783B-4107-9122-1EE334755B06}"/>
                </a:ext>
              </a:extLst>
            </p:cNvPr>
            <p:cNvSpPr txBox="1"/>
            <p:nvPr/>
          </p:nvSpPr>
          <p:spPr>
            <a:xfrm>
              <a:off x="340468" y="4319081"/>
              <a:ext cx="2315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Código-fonte </a:t>
              </a:r>
              <a:r>
                <a:rPr lang="pt-BR" dirty="0"/>
                <a:t>do projeto</a:t>
              </a:r>
            </a:p>
          </p:txBody>
        </p:sp>
      </p:grpSp>
      <p:sp>
        <p:nvSpPr>
          <p:cNvPr id="61" name="CaixaDeTexto 60"/>
          <p:cNvSpPr txBox="1"/>
          <p:nvPr/>
        </p:nvSpPr>
        <p:spPr>
          <a:xfrm>
            <a:off x="2409781" y="1437667"/>
            <a:ext cx="194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Ambiente local</a:t>
            </a:r>
            <a:endParaRPr lang="pt-BR" dirty="0"/>
          </a:p>
        </p:txBody>
      </p:sp>
      <p:sp>
        <p:nvSpPr>
          <p:cNvPr id="87" name="Retângulo 86"/>
          <p:cNvSpPr/>
          <p:nvPr/>
        </p:nvSpPr>
        <p:spPr>
          <a:xfrm>
            <a:off x="614964" y="2300798"/>
            <a:ext cx="3235626" cy="168853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3040869" y="2298423"/>
            <a:ext cx="8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Nativos</a:t>
            </a:r>
            <a:endParaRPr lang="pt-BR" sz="1200" dirty="0"/>
          </a:p>
        </p:txBody>
      </p:sp>
      <p:grpSp>
        <p:nvGrpSpPr>
          <p:cNvPr id="89" name="Agrupar 88"/>
          <p:cNvGrpSpPr/>
          <p:nvPr/>
        </p:nvGrpSpPr>
        <p:grpSpPr>
          <a:xfrm>
            <a:off x="725306" y="2602514"/>
            <a:ext cx="850577" cy="319221"/>
            <a:chOff x="697410" y="3205265"/>
            <a:chExt cx="850577" cy="319221"/>
          </a:xfrm>
        </p:grpSpPr>
        <p:sp>
          <p:nvSpPr>
            <p:cNvPr id="10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Notícias</a:t>
              </a:r>
              <a:endParaRPr lang="pt-BR" sz="900" dirty="0"/>
            </a:p>
          </p:txBody>
        </p:sp>
        <p:pic>
          <p:nvPicPr>
            <p:cNvPr id="85" name="Imagem 8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90" name="Agrupar 89"/>
          <p:cNvGrpSpPr/>
          <p:nvPr/>
        </p:nvGrpSpPr>
        <p:grpSpPr>
          <a:xfrm>
            <a:off x="1730586" y="2602514"/>
            <a:ext cx="850577" cy="319221"/>
            <a:chOff x="697410" y="3205265"/>
            <a:chExt cx="850577" cy="319221"/>
          </a:xfrm>
        </p:grpSpPr>
        <p:sp>
          <p:nvSpPr>
            <p:cNvPr id="91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Álbum</a:t>
              </a:r>
              <a:endParaRPr lang="pt-BR" sz="900" dirty="0"/>
            </a:p>
          </p:txBody>
        </p:sp>
        <p:pic>
          <p:nvPicPr>
            <p:cNvPr id="92" name="Imagem 9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00" name="Agrupar 99"/>
          <p:cNvGrpSpPr/>
          <p:nvPr/>
        </p:nvGrpSpPr>
        <p:grpSpPr>
          <a:xfrm>
            <a:off x="2797006" y="2602513"/>
            <a:ext cx="850577" cy="319221"/>
            <a:chOff x="697410" y="3205265"/>
            <a:chExt cx="850577" cy="319221"/>
          </a:xfrm>
        </p:grpSpPr>
        <p:sp>
          <p:nvSpPr>
            <p:cNvPr id="101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Blog</a:t>
              </a:r>
              <a:endParaRPr lang="pt-BR" sz="900" dirty="0"/>
            </a:p>
          </p:txBody>
        </p:sp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03" name="Agrupar 102"/>
          <p:cNvGrpSpPr/>
          <p:nvPr/>
        </p:nvGrpSpPr>
        <p:grpSpPr>
          <a:xfrm>
            <a:off x="734932" y="3071900"/>
            <a:ext cx="850577" cy="319221"/>
            <a:chOff x="697410" y="3205265"/>
            <a:chExt cx="850577" cy="319221"/>
          </a:xfrm>
        </p:grpSpPr>
        <p:sp>
          <p:nvSpPr>
            <p:cNvPr id="104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Busca</a:t>
              </a:r>
              <a:endParaRPr lang="pt-BR" sz="900" dirty="0"/>
            </a:p>
          </p:txBody>
        </p:sp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06" name="Agrupar 105"/>
          <p:cNvGrpSpPr/>
          <p:nvPr/>
        </p:nvGrpSpPr>
        <p:grpSpPr>
          <a:xfrm>
            <a:off x="1730585" y="3071899"/>
            <a:ext cx="850577" cy="319221"/>
            <a:chOff x="697410" y="3205265"/>
            <a:chExt cx="850577" cy="319221"/>
          </a:xfrm>
        </p:grpSpPr>
        <p:sp>
          <p:nvSpPr>
            <p:cNvPr id="107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Conteúdo HTML</a:t>
              </a:r>
              <a:endParaRPr lang="pt-BR" sz="900" dirty="0"/>
            </a:p>
          </p:txBody>
        </p:sp>
        <p:pic>
          <p:nvPicPr>
            <p:cNvPr id="108" name="Imagem 10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09" name="Agrupar 108"/>
          <p:cNvGrpSpPr/>
          <p:nvPr/>
        </p:nvGrpSpPr>
        <p:grpSpPr>
          <a:xfrm>
            <a:off x="2806632" y="3069896"/>
            <a:ext cx="850577" cy="319221"/>
            <a:chOff x="697410" y="3205265"/>
            <a:chExt cx="850577" cy="319221"/>
          </a:xfrm>
        </p:grpSpPr>
        <p:sp>
          <p:nvSpPr>
            <p:cNvPr id="110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Enquetes</a:t>
              </a:r>
              <a:endParaRPr lang="pt-BR" sz="900" dirty="0"/>
            </a:p>
          </p:txBody>
        </p:sp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13" name="Agrupar 112"/>
          <p:cNvGrpSpPr/>
          <p:nvPr/>
        </p:nvGrpSpPr>
        <p:grpSpPr>
          <a:xfrm>
            <a:off x="734932" y="3559438"/>
            <a:ext cx="850577" cy="319221"/>
            <a:chOff x="697410" y="3205265"/>
            <a:chExt cx="850577" cy="319221"/>
          </a:xfrm>
        </p:grpSpPr>
        <p:sp>
          <p:nvSpPr>
            <p:cNvPr id="114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err="1" smtClean="0"/>
                <a:t>Login</a:t>
              </a:r>
              <a:endParaRPr lang="pt-BR" sz="900" dirty="0"/>
            </a:p>
          </p:txBody>
        </p:sp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16" name="Agrupar 115"/>
          <p:cNvGrpSpPr/>
          <p:nvPr/>
        </p:nvGrpSpPr>
        <p:grpSpPr>
          <a:xfrm>
            <a:off x="1730584" y="3548757"/>
            <a:ext cx="850577" cy="319221"/>
            <a:chOff x="697410" y="3205265"/>
            <a:chExt cx="850577" cy="319221"/>
          </a:xfrm>
        </p:grpSpPr>
        <p:sp>
          <p:nvSpPr>
            <p:cNvPr id="117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SEO</a:t>
              </a:r>
              <a:endParaRPr lang="pt-BR" sz="900" dirty="0"/>
            </a:p>
          </p:txBody>
        </p:sp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sp>
        <p:nvSpPr>
          <p:cNvPr id="120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2806631" y="3537279"/>
            <a:ext cx="850577" cy="319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/>
              <a:t>...</a:t>
            </a:r>
            <a:endParaRPr lang="pt-BR" sz="1400" b="1" dirty="0"/>
          </a:p>
        </p:txBody>
      </p:sp>
      <p:sp>
        <p:nvSpPr>
          <p:cNvPr id="122" name="Retângulo 121"/>
          <p:cNvSpPr/>
          <p:nvPr/>
        </p:nvSpPr>
        <p:spPr>
          <a:xfrm>
            <a:off x="614964" y="4124932"/>
            <a:ext cx="3235626" cy="47994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2581161" y="4122557"/>
            <a:ext cx="127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Customizados</a:t>
            </a:r>
            <a:endParaRPr lang="pt-BR" sz="1200" dirty="0"/>
          </a:p>
        </p:txBody>
      </p:sp>
      <p:grpSp>
        <p:nvGrpSpPr>
          <p:cNvPr id="209" name="Agrupar 208"/>
          <p:cNvGrpSpPr/>
          <p:nvPr/>
        </p:nvGrpSpPr>
        <p:grpSpPr>
          <a:xfrm>
            <a:off x="3140511" y="5888317"/>
            <a:ext cx="710079" cy="949961"/>
            <a:chOff x="3140511" y="5888317"/>
            <a:chExt cx="710079" cy="949961"/>
          </a:xfrm>
        </p:grpSpPr>
        <p:sp>
          <p:nvSpPr>
            <p:cNvPr id="125" name="Mais 124"/>
            <p:cNvSpPr/>
            <p:nvPr/>
          </p:nvSpPr>
          <p:spPr>
            <a:xfrm>
              <a:off x="3140511" y="5888317"/>
              <a:ext cx="639929" cy="598907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3176532" y="6407391"/>
              <a:ext cx="6740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err="1" smtClean="0"/>
                <a:t>ServiçoXPTO</a:t>
              </a:r>
              <a:endParaRPr lang="pt-BR" sz="1100" dirty="0"/>
            </a:p>
          </p:txBody>
        </p:sp>
      </p:grpSp>
      <p:grpSp>
        <p:nvGrpSpPr>
          <p:cNvPr id="210" name="Agrupar 209"/>
          <p:cNvGrpSpPr/>
          <p:nvPr/>
        </p:nvGrpSpPr>
        <p:grpSpPr>
          <a:xfrm>
            <a:off x="2055772" y="4616358"/>
            <a:ext cx="876925" cy="715393"/>
            <a:chOff x="2055772" y="4616358"/>
            <a:chExt cx="876925" cy="715393"/>
          </a:xfrm>
        </p:grpSpPr>
        <p:sp>
          <p:nvSpPr>
            <p:cNvPr id="127" name="Seta para Cima 126"/>
            <p:cNvSpPr/>
            <p:nvPr/>
          </p:nvSpPr>
          <p:spPr>
            <a:xfrm>
              <a:off x="2055772" y="4616358"/>
              <a:ext cx="354009" cy="7153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2275055" y="4948145"/>
              <a:ext cx="6576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err="1" smtClean="0"/>
                <a:t>Deploy</a:t>
              </a:r>
              <a:endParaRPr lang="pt-BR" sz="1100" dirty="0"/>
            </a:p>
          </p:txBody>
        </p:sp>
      </p:grpSp>
      <p:grpSp>
        <p:nvGrpSpPr>
          <p:cNvPr id="129" name="Agrupar 128"/>
          <p:cNvGrpSpPr/>
          <p:nvPr/>
        </p:nvGrpSpPr>
        <p:grpSpPr>
          <a:xfrm>
            <a:off x="734931" y="4211437"/>
            <a:ext cx="850577" cy="319221"/>
            <a:chOff x="697410" y="3205265"/>
            <a:chExt cx="850577" cy="319221"/>
          </a:xfrm>
        </p:grpSpPr>
        <p:sp>
          <p:nvSpPr>
            <p:cNvPr id="130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XPTO</a:t>
              </a:r>
              <a:endParaRPr lang="pt-BR" sz="900" dirty="0"/>
            </a:p>
          </p:txBody>
        </p:sp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sp>
        <p:nvSpPr>
          <p:cNvPr id="168" name="Retângulo 167"/>
          <p:cNvSpPr/>
          <p:nvPr/>
        </p:nvSpPr>
        <p:spPr>
          <a:xfrm>
            <a:off x="5400101" y="2605981"/>
            <a:ext cx="4046875" cy="348418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9" name="Retângulo 168"/>
          <p:cNvSpPr/>
          <p:nvPr/>
        </p:nvSpPr>
        <p:spPr>
          <a:xfrm>
            <a:off x="5617558" y="3063210"/>
            <a:ext cx="3659229" cy="285335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0" name="CaixaDeTexto 169"/>
          <p:cNvSpPr txBox="1"/>
          <p:nvPr/>
        </p:nvSpPr>
        <p:spPr>
          <a:xfrm>
            <a:off x="5627184" y="3096639"/>
            <a:ext cx="112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Serviços</a:t>
            </a:r>
            <a:endParaRPr lang="pt-BR" sz="1600" dirty="0"/>
          </a:p>
        </p:txBody>
      </p:sp>
      <p:sp>
        <p:nvSpPr>
          <p:cNvPr id="171" name="CaixaDeTexto 170"/>
          <p:cNvSpPr txBox="1"/>
          <p:nvPr/>
        </p:nvSpPr>
        <p:spPr>
          <a:xfrm>
            <a:off x="7887855" y="2631307"/>
            <a:ext cx="162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Ambiente QA</a:t>
            </a:r>
            <a:endParaRPr lang="pt-BR" dirty="0"/>
          </a:p>
        </p:txBody>
      </p:sp>
      <p:sp>
        <p:nvSpPr>
          <p:cNvPr id="172" name="Retângulo 171"/>
          <p:cNvSpPr/>
          <p:nvPr/>
        </p:nvSpPr>
        <p:spPr>
          <a:xfrm>
            <a:off x="5777459" y="3494438"/>
            <a:ext cx="3235626" cy="168853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8203364" y="3492063"/>
            <a:ext cx="8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Nativos</a:t>
            </a:r>
            <a:endParaRPr lang="pt-BR" sz="1200" dirty="0"/>
          </a:p>
        </p:txBody>
      </p:sp>
      <p:grpSp>
        <p:nvGrpSpPr>
          <p:cNvPr id="174" name="Agrupar 173"/>
          <p:cNvGrpSpPr/>
          <p:nvPr/>
        </p:nvGrpSpPr>
        <p:grpSpPr>
          <a:xfrm>
            <a:off x="5887801" y="3796154"/>
            <a:ext cx="850577" cy="319221"/>
            <a:chOff x="697410" y="3205265"/>
            <a:chExt cx="850577" cy="319221"/>
          </a:xfrm>
        </p:grpSpPr>
        <p:sp>
          <p:nvSpPr>
            <p:cNvPr id="175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Notícias</a:t>
              </a:r>
              <a:endParaRPr lang="pt-BR" sz="900" dirty="0"/>
            </a:p>
          </p:txBody>
        </p:sp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77" name="Agrupar 176"/>
          <p:cNvGrpSpPr/>
          <p:nvPr/>
        </p:nvGrpSpPr>
        <p:grpSpPr>
          <a:xfrm>
            <a:off x="6893081" y="3796154"/>
            <a:ext cx="850577" cy="319221"/>
            <a:chOff x="697410" y="3205265"/>
            <a:chExt cx="850577" cy="319221"/>
          </a:xfrm>
        </p:grpSpPr>
        <p:sp>
          <p:nvSpPr>
            <p:cNvPr id="178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Álbum</a:t>
              </a:r>
              <a:endParaRPr lang="pt-BR" sz="900" dirty="0"/>
            </a:p>
          </p:txBody>
        </p:sp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80" name="Agrupar 179"/>
          <p:cNvGrpSpPr/>
          <p:nvPr/>
        </p:nvGrpSpPr>
        <p:grpSpPr>
          <a:xfrm>
            <a:off x="7959501" y="3796153"/>
            <a:ext cx="850577" cy="319221"/>
            <a:chOff x="697410" y="3205265"/>
            <a:chExt cx="850577" cy="319221"/>
          </a:xfrm>
        </p:grpSpPr>
        <p:sp>
          <p:nvSpPr>
            <p:cNvPr id="181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Blog</a:t>
              </a:r>
              <a:endParaRPr lang="pt-BR" sz="900" dirty="0"/>
            </a:p>
          </p:txBody>
        </p:sp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83" name="Agrupar 182"/>
          <p:cNvGrpSpPr/>
          <p:nvPr/>
        </p:nvGrpSpPr>
        <p:grpSpPr>
          <a:xfrm>
            <a:off x="5897427" y="4265540"/>
            <a:ext cx="850577" cy="319221"/>
            <a:chOff x="697410" y="3205265"/>
            <a:chExt cx="850577" cy="319221"/>
          </a:xfrm>
        </p:grpSpPr>
        <p:sp>
          <p:nvSpPr>
            <p:cNvPr id="184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Busca</a:t>
              </a:r>
              <a:endParaRPr lang="pt-BR" sz="900" dirty="0"/>
            </a:p>
          </p:txBody>
        </p:sp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86" name="Agrupar 185"/>
          <p:cNvGrpSpPr/>
          <p:nvPr/>
        </p:nvGrpSpPr>
        <p:grpSpPr>
          <a:xfrm>
            <a:off x="6893080" y="4265539"/>
            <a:ext cx="850577" cy="319221"/>
            <a:chOff x="697410" y="3205265"/>
            <a:chExt cx="850577" cy="319221"/>
          </a:xfrm>
        </p:grpSpPr>
        <p:sp>
          <p:nvSpPr>
            <p:cNvPr id="187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Conteúdo HTML</a:t>
              </a:r>
              <a:endParaRPr lang="pt-BR" sz="900" dirty="0"/>
            </a:p>
          </p:txBody>
        </p:sp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7969127" y="4263536"/>
            <a:ext cx="850577" cy="319221"/>
            <a:chOff x="697410" y="3205265"/>
            <a:chExt cx="850577" cy="319221"/>
          </a:xfrm>
        </p:grpSpPr>
        <p:sp>
          <p:nvSpPr>
            <p:cNvPr id="190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Enquetes</a:t>
              </a:r>
              <a:endParaRPr lang="pt-BR" sz="900" dirty="0"/>
            </a:p>
          </p:txBody>
        </p:sp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92" name="Agrupar 191"/>
          <p:cNvGrpSpPr/>
          <p:nvPr/>
        </p:nvGrpSpPr>
        <p:grpSpPr>
          <a:xfrm>
            <a:off x="5897427" y="4753078"/>
            <a:ext cx="850577" cy="319221"/>
            <a:chOff x="697410" y="3205265"/>
            <a:chExt cx="850577" cy="319221"/>
          </a:xfrm>
        </p:grpSpPr>
        <p:sp>
          <p:nvSpPr>
            <p:cNvPr id="193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err="1" smtClean="0"/>
                <a:t>Login</a:t>
              </a:r>
              <a:endParaRPr lang="pt-BR" sz="900" dirty="0"/>
            </a:p>
          </p:txBody>
        </p:sp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195" name="Agrupar 194"/>
          <p:cNvGrpSpPr/>
          <p:nvPr/>
        </p:nvGrpSpPr>
        <p:grpSpPr>
          <a:xfrm>
            <a:off x="6893079" y="4742397"/>
            <a:ext cx="850577" cy="319221"/>
            <a:chOff x="697410" y="3205265"/>
            <a:chExt cx="850577" cy="319221"/>
          </a:xfrm>
        </p:grpSpPr>
        <p:sp>
          <p:nvSpPr>
            <p:cNvPr id="196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SEO</a:t>
              </a:r>
              <a:endParaRPr lang="pt-BR" sz="900" dirty="0"/>
            </a:p>
          </p:txBody>
        </p:sp>
        <p:pic>
          <p:nvPicPr>
            <p:cNvPr id="197" name="Imagem 19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sp>
        <p:nvSpPr>
          <p:cNvPr id="198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7969126" y="4730919"/>
            <a:ext cx="850577" cy="319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/>
              <a:t>...</a:t>
            </a:r>
            <a:endParaRPr lang="pt-BR" sz="1400" b="1" dirty="0"/>
          </a:p>
        </p:txBody>
      </p:sp>
      <p:sp>
        <p:nvSpPr>
          <p:cNvPr id="199" name="Retângulo 198"/>
          <p:cNvSpPr/>
          <p:nvPr/>
        </p:nvSpPr>
        <p:spPr>
          <a:xfrm>
            <a:off x="5777459" y="5318572"/>
            <a:ext cx="3235626" cy="47994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7743656" y="5316197"/>
            <a:ext cx="127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Customizados</a:t>
            </a:r>
            <a:endParaRPr lang="pt-BR" sz="1200" dirty="0"/>
          </a:p>
        </p:txBody>
      </p:sp>
      <p:grpSp>
        <p:nvGrpSpPr>
          <p:cNvPr id="202" name="Agrupar 201"/>
          <p:cNvGrpSpPr/>
          <p:nvPr/>
        </p:nvGrpSpPr>
        <p:grpSpPr>
          <a:xfrm>
            <a:off x="5897426" y="5405077"/>
            <a:ext cx="850577" cy="319221"/>
            <a:chOff x="697410" y="3205265"/>
            <a:chExt cx="850577" cy="319221"/>
          </a:xfrm>
        </p:grpSpPr>
        <p:sp>
          <p:nvSpPr>
            <p:cNvPr id="203" name="Canal 1">
              <a:extLst>
                <a:ext uri="{FF2B5EF4-FFF2-40B4-BE49-F238E27FC236}">
                  <a16:creationId xmlns:a16="http://schemas.microsoft.com/office/drawing/2014/main" id="{7EA0CB3A-C241-405F-BF41-B513145A76C2}"/>
                </a:ext>
              </a:extLst>
            </p:cNvPr>
            <p:cNvSpPr/>
            <p:nvPr/>
          </p:nvSpPr>
          <p:spPr>
            <a:xfrm>
              <a:off x="697410" y="3205265"/>
              <a:ext cx="850577" cy="319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900" dirty="0" smtClean="0"/>
                <a:t>XPTO</a:t>
              </a:r>
              <a:endParaRPr lang="pt-BR" sz="900" dirty="0"/>
            </a:p>
          </p:txBody>
        </p:sp>
        <p:pic>
          <p:nvPicPr>
            <p:cNvPr id="204" name="Imagem 2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4" y="3268289"/>
              <a:ext cx="193172" cy="193172"/>
            </a:xfrm>
            <a:prstGeom prst="rect">
              <a:avLst/>
            </a:prstGeom>
          </p:spPr>
        </p:pic>
      </p:grpSp>
      <p:grpSp>
        <p:nvGrpSpPr>
          <p:cNvPr id="211" name="Agrupar 210"/>
          <p:cNvGrpSpPr/>
          <p:nvPr/>
        </p:nvGrpSpPr>
        <p:grpSpPr>
          <a:xfrm>
            <a:off x="2632333" y="5272476"/>
            <a:ext cx="3094904" cy="518386"/>
            <a:chOff x="2632333" y="5272476"/>
            <a:chExt cx="3094904" cy="518386"/>
          </a:xfrm>
        </p:grpSpPr>
        <p:sp>
          <p:nvSpPr>
            <p:cNvPr id="205" name="Seta para a Direita 204"/>
            <p:cNvSpPr/>
            <p:nvPr/>
          </p:nvSpPr>
          <p:spPr>
            <a:xfrm>
              <a:off x="2632333" y="5467498"/>
              <a:ext cx="3094904" cy="3233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CaixaDeTexto 205"/>
            <p:cNvSpPr txBox="1"/>
            <p:nvPr/>
          </p:nvSpPr>
          <p:spPr>
            <a:xfrm>
              <a:off x="3785471" y="5272476"/>
              <a:ext cx="6576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err="1" smtClean="0"/>
                <a:t>Deploy</a:t>
              </a:r>
              <a:endParaRPr lang="pt-B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5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2B3A3C"/>
      </a:dk1>
      <a:lt1>
        <a:sysClr val="window" lastClr="FFFFFF"/>
      </a:lt1>
      <a:dk2>
        <a:srgbClr val="44546A"/>
      </a:dk2>
      <a:lt2>
        <a:srgbClr val="E7E6E6"/>
      </a:lt2>
      <a:accent1>
        <a:srgbClr val="6B1D5D"/>
      </a:accent1>
      <a:accent2>
        <a:srgbClr val="FFBA4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Open Sans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317</Words>
  <Application>Microsoft Office PowerPoint</Application>
  <PresentationFormat>Widescreen</PresentationFormat>
  <Paragraphs>103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Bozon Bold</vt:lpstr>
      <vt:lpstr>Calibri</vt:lpstr>
      <vt:lpstr>DejaVu Sans</vt:lpstr>
      <vt:lpstr>Open Sans</vt:lpstr>
      <vt:lpstr>Office Theme</vt:lpstr>
      <vt:lpstr>Apresentação do PowerPoint</vt:lpstr>
      <vt:lpstr>As fases básicas de desenvolvimento no LumisXP</vt:lpstr>
      <vt:lpstr>Criando os serviços necessários (se for o caso)</vt:lpstr>
      <vt:lpstr>Criando a estrutura da solução</vt:lpstr>
      <vt:lpstr>A estrutura de uma solução em LumisXP</vt:lpstr>
      <vt:lpstr>Formato da estrutura</vt:lpstr>
      <vt:lpstr>Local de criação dos artefatos da solução</vt:lpstr>
      <vt:lpstr>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Thayane Fabiano</dc:creator>
  <dc:description/>
  <cp:lastModifiedBy>Rodrigo Anselmo Santana</cp:lastModifiedBy>
  <cp:revision>416</cp:revision>
  <dcterms:created xsi:type="dcterms:W3CDTF">2021-11-26T20:26:05Z</dcterms:created>
  <dcterms:modified xsi:type="dcterms:W3CDTF">2022-08-18T19:44:03Z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