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315" r:id="rId4"/>
    <p:sldId id="295" r:id="rId5"/>
    <p:sldId id="296" r:id="rId6"/>
    <p:sldId id="297" r:id="rId7"/>
    <p:sldId id="298" r:id="rId8"/>
    <p:sldId id="286" r:id="rId9"/>
    <p:sldId id="287" r:id="rId10"/>
    <p:sldId id="291" r:id="rId11"/>
    <p:sldId id="288" r:id="rId12"/>
    <p:sldId id="292" r:id="rId13"/>
    <p:sldId id="262" r:id="rId14"/>
    <p:sldId id="302" r:id="rId15"/>
    <p:sldId id="303" r:id="rId16"/>
    <p:sldId id="304" r:id="rId17"/>
    <p:sldId id="305" r:id="rId18"/>
    <p:sldId id="306" r:id="rId19"/>
    <p:sldId id="263" r:id="rId20"/>
    <p:sldId id="272" r:id="rId21"/>
    <p:sldId id="264" r:id="rId22"/>
    <p:sldId id="301" r:id="rId23"/>
    <p:sldId id="307" r:id="rId24"/>
    <p:sldId id="308" r:id="rId25"/>
    <p:sldId id="299" r:id="rId26"/>
    <p:sldId id="314" r:id="rId27"/>
    <p:sldId id="309" r:id="rId28"/>
    <p:sldId id="310" r:id="rId29"/>
    <p:sldId id="311" r:id="rId30"/>
    <p:sldId id="312" r:id="rId31"/>
    <p:sldId id="313" r:id="rId32"/>
    <p:sldId id="265" r:id="rId33"/>
    <p:sldId id="293" r:id="rId34"/>
    <p:sldId id="257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56" autoAdjust="0"/>
  </p:normalViewPr>
  <p:slideViewPr>
    <p:cSldViewPr snapToGrid="0">
      <p:cViewPr varScale="1">
        <p:scale>
          <a:sx n="71" d="100"/>
          <a:sy n="71" d="100"/>
        </p:scale>
        <p:origin x="110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5038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2677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714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8316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1024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7367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229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2331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036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1672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3388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3388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029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11114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1045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3292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3905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3997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0163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ko-KR" altLang="en-US" b="0" i="0" dirty="0" err="1">
                <a:effectLst/>
                <a:latin typeface="inherit"/>
              </a:rPr>
              <a:t>싱글톤이란</a:t>
            </a:r>
            <a:r>
              <a:rPr lang="en-US" altLang="ko-KR" b="0" i="0" dirty="0">
                <a:effectLst/>
                <a:latin typeface="inherit"/>
              </a:rPr>
              <a:t>? </a:t>
            </a:r>
            <a:br>
              <a:rPr lang="en-US" altLang="ko-KR" b="0" i="0" dirty="0">
                <a:effectLst/>
                <a:latin typeface="inherit"/>
              </a:rPr>
            </a:br>
            <a:r>
              <a:rPr lang="ko-KR" altLang="en-US" b="0" i="0" dirty="0">
                <a:effectLst/>
                <a:latin typeface="inherit"/>
              </a:rPr>
              <a:t>프로그램 전체에서 단 하나만 존재하도록 보장하는 객체예요</a:t>
            </a:r>
            <a:r>
              <a:rPr lang="en-US" altLang="ko-KR" b="0" i="0" dirty="0">
                <a:effectLst/>
                <a:latin typeface="inherit"/>
              </a:rPr>
              <a:t>. </a:t>
            </a:r>
            <a:r>
              <a:rPr lang="ko-KR" altLang="en-US" b="0" i="0" dirty="0">
                <a:effectLst/>
                <a:latin typeface="inherit"/>
              </a:rPr>
              <a:t>즉</a:t>
            </a:r>
            <a:r>
              <a:rPr lang="en-US" altLang="ko-KR" b="0" i="0" dirty="0">
                <a:effectLst/>
                <a:latin typeface="inherit"/>
              </a:rPr>
              <a:t>, </a:t>
            </a:r>
            <a:r>
              <a:rPr lang="ko-KR" altLang="en-US" b="0" i="0" dirty="0">
                <a:effectLst/>
                <a:latin typeface="inherit"/>
              </a:rPr>
              <a:t>아무리 여러 번 불러도 하나의 인스턴스만 공유하게 됩니다</a:t>
            </a:r>
            <a:r>
              <a:rPr lang="en-US" altLang="ko-KR" b="0" i="0" dirty="0">
                <a:effectLst/>
                <a:latin typeface="inherit"/>
              </a:rPr>
              <a:t>. </a:t>
            </a:r>
          </a:p>
          <a:p>
            <a:pPr algn="l" fontAlgn="base"/>
            <a:r>
              <a:rPr lang="ko-KR" altLang="en-US" b="0" i="0" dirty="0">
                <a:effectLst/>
                <a:latin typeface="inherit"/>
              </a:rPr>
              <a:t>왜 </a:t>
            </a:r>
            <a:r>
              <a:rPr lang="en-US" altLang="ko-KR" b="0" i="0" dirty="0">
                <a:effectLst/>
                <a:latin typeface="inherit"/>
              </a:rPr>
              <a:t>Logger</a:t>
            </a:r>
            <a:r>
              <a:rPr lang="ko-KR" altLang="en-US" b="0" i="0" dirty="0">
                <a:effectLst/>
                <a:latin typeface="inherit"/>
              </a:rPr>
              <a:t>는 </a:t>
            </a:r>
            <a:r>
              <a:rPr lang="ko-KR" altLang="en-US" b="0" i="0" dirty="0" err="1">
                <a:effectLst/>
                <a:latin typeface="inherit"/>
              </a:rPr>
              <a:t>싱글톤이</a:t>
            </a:r>
            <a:r>
              <a:rPr lang="ko-KR" altLang="en-US" b="0" i="0" dirty="0">
                <a:effectLst/>
                <a:latin typeface="inherit"/>
              </a:rPr>
              <a:t> 좋을까</a:t>
            </a:r>
            <a:r>
              <a:rPr lang="en-US" altLang="ko-KR" b="0" i="0" dirty="0">
                <a:effectLst/>
                <a:latin typeface="inherit"/>
              </a:rPr>
              <a:t>? </a:t>
            </a:r>
            <a:br>
              <a:rPr lang="en-US" altLang="ko-KR" b="0" i="0" dirty="0">
                <a:effectLst/>
                <a:latin typeface="inherit"/>
              </a:rPr>
            </a:br>
            <a:r>
              <a:rPr lang="ko-KR" altLang="en-US" b="0" i="0" dirty="0">
                <a:effectLst/>
                <a:latin typeface="inherit"/>
              </a:rPr>
              <a:t>로깅 시스템은 하나만 있으면 충분하니까 로그를 여러 파일에 따로따로 쓸 필요가 없으면</a:t>
            </a:r>
            <a:r>
              <a:rPr lang="en-US" altLang="ko-KR" b="0" i="0" dirty="0">
                <a:effectLst/>
                <a:latin typeface="inherit"/>
              </a:rPr>
              <a:t>, </a:t>
            </a:r>
            <a:r>
              <a:rPr lang="ko-KR" altLang="en-US" b="0" i="0" dirty="0">
                <a:effectLst/>
                <a:latin typeface="inherit"/>
              </a:rPr>
              <a:t>굳이 여러 개 만들 이유가 없음</a:t>
            </a:r>
            <a:r>
              <a:rPr lang="en-US" altLang="ko-KR" b="0" i="0" dirty="0">
                <a:effectLst/>
                <a:latin typeface="inherit"/>
              </a:rPr>
              <a:t>. </a:t>
            </a:r>
            <a:r>
              <a:rPr lang="ko-KR" altLang="en-US" b="0" i="0" dirty="0">
                <a:effectLst/>
                <a:latin typeface="inherit"/>
              </a:rPr>
              <a:t>하나의 </a:t>
            </a:r>
            <a:r>
              <a:rPr lang="en-US" altLang="ko-KR" b="0" i="0" dirty="0">
                <a:effectLst/>
                <a:latin typeface="inherit"/>
              </a:rPr>
              <a:t>Logger</a:t>
            </a:r>
            <a:r>
              <a:rPr lang="ko-KR" altLang="en-US" b="0" i="0" dirty="0">
                <a:effectLst/>
                <a:latin typeface="inherit"/>
              </a:rPr>
              <a:t>가 모든 로그를 처리하는 게 일반적이에요</a:t>
            </a:r>
            <a:r>
              <a:rPr lang="en-US" altLang="ko-KR" b="0" i="0" dirty="0">
                <a:effectLst/>
                <a:latin typeface="inherit"/>
              </a:rPr>
              <a:t>. </a:t>
            </a:r>
            <a:r>
              <a:rPr lang="ko-KR" altLang="en-US" b="0" i="0" dirty="0">
                <a:effectLst/>
                <a:latin typeface="inherit"/>
              </a:rPr>
              <a:t>공유해서 쓰는 게 효율적이니까 여러 객체에서 로깅을 해도 같은 </a:t>
            </a:r>
            <a:r>
              <a:rPr lang="en-US" altLang="ko-KR" b="0" i="0" dirty="0">
                <a:effectLst/>
                <a:latin typeface="inherit"/>
              </a:rPr>
              <a:t>Logger </a:t>
            </a:r>
            <a:r>
              <a:rPr lang="ko-KR" altLang="en-US" b="0" i="0" dirty="0">
                <a:effectLst/>
                <a:latin typeface="inherit"/>
              </a:rPr>
              <a:t>인스턴스를 공유하면 메모리 낭비도 줄고</a:t>
            </a:r>
            <a:r>
              <a:rPr lang="en-US" altLang="ko-KR" b="0" i="0" dirty="0">
                <a:effectLst/>
                <a:latin typeface="inherit"/>
              </a:rPr>
              <a:t>, </a:t>
            </a:r>
            <a:r>
              <a:rPr lang="ko-KR" altLang="en-US" b="0" i="0" dirty="0">
                <a:effectLst/>
                <a:latin typeface="inherit"/>
              </a:rPr>
              <a:t>설정도 한 번만 하면 됨</a:t>
            </a:r>
            <a:r>
              <a:rPr lang="en-US" altLang="ko-KR" b="0" i="0" dirty="0">
                <a:effectLst/>
                <a:latin typeface="inherit"/>
              </a:rPr>
              <a:t>. </a:t>
            </a:r>
            <a:r>
              <a:rPr lang="ko-KR" altLang="en-US" b="0" i="0" dirty="0">
                <a:effectLst/>
                <a:latin typeface="inherit"/>
              </a:rPr>
              <a:t>파일</a:t>
            </a:r>
            <a:r>
              <a:rPr lang="en-US" altLang="ko-KR" b="0" i="0" dirty="0">
                <a:effectLst/>
                <a:latin typeface="inherit"/>
              </a:rPr>
              <a:t>, </a:t>
            </a:r>
            <a:r>
              <a:rPr lang="ko-KR" altLang="en-US" b="0" i="0" dirty="0">
                <a:effectLst/>
                <a:latin typeface="inherit"/>
              </a:rPr>
              <a:t>콘솔 등 출력 리소스를 관리하기 쉽기 때문에 예를 들어 로그 파일을 열어서 쓰는데 여러 </a:t>
            </a:r>
            <a:r>
              <a:rPr lang="en-US" altLang="ko-KR" b="0" i="0" dirty="0">
                <a:effectLst/>
                <a:latin typeface="inherit"/>
              </a:rPr>
              <a:t>Logger </a:t>
            </a:r>
            <a:r>
              <a:rPr lang="ko-KR" altLang="en-US" b="0" i="0" dirty="0">
                <a:effectLst/>
                <a:latin typeface="inherit"/>
              </a:rPr>
              <a:t>인스턴스가 있으면 파일 충돌이 날 수도 있어요</a:t>
            </a:r>
            <a:r>
              <a:rPr lang="en-US" altLang="ko-KR" b="0" i="0" dirty="0">
                <a:effectLst/>
                <a:latin typeface="inherit"/>
              </a:rPr>
              <a:t>. </a:t>
            </a:r>
            <a:r>
              <a:rPr lang="ko-KR" altLang="en-US" b="0" i="0" dirty="0" err="1">
                <a:effectLst/>
                <a:latin typeface="inherit"/>
              </a:rPr>
              <a:t>싱글톤이면</a:t>
            </a:r>
            <a:r>
              <a:rPr lang="ko-KR" altLang="en-US" b="0" i="0" dirty="0">
                <a:effectLst/>
                <a:latin typeface="inherit"/>
              </a:rPr>
              <a:t> 이런 문제 방지 가능</a:t>
            </a:r>
            <a:r>
              <a:rPr lang="en-US" altLang="ko-KR" b="0" i="0" dirty="0">
                <a:effectLst/>
                <a:latin typeface="inherit"/>
              </a:rPr>
              <a:t>.</a:t>
            </a:r>
            <a:endParaRPr lang="ko-KR" altLang="en-US" b="0" i="0" dirty="0">
              <a:effectLst/>
              <a:latin typeface="gg san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686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모든 명령은 </a:t>
            </a:r>
            <a:r>
              <a:rPr lang="en-US" altLang="ko-KR" dirty="0"/>
              <a:t>Command Interface</a:t>
            </a:r>
            <a:r>
              <a:rPr lang="ko-KR" altLang="en-US" dirty="0"/>
              <a:t>를 구현한 </a:t>
            </a:r>
            <a:r>
              <a:rPr lang="en-US" altLang="ko-KR" dirty="0" err="1"/>
              <a:t>ReadCommand</a:t>
            </a:r>
            <a:r>
              <a:rPr lang="en-US" altLang="ko-KR" dirty="0"/>
              <a:t>, </a:t>
            </a:r>
            <a:r>
              <a:rPr lang="en-US" altLang="ko-KR" dirty="0" err="1"/>
              <a:t>WriteCommand</a:t>
            </a:r>
            <a:r>
              <a:rPr lang="en-US" altLang="ko-KR" dirty="0"/>
              <a:t>, … </a:t>
            </a:r>
            <a:r>
              <a:rPr lang="ko-KR" altLang="en-US" dirty="0"/>
              <a:t>등의 구현체에서 동일한 방식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execute()</a:t>
            </a:r>
            <a:r>
              <a:rPr lang="ko-KR" altLang="en-US" dirty="0"/>
              <a:t>로 실행됩니다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19395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69559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71708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외부에서 문자열로만 들어온 명령이 </a:t>
            </a:r>
            <a:r>
              <a:rPr lang="en-US" altLang="ko-KR" dirty="0" err="1"/>
              <a:t>CommandContext</a:t>
            </a:r>
            <a:r>
              <a:rPr lang="en-US" altLang="ko-KR" dirty="0"/>
              <a:t> </a:t>
            </a:r>
            <a:r>
              <a:rPr lang="ko-KR" altLang="en-US" dirty="0"/>
              <a:t>객체라고 표현한 내용 객체에 담기기 전</a:t>
            </a:r>
            <a:r>
              <a:rPr lang="en-US" altLang="ko-KR" dirty="0"/>
              <a:t>, </a:t>
            </a:r>
            <a:r>
              <a:rPr lang="ko-KR" altLang="en-US" dirty="0"/>
              <a:t>유효성 검사가 진행됩니다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해당 기능은 팩토리</a:t>
            </a:r>
            <a:r>
              <a:rPr lang="en-US" altLang="ko-KR" dirty="0"/>
              <a:t>/</a:t>
            </a:r>
            <a:r>
              <a:rPr lang="ko-KR" altLang="en-US" dirty="0"/>
              <a:t>전략 패턴을 적용해</a:t>
            </a:r>
            <a:r>
              <a:rPr lang="en-US" altLang="ko-KR" dirty="0"/>
              <a:t>, </a:t>
            </a:r>
            <a:r>
              <a:rPr lang="ko-KR" altLang="en-US" dirty="0"/>
              <a:t>명령에 따라 </a:t>
            </a:r>
            <a:r>
              <a:rPr lang="ko-KR" altLang="en-US" dirty="0" err="1"/>
              <a:t>팩토리를</a:t>
            </a:r>
            <a:r>
              <a:rPr lang="ko-KR" altLang="en-US" dirty="0"/>
              <a:t> 통해 적절한 검사 객체</a:t>
            </a:r>
            <a:r>
              <a:rPr lang="en-US" altLang="ko-KR" dirty="0"/>
              <a:t>(</a:t>
            </a:r>
            <a:r>
              <a:rPr lang="ko-KR" altLang="en-US" dirty="0"/>
              <a:t>즉 전략</a:t>
            </a:r>
            <a:r>
              <a:rPr lang="en-US" altLang="ko-KR" dirty="0"/>
              <a:t>)</a:t>
            </a:r>
            <a:r>
              <a:rPr lang="ko-KR" altLang="en-US" dirty="0"/>
              <a:t>를 반환하고</a:t>
            </a:r>
            <a:r>
              <a:rPr lang="en-US" altLang="ko-KR" dirty="0"/>
              <a:t>, </a:t>
            </a:r>
            <a:r>
              <a:rPr lang="ko-KR" altLang="en-US" dirty="0"/>
              <a:t>자연스럽게 명령별로 필요한 검사가 수행됩니다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1939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외부에서 단순 문자열의 조합으로 건네진 명령 내용은</a:t>
            </a:r>
            <a:r>
              <a:rPr lang="en-US" altLang="ko-KR" dirty="0"/>
              <a:t>, </a:t>
            </a:r>
            <a:r>
              <a:rPr lang="ko-KR" altLang="en-US" dirty="0"/>
              <a:t>유효성 검사가 완료된 뒤 </a:t>
            </a:r>
            <a:r>
              <a:rPr lang="en-US" altLang="ko-KR" dirty="0" err="1"/>
              <a:t>CommandContext</a:t>
            </a:r>
            <a:r>
              <a:rPr lang="en-US" altLang="ko-KR" dirty="0"/>
              <a:t> </a:t>
            </a:r>
            <a:r>
              <a:rPr lang="ko-KR" altLang="en-US" dirty="0"/>
              <a:t>객체에 담기게 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명령별로 내용 구조가 다르기 때문에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때 역시</a:t>
            </a:r>
            <a:r>
              <a:rPr lang="en-US" altLang="ko-KR" dirty="0"/>
              <a:t>, </a:t>
            </a:r>
            <a:r>
              <a:rPr lang="ko-KR" altLang="en-US" dirty="0" err="1"/>
              <a:t>팩토리를</a:t>
            </a:r>
            <a:r>
              <a:rPr lang="ko-KR" altLang="en-US" dirty="0"/>
              <a:t> 통해 </a:t>
            </a:r>
            <a:r>
              <a:rPr lang="en-US" altLang="ko-KR" dirty="0" err="1"/>
              <a:t>CommandContext</a:t>
            </a:r>
            <a:r>
              <a:rPr lang="en-US" altLang="ko-KR" dirty="0"/>
              <a:t> </a:t>
            </a:r>
            <a:r>
              <a:rPr lang="ko-KR" altLang="en-US" dirty="0"/>
              <a:t>객체를 명령별로 분기해 </a:t>
            </a:r>
            <a:r>
              <a:rPr lang="ko-KR" altLang="en-US" dirty="0" err="1"/>
              <a:t>건네받게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1939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1939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scriptRunner</a:t>
            </a:r>
            <a:r>
              <a:rPr lang="ko-KR" altLang="en-US" dirty="0"/>
              <a:t>을 거쳐 와도 결국은 </a:t>
            </a:r>
            <a:r>
              <a:rPr lang="en-US" altLang="ko-KR" dirty="0"/>
              <a:t>command </a:t>
            </a:r>
            <a:r>
              <a:rPr lang="ko-KR" altLang="en-US" dirty="0"/>
              <a:t>중 하나</a:t>
            </a:r>
            <a:r>
              <a:rPr lang="en-US" altLang="ko-KR" dirty="0"/>
              <a:t>(script</a:t>
            </a:r>
            <a:r>
              <a:rPr lang="ko-KR" altLang="en-US" dirty="0"/>
              <a:t> 하나 하나도 </a:t>
            </a:r>
            <a:r>
              <a:rPr lang="en-US" altLang="ko-KR" dirty="0"/>
              <a:t>command </a:t>
            </a:r>
            <a:r>
              <a:rPr lang="ko-KR" altLang="en-US" dirty="0"/>
              <a:t>중 하나임</a:t>
            </a:r>
            <a:r>
              <a:rPr lang="en-US" altLang="ko-KR" dirty="0"/>
              <a:t>)</a:t>
            </a:r>
            <a:r>
              <a:rPr lang="ko-KR" altLang="en-US" dirty="0"/>
              <a:t>를 실행한다</a:t>
            </a:r>
            <a:endParaRPr lang="en-US" altLang="ko-KR" dirty="0"/>
          </a:p>
          <a:p>
            <a:r>
              <a:rPr lang="ko-KR" altLang="en-US" dirty="0"/>
              <a:t>그러므로 </a:t>
            </a:r>
            <a:r>
              <a:rPr lang="en-US" altLang="ko-KR" dirty="0" err="1"/>
              <a:t>runmode</a:t>
            </a:r>
            <a:r>
              <a:rPr lang="en-US" altLang="ko-KR" dirty="0"/>
              <a:t> </a:t>
            </a:r>
            <a:r>
              <a:rPr lang="ko-KR" altLang="en-US" dirty="0"/>
              <a:t>통해 </a:t>
            </a:r>
            <a:r>
              <a:rPr lang="en-US" altLang="ko-KR" dirty="0" err="1"/>
              <a:t>testconsole</a:t>
            </a:r>
            <a:r>
              <a:rPr lang="en-US" altLang="ko-KR" dirty="0"/>
              <a:t>, </a:t>
            </a:r>
            <a:r>
              <a:rPr lang="en-US" altLang="ko-KR" dirty="0" err="1"/>
              <a:t>scriptrunner</a:t>
            </a:r>
            <a:r>
              <a:rPr lang="en-US" altLang="ko-KR" dirty="0"/>
              <a:t> </a:t>
            </a:r>
            <a:r>
              <a:rPr lang="ko-KR" altLang="en-US" dirty="0"/>
              <a:t>분기 되더라도</a:t>
            </a:r>
            <a:r>
              <a:rPr lang="en-US" altLang="ko-KR" dirty="0"/>
              <a:t>,</a:t>
            </a:r>
            <a:r>
              <a:rPr lang="ko-KR" altLang="en-US" dirty="0"/>
              <a:t> 동일한</a:t>
            </a:r>
            <a:r>
              <a:rPr lang="en-US" altLang="ko-KR" dirty="0"/>
              <a:t> invoker</a:t>
            </a:r>
            <a:r>
              <a:rPr lang="ko-KR" altLang="en-US" dirty="0"/>
              <a:t>를 통해 수행됨</a:t>
            </a:r>
            <a:endParaRPr lang="en-US" altLang="ko-KR" dirty="0"/>
          </a:p>
          <a:p>
            <a:r>
              <a:rPr lang="en-US" altLang="ko-KR" dirty="0" err="1"/>
              <a:t>Ssd</a:t>
            </a:r>
            <a:r>
              <a:rPr lang="ko-KR" altLang="en-US" dirty="0"/>
              <a:t>와 </a:t>
            </a:r>
            <a:r>
              <a:rPr lang="en-US" altLang="ko-KR" dirty="0"/>
              <a:t>shell</a:t>
            </a:r>
            <a:r>
              <a:rPr lang="ko-KR" altLang="en-US" dirty="0"/>
              <a:t>의 다른 점은</a:t>
            </a:r>
            <a:r>
              <a:rPr lang="en-US" altLang="ko-KR" dirty="0"/>
              <a:t>, </a:t>
            </a:r>
            <a:r>
              <a:rPr lang="ko-KR" altLang="en-US" dirty="0"/>
              <a:t>유효성 검사를 실제 명령 수행 과정에서 진행한다</a:t>
            </a:r>
            <a:r>
              <a:rPr lang="en-US" altLang="ko-KR" dirty="0"/>
              <a:t>. (</a:t>
            </a:r>
            <a:r>
              <a:rPr lang="en-US" altLang="ko-KR" dirty="0" err="1"/>
              <a:t>ssd</a:t>
            </a:r>
            <a:r>
              <a:rPr lang="ko-KR" altLang="en-US" dirty="0"/>
              <a:t>는 명령 수행 전에 진행한다</a:t>
            </a:r>
            <a:r>
              <a:rPr lang="en-US" altLang="ko-KR" dirty="0"/>
              <a:t>.) = </a:t>
            </a:r>
            <a:r>
              <a:rPr lang="ko-KR" altLang="en-US" dirty="0"/>
              <a:t>그러나 결국 유효성 검사가 독립적으로 존재한다는 점에서는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238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Invoker </a:t>
            </a:r>
            <a:r>
              <a:rPr lang="ko-KR" altLang="en-US" dirty="0"/>
              <a:t>하나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Script</a:t>
            </a:r>
            <a:r>
              <a:rPr lang="ko-KR" altLang="en-US" dirty="0"/>
              <a:t>도 </a:t>
            </a:r>
            <a:r>
              <a:rPr lang="en-US" altLang="ko-KR" dirty="0"/>
              <a:t>command </a:t>
            </a:r>
            <a:r>
              <a:rPr lang="ko-KR" altLang="en-US" dirty="0"/>
              <a:t>중 하나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그러나</a:t>
            </a:r>
            <a:r>
              <a:rPr lang="en-US" altLang="ko-KR" dirty="0"/>
              <a:t>, script/command </a:t>
            </a:r>
            <a:r>
              <a:rPr lang="ko-KR" altLang="en-US" dirty="0"/>
              <a:t>마다 수행 뒤 </a:t>
            </a:r>
            <a:r>
              <a:rPr lang="ko-KR" altLang="en-US" dirty="0" err="1"/>
              <a:t>해야하는</a:t>
            </a:r>
            <a:r>
              <a:rPr lang="ko-KR" altLang="en-US" dirty="0"/>
              <a:t> 작업</a:t>
            </a:r>
            <a:r>
              <a:rPr lang="en-US" altLang="ko-KR" dirty="0"/>
              <a:t>(</a:t>
            </a:r>
            <a:r>
              <a:rPr lang="ko-KR" altLang="en-US" dirty="0"/>
              <a:t>로그</a:t>
            </a:r>
            <a:r>
              <a:rPr lang="en-US" altLang="ko-KR" dirty="0"/>
              <a:t>, </a:t>
            </a:r>
            <a:r>
              <a:rPr lang="ko-KR" altLang="en-US" dirty="0"/>
              <a:t>화면 출력</a:t>
            </a:r>
            <a:r>
              <a:rPr lang="en-US" altLang="ko-KR" dirty="0"/>
              <a:t>)</a:t>
            </a:r>
            <a:r>
              <a:rPr lang="ko-KR" altLang="en-US" dirty="0"/>
              <a:t>이 다르고</a:t>
            </a:r>
            <a:r>
              <a:rPr lang="en-US" altLang="ko-KR" dirty="0"/>
              <a:t>, scrip</a:t>
            </a:r>
            <a:r>
              <a:rPr lang="ko-KR" altLang="en-US" dirty="0"/>
              <a:t>는 결과에 따라 연속 실행 여부도 결정해야하는 등의 상황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때문에 </a:t>
            </a:r>
            <a:r>
              <a:rPr lang="en-US" altLang="ko-KR" dirty="0"/>
              <a:t>invoker</a:t>
            </a:r>
            <a:r>
              <a:rPr lang="ko-KR" altLang="en-US" dirty="0"/>
              <a:t>에게 수행 작업을 등록하는 기능과 작업 뒤 결과값 담거나 관리하는 기능을 각각 </a:t>
            </a:r>
            <a:r>
              <a:rPr lang="en-US" altLang="ko-KR" dirty="0"/>
              <a:t>registerer</a:t>
            </a:r>
            <a:r>
              <a:rPr lang="ko-KR" altLang="en-US" dirty="0"/>
              <a:t>과 </a:t>
            </a:r>
            <a:r>
              <a:rPr lang="en-US" altLang="ko-KR" dirty="0"/>
              <a:t>result</a:t>
            </a:r>
            <a:r>
              <a:rPr lang="ko-KR" altLang="en-US" dirty="0"/>
              <a:t>로 공통 구현함</a:t>
            </a:r>
            <a:endParaRPr lang="en-US"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5292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5821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err="1"/>
              <a:t>BetterThenYesterdaySSD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CRA</a:t>
            </a:r>
            <a:r>
              <a:rPr lang="ko-KR" altLang="en-US" dirty="0"/>
              <a:t>과정 프로젝트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 err="1"/>
              <a:t>BetterThenYesterday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shell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436879" y="1188720"/>
            <a:ext cx="8912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■ </a:t>
            </a:r>
            <a:r>
              <a:rPr lang="en-US" altLang="ko-KR" sz="1600" b="1" dirty="0">
                <a:latin typeface="+mn-ea"/>
                <a:ea typeface="+mn-ea"/>
              </a:rPr>
              <a:t>console </a:t>
            </a:r>
            <a:r>
              <a:rPr lang="ko-KR" altLang="en-US" sz="1600" b="1" dirty="0">
                <a:latin typeface="+mn-ea"/>
                <a:ea typeface="+mn-ea"/>
              </a:rPr>
              <a:t>패키지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- Console</a:t>
            </a:r>
            <a:r>
              <a:rPr lang="ko-KR" altLang="en-US" sz="1600" dirty="0">
                <a:latin typeface="+mn-ea"/>
                <a:ea typeface="+mn-ea"/>
              </a:rPr>
              <a:t>에서 사용하는 </a:t>
            </a:r>
            <a:r>
              <a:rPr lang="en-US" altLang="ko-KR" sz="1600" dirty="0">
                <a:latin typeface="+mn-ea"/>
                <a:ea typeface="+mn-ea"/>
              </a:rPr>
              <a:t>Command</a:t>
            </a:r>
            <a:r>
              <a:rPr lang="ko-KR" altLang="en-US" sz="1600" dirty="0">
                <a:latin typeface="+mn-ea"/>
                <a:ea typeface="+mn-ea"/>
              </a:rPr>
              <a:t>와 </a:t>
            </a:r>
            <a:r>
              <a:rPr lang="en-US" altLang="ko-KR" sz="1600" dirty="0">
                <a:latin typeface="+mn-ea"/>
                <a:ea typeface="+mn-ea"/>
              </a:rPr>
              <a:t>Validator</a:t>
            </a:r>
            <a:r>
              <a:rPr lang="ko-KR" altLang="en-US" sz="1600" dirty="0">
                <a:latin typeface="+mn-ea"/>
                <a:ea typeface="+mn-ea"/>
              </a:rPr>
              <a:t>를 정의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2CBEED-0DD3-480B-93C3-72F56C420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57" y="1868711"/>
            <a:ext cx="11121580" cy="422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3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shell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406923" y="1101506"/>
            <a:ext cx="8912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■ </a:t>
            </a:r>
            <a:r>
              <a:rPr lang="en-US" altLang="ko-KR" sz="1600" b="1" dirty="0">
                <a:latin typeface="+mn-ea"/>
                <a:ea typeface="+mn-ea"/>
              </a:rPr>
              <a:t>script </a:t>
            </a:r>
            <a:r>
              <a:rPr lang="ko-KR" altLang="en-US" sz="1600" b="1" dirty="0">
                <a:latin typeface="+mn-ea"/>
                <a:ea typeface="+mn-ea"/>
              </a:rPr>
              <a:t>패키지</a:t>
            </a:r>
          </a:p>
          <a:p>
            <a:r>
              <a:rPr lang="ko-KR" altLang="en-US" sz="1600" dirty="0">
                <a:latin typeface="+mn-ea"/>
                <a:ea typeface="+mn-ea"/>
              </a:rPr>
              <a:t>   </a:t>
            </a:r>
            <a:r>
              <a:rPr lang="en-US" altLang="ko-KR" sz="1600" dirty="0">
                <a:latin typeface="+mn-ea"/>
                <a:ea typeface="+mn-ea"/>
              </a:rPr>
              <a:t>- common</a:t>
            </a:r>
            <a:r>
              <a:rPr lang="ko-KR" altLang="en-US" sz="1600" dirty="0">
                <a:latin typeface="+mn-ea"/>
                <a:ea typeface="+mn-ea"/>
              </a:rPr>
              <a:t>에 정의되어 있는 </a:t>
            </a:r>
            <a:r>
              <a:rPr lang="en-US" altLang="ko-KR" sz="1600" dirty="0">
                <a:latin typeface="+mn-ea"/>
                <a:ea typeface="+mn-ea"/>
              </a:rPr>
              <a:t>Command</a:t>
            </a:r>
            <a:r>
              <a:rPr lang="ko-KR" altLang="en-US" sz="1600" dirty="0">
                <a:latin typeface="+mn-ea"/>
                <a:ea typeface="+mn-ea"/>
              </a:rPr>
              <a:t>를 이용하여 </a:t>
            </a:r>
            <a:r>
              <a:rPr lang="en-US" altLang="ko-KR" sz="1600" dirty="0">
                <a:latin typeface="+mn-ea"/>
                <a:ea typeface="+mn-ea"/>
              </a:rPr>
              <a:t>script </a:t>
            </a:r>
            <a:r>
              <a:rPr lang="ko-KR" altLang="en-US" sz="1600" dirty="0">
                <a:latin typeface="+mn-ea"/>
                <a:ea typeface="+mn-ea"/>
              </a:rPr>
              <a:t>세부 기능 구현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5EC4E9-6436-4489-90E9-0407462AF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23" y="1827845"/>
            <a:ext cx="11378153" cy="47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8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shell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436879" y="1188720"/>
            <a:ext cx="8912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■ </a:t>
            </a:r>
            <a:r>
              <a:rPr lang="en-US" altLang="ko-KR" sz="1600" b="1" dirty="0">
                <a:latin typeface="+mn-ea"/>
                <a:ea typeface="+mn-ea"/>
              </a:rPr>
              <a:t>logger </a:t>
            </a:r>
            <a:r>
              <a:rPr lang="ko-KR" altLang="en-US" sz="1600" b="1" dirty="0">
                <a:latin typeface="+mn-ea"/>
                <a:ea typeface="+mn-ea"/>
              </a:rPr>
              <a:t>패키지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- Logger</a:t>
            </a:r>
            <a:r>
              <a:rPr lang="ko-KR" altLang="en-US" sz="1600" dirty="0">
                <a:latin typeface="+mn-ea"/>
                <a:ea typeface="+mn-ea"/>
              </a:rPr>
              <a:t>에서 사용하는 </a:t>
            </a:r>
            <a:r>
              <a:rPr lang="en-US" altLang="ko-KR" sz="1600" dirty="0">
                <a:latin typeface="+mn-ea"/>
                <a:ea typeface="+mn-ea"/>
              </a:rPr>
              <a:t>class </a:t>
            </a:r>
            <a:r>
              <a:rPr lang="ko-KR" altLang="en-US" sz="1600" dirty="0">
                <a:latin typeface="+mn-ea"/>
                <a:ea typeface="+mn-ea"/>
              </a:rPr>
              <a:t>정의</a:t>
            </a:r>
            <a:r>
              <a:rPr lang="en-US" altLang="ko-KR" sz="1600" dirty="0">
                <a:latin typeface="+mn-ea"/>
                <a:ea typeface="+mn-ea"/>
              </a:rPr>
              <a:t>(singleton </a:t>
            </a:r>
            <a:r>
              <a:rPr lang="ko-KR" altLang="en-US" sz="1600" dirty="0">
                <a:latin typeface="+mn-ea"/>
                <a:ea typeface="+mn-ea"/>
              </a:rPr>
              <a:t>적용하여 활용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980E54-0C0D-4465-8297-DB62ACBFA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396" y="1917430"/>
            <a:ext cx="5755208" cy="453187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48DD8BE-9E4A-430A-A850-7A4204FA777F}"/>
              </a:ext>
            </a:extLst>
          </p:cNvPr>
          <p:cNvCxnSpPr/>
          <p:nvPr/>
        </p:nvCxnSpPr>
        <p:spPr>
          <a:xfrm>
            <a:off x="6715125" y="2667000"/>
            <a:ext cx="9810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5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494EE-0E11-4127-8976-06C45001666B}"/>
              </a:ext>
            </a:extLst>
          </p:cNvPr>
          <p:cNvSpPr txBox="1"/>
          <p:nvPr/>
        </p:nvSpPr>
        <p:spPr>
          <a:xfrm>
            <a:off x="436879" y="1188720"/>
            <a:ext cx="89123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■ </a:t>
            </a:r>
            <a:r>
              <a:rPr lang="en-US" altLang="ko-KR" sz="1600" b="1" dirty="0">
                <a:latin typeface="+mn-ea"/>
                <a:ea typeface="+mn-ea"/>
              </a:rPr>
              <a:t>SSD Write</a:t>
            </a:r>
            <a:endParaRPr lang="ko-KR" altLang="en-US" sz="1600" b="1" dirty="0">
              <a:latin typeface="+mn-ea"/>
              <a:ea typeface="+mn-ea"/>
            </a:endParaRPr>
          </a:p>
          <a:p>
            <a:r>
              <a:rPr lang="ko-KR" altLang="en-US" sz="1600" dirty="0">
                <a:latin typeface="+mn-ea"/>
                <a:ea typeface="+mn-ea"/>
              </a:rPr>
              <a:t>   </a:t>
            </a:r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명령 형식 </a:t>
            </a:r>
            <a:r>
              <a:rPr lang="en-US" altLang="ko-KR" sz="1600" dirty="0">
                <a:latin typeface="+mn-ea"/>
                <a:ea typeface="+mn-ea"/>
              </a:rPr>
              <a:t>: W [LBA] [Value]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- </a:t>
            </a:r>
            <a:r>
              <a:rPr lang="ko-KR" altLang="en-US" sz="1600" dirty="0">
                <a:latin typeface="+mn-ea"/>
                <a:ea typeface="+mn-ea"/>
              </a:rPr>
              <a:t>목적 </a:t>
            </a:r>
            <a:r>
              <a:rPr lang="en-US" altLang="ko-KR" sz="1600" dirty="0">
                <a:latin typeface="+mn-ea"/>
                <a:ea typeface="+mn-ea"/>
              </a:rPr>
              <a:t>: LBA</a:t>
            </a:r>
            <a:r>
              <a:rPr lang="ko-KR" altLang="en-US" sz="1600" dirty="0">
                <a:latin typeface="+mn-ea"/>
                <a:ea typeface="+mn-ea"/>
              </a:rPr>
              <a:t>에 </a:t>
            </a:r>
            <a:r>
              <a:rPr lang="en-US" altLang="ko-KR" sz="1600" dirty="0">
                <a:latin typeface="+mn-ea"/>
                <a:ea typeface="+mn-ea"/>
              </a:rPr>
              <a:t>Value</a:t>
            </a:r>
            <a:r>
              <a:rPr lang="ko-KR" altLang="en-US" sz="1600" dirty="0">
                <a:latin typeface="+mn-ea"/>
                <a:ea typeface="+mn-ea"/>
              </a:rPr>
              <a:t>를 기록한다</a:t>
            </a:r>
            <a:endParaRPr lang="en-US" altLang="ko-KR" sz="1600" dirty="0">
              <a:latin typeface="+mn-ea"/>
              <a:ea typeface="+mn-ea"/>
            </a:endParaRP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   - </a:t>
            </a:r>
            <a:r>
              <a:rPr lang="ko-KR" altLang="en-US" sz="1600" dirty="0">
                <a:latin typeface="+mn-ea"/>
                <a:ea typeface="+mn-ea"/>
              </a:rPr>
              <a:t>요구사항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     1. [LBA] : 0 ~ 99, 10</a:t>
            </a:r>
            <a:r>
              <a:rPr lang="ko-KR" altLang="en-US" sz="1600" dirty="0">
                <a:latin typeface="+mn-ea"/>
                <a:ea typeface="+mn-ea"/>
              </a:rPr>
              <a:t>진수로 입력 받음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      2.[Value] : </a:t>
            </a:r>
            <a:r>
              <a:rPr lang="ko-KR" altLang="en-US" sz="1600" dirty="0">
                <a:latin typeface="+mn-ea"/>
                <a:ea typeface="+mn-ea"/>
              </a:rPr>
              <a:t>항상 </a:t>
            </a:r>
            <a:r>
              <a:rPr lang="en-US" altLang="ko-KR" sz="1600" dirty="0">
                <a:latin typeface="+mn-ea"/>
                <a:ea typeface="+mn-ea"/>
              </a:rPr>
              <a:t>0x</a:t>
            </a:r>
            <a:r>
              <a:rPr lang="ko-KR" altLang="en-US" sz="1600" dirty="0">
                <a:latin typeface="+mn-ea"/>
                <a:ea typeface="+mn-ea"/>
              </a:rPr>
              <a:t>가 붙으며 </a:t>
            </a:r>
            <a:r>
              <a:rPr lang="en-US" altLang="ko-KR" sz="1600" dirty="0">
                <a:latin typeface="+mn-ea"/>
                <a:ea typeface="+mn-ea"/>
              </a:rPr>
              <a:t>10</a:t>
            </a:r>
            <a:r>
              <a:rPr lang="ko-KR" altLang="en-US" sz="1600" dirty="0">
                <a:latin typeface="+mn-ea"/>
                <a:ea typeface="+mn-ea"/>
              </a:rPr>
              <a:t>글자로 표기한다</a:t>
            </a:r>
            <a:r>
              <a:rPr lang="en-US" altLang="ko-KR" sz="1600" dirty="0">
                <a:latin typeface="+mn-ea"/>
                <a:ea typeface="+mn-ea"/>
              </a:rPr>
              <a:t>. (0x00000000 ~ 0xFFFFFFFF)</a:t>
            </a:r>
          </a:p>
          <a:p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FFC91-F9A1-4C5E-BE18-F7E47412F80A}"/>
              </a:ext>
            </a:extLst>
          </p:cNvPr>
          <p:cNvSpPr txBox="1"/>
          <p:nvPr/>
        </p:nvSpPr>
        <p:spPr>
          <a:xfrm>
            <a:off x="436879" y="3116711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■ </a:t>
            </a:r>
            <a:r>
              <a:rPr lang="en-US" altLang="ko-KR" sz="1600" b="1" dirty="0">
                <a:latin typeface="+mn-ea"/>
                <a:ea typeface="+mn-ea"/>
              </a:rPr>
              <a:t>TDD </a:t>
            </a:r>
            <a:r>
              <a:rPr lang="ko-KR" altLang="en-US" sz="1600" b="1" dirty="0">
                <a:latin typeface="+mn-ea"/>
                <a:ea typeface="+mn-ea"/>
              </a:rPr>
              <a:t>적용 흐름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897DA3A8-B698-428A-9853-AC85AC2F23B0}"/>
              </a:ext>
            </a:extLst>
          </p:cNvPr>
          <p:cNvGraphicFramePr>
            <a:graphicFrameLocks noGrp="1"/>
          </p:cNvGraphicFramePr>
          <p:nvPr/>
        </p:nvGraphicFramePr>
        <p:xfrm>
          <a:off x="605980" y="3444785"/>
          <a:ext cx="522179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59">
                  <a:extLst>
                    <a:ext uri="{9D8B030D-6E8A-4147-A177-3AD203B41FA5}">
                      <a16:colId xmlns:a16="http://schemas.microsoft.com/office/drawing/2014/main" val="3161392947"/>
                    </a:ext>
                  </a:extLst>
                </a:gridCol>
                <a:gridCol w="4365737">
                  <a:extLst>
                    <a:ext uri="{9D8B030D-6E8A-4147-A177-3AD203B41FA5}">
                      <a16:colId xmlns:a16="http://schemas.microsoft.com/office/drawing/2014/main" val="499261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테스트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Red 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유효한 주소 값 확인 테스트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Green 1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유효한 주소 값 확인 테스트 정상 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Red 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자리가 아닌 경우 테스트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25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Green 2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자리가 아닌 경우 정상 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2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Red 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</a:t>
                      </a:r>
                      <a:r>
                        <a:rPr lang="en-US" altLang="ko-KR" dirty="0"/>
                        <a:t>0x</a:t>
                      </a:r>
                      <a:r>
                        <a:rPr lang="ko-KR" altLang="en-US" dirty="0"/>
                        <a:t>로 시작하지 않는 경우 테스트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2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Green 3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</a:t>
                      </a:r>
                      <a:r>
                        <a:rPr lang="en-US" altLang="ko-KR" dirty="0"/>
                        <a:t>0x</a:t>
                      </a:r>
                      <a:r>
                        <a:rPr lang="ko-KR" altLang="en-US" dirty="0"/>
                        <a:t>로 시작하지 않는 경우 정상 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43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005AB4"/>
                          </a:solidFill>
                        </a:rPr>
                        <a:t>Refactor</a:t>
                      </a:r>
                      <a:endParaRPr lang="ko-KR" altLang="en-US" dirty="0">
                        <a:solidFill>
                          <a:srgbClr val="005AB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메서드 추출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변수명</a:t>
                      </a:r>
                      <a:r>
                        <a:rPr lang="ko-KR" altLang="en-US" dirty="0"/>
                        <a:t>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60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005AB4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rgbClr val="005AB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 검증 테스트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기능 추가하여 위 과정 반복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221180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4A35FA38-F4F9-4716-93DF-142675E8F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226" y="3427679"/>
            <a:ext cx="5221794" cy="335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9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494EE-0E11-4127-8976-06C45001666B}"/>
              </a:ext>
            </a:extLst>
          </p:cNvPr>
          <p:cNvSpPr txBox="1"/>
          <p:nvPr/>
        </p:nvSpPr>
        <p:spPr>
          <a:xfrm>
            <a:off x="436879" y="1188720"/>
            <a:ext cx="8912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atin typeface="+mn-ea"/>
                <a:ea typeface="+mn-ea"/>
              </a:rPr>
              <a:t>■ </a:t>
            </a:r>
            <a:r>
              <a:rPr lang="en-US" altLang="ko-KR" sz="1600" b="1">
                <a:latin typeface="+mn-ea"/>
                <a:ea typeface="+mn-ea"/>
              </a:rPr>
              <a:t>SSD Read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4A5F01-8122-4F3F-AA1D-7947A12736A4}"/>
              </a:ext>
            </a:extLst>
          </p:cNvPr>
          <p:cNvSpPr txBox="1"/>
          <p:nvPr/>
        </p:nvSpPr>
        <p:spPr>
          <a:xfrm>
            <a:off x="567592" y="1675270"/>
            <a:ext cx="144031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Red 1 </a:t>
            </a:r>
            <a:r>
              <a:rPr lang="ko-KR" altLang="en-US" sz="1800" dirty="0">
                <a:solidFill>
                  <a:schemeClr val="bg1"/>
                </a:solidFill>
              </a:rPr>
              <a:t>단계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9E938-DEBF-4D31-8861-0C0488C9D851}"/>
              </a:ext>
            </a:extLst>
          </p:cNvPr>
          <p:cNvSpPr txBox="1"/>
          <p:nvPr/>
        </p:nvSpPr>
        <p:spPr>
          <a:xfrm>
            <a:off x="6254206" y="1675270"/>
            <a:ext cx="229679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Green 1 </a:t>
            </a:r>
            <a:r>
              <a:rPr lang="ko-KR" altLang="en-US" sz="1800" dirty="0">
                <a:solidFill>
                  <a:schemeClr val="bg1"/>
                </a:solidFill>
              </a:rPr>
              <a:t>단계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4CC6A5-5D3B-4803-B73F-AC5DE4746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91" y="2696408"/>
            <a:ext cx="4520693" cy="28610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0DBAA2-CF63-4097-B12B-289506A73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206" y="2696408"/>
            <a:ext cx="4276725" cy="3886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1A1744-3412-4439-99C0-AD8AEC649E6D}"/>
              </a:ext>
            </a:extLst>
          </p:cNvPr>
          <p:cNvSpPr txBox="1"/>
          <p:nvPr/>
        </p:nvSpPr>
        <p:spPr>
          <a:xfrm>
            <a:off x="567591" y="217908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유효한 주소 값 확인 테스트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EA849-0ED8-4158-99C8-9C6B66C2CB27}"/>
              </a:ext>
            </a:extLst>
          </p:cNvPr>
          <p:cNvSpPr txBox="1"/>
          <p:nvPr/>
        </p:nvSpPr>
        <p:spPr>
          <a:xfrm>
            <a:off x="6254206" y="2121328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유효한 주소 값 확인 테스트 정상 동작 구현 </a:t>
            </a:r>
          </a:p>
        </p:txBody>
      </p:sp>
    </p:spTree>
    <p:extLst>
      <p:ext uri="{BB962C8B-B14F-4D97-AF65-F5344CB8AC3E}">
        <p14:creationId xmlns:p14="http://schemas.microsoft.com/office/powerpoint/2010/main" val="3642563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494EE-0E11-4127-8976-06C45001666B}"/>
              </a:ext>
            </a:extLst>
          </p:cNvPr>
          <p:cNvSpPr txBox="1"/>
          <p:nvPr/>
        </p:nvSpPr>
        <p:spPr>
          <a:xfrm>
            <a:off x="436879" y="1188720"/>
            <a:ext cx="8912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atin typeface="+mn-ea"/>
                <a:ea typeface="+mn-ea"/>
              </a:rPr>
              <a:t>■ </a:t>
            </a:r>
            <a:r>
              <a:rPr lang="en-US" altLang="ko-KR" sz="1600" b="1">
                <a:latin typeface="+mn-ea"/>
                <a:ea typeface="+mn-ea"/>
              </a:rPr>
              <a:t>SSD Read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4A5F01-8122-4F3F-AA1D-7947A12736A4}"/>
              </a:ext>
            </a:extLst>
          </p:cNvPr>
          <p:cNvSpPr txBox="1"/>
          <p:nvPr/>
        </p:nvSpPr>
        <p:spPr>
          <a:xfrm>
            <a:off x="567592" y="1675270"/>
            <a:ext cx="144031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Red 2 </a:t>
            </a:r>
            <a:r>
              <a:rPr lang="ko-KR" altLang="en-US" sz="1800" dirty="0">
                <a:solidFill>
                  <a:schemeClr val="bg1"/>
                </a:solidFill>
              </a:rPr>
              <a:t>단계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9E938-DEBF-4D31-8861-0C0488C9D851}"/>
              </a:ext>
            </a:extLst>
          </p:cNvPr>
          <p:cNvSpPr txBox="1"/>
          <p:nvPr/>
        </p:nvSpPr>
        <p:spPr>
          <a:xfrm>
            <a:off x="6254206" y="1675270"/>
            <a:ext cx="229679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Green 2</a:t>
            </a:r>
            <a:r>
              <a:rPr lang="ko-KR" altLang="en-US" sz="1800" dirty="0">
                <a:solidFill>
                  <a:schemeClr val="bg1"/>
                </a:solidFill>
              </a:rPr>
              <a:t>단계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1A1744-3412-4439-99C0-AD8AEC649E6D}"/>
              </a:ext>
            </a:extLst>
          </p:cNvPr>
          <p:cNvSpPr txBox="1"/>
          <p:nvPr/>
        </p:nvSpPr>
        <p:spPr>
          <a:xfrm>
            <a:off x="567591" y="2179080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데이터 </a:t>
            </a:r>
            <a:r>
              <a:rPr lang="en-US" altLang="ko-KR" sz="1600" b="1" dirty="0"/>
              <a:t>10</a:t>
            </a:r>
            <a:r>
              <a:rPr lang="ko-KR" altLang="en-US" sz="1600" b="1" dirty="0"/>
              <a:t>자리 검증 테스트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EA849-0ED8-4158-99C8-9C6B66C2CB27}"/>
              </a:ext>
            </a:extLst>
          </p:cNvPr>
          <p:cNvSpPr txBox="1"/>
          <p:nvPr/>
        </p:nvSpPr>
        <p:spPr>
          <a:xfrm>
            <a:off x="6254206" y="2121328"/>
            <a:ext cx="4099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데이터 </a:t>
            </a:r>
            <a:r>
              <a:rPr lang="en-US" altLang="ko-KR" sz="1600" b="1" dirty="0"/>
              <a:t>10</a:t>
            </a:r>
            <a:r>
              <a:rPr lang="ko-KR" altLang="en-US" sz="1600" b="1" dirty="0"/>
              <a:t>자리 검증 테스트 정상 동작 구현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A5644A-8576-493A-9D76-DC9C34C86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44" y="2840179"/>
            <a:ext cx="5162550" cy="30003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5224AB-E4F9-403C-9E78-AA1E2D39C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206" y="3035479"/>
            <a:ext cx="34099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66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494EE-0E11-4127-8976-06C45001666B}"/>
              </a:ext>
            </a:extLst>
          </p:cNvPr>
          <p:cNvSpPr txBox="1"/>
          <p:nvPr/>
        </p:nvSpPr>
        <p:spPr>
          <a:xfrm>
            <a:off x="436879" y="1188720"/>
            <a:ext cx="8912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atin typeface="+mn-ea"/>
                <a:ea typeface="+mn-ea"/>
              </a:rPr>
              <a:t>■ </a:t>
            </a:r>
            <a:r>
              <a:rPr lang="en-US" altLang="ko-KR" sz="1600" b="1">
                <a:latin typeface="+mn-ea"/>
                <a:ea typeface="+mn-ea"/>
              </a:rPr>
              <a:t>SSD Read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4A5F01-8122-4F3F-AA1D-7947A12736A4}"/>
              </a:ext>
            </a:extLst>
          </p:cNvPr>
          <p:cNvSpPr txBox="1"/>
          <p:nvPr/>
        </p:nvSpPr>
        <p:spPr>
          <a:xfrm>
            <a:off x="567592" y="1675270"/>
            <a:ext cx="144031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Red 3 </a:t>
            </a:r>
            <a:r>
              <a:rPr lang="ko-KR" altLang="en-US" sz="1800" dirty="0">
                <a:solidFill>
                  <a:schemeClr val="bg1"/>
                </a:solidFill>
              </a:rPr>
              <a:t>단계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9E938-DEBF-4D31-8861-0C0488C9D851}"/>
              </a:ext>
            </a:extLst>
          </p:cNvPr>
          <p:cNvSpPr txBox="1"/>
          <p:nvPr/>
        </p:nvSpPr>
        <p:spPr>
          <a:xfrm>
            <a:off x="6254206" y="1675270"/>
            <a:ext cx="229679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Green 3</a:t>
            </a:r>
            <a:r>
              <a:rPr lang="ko-KR" altLang="en-US" sz="1800" dirty="0">
                <a:solidFill>
                  <a:schemeClr val="bg1"/>
                </a:solidFill>
              </a:rPr>
              <a:t>단계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1A1744-3412-4439-99C0-AD8AEC649E6D}"/>
              </a:ext>
            </a:extLst>
          </p:cNvPr>
          <p:cNvSpPr txBox="1"/>
          <p:nvPr/>
        </p:nvSpPr>
        <p:spPr>
          <a:xfrm>
            <a:off x="567591" y="2179080"/>
            <a:ext cx="2957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데이터 </a:t>
            </a:r>
            <a:r>
              <a:rPr lang="en-US" altLang="ko-KR" sz="1600" b="1" dirty="0"/>
              <a:t>0x</a:t>
            </a:r>
            <a:r>
              <a:rPr lang="ko-KR" altLang="en-US" sz="1600" b="1" dirty="0"/>
              <a:t>로 시작 검증 테스트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EA849-0ED8-4158-99C8-9C6B66C2CB27}"/>
              </a:ext>
            </a:extLst>
          </p:cNvPr>
          <p:cNvSpPr txBox="1"/>
          <p:nvPr/>
        </p:nvSpPr>
        <p:spPr>
          <a:xfrm>
            <a:off x="6254206" y="2121328"/>
            <a:ext cx="3220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데이터 </a:t>
            </a:r>
            <a:r>
              <a:rPr lang="en-US" altLang="ko-KR" sz="1600" b="1" dirty="0"/>
              <a:t>0x</a:t>
            </a:r>
            <a:r>
              <a:rPr lang="ko-KR" altLang="en-US" sz="1600" b="1" dirty="0"/>
              <a:t>로 시작 정상 동작 구현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48814A-9AE1-4768-AE18-A32363BAD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91" y="2696408"/>
            <a:ext cx="4705350" cy="2667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4711DC-331A-4245-8B99-136A2D051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206" y="2716636"/>
            <a:ext cx="48387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20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494EE-0E11-4127-8976-06C45001666B}"/>
              </a:ext>
            </a:extLst>
          </p:cNvPr>
          <p:cNvSpPr txBox="1"/>
          <p:nvPr/>
        </p:nvSpPr>
        <p:spPr>
          <a:xfrm>
            <a:off x="436879" y="1188720"/>
            <a:ext cx="8912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atin typeface="+mn-ea"/>
                <a:ea typeface="+mn-ea"/>
              </a:rPr>
              <a:t>■ </a:t>
            </a:r>
            <a:r>
              <a:rPr lang="en-US" altLang="ko-KR" sz="1600" b="1">
                <a:latin typeface="+mn-ea"/>
                <a:ea typeface="+mn-ea"/>
              </a:rPr>
              <a:t>SSD Read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4A5F01-8122-4F3F-AA1D-7947A12736A4}"/>
              </a:ext>
            </a:extLst>
          </p:cNvPr>
          <p:cNvSpPr txBox="1"/>
          <p:nvPr/>
        </p:nvSpPr>
        <p:spPr>
          <a:xfrm>
            <a:off x="567592" y="1675270"/>
            <a:ext cx="1638280" cy="369332"/>
          </a:xfrm>
          <a:prstGeom prst="rect">
            <a:avLst/>
          </a:prstGeom>
          <a:solidFill>
            <a:srgbClr val="005A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Refactor </a:t>
            </a:r>
            <a:r>
              <a:rPr lang="ko-KR" altLang="en-US" sz="1800" dirty="0">
                <a:solidFill>
                  <a:schemeClr val="bg1"/>
                </a:solidFill>
              </a:rPr>
              <a:t>단계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1A1744-3412-4439-99C0-AD8AEC649E6D}"/>
              </a:ext>
            </a:extLst>
          </p:cNvPr>
          <p:cNvSpPr txBox="1"/>
          <p:nvPr/>
        </p:nvSpPr>
        <p:spPr>
          <a:xfrm>
            <a:off x="567591" y="2179080"/>
            <a:ext cx="2409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조건문 로직 메소드 추출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814F618-90D6-49A4-9F8C-204C01D06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417" y="2696408"/>
            <a:ext cx="3382240" cy="406261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2046586-3F83-4213-804D-927D53815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91" y="2696408"/>
            <a:ext cx="51054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0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494EE-0E11-4127-8976-06C45001666B}"/>
              </a:ext>
            </a:extLst>
          </p:cNvPr>
          <p:cNvSpPr txBox="1"/>
          <p:nvPr/>
        </p:nvSpPr>
        <p:spPr>
          <a:xfrm>
            <a:off x="436879" y="1188720"/>
            <a:ext cx="8912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■ </a:t>
            </a:r>
            <a:r>
              <a:rPr lang="en-US" altLang="ko-KR" sz="1600" b="1" dirty="0">
                <a:latin typeface="+mn-ea"/>
                <a:ea typeface="+mn-ea"/>
              </a:rPr>
              <a:t>SSD Read</a:t>
            </a:r>
            <a:endParaRPr lang="ko-KR" altLang="en-US" sz="1600" b="1" dirty="0">
              <a:latin typeface="+mn-ea"/>
              <a:ea typeface="+mn-ea"/>
            </a:endParaRPr>
          </a:p>
          <a:p>
            <a:r>
              <a:rPr lang="ko-KR" altLang="en-US" sz="1600" dirty="0">
                <a:latin typeface="+mn-ea"/>
                <a:ea typeface="+mn-ea"/>
              </a:rPr>
              <a:t>   </a:t>
            </a:r>
            <a:r>
              <a:rPr lang="en-US" altLang="ko-KR" sz="1600" dirty="0">
                <a:latin typeface="+mn-ea"/>
                <a:ea typeface="+mn-ea"/>
              </a:rPr>
              <a:t>-</a:t>
            </a:r>
            <a:r>
              <a:rPr lang="ko-KR" altLang="en-US" sz="1600" dirty="0">
                <a:latin typeface="+mn-ea"/>
                <a:ea typeface="+mn-ea"/>
              </a:rPr>
              <a:t>다시 </a:t>
            </a:r>
            <a:r>
              <a:rPr lang="en-US" altLang="ko-KR" sz="1600" dirty="0">
                <a:latin typeface="+mn-ea"/>
                <a:ea typeface="+mn-ea"/>
              </a:rPr>
              <a:t>Red </a:t>
            </a:r>
            <a:r>
              <a:rPr lang="ko-KR" altLang="en-US" sz="1600" dirty="0">
                <a:latin typeface="+mn-ea"/>
                <a:ea typeface="+mn-ea"/>
              </a:rPr>
              <a:t>단계부터 반복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264CE6-1388-473C-9F87-3761CF448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39" y="2600381"/>
            <a:ext cx="5734050" cy="3848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BE4C39-114B-43A4-9FE4-443EFA034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159" y="2690838"/>
            <a:ext cx="4302421" cy="38480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FBA43A-67A6-42D6-8D5D-F683C1AAB18B}"/>
              </a:ext>
            </a:extLst>
          </p:cNvPr>
          <p:cNvSpPr txBox="1"/>
          <p:nvPr/>
        </p:nvSpPr>
        <p:spPr>
          <a:xfrm>
            <a:off x="436879" y="2002272"/>
            <a:ext cx="144031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Red </a:t>
            </a:r>
            <a:r>
              <a:rPr lang="ko-KR" altLang="en-US" sz="1800" dirty="0">
                <a:solidFill>
                  <a:schemeClr val="bg1"/>
                </a:solidFill>
              </a:rPr>
              <a:t>단계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5F4FC6-A671-493F-B88B-2F9735C90897}"/>
              </a:ext>
            </a:extLst>
          </p:cNvPr>
          <p:cNvSpPr txBox="1"/>
          <p:nvPr/>
        </p:nvSpPr>
        <p:spPr>
          <a:xfrm>
            <a:off x="6833492" y="1960112"/>
            <a:ext cx="1440318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Green </a:t>
            </a:r>
            <a:r>
              <a:rPr lang="ko-KR" altLang="en-US" sz="1800" dirty="0">
                <a:solidFill>
                  <a:schemeClr val="bg1"/>
                </a:solidFill>
              </a:rPr>
              <a:t>단계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090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Mocking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A37D5-A877-4093-95AB-30A91D1714B0}"/>
              </a:ext>
            </a:extLst>
          </p:cNvPr>
          <p:cNvSpPr txBox="1"/>
          <p:nvPr/>
        </p:nvSpPr>
        <p:spPr>
          <a:xfrm>
            <a:off x="942975" y="1333500"/>
            <a:ext cx="4951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Mock?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SUT</a:t>
            </a:r>
            <a:r>
              <a:rPr lang="ko-KR" altLang="en-US" dirty="0"/>
              <a:t>가 아닌 외부 의존 객체들에 대해서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기능 동시 개발 도중일 때 주로 활용 </a:t>
            </a:r>
            <a:r>
              <a:rPr lang="en-US" altLang="ko-KR" dirty="0"/>
              <a:t>(Day 1~2 TDD </a:t>
            </a:r>
            <a:r>
              <a:rPr lang="ko-KR" altLang="en-US" dirty="0"/>
              <a:t>단계</a:t>
            </a:r>
            <a:r>
              <a:rPr lang="en-US" altLang="ko-KR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7B0F46-66C3-4A93-92C1-1952CF6AE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2695575"/>
            <a:ext cx="7786688" cy="30179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34C015-73A7-42A1-B822-38E1D8EEC559}"/>
              </a:ext>
            </a:extLst>
          </p:cNvPr>
          <p:cNvSpPr txBox="1"/>
          <p:nvPr/>
        </p:nvSpPr>
        <p:spPr>
          <a:xfrm>
            <a:off x="6267450" y="5838825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Test script </a:t>
            </a:r>
            <a:r>
              <a:rPr lang="ko-KR" altLang="en-US" i="1" dirty="0" err="1"/>
              <a:t>수행시</a:t>
            </a:r>
            <a:r>
              <a:rPr lang="en-US" altLang="ko-KR" i="1" dirty="0"/>
              <a:t>, </a:t>
            </a:r>
            <a:r>
              <a:rPr lang="en-US" altLang="ko-KR" i="1" dirty="0" err="1"/>
              <a:t>readcompare</a:t>
            </a:r>
            <a:r>
              <a:rPr lang="en-US" altLang="ko-KR" i="1" dirty="0"/>
              <a:t> </a:t>
            </a:r>
            <a:r>
              <a:rPr lang="ko-KR" altLang="en-US" i="1" dirty="0"/>
              <a:t>등 외부 객체 기능을 활용함</a:t>
            </a:r>
          </a:p>
        </p:txBody>
      </p:sp>
    </p:spTree>
    <p:extLst>
      <p:ext uri="{BB962C8B-B14F-4D97-AF65-F5344CB8AC3E}">
        <p14:creationId xmlns:p14="http://schemas.microsoft.com/office/powerpoint/2010/main" val="31019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조원 소개 및 역할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9B4F62-D156-42C9-A6A7-017602B09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600002"/>
            <a:ext cx="7463493" cy="43816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D5471C-E53C-49C8-8938-6470FDE8C32C}"/>
              </a:ext>
            </a:extLst>
          </p:cNvPr>
          <p:cNvSpPr txBox="1"/>
          <p:nvPr/>
        </p:nvSpPr>
        <p:spPr>
          <a:xfrm>
            <a:off x="8544691" y="2133600"/>
            <a:ext cx="153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문영민</a:t>
            </a:r>
            <a:r>
              <a:rPr lang="en-US" altLang="ko-KR" sz="1600" dirty="0"/>
              <a:t>, </a:t>
            </a:r>
            <a:r>
              <a:rPr lang="ko-KR" altLang="en-US" sz="1600" dirty="0"/>
              <a:t>정혜원</a:t>
            </a: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2B0688B5-C112-49E7-A9C6-A166BEDD5A94}"/>
              </a:ext>
            </a:extLst>
          </p:cNvPr>
          <p:cNvSpPr/>
          <p:nvPr/>
        </p:nvSpPr>
        <p:spPr>
          <a:xfrm>
            <a:off x="8143875" y="2952750"/>
            <a:ext cx="190500" cy="2752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3CD3DF82-814B-4EC0-B190-E5FE2AB195F0}"/>
              </a:ext>
            </a:extLst>
          </p:cNvPr>
          <p:cNvSpPr/>
          <p:nvPr/>
        </p:nvSpPr>
        <p:spPr>
          <a:xfrm>
            <a:off x="8143875" y="1952626"/>
            <a:ext cx="190500" cy="649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0EFCAD-D8BA-4CEA-8527-ADB2FD8BF9D1}"/>
              </a:ext>
            </a:extLst>
          </p:cNvPr>
          <p:cNvSpPr txBox="1"/>
          <p:nvPr/>
        </p:nvSpPr>
        <p:spPr>
          <a:xfrm>
            <a:off x="8540683" y="4096077"/>
            <a:ext cx="1588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/>
              <a:t>조효민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류지우</a:t>
            </a:r>
            <a:r>
              <a:rPr lang="en-US" altLang="ko-KR" sz="1600" dirty="0"/>
              <a:t>,</a:t>
            </a:r>
          </a:p>
          <a:p>
            <a:pPr algn="ctr"/>
            <a:r>
              <a:rPr lang="ko-KR" altLang="en-US" sz="1600" dirty="0" err="1"/>
              <a:t>서인규</a:t>
            </a:r>
            <a:r>
              <a:rPr lang="en-US" altLang="ko-KR" sz="1600" dirty="0"/>
              <a:t>, </a:t>
            </a:r>
            <a:r>
              <a:rPr lang="ko-KR" altLang="en-US" sz="1600" dirty="0"/>
              <a:t>신재원</a:t>
            </a: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3CD2E0-29DB-4F75-A9A2-3CE117A58DA4}"/>
              </a:ext>
            </a:extLst>
          </p:cNvPr>
          <p:cNvSpPr txBox="1"/>
          <p:nvPr/>
        </p:nvSpPr>
        <p:spPr>
          <a:xfrm>
            <a:off x="10335808" y="2133600"/>
            <a:ext cx="1588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문영민</a:t>
            </a:r>
            <a:r>
              <a:rPr lang="en-US" altLang="ko-KR" sz="1600" dirty="0"/>
              <a:t>, </a:t>
            </a:r>
            <a:r>
              <a:rPr lang="ko-KR" altLang="en-US" sz="1600" dirty="0"/>
              <a:t>정혜원</a:t>
            </a:r>
            <a:r>
              <a:rPr lang="en-US" altLang="ko-KR" sz="1600" dirty="0"/>
              <a:t>,</a:t>
            </a:r>
          </a:p>
          <a:p>
            <a:pPr algn="ctr"/>
            <a:r>
              <a:rPr lang="ko-KR" altLang="en-US" sz="1600" dirty="0"/>
              <a:t>신재원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CBFABC-5752-44D5-B8A7-9BEC2D7FB298}"/>
              </a:ext>
            </a:extLst>
          </p:cNvPr>
          <p:cNvSpPr txBox="1"/>
          <p:nvPr/>
        </p:nvSpPr>
        <p:spPr>
          <a:xfrm>
            <a:off x="10335808" y="4096077"/>
            <a:ext cx="1588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/>
              <a:t>조효민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류지우</a:t>
            </a:r>
            <a:r>
              <a:rPr lang="en-US" altLang="ko-KR" sz="1600" dirty="0"/>
              <a:t>,</a:t>
            </a:r>
          </a:p>
          <a:p>
            <a:pPr algn="ctr"/>
            <a:r>
              <a:rPr lang="ko-KR" altLang="en-US" sz="1600" dirty="0" err="1"/>
              <a:t>서인규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2FA7B0-5362-4E9E-A6B9-919007D8E0AA}"/>
              </a:ext>
            </a:extLst>
          </p:cNvPr>
          <p:cNvSpPr txBox="1"/>
          <p:nvPr/>
        </p:nvSpPr>
        <p:spPr>
          <a:xfrm>
            <a:off x="8858250" y="1493189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Day 1~2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5C48C0-E8C2-4E7D-99A0-CB8277F4D8A9}"/>
              </a:ext>
            </a:extLst>
          </p:cNvPr>
          <p:cNvSpPr txBox="1"/>
          <p:nvPr/>
        </p:nvSpPr>
        <p:spPr>
          <a:xfrm>
            <a:off x="10678222" y="150102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Day 3~4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Mocking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0E2BF-C757-4FCD-A271-FD55E21F0DF4}"/>
              </a:ext>
            </a:extLst>
          </p:cNvPr>
          <p:cNvSpPr txBox="1"/>
          <p:nvPr/>
        </p:nvSpPr>
        <p:spPr>
          <a:xfrm>
            <a:off x="942975" y="1333500"/>
            <a:ext cx="3970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Spy?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SUT</a:t>
            </a:r>
            <a:r>
              <a:rPr lang="ko-KR" altLang="en-US" dirty="0"/>
              <a:t>가 동일 </a:t>
            </a:r>
            <a:r>
              <a:rPr lang="en-US" altLang="ko-KR" dirty="0"/>
              <a:t>Class</a:t>
            </a:r>
            <a:r>
              <a:rPr lang="ko-KR" altLang="en-US" dirty="0"/>
              <a:t>의 특정 </a:t>
            </a:r>
            <a:r>
              <a:rPr lang="en-US" altLang="ko-KR" dirty="0"/>
              <a:t>Method</a:t>
            </a:r>
            <a:r>
              <a:rPr lang="ko-KR" altLang="en-US" dirty="0"/>
              <a:t>일 때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SUT</a:t>
            </a:r>
            <a:r>
              <a:rPr lang="ko-KR" altLang="en-US" dirty="0"/>
              <a:t>의 행동을</a:t>
            </a:r>
            <a:r>
              <a:rPr lang="en-US" altLang="ko-KR" dirty="0"/>
              <a:t> </a:t>
            </a:r>
            <a:r>
              <a:rPr lang="ko-KR" altLang="en-US" dirty="0"/>
              <a:t>검증할 때 활용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6D95F9-762B-4561-8AC1-81D396543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2" y="2254555"/>
            <a:ext cx="4462463" cy="1921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ACDF4C-11E9-4F92-B6B2-AC5EFD5A0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912" y="4308168"/>
            <a:ext cx="6015038" cy="2077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D5412C-D094-4F72-B64F-25D7407254D7}"/>
              </a:ext>
            </a:extLst>
          </p:cNvPr>
          <p:cNvSpPr txBox="1"/>
          <p:nvPr/>
        </p:nvSpPr>
        <p:spPr>
          <a:xfrm>
            <a:off x="5848350" y="3676650"/>
            <a:ext cx="4330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write</a:t>
            </a:r>
            <a:r>
              <a:rPr lang="ko-KR" altLang="en-US" i="1" dirty="0"/>
              <a:t>을 </a:t>
            </a:r>
            <a:r>
              <a:rPr lang="ko-KR" altLang="en-US" i="1" dirty="0" err="1"/>
              <a:t>검증해야하나</a:t>
            </a:r>
            <a:r>
              <a:rPr lang="en-US" altLang="ko-KR" i="1" dirty="0"/>
              <a:t>, write </a:t>
            </a:r>
            <a:r>
              <a:rPr lang="ko-KR" altLang="en-US" i="1" dirty="0"/>
              <a:t>기능에서 </a:t>
            </a:r>
            <a:r>
              <a:rPr lang="en-US" altLang="ko-KR" i="1" dirty="0"/>
              <a:t>read</a:t>
            </a:r>
            <a:r>
              <a:rPr lang="ko-KR" altLang="en-US" i="1" dirty="0"/>
              <a:t>도 진행됨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EC4CB-4763-4C3D-8D3A-A8A59D1FE22F}"/>
              </a:ext>
            </a:extLst>
          </p:cNvPr>
          <p:cNvSpPr txBox="1"/>
          <p:nvPr/>
        </p:nvSpPr>
        <p:spPr>
          <a:xfrm>
            <a:off x="7362825" y="5915025"/>
            <a:ext cx="4479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/>
              <a:t>fullread</a:t>
            </a:r>
            <a:r>
              <a:rPr lang="ko-KR" altLang="en-US" i="1" dirty="0"/>
              <a:t>는 </a:t>
            </a:r>
            <a:r>
              <a:rPr lang="en-US" altLang="ko-KR" i="1" dirty="0"/>
              <a:t>read</a:t>
            </a:r>
            <a:r>
              <a:rPr lang="ko-KR" altLang="en-US" i="1" dirty="0"/>
              <a:t>를 연속 반복 진행하는 방식으로 수행됨</a:t>
            </a:r>
          </a:p>
        </p:txBody>
      </p:sp>
    </p:spTree>
    <p:extLst>
      <p:ext uri="{BB962C8B-B14F-4D97-AF65-F5344CB8AC3E}">
        <p14:creationId xmlns:p14="http://schemas.microsoft.com/office/powerpoint/2010/main" val="1917564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845602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 </a:t>
            </a:r>
            <a:r>
              <a:rPr lang="en-US" altLang="ko-KR" dirty="0"/>
              <a:t>- 1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820E2-1BE8-422C-ACA9-7ABF45690B68}"/>
              </a:ext>
            </a:extLst>
          </p:cNvPr>
          <p:cNvSpPr txBox="1"/>
          <p:nvPr/>
        </p:nvSpPr>
        <p:spPr>
          <a:xfrm>
            <a:off x="504825" y="1162050"/>
            <a:ext cx="6086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Extract Method </a:t>
            </a:r>
            <a:r>
              <a:rPr lang="ko-KR" altLang="en-US" b="1" dirty="0">
                <a:solidFill>
                  <a:srgbClr val="00B050"/>
                </a:solidFill>
              </a:rPr>
              <a:t>및 공통 </a:t>
            </a:r>
            <a:r>
              <a:rPr lang="en-US" altLang="ko-KR" b="1" dirty="0">
                <a:solidFill>
                  <a:srgbClr val="00B050"/>
                </a:solidFill>
              </a:rPr>
              <a:t>Method </a:t>
            </a:r>
            <a:r>
              <a:rPr lang="ko-KR" altLang="en-US" b="1" dirty="0">
                <a:solidFill>
                  <a:srgbClr val="00B050"/>
                </a:solidFill>
              </a:rPr>
              <a:t>클래스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BufferUtil</a:t>
            </a:r>
            <a:r>
              <a:rPr lang="en-US" altLang="ko-KR" b="1" dirty="0">
                <a:solidFill>
                  <a:srgbClr val="00B050"/>
                </a:solidFill>
              </a:rPr>
              <a:t>) </a:t>
            </a:r>
            <a:r>
              <a:rPr lang="ko-KR" altLang="en-US" b="1" dirty="0">
                <a:solidFill>
                  <a:srgbClr val="00B050"/>
                </a:solidFill>
              </a:rPr>
              <a:t>구현을 통한 </a:t>
            </a:r>
            <a:r>
              <a:rPr lang="ko-KR" altLang="en-US" b="1" dirty="0" err="1">
                <a:solidFill>
                  <a:srgbClr val="00B050"/>
                </a:solidFill>
              </a:rPr>
              <a:t>리팩토링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27CFC5-D182-47CD-9F82-0EC425574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68" y="1469827"/>
            <a:ext cx="4146995" cy="27479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9B497D-5F19-430B-A467-95D932CBD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148" y="1615179"/>
            <a:ext cx="3711130" cy="8701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2CE57D-19CD-45E8-AE5A-1E0DF03F3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148" y="2649687"/>
            <a:ext cx="5181600" cy="38294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724ABD-D0C6-48FD-A994-9FF68EE0B7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2020"/>
          <a:stretch/>
        </p:blipFill>
        <p:spPr>
          <a:xfrm>
            <a:off x="647700" y="4353613"/>
            <a:ext cx="5091112" cy="2302702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6E28C82-3E93-4860-9FA1-A5A164D299AF}"/>
              </a:ext>
            </a:extLst>
          </p:cNvPr>
          <p:cNvCxnSpPr/>
          <p:nvPr/>
        </p:nvCxnSpPr>
        <p:spPr>
          <a:xfrm>
            <a:off x="5553075" y="2200275"/>
            <a:ext cx="7715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2B2D83F-856D-4C2E-A7B5-70143DCC5D95}"/>
              </a:ext>
            </a:extLst>
          </p:cNvPr>
          <p:cNvCxnSpPr>
            <a:cxnSpLocks/>
          </p:cNvCxnSpPr>
          <p:nvPr/>
        </p:nvCxnSpPr>
        <p:spPr>
          <a:xfrm flipH="1">
            <a:off x="5666803" y="5229913"/>
            <a:ext cx="71437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0EED5323-FA8F-41EB-A86C-C76D22D0695E}"/>
              </a:ext>
            </a:extLst>
          </p:cNvPr>
          <p:cNvSpPr/>
          <p:nvPr/>
        </p:nvSpPr>
        <p:spPr>
          <a:xfrm>
            <a:off x="6497764" y="1800225"/>
            <a:ext cx="93984" cy="43529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6FD5AA-5AC8-4910-812C-B6250C0C78A8}"/>
              </a:ext>
            </a:extLst>
          </p:cNvPr>
          <p:cNvSpPr txBox="1"/>
          <p:nvPr/>
        </p:nvSpPr>
        <p:spPr>
          <a:xfrm>
            <a:off x="10684580" y="2341910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BufferUtil.java</a:t>
            </a:r>
            <a:endParaRPr lang="ko-KR" altLang="en-US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361AB6-37FE-4CA2-B68B-C9135DAACC5C}"/>
              </a:ext>
            </a:extLst>
          </p:cNvPr>
          <p:cNvSpPr txBox="1"/>
          <p:nvPr/>
        </p:nvSpPr>
        <p:spPr>
          <a:xfrm>
            <a:off x="9659102" y="131593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/>
              <a:t>initFiles</a:t>
            </a:r>
            <a:r>
              <a:rPr lang="en-US" altLang="ko-KR" i="1" dirty="0"/>
              <a:t>()</a:t>
            </a:r>
            <a:endParaRPr lang="ko-KR" altLang="en-US" i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26E88B-165D-4201-AE4E-1A3C33E9E524}"/>
              </a:ext>
            </a:extLst>
          </p:cNvPr>
          <p:cNvSpPr/>
          <p:nvPr/>
        </p:nvSpPr>
        <p:spPr>
          <a:xfrm>
            <a:off x="2098675" y="5125719"/>
            <a:ext cx="1010285" cy="1625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4814C1-7427-411C-8861-B276A5A7C876}"/>
              </a:ext>
            </a:extLst>
          </p:cNvPr>
          <p:cNvSpPr/>
          <p:nvPr/>
        </p:nvSpPr>
        <p:spPr>
          <a:xfrm>
            <a:off x="2016760" y="1569646"/>
            <a:ext cx="2397760" cy="230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C552AF-274B-4EF1-A351-7ED216C9112F}"/>
              </a:ext>
            </a:extLst>
          </p:cNvPr>
          <p:cNvSpPr/>
          <p:nvPr/>
        </p:nvSpPr>
        <p:spPr>
          <a:xfrm>
            <a:off x="2016760" y="1889884"/>
            <a:ext cx="2397760" cy="230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B1B16F-6111-4CC6-A8AF-9A52219B5401}"/>
              </a:ext>
            </a:extLst>
          </p:cNvPr>
          <p:cNvSpPr/>
          <p:nvPr/>
        </p:nvSpPr>
        <p:spPr>
          <a:xfrm>
            <a:off x="2016760" y="2197661"/>
            <a:ext cx="3220720" cy="1332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180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815646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 </a:t>
            </a:r>
            <a:r>
              <a:rPr lang="en-US" altLang="ko-KR" dirty="0"/>
              <a:t>- 2</a:t>
            </a:r>
            <a:endParaRPr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003404B-AE42-4A0D-8B75-D936976D2E80}"/>
              </a:ext>
            </a:extLst>
          </p:cNvPr>
          <p:cNvGrpSpPr/>
          <p:nvPr/>
        </p:nvGrpSpPr>
        <p:grpSpPr>
          <a:xfrm>
            <a:off x="7239871" y="4262101"/>
            <a:ext cx="3421794" cy="2417885"/>
            <a:chOff x="7528931" y="4353932"/>
            <a:chExt cx="3421794" cy="2417885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1E4E1BF-767F-4804-BF89-98E6D1E4A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8931" y="5103833"/>
              <a:ext cx="3421793" cy="166798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F0DCD1E-2D9F-49A8-A7EA-578109A06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28932" y="4353932"/>
              <a:ext cx="3421793" cy="761919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266181DE-96A7-4B4B-BA95-DB676D418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27" y="3301344"/>
            <a:ext cx="5454795" cy="1291418"/>
          </a:xfrm>
          <a:prstGeom prst="rect">
            <a:avLst/>
          </a:prstGeom>
        </p:spPr>
      </p:pic>
      <p:sp>
        <p:nvSpPr>
          <p:cNvPr id="26" name="Google Shape;59;p3">
            <a:extLst>
              <a:ext uri="{FF2B5EF4-FFF2-40B4-BE49-F238E27FC236}">
                <a16:creationId xmlns:a16="http://schemas.microsoft.com/office/drawing/2014/main" id="{F5CEA1DF-8C4B-4F75-9113-A6BE78F17E80}"/>
              </a:ext>
            </a:extLst>
          </p:cNvPr>
          <p:cNvSpPr txBox="1">
            <a:spLocks/>
          </p:cNvSpPr>
          <p:nvPr/>
        </p:nvSpPr>
        <p:spPr>
          <a:xfrm>
            <a:off x="0" y="1436834"/>
            <a:ext cx="5943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ACC961-8B82-4AFA-95A0-733B53908DAB}"/>
              </a:ext>
            </a:extLst>
          </p:cNvPr>
          <p:cNvSpPr txBox="1"/>
          <p:nvPr/>
        </p:nvSpPr>
        <p:spPr>
          <a:xfrm>
            <a:off x="465573" y="1189835"/>
            <a:ext cx="1095605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B050"/>
                </a:solidFill>
              </a:rPr>
              <a:t>중복 코드 제거</a:t>
            </a:r>
            <a:r>
              <a:rPr lang="en-US" altLang="ko-KR" b="1" dirty="0">
                <a:solidFill>
                  <a:srgbClr val="00B050"/>
                </a:solidFill>
              </a:rPr>
              <a:t>(Extract Method, Introduce constants/variables)</a:t>
            </a:r>
            <a:br>
              <a:rPr lang="ko-KR" altLang="en-US" dirty="0">
                <a:solidFill>
                  <a:srgbClr val="00B050"/>
                </a:solidFill>
              </a:rPr>
            </a:br>
            <a:r>
              <a:rPr lang="ko-KR" altLang="en-US" dirty="0">
                <a:solidFill>
                  <a:srgbClr val="00B050"/>
                </a:solidFill>
              </a:rPr>
              <a:t>반복적으로 사용되던 코드를 하나의 함수로 통합 </a:t>
            </a:r>
            <a:r>
              <a:rPr lang="ko-KR" altLang="en-US" b="1" dirty="0">
                <a:solidFill>
                  <a:srgbClr val="00B050"/>
                </a:solidFill>
              </a:rPr>
              <a:t>재사용성과 유지보수성향상　</a:t>
            </a:r>
            <a:endParaRPr lang="en-US" altLang="ko-KR" b="1" dirty="0">
              <a:solidFill>
                <a:srgbClr val="00B050"/>
              </a:solidFill>
            </a:endParaRPr>
          </a:p>
          <a:p>
            <a:endParaRPr lang="en-US" altLang="ko-KR" b="1" dirty="0">
              <a:solidFill>
                <a:srgbClr val="00B05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　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가변 인자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활용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...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 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　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가변 인자를 받아, 함수 호출 시 여러 개의 문자열을 유연하게 처리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569F89-2C44-4BC8-B9FD-DF642D1D5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2194" y="4262101"/>
            <a:ext cx="3647361" cy="11788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7A360D-0C18-402E-9093-7E3FA22367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1349" y="5103833"/>
            <a:ext cx="3753364" cy="1297892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670B4DB-D342-4625-B84E-2BF126DDB6D2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 flipV="1">
            <a:off x="6173822" y="3301344"/>
            <a:ext cx="1023539" cy="645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DC11BC9-B943-46D1-BA68-600DB901A365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5029555" y="3301344"/>
            <a:ext cx="2167806" cy="1550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367BD33-5F4C-4348-A04A-F53DF95BD02E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 flipV="1">
            <a:off x="6134713" y="3301344"/>
            <a:ext cx="1062648" cy="2451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C411B6-CFFA-410B-A7A6-FBA1584801B9}"/>
              </a:ext>
            </a:extLst>
          </p:cNvPr>
          <p:cNvGrpSpPr/>
          <p:nvPr/>
        </p:nvGrpSpPr>
        <p:grpSpPr>
          <a:xfrm>
            <a:off x="7197361" y="2438644"/>
            <a:ext cx="4365262" cy="3838611"/>
            <a:chOff x="7110129" y="4012018"/>
            <a:chExt cx="4365262" cy="383861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E9C4747-242B-4B68-BB7E-E4473A9FB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10129" y="4012018"/>
              <a:ext cx="4365262" cy="1725400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C93E7DC-C84A-47D1-9D47-9C1195975B77}"/>
                </a:ext>
              </a:extLst>
            </p:cNvPr>
            <p:cNvSpPr/>
            <p:nvPr/>
          </p:nvSpPr>
          <p:spPr>
            <a:xfrm>
              <a:off x="7866813" y="4049489"/>
              <a:ext cx="1581150" cy="244298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121CFED-1420-40F0-B99D-E7CB168C83C0}"/>
                </a:ext>
              </a:extLst>
            </p:cNvPr>
            <p:cNvSpPr/>
            <p:nvPr/>
          </p:nvSpPr>
          <p:spPr>
            <a:xfrm>
              <a:off x="7471525" y="6780996"/>
              <a:ext cx="790575" cy="1552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08D8BB6-9981-4B58-9B78-F46F04A7E1FE}"/>
                </a:ext>
              </a:extLst>
            </p:cNvPr>
            <p:cNvSpPr/>
            <p:nvPr/>
          </p:nvSpPr>
          <p:spPr>
            <a:xfrm>
              <a:off x="7471525" y="7695396"/>
              <a:ext cx="790575" cy="1552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A5C6E39-FF50-4ABA-A01E-B83451DA898E}"/>
              </a:ext>
            </a:extLst>
          </p:cNvPr>
          <p:cNvSpPr txBox="1"/>
          <p:nvPr/>
        </p:nvSpPr>
        <p:spPr>
          <a:xfrm>
            <a:off x="8744620" y="1399205"/>
            <a:ext cx="32165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 err="1"/>
              <a:t>executeSSD</a:t>
            </a:r>
            <a:r>
              <a:rPr lang="en-US" altLang="ko-KR" i="1" dirty="0"/>
              <a:t>(READ, address)</a:t>
            </a:r>
          </a:p>
          <a:p>
            <a:r>
              <a:rPr lang="en-US" altLang="ko-KR" i="1" dirty="0" err="1"/>
              <a:t>executeSSD</a:t>
            </a:r>
            <a:r>
              <a:rPr lang="en-US" altLang="ko-KR" i="1" dirty="0"/>
              <a:t>(WRITE, address, data);</a:t>
            </a:r>
          </a:p>
          <a:p>
            <a:r>
              <a:rPr lang="en-US" altLang="ko-KR" i="1" dirty="0" err="1"/>
              <a:t>executeSSD</a:t>
            </a:r>
            <a:r>
              <a:rPr lang="en-US" altLang="ko-KR" i="1" dirty="0"/>
              <a:t>(ERASE, </a:t>
            </a:r>
            <a:r>
              <a:rPr lang="en-US" altLang="ko-KR" i="1" dirty="0" err="1"/>
              <a:t>lba</a:t>
            </a:r>
            <a:r>
              <a:rPr lang="en-US" altLang="ko-KR" i="1" dirty="0"/>
              <a:t>, size));</a:t>
            </a:r>
          </a:p>
          <a:p>
            <a:r>
              <a:rPr lang="en-US" altLang="ko-KR" i="1" dirty="0" err="1"/>
              <a:t>executeSSD</a:t>
            </a:r>
            <a:r>
              <a:rPr lang="en-US" altLang="ko-KR" i="1" dirty="0"/>
              <a:t>(FLUSH);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4112257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56731FA-0F3B-4D45-9519-367F2CD6F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53" y="1356957"/>
            <a:ext cx="5921150" cy="1600298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80497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 </a:t>
            </a:r>
            <a:r>
              <a:rPr lang="en-US" altLang="ko-KR" dirty="0"/>
              <a:t>- 3 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2228A8-1C20-42D1-A0D9-00D380399C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5" t="5698" r="12239" b="3758"/>
          <a:stretch/>
        </p:blipFill>
        <p:spPr>
          <a:xfrm>
            <a:off x="240753" y="3255104"/>
            <a:ext cx="5266800" cy="34034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C06A54-E304-411A-BC26-1291C870A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973" y="3251762"/>
            <a:ext cx="5055567" cy="3508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E465CA-5BA8-4452-A060-96A5E2F29154}"/>
              </a:ext>
            </a:extLst>
          </p:cNvPr>
          <p:cNvSpPr txBox="1"/>
          <p:nvPr/>
        </p:nvSpPr>
        <p:spPr>
          <a:xfrm>
            <a:off x="240753" y="2943876"/>
            <a:ext cx="2425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Before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805CDB-C042-4D48-BCA1-67468DA0A775}"/>
              </a:ext>
            </a:extLst>
          </p:cNvPr>
          <p:cNvSpPr txBox="1"/>
          <p:nvPr/>
        </p:nvSpPr>
        <p:spPr>
          <a:xfrm>
            <a:off x="6600973" y="2772589"/>
            <a:ext cx="242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After</a:t>
            </a:r>
            <a:endParaRPr lang="ko-KR" altLang="en-US" sz="1800" b="1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7F5A49D-6629-4D3F-A4CF-3638BEA5066F}"/>
              </a:ext>
            </a:extLst>
          </p:cNvPr>
          <p:cNvSpPr/>
          <p:nvPr/>
        </p:nvSpPr>
        <p:spPr>
          <a:xfrm>
            <a:off x="5749693" y="4747432"/>
            <a:ext cx="547816" cy="288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4F9D9A-ABC8-4554-A6F8-F7CA7C8F7F39}"/>
              </a:ext>
            </a:extLst>
          </p:cNvPr>
          <p:cNvSpPr txBox="1"/>
          <p:nvPr/>
        </p:nvSpPr>
        <p:spPr>
          <a:xfrm>
            <a:off x="7331674" y="2673622"/>
            <a:ext cx="3904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가독성 고려한 </a:t>
            </a:r>
            <a:r>
              <a:rPr lang="en-US" altLang="ko-KR" dirty="0"/>
              <a:t>Loop </a:t>
            </a:r>
            <a:r>
              <a:rPr lang="ko-KR" altLang="en-US" dirty="0"/>
              <a:t>변경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상수 도입을 통한 </a:t>
            </a:r>
            <a:r>
              <a:rPr lang="en-US" altLang="ko-KR" dirty="0"/>
              <a:t>Refactoring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971201-A7E4-4C08-8004-B79E9B3C3202}"/>
              </a:ext>
            </a:extLst>
          </p:cNvPr>
          <p:cNvSpPr txBox="1"/>
          <p:nvPr/>
        </p:nvSpPr>
        <p:spPr>
          <a:xfrm>
            <a:off x="240753" y="1004561"/>
            <a:ext cx="4762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TDD </a:t>
            </a:r>
            <a:r>
              <a:rPr lang="ko-KR" altLang="en-US" b="1" dirty="0">
                <a:solidFill>
                  <a:srgbClr val="00B050"/>
                </a:solidFill>
              </a:rPr>
              <a:t>진행 중 </a:t>
            </a:r>
            <a:r>
              <a:rPr lang="en-US" altLang="ko-KR" b="1" dirty="0">
                <a:solidFill>
                  <a:srgbClr val="00B050"/>
                </a:solidFill>
              </a:rPr>
              <a:t>Introduce constants </a:t>
            </a:r>
            <a:r>
              <a:rPr lang="ko-KR" altLang="en-US" b="1" dirty="0">
                <a:solidFill>
                  <a:srgbClr val="00B050"/>
                </a:solidFill>
              </a:rPr>
              <a:t>등을 통한 가독성 확보</a:t>
            </a:r>
          </a:p>
        </p:txBody>
      </p:sp>
    </p:spTree>
    <p:extLst>
      <p:ext uri="{BB962C8B-B14F-4D97-AF65-F5344CB8AC3E}">
        <p14:creationId xmlns:p14="http://schemas.microsoft.com/office/powerpoint/2010/main" val="3217596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97642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 </a:t>
            </a:r>
            <a:r>
              <a:rPr lang="en-US" altLang="ko-KR" dirty="0"/>
              <a:t>- 3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465CA-5BA8-4452-A060-96A5E2F29154}"/>
              </a:ext>
            </a:extLst>
          </p:cNvPr>
          <p:cNvSpPr txBox="1"/>
          <p:nvPr/>
        </p:nvSpPr>
        <p:spPr>
          <a:xfrm>
            <a:off x="355224" y="1288849"/>
            <a:ext cx="2425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Before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805CDB-C042-4D48-BCA1-67468DA0A775}"/>
              </a:ext>
            </a:extLst>
          </p:cNvPr>
          <p:cNvSpPr txBox="1"/>
          <p:nvPr/>
        </p:nvSpPr>
        <p:spPr>
          <a:xfrm>
            <a:off x="6511690" y="1258072"/>
            <a:ext cx="242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After</a:t>
            </a:r>
            <a:endParaRPr lang="ko-KR" altLang="en-US" sz="1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B6B285-C582-43C7-95A6-9564C6E38CD8}"/>
              </a:ext>
            </a:extLst>
          </p:cNvPr>
          <p:cNvSpPr txBox="1"/>
          <p:nvPr/>
        </p:nvSpPr>
        <p:spPr>
          <a:xfrm>
            <a:off x="1108487" y="6117768"/>
            <a:ext cx="3183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메소드 추출 </a:t>
            </a:r>
            <a:r>
              <a:rPr lang="en-US" altLang="ko-KR" b="1" dirty="0"/>
              <a:t>X</a:t>
            </a:r>
          </a:p>
          <a:p>
            <a:r>
              <a:rPr lang="en-US" altLang="ko-KR" b="1" dirty="0"/>
              <a:t>- Command </a:t>
            </a:r>
            <a:r>
              <a:rPr lang="ko-KR" altLang="en-US" b="1" dirty="0"/>
              <a:t>함수 내에서 </a:t>
            </a:r>
            <a:endParaRPr lang="en-US" altLang="ko-KR" b="1" dirty="0"/>
          </a:p>
          <a:p>
            <a:r>
              <a:rPr lang="ko-KR" altLang="en-US" b="1" dirty="0"/>
              <a:t>매번 직접 </a:t>
            </a:r>
            <a:r>
              <a:rPr lang="en-US" altLang="ko-KR" b="1" dirty="0"/>
              <a:t>Error Log</a:t>
            </a:r>
            <a:r>
              <a:rPr lang="ko-KR" altLang="en-US" b="1" dirty="0"/>
              <a:t>를 찍는 방식 </a:t>
            </a:r>
            <a:endParaRPr lang="en-US" altLang="ko-KR" b="1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70FD6AC-FB87-47DC-970E-1EE013503792}"/>
              </a:ext>
            </a:extLst>
          </p:cNvPr>
          <p:cNvSpPr/>
          <p:nvPr/>
        </p:nvSpPr>
        <p:spPr>
          <a:xfrm>
            <a:off x="5680311" y="3230853"/>
            <a:ext cx="716692" cy="288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6C7556-D37B-4E67-9AA5-22D1C6395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690" y="1649944"/>
            <a:ext cx="5248447" cy="34501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3DB89E-9379-4A0A-B45A-DE7EFE62F1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28" b="25823"/>
          <a:stretch/>
        </p:blipFill>
        <p:spPr>
          <a:xfrm>
            <a:off x="355223" y="1596626"/>
            <a:ext cx="5053819" cy="27941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0EC99C-F2B3-45DD-A208-BC8A3FCA2117}"/>
              </a:ext>
            </a:extLst>
          </p:cNvPr>
          <p:cNvSpPr txBox="1"/>
          <p:nvPr/>
        </p:nvSpPr>
        <p:spPr>
          <a:xfrm>
            <a:off x="7059827" y="6004439"/>
            <a:ext cx="3941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</a:t>
            </a:r>
            <a:r>
              <a:rPr lang="ko-KR" altLang="en-US" b="1" dirty="0"/>
              <a:t>메소드 추출</a:t>
            </a:r>
            <a:endParaRPr lang="en-US" altLang="ko-KR" b="1" dirty="0"/>
          </a:p>
          <a:p>
            <a:r>
              <a:rPr lang="en-US" altLang="ko-KR" b="1" dirty="0"/>
              <a:t>-Error Msg</a:t>
            </a:r>
            <a:r>
              <a:rPr lang="ko-KR" altLang="en-US" b="1" dirty="0"/>
              <a:t>를 리턴하고</a:t>
            </a:r>
            <a:r>
              <a:rPr lang="en-US" altLang="ko-KR" b="1" dirty="0"/>
              <a:t>, Msg</a:t>
            </a:r>
            <a:r>
              <a:rPr lang="ko-KR" altLang="en-US" b="1" dirty="0"/>
              <a:t>가 있을 시 </a:t>
            </a:r>
            <a:r>
              <a:rPr lang="en-US" altLang="ko-KR" b="1" dirty="0"/>
              <a:t>Log</a:t>
            </a:r>
            <a:r>
              <a:rPr lang="ko-KR" altLang="en-US" b="1" dirty="0"/>
              <a:t>를 찍는 구조로 변경</a:t>
            </a:r>
            <a:endParaRPr lang="en-US" altLang="ko-KR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AAE192-11B4-418F-A6B3-DCA650862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691" y="5142284"/>
            <a:ext cx="3700618" cy="7060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121E01A-DE9A-44FE-9BBD-D6BA93821C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80" t="30074" r="14426" b="6835"/>
          <a:stretch/>
        </p:blipFill>
        <p:spPr>
          <a:xfrm>
            <a:off x="355222" y="4512413"/>
            <a:ext cx="5053819" cy="15546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C816DF-C509-40F2-8AAF-D42EECF18695}"/>
              </a:ext>
            </a:extLst>
          </p:cNvPr>
          <p:cNvSpPr txBox="1"/>
          <p:nvPr/>
        </p:nvSpPr>
        <p:spPr>
          <a:xfrm>
            <a:off x="327370" y="969348"/>
            <a:ext cx="4764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Logger</a:t>
            </a:r>
            <a:r>
              <a:rPr lang="ko-KR" altLang="en-US" b="1" dirty="0">
                <a:solidFill>
                  <a:srgbClr val="00B050"/>
                </a:solidFill>
              </a:rPr>
              <a:t> 도입 전후 </a:t>
            </a:r>
            <a:r>
              <a:rPr lang="en-US" altLang="ko-KR" b="1" dirty="0">
                <a:solidFill>
                  <a:srgbClr val="00B050"/>
                </a:solidFill>
              </a:rPr>
              <a:t>Extract Method </a:t>
            </a:r>
            <a:r>
              <a:rPr lang="ko-KR" altLang="en-US" b="1" dirty="0">
                <a:solidFill>
                  <a:srgbClr val="00B050"/>
                </a:solidFill>
              </a:rPr>
              <a:t>등을 통한 가독성 확보</a:t>
            </a:r>
          </a:p>
        </p:txBody>
      </p:sp>
    </p:spTree>
    <p:extLst>
      <p:ext uri="{BB962C8B-B14F-4D97-AF65-F5344CB8AC3E}">
        <p14:creationId xmlns:p14="http://schemas.microsoft.com/office/powerpoint/2010/main" val="840579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9;p3">
            <a:extLst>
              <a:ext uri="{FF2B5EF4-FFF2-40B4-BE49-F238E27FC236}">
                <a16:creationId xmlns:a16="http://schemas.microsoft.com/office/drawing/2014/main" id="{2C46814C-8874-4AF4-A210-1064B1C0FF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5979" y="310143"/>
            <a:ext cx="10795445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 </a:t>
            </a:r>
            <a:r>
              <a:rPr lang="en-US" altLang="ko-KR" dirty="0"/>
              <a:t>- 4</a:t>
            </a:r>
            <a:endParaRPr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E04539E-5A49-45A2-A1E1-9BB49F49A63B}"/>
              </a:ext>
            </a:extLst>
          </p:cNvPr>
          <p:cNvGrpSpPr/>
          <p:nvPr/>
        </p:nvGrpSpPr>
        <p:grpSpPr>
          <a:xfrm>
            <a:off x="296269" y="2240856"/>
            <a:ext cx="7952382" cy="4307002"/>
            <a:chOff x="740152" y="1817841"/>
            <a:chExt cx="8859570" cy="479815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ED010BC-FC57-44B9-9461-2E09C0F5D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0152" y="1890944"/>
              <a:ext cx="2276191" cy="472505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75DE330-E4CD-4938-8BBC-FF92AF1B4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1383" y="1817841"/>
              <a:ext cx="2087655" cy="184490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2674A71-11BC-408D-8389-85DB87D30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9139" y="3936836"/>
              <a:ext cx="5400583" cy="266428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87A8DFA-37D5-460D-BB30-D897C415166B}"/>
                </a:ext>
              </a:extLst>
            </p:cNvPr>
            <p:cNvSpPr/>
            <p:nvPr/>
          </p:nvSpPr>
          <p:spPr>
            <a:xfrm>
              <a:off x="740152" y="4927107"/>
              <a:ext cx="2276191" cy="15003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2F68365C-4631-4D7B-9B8A-94DCE78D199E}"/>
                </a:ext>
              </a:extLst>
            </p:cNvPr>
            <p:cNvSpPr/>
            <p:nvPr/>
          </p:nvSpPr>
          <p:spPr>
            <a:xfrm>
              <a:off x="3399993" y="3639826"/>
              <a:ext cx="372862" cy="727969"/>
            </a:xfrm>
            <a:prstGeom prst="rightArrow">
              <a:avLst/>
            </a:prstGeom>
            <a:solidFill>
              <a:schemeClr val="tx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C565527-1513-491F-BC6B-57D8B11C24CB}"/>
                </a:ext>
              </a:extLst>
            </p:cNvPr>
            <p:cNvSpPr/>
            <p:nvPr/>
          </p:nvSpPr>
          <p:spPr>
            <a:xfrm>
              <a:off x="4199139" y="3249227"/>
              <a:ext cx="2053274" cy="230819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3C3403B-7ECC-449E-A2C5-6CD5EFEBF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212808"/>
              </p:ext>
            </p:extLst>
          </p:nvPr>
        </p:nvGraphicFramePr>
        <p:xfrm>
          <a:off x="5618043" y="1570875"/>
          <a:ext cx="6349055" cy="2438400"/>
        </p:xfrm>
        <a:graphic>
          <a:graphicData uri="http://schemas.openxmlformats.org/drawingml/2006/table">
            <a:tbl>
              <a:tblPr/>
              <a:tblGrid>
                <a:gridCol w="843824">
                  <a:extLst>
                    <a:ext uri="{9D8B030D-6E8A-4147-A177-3AD203B41FA5}">
                      <a16:colId xmlns:a16="http://schemas.microsoft.com/office/drawing/2014/main" val="1055406875"/>
                    </a:ext>
                  </a:extLst>
                </a:gridCol>
                <a:gridCol w="2610035">
                  <a:extLst>
                    <a:ext uri="{9D8B030D-6E8A-4147-A177-3AD203B41FA5}">
                      <a16:colId xmlns:a16="http://schemas.microsoft.com/office/drawing/2014/main" val="3507426516"/>
                    </a:ext>
                  </a:extLst>
                </a:gridCol>
                <a:gridCol w="2895196">
                  <a:extLst>
                    <a:ext uri="{9D8B030D-6E8A-4147-A177-3AD203B41FA5}">
                      <a16:colId xmlns:a16="http://schemas.microsoft.com/office/drawing/2014/main" val="458388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1200" b="1" dirty="0" err="1">
                          <a:effectLst/>
                          <a:latin typeface="+mn-ea"/>
                          <a:ea typeface="+mn-ea"/>
                        </a:rPr>
                        <a:t>리팩토링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 전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1200" b="1" dirty="0" err="1">
                          <a:effectLst/>
                          <a:latin typeface="+mn-ea"/>
                          <a:ea typeface="+mn-ea"/>
                        </a:rPr>
                        <a:t>리팩토링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endParaRPr lang="en-US" altLang="ko-KR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322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</a:rPr>
                        <a:t>검증 책임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</a:rPr>
                        <a:t>SSD, Command 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</a:rPr>
                        <a:t>등 여러 곳에 분산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</a:rPr>
                        <a:t>Validator 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</a:rPr>
                        <a:t>구현체로 명확하게 분리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968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</a:rPr>
                        <a:t>코드 중복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</a:rPr>
                        <a:t>각 명령어별로 비슷한 검증 코드 반복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ArgsValidator</a:t>
                      </a:r>
                      <a:r>
                        <a:rPr lang="ko-KR" altLang="en-US" sz="1200">
                          <a:effectLst/>
                          <a:latin typeface="+mn-ea"/>
                          <a:ea typeface="+mn-ea"/>
                        </a:rPr>
                        <a:t>로 공통화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4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</a:rPr>
                        <a:t>확장성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</a:rPr>
                        <a:t>새로운 검증 추가 시 여러 곳 수정 필요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Validator/Factory</a:t>
                      </a:r>
                      <a:r>
                        <a:rPr lang="ko-KR" altLang="en-US" sz="120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만 추가</a:t>
                      </a:r>
                      <a:r>
                        <a:rPr lang="en-US" altLang="ko-KR" sz="120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수정하면 됨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09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</a:rPr>
                        <a:t>테스트 용이성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</a:rPr>
                        <a:t>명령 실행과 검증이 섞여 단위 테스트 어려움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</a:rPr>
                        <a:t>각 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</a:rPr>
                        <a:t>Validator 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</a:rPr>
                        <a:t>단위 테스트 가능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689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</a:rPr>
                        <a:t>가독성</a:t>
                      </a:r>
                      <a:r>
                        <a:rPr lang="en-US" altLang="ko-KR" sz="12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br>
                        <a:rPr lang="en-US" altLang="ko-KR" sz="12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</a:rPr>
                        <a:t>유지보수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</a:rPr>
                        <a:t>검증 로직이 여러 곳에 흩어져 있어 파악 어려움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</a:rPr>
                        <a:t>각 명령어별로 검증 로직이 명확하게 분리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59628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0A1D785-375D-4562-AEC0-CD6A77331685}"/>
              </a:ext>
            </a:extLst>
          </p:cNvPr>
          <p:cNvSpPr txBox="1"/>
          <p:nvPr/>
        </p:nvSpPr>
        <p:spPr>
          <a:xfrm>
            <a:off x="504825" y="1162050"/>
            <a:ext cx="3661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SSD – </a:t>
            </a:r>
            <a:r>
              <a:rPr lang="en-US" altLang="ko-KR" b="1" dirty="0" err="1">
                <a:solidFill>
                  <a:srgbClr val="00B050"/>
                </a:solidFill>
              </a:rPr>
              <a:t>CommandValidation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ko-KR" altLang="en-US" b="1" dirty="0">
                <a:solidFill>
                  <a:srgbClr val="00B050"/>
                </a:solidFill>
              </a:rPr>
              <a:t>관련 </a:t>
            </a:r>
            <a:r>
              <a:rPr lang="ko-KR" altLang="en-US" b="1" dirty="0" err="1">
                <a:solidFill>
                  <a:srgbClr val="00B050"/>
                </a:solidFill>
              </a:rPr>
              <a:t>리팩토링</a:t>
            </a:r>
            <a:endParaRPr lang="en-US" altLang="ko-KR" b="1" dirty="0">
              <a:solidFill>
                <a:srgbClr val="00B050"/>
              </a:solidFill>
            </a:endParaRPr>
          </a:p>
          <a:p>
            <a:r>
              <a:rPr lang="en-US" altLang="ko-KR" b="1" dirty="0">
                <a:solidFill>
                  <a:srgbClr val="00B050"/>
                </a:solidFill>
              </a:rPr>
              <a:t>“Factory Method Pattern”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BBD190-E28E-4BE2-8A01-628744791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8645" y="4529787"/>
            <a:ext cx="3694866" cy="168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54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426870" y="1238824"/>
            <a:ext cx="10515600" cy="75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600" dirty="0"/>
              <a:t>[as-was]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600" dirty="0"/>
              <a:t>SSD</a:t>
            </a:r>
            <a:r>
              <a:rPr lang="ko-KR" altLang="en-US" sz="1600" dirty="0"/>
              <a:t>의 모든 파라미터에 대한 검증이 </a:t>
            </a:r>
            <a:r>
              <a:rPr lang="en-US" altLang="ko-KR" sz="1600" dirty="0"/>
              <a:t>SSD Class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들어가있어서</a:t>
            </a:r>
            <a:r>
              <a:rPr lang="ko-KR" altLang="en-US" sz="1600" dirty="0"/>
              <a:t> 코드가 정리되어 있지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디버깅이 쉽지 않음</a:t>
            </a:r>
            <a:r>
              <a:rPr lang="en-US" altLang="ko-KR" sz="1600" dirty="0"/>
              <a:t>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600" dirty="0"/>
              <a:t>-&gt; </a:t>
            </a:r>
            <a:r>
              <a:rPr lang="ko-KR" altLang="en-US" sz="1600" dirty="0"/>
              <a:t>실제 파라미터 검증 부분에서 오류 발생함</a:t>
            </a:r>
            <a:endParaRPr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C4F3D1-E2FD-4EF8-AE30-C31E480FF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22" y="2067129"/>
            <a:ext cx="4414146" cy="45755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44ACC6-1CBD-4104-9B10-F0CB2D9A9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670" y="2057925"/>
            <a:ext cx="4089086" cy="26044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8EEE7ED-7250-40C5-8FEE-D28F41BA31FC}"/>
              </a:ext>
            </a:extLst>
          </p:cNvPr>
          <p:cNvSpPr/>
          <p:nvPr/>
        </p:nvSpPr>
        <p:spPr>
          <a:xfrm>
            <a:off x="1366886" y="2067129"/>
            <a:ext cx="565608" cy="266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392A9A-E611-41BC-9D9F-26020DE49876}"/>
              </a:ext>
            </a:extLst>
          </p:cNvPr>
          <p:cNvSpPr/>
          <p:nvPr/>
        </p:nvSpPr>
        <p:spPr>
          <a:xfrm>
            <a:off x="828511" y="4169382"/>
            <a:ext cx="4414145" cy="1394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59;p3">
            <a:extLst>
              <a:ext uri="{FF2B5EF4-FFF2-40B4-BE49-F238E27FC236}">
                <a16:creationId xmlns:a16="http://schemas.microsoft.com/office/drawing/2014/main" id="{E4CC1D30-A18A-41F7-B6AE-A4E178C36C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5979" y="310143"/>
            <a:ext cx="10795445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 </a:t>
            </a:r>
            <a:r>
              <a:rPr lang="en-US" altLang="ko-KR" dirty="0"/>
              <a:t>- 4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E78E62-7051-4F30-A326-E487F5A17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998" y="4909774"/>
            <a:ext cx="6747318" cy="165723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CABBEA7-346E-4691-AE25-D3CF774F3B53}"/>
              </a:ext>
            </a:extLst>
          </p:cNvPr>
          <p:cNvCxnSpPr/>
          <p:nvPr/>
        </p:nvCxnSpPr>
        <p:spPr>
          <a:xfrm>
            <a:off x="6305550" y="3474324"/>
            <a:ext cx="33813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47FBB207-FDDE-4DC1-911C-B83BB9F5662C}"/>
              </a:ext>
            </a:extLst>
          </p:cNvPr>
          <p:cNvCxnSpPr/>
          <p:nvPr/>
        </p:nvCxnSpPr>
        <p:spPr>
          <a:xfrm rot="16200000" flipH="1">
            <a:off x="9845664" y="3565536"/>
            <a:ext cx="1385743" cy="807870"/>
          </a:xfrm>
          <a:prstGeom prst="bentConnector3">
            <a:avLst>
              <a:gd name="adj1" fmla="val -178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68DF08-6296-4A44-8EF0-BF13B1F2FADD}"/>
              </a:ext>
            </a:extLst>
          </p:cNvPr>
          <p:cNvSpPr/>
          <p:nvPr/>
        </p:nvSpPr>
        <p:spPr>
          <a:xfrm>
            <a:off x="5498558" y="5401251"/>
            <a:ext cx="6558758" cy="2179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E0298B-29CB-462D-9A56-4E5E8534E5B4}"/>
              </a:ext>
            </a:extLst>
          </p:cNvPr>
          <p:cNvSpPr txBox="1"/>
          <p:nvPr/>
        </p:nvSpPr>
        <p:spPr>
          <a:xfrm>
            <a:off x="9131739" y="5679625"/>
            <a:ext cx="2874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>
                <a:solidFill>
                  <a:schemeClr val="bg1"/>
                </a:solidFill>
              </a:rPr>
              <a:t>한 곳에서 </a:t>
            </a:r>
            <a:r>
              <a:rPr lang="en-US" altLang="ko-KR" b="1" i="1" dirty="0">
                <a:solidFill>
                  <a:schemeClr val="bg1"/>
                </a:solidFill>
              </a:rPr>
              <a:t>“</a:t>
            </a:r>
            <a:r>
              <a:rPr lang="ko-KR" altLang="en-US" b="1" i="1" dirty="0">
                <a:solidFill>
                  <a:schemeClr val="bg1"/>
                </a:solidFill>
              </a:rPr>
              <a:t>각 명령어에 적절한</a:t>
            </a:r>
            <a:r>
              <a:rPr lang="en-US" altLang="ko-KR" b="1" i="1" dirty="0">
                <a:solidFill>
                  <a:schemeClr val="bg1"/>
                </a:solidFill>
              </a:rPr>
              <a:t>”</a:t>
            </a:r>
          </a:p>
          <a:p>
            <a:r>
              <a:rPr lang="en-US" altLang="ko-KR" b="1" i="1" dirty="0" err="1">
                <a:solidFill>
                  <a:schemeClr val="bg1"/>
                </a:solidFill>
              </a:rPr>
              <a:t>CommandValidator</a:t>
            </a:r>
            <a:r>
              <a:rPr lang="en-US" altLang="ko-KR" b="1" i="1" dirty="0">
                <a:solidFill>
                  <a:schemeClr val="bg1"/>
                </a:solidFill>
              </a:rPr>
              <a:t> </a:t>
            </a:r>
            <a:r>
              <a:rPr lang="ko-KR" altLang="en-US" b="1" i="1" dirty="0">
                <a:solidFill>
                  <a:schemeClr val="bg1"/>
                </a:solidFill>
              </a:rPr>
              <a:t>객체를 생성 </a:t>
            </a:r>
          </a:p>
        </p:txBody>
      </p:sp>
    </p:spTree>
    <p:extLst>
      <p:ext uri="{BB962C8B-B14F-4D97-AF65-F5344CB8AC3E}">
        <p14:creationId xmlns:p14="http://schemas.microsoft.com/office/powerpoint/2010/main" val="1495699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82402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 </a:t>
            </a:r>
            <a:r>
              <a:rPr lang="en-US" altLang="ko-KR" dirty="0"/>
              <a:t>- 5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504825" y="1685270"/>
            <a:ext cx="10515600" cy="75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600" b="1" dirty="0"/>
              <a:t>[as-was]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600" dirty="0"/>
              <a:t>Command</a:t>
            </a:r>
            <a:r>
              <a:rPr lang="ko-KR" altLang="en-US" sz="1600" dirty="0"/>
              <a:t>의 개발자들이 달라 코드의 일관성이 없음</a:t>
            </a:r>
            <a:endParaRPr lang="en-US" altLang="ko-KR" sz="16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600" dirty="0"/>
              <a:t>execute method</a:t>
            </a:r>
            <a:r>
              <a:rPr lang="ko-KR" altLang="en-US" sz="1600" dirty="0"/>
              <a:t>가 너무 방대해지고 코드가 정리되어 있지 않음 </a:t>
            </a:r>
            <a:r>
              <a:rPr lang="en-US" altLang="ko-KR" sz="1600" b="1" dirty="0"/>
              <a:t>-&gt; Template Method Pattern </a:t>
            </a:r>
            <a:r>
              <a:rPr lang="ko-KR" altLang="en-US" sz="1600" b="1" dirty="0"/>
              <a:t>도입</a:t>
            </a:r>
            <a:endParaRPr sz="1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6D8911-9F2F-48CF-BDFE-8B911B40C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88" y="2499895"/>
            <a:ext cx="3724795" cy="7525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FCC5B1-3104-4691-BD94-0DD74962F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88" y="3314520"/>
            <a:ext cx="8268854" cy="3400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303189-B761-41F5-BA0F-0AD9AFD85519}"/>
              </a:ext>
            </a:extLst>
          </p:cNvPr>
          <p:cNvSpPr txBox="1"/>
          <p:nvPr/>
        </p:nvSpPr>
        <p:spPr>
          <a:xfrm>
            <a:off x="504825" y="1060996"/>
            <a:ext cx="4982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Shell – </a:t>
            </a:r>
            <a:r>
              <a:rPr lang="en-US" altLang="ko-KR" b="1" dirty="0" err="1">
                <a:solidFill>
                  <a:srgbClr val="00B050"/>
                </a:solidFill>
              </a:rPr>
              <a:t>ICommand</a:t>
            </a:r>
            <a:r>
              <a:rPr lang="en-US" altLang="ko-KR" b="1" dirty="0">
                <a:solidFill>
                  <a:srgbClr val="00B050"/>
                </a:solidFill>
              </a:rPr>
              <a:t> / %Command </a:t>
            </a:r>
            <a:r>
              <a:rPr lang="ko-KR" altLang="en-US" b="1" dirty="0">
                <a:solidFill>
                  <a:srgbClr val="00B050"/>
                </a:solidFill>
              </a:rPr>
              <a:t>관련 </a:t>
            </a:r>
            <a:r>
              <a:rPr lang="ko-KR" altLang="en-US" b="1" dirty="0" err="1">
                <a:solidFill>
                  <a:srgbClr val="00B050"/>
                </a:solidFill>
              </a:rPr>
              <a:t>리팩토링</a:t>
            </a:r>
            <a:endParaRPr lang="en-US" altLang="ko-KR" b="1" dirty="0">
              <a:solidFill>
                <a:srgbClr val="00B050"/>
              </a:solidFill>
            </a:endParaRPr>
          </a:p>
          <a:p>
            <a:r>
              <a:rPr lang="en-US" altLang="ko-KR" b="1" dirty="0">
                <a:solidFill>
                  <a:srgbClr val="00B050"/>
                </a:solidFill>
              </a:rPr>
              <a:t>“Template Method Pattern” – Command </a:t>
            </a:r>
            <a:r>
              <a:rPr lang="ko-KR" altLang="en-US" b="1" dirty="0">
                <a:solidFill>
                  <a:srgbClr val="00B050"/>
                </a:solidFill>
              </a:rPr>
              <a:t>추상 클래스 추가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81926-2A35-477D-AFA1-1ED6AAF673B3}"/>
              </a:ext>
            </a:extLst>
          </p:cNvPr>
          <p:cNvSpPr txBox="1"/>
          <p:nvPr/>
        </p:nvSpPr>
        <p:spPr>
          <a:xfrm>
            <a:off x="6704723" y="1064717"/>
            <a:ext cx="61055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1" dirty="0"/>
              <a:t>템플릿 메서드 패턴은</a:t>
            </a:r>
            <a:endParaRPr lang="en-US" altLang="ko-KR" b="1" i="1" dirty="0"/>
          </a:p>
          <a:p>
            <a:r>
              <a:rPr lang="ko-KR" altLang="en-US" b="1" i="1" dirty="0"/>
              <a:t>알고리즘의 구조는 상위 클래스에서 정의하고</a:t>
            </a:r>
            <a:r>
              <a:rPr lang="en-US" altLang="ko-KR" b="1" i="1" dirty="0"/>
              <a:t>, </a:t>
            </a:r>
          </a:p>
          <a:p>
            <a:r>
              <a:rPr lang="ko-KR" altLang="en-US" b="1" i="1" dirty="0"/>
              <a:t>알고리즘의 특정 단계는 하위 클래스에서 구현하도록 하는 패턴</a:t>
            </a:r>
          </a:p>
        </p:txBody>
      </p:sp>
    </p:spTree>
    <p:extLst>
      <p:ext uri="{BB962C8B-B14F-4D97-AF65-F5344CB8AC3E}">
        <p14:creationId xmlns:p14="http://schemas.microsoft.com/office/powerpoint/2010/main" val="1909451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EEACA1-C22B-4D43-8DE4-8020835A224E}"/>
              </a:ext>
            </a:extLst>
          </p:cNvPr>
          <p:cNvSpPr txBox="1"/>
          <p:nvPr/>
        </p:nvSpPr>
        <p:spPr>
          <a:xfrm>
            <a:off x="520172" y="1150070"/>
            <a:ext cx="92047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[as-is]</a:t>
            </a:r>
            <a:br>
              <a:rPr lang="en-US" altLang="ko-KR" dirty="0"/>
            </a:br>
            <a:r>
              <a:rPr lang="en-US" altLang="ko-KR" dirty="0" err="1"/>
              <a:t>ICommand</a:t>
            </a:r>
            <a:r>
              <a:rPr lang="en-US" altLang="ko-KR" dirty="0"/>
              <a:t> Interface</a:t>
            </a:r>
            <a:r>
              <a:rPr lang="ko-KR" altLang="en-US" dirty="0"/>
              <a:t>를 구현하는 추상 클래스를 선언하고 </a:t>
            </a:r>
            <a:endParaRPr lang="en-US" altLang="ko-KR" dirty="0"/>
          </a:p>
          <a:p>
            <a:r>
              <a:rPr lang="ko-KR" altLang="en-US" dirty="0"/>
              <a:t>내부적으로 </a:t>
            </a:r>
            <a:r>
              <a:rPr lang="en-US" altLang="ko-KR" dirty="0" err="1"/>
              <a:t>ValidCheck</a:t>
            </a:r>
            <a:r>
              <a:rPr lang="en-US" altLang="ko-KR" dirty="0"/>
              <a:t> -&gt; </a:t>
            </a:r>
            <a:r>
              <a:rPr lang="en-US" altLang="ko-KR" dirty="0" err="1"/>
              <a:t>doExcute</a:t>
            </a:r>
            <a:r>
              <a:rPr lang="ko-KR" altLang="en-US" dirty="0"/>
              <a:t>의 순서대로 사용하도록 템플릿을 정의함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b="1" dirty="0"/>
              <a:t>Why?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차 도입 후 보니 </a:t>
            </a:r>
            <a:r>
              <a:rPr lang="en-US" altLang="ko-KR" dirty="0"/>
              <a:t>valid </a:t>
            </a:r>
            <a:r>
              <a:rPr lang="ko-KR" altLang="en-US" dirty="0"/>
              <a:t>체크 코드에 중복이 많고 </a:t>
            </a:r>
            <a:r>
              <a:rPr lang="en-US" altLang="ko-KR" dirty="0"/>
              <a:t>Command</a:t>
            </a:r>
            <a:r>
              <a:rPr lang="ko-KR" altLang="en-US" dirty="0"/>
              <a:t>별로 필요한 </a:t>
            </a:r>
            <a:r>
              <a:rPr lang="en-US" altLang="ko-KR" dirty="0"/>
              <a:t>valid</a:t>
            </a:r>
            <a:r>
              <a:rPr lang="ko-KR" altLang="en-US" dirty="0"/>
              <a:t> 체크가 다르며</a:t>
            </a:r>
            <a:r>
              <a:rPr lang="en-US" altLang="ko-KR" dirty="0"/>
              <a:t>, </a:t>
            </a:r>
            <a:r>
              <a:rPr lang="ko-KR" altLang="en-US" dirty="0"/>
              <a:t>작성 방식도 서로 다름</a:t>
            </a:r>
            <a:br>
              <a:rPr lang="en-US" altLang="ko-KR" dirty="0"/>
            </a:br>
            <a:r>
              <a:rPr lang="en-US" altLang="ko-KR" dirty="0"/>
              <a:t>(ex.</a:t>
            </a:r>
            <a:r>
              <a:rPr lang="ko-KR" altLang="en-US" dirty="0"/>
              <a:t> </a:t>
            </a:r>
            <a:r>
              <a:rPr lang="en-US" altLang="ko-KR" dirty="0"/>
              <a:t>Read</a:t>
            </a:r>
            <a:r>
              <a:rPr lang="ko-KR" altLang="en-US" dirty="0"/>
              <a:t>는 주소의 유효성만 체크하면 되나</a:t>
            </a:r>
            <a:r>
              <a:rPr lang="en-US" altLang="ko-KR" dirty="0"/>
              <a:t>, Write</a:t>
            </a:r>
            <a:r>
              <a:rPr lang="ko-KR" altLang="en-US" dirty="0"/>
              <a:t>는 주소의 유효성과 저장될 값의 유효성 체크도 필요함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FD9F552-658B-4D07-B4C1-9F54E5D46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2848897"/>
            <a:ext cx="6275587" cy="36989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9BBF8CE-6017-427A-B3DC-454B307B7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306" y="4110087"/>
            <a:ext cx="5939251" cy="2616880"/>
          </a:xfrm>
          <a:prstGeom prst="rect">
            <a:avLst/>
          </a:prstGeom>
        </p:spPr>
      </p:pic>
      <p:sp>
        <p:nvSpPr>
          <p:cNvPr id="9" name="Google Shape;59;p3">
            <a:extLst>
              <a:ext uri="{FF2B5EF4-FFF2-40B4-BE49-F238E27FC236}">
                <a16:creationId xmlns:a16="http://schemas.microsoft.com/office/drawing/2014/main" id="{9D410D44-CD82-4C65-9647-ECAEE64106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82402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 </a:t>
            </a:r>
            <a:r>
              <a:rPr lang="en-US" altLang="ko-KR" dirty="0"/>
              <a:t>- 5</a:t>
            </a:r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545BE5-9BC9-426D-848C-773F00BAEDBE}"/>
              </a:ext>
            </a:extLst>
          </p:cNvPr>
          <p:cNvSpPr/>
          <p:nvPr/>
        </p:nvSpPr>
        <p:spPr>
          <a:xfrm>
            <a:off x="952500" y="4110087"/>
            <a:ext cx="4343400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5F8F817-9BAE-48C9-99B6-31AB1A3240C3}"/>
              </a:ext>
            </a:extLst>
          </p:cNvPr>
          <p:cNvCxnSpPr/>
          <p:nvPr/>
        </p:nvCxnSpPr>
        <p:spPr>
          <a:xfrm>
            <a:off x="2619375" y="4362450"/>
            <a:ext cx="6953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603F77E-A1BF-479A-8001-A6C2A38E60AF}"/>
              </a:ext>
            </a:extLst>
          </p:cNvPr>
          <p:cNvCxnSpPr/>
          <p:nvPr/>
        </p:nvCxnSpPr>
        <p:spPr>
          <a:xfrm>
            <a:off x="1924050" y="5676900"/>
            <a:ext cx="6953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2311E46-B8CE-4464-8551-EF449967674C}"/>
              </a:ext>
            </a:extLst>
          </p:cNvPr>
          <p:cNvCxnSpPr>
            <a:cxnSpLocks/>
          </p:cNvCxnSpPr>
          <p:nvPr/>
        </p:nvCxnSpPr>
        <p:spPr>
          <a:xfrm>
            <a:off x="3438525" y="4581525"/>
            <a:ext cx="1752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204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A1072C8-1336-4270-9DE5-DE64DB2F4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40" y="4087403"/>
            <a:ext cx="7369096" cy="25235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96EADC-DACD-4CF6-ABAE-916A79DE1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083" y="4147222"/>
            <a:ext cx="5973009" cy="2400635"/>
          </a:xfrm>
          <a:prstGeom prst="rect">
            <a:avLst/>
          </a:prstGeom>
        </p:spPr>
      </p:pic>
      <p:sp>
        <p:nvSpPr>
          <p:cNvPr id="10" name="Google Shape;59;p3">
            <a:extLst>
              <a:ext uri="{FF2B5EF4-FFF2-40B4-BE49-F238E27FC236}">
                <a16:creationId xmlns:a16="http://schemas.microsoft.com/office/drawing/2014/main" id="{91BF235C-B861-4B1E-9EFB-6BB233731A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82402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 </a:t>
            </a:r>
            <a:r>
              <a:rPr lang="en-US" altLang="ko-KR" dirty="0"/>
              <a:t>- 6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A3DCEA-0DA0-4A69-99C9-328FA468F5B9}"/>
              </a:ext>
            </a:extLst>
          </p:cNvPr>
          <p:cNvSpPr txBox="1"/>
          <p:nvPr/>
        </p:nvSpPr>
        <p:spPr>
          <a:xfrm>
            <a:off x="504825" y="1060996"/>
            <a:ext cx="4253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Shell – Validation </a:t>
            </a:r>
            <a:r>
              <a:rPr lang="ko-KR" altLang="en-US" b="1" dirty="0">
                <a:solidFill>
                  <a:srgbClr val="00B050"/>
                </a:solidFill>
              </a:rPr>
              <a:t>관련 </a:t>
            </a:r>
            <a:r>
              <a:rPr lang="ko-KR" altLang="en-US" b="1" dirty="0" err="1">
                <a:solidFill>
                  <a:srgbClr val="00B050"/>
                </a:solidFill>
              </a:rPr>
              <a:t>리팩토링</a:t>
            </a:r>
            <a:endParaRPr lang="en-US" altLang="ko-KR" b="1" dirty="0">
              <a:solidFill>
                <a:srgbClr val="00B050"/>
              </a:solidFill>
            </a:endParaRPr>
          </a:p>
          <a:p>
            <a:r>
              <a:rPr lang="en-US" altLang="ko-KR" b="1" dirty="0">
                <a:solidFill>
                  <a:srgbClr val="00B050"/>
                </a:solidFill>
              </a:rPr>
              <a:t>“</a:t>
            </a:r>
            <a:r>
              <a:rPr lang="en-US" altLang="ko-KR" b="1" dirty="0" err="1">
                <a:solidFill>
                  <a:srgbClr val="00B050"/>
                </a:solidFill>
              </a:rPr>
              <a:t>ICommandValidator</a:t>
            </a:r>
            <a:r>
              <a:rPr lang="en-US" altLang="ko-KR" b="1" dirty="0">
                <a:solidFill>
                  <a:srgbClr val="00B050"/>
                </a:solidFill>
              </a:rPr>
              <a:t> / </a:t>
            </a:r>
            <a:r>
              <a:rPr lang="en-US" altLang="ko-KR" b="1" dirty="0" err="1">
                <a:solidFill>
                  <a:srgbClr val="00B050"/>
                </a:solidFill>
              </a:rPr>
              <a:t>CommandValidator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ko-KR" altLang="en-US" b="1" dirty="0">
                <a:solidFill>
                  <a:srgbClr val="00B050"/>
                </a:solidFill>
              </a:rPr>
              <a:t>추가</a:t>
            </a:r>
            <a:r>
              <a:rPr lang="en-US" altLang="ko-KR" b="1" dirty="0">
                <a:solidFill>
                  <a:srgbClr val="00B050"/>
                </a:solidFill>
              </a:rPr>
              <a:t>”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D98525-D22C-428C-9DC4-C2F8DD44B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539" y="1700955"/>
            <a:ext cx="4516261" cy="21392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F3E9C30-DF74-47F5-AD90-FD204C86FBE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977" t="35511" r="12517" b="6036"/>
          <a:stretch/>
        </p:blipFill>
        <p:spPr>
          <a:xfrm>
            <a:off x="825055" y="1793430"/>
            <a:ext cx="4623245" cy="195433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50B6B2-0807-41EA-A48F-64B773DE885D}"/>
              </a:ext>
            </a:extLst>
          </p:cNvPr>
          <p:cNvSpPr/>
          <p:nvPr/>
        </p:nvSpPr>
        <p:spPr>
          <a:xfrm>
            <a:off x="6456538" y="3286527"/>
            <a:ext cx="3316111" cy="553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5863DA8-0DAE-448E-9D86-55870AB63E25}"/>
              </a:ext>
            </a:extLst>
          </p:cNvPr>
          <p:cNvSpPr/>
          <p:nvPr/>
        </p:nvSpPr>
        <p:spPr>
          <a:xfrm>
            <a:off x="5671175" y="2626434"/>
            <a:ext cx="547816" cy="288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1125490-9805-4F0F-9D7D-9C37DC5668EF}"/>
              </a:ext>
            </a:extLst>
          </p:cNvPr>
          <p:cNvCxnSpPr>
            <a:cxnSpLocks/>
          </p:cNvCxnSpPr>
          <p:nvPr/>
        </p:nvCxnSpPr>
        <p:spPr>
          <a:xfrm>
            <a:off x="1895475" y="4752975"/>
            <a:ext cx="7715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3B37EA2-D9E2-4133-88FC-CE4AADAE4BFC}"/>
              </a:ext>
            </a:extLst>
          </p:cNvPr>
          <p:cNvCxnSpPr>
            <a:cxnSpLocks/>
          </p:cNvCxnSpPr>
          <p:nvPr/>
        </p:nvCxnSpPr>
        <p:spPr>
          <a:xfrm>
            <a:off x="7629525" y="5400675"/>
            <a:ext cx="9715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77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SSD</a:t>
            </a:r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63CC0C-1461-47E8-B342-39FE0983FD59}"/>
              </a:ext>
            </a:extLst>
          </p:cNvPr>
          <p:cNvSpPr/>
          <p:nvPr/>
        </p:nvSpPr>
        <p:spPr>
          <a:xfrm>
            <a:off x="1875486" y="2318095"/>
            <a:ext cx="1313894" cy="38933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SSD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9589D1-1E0E-4892-918D-7A2EC12A19DB}"/>
              </a:ext>
            </a:extLst>
          </p:cNvPr>
          <p:cNvSpPr/>
          <p:nvPr/>
        </p:nvSpPr>
        <p:spPr>
          <a:xfrm>
            <a:off x="943331" y="2318095"/>
            <a:ext cx="594803" cy="38933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Main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5B8EC1-5902-4D5B-BC45-5F3A85F50214}"/>
              </a:ext>
            </a:extLst>
          </p:cNvPr>
          <p:cNvSpPr/>
          <p:nvPr/>
        </p:nvSpPr>
        <p:spPr>
          <a:xfrm>
            <a:off x="2186204" y="3035010"/>
            <a:ext cx="2006352" cy="38933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Command Validation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597CF6-F5CE-4B16-A9A0-B6360292FE65}"/>
              </a:ext>
            </a:extLst>
          </p:cNvPr>
          <p:cNvSpPr/>
          <p:nvPr/>
        </p:nvSpPr>
        <p:spPr>
          <a:xfrm>
            <a:off x="2186204" y="3653547"/>
            <a:ext cx="2006352" cy="38933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Command Context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DB808B-4CB9-4C0F-B033-43A2B5FC1A83}"/>
              </a:ext>
            </a:extLst>
          </p:cNvPr>
          <p:cNvSpPr/>
          <p:nvPr/>
        </p:nvSpPr>
        <p:spPr>
          <a:xfrm>
            <a:off x="2186204" y="4272084"/>
            <a:ext cx="2006352" cy="38933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Command Service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0AA84E2-99AE-49D0-925B-34FC8027D819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1538134" y="2512765"/>
            <a:ext cx="337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4CE5937-0214-4B97-A451-119BC2D5848A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16200000" flipH="1">
            <a:off x="2697118" y="2542748"/>
            <a:ext cx="327576" cy="656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9AB63D7-72C4-4449-8F11-F3481B541FF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189380" y="3424348"/>
            <a:ext cx="0" cy="22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47E39E4-7772-4C61-96B9-123D0E58CF0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189380" y="4042885"/>
            <a:ext cx="0" cy="22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80FFB2-4AFE-4487-BDF6-ADFBC02B2F70}"/>
              </a:ext>
            </a:extLst>
          </p:cNvPr>
          <p:cNvSpPr/>
          <p:nvPr/>
        </p:nvSpPr>
        <p:spPr>
          <a:xfrm>
            <a:off x="3615508" y="4864901"/>
            <a:ext cx="1249455" cy="31966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Write (buffer)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E6558F-67C3-4F21-B968-3FC47FAF4F79}"/>
              </a:ext>
            </a:extLst>
          </p:cNvPr>
          <p:cNvSpPr/>
          <p:nvPr/>
        </p:nvSpPr>
        <p:spPr>
          <a:xfrm>
            <a:off x="3615508" y="5329348"/>
            <a:ext cx="1249455" cy="31966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Read (Buffer)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668006-DCB1-4E18-B0D3-6A93BDA43A1D}"/>
              </a:ext>
            </a:extLst>
          </p:cNvPr>
          <p:cNvSpPr/>
          <p:nvPr/>
        </p:nvSpPr>
        <p:spPr>
          <a:xfrm>
            <a:off x="3615508" y="5793795"/>
            <a:ext cx="1249455" cy="31966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Erase (Buffer)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CB6131-A3A2-41CD-A916-395D1ACE3AAC}"/>
              </a:ext>
            </a:extLst>
          </p:cNvPr>
          <p:cNvSpPr/>
          <p:nvPr/>
        </p:nvSpPr>
        <p:spPr>
          <a:xfrm>
            <a:off x="3615508" y="6258241"/>
            <a:ext cx="1249455" cy="31966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Flush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C900338-1D4B-4095-8459-5972BAC14A81}"/>
              </a:ext>
            </a:extLst>
          </p:cNvPr>
          <p:cNvCxnSpPr>
            <a:cxnSpLocks/>
            <a:stCxn id="9" idx="2"/>
            <a:endCxn id="34" idx="1"/>
          </p:cNvCxnSpPr>
          <p:nvPr/>
        </p:nvCxnSpPr>
        <p:spPr>
          <a:xfrm rot="16200000" flipH="1">
            <a:off x="2717096" y="5133706"/>
            <a:ext cx="1059982" cy="1154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DF2ECBB1-1B46-4B94-99F9-B2A9C7FC3071}"/>
              </a:ext>
            </a:extLst>
          </p:cNvPr>
          <p:cNvSpPr/>
          <p:nvPr/>
        </p:nvSpPr>
        <p:spPr>
          <a:xfrm>
            <a:off x="3304794" y="4864902"/>
            <a:ext cx="204187" cy="1713004"/>
          </a:xfrm>
          <a:prstGeom prst="leftBrace">
            <a:avLst>
              <a:gd name="adj1" fmla="val 43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9D6B07E-2CDB-4B8D-97F6-89E3D7DDEF87}"/>
              </a:ext>
            </a:extLst>
          </p:cNvPr>
          <p:cNvCxnSpPr>
            <a:cxnSpLocks/>
          </p:cNvCxnSpPr>
          <p:nvPr/>
        </p:nvCxnSpPr>
        <p:spPr>
          <a:xfrm>
            <a:off x="5362113" y="2318095"/>
            <a:ext cx="0" cy="4259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7BB32F5-A6F4-41E4-8FC8-CAA77CD9E576}"/>
              </a:ext>
            </a:extLst>
          </p:cNvPr>
          <p:cNvSpPr/>
          <p:nvPr/>
        </p:nvSpPr>
        <p:spPr>
          <a:xfrm>
            <a:off x="5859265" y="2318095"/>
            <a:ext cx="5522756" cy="3893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SSD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메인 역할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4B92069-1826-4FD4-A995-5E4CFBD50D41}"/>
              </a:ext>
            </a:extLst>
          </p:cNvPr>
          <p:cNvSpPr/>
          <p:nvPr/>
        </p:nvSpPr>
        <p:spPr>
          <a:xfrm>
            <a:off x="5874724" y="3035010"/>
            <a:ext cx="5492713" cy="3893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외부 요청 각 명령에 대한 유효성 검사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ECD72C1-60E6-48DC-B404-9F2156389E08}"/>
              </a:ext>
            </a:extLst>
          </p:cNvPr>
          <p:cNvSpPr/>
          <p:nvPr/>
        </p:nvSpPr>
        <p:spPr>
          <a:xfrm>
            <a:off x="5874724" y="3669777"/>
            <a:ext cx="5492713" cy="3893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각 명령에 필요한 컨텍스트 정보를 저장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9CC80A-7BAF-4F3E-8A2F-B8FCDF1182B5}"/>
              </a:ext>
            </a:extLst>
          </p:cNvPr>
          <p:cNvSpPr/>
          <p:nvPr/>
        </p:nvSpPr>
        <p:spPr>
          <a:xfrm>
            <a:off x="5874724" y="4275061"/>
            <a:ext cx="5492713" cy="3893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각 명령에 실행을 담당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0D912C0-1B35-42FE-B90E-56BCA7EBE034}"/>
              </a:ext>
            </a:extLst>
          </p:cNvPr>
          <p:cNvSpPr/>
          <p:nvPr/>
        </p:nvSpPr>
        <p:spPr>
          <a:xfrm>
            <a:off x="5874724" y="4864901"/>
            <a:ext cx="5492713" cy="3196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Buffer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데이터를 저장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(Buffer Full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Disk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저장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1EE31D4-5AC2-40A6-AFFC-93F1EE1AD47C}"/>
              </a:ext>
            </a:extLst>
          </p:cNvPr>
          <p:cNvSpPr/>
          <p:nvPr/>
        </p:nvSpPr>
        <p:spPr>
          <a:xfrm>
            <a:off x="5874724" y="5329348"/>
            <a:ext cx="5492713" cy="3196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Buffer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Disk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에서 데이터를 읽어서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OUTPUT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저장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ED35D3F-7ABB-4CB0-B5A0-D2BB5A653BCF}"/>
              </a:ext>
            </a:extLst>
          </p:cNvPr>
          <p:cNvSpPr/>
          <p:nvPr/>
        </p:nvSpPr>
        <p:spPr>
          <a:xfrm>
            <a:off x="5874724" y="5793795"/>
            <a:ext cx="5492713" cy="3196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Buffer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Disk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에서 데이터를 삭제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B3C84BF-6C5A-4EDE-8213-7B1726635956}"/>
              </a:ext>
            </a:extLst>
          </p:cNvPr>
          <p:cNvSpPr/>
          <p:nvPr/>
        </p:nvSpPr>
        <p:spPr>
          <a:xfrm>
            <a:off x="5874724" y="6258241"/>
            <a:ext cx="5492713" cy="3196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Buffer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데이터를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Disk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저장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(Buffer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초기화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A51E9C-3E5B-4578-96D4-CCD187961CEA}"/>
              </a:ext>
            </a:extLst>
          </p:cNvPr>
          <p:cNvSpPr/>
          <p:nvPr/>
        </p:nvSpPr>
        <p:spPr>
          <a:xfrm>
            <a:off x="756900" y="1422225"/>
            <a:ext cx="4330005" cy="5149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메시지 흐름 및 구조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FBD74AE-7719-44EB-8CDB-7D883BA46AD7}"/>
              </a:ext>
            </a:extLst>
          </p:cNvPr>
          <p:cNvSpPr/>
          <p:nvPr/>
        </p:nvSpPr>
        <p:spPr>
          <a:xfrm>
            <a:off x="5652781" y="1422225"/>
            <a:ext cx="5714660" cy="5149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역할 및 설명</a:t>
            </a:r>
          </a:p>
        </p:txBody>
      </p:sp>
    </p:spTree>
    <p:extLst>
      <p:ext uri="{BB962C8B-B14F-4D97-AF65-F5344CB8AC3E}">
        <p14:creationId xmlns:p14="http://schemas.microsoft.com/office/powerpoint/2010/main" val="3821089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F851804-A4E2-4DD8-9E4D-D14518FE8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901" y="1565992"/>
            <a:ext cx="9535856" cy="4744112"/>
          </a:xfrm>
          <a:prstGeom prst="rect">
            <a:avLst/>
          </a:prstGeom>
        </p:spPr>
      </p:pic>
      <p:sp>
        <p:nvSpPr>
          <p:cNvPr id="8" name="Google Shape;59;p3">
            <a:extLst>
              <a:ext uri="{FF2B5EF4-FFF2-40B4-BE49-F238E27FC236}">
                <a16:creationId xmlns:a16="http://schemas.microsoft.com/office/drawing/2014/main" id="{0F71D50C-2969-455A-B9DF-5ADB5679B5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82402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 </a:t>
            </a:r>
            <a:r>
              <a:rPr lang="en-US" altLang="ko-KR" dirty="0"/>
              <a:t>- 6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1214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B2711-184B-4A2A-ABC8-A2247150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주요 디자인 패턴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1274A-B85F-4BF9-9669-E267BEA3B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0" y="1114425"/>
            <a:ext cx="10721530" cy="5505449"/>
          </a:xfrm>
        </p:spPr>
        <p:txBody>
          <a:bodyPr>
            <a:normAutofit fontScale="47500" lnSpcReduction="20000"/>
          </a:bodyPr>
          <a:lstStyle/>
          <a:p>
            <a:pPr marL="114300" indent="0">
              <a:lnSpc>
                <a:spcPct val="120000"/>
              </a:lnSpc>
              <a:buNone/>
            </a:pPr>
            <a:r>
              <a:rPr lang="en-US" altLang="ko-KR" b="1" dirty="0"/>
              <a:t>- Command </a:t>
            </a:r>
            <a:r>
              <a:rPr lang="ko-KR" altLang="en-US" b="1" dirty="0"/>
              <a:t>패턴</a:t>
            </a:r>
            <a:endParaRPr lang="en-US" altLang="ko-KR" b="1" dirty="0"/>
          </a:p>
          <a:p>
            <a:pPr marL="114300" indent="0">
              <a:lnSpc>
                <a:spcPct val="120000"/>
              </a:lnSpc>
              <a:buNone/>
            </a:pPr>
            <a:r>
              <a:rPr lang="en-US" altLang="ko-KR" dirty="0"/>
              <a:t>: SSD/Shell</a:t>
            </a:r>
            <a:r>
              <a:rPr lang="ko-KR" altLang="en-US" dirty="0"/>
              <a:t>의 개별 명령을 </a:t>
            </a:r>
            <a:r>
              <a:rPr lang="en-US" altLang="ko-KR" dirty="0"/>
              <a:t>Command </a:t>
            </a:r>
            <a:r>
              <a:rPr lang="ko-KR" altLang="en-US" dirty="0"/>
              <a:t>객체로 정의하고 이를 사용 </a:t>
            </a:r>
            <a:br>
              <a:rPr lang="en-US" altLang="ko-KR" dirty="0"/>
            </a:br>
            <a:r>
              <a:rPr lang="en-US" altLang="ko-KR" dirty="0"/>
              <a:t>  + Invoker</a:t>
            </a:r>
            <a:r>
              <a:rPr lang="ko-KR" altLang="en-US" dirty="0"/>
              <a:t>가 </a:t>
            </a:r>
            <a:r>
              <a:rPr lang="en-US" altLang="ko-KR" dirty="0"/>
              <a:t>Command</a:t>
            </a:r>
            <a:r>
              <a:rPr lang="ko-KR" altLang="en-US" dirty="0"/>
              <a:t>를 </a:t>
            </a:r>
            <a:r>
              <a:rPr lang="en-US" altLang="ko-KR" dirty="0"/>
              <a:t>register/execute </a:t>
            </a:r>
            <a:br>
              <a:rPr lang="en-US" altLang="ko-KR" dirty="0"/>
            </a:br>
            <a:r>
              <a:rPr lang="en-US" altLang="ko-KR" dirty="0"/>
              <a:t>  + </a:t>
            </a:r>
            <a:r>
              <a:rPr lang="ko-KR" altLang="en-US" dirty="0"/>
              <a:t>실제 로직은 별도로 분리된 채로 수행</a:t>
            </a:r>
            <a:endParaRPr lang="en-US" altLang="ko-KR" dirty="0"/>
          </a:p>
          <a:p>
            <a:pPr marL="114300" indent="0">
              <a:lnSpc>
                <a:spcPct val="120000"/>
              </a:lnSpc>
              <a:buNone/>
            </a:pPr>
            <a:endParaRPr lang="ko-KR" altLang="en-US" dirty="0"/>
          </a:p>
          <a:p>
            <a:pPr marL="114300" indent="0">
              <a:lnSpc>
                <a:spcPct val="120000"/>
              </a:lnSpc>
              <a:buNone/>
            </a:pPr>
            <a:r>
              <a:rPr lang="en-US" altLang="ko-KR" b="1" dirty="0"/>
              <a:t>- Singleton </a:t>
            </a:r>
            <a:r>
              <a:rPr lang="ko-KR" altLang="en-US" b="1" dirty="0"/>
              <a:t>패턴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US" altLang="ko-KR" dirty="0"/>
              <a:t>: Test Logger</a:t>
            </a:r>
            <a:r>
              <a:rPr lang="ko-KR" altLang="en-US" dirty="0"/>
              <a:t> 기능은 동일한 로그 파일을 관리하므로 하나의 객체만 생성하여 관리</a:t>
            </a:r>
            <a:endParaRPr lang="en-US" altLang="ko-KR" dirty="0"/>
          </a:p>
          <a:p>
            <a:pPr marL="114300" indent="0">
              <a:lnSpc>
                <a:spcPct val="120000"/>
              </a:lnSpc>
              <a:buNone/>
            </a:pPr>
            <a:endParaRPr lang="en-US" altLang="ko-KR" dirty="0"/>
          </a:p>
          <a:p>
            <a:pPr marL="114300" indent="0">
              <a:lnSpc>
                <a:spcPct val="120000"/>
              </a:lnSpc>
              <a:buNone/>
            </a:pPr>
            <a:r>
              <a:rPr lang="en-US" altLang="ko-KR" b="1" dirty="0"/>
              <a:t>- Factory </a:t>
            </a:r>
            <a:r>
              <a:rPr lang="ko-KR" altLang="en-US" b="1" dirty="0"/>
              <a:t>패턴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US" altLang="ko-KR" dirty="0"/>
              <a:t>: </a:t>
            </a:r>
            <a:r>
              <a:rPr lang="ko-KR" altLang="en-US" dirty="0"/>
              <a:t>명령별로 </a:t>
            </a:r>
            <a:r>
              <a:rPr lang="ko-KR" altLang="en-US" dirty="0" err="1"/>
              <a:t>분기해야하는</a:t>
            </a:r>
            <a:r>
              <a:rPr lang="ko-KR" altLang="en-US" dirty="0"/>
              <a:t> 경우</a:t>
            </a:r>
            <a:r>
              <a:rPr lang="en-US" altLang="ko-KR" dirty="0"/>
              <a:t>, </a:t>
            </a:r>
            <a:r>
              <a:rPr lang="ko-KR" altLang="en-US" dirty="0"/>
              <a:t>단일 </a:t>
            </a:r>
            <a:r>
              <a:rPr lang="en-US" altLang="ko-KR" dirty="0"/>
              <a:t>Factory</a:t>
            </a:r>
            <a:r>
              <a:rPr lang="ko-KR" altLang="en-US" dirty="0"/>
              <a:t>를 통해 필요한 객체를 생성하도록 구현</a:t>
            </a:r>
            <a:endParaRPr lang="en-US" altLang="ko-KR" dirty="0"/>
          </a:p>
          <a:p>
            <a:pPr marL="114300" indent="0">
              <a:lnSpc>
                <a:spcPct val="120000"/>
              </a:lnSpc>
              <a:buNone/>
            </a:pPr>
            <a:endParaRPr lang="ko-KR" altLang="en-US" dirty="0"/>
          </a:p>
          <a:p>
            <a:pPr marL="114300" indent="0">
              <a:lnSpc>
                <a:spcPct val="120000"/>
              </a:lnSpc>
              <a:buNone/>
            </a:pPr>
            <a:r>
              <a:rPr lang="en-US" altLang="ko-KR" b="1" dirty="0"/>
              <a:t>- Template Method </a:t>
            </a:r>
            <a:r>
              <a:rPr lang="ko-KR" altLang="en-US" b="1" dirty="0"/>
              <a:t>패턴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US" altLang="ko-KR" dirty="0"/>
              <a:t>: </a:t>
            </a:r>
            <a:r>
              <a:rPr lang="ko-KR" altLang="en-US" dirty="0"/>
              <a:t>개별 명령 처리시 공통 로직과 개별 로직을 분리하고 그 처리 순서를 미리 정한 추상 클래스를 구현한 뒤</a:t>
            </a:r>
            <a:r>
              <a:rPr lang="en-US" altLang="ko-KR" dirty="0"/>
              <a:t>, </a:t>
            </a:r>
            <a:r>
              <a:rPr lang="ko-KR" altLang="en-US" dirty="0"/>
              <a:t>상속 받아 개별 명령 로직 구현</a:t>
            </a:r>
          </a:p>
          <a:p>
            <a:pPr marL="114300" indent="0">
              <a:lnSpc>
                <a:spcPct val="120000"/>
              </a:lnSpc>
              <a:buNone/>
            </a:pPr>
            <a:endParaRPr lang="ko-KR" altLang="en-US" dirty="0"/>
          </a:p>
          <a:p>
            <a:pPr marL="114300" indent="0">
              <a:lnSpc>
                <a:spcPct val="120000"/>
              </a:lnSpc>
              <a:buNone/>
            </a:pPr>
            <a:r>
              <a:rPr lang="en-US" altLang="ko-KR" b="1" dirty="0"/>
              <a:t>- Strategy </a:t>
            </a:r>
            <a:r>
              <a:rPr lang="ko-KR" altLang="en-US" b="1" dirty="0"/>
              <a:t>패턴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US" altLang="ko-KR" dirty="0"/>
              <a:t>: Shell</a:t>
            </a:r>
            <a:r>
              <a:rPr lang="ko-KR" altLang="en-US" dirty="0"/>
              <a:t>의 실행 모드는 같은 인터페이스를 공유하고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run()</a:t>
            </a:r>
            <a:r>
              <a:rPr lang="ko-KR" altLang="en-US" dirty="0"/>
              <a:t>이란 동일 메서드로 실행</a:t>
            </a:r>
            <a:r>
              <a:rPr lang="en-US" altLang="ko-KR" dirty="0"/>
              <a:t>(</a:t>
            </a:r>
            <a:r>
              <a:rPr lang="en-US" altLang="ko-KR" dirty="0" err="1"/>
              <a:t>RunMode</a:t>
            </a:r>
            <a:r>
              <a:rPr lang="en-US" altLang="ko-KR" dirty="0"/>
              <a:t> -&gt; </a:t>
            </a:r>
            <a:r>
              <a:rPr lang="en-US" altLang="ko-KR" dirty="0" err="1"/>
              <a:t>RunFactory</a:t>
            </a:r>
            <a:r>
              <a:rPr lang="en-US" altLang="ko-KR" dirty="0"/>
              <a:t> -&gt; </a:t>
            </a:r>
            <a:r>
              <a:rPr lang="en-US" altLang="ko-KR" dirty="0" err="1"/>
              <a:t>TestConsole</a:t>
            </a:r>
            <a:r>
              <a:rPr lang="en-US" altLang="ko-KR" dirty="0"/>
              <a:t>, </a:t>
            </a:r>
            <a:r>
              <a:rPr lang="en-US" altLang="ko-KR" dirty="0" err="1"/>
              <a:t>ScriptRunner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653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시연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5170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소감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523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ko-KR" altLang="en-US" sz="1400" dirty="0"/>
              <a:t>재원</a:t>
            </a:r>
            <a:r>
              <a:rPr lang="en-US" altLang="ko-KR" sz="1400" dirty="0"/>
              <a:t> : TDD</a:t>
            </a:r>
            <a:r>
              <a:rPr lang="ko-KR" altLang="en-US" sz="1400" dirty="0"/>
              <a:t>가 실제로 어떻게 흘러가는지</a:t>
            </a:r>
            <a:r>
              <a:rPr lang="en-US" altLang="ko-KR" sz="1400" dirty="0"/>
              <a:t>, </a:t>
            </a:r>
            <a:r>
              <a:rPr lang="ko-KR" altLang="en-US" sz="1400" dirty="0"/>
              <a:t>지치지 않는 </a:t>
            </a:r>
            <a:r>
              <a:rPr lang="ko-KR" altLang="en-US" sz="1400" dirty="0" err="1"/>
              <a:t>리팩토링은</a:t>
            </a:r>
            <a:r>
              <a:rPr lang="ko-KR" altLang="en-US" sz="1400" dirty="0"/>
              <a:t> 왜 필요한지</a:t>
            </a:r>
            <a:r>
              <a:rPr lang="en-US" altLang="ko-KR" sz="1400" dirty="0"/>
              <a:t>, </a:t>
            </a:r>
            <a:r>
              <a:rPr lang="ko-KR" altLang="en-US" sz="1400" dirty="0"/>
              <a:t>다양한 패턴에 대해 공부하고 적용하려는 마음가짐은 얼마나 중요한지 온 몸과 마음으로 체험할 수 있는 소중한 시간이었습니다</a:t>
            </a:r>
            <a:r>
              <a:rPr lang="en-US" altLang="ko-KR" sz="1400" dirty="0"/>
              <a:t>. PR</a:t>
            </a:r>
            <a:r>
              <a:rPr lang="ko-KR" altLang="en-US" sz="1400" dirty="0"/>
              <a:t>을 리뷰하며</a:t>
            </a:r>
            <a:r>
              <a:rPr lang="en-US" altLang="ko-KR" sz="1400" dirty="0"/>
              <a:t>, </a:t>
            </a:r>
            <a:r>
              <a:rPr lang="ko-KR" altLang="en-US" sz="1400" dirty="0"/>
              <a:t>다른 분들의 습관에서 배운 점도 굉장히 많았습니다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기억 잘 살려서 일을 더 열심히</a:t>
            </a:r>
            <a:r>
              <a:rPr lang="en-US" altLang="ko-KR" sz="1400" dirty="0"/>
              <a:t>(?!) </a:t>
            </a:r>
            <a:r>
              <a:rPr lang="ko-KR" altLang="en-US" sz="1400" dirty="0"/>
              <a:t>즐겁게</a:t>
            </a:r>
            <a:r>
              <a:rPr lang="en-US" altLang="ko-KR" sz="1400" dirty="0"/>
              <a:t>(…) </a:t>
            </a:r>
            <a:r>
              <a:rPr lang="ko-KR" altLang="en-US" sz="1400" dirty="0"/>
              <a:t>해보겠습니다 </a:t>
            </a:r>
            <a:r>
              <a:rPr lang="en-US" altLang="ko-KR" sz="1400" dirty="0"/>
              <a:t>!!!</a:t>
            </a:r>
          </a:p>
          <a:p>
            <a:pPr marL="177800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altLang="ko-KR" sz="1400" dirty="0"/>
              <a:t> 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ko-KR" altLang="en-US" sz="1400" dirty="0"/>
              <a:t>영민 </a:t>
            </a:r>
            <a:r>
              <a:rPr lang="en-US" altLang="ko-KR" sz="1400" dirty="0"/>
              <a:t>: </a:t>
            </a:r>
            <a:r>
              <a:rPr lang="ko-KR" altLang="en-US" sz="1400" dirty="0"/>
              <a:t>이론 및 실습을 함께 병행하고</a:t>
            </a:r>
            <a:r>
              <a:rPr lang="en-US" altLang="ko-KR" sz="1400" dirty="0"/>
              <a:t>, </a:t>
            </a:r>
            <a:r>
              <a:rPr lang="ko-KR" altLang="en-US" sz="1400" dirty="0"/>
              <a:t>마지막 팀 프로젝트까지 진행 하면서 학습한 내용을 더 잘 이해할 수 있는 시간이 되었던 것 같습니다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현업에 돌아가서 팀원들에게 학습한 내용을 잘 전달해 줄 수 있을 것 같네요</a:t>
            </a:r>
            <a:r>
              <a:rPr lang="en-US" altLang="ko-KR" sz="1400" dirty="0"/>
              <a:t>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ko-KR" sz="1400" dirty="0"/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ko-KR" altLang="en-US" sz="1400" dirty="0"/>
              <a:t>지우 </a:t>
            </a:r>
            <a:r>
              <a:rPr lang="en-US" altLang="ko-KR" sz="1400" dirty="0"/>
              <a:t>: </a:t>
            </a:r>
            <a:r>
              <a:rPr lang="ko-KR" altLang="en-US" sz="1400" dirty="0"/>
              <a:t>말로만 듣던 </a:t>
            </a:r>
            <a:r>
              <a:rPr lang="en-US" altLang="ko-KR" sz="1400" dirty="0"/>
              <a:t>TDD</a:t>
            </a:r>
            <a:r>
              <a:rPr lang="ko-KR" altLang="en-US" sz="1400" dirty="0"/>
              <a:t>를 실제 프로젝트에 적용해보니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 코드를 먼저 작성하면서 구현 방향이 더욱 명확해지고 코드의 안정성과 신뢰성이 높아지는 것을 직접 체감할 수 있었습니다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평소 유지보수 업무 위주로 경험했기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개발 초기부터 역할을 분담해 전체 시스템을 함께 설계하고 구현해본 것은 처음이었고</a:t>
            </a:r>
            <a:r>
              <a:rPr lang="en-US" altLang="ko-KR" sz="1400" dirty="0"/>
              <a:t>, GitHub</a:t>
            </a:r>
            <a:r>
              <a:rPr lang="ko-KR" altLang="en-US" sz="1400" dirty="0"/>
              <a:t>를 통한 형상관리와 협업의 중요성을 깊이 느낄 수 있는 기회였습니다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클린코드와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리팩토링</a:t>
            </a:r>
            <a:r>
              <a:rPr lang="ko-KR" altLang="en-US" sz="1400" dirty="0"/>
              <a:t> 원칙을 실제로 적용해보며 개발 역량을 한 단계 끌어올릴 수 있었던</a:t>
            </a:r>
            <a:r>
              <a:rPr lang="en-US" altLang="ko-KR" sz="1400" dirty="0"/>
              <a:t>, </a:t>
            </a:r>
            <a:r>
              <a:rPr lang="ko-KR" altLang="en-US" sz="1400" dirty="0"/>
              <a:t>매우 의미 있는 경험이었습니다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앞으로 현업에서도 </a:t>
            </a:r>
            <a:r>
              <a:rPr lang="en-US" altLang="ko-KR" sz="1400" dirty="0"/>
              <a:t>TDD</a:t>
            </a:r>
            <a:r>
              <a:rPr lang="ko-KR" altLang="en-US" sz="1400" dirty="0"/>
              <a:t>와 </a:t>
            </a:r>
            <a:r>
              <a:rPr lang="ko-KR" altLang="en-US" sz="1400" dirty="0" err="1"/>
              <a:t>리팩토링을</a:t>
            </a:r>
            <a:r>
              <a:rPr lang="ko-KR" altLang="en-US" sz="1400" dirty="0"/>
              <a:t> 꾸준히 </a:t>
            </a:r>
            <a:r>
              <a:rPr lang="ko-KR" altLang="en-US" sz="1400" dirty="0" err="1"/>
              <a:t>실천해나가겠습니다</a:t>
            </a:r>
            <a:r>
              <a:rPr lang="en-US" altLang="ko-KR" sz="1400" dirty="0"/>
              <a:t>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ko-KR" sz="1400" dirty="0"/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ko-KR" sz="1400" dirty="0"/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ko-KR" altLang="en-US" sz="1400" dirty="0"/>
              <a:t>효민 </a:t>
            </a:r>
            <a:r>
              <a:rPr lang="en-US" altLang="ko-KR" sz="1400" dirty="0"/>
              <a:t>: </a:t>
            </a:r>
            <a:r>
              <a:rPr lang="ko-KR" altLang="en-US" sz="1400" dirty="0"/>
              <a:t>부서 업무를 떠나 오직 </a:t>
            </a:r>
            <a:r>
              <a:rPr lang="en-US" altLang="ko-KR" sz="1400" dirty="0"/>
              <a:t>refactoring</a:t>
            </a:r>
            <a:r>
              <a:rPr lang="ko-KR" altLang="en-US" sz="1400" dirty="0"/>
              <a:t>과 </a:t>
            </a:r>
            <a:r>
              <a:rPr lang="en-US" altLang="ko-KR" sz="1400" dirty="0"/>
              <a:t>TDD</a:t>
            </a:r>
            <a:r>
              <a:rPr lang="ko-KR" altLang="en-US" sz="1400" dirty="0"/>
              <a:t>에 대한 고민을 계속 하는 시간을 가질 수 있어 좋았습니다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업무 시 개발 할 때에도 이런 주제들에 대해 계속 고민을 </a:t>
            </a:r>
            <a:r>
              <a:rPr lang="ko-KR" altLang="en-US" sz="1400" dirty="0" err="1"/>
              <a:t>했었</a:t>
            </a:r>
            <a:r>
              <a:rPr lang="ko-KR" altLang="en-US" sz="1400" dirty="0"/>
              <a:t> 는데</a:t>
            </a:r>
            <a:r>
              <a:rPr lang="en-US" altLang="ko-KR" sz="1400" dirty="0"/>
              <a:t>,</a:t>
            </a:r>
            <a:r>
              <a:rPr lang="ko-KR" altLang="en-US" sz="1400" dirty="0"/>
              <a:t> 강의도 듣고 실제로 팀 단위 개발을 하는 것처럼 실습을 해 볼 수 있어 뜻깊은 시간이었습니다</a:t>
            </a:r>
            <a:r>
              <a:rPr lang="en-US" altLang="ko-KR" sz="1400" dirty="0"/>
              <a:t>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ko-KR" sz="1400" dirty="0"/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ko-KR" altLang="en-US" sz="1400" dirty="0"/>
              <a:t>혜원 </a:t>
            </a:r>
            <a:r>
              <a:rPr lang="en-US" altLang="ko-KR" sz="1400" dirty="0"/>
              <a:t>: </a:t>
            </a:r>
            <a:r>
              <a:rPr lang="ko-KR" altLang="en-US" sz="1400" dirty="0"/>
              <a:t>현업에서 시간에 쫓겨 테스트 케이스조차 작성하지 못하는 경우가 꽤 </a:t>
            </a:r>
            <a:r>
              <a:rPr lang="ko-KR" altLang="en-US" sz="1400" dirty="0" err="1"/>
              <a:t>많았어서</a:t>
            </a:r>
            <a:r>
              <a:rPr lang="ko-KR" altLang="en-US" sz="1400" dirty="0"/>
              <a:t> 초반에는 </a:t>
            </a:r>
            <a:r>
              <a:rPr lang="en-US" altLang="ko-KR" sz="1400" dirty="0"/>
              <a:t>TDD</a:t>
            </a:r>
            <a:r>
              <a:rPr lang="ko-KR" altLang="en-US" sz="1400" dirty="0"/>
              <a:t>를 하기 어려웠습니다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 이번 교육을 통해서 </a:t>
            </a:r>
            <a:r>
              <a:rPr lang="en-US" altLang="ko-KR" sz="1400" dirty="0"/>
              <a:t>TDD</a:t>
            </a:r>
            <a:r>
              <a:rPr lang="ko-KR" altLang="en-US" sz="1400" dirty="0"/>
              <a:t>의 장점을 </a:t>
            </a:r>
            <a:r>
              <a:rPr lang="ko-KR" altLang="en-US" sz="1400" dirty="0" err="1"/>
              <a:t>알게되었고</a:t>
            </a:r>
            <a:r>
              <a:rPr lang="ko-KR" altLang="en-US" sz="1400" dirty="0"/>
              <a:t> 테스트를 먼저 작성하는 방법에 대해 </a:t>
            </a:r>
            <a:r>
              <a:rPr lang="ko-KR" altLang="en-US" sz="1400" dirty="0" err="1"/>
              <a:t>배우게되어</a:t>
            </a:r>
            <a:r>
              <a:rPr lang="ko-KR" altLang="en-US" sz="1400" dirty="0"/>
              <a:t> 이제는 꽤 익숙해진 것 같습니다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팀원분들이 여러가지 패턴을 적용하여 </a:t>
            </a:r>
            <a:r>
              <a:rPr lang="ko-KR" altLang="en-US" sz="1400" dirty="0" err="1"/>
              <a:t>리팩토링하는</a:t>
            </a:r>
            <a:r>
              <a:rPr lang="ko-KR" altLang="en-US" sz="1400" dirty="0"/>
              <a:t> 것을 보고 제가 작성한 코드에도 적용하면서 </a:t>
            </a:r>
            <a:r>
              <a:rPr lang="ko-KR" altLang="en-US" sz="1400" dirty="0" err="1"/>
              <a:t>배운점도</a:t>
            </a:r>
            <a:r>
              <a:rPr lang="ko-KR" altLang="en-US" sz="1400" dirty="0"/>
              <a:t> 많습니다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현업에서 잘 적용해보도록 하겠습니다</a:t>
            </a:r>
            <a:r>
              <a:rPr lang="en-US" altLang="ko-KR" sz="1400" dirty="0"/>
              <a:t>!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ko-KR" sz="1400" dirty="0"/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ko-KR" altLang="en-US" sz="1400" dirty="0"/>
              <a:t>인규 </a:t>
            </a:r>
            <a:r>
              <a:rPr lang="en-US" altLang="ko-KR" sz="1400" dirty="0"/>
              <a:t>: TDD</a:t>
            </a:r>
            <a:r>
              <a:rPr lang="ko-KR" altLang="en-US" sz="1400" dirty="0"/>
              <a:t>와 </a:t>
            </a:r>
            <a:r>
              <a:rPr lang="ko-KR" altLang="en-US" sz="1400" dirty="0" err="1"/>
              <a:t>리팩토링이</a:t>
            </a:r>
            <a:r>
              <a:rPr lang="ko-KR" altLang="en-US" sz="1400" dirty="0"/>
              <a:t> 사소하지만 모두가 </a:t>
            </a:r>
            <a:r>
              <a:rPr lang="ko-KR" altLang="en-US" sz="1400" dirty="0" err="1"/>
              <a:t>지켜나갔을</a:t>
            </a:r>
            <a:r>
              <a:rPr lang="ko-KR" altLang="en-US" sz="1400" dirty="0"/>
              <a:t> 때</a:t>
            </a:r>
            <a:r>
              <a:rPr lang="en-US" altLang="ko-KR" sz="1400" dirty="0"/>
              <a:t>, </a:t>
            </a:r>
            <a:r>
              <a:rPr lang="ko-KR" altLang="en-US" sz="1400" dirty="0"/>
              <a:t>큰 차이를 만든다는 것을 </a:t>
            </a:r>
            <a:r>
              <a:rPr lang="ko-KR" altLang="en-US" sz="1400" dirty="0" err="1"/>
              <a:t>깨달았습니다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코드 리뷰 에이전트가 되어</a:t>
            </a:r>
            <a:r>
              <a:rPr lang="en-US" altLang="ko-KR" sz="1400" dirty="0"/>
              <a:t>, </a:t>
            </a:r>
            <a:r>
              <a:rPr lang="ko-KR" altLang="en-US" sz="1400" dirty="0"/>
              <a:t>코드 리뷰 문화를 전파 </a:t>
            </a:r>
            <a:r>
              <a:rPr lang="ko-KR" altLang="en-US" sz="1400" dirty="0" err="1"/>
              <a:t>시켜야겠다는</a:t>
            </a:r>
            <a:r>
              <a:rPr lang="ko-KR" altLang="en-US" sz="1400" dirty="0"/>
              <a:t> 책임감이 생겼습니다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072934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감사합니다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SSD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436879" y="1188720"/>
            <a:ext cx="11355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■ </a:t>
            </a:r>
            <a:r>
              <a:rPr lang="en-US" altLang="ko-KR" sz="1600" b="1" dirty="0">
                <a:latin typeface="+mn-ea"/>
                <a:ea typeface="+mn-ea"/>
              </a:rPr>
              <a:t>Command </a:t>
            </a:r>
            <a:r>
              <a:rPr lang="ko-KR" altLang="en-US" sz="1600" b="1" dirty="0">
                <a:latin typeface="+mn-ea"/>
                <a:ea typeface="+mn-ea"/>
              </a:rPr>
              <a:t>패키지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실제 </a:t>
            </a:r>
            <a:r>
              <a:rPr lang="en-US" altLang="ko-KR" sz="1600" b="1" dirty="0">
                <a:latin typeface="+mn-ea"/>
                <a:ea typeface="+mn-ea"/>
              </a:rPr>
              <a:t>R/W/E/F </a:t>
            </a:r>
            <a:r>
              <a:rPr lang="ko-KR" altLang="en-US" sz="1600" b="1" dirty="0">
                <a:latin typeface="+mn-ea"/>
                <a:ea typeface="+mn-ea"/>
              </a:rPr>
              <a:t>기능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   - Command </a:t>
            </a:r>
            <a:r>
              <a:rPr lang="ko-KR" altLang="en-US" sz="1600" dirty="0">
                <a:latin typeface="+mn-ea"/>
                <a:ea typeface="+mn-ea"/>
              </a:rPr>
              <a:t>인터페이스 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모든 명령어의 실행 메서드 </a:t>
            </a:r>
            <a:r>
              <a:rPr lang="en-US" altLang="ko-KR" sz="1600" dirty="0">
                <a:latin typeface="+mn-ea"/>
                <a:ea typeface="+mn-ea"/>
              </a:rPr>
              <a:t>execute() </a:t>
            </a:r>
            <a:r>
              <a:rPr lang="ko-KR" altLang="en-US" sz="1600" dirty="0">
                <a:latin typeface="+mn-ea"/>
                <a:ea typeface="+mn-ea"/>
              </a:rPr>
              <a:t>정의</a:t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   - Command Pattern </a:t>
            </a:r>
            <a:r>
              <a:rPr lang="ko-KR" altLang="en-US" sz="1600" dirty="0">
                <a:latin typeface="+mn-ea"/>
                <a:ea typeface="+mn-ea"/>
              </a:rPr>
              <a:t>적용</a:t>
            </a:r>
            <a:r>
              <a:rPr lang="en-US" altLang="ko-KR" sz="1600" dirty="0">
                <a:latin typeface="+mn-ea"/>
                <a:ea typeface="+mn-ea"/>
              </a:rPr>
              <a:t> : </a:t>
            </a:r>
            <a:r>
              <a:rPr lang="ko-KR" altLang="en-US" sz="1600" dirty="0">
                <a:latin typeface="+mn-ea"/>
                <a:ea typeface="+mn-ea"/>
              </a:rPr>
              <a:t>모든 명령어가 </a:t>
            </a:r>
            <a:r>
              <a:rPr lang="en-US" altLang="ko-KR" sz="1600" dirty="0">
                <a:latin typeface="+mn-ea"/>
                <a:ea typeface="+mn-ea"/>
              </a:rPr>
              <a:t>Command </a:t>
            </a:r>
            <a:r>
              <a:rPr lang="ko-KR" altLang="en-US" sz="1600" dirty="0">
                <a:latin typeface="+mn-ea"/>
                <a:ea typeface="+mn-ea"/>
              </a:rPr>
              <a:t>인터페이스 구현 → 로직 캡슐화 </a:t>
            </a:r>
            <a:r>
              <a:rPr lang="en-US" altLang="ko-KR" sz="1600" dirty="0">
                <a:latin typeface="+mn-ea"/>
                <a:ea typeface="+mn-ea"/>
              </a:rPr>
              <a:t>-&gt; </a:t>
            </a:r>
            <a:r>
              <a:rPr lang="en-US" altLang="ko-KR" sz="1600" dirty="0" err="1">
                <a:latin typeface="+mn-ea"/>
                <a:ea typeface="+mn-ea"/>
              </a:rPr>
              <a:t>Command.execute</a:t>
            </a:r>
            <a:r>
              <a:rPr lang="en-US" altLang="ko-KR" sz="1600" dirty="0">
                <a:latin typeface="+mn-ea"/>
                <a:ea typeface="+mn-ea"/>
              </a:rPr>
              <a:t>()</a:t>
            </a:r>
            <a:r>
              <a:rPr lang="ko-KR" altLang="en-US" sz="1600" dirty="0">
                <a:latin typeface="+mn-ea"/>
                <a:ea typeface="+mn-ea"/>
              </a:rPr>
              <a:t>로 실행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endParaRPr lang="ko-KR" altLang="en-US" sz="1600" dirty="0">
              <a:latin typeface="+mn-ea"/>
              <a:ea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62386DB-168C-44BA-9DFB-4A8923C752C0}"/>
              </a:ext>
            </a:extLst>
          </p:cNvPr>
          <p:cNvGrpSpPr/>
          <p:nvPr/>
        </p:nvGrpSpPr>
        <p:grpSpPr>
          <a:xfrm>
            <a:off x="912857" y="2248494"/>
            <a:ext cx="10770157" cy="4562222"/>
            <a:chOff x="603850" y="1952134"/>
            <a:chExt cx="11469781" cy="485858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9638369-7F6D-4ACB-8A5D-96632DB2B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6075" y="1961012"/>
              <a:ext cx="9617556" cy="484970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F74F051-CAB7-4F09-8A68-AD7C17D7F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3850" y="1961012"/>
              <a:ext cx="1852225" cy="167088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A7B6A9-2A93-4DCF-9AB6-5AB01D6487D5}"/>
                </a:ext>
              </a:extLst>
            </p:cNvPr>
            <p:cNvSpPr txBox="1"/>
            <p:nvPr/>
          </p:nvSpPr>
          <p:spPr>
            <a:xfrm>
              <a:off x="685453" y="1952134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/>
                <a:t>ssd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207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SSD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436879" y="1188720"/>
            <a:ext cx="102341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■ </a:t>
            </a:r>
            <a:r>
              <a:rPr lang="en-US" altLang="ko-KR" sz="1600" b="1" dirty="0">
                <a:latin typeface="+mn-ea"/>
                <a:ea typeface="+mn-ea"/>
              </a:rPr>
              <a:t>Validation </a:t>
            </a:r>
            <a:r>
              <a:rPr lang="ko-KR" altLang="en-US" sz="1600" b="1" dirty="0">
                <a:latin typeface="+mn-ea"/>
                <a:ea typeface="+mn-ea"/>
              </a:rPr>
              <a:t>패키지</a:t>
            </a:r>
            <a:r>
              <a:rPr lang="en-US" altLang="ko-KR" sz="1600" b="1" dirty="0">
                <a:latin typeface="+mn-ea"/>
                <a:ea typeface="+mn-ea"/>
              </a:rPr>
              <a:t>(ssd.jar</a:t>
            </a:r>
            <a:r>
              <a:rPr lang="ko-KR" altLang="en-US" sz="1600" b="1" dirty="0">
                <a:latin typeface="+mn-ea"/>
                <a:ea typeface="+mn-ea"/>
              </a:rPr>
              <a:t>가 최초 건네 받은 값 검사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  <a:p>
            <a:r>
              <a:rPr lang="ko-KR" altLang="en-US" sz="1600" dirty="0">
                <a:latin typeface="+mn-ea"/>
                <a:ea typeface="+mn-ea"/>
              </a:rPr>
              <a:t>   </a:t>
            </a:r>
            <a:r>
              <a:rPr lang="en-US" altLang="ko-KR" sz="1600" dirty="0">
                <a:latin typeface="+mn-ea"/>
                <a:ea typeface="+mn-ea"/>
              </a:rPr>
              <a:t>- Validator </a:t>
            </a:r>
            <a:r>
              <a:rPr lang="ko-KR" altLang="en-US" sz="1600" dirty="0">
                <a:latin typeface="+mn-ea"/>
                <a:ea typeface="+mn-ea"/>
              </a:rPr>
              <a:t>인터페이스 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명령어 유효성 검사</a:t>
            </a:r>
          </a:p>
          <a:p>
            <a:r>
              <a:rPr lang="ko-KR" altLang="en-US" sz="1600" dirty="0">
                <a:latin typeface="+mn-ea"/>
                <a:ea typeface="+mn-ea"/>
              </a:rPr>
              <a:t>   </a:t>
            </a:r>
            <a:r>
              <a:rPr lang="en-US" altLang="ko-KR" sz="1600" dirty="0">
                <a:latin typeface="+mn-ea"/>
                <a:ea typeface="+mn-ea"/>
              </a:rPr>
              <a:t>- Factory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Pattern (</a:t>
            </a:r>
            <a:r>
              <a:rPr lang="en-US" altLang="ko-KR" sz="1600" dirty="0" err="1">
                <a:latin typeface="+mn-ea"/>
                <a:ea typeface="+mn-ea"/>
              </a:rPr>
              <a:t>CommandValidatorFactory</a:t>
            </a:r>
            <a:r>
              <a:rPr lang="en-US" altLang="ko-KR" sz="1600" dirty="0">
                <a:latin typeface="+mn-ea"/>
                <a:ea typeface="+mn-ea"/>
              </a:rPr>
              <a:t>) </a:t>
            </a:r>
            <a:r>
              <a:rPr lang="ko-KR" altLang="en-US" sz="1600" dirty="0">
                <a:latin typeface="+mn-ea"/>
                <a:ea typeface="+mn-ea"/>
              </a:rPr>
              <a:t>적용</a:t>
            </a:r>
            <a:r>
              <a:rPr lang="en-US" altLang="ko-KR" sz="1600" dirty="0">
                <a:latin typeface="+mn-ea"/>
                <a:ea typeface="+mn-ea"/>
              </a:rPr>
              <a:t> : </a:t>
            </a:r>
            <a:r>
              <a:rPr lang="ko-KR" altLang="en-US" sz="1600" dirty="0">
                <a:latin typeface="+mn-ea"/>
                <a:ea typeface="+mn-ea"/>
              </a:rPr>
              <a:t>명령어 </a:t>
            </a:r>
            <a:r>
              <a:rPr lang="ko-KR" altLang="en-US" sz="1600" dirty="0" err="1">
                <a:latin typeface="+mn-ea"/>
                <a:ea typeface="+mn-ea"/>
              </a:rPr>
              <a:t>타입별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Validator </a:t>
            </a:r>
            <a:r>
              <a:rPr lang="ko-KR" altLang="en-US" sz="1600" dirty="0">
                <a:latin typeface="+mn-ea"/>
                <a:ea typeface="+mn-ea"/>
              </a:rPr>
              <a:t>생성</a:t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   - Strategy Pattern (</a:t>
            </a:r>
            <a:r>
              <a:rPr lang="en-US" altLang="ko-KR" sz="1600" dirty="0" err="1">
                <a:latin typeface="+mn-ea"/>
                <a:ea typeface="+mn-ea"/>
              </a:rPr>
              <a:t>CommandValidatorFactory</a:t>
            </a:r>
            <a:r>
              <a:rPr lang="en-US" altLang="ko-KR" sz="1600" dirty="0">
                <a:latin typeface="+mn-ea"/>
                <a:ea typeface="+mn-ea"/>
              </a:rPr>
              <a:t>) </a:t>
            </a:r>
            <a:r>
              <a:rPr lang="ko-KR" altLang="en-US" sz="1600" dirty="0">
                <a:latin typeface="+mn-ea"/>
                <a:ea typeface="+mn-ea"/>
              </a:rPr>
              <a:t>적용</a:t>
            </a:r>
            <a:r>
              <a:rPr lang="en-US" altLang="ko-KR" sz="1600" dirty="0">
                <a:latin typeface="+mn-ea"/>
                <a:ea typeface="+mn-ea"/>
              </a:rPr>
              <a:t> : Validator</a:t>
            </a:r>
            <a:r>
              <a:rPr lang="ko-KR" altLang="en-US" sz="1600" dirty="0">
                <a:latin typeface="+mn-ea"/>
                <a:ea typeface="+mn-ea"/>
              </a:rPr>
              <a:t>에서 명령어별 유효성 검사 전략 분리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9E725C-34A7-476A-911E-C65A0D0FC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931" y="2604861"/>
            <a:ext cx="9150137" cy="36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0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SSD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436879" y="118872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■ </a:t>
            </a:r>
            <a:r>
              <a:rPr lang="en-US" altLang="ko-KR" sz="1600" b="1" dirty="0">
                <a:latin typeface="+mn-ea"/>
                <a:ea typeface="+mn-ea"/>
              </a:rPr>
              <a:t>Context </a:t>
            </a:r>
            <a:r>
              <a:rPr lang="ko-KR" altLang="en-US" sz="1600" b="1" dirty="0">
                <a:latin typeface="+mn-ea"/>
                <a:ea typeface="+mn-ea"/>
              </a:rPr>
              <a:t>패키지</a:t>
            </a:r>
            <a:r>
              <a:rPr lang="en-US" altLang="ko-KR" sz="1600" b="1" dirty="0">
                <a:latin typeface="+mn-ea"/>
                <a:ea typeface="+mn-ea"/>
              </a:rPr>
              <a:t>(Command </a:t>
            </a:r>
            <a:r>
              <a:rPr lang="ko-KR" altLang="en-US" sz="1600" b="1" dirty="0">
                <a:latin typeface="+mn-ea"/>
                <a:ea typeface="+mn-ea"/>
              </a:rPr>
              <a:t>실행할 내용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  <a:p>
            <a:r>
              <a:rPr lang="ko-KR" altLang="en-US" sz="1600" dirty="0">
                <a:latin typeface="+mn-ea"/>
                <a:ea typeface="+mn-ea"/>
              </a:rPr>
              <a:t>   </a:t>
            </a:r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en-US" altLang="ko-KR" sz="1600" dirty="0" err="1">
                <a:latin typeface="+mn-ea"/>
                <a:ea typeface="+mn-ea"/>
              </a:rPr>
              <a:t>CommandContext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추상 클래스 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명령어 실행에 필요한 데이터 </a:t>
            </a:r>
            <a:r>
              <a:rPr lang="en-US" altLang="ko-KR" sz="1600" dirty="0">
                <a:latin typeface="+mn-ea"/>
                <a:ea typeface="+mn-ea"/>
              </a:rPr>
              <a:t>(LBA, Size, Data </a:t>
            </a:r>
            <a:r>
              <a:rPr lang="ko-KR" altLang="en-US" sz="1600" dirty="0">
                <a:latin typeface="+mn-ea"/>
                <a:ea typeface="+mn-ea"/>
              </a:rPr>
              <a:t>등</a:t>
            </a:r>
            <a:r>
              <a:rPr lang="en-US" altLang="ko-KR" sz="1600" dirty="0">
                <a:latin typeface="+mn-ea"/>
                <a:ea typeface="+mn-ea"/>
              </a:rPr>
              <a:t>) </a:t>
            </a:r>
            <a:r>
              <a:rPr lang="ko-KR" altLang="en-US" sz="1600" dirty="0">
                <a:latin typeface="+mn-ea"/>
                <a:ea typeface="+mn-ea"/>
              </a:rPr>
              <a:t>관리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ko-KR" altLang="en-US" sz="1600" dirty="0">
                <a:latin typeface="+mn-ea"/>
                <a:ea typeface="+mn-ea"/>
              </a:rPr>
              <a:t>   </a:t>
            </a:r>
            <a:r>
              <a:rPr lang="en-US" altLang="ko-KR" sz="1600" dirty="0">
                <a:latin typeface="+mn-ea"/>
                <a:ea typeface="+mn-ea"/>
              </a:rPr>
              <a:t>- Factory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Pattern</a:t>
            </a:r>
            <a:r>
              <a:rPr lang="ko-KR" altLang="en-US" sz="1600" dirty="0">
                <a:latin typeface="+mn-ea"/>
                <a:ea typeface="+mn-ea"/>
              </a:rPr>
              <a:t> 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en-US" altLang="ko-KR" sz="1600" dirty="0" err="1">
                <a:latin typeface="+mn-ea"/>
                <a:ea typeface="+mn-ea"/>
              </a:rPr>
              <a:t>CommandContextFactory</a:t>
            </a:r>
            <a:r>
              <a:rPr lang="en-US" altLang="ko-KR" sz="1600" dirty="0">
                <a:latin typeface="+mn-ea"/>
                <a:ea typeface="+mn-ea"/>
              </a:rPr>
              <a:t>) </a:t>
            </a:r>
            <a:r>
              <a:rPr lang="ko-KR" altLang="en-US" sz="1600" dirty="0">
                <a:latin typeface="+mn-ea"/>
                <a:ea typeface="+mn-ea"/>
              </a:rPr>
              <a:t>적용</a:t>
            </a:r>
            <a:r>
              <a:rPr lang="en-US" altLang="ko-KR" sz="1600" dirty="0">
                <a:latin typeface="+mn-ea"/>
                <a:ea typeface="+mn-ea"/>
              </a:rPr>
              <a:t> : </a:t>
            </a:r>
            <a:r>
              <a:rPr lang="ko-KR" altLang="en-US" sz="1600" dirty="0">
                <a:latin typeface="+mn-ea"/>
                <a:ea typeface="+mn-ea"/>
              </a:rPr>
              <a:t>입력 문자열 → </a:t>
            </a:r>
            <a:r>
              <a:rPr lang="en-US" altLang="ko-KR" sz="1600" dirty="0" err="1">
                <a:latin typeface="+mn-ea"/>
                <a:ea typeface="+mn-ea"/>
              </a:rPr>
              <a:t>CommandContext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객체로 변환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56" y="2489451"/>
            <a:ext cx="9850687" cy="390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664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SSD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436879" y="1188720"/>
            <a:ext cx="8912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■ </a:t>
            </a:r>
            <a:r>
              <a:rPr lang="en-US" altLang="ko-KR" sz="1600" b="1" dirty="0">
                <a:latin typeface="+mn-ea"/>
                <a:ea typeface="+mn-ea"/>
              </a:rPr>
              <a:t>Common </a:t>
            </a:r>
            <a:r>
              <a:rPr lang="ko-KR" altLang="en-US" sz="1600" b="1" dirty="0">
                <a:latin typeface="+mn-ea"/>
                <a:ea typeface="+mn-ea"/>
              </a:rPr>
              <a:t>패키지</a:t>
            </a:r>
          </a:p>
          <a:p>
            <a:r>
              <a:rPr lang="ko-KR" altLang="en-US" sz="1600" dirty="0">
                <a:latin typeface="+mn-ea"/>
                <a:ea typeface="+mn-ea"/>
              </a:rPr>
              <a:t>   </a:t>
            </a:r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en-US" altLang="ko-KR" sz="1600" dirty="0" err="1">
                <a:latin typeface="+mn-ea"/>
                <a:ea typeface="+mn-ea"/>
              </a:rPr>
              <a:t>BufferUtil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버퍼 파일 </a:t>
            </a:r>
            <a:r>
              <a:rPr lang="en-US" altLang="ko-KR" sz="1600" dirty="0">
                <a:latin typeface="+mn-ea"/>
                <a:ea typeface="+mn-ea"/>
              </a:rPr>
              <a:t>I/O </a:t>
            </a:r>
            <a:r>
              <a:rPr lang="ko-KR" altLang="en-US" sz="1600" dirty="0">
                <a:latin typeface="+mn-ea"/>
                <a:ea typeface="+mn-ea"/>
              </a:rPr>
              <a:t>작업 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생성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삭제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읽기</a:t>
            </a:r>
            <a:r>
              <a:rPr lang="en-US" altLang="ko-KR" sz="1600" dirty="0">
                <a:latin typeface="+mn-ea"/>
                <a:ea typeface="+mn-ea"/>
              </a:rPr>
              <a:t>/</a:t>
            </a:r>
            <a:r>
              <a:rPr lang="ko-KR" altLang="en-US" sz="1600" dirty="0">
                <a:latin typeface="+mn-ea"/>
                <a:ea typeface="+mn-ea"/>
              </a:rPr>
              <a:t>쓰기 </a:t>
            </a:r>
            <a:r>
              <a:rPr lang="en-US" altLang="ko-KR" sz="1600" dirty="0">
                <a:latin typeface="+mn-ea"/>
                <a:ea typeface="+mn-ea"/>
              </a:rPr>
              <a:t>– static methods)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- </a:t>
            </a:r>
            <a:r>
              <a:rPr lang="en-US" altLang="ko-KR" sz="1600" dirty="0" err="1">
                <a:latin typeface="+mn-ea"/>
                <a:ea typeface="+mn-ea"/>
              </a:rPr>
              <a:t>SSDConstants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버퍼 크기</a:t>
            </a:r>
            <a:r>
              <a:rPr lang="en-US" altLang="ko-KR" sz="1600" dirty="0">
                <a:latin typeface="+mn-ea"/>
                <a:ea typeface="+mn-ea"/>
              </a:rPr>
              <a:t>(5), LBA </a:t>
            </a:r>
            <a:r>
              <a:rPr lang="ko-KR" altLang="en-US" sz="1600" dirty="0">
                <a:latin typeface="+mn-ea"/>
                <a:ea typeface="+mn-ea"/>
              </a:rPr>
              <a:t>범위</a:t>
            </a:r>
            <a:r>
              <a:rPr lang="en-US" altLang="ko-KR" sz="1600" dirty="0">
                <a:latin typeface="+mn-ea"/>
                <a:ea typeface="+mn-ea"/>
              </a:rPr>
              <a:t>(0~99) </a:t>
            </a:r>
            <a:r>
              <a:rPr lang="ko-KR" altLang="en-US" sz="1600" dirty="0">
                <a:latin typeface="+mn-ea"/>
                <a:ea typeface="+mn-ea"/>
              </a:rPr>
              <a:t>등 상수 정의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86" y="2565920"/>
            <a:ext cx="5701643" cy="2568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6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shell</a:t>
            </a:r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63CC0C-1461-47E8-B342-39FE0983FD59}"/>
              </a:ext>
            </a:extLst>
          </p:cNvPr>
          <p:cNvSpPr/>
          <p:nvPr/>
        </p:nvSpPr>
        <p:spPr>
          <a:xfrm>
            <a:off x="1358052" y="1420078"/>
            <a:ext cx="1313894" cy="41458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RunMode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9589D1-1E0E-4892-918D-7A2EC12A19DB}"/>
              </a:ext>
            </a:extLst>
          </p:cNvPr>
          <p:cNvSpPr/>
          <p:nvPr/>
        </p:nvSpPr>
        <p:spPr>
          <a:xfrm>
            <a:off x="376256" y="1420076"/>
            <a:ext cx="594803" cy="41458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Main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5B8EC1-5902-4D5B-BC45-5F3A85F50214}"/>
              </a:ext>
            </a:extLst>
          </p:cNvPr>
          <p:cNvSpPr/>
          <p:nvPr/>
        </p:nvSpPr>
        <p:spPr>
          <a:xfrm>
            <a:off x="3134516" y="1420078"/>
            <a:ext cx="1680552" cy="41458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TestConsole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0AA84E2-99AE-49D0-925B-34FC8027D819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971059" y="1627369"/>
            <a:ext cx="38699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2EE9981-8642-48A5-BB1E-1154A9861333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2671946" y="1627370"/>
            <a:ext cx="46257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EBA9303-2C74-4811-836F-41499788FB73}"/>
              </a:ext>
            </a:extLst>
          </p:cNvPr>
          <p:cNvSpPr/>
          <p:nvPr/>
        </p:nvSpPr>
        <p:spPr>
          <a:xfrm>
            <a:off x="3134516" y="2974925"/>
            <a:ext cx="1680552" cy="41458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ScriptRunner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DD1780E-952E-4C5B-8138-9943D2D05D2E}"/>
              </a:ext>
            </a:extLst>
          </p:cNvPr>
          <p:cNvCxnSpPr>
            <a:cxnSpLocks/>
            <a:stCxn id="2" idx="3"/>
            <a:endCxn id="39" idx="1"/>
          </p:cNvCxnSpPr>
          <p:nvPr/>
        </p:nvCxnSpPr>
        <p:spPr>
          <a:xfrm>
            <a:off x="2671946" y="1627371"/>
            <a:ext cx="462570" cy="15548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F85F1F9-683B-4613-8C07-D4C3B721659E}"/>
              </a:ext>
            </a:extLst>
          </p:cNvPr>
          <p:cNvSpPr/>
          <p:nvPr/>
        </p:nvSpPr>
        <p:spPr>
          <a:xfrm>
            <a:off x="5330912" y="1427419"/>
            <a:ext cx="1515796" cy="41458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ReadCommand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8E96DB7-6FBC-48F6-955C-785A020C7543}"/>
              </a:ext>
            </a:extLst>
          </p:cNvPr>
          <p:cNvSpPr/>
          <p:nvPr/>
        </p:nvSpPr>
        <p:spPr>
          <a:xfrm>
            <a:off x="6958008" y="1427418"/>
            <a:ext cx="2251131" cy="41458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ReadCommandValidator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76EB28-560A-4DB5-A080-6BBC7F3D3172}"/>
              </a:ext>
            </a:extLst>
          </p:cNvPr>
          <p:cNvSpPr/>
          <p:nvPr/>
        </p:nvSpPr>
        <p:spPr>
          <a:xfrm>
            <a:off x="5330912" y="2060474"/>
            <a:ext cx="1515796" cy="41458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WriteCommand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0D03496-8B07-4351-ACB3-A6C42A53DA83}"/>
              </a:ext>
            </a:extLst>
          </p:cNvPr>
          <p:cNvSpPr/>
          <p:nvPr/>
        </p:nvSpPr>
        <p:spPr>
          <a:xfrm>
            <a:off x="6958008" y="2060473"/>
            <a:ext cx="2251130" cy="41458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WriteCommandValidator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AB9144F-2779-4AFC-9E27-DC64848B8FD9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 flipV="1">
            <a:off x="6846708" y="1634710"/>
            <a:ext cx="1113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A3F2ABA-78C4-4A43-AB27-9D86467E93EC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6846708" y="2267765"/>
            <a:ext cx="1113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9A11FC1-CFEB-4DA9-B4BD-43F07CA4BB08}"/>
              </a:ext>
            </a:extLst>
          </p:cNvPr>
          <p:cNvSpPr txBox="1"/>
          <p:nvPr/>
        </p:nvSpPr>
        <p:spPr>
          <a:xfrm>
            <a:off x="6757953" y="2651426"/>
            <a:ext cx="400110" cy="2189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CB3C9F0-2F96-4AC9-9B27-9B1CFEA13057}"/>
              </a:ext>
            </a:extLst>
          </p:cNvPr>
          <p:cNvSpPr/>
          <p:nvPr/>
        </p:nvSpPr>
        <p:spPr>
          <a:xfrm>
            <a:off x="5330912" y="2974926"/>
            <a:ext cx="1515796" cy="41458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TestScript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1220AD4-0F57-4A8A-AE1B-80E7134397BF}"/>
              </a:ext>
            </a:extLst>
          </p:cNvPr>
          <p:cNvSpPr/>
          <p:nvPr/>
        </p:nvSpPr>
        <p:spPr>
          <a:xfrm>
            <a:off x="9383872" y="3688736"/>
            <a:ext cx="2434741" cy="41458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FullWriteAndReadCompare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653BF8A-7330-4FB9-8B59-10D2DB47CED0}"/>
              </a:ext>
            </a:extLst>
          </p:cNvPr>
          <p:cNvSpPr/>
          <p:nvPr/>
        </p:nvSpPr>
        <p:spPr>
          <a:xfrm>
            <a:off x="6958008" y="2974925"/>
            <a:ext cx="2251130" cy="41458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TestScriptValidator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CA9C174-BFFA-4549-9B4C-A78B8DD419F6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 flipV="1">
            <a:off x="6846708" y="3182217"/>
            <a:ext cx="1113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4BE2D9E3-E780-4743-89D8-1816FE682C61}"/>
              </a:ext>
            </a:extLst>
          </p:cNvPr>
          <p:cNvCxnSpPr>
            <a:cxnSpLocks/>
            <a:stCxn id="59" idx="2"/>
            <a:endCxn id="63" idx="1"/>
          </p:cNvCxnSpPr>
          <p:nvPr/>
        </p:nvCxnSpPr>
        <p:spPr>
          <a:xfrm rot="16200000" flipH="1">
            <a:off x="7483082" y="1995238"/>
            <a:ext cx="506518" cy="3295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0D3A1BD-3A1A-4F42-9757-39DE670C1BEC}"/>
              </a:ext>
            </a:extLst>
          </p:cNvPr>
          <p:cNvSpPr/>
          <p:nvPr/>
        </p:nvSpPr>
        <p:spPr>
          <a:xfrm>
            <a:off x="9383872" y="4364990"/>
            <a:ext cx="2434741" cy="41458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EraseAndWriteAging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5265725-C0D8-44A4-BD70-C42778629422}"/>
              </a:ext>
            </a:extLst>
          </p:cNvPr>
          <p:cNvCxnSpPr>
            <a:cxnSpLocks/>
            <a:stCxn id="59" idx="2"/>
            <a:endCxn id="77" idx="1"/>
          </p:cNvCxnSpPr>
          <p:nvPr/>
        </p:nvCxnSpPr>
        <p:spPr>
          <a:xfrm rot="16200000" flipH="1">
            <a:off x="7144955" y="2333365"/>
            <a:ext cx="1182772" cy="3295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7AC237C-1615-4476-A13F-BB7ED1875EEF}"/>
              </a:ext>
            </a:extLst>
          </p:cNvPr>
          <p:cNvSpPr/>
          <p:nvPr/>
        </p:nvSpPr>
        <p:spPr>
          <a:xfrm>
            <a:off x="5233993" y="1302916"/>
            <a:ext cx="6676350" cy="3581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AA77950-ACCE-4E6B-BEAF-094E288CEF94}"/>
              </a:ext>
            </a:extLst>
          </p:cNvPr>
          <p:cNvSpPr/>
          <p:nvPr/>
        </p:nvSpPr>
        <p:spPr>
          <a:xfrm>
            <a:off x="3154050" y="2197502"/>
            <a:ext cx="1641484" cy="41458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CommandInvoker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299E4D60-8E91-4B03-86E9-91EC27A928BC}"/>
              </a:ext>
            </a:extLst>
          </p:cNvPr>
          <p:cNvCxnSpPr>
            <a:stCxn id="7" idx="2"/>
            <a:endCxn id="91" idx="0"/>
          </p:cNvCxnSpPr>
          <p:nvPr/>
        </p:nvCxnSpPr>
        <p:spPr>
          <a:xfrm>
            <a:off x="3974792" y="1834662"/>
            <a:ext cx="0" cy="362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9D837151-4769-4C26-AB71-24E8E4924BFD}"/>
              </a:ext>
            </a:extLst>
          </p:cNvPr>
          <p:cNvCxnSpPr>
            <a:cxnSpLocks/>
            <a:stCxn id="91" idx="2"/>
            <a:endCxn id="39" idx="0"/>
          </p:cNvCxnSpPr>
          <p:nvPr/>
        </p:nvCxnSpPr>
        <p:spPr>
          <a:xfrm>
            <a:off x="3974792" y="2612086"/>
            <a:ext cx="0" cy="362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A34B69E8-A593-480A-985A-830FA3F46944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4795534" y="2404794"/>
            <a:ext cx="438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C5CAA06-5DB0-4A38-8609-E8B14F98FBB4}"/>
              </a:ext>
            </a:extLst>
          </p:cNvPr>
          <p:cNvSpPr txBox="1"/>
          <p:nvPr/>
        </p:nvSpPr>
        <p:spPr>
          <a:xfrm>
            <a:off x="376256" y="5258314"/>
            <a:ext cx="49151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호출 방식에 따라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RunMode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을 구동함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각각의 </a:t>
            </a:r>
            <a:r>
              <a:rPr lang="en-US" altLang="ko-KR" dirty="0"/>
              <a:t>Mode</a:t>
            </a:r>
            <a:r>
              <a:rPr lang="ko-KR" altLang="en-US" dirty="0"/>
              <a:t>별로 필요한 </a:t>
            </a:r>
            <a:r>
              <a:rPr lang="en-US" altLang="ko-KR" dirty="0"/>
              <a:t>Command</a:t>
            </a:r>
            <a:r>
              <a:rPr lang="ko-KR" altLang="en-US" dirty="0"/>
              <a:t>를 </a:t>
            </a:r>
            <a:r>
              <a:rPr lang="en-US" altLang="ko-KR" dirty="0"/>
              <a:t>Invoker</a:t>
            </a:r>
            <a:r>
              <a:rPr lang="ko-KR" altLang="en-US" dirty="0"/>
              <a:t>에서 할당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Command</a:t>
            </a:r>
            <a:r>
              <a:rPr lang="ko-KR" altLang="en-US" dirty="0"/>
              <a:t>별 </a:t>
            </a:r>
            <a:r>
              <a:rPr lang="en-US" altLang="ko-KR" dirty="0"/>
              <a:t>validation </a:t>
            </a:r>
            <a:r>
              <a:rPr lang="ko-KR" altLang="en-US" dirty="0"/>
              <a:t>체크는 </a:t>
            </a:r>
            <a:r>
              <a:rPr lang="en-US" altLang="ko-KR" dirty="0"/>
              <a:t>Validator</a:t>
            </a:r>
            <a:r>
              <a:rPr lang="ko-KR" altLang="en-US" dirty="0"/>
              <a:t>에서 담당</a:t>
            </a:r>
            <a:endParaRPr lang="en-US" altLang="ko-KR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A49FE9F-86CD-4109-AD7A-A67F6F21CE2E}"/>
              </a:ext>
            </a:extLst>
          </p:cNvPr>
          <p:cNvSpPr/>
          <p:nvPr/>
        </p:nvSpPr>
        <p:spPr>
          <a:xfrm>
            <a:off x="1128487" y="3204503"/>
            <a:ext cx="913859" cy="41458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Logger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D6DD66-9852-482B-A9A4-ACE98785D0AF}"/>
              </a:ext>
            </a:extLst>
          </p:cNvPr>
          <p:cNvSpPr txBox="1"/>
          <p:nvPr/>
        </p:nvSpPr>
        <p:spPr>
          <a:xfrm>
            <a:off x="10447052" y="4124704"/>
            <a:ext cx="400110" cy="2189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07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shell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436879" y="1188720"/>
            <a:ext cx="8912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■ </a:t>
            </a:r>
            <a:r>
              <a:rPr lang="en-US" altLang="ko-KR" sz="1600" b="1" dirty="0">
                <a:latin typeface="+mn-ea"/>
                <a:ea typeface="+mn-ea"/>
              </a:rPr>
              <a:t>Common </a:t>
            </a:r>
            <a:r>
              <a:rPr lang="ko-KR" altLang="en-US" sz="1600" b="1" dirty="0">
                <a:latin typeface="+mn-ea"/>
                <a:ea typeface="+mn-ea"/>
              </a:rPr>
              <a:t>패키지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- Console</a:t>
            </a:r>
            <a:r>
              <a:rPr lang="ko-KR" altLang="en-US" sz="1600" dirty="0">
                <a:latin typeface="+mn-ea"/>
                <a:ea typeface="+mn-ea"/>
              </a:rPr>
              <a:t>과 </a:t>
            </a:r>
            <a:r>
              <a:rPr lang="en-US" altLang="ko-KR" sz="1600" dirty="0">
                <a:latin typeface="+mn-ea"/>
                <a:ea typeface="+mn-ea"/>
              </a:rPr>
              <a:t>script</a:t>
            </a:r>
            <a:r>
              <a:rPr lang="ko-KR" altLang="en-US" sz="1600" dirty="0">
                <a:latin typeface="+mn-ea"/>
                <a:ea typeface="+mn-ea"/>
              </a:rPr>
              <a:t>에서 사용할 </a:t>
            </a:r>
            <a:r>
              <a:rPr lang="en-US" altLang="ko-KR" sz="1600" dirty="0">
                <a:latin typeface="+mn-ea"/>
                <a:ea typeface="+mn-ea"/>
              </a:rPr>
              <a:t>Command </a:t>
            </a:r>
            <a:r>
              <a:rPr lang="ko-KR" altLang="en-US" sz="1600" dirty="0">
                <a:latin typeface="+mn-ea"/>
                <a:ea typeface="+mn-ea"/>
              </a:rPr>
              <a:t>의 정의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EBA9BF-9EA9-4D91-A161-4823C997C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444" y="1892697"/>
            <a:ext cx="8402425" cy="453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5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2039</Words>
  <Application>Microsoft Office PowerPoint</Application>
  <PresentationFormat>와이드스크린</PresentationFormat>
  <Paragraphs>264</Paragraphs>
  <Slides>34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Arial Unicode MS</vt:lpstr>
      <vt:lpstr>gg sans</vt:lpstr>
      <vt:lpstr>inherit</vt:lpstr>
      <vt:lpstr>Malgun Gothic</vt:lpstr>
      <vt:lpstr>Malgun Gothic</vt:lpstr>
      <vt:lpstr>Arial</vt:lpstr>
      <vt:lpstr>Office 테마</vt:lpstr>
      <vt:lpstr>PowerPoint 프레젠테이션</vt:lpstr>
      <vt:lpstr>조원 소개 및 역할</vt:lpstr>
      <vt:lpstr>기능 구현 소개 - SSD</vt:lpstr>
      <vt:lpstr>기능 구현 소개 - SSD</vt:lpstr>
      <vt:lpstr>기능 구현 소개 - SSD</vt:lpstr>
      <vt:lpstr>기능 구현 소개 - SSD</vt:lpstr>
      <vt:lpstr>기능 구현 소개 - SSD</vt:lpstr>
      <vt:lpstr>기능 구현 소개 - shell</vt:lpstr>
      <vt:lpstr>기능 구현 소개 - shell</vt:lpstr>
      <vt:lpstr>기능 구현 소개 - shell</vt:lpstr>
      <vt:lpstr>기능 구현 소개 - shell</vt:lpstr>
      <vt:lpstr>기능 구현 소개 - shell</vt:lpstr>
      <vt:lpstr>TDD 활용 예시</vt:lpstr>
      <vt:lpstr>TDD 활용 예시</vt:lpstr>
      <vt:lpstr>TDD 활용 예시</vt:lpstr>
      <vt:lpstr>TDD 활용 예시</vt:lpstr>
      <vt:lpstr>TDD 활용 예시</vt:lpstr>
      <vt:lpstr>TDD 활용 예시</vt:lpstr>
      <vt:lpstr>Mocking 활용 예시</vt:lpstr>
      <vt:lpstr>Mocking 활용 예시</vt:lpstr>
      <vt:lpstr>리팩토링을 통한 클린코드 전후 결과 비교 - 1</vt:lpstr>
      <vt:lpstr>리팩토링을 통한 클린코드 전후 결과 비교 - 2</vt:lpstr>
      <vt:lpstr>리팩토링을 통한 클린코드 전후 결과 비교 - 3 </vt:lpstr>
      <vt:lpstr>리팩토링을 통한 클린코드 전후 결과 비교 - 3</vt:lpstr>
      <vt:lpstr>리팩토링을 통한 클린코드 전후 결과 비교 - 4</vt:lpstr>
      <vt:lpstr>리팩토링을 통한 클린코드 전후 결과 비교 - 4</vt:lpstr>
      <vt:lpstr>리팩토링을 통한 클린코드 전후 결과 비교 - 5</vt:lpstr>
      <vt:lpstr>리팩토링을 통한 클린코드 전후 결과 비교 - 5</vt:lpstr>
      <vt:lpstr>리팩토링을 통한 클린코드 전후 결과 비교 - 6</vt:lpstr>
      <vt:lpstr>리팩토링을 통한 클린코드 전후 결과 비교 - 6</vt:lpstr>
      <vt:lpstr>주요 디자인 패턴</vt:lpstr>
      <vt:lpstr>시연</vt:lpstr>
      <vt:lpstr>소감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38</cp:revision>
  <dcterms:created xsi:type="dcterms:W3CDTF">2024-04-15T01:50:35Z</dcterms:created>
  <dcterms:modified xsi:type="dcterms:W3CDTF">2025-06-16T04:17:29Z</dcterms:modified>
</cp:coreProperties>
</file>