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07" autoAdjust="0"/>
    <p:restoredTop sz="80024" autoAdjust="0"/>
  </p:normalViewPr>
  <p:slideViewPr>
    <p:cSldViewPr snapToGrid="0">
      <p:cViewPr varScale="1">
        <p:scale>
          <a:sx n="83" d="100"/>
          <a:sy n="83" d="100"/>
        </p:scale>
        <p:origin x="120" y="174"/>
      </p:cViewPr>
      <p:guideLst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06732-9636-4DB2-8053-57B0DA656487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8AB0E-23D2-4773-BA9F-B390EE089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2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A8CF8-3919-40DA-8998-DBF94964F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AFB361-C6FC-4CDD-A464-2B7D24E2C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3F7D2-D56E-44D7-AB23-ACFFC7A3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EEA5-C967-43D7-ABAB-698CCA1A9141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F33837-E67D-4E75-BE9C-4B534BCF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28225-A392-440A-806D-29765E62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A43-6C08-4B6F-A229-CE7F4E0F7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1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DE40F-0F81-417C-A37B-AF06376B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00270C-FBD7-4CA1-B8B6-1050C1636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D7C85-9B7A-45BD-B5CD-CFE8C1C2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EEA5-C967-43D7-ABAB-698CCA1A9141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1677A-B96F-4E95-A4B8-9158839A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F52AD-ECFE-4E8C-B12C-5795DA21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A43-6C08-4B6F-A229-CE7F4E0F7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72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873F5D-C538-4B9F-B711-C19D5E11D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15929E-6CEB-4231-A558-8F56D9E78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EF819-4C1B-431E-9413-20124D95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EEA5-C967-43D7-ABAB-698CCA1A9141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B4109-D26E-4083-A0EC-645E447B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2FC04-BA9A-4FD1-AF21-5D641491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A43-6C08-4B6F-A229-CE7F4E0F7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0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E0B30-1248-4C99-ABA7-11EE4871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A88B2-9F38-4221-BAA2-82F19A083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73E1E7-A318-430A-9030-93E8F958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EEA5-C967-43D7-ABAB-698CCA1A9141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CD8FFA-ECFD-4277-9E96-587D95FE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5A14B-3AFB-4A71-B538-D169B618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A43-6C08-4B6F-A229-CE7F4E0F7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46981-EA9E-4EC8-8522-F32449B9E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4D3BCA-FABE-4D99-B849-5F064BCED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646D2D-4AE6-4EC2-8949-3F2132E7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EEA5-C967-43D7-ABAB-698CCA1A9141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078EB-3239-479A-90FA-7BD77EAF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CD2E6-B2B9-4A56-A0A3-5D148E6A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A43-6C08-4B6F-A229-CE7F4E0F7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33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05BA0-A4FB-42F3-BDB7-E2C1EC69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BB01B-1BA0-45A9-AE5E-50D610118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A88097-3748-48E9-B1E1-A7246A5A8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B5D885-F4CA-466D-ADEC-28F8D1F1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EEA5-C967-43D7-ABAB-698CCA1A9141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E717F-BA9A-4C8C-B60C-C1AB60EA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214D5-9EB4-4E7E-9130-5BBD7298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A43-6C08-4B6F-A229-CE7F4E0F7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4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6E1EC-6A3A-4B28-880A-4C60BBD3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F81686-303A-4DFE-B15D-E5E27120B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FFA083-A752-4EF5-9E44-1BCF7CED9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D2552E-CEF7-4035-B439-B01C1A428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DD4C26-D3B5-4E7A-B501-B29A37F0E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02D0F5-DF3C-47D0-9BE2-481ECF5C9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EEA5-C967-43D7-ABAB-698CCA1A9141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617B6A-589E-4ACC-8C59-2B3275FF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3A3272-C80A-413B-9CA1-1CFF9283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A43-6C08-4B6F-A229-CE7F4E0F7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14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109D4-2091-4CEF-BA13-C0B4965C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99620D-101F-40FC-AE03-31E2C14E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EEA5-C967-43D7-ABAB-698CCA1A9141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74373B-EDC3-4A2D-B4C4-EDE07864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4B73F0-D0CD-4AF8-8DF5-B4C007F6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A43-6C08-4B6F-A229-CE7F4E0F7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1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29318B-8DE6-496A-BAB1-2283B0F9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EEA5-C967-43D7-ABAB-698CCA1A9141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4E72A0-06E2-42C5-AC30-AB7B2E3D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6F86D5-FB48-4343-B164-E7DA3BE4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A43-6C08-4B6F-A229-CE7F4E0F7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6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9113D-0CC1-4F31-9562-C16968538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34F1C-3384-49F9-AEC6-C7243BACD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F76CFB-14A1-4FD1-8DF7-EA42FAD1D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A7529-23B8-45E1-A519-61FAD5A2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EEA5-C967-43D7-ABAB-698CCA1A9141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969F9A-B4C3-45F1-BC6C-3127046C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FE105-5FEF-421D-89CC-6201567E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A43-6C08-4B6F-A229-CE7F4E0F7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48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E221C-9576-4AED-A908-179E13EE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87FBA3-8E1E-4D75-A2BE-EB7A08C34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BE4A6E-3B60-4295-A382-F2A13E1D1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740474-A551-4551-9E76-0B61EA31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EEA5-C967-43D7-ABAB-698CCA1A9141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013AB-BBAA-4EE7-9CBC-E26B85E7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8D44E3-3E1D-4C73-B5C3-DDBDCE61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A43-6C08-4B6F-A229-CE7F4E0F7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50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308BE9-56D0-4E96-B0F6-95E66E70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BF28B-5DD6-4AF2-92E4-CF1461F07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8E7201-89AD-49F2-A119-152B57CC0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DEEA5-C967-43D7-ABAB-698CCA1A9141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706568-2ACF-4172-8D13-33A6FDDC0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F47807-8686-4BAF-AF41-8857A8335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FA43-6C08-4B6F-A229-CE7F4E0F7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03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06DB5-D9C4-45DA-A683-8F3FB2CC219C}"/>
              </a:ext>
            </a:extLst>
          </p:cNvPr>
          <p:cNvSpPr txBox="1"/>
          <p:nvPr/>
        </p:nvSpPr>
        <p:spPr>
          <a:xfrm>
            <a:off x="2408809" y="2662650"/>
            <a:ext cx="72441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/>
              <a:t>렌터카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ACC0F-1A05-4674-8E1A-350664F708D5}"/>
              </a:ext>
            </a:extLst>
          </p:cNvPr>
          <p:cNvSpPr txBox="1"/>
          <p:nvPr/>
        </p:nvSpPr>
        <p:spPr>
          <a:xfrm>
            <a:off x="8745245" y="5338437"/>
            <a:ext cx="36753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2011152014  </a:t>
            </a:r>
            <a:r>
              <a:rPr lang="ko-KR" altLang="en-US" sz="2000" dirty="0"/>
              <a:t>김정우</a:t>
            </a:r>
            <a:endParaRPr lang="en-US" altLang="ko-KR" sz="2000" dirty="0"/>
          </a:p>
          <a:p>
            <a:pPr algn="ctr"/>
            <a:r>
              <a:rPr lang="en-US" altLang="ko-KR" sz="2000" dirty="0"/>
              <a:t>2013152040  </a:t>
            </a:r>
            <a:r>
              <a:rPr lang="ko-KR" altLang="en-US" sz="2000" dirty="0"/>
              <a:t>최재형</a:t>
            </a:r>
            <a:endParaRPr lang="en-US" altLang="ko-KR" sz="2000" dirty="0"/>
          </a:p>
          <a:p>
            <a:pPr algn="ctr"/>
            <a:r>
              <a:rPr lang="en-US" altLang="ko-KR" sz="2000" dirty="0"/>
              <a:t>2015152030  </a:t>
            </a:r>
            <a:r>
              <a:rPr lang="ko-KR" altLang="en-US" sz="2000" dirty="0"/>
              <a:t>이준규</a:t>
            </a:r>
            <a:endParaRPr lang="en-US" altLang="ko-KR" sz="2000" dirty="0"/>
          </a:p>
          <a:p>
            <a:pPr algn="ctr"/>
            <a:r>
              <a:rPr lang="en-US" altLang="ko-KR" sz="2000" dirty="0"/>
              <a:t>2015156010  </a:t>
            </a:r>
            <a:r>
              <a:rPr lang="ko-KR" altLang="en-US" sz="2000" dirty="0" err="1"/>
              <a:t>김지승</a:t>
            </a:r>
            <a:endParaRPr lang="en-US" altLang="ko-KR" sz="2000" dirty="0"/>
          </a:p>
          <a:p>
            <a:pPr algn="ctr"/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12104-0E91-4375-8610-373449E3A1C3}"/>
              </a:ext>
            </a:extLst>
          </p:cNvPr>
          <p:cNvSpPr txBox="1"/>
          <p:nvPr/>
        </p:nvSpPr>
        <p:spPr>
          <a:xfrm>
            <a:off x="-337351" y="132489"/>
            <a:ext cx="3386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&lt; </a:t>
            </a:r>
            <a:r>
              <a:rPr lang="en-US" altLang="ko-KR" sz="2800" dirty="0" err="1"/>
              <a:t>UseCase</a:t>
            </a:r>
            <a:r>
              <a:rPr lang="ko-KR" altLang="en-US" sz="2800" dirty="0"/>
              <a:t> 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6FEFF5-28DF-4EF2-9EC1-06BDF0CD288A}"/>
              </a:ext>
            </a:extLst>
          </p:cNvPr>
          <p:cNvSpPr txBox="1"/>
          <p:nvPr/>
        </p:nvSpPr>
        <p:spPr>
          <a:xfrm>
            <a:off x="8805170" y="4920584"/>
            <a:ext cx="3386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en-US" altLang="ko-KR" sz="2000"/>
              <a:t>- 5</a:t>
            </a:r>
            <a:r>
              <a:rPr lang="ko-KR" altLang="en-US" sz="2000"/>
              <a:t>조 </a:t>
            </a:r>
            <a:r>
              <a:rPr lang="ko-KR" altLang="en-US" sz="2000" dirty="0" err="1"/>
              <a:t>승카</a:t>
            </a:r>
            <a:r>
              <a:rPr lang="ko-KR" altLang="en-US" sz="2000" dirty="0"/>
              <a:t> </a:t>
            </a:r>
            <a:r>
              <a:rPr lang="en-US" altLang="ko-KR" sz="2000" dirty="0"/>
              <a:t>-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883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4ED8B-3F97-43C6-9BB0-86A917E19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26" y="431708"/>
            <a:ext cx="11484006" cy="6319760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유스케이스명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차량 관리</a:t>
            </a:r>
          </a:p>
          <a:p>
            <a:r>
              <a:rPr lang="ko-KR" altLang="en-US" sz="1800" dirty="0" err="1"/>
              <a:t>액터명</a:t>
            </a:r>
            <a:r>
              <a:rPr lang="en-US" altLang="ko-KR" sz="1800" dirty="0"/>
              <a:t>: </a:t>
            </a:r>
            <a:r>
              <a:rPr lang="ko-KR" altLang="en-US" sz="1800" dirty="0"/>
              <a:t>자동차 관리인</a:t>
            </a:r>
          </a:p>
          <a:p>
            <a:r>
              <a:rPr lang="ko-KR" altLang="en-US" sz="1800" dirty="0" err="1"/>
              <a:t>유스케이스</a:t>
            </a:r>
            <a:r>
              <a:rPr lang="ko-KR" altLang="en-US" sz="1800" dirty="0"/>
              <a:t> 개요 </a:t>
            </a:r>
            <a:r>
              <a:rPr lang="en-US" altLang="ko-KR" sz="1800" dirty="0"/>
              <a:t>: </a:t>
            </a:r>
            <a:r>
              <a:rPr lang="ko-KR" altLang="en-US" sz="1800" dirty="0"/>
              <a:t>반납된 차량 혹은 출고할 차량을 수리 관리하는 </a:t>
            </a:r>
            <a:r>
              <a:rPr lang="ko-KR" altLang="en-US" sz="1800" dirty="0" err="1"/>
              <a:t>유스케이스이다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이벤트 흐름</a:t>
            </a:r>
          </a:p>
          <a:p>
            <a:r>
              <a:rPr lang="en-US" altLang="ko-KR" sz="1800" dirty="0"/>
              <a:t>-  </a:t>
            </a:r>
            <a:r>
              <a:rPr lang="ko-KR" altLang="en-US" sz="1800" dirty="0"/>
              <a:t>정상흐름</a:t>
            </a:r>
          </a:p>
          <a:p>
            <a:pPr marL="0" indent="0">
              <a:buNone/>
            </a:pPr>
            <a:r>
              <a:rPr lang="en-US" altLang="ko-KR" sz="1800" dirty="0"/>
              <a:t> 1.</a:t>
            </a:r>
            <a:r>
              <a:rPr lang="ko-KR" altLang="en-US" sz="1800" dirty="0"/>
              <a:t>반납된 차량을 확인한다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2.</a:t>
            </a:r>
            <a:r>
              <a:rPr lang="ko-KR" altLang="en-US" sz="1800" dirty="0"/>
              <a:t>반납된 차량의 사고 여부를 확인한다</a:t>
            </a:r>
            <a:r>
              <a:rPr lang="en-US" altLang="ko-KR" sz="1800" dirty="0"/>
              <a:t>.- (</a:t>
            </a:r>
            <a:r>
              <a:rPr lang="ko-KR" altLang="en-US" sz="1800" dirty="0"/>
              <a:t>사고 여부가 있을 경우 선택 흐름 </a:t>
            </a:r>
            <a:r>
              <a:rPr lang="en-US" altLang="ko-KR" sz="1800" dirty="0"/>
              <a:t>1)</a:t>
            </a:r>
          </a:p>
          <a:p>
            <a:pPr marL="0" indent="0">
              <a:buNone/>
            </a:pPr>
            <a:r>
              <a:rPr lang="en-US" altLang="ko-KR" sz="1800" dirty="0"/>
              <a:t> 3.</a:t>
            </a:r>
            <a:r>
              <a:rPr lang="ko-KR" altLang="en-US" sz="1800" dirty="0"/>
              <a:t>반납된 차량의 문제 여부를 확인하고 주행에 문제가 </a:t>
            </a:r>
            <a:r>
              <a:rPr lang="ko-KR" altLang="en-US" sz="1800" dirty="0" err="1"/>
              <a:t>발견될경우</a:t>
            </a:r>
            <a:r>
              <a:rPr lang="ko-KR" altLang="en-US" sz="1800" dirty="0"/>
              <a:t> 수리한다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4.</a:t>
            </a:r>
            <a:r>
              <a:rPr lang="ko-KR" altLang="en-US" sz="1800" dirty="0"/>
              <a:t>차량 상태를 운영 가능 으로 </a:t>
            </a:r>
            <a:r>
              <a:rPr lang="ko-KR" altLang="en-US" sz="1800" dirty="0" err="1"/>
              <a:t>바꿔놓는다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-  </a:t>
            </a:r>
            <a:r>
              <a:rPr lang="ko-KR" altLang="en-US" sz="1800" dirty="0"/>
              <a:t>선택흐름</a:t>
            </a:r>
          </a:p>
          <a:p>
            <a:pPr marL="0" indent="0">
              <a:buNone/>
            </a:pPr>
            <a:r>
              <a:rPr lang="ko-KR" altLang="en-US" sz="1800" dirty="0"/>
              <a:t>  사고가 </a:t>
            </a:r>
            <a:r>
              <a:rPr lang="ko-KR" altLang="en-US" sz="1800" dirty="0" err="1"/>
              <a:t>났을경우</a:t>
            </a:r>
            <a:r>
              <a:rPr lang="ko-KR" altLang="en-US" sz="1800" dirty="0"/>
              <a:t> 보험회사와 연락하여 </a:t>
            </a:r>
            <a:r>
              <a:rPr lang="ko-KR" altLang="en-US" sz="1800" dirty="0" err="1"/>
              <a:t>조치를취한다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r>
              <a:rPr lang="ko-KR" altLang="en-US" sz="1800" dirty="0"/>
              <a:t>  사고가 난 </a:t>
            </a:r>
            <a:r>
              <a:rPr lang="ko-KR" altLang="en-US" sz="1800" dirty="0" err="1"/>
              <a:t>부분에대해서</a:t>
            </a:r>
            <a:r>
              <a:rPr lang="ko-KR" altLang="en-US" sz="1800" dirty="0"/>
              <a:t> 수리한다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  그후 다른 문제가 없는지 확인한다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06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4ED8B-3F97-43C6-9BB0-86A917E19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26" y="431708"/>
            <a:ext cx="11484006" cy="6319760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유스케이스</a:t>
            </a:r>
            <a:r>
              <a:rPr lang="ko-KR" altLang="en-US" sz="1800" dirty="0"/>
              <a:t> 명 </a:t>
            </a:r>
            <a:r>
              <a:rPr lang="en-US" altLang="ko-KR" sz="1800" dirty="0"/>
              <a:t>: </a:t>
            </a:r>
            <a:r>
              <a:rPr lang="ko-KR" altLang="en-US" sz="1800" dirty="0"/>
              <a:t>지불</a:t>
            </a:r>
          </a:p>
          <a:p>
            <a:r>
              <a:rPr lang="ko-KR" altLang="en-US" sz="1800" dirty="0" err="1"/>
              <a:t>액터</a:t>
            </a:r>
            <a:r>
              <a:rPr lang="ko-KR" altLang="en-US" sz="1800" dirty="0"/>
              <a:t> 명 </a:t>
            </a:r>
            <a:r>
              <a:rPr lang="en-US" altLang="ko-KR" sz="1800" dirty="0"/>
              <a:t>: </a:t>
            </a:r>
            <a:r>
              <a:rPr lang="ko-KR" altLang="en-US" sz="1800" dirty="0"/>
              <a:t>손님</a:t>
            </a:r>
            <a:r>
              <a:rPr lang="en-US" altLang="ko-KR" sz="1800" dirty="0"/>
              <a:t>, </a:t>
            </a:r>
            <a:r>
              <a:rPr lang="ko-KR" altLang="en-US" sz="1800" dirty="0"/>
              <a:t>임대관리인</a:t>
            </a:r>
            <a:r>
              <a:rPr lang="en-US" altLang="ko-KR" sz="1800" dirty="0"/>
              <a:t>, </a:t>
            </a:r>
            <a:r>
              <a:rPr lang="ko-KR" altLang="en-US" sz="1800" dirty="0"/>
              <a:t>결제시스템</a:t>
            </a:r>
          </a:p>
          <a:p>
            <a:r>
              <a:rPr lang="ko-KR" altLang="en-US" sz="1800" dirty="0" err="1"/>
              <a:t>유스케이스</a:t>
            </a:r>
            <a:r>
              <a:rPr lang="ko-KR" altLang="en-US" sz="1800" dirty="0"/>
              <a:t> 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손님이 차를 </a:t>
            </a:r>
            <a:r>
              <a:rPr lang="ko-KR" altLang="en-US" sz="1800" dirty="0" err="1"/>
              <a:t>렌트하기</a:t>
            </a:r>
            <a:r>
              <a:rPr lang="ko-KR" altLang="en-US" sz="1800" dirty="0"/>
              <a:t> 위해 임대료를 지불하는 </a:t>
            </a:r>
            <a:r>
              <a:rPr lang="ko-KR" altLang="en-US" sz="1800" dirty="0" err="1"/>
              <a:t>유스케이스이다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사전조건 </a:t>
            </a:r>
            <a:r>
              <a:rPr lang="en-US" altLang="ko-KR" sz="1800" dirty="0"/>
              <a:t>: </a:t>
            </a:r>
            <a:r>
              <a:rPr lang="ko-KR" altLang="en-US" sz="1800" dirty="0"/>
              <a:t>차를 빌리려는 손님이 회원등록을 한 상태여야 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이벤트 흐름</a:t>
            </a:r>
          </a:p>
          <a:p>
            <a:r>
              <a:rPr lang="en-US" altLang="ko-KR" sz="1800" dirty="0"/>
              <a:t>-   </a:t>
            </a:r>
            <a:r>
              <a:rPr lang="ko-KR" altLang="en-US" sz="1800" dirty="0"/>
              <a:t>정상흐름</a:t>
            </a:r>
          </a:p>
          <a:p>
            <a:pPr marL="0" indent="0">
              <a:buNone/>
            </a:pPr>
            <a:r>
              <a:rPr lang="en-US" altLang="ko-KR" sz="1800" dirty="0"/>
              <a:t> 1.  </a:t>
            </a:r>
            <a:r>
              <a:rPr lang="ko-KR" altLang="en-US" sz="1800" dirty="0"/>
              <a:t>고객이 임대를 할 경우에 실행된다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2.   </a:t>
            </a:r>
            <a:r>
              <a:rPr lang="ko-KR" altLang="en-US" sz="1800" dirty="0"/>
              <a:t>차종</a:t>
            </a:r>
            <a:r>
              <a:rPr lang="en-US" altLang="ko-KR" sz="1800" dirty="0"/>
              <a:t>, </a:t>
            </a:r>
            <a:r>
              <a:rPr lang="ko-KR" altLang="en-US" sz="1800" dirty="0"/>
              <a:t>색상</a:t>
            </a:r>
            <a:r>
              <a:rPr lang="en-US" altLang="ko-KR" sz="1800" dirty="0"/>
              <a:t>, </a:t>
            </a:r>
            <a:r>
              <a:rPr lang="ko-KR" altLang="en-US" sz="1800" dirty="0"/>
              <a:t>결제금액 등 렌트 정보가 틀린 것이 없는지 최종 확인한다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3.   </a:t>
            </a:r>
            <a:r>
              <a:rPr lang="ko-KR" altLang="en-US" sz="1800" dirty="0"/>
              <a:t>카드 결제</a:t>
            </a:r>
            <a:r>
              <a:rPr lang="en-US" altLang="ko-KR" sz="1800" dirty="0"/>
              <a:t>, </a:t>
            </a:r>
            <a:r>
              <a:rPr lang="ko-KR" altLang="en-US" sz="1800" dirty="0"/>
              <a:t>휴대폰결제</a:t>
            </a:r>
            <a:r>
              <a:rPr lang="en-US" altLang="ko-KR" sz="1800" dirty="0"/>
              <a:t>, </a:t>
            </a:r>
            <a:r>
              <a:rPr lang="ko-KR" altLang="en-US" sz="1800" dirty="0"/>
              <a:t>현금 등 결제 수단을 선택한다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4.   </a:t>
            </a:r>
            <a:r>
              <a:rPr lang="ko-KR" altLang="en-US" sz="1800" dirty="0"/>
              <a:t>결제시스템을 통해 결제를 완료한다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-   </a:t>
            </a:r>
            <a:r>
              <a:rPr lang="ko-KR" altLang="en-US" sz="1800" dirty="0"/>
              <a:t>선택흐름</a:t>
            </a:r>
          </a:p>
          <a:p>
            <a:pPr marL="0" indent="0">
              <a:buNone/>
            </a:pPr>
            <a:r>
              <a:rPr lang="ko-KR" altLang="en-US" sz="1800" dirty="0"/>
              <a:t> 한도가 초과된 카드일 경우 “한도 초과된 </a:t>
            </a:r>
            <a:r>
              <a:rPr lang="ko-KR" altLang="en-US" sz="1800" dirty="0" err="1"/>
              <a:t>카드입니다”라고</a:t>
            </a:r>
            <a:r>
              <a:rPr lang="ko-KR" altLang="en-US" sz="1800" dirty="0"/>
              <a:t> 표시한다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 계좌 잔액이 부족한 경우 “잔액이 </a:t>
            </a:r>
            <a:r>
              <a:rPr lang="ko-KR" altLang="en-US" sz="1800" dirty="0" err="1"/>
              <a:t>부족합니다”라고</a:t>
            </a:r>
            <a:r>
              <a:rPr lang="ko-KR" altLang="en-US" sz="1800" dirty="0"/>
              <a:t> 표시한다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 카드 </a:t>
            </a:r>
            <a:r>
              <a:rPr lang="ko-KR" altLang="en-US" sz="1800" dirty="0" err="1"/>
              <a:t>결제시</a:t>
            </a:r>
            <a:r>
              <a:rPr lang="ko-KR" altLang="en-US" sz="1800" dirty="0"/>
              <a:t> 카드 종류</a:t>
            </a:r>
            <a:r>
              <a:rPr lang="en-US" altLang="ko-KR" sz="1800" dirty="0"/>
              <a:t>, </a:t>
            </a:r>
            <a:r>
              <a:rPr lang="ko-KR" altLang="en-US" sz="1800" dirty="0"/>
              <a:t>할부 기간을 선택한다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 현금 </a:t>
            </a:r>
            <a:r>
              <a:rPr lang="ko-KR" altLang="en-US" sz="1800" dirty="0" err="1"/>
              <a:t>결제시</a:t>
            </a:r>
            <a:r>
              <a:rPr lang="ko-KR" altLang="en-US" sz="1800" dirty="0"/>
              <a:t> 현금영수증 발행여부를 선택한다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 무통장입금시</a:t>
            </a:r>
            <a:r>
              <a:rPr lang="en-US" altLang="ko-KR" sz="1800" dirty="0"/>
              <a:t>, </a:t>
            </a:r>
            <a:r>
              <a:rPr lang="ko-KR" altLang="en-US" sz="1800" dirty="0"/>
              <a:t>거래은행을 선택한다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8407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6244-C580-4F6B-9945-013C273C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05" y="174056"/>
            <a:ext cx="10515600" cy="76763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Chapter 1. (</a:t>
            </a:r>
            <a:r>
              <a:rPr lang="ko-KR" altLang="en-US" sz="3200" dirty="0"/>
              <a:t>시스템 상황 분석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52C88-FDB2-42D3-9C54-5300DD64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05" y="1494429"/>
            <a:ext cx="10515600" cy="496096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차량이 필요한 고객에게 원하는 차량을 대여해주고 반납을 하는 시스템 구축</a:t>
            </a:r>
            <a:endParaRPr lang="en-US" altLang="ko-KR" sz="2000" dirty="0"/>
          </a:p>
          <a:p>
            <a:r>
              <a:rPr lang="ko-KR" altLang="en-US" sz="2000" dirty="0"/>
              <a:t>시스템은 크게 차량 관리 기능</a:t>
            </a:r>
            <a:r>
              <a:rPr lang="en-US" altLang="ko-KR" sz="2000" dirty="0"/>
              <a:t>, </a:t>
            </a:r>
            <a:r>
              <a:rPr lang="ko-KR" altLang="en-US" sz="2000" dirty="0"/>
              <a:t>차량 대여 관리 기능으로 구성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차량 대여 관리 기능 </a:t>
            </a:r>
            <a:r>
              <a:rPr lang="en-US" altLang="ko-KR" sz="2000" dirty="0"/>
              <a:t>:</a:t>
            </a:r>
          </a:p>
          <a:p>
            <a:pPr>
              <a:buFontTx/>
              <a:buChar char="-"/>
            </a:pPr>
            <a:r>
              <a:rPr lang="ko-KR" altLang="en-US" sz="2000" dirty="0"/>
              <a:t>고객은 차량 임대인을 통해 원하는 기간과 차량을 대여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차량 임대인은 차량 관리 시스템을 통해 대여 가능한 차량 확인 후 대여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고객은 지불 시스템을 통해 대여 금액 지불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2000" dirty="0"/>
              <a:t>차량 관리 기능 </a:t>
            </a:r>
            <a:r>
              <a:rPr lang="en-US" altLang="ko-KR" sz="2000" dirty="0"/>
              <a:t>:</a:t>
            </a:r>
          </a:p>
          <a:p>
            <a:pPr>
              <a:buFontTx/>
              <a:buChar char="-"/>
            </a:pPr>
            <a:r>
              <a:rPr lang="ko-KR" altLang="en-US" sz="2000" dirty="0"/>
              <a:t>현재 차량의 상태를 관리하고 정비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사고</a:t>
            </a:r>
            <a:r>
              <a:rPr lang="en-US" altLang="ko-KR" sz="2000" dirty="0"/>
              <a:t>, </a:t>
            </a:r>
            <a:r>
              <a:rPr lang="ko-KR" altLang="en-US" sz="2000" dirty="0"/>
              <a:t>보험 관리를 통해 고객에게 안전 제공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2285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6244-C580-4F6B-9945-013C273C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05" y="174056"/>
            <a:ext cx="10515600" cy="76763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Chapter 2. (Actor</a:t>
            </a:r>
            <a:r>
              <a:rPr lang="ko-KR" altLang="en-US" sz="3200" dirty="0"/>
              <a:t> 식별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BF43D93-F073-481F-9EB3-0C11E037BC6A}"/>
              </a:ext>
            </a:extLst>
          </p:cNvPr>
          <p:cNvGrpSpPr/>
          <p:nvPr/>
        </p:nvGrpSpPr>
        <p:grpSpPr>
          <a:xfrm>
            <a:off x="3602140" y="1460310"/>
            <a:ext cx="1399765" cy="1381663"/>
            <a:chOff x="927179" y="1359649"/>
            <a:chExt cx="1620644" cy="154174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C87E7E3-B73D-4E33-A309-8F155774D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9351" y="1359649"/>
              <a:ext cx="884291" cy="13191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DAD1B9-F073-4560-A381-811569BD126B}"/>
                </a:ext>
              </a:extLst>
            </p:cNvPr>
            <p:cNvSpPr txBox="1"/>
            <p:nvPr/>
          </p:nvSpPr>
          <p:spPr>
            <a:xfrm>
              <a:off x="927179" y="2557957"/>
              <a:ext cx="1620644" cy="343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Customer</a:t>
              </a:r>
              <a:endParaRPr lang="ko-KR" altLang="en-US" sz="1400" b="1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1E4A367-AEF4-4E5A-AFA2-8FF483BB5A98}"/>
              </a:ext>
            </a:extLst>
          </p:cNvPr>
          <p:cNvGrpSpPr/>
          <p:nvPr/>
        </p:nvGrpSpPr>
        <p:grpSpPr>
          <a:xfrm>
            <a:off x="5476471" y="1460310"/>
            <a:ext cx="1399765" cy="1326380"/>
            <a:chOff x="927179" y="1359649"/>
            <a:chExt cx="1620644" cy="148005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586650C-CA8E-4BCF-9558-65942F581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9351" y="1359649"/>
              <a:ext cx="884291" cy="131918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B82848-3503-4E15-9980-6D398036157E}"/>
                </a:ext>
              </a:extLst>
            </p:cNvPr>
            <p:cNvSpPr txBox="1"/>
            <p:nvPr/>
          </p:nvSpPr>
          <p:spPr>
            <a:xfrm>
              <a:off x="927179" y="2557957"/>
              <a:ext cx="1620644" cy="281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Rent Manager</a:t>
              </a:r>
              <a:endParaRPr lang="ko-KR" altLang="en-US" sz="1400" b="1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2C87633-04BA-4A76-BD75-750AF4AB4B49}"/>
              </a:ext>
            </a:extLst>
          </p:cNvPr>
          <p:cNvGrpSpPr/>
          <p:nvPr/>
        </p:nvGrpSpPr>
        <p:grpSpPr>
          <a:xfrm>
            <a:off x="7267686" y="1460310"/>
            <a:ext cx="1399765" cy="1381663"/>
            <a:chOff x="927179" y="1359649"/>
            <a:chExt cx="1620644" cy="154174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9E8AFE0-2E03-4981-9B2A-C279626C8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9351" y="1359649"/>
              <a:ext cx="884291" cy="131918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2798E9-E1D5-4BBA-A78D-7265C9CCB9F2}"/>
                </a:ext>
              </a:extLst>
            </p:cNvPr>
            <p:cNvSpPr txBox="1"/>
            <p:nvPr/>
          </p:nvSpPr>
          <p:spPr>
            <a:xfrm>
              <a:off x="927179" y="2557957"/>
              <a:ext cx="1620644" cy="343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Car Engineer</a:t>
              </a:r>
              <a:endParaRPr lang="ko-KR" altLang="en-US" sz="1400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0C6A3DB-66A5-4C97-9FB6-136A19CDBDBD}"/>
              </a:ext>
            </a:extLst>
          </p:cNvPr>
          <p:cNvGrpSpPr/>
          <p:nvPr/>
        </p:nvGrpSpPr>
        <p:grpSpPr>
          <a:xfrm>
            <a:off x="3656217" y="3784240"/>
            <a:ext cx="1399765" cy="1597106"/>
            <a:chOff x="927179" y="1359649"/>
            <a:chExt cx="1620644" cy="178214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A6C9FDB-2183-41A6-8AA0-11D34696D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9351" y="1359649"/>
              <a:ext cx="884291" cy="131918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80B70C-76B8-41DE-966B-8AB049D01533}"/>
                </a:ext>
              </a:extLst>
            </p:cNvPr>
            <p:cNvSpPr txBox="1"/>
            <p:nvPr/>
          </p:nvSpPr>
          <p:spPr>
            <a:xfrm>
              <a:off x="927179" y="2557957"/>
              <a:ext cx="1620644" cy="583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Membership System</a:t>
              </a:r>
              <a:endParaRPr lang="ko-KR" altLang="en-US" sz="1400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AA237A9-657B-4040-9FCA-0BBD5588B6BB}"/>
              </a:ext>
            </a:extLst>
          </p:cNvPr>
          <p:cNvGrpSpPr/>
          <p:nvPr/>
        </p:nvGrpSpPr>
        <p:grpSpPr>
          <a:xfrm>
            <a:off x="5552275" y="3784240"/>
            <a:ext cx="1399765" cy="1597106"/>
            <a:chOff x="927179" y="1359649"/>
            <a:chExt cx="1620644" cy="1782149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A62901B-9C2A-4379-A0D5-13CC6A04A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9351" y="1359649"/>
              <a:ext cx="884291" cy="131918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153D0D-1198-4CB1-90F8-9D1045CDCA04}"/>
                </a:ext>
              </a:extLst>
            </p:cNvPr>
            <p:cNvSpPr txBox="1"/>
            <p:nvPr/>
          </p:nvSpPr>
          <p:spPr>
            <a:xfrm>
              <a:off x="927179" y="2557957"/>
              <a:ext cx="1620644" cy="583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Payment System</a:t>
              </a:r>
              <a:endParaRPr lang="ko-KR" altLang="en-US" sz="1400" b="1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6F9FB49-8B90-47DC-85A1-8CFEB4458C01}"/>
              </a:ext>
            </a:extLst>
          </p:cNvPr>
          <p:cNvGrpSpPr/>
          <p:nvPr/>
        </p:nvGrpSpPr>
        <p:grpSpPr>
          <a:xfrm>
            <a:off x="7144604" y="3784240"/>
            <a:ext cx="1794680" cy="1597106"/>
            <a:chOff x="737270" y="1359649"/>
            <a:chExt cx="2077876" cy="178214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3BC1BBF7-C451-4F6B-91B8-FF3E42833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9351" y="1359649"/>
              <a:ext cx="884291" cy="131918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CA7C6A-0DB0-470F-B1BC-447D286B624C}"/>
                </a:ext>
              </a:extLst>
            </p:cNvPr>
            <p:cNvSpPr txBox="1"/>
            <p:nvPr/>
          </p:nvSpPr>
          <p:spPr>
            <a:xfrm>
              <a:off x="737270" y="2557957"/>
              <a:ext cx="2077876" cy="583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Car Management System</a:t>
              </a:r>
              <a:endParaRPr lang="ko-KR" altLang="en-US" sz="1400" b="1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F28AF2C-4EB9-4647-8662-8CC8D299DC23}"/>
              </a:ext>
            </a:extLst>
          </p:cNvPr>
          <p:cNvSpPr txBox="1"/>
          <p:nvPr/>
        </p:nvSpPr>
        <p:spPr>
          <a:xfrm>
            <a:off x="1793477" y="4339988"/>
            <a:ext cx="161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&lt;&lt;System&gt;&gt;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37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6244-C580-4F6B-9945-013C273C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05" y="174056"/>
            <a:ext cx="10515600" cy="76763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Chapter 3. (</a:t>
            </a:r>
            <a:r>
              <a:rPr lang="en-US" altLang="ko-KR" sz="3200" dirty="0" err="1"/>
              <a:t>UseCase</a:t>
            </a:r>
            <a:r>
              <a:rPr lang="ko-KR" altLang="en-US" sz="3200" dirty="0"/>
              <a:t> 식별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72D00DF-495B-4E8E-BDF3-21A0AA6E83A4}"/>
              </a:ext>
            </a:extLst>
          </p:cNvPr>
          <p:cNvSpPr/>
          <p:nvPr/>
        </p:nvSpPr>
        <p:spPr>
          <a:xfrm>
            <a:off x="5627426" y="2945085"/>
            <a:ext cx="3254990" cy="450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Membership Registration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CEBDA46-4914-476B-AAAD-8073770EF2F5}"/>
              </a:ext>
            </a:extLst>
          </p:cNvPr>
          <p:cNvSpPr/>
          <p:nvPr/>
        </p:nvSpPr>
        <p:spPr>
          <a:xfrm>
            <a:off x="2452046" y="1591650"/>
            <a:ext cx="1444386" cy="3821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9D830B0-495E-4B8C-A559-61C835305ABA}"/>
              </a:ext>
            </a:extLst>
          </p:cNvPr>
          <p:cNvSpPr/>
          <p:nvPr/>
        </p:nvSpPr>
        <p:spPr>
          <a:xfrm>
            <a:off x="2483885" y="2144985"/>
            <a:ext cx="1444386" cy="3821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Return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2A15C28-5576-4606-B4C4-0B852A6EB469}"/>
              </a:ext>
            </a:extLst>
          </p:cNvPr>
          <p:cNvSpPr/>
          <p:nvPr/>
        </p:nvSpPr>
        <p:spPr>
          <a:xfrm>
            <a:off x="2483885" y="2917169"/>
            <a:ext cx="1444386" cy="3821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Payment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07EBF72-F7CC-4D2D-B004-B3486468EA57}"/>
              </a:ext>
            </a:extLst>
          </p:cNvPr>
          <p:cNvSpPr/>
          <p:nvPr/>
        </p:nvSpPr>
        <p:spPr>
          <a:xfrm>
            <a:off x="5502322" y="2301934"/>
            <a:ext cx="3505197" cy="450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Release Status Management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00C0FD8-AA84-4417-87B5-87516E0AE79B}"/>
              </a:ext>
            </a:extLst>
          </p:cNvPr>
          <p:cNvSpPr/>
          <p:nvPr/>
        </p:nvSpPr>
        <p:spPr>
          <a:xfrm>
            <a:off x="1344302" y="3748027"/>
            <a:ext cx="3259542" cy="4208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Car Management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61A6545-BEE6-40AF-BDDC-1E90B60ADC6E}"/>
              </a:ext>
            </a:extLst>
          </p:cNvPr>
          <p:cNvSpPr/>
          <p:nvPr/>
        </p:nvSpPr>
        <p:spPr>
          <a:xfrm>
            <a:off x="1344302" y="4629437"/>
            <a:ext cx="3259542" cy="4208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Repair Management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8CAF570-2CE2-4FED-9721-7763C176BE7D}"/>
              </a:ext>
            </a:extLst>
          </p:cNvPr>
          <p:cNvSpPr/>
          <p:nvPr/>
        </p:nvSpPr>
        <p:spPr>
          <a:xfrm>
            <a:off x="5627427" y="3821954"/>
            <a:ext cx="3505197" cy="450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Accident Management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AF51F2F-ED69-4265-877C-58B2271E7072}"/>
              </a:ext>
            </a:extLst>
          </p:cNvPr>
          <p:cNvSpPr/>
          <p:nvPr/>
        </p:nvSpPr>
        <p:spPr>
          <a:xfrm>
            <a:off x="5627426" y="4657880"/>
            <a:ext cx="3505197" cy="450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Insurance Management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8B7C44F-18C4-48CF-B7AA-6B14B53BC189}"/>
              </a:ext>
            </a:extLst>
          </p:cNvPr>
          <p:cNvSpPr/>
          <p:nvPr/>
        </p:nvSpPr>
        <p:spPr>
          <a:xfrm>
            <a:off x="5406784" y="1599642"/>
            <a:ext cx="3546144" cy="489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Check customer information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20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6244-C580-4F6B-9945-013C273C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05" y="174056"/>
            <a:ext cx="10515600" cy="76763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Chapter 3. (</a:t>
            </a:r>
            <a:r>
              <a:rPr lang="en-US" altLang="ko-KR" sz="3200" dirty="0" err="1"/>
              <a:t>UseCase</a:t>
            </a:r>
            <a:r>
              <a:rPr lang="ko-KR" altLang="en-US" sz="3200" dirty="0"/>
              <a:t> 식별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C309CF7-575C-4476-841F-A36CEB743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689595"/>
              </p:ext>
            </p:extLst>
          </p:nvPr>
        </p:nvGraphicFramePr>
        <p:xfrm>
          <a:off x="1205175" y="962166"/>
          <a:ext cx="9446904" cy="58267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48968">
                  <a:extLst>
                    <a:ext uri="{9D8B030D-6E8A-4147-A177-3AD203B41FA5}">
                      <a16:colId xmlns:a16="http://schemas.microsoft.com/office/drawing/2014/main" val="3445901330"/>
                    </a:ext>
                  </a:extLst>
                </a:gridCol>
                <a:gridCol w="3148968">
                  <a:extLst>
                    <a:ext uri="{9D8B030D-6E8A-4147-A177-3AD203B41FA5}">
                      <a16:colId xmlns:a16="http://schemas.microsoft.com/office/drawing/2014/main" val="2079831347"/>
                    </a:ext>
                  </a:extLst>
                </a:gridCol>
                <a:gridCol w="3148968">
                  <a:extLst>
                    <a:ext uri="{9D8B030D-6E8A-4147-A177-3AD203B41FA5}">
                      <a16:colId xmlns:a16="http://schemas.microsoft.com/office/drawing/2014/main" val="2046681295"/>
                    </a:ext>
                  </a:extLst>
                </a:gridCol>
              </a:tblGrid>
              <a:tr h="241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 범주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기능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856747"/>
                  </a:ext>
                </a:extLst>
              </a:tr>
              <a:tr h="426966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Rent Management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Customer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Membership Registration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65469"/>
                  </a:ext>
                </a:extLst>
              </a:tr>
              <a:tr h="426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Payment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033116"/>
                  </a:ext>
                </a:extLst>
              </a:tr>
              <a:tr h="472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Membership System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Membership Registration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7576380"/>
                  </a:ext>
                </a:extLst>
              </a:tr>
              <a:tr h="472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Check customer information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0957220"/>
                  </a:ext>
                </a:extLst>
              </a:tr>
              <a:tr h="434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Rent Manager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Rent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408496"/>
                  </a:ext>
                </a:extLst>
              </a:tr>
              <a:tr h="434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Return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48383"/>
                  </a:ext>
                </a:extLst>
              </a:tr>
              <a:tr h="434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Payment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9257313"/>
                  </a:ext>
                </a:extLst>
              </a:tr>
              <a:tr h="434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Release Status Management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017813"/>
                  </a:ext>
                </a:extLst>
              </a:tr>
              <a:tr h="4162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Payment System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Payment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843814"/>
                  </a:ext>
                </a:extLst>
              </a:tr>
              <a:tr h="40367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 Management</a:t>
                      </a:r>
                      <a:endParaRPr lang="ko-KR" altLang="en-US" sz="14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 Engineer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Car Management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59854"/>
                  </a:ext>
                </a:extLst>
              </a:tr>
              <a:tr h="4036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Repair Management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97559"/>
                  </a:ext>
                </a:extLst>
              </a:tr>
              <a:tr h="3817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Accident Management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750852"/>
                  </a:ext>
                </a:extLst>
              </a:tr>
              <a:tr h="3817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Insurance Management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893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40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6244-C580-4F6B-9945-013C273C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05" y="174056"/>
            <a:ext cx="10515600" cy="76763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Chapter 4. (</a:t>
            </a:r>
            <a:r>
              <a:rPr lang="en-US" altLang="ko-KR" sz="3200" dirty="0" err="1"/>
              <a:t>UseCase</a:t>
            </a:r>
            <a:r>
              <a:rPr lang="ko-KR" altLang="en-US" sz="3200" dirty="0"/>
              <a:t> 다이어그램 작성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E2CE5B-9757-4825-B1A7-0206C0E53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6" y="941694"/>
            <a:ext cx="9712004" cy="619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5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A7D2E-8032-4019-A34F-8B4E13779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58" y="985420"/>
            <a:ext cx="10809303" cy="587257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600" dirty="0" err="1"/>
              <a:t>유스케이스명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고객등록</a:t>
            </a:r>
          </a:p>
          <a:p>
            <a:r>
              <a:rPr lang="ko-KR" altLang="en-US" sz="1600" dirty="0" err="1"/>
              <a:t>액터명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고객</a:t>
            </a:r>
          </a:p>
          <a:p>
            <a:r>
              <a:rPr lang="ko-KR" altLang="en-US" sz="1600" dirty="0" err="1"/>
              <a:t>유스케이스</a:t>
            </a:r>
            <a:r>
              <a:rPr lang="ko-KR" altLang="en-US" sz="1600" dirty="0"/>
              <a:t> 개요 및 설명 </a:t>
            </a:r>
            <a:r>
              <a:rPr lang="en-US" altLang="ko-KR" sz="1600" dirty="0"/>
              <a:t>: </a:t>
            </a:r>
            <a:r>
              <a:rPr lang="ko-KR" altLang="en-US" sz="1600" dirty="0"/>
              <a:t>고객이 </a:t>
            </a:r>
            <a:r>
              <a:rPr lang="ko-KR" altLang="en-US" sz="1600" dirty="0" err="1"/>
              <a:t>렌트카</a:t>
            </a:r>
            <a:r>
              <a:rPr lang="ko-KR" altLang="en-US" sz="1600" dirty="0"/>
              <a:t> 시스템을 이용하기 위해 회원 가입을 하는 </a:t>
            </a:r>
            <a:r>
              <a:rPr lang="ko-KR" altLang="en-US" sz="1600" dirty="0" err="1"/>
              <a:t>유스케이스</a:t>
            </a:r>
            <a:r>
              <a:rPr lang="ko-KR" altLang="en-US" sz="1600" dirty="0"/>
              <a:t> 이다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사전 조건</a:t>
            </a:r>
            <a:r>
              <a:rPr lang="en-US" altLang="ko-KR" sz="1600" dirty="0"/>
              <a:t>: </a:t>
            </a:r>
            <a:r>
              <a:rPr lang="ko-KR" altLang="en-US" sz="1600" dirty="0"/>
              <a:t>고객 등록이 되어있지 않은 상태여야 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이벤트 흐름</a:t>
            </a:r>
          </a:p>
          <a:p>
            <a:r>
              <a:rPr lang="en-US" altLang="ko-KR" sz="1600" dirty="0"/>
              <a:t>-   </a:t>
            </a:r>
            <a:r>
              <a:rPr lang="ko-KR" altLang="en-US" sz="1600" dirty="0"/>
              <a:t>정상 흐름</a:t>
            </a:r>
          </a:p>
          <a:p>
            <a:pPr marL="0" indent="0">
              <a:buNone/>
            </a:pPr>
            <a:r>
              <a:rPr lang="ko-KR" altLang="en-US" sz="1600" dirty="0"/>
              <a:t> </a:t>
            </a:r>
            <a:r>
              <a:rPr lang="en-US" altLang="ko-KR" sz="1600" dirty="0"/>
              <a:t>1. </a:t>
            </a:r>
            <a:r>
              <a:rPr lang="ko-KR" altLang="en-US" sz="1600" dirty="0"/>
              <a:t>기존 가입 회원인지 이메일을 검색하여 확인한다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 2. </a:t>
            </a:r>
            <a:r>
              <a:rPr lang="ko-KR" altLang="en-US" sz="1600" dirty="0"/>
              <a:t>회원 가입을 요청한다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 3. </a:t>
            </a:r>
            <a:r>
              <a:rPr lang="ko-KR" altLang="en-US" sz="1600" dirty="0"/>
              <a:t>회원 약관을 보여주고 동의한다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 4. </a:t>
            </a:r>
            <a:r>
              <a:rPr lang="ko-KR" altLang="en-US" sz="1600" dirty="0"/>
              <a:t>회원 정보 입력항목을 보여준다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 5. </a:t>
            </a:r>
            <a:r>
              <a:rPr lang="ko-KR" altLang="en-US" sz="1600" dirty="0"/>
              <a:t>회원정보 항목</a:t>
            </a:r>
            <a:r>
              <a:rPr lang="en-US" altLang="ko-KR" sz="1600" dirty="0"/>
              <a:t>(</a:t>
            </a:r>
            <a:r>
              <a:rPr lang="ko-KR" altLang="en-US" sz="1600" dirty="0"/>
              <a:t>이름</a:t>
            </a:r>
            <a:r>
              <a:rPr lang="en-US" altLang="ko-KR" sz="1600" dirty="0"/>
              <a:t>,</a:t>
            </a:r>
            <a:r>
              <a:rPr lang="ko-KR" altLang="en-US" sz="1600" dirty="0"/>
              <a:t>전화번호</a:t>
            </a:r>
            <a:r>
              <a:rPr lang="en-US" altLang="ko-KR" sz="1600" dirty="0"/>
              <a:t>, </a:t>
            </a:r>
            <a:r>
              <a:rPr lang="ko-KR" altLang="en-US" sz="1600" dirty="0"/>
              <a:t>주민등록번호</a:t>
            </a:r>
            <a:r>
              <a:rPr lang="en-US" altLang="ko-KR" sz="1600" dirty="0"/>
              <a:t>,</a:t>
            </a:r>
            <a:r>
              <a:rPr lang="ko-KR" altLang="en-US" sz="1600" dirty="0"/>
              <a:t>핸드폰번호</a:t>
            </a:r>
            <a:r>
              <a:rPr lang="en-US" altLang="ko-KR" sz="1600" dirty="0"/>
              <a:t>, </a:t>
            </a:r>
            <a:r>
              <a:rPr lang="ko-KR" altLang="en-US" sz="1600" dirty="0"/>
              <a:t>이메일</a:t>
            </a:r>
            <a:r>
              <a:rPr lang="en-US" altLang="ko-KR" sz="1600" dirty="0"/>
              <a:t>,</a:t>
            </a:r>
            <a:r>
              <a:rPr lang="ko-KR" altLang="en-US" sz="1600" dirty="0"/>
              <a:t>주소</a:t>
            </a:r>
            <a:r>
              <a:rPr lang="en-US" altLang="ko-KR" sz="1600" dirty="0"/>
              <a:t>)</a:t>
            </a:r>
            <a:r>
              <a:rPr lang="ko-KR" altLang="en-US" sz="1600" dirty="0"/>
              <a:t>을 입력하고 등록 요청을 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 6. </a:t>
            </a:r>
            <a:r>
              <a:rPr lang="ko-KR" altLang="en-US" sz="1600" dirty="0"/>
              <a:t>입력된 정보를 확인한다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 7. </a:t>
            </a:r>
            <a:r>
              <a:rPr lang="ko-KR" altLang="en-US" sz="1600" dirty="0"/>
              <a:t>비정상적이고 잘못된 정보가 없는지 확인한다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 8. </a:t>
            </a:r>
            <a:r>
              <a:rPr lang="ko-KR" altLang="en-US" sz="1600" dirty="0"/>
              <a:t>회원 정보를 저장</a:t>
            </a:r>
            <a:r>
              <a:rPr lang="en-US" altLang="ko-KR" sz="1600" dirty="0"/>
              <a:t>,</a:t>
            </a:r>
            <a:r>
              <a:rPr lang="ko-KR" altLang="en-US" sz="1600" dirty="0"/>
              <a:t>등록한다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  </a:t>
            </a:r>
            <a:r>
              <a:rPr lang="ko-KR" altLang="en-US" sz="1600" dirty="0"/>
              <a:t>선택 흐름</a:t>
            </a:r>
          </a:p>
          <a:p>
            <a:pPr marL="0" indent="0">
              <a:buNone/>
            </a:pPr>
            <a:r>
              <a:rPr lang="ko-KR" altLang="en-US" sz="1600" dirty="0"/>
              <a:t> 기존에 있는 </a:t>
            </a:r>
            <a:r>
              <a:rPr lang="ko-KR" altLang="en-US" sz="1600" dirty="0" err="1"/>
              <a:t>아이디인경우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/>
              <a:t>중복된 </a:t>
            </a:r>
            <a:r>
              <a:rPr lang="ko-KR" altLang="en-US" sz="1600" dirty="0" err="1"/>
              <a:t>아이딥니다</a:t>
            </a:r>
            <a:r>
              <a:rPr lang="en-US" altLang="ko-KR" sz="1600" dirty="0"/>
              <a:t>"</a:t>
            </a:r>
            <a:r>
              <a:rPr lang="ko-KR" altLang="en-US" sz="1600" dirty="0"/>
              <a:t>라는 메시지를 보여준다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 회원약관에 </a:t>
            </a:r>
            <a:r>
              <a:rPr lang="ko-KR" altLang="en-US" sz="1600" dirty="0" err="1"/>
              <a:t>동의하지않을경우</a:t>
            </a:r>
            <a:r>
              <a:rPr lang="ko-KR" altLang="en-US" sz="1600" dirty="0"/>
              <a:t> </a:t>
            </a:r>
            <a:r>
              <a:rPr lang="en-US" altLang="ko-KR" sz="1600" dirty="0"/>
              <a:t>'</a:t>
            </a:r>
            <a:r>
              <a:rPr lang="ko-KR" altLang="en-US" sz="1600" dirty="0"/>
              <a:t>다음단계</a:t>
            </a:r>
            <a:r>
              <a:rPr lang="en-US" altLang="ko-KR" sz="1600" dirty="0"/>
              <a:t>' </a:t>
            </a:r>
            <a:r>
              <a:rPr lang="ko-KR" altLang="en-US" sz="1600" dirty="0"/>
              <a:t>버튼을 비활성화 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 회원 정보 </a:t>
            </a:r>
            <a:r>
              <a:rPr lang="ko-KR" altLang="en-US" sz="1600" dirty="0" err="1"/>
              <a:t>입력항목중</a:t>
            </a:r>
            <a:r>
              <a:rPr lang="ko-KR" altLang="en-US" sz="1600" dirty="0"/>
              <a:t> 입력하지 않거나 비정상적인 입력이 </a:t>
            </a:r>
            <a:r>
              <a:rPr lang="ko-KR" altLang="en-US" sz="1600" dirty="0" err="1"/>
              <a:t>있을경우</a:t>
            </a:r>
            <a:r>
              <a:rPr lang="ko-KR" altLang="en-US" sz="1600" dirty="0"/>
              <a:t> 오류 메시지를 띄우고 </a:t>
            </a:r>
            <a:r>
              <a:rPr lang="ko-KR" altLang="en-US" sz="1600" dirty="0" err="1"/>
              <a:t>그위치</a:t>
            </a:r>
            <a:r>
              <a:rPr lang="en-US" altLang="ko-KR" sz="1600" dirty="0"/>
              <a:t>(</a:t>
            </a:r>
            <a:r>
              <a:rPr lang="ko-KR" altLang="en-US" sz="1600" dirty="0"/>
              <a:t>링크</a:t>
            </a:r>
            <a:r>
              <a:rPr lang="en-US" altLang="ko-KR" sz="1600" dirty="0"/>
              <a:t>)</a:t>
            </a:r>
            <a:r>
              <a:rPr lang="ko-KR" altLang="en-US" sz="1600" dirty="0"/>
              <a:t>로 이동한다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B76889F-12AE-44E3-9110-46831C03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32" y="-97654"/>
            <a:ext cx="10515600" cy="1154097"/>
          </a:xfrm>
        </p:spPr>
        <p:txBody>
          <a:bodyPr/>
          <a:lstStyle/>
          <a:p>
            <a:r>
              <a:rPr lang="en-US" altLang="ko-KR" dirty="0"/>
              <a:t>Chapter 5. (</a:t>
            </a:r>
            <a:r>
              <a:rPr lang="en-US" altLang="ko-KR" dirty="0" err="1"/>
              <a:t>UseCase</a:t>
            </a:r>
            <a:r>
              <a:rPr lang="ko-KR" altLang="en-US" dirty="0"/>
              <a:t> 명세서 작성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7299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4ED8B-3F97-43C6-9BB0-86A917E19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26" y="431708"/>
            <a:ext cx="11484006" cy="6319760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유스케이스</a:t>
            </a:r>
            <a:r>
              <a:rPr lang="ko-KR" altLang="en-US" sz="1800" dirty="0"/>
              <a:t> 명 </a:t>
            </a:r>
            <a:r>
              <a:rPr lang="en-US" altLang="ko-KR" sz="1800" dirty="0"/>
              <a:t>: </a:t>
            </a:r>
            <a:r>
              <a:rPr lang="ko-KR" altLang="en-US" sz="1800" dirty="0"/>
              <a:t>고객 확인</a:t>
            </a:r>
            <a:endParaRPr lang="en-US" altLang="ko-KR" sz="1800" dirty="0"/>
          </a:p>
          <a:p>
            <a:r>
              <a:rPr lang="ko-KR" altLang="en-US" sz="1800" dirty="0" err="1"/>
              <a:t>액터</a:t>
            </a:r>
            <a:r>
              <a:rPr lang="ko-KR" altLang="en-US" sz="1800" dirty="0"/>
              <a:t> 명 </a:t>
            </a:r>
            <a:r>
              <a:rPr lang="en-US" altLang="ko-KR" sz="1800" dirty="0"/>
              <a:t>: </a:t>
            </a:r>
            <a:r>
              <a:rPr lang="ko-KR" altLang="en-US" sz="1800" dirty="0"/>
              <a:t>임대인</a:t>
            </a:r>
            <a:r>
              <a:rPr lang="en-US" altLang="ko-KR" sz="1800" dirty="0"/>
              <a:t>, </a:t>
            </a:r>
            <a:r>
              <a:rPr lang="ko-KR" altLang="en-US" sz="1800" dirty="0"/>
              <a:t>고객 관리시스템</a:t>
            </a:r>
            <a:endParaRPr lang="en-US" altLang="ko-KR" sz="1800" dirty="0"/>
          </a:p>
          <a:p>
            <a:r>
              <a:rPr lang="ko-KR" altLang="en-US" sz="1800" dirty="0" err="1"/>
              <a:t>유스케이스</a:t>
            </a:r>
            <a:r>
              <a:rPr lang="ko-KR" altLang="en-US" sz="1800" dirty="0"/>
              <a:t> 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손님이 차를 빌리거나 반납할 경우 임대인이 고객 관리시스템을 통해 고객을 확인하는 </a:t>
            </a:r>
            <a:r>
              <a:rPr lang="ko-KR" altLang="en-US" sz="1800" dirty="0" err="1"/>
              <a:t>유스케이스</a:t>
            </a:r>
            <a:r>
              <a:rPr lang="ko-KR" altLang="en-US" sz="1800" dirty="0"/>
              <a:t> 이다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사전 조건 </a:t>
            </a:r>
            <a:r>
              <a:rPr lang="en-US" altLang="ko-KR" sz="1800" dirty="0"/>
              <a:t>: </a:t>
            </a:r>
            <a:r>
              <a:rPr lang="ko-KR" altLang="en-US" sz="1800" dirty="0"/>
              <a:t>차를 빌리려는 손님이 회원등록을 한 상태여야 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이벤트 흐름</a:t>
            </a:r>
          </a:p>
          <a:p>
            <a:r>
              <a:rPr lang="en-US" altLang="ko-KR" sz="1800" dirty="0"/>
              <a:t>-   </a:t>
            </a:r>
            <a:r>
              <a:rPr lang="ko-KR" altLang="en-US" sz="1800" dirty="0"/>
              <a:t>정상흐름</a:t>
            </a:r>
          </a:p>
          <a:p>
            <a:pPr marL="0" indent="0">
              <a:buNone/>
            </a:pPr>
            <a:r>
              <a:rPr lang="en-US" altLang="ko-KR" sz="1800" dirty="0"/>
              <a:t> 1. </a:t>
            </a:r>
            <a:r>
              <a:rPr lang="ko-KR" altLang="en-US" sz="1800" dirty="0"/>
              <a:t>고객이 임대 또는 반납을 할 경우에 실행된다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2.   </a:t>
            </a:r>
            <a:r>
              <a:rPr lang="ko-KR" altLang="en-US" sz="1800" dirty="0"/>
              <a:t>고객의 정보를 확인한다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3.   </a:t>
            </a:r>
            <a:r>
              <a:rPr lang="ko-KR" altLang="en-US" sz="1800" dirty="0"/>
              <a:t>정보 확인은 고객의 나이</a:t>
            </a:r>
            <a:r>
              <a:rPr lang="en-US" altLang="ko-KR" sz="1800" dirty="0"/>
              <a:t>, </a:t>
            </a:r>
            <a:r>
              <a:rPr lang="ko-KR" altLang="en-US" sz="1800" dirty="0"/>
              <a:t>운전 가능 유무</a:t>
            </a:r>
            <a:r>
              <a:rPr lang="en-US" altLang="ko-KR" sz="1800" dirty="0"/>
              <a:t>, </a:t>
            </a:r>
            <a:r>
              <a:rPr lang="ko-KR" altLang="en-US" sz="1800" dirty="0"/>
              <a:t>이름 등 차를 대여하는데 필요한 정보를 확인한다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4.   </a:t>
            </a:r>
            <a:r>
              <a:rPr lang="ko-KR" altLang="en-US" sz="1800" dirty="0"/>
              <a:t>확인이 끝나면 임대 또는 반납을 행한다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-   </a:t>
            </a:r>
            <a:r>
              <a:rPr lang="ko-KR" altLang="en-US" sz="1800" dirty="0"/>
              <a:t>선택 흐름</a:t>
            </a:r>
          </a:p>
          <a:p>
            <a:pPr marL="0" indent="0">
              <a:buNone/>
            </a:pPr>
            <a:r>
              <a:rPr lang="ko-KR" altLang="en-US" sz="1800" dirty="0"/>
              <a:t> 고객 정보 확인 후 대여 조건에 미치지 못할 경우 대여 불가능을 고객에게 알린다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장기</a:t>
            </a:r>
            <a:r>
              <a:rPr lang="en-US" altLang="ko-KR" sz="1800" dirty="0"/>
              <a:t>,</a:t>
            </a:r>
            <a:r>
              <a:rPr lang="ko-KR" altLang="en-US" sz="1800" dirty="0"/>
              <a:t> 단기 대여를 확인한 후 해당 기간에 맞게 대여해준다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 반납 시 대여기간이 지난 경우 연체료를 부과한다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3096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4ED8B-3F97-43C6-9BB0-86A917E19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26" y="431708"/>
            <a:ext cx="11484006" cy="6319760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유스케이스명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출고 상태 관리</a:t>
            </a:r>
          </a:p>
          <a:p>
            <a:r>
              <a:rPr lang="ko-KR" altLang="en-US" sz="1800" dirty="0" err="1"/>
              <a:t>액터</a:t>
            </a:r>
            <a:r>
              <a:rPr lang="ko-KR" altLang="en-US" sz="1800" dirty="0"/>
              <a:t> 명 </a:t>
            </a:r>
            <a:r>
              <a:rPr lang="en-US" altLang="ko-KR" sz="1800" dirty="0"/>
              <a:t>: </a:t>
            </a:r>
            <a:r>
              <a:rPr lang="ko-KR" altLang="en-US" sz="1800" dirty="0"/>
              <a:t>렌트 </a:t>
            </a:r>
            <a:r>
              <a:rPr lang="ko-KR" altLang="en-US" sz="1800" dirty="0" err="1"/>
              <a:t>매니져</a:t>
            </a:r>
            <a:r>
              <a:rPr lang="en-US" altLang="ko-KR" sz="1800" dirty="0"/>
              <a:t>,</a:t>
            </a:r>
            <a:r>
              <a:rPr lang="ko-KR" altLang="en-US" sz="1800" dirty="0"/>
              <a:t> 차량 관리 시스템</a:t>
            </a:r>
            <a:r>
              <a:rPr lang="en-US" altLang="ko-KR" sz="1800" dirty="0"/>
              <a:t>&lt;</a:t>
            </a:r>
            <a:r>
              <a:rPr lang="ko-KR" altLang="en-US" sz="1800" dirty="0"/>
              <a:t>시스템 </a:t>
            </a:r>
            <a:r>
              <a:rPr lang="ko-KR" altLang="en-US" sz="1800" dirty="0" err="1"/>
              <a:t>액터</a:t>
            </a:r>
            <a:r>
              <a:rPr lang="en-US" altLang="ko-KR" sz="1800" dirty="0"/>
              <a:t>&gt;</a:t>
            </a:r>
            <a:endParaRPr lang="ko-KR" altLang="en-US" sz="1800" dirty="0"/>
          </a:p>
          <a:p>
            <a:r>
              <a:rPr lang="ko-KR" altLang="en-US" sz="1800" dirty="0" err="1"/>
              <a:t>유스케이스</a:t>
            </a:r>
            <a:r>
              <a:rPr lang="ko-KR" altLang="en-US" sz="1800" dirty="0"/>
              <a:t> 개요 </a:t>
            </a:r>
            <a:r>
              <a:rPr lang="en-US" altLang="ko-KR" sz="1800" dirty="0"/>
              <a:t>: </a:t>
            </a:r>
            <a:r>
              <a:rPr lang="ko-KR" altLang="en-US" sz="1800" dirty="0"/>
              <a:t>빌리려는 차량의 상태를 확인하고 절차에 맞춰서 출고 상태를 관리하는 </a:t>
            </a:r>
            <a:r>
              <a:rPr lang="ko-KR" altLang="en-US" sz="1800" dirty="0" err="1"/>
              <a:t>유스케이스이다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이벤트 흐름   </a:t>
            </a:r>
          </a:p>
          <a:p>
            <a:r>
              <a:rPr lang="en-US" altLang="ko-KR" sz="1800" dirty="0"/>
              <a:t>-</a:t>
            </a:r>
            <a:r>
              <a:rPr lang="ko-KR" altLang="en-US" sz="1800" dirty="0"/>
              <a:t>  정상 흐름</a:t>
            </a:r>
          </a:p>
          <a:p>
            <a:pPr marL="0" indent="0">
              <a:buNone/>
            </a:pPr>
            <a:r>
              <a:rPr lang="ko-KR" altLang="en-US" sz="1800" dirty="0"/>
              <a:t>  </a:t>
            </a:r>
            <a:r>
              <a:rPr lang="en-US" altLang="ko-KR" sz="1800" dirty="0"/>
              <a:t>1.</a:t>
            </a:r>
            <a:r>
              <a:rPr lang="ko-KR" altLang="en-US" sz="1800" dirty="0"/>
              <a:t>고객이 렌트 혹은 반납을 할 경우 실행된다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  </a:t>
            </a:r>
            <a:r>
              <a:rPr lang="en-US" altLang="ko-KR" sz="1800" dirty="0"/>
              <a:t>2.</a:t>
            </a:r>
            <a:r>
              <a:rPr lang="ko-KR" altLang="en-US" sz="1800" dirty="0"/>
              <a:t>지정된 차량의 빌리는 시간과 비용</a:t>
            </a:r>
            <a:r>
              <a:rPr lang="en-US" altLang="ko-KR" sz="1800" dirty="0"/>
              <a:t>, </a:t>
            </a:r>
            <a:r>
              <a:rPr lang="ko-KR" altLang="en-US" sz="1800" dirty="0"/>
              <a:t>보험선택유무를 확인한다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  </a:t>
            </a:r>
            <a:r>
              <a:rPr lang="en-US" altLang="ko-KR" sz="1800" dirty="0"/>
              <a:t>3.</a:t>
            </a:r>
            <a:r>
              <a:rPr lang="ko-KR" altLang="en-US" sz="1800" dirty="0"/>
              <a:t>지정된 차량의 상태를 확인한다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  </a:t>
            </a:r>
            <a:r>
              <a:rPr lang="en-US" altLang="ko-KR" sz="1800" dirty="0"/>
              <a:t>4.</a:t>
            </a:r>
            <a:r>
              <a:rPr lang="ko-KR" altLang="en-US" sz="1800" dirty="0"/>
              <a:t>상태에 이상이 없을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선택한 차량이 반납 절차일 경우 렌트 가능으로 표시하고</a:t>
            </a:r>
            <a:r>
              <a:rPr lang="en-US" altLang="ko-KR" sz="1800" dirty="0"/>
              <a:t>, </a:t>
            </a:r>
            <a:r>
              <a:rPr lang="ko-KR" altLang="en-US" sz="1800" dirty="0"/>
              <a:t>렌트 절차일 경우</a:t>
            </a:r>
            <a:r>
              <a:rPr lang="en-US" altLang="ko-KR" sz="1800" dirty="0"/>
              <a:t>, </a:t>
            </a:r>
            <a:r>
              <a:rPr lang="ko-KR" altLang="en-US" sz="1800" dirty="0"/>
              <a:t>렌트 불가능으로 표시한다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-   </a:t>
            </a:r>
            <a:r>
              <a:rPr lang="ko-KR" altLang="en-US" sz="1800" dirty="0"/>
              <a:t>선택 흐름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 현재 사고가 난 차량일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차량 상태에 </a:t>
            </a:r>
            <a:r>
              <a:rPr lang="en-US" altLang="ko-KR" sz="1800" dirty="0"/>
              <a:t>&lt;</a:t>
            </a:r>
            <a:r>
              <a:rPr lang="ko-KR" altLang="en-US" sz="1800" dirty="0"/>
              <a:t>사고 차량</a:t>
            </a:r>
            <a:r>
              <a:rPr lang="en-US" altLang="ko-KR" sz="1800" dirty="0"/>
              <a:t>&gt;</a:t>
            </a:r>
            <a:r>
              <a:rPr lang="ko-KR" altLang="en-US" sz="1800" dirty="0"/>
              <a:t>이라고 표시한다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현재 수리중인 차량일 경우 렌트가 불가능 한 상황으로 바꾸고</a:t>
            </a:r>
            <a:r>
              <a:rPr lang="en-US" altLang="ko-KR" sz="1800" dirty="0"/>
              <a:t>, &lt;</a:t>
            </a:r>
            <a:r>
              <a:rPr lang="ko-KR" altLang="en-US" sz="1800" dirty="0"/>
              <a:t>수리 차량</a:t>
            </a:r>
            <a:r>
              <a:rPr lang="en-US" altLang="ko-KR" sz="1800" dirty="0"/>
              <a:t>&gt;</a:t>
            </a:r>
            <a:r>
              <a:rPr lang="ko-KR" altLang="en-US" sz="1800" dirty="0"/>
              <a:t>이라고 표시한다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149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</TotalTime>
  <Words>860</Words>
  <Application>Microsoft Office PowerPoint</Application>
  <PresentationFormat>와이드스크린</PresentationFormat>
  <Paragraphs>140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Chapter 1. (시스템 상황 분석)</vt:lpstr>
      <vt:lpstr>Chapter 2. (Actor 식별)</vt:lpstr>
      <vt:lpstr>Chapter 3. (UseCase 식별)</vt:lpstr>
      <vt:lpstr>Chapter 3. (UseCase 식별)</vt:lpstr>
      <vt:lpstr>Chapter 4. (UseCase 다이어그램 작성)</vt:lpstr>
      <vt:lpstr>Chapter 5. (UseCase 명세서 작성)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jun903</dc:creator>
  <cp:lastModifiedBy>김지승</cp:lastModifiedBy>
  <cp:revision>58</cp:revision>
  <dcterms:created xsi:type="dcterms:W3CDTF">2017-09-28T08:03:27Z</dcterms:created>
  <dcterms:modified xsi:type="dcterms:W3CDTF">2017-10-29T14:51:15Z</dcterms:modified>
</cp:coreProperties>
</file>