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86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5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FFFFFF"/>
    <a:srgbClr val="CEC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" y="7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7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5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7A17-E93A-4DE1-A81C-169198DEEF7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793205" y="2772076"/>
            <a:ext cx="4319863" cy="192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93205" y="3862137"/>
            <a:ext cx="431986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9448" y="3049732"/>
            <a:ext cx="4503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 smtClean="0">
                <a:solidFill>
                  <a:schemeClr val="accent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렌트카</a:t>
            </a:r>
            <a:r>
              <a:rPr lang="ko-KR" altLang="en-US" sz="3000" dirty="0" smtClean="0">
                <a:solidFill>
                  <a:schemeClr val="accent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000" dirty="0">
                <a:solidFill>
                  <a:schemeClr val="accent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39" y="1432687"/>
            <a:ext cx="956321" cy="1104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7324" y="4157333"/>
            <a:ext cx="2966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컴퓨터공학부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2011152014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김정우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2013152040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최재형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2015152030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이준규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2015156010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김지승 </a:t>
            </a:r>
          </a:p>
        </p:txBody>
      </p:sp>
      <p:sp>
        <p:nvSpPr>
          <p:cNvPr id="12" name="화살표: 갈매기형 수장 11"/>
          <p:cNvSpPr/>
          <p:nvPr/>
        </p:nvSpPr>
        <p:spPr>
          <a:xfrm rot="5400000">
            <a:off x="4851222" y="5687631"/>
            <a:ext cx="219502" cy="21950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60E019-603D-4B62-A531-4DB5A1A82434}"/>
              </a:ext>
            </a:extLst>
          </p:cNvPr>
          <p:cNvSpPr txBox="1"/>
          <p:nvPr/>
        </p:nvSpPr>
        <p:spPr>
          <a:xfrm>
            <a:off x="4146398" y="3898925"/>
            <a:ext cx="29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ED7D3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1600" b="1" dirty="0">
                <a:solidFill>
                  <a:srgbClr val="ED7D3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</a:t>
            </a:r>
            <a:endParaRPr lang="ko-KR" altLang="en-US" sz="1400" dirty="0">
              <a:solidFill>
                <a:srgbClr val="ED7D3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5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776458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명세서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363253"/>
            <a:ext cx="8017850" cy="471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 관리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자동차 관리인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개요 및 설명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반납된 차량 혹은 출고할 차량을 수리 관리하는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유스케이스이다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이벤트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반납된 차량을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반납된 차량의 사고 여부를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반납된 차량의 문제 여부를 확인하고 주행에 문제가 발견될 경우 수리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 상태를 운영 가능으로 변경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사고가 났을 경우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보험회사와 연락하여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조취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사고가 난 부분에 대해서 수리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후 다른 문제가 없는지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68614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68614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78429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7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749823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명세서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357893"/>
            <a:ext cx="8017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임대관리인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결제시스템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개요 및 설명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손님이 차를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렌트하기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위해 임대료를 지불하는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유스케이스이다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사전조건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차를 빌리려는 손님이 회원등록을 한 상태여야 한다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이벤트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고객이 임대를 할 경우에 실행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차종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색상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 금액 등 렌트 정보가 틀린 것이 없는지 최종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신용카드 결제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휴대폰 결제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무통장입금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현금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계좌이체 등 결제 수단을 선택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결제시스템을 통해 결제를 완료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한도가 초과된 카드일 경우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한도초과된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카드입니다＂라고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표시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계좌 잔액이 부족한 경우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잔액이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부족합니다＂라고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표시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카드 종류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할부 기간을 선택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현금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현금영수증 발행여부를 선택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무통장입금시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거래은행을 선택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65950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65950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75765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52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BF27AEC-86E1-458F-8782-1736B78ED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35" y="1646954"/>
            <a:ext cx="7057114" cy="48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5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순차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7716A23-40F0-461F-85D2-79ED10D827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10"/>
          <a:stretch/>
        </p:blipFill>
        <p:spPr>
          <a:xfrm>
            <a:off x="1250516" y="1600708"/>
            <a:ext cx="7020027" cy="46614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274395" y="1107246"/>
            <a:ext cx="41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고객등록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김지승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154C712-2DB3-46E1-BA99-5A6BB5FEEF7A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98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순차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67863" y="1122098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고객정보확인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김정우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7FCD58C-7D25-49C9-8CAC-65FC9A419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44" y="1674856"/>
            <a:ext cx="6909250" cy="47910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1BD737-D111-4B15-96C0-A2146AA5A968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8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순차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038867" y="1129933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출고상태관리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이준규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BE43AAD-00DF-458E-8C03-C1881A0A3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25" y="1701101"/>
            <a:ext cx="7945449" cy="4604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03803C-0F62-4994-8103-AF03615291BB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45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순차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091914" y="1115583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차량관리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최재형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0E99C3A-7FDA-4D5D-AE38-71A9CBB06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08" y="1705200"/>
            <a:ext cx="7751798" cy="46630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7F4C41E-DAA0-44DA-A041-1605D1B723B7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9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05022" y="1129933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고객등록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김지승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0A455CA-8C27-412F-8A73-2373A9F8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/>
          <a:stretch/>
        </p:blipFill>
        <p:spPr>
          <a:xfrm>
            <a:off x="3005535" y="1512932"/>
            <a:ext cx="4204629" cy="49607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A4BB83-039A-4CA9-BBBF-6E9F29015462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69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8397" y="648237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05022" y="1107276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고객정보확인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김정우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F7C4D45-7827-4553-A170-A0FE973445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"/>
          <a:stretch/>
        </p:blipFill>
        <p:spPr>
          <a:xfrm>
            <a:off x="3348517" y="1566472"/>
            <a:ext cx="3518665" cy="48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05022" y="1162556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출고상태관리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이준규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C5EFFE2-03F4-4A8E-A833-7579F5D50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3241" r="13500" b="6802"/>
          <a:stretch/>
        </p:blipFill>
        <p:spPr>
          <a:xfrm>
            <a:off x="2967920" y="1482926"/>
            <a:ext cx="4212600" cy="48592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CB27A13-5C34-4F92-9A00-9EA7BC4A17D9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9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33" y="3161332"/>
            <a:ext cx="1071324" cy="10713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53" y="3161332"/>
            <a:ext cx="1071324" cy="1071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29373" y="843956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1201" y="1712196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렌트카</a:t>
            </a:r>
            <a:r>
              <a:rPr lang="ko-KR" altLang="en-US" sz="2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</a:t>
            </a:r>
            <a:r>
              <a:rPr lang="en-US" altLang="ko-KR" sz="2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승카</a:t>
            </a:r>
            <a:endParaRPr lang="ko-KR" altLang="en-US" sz="20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8729" y="433372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김정우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5815" y="433372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최재형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53454" y="433372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이준규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3149" y="4333720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김지승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E9D8EC9-047D-4F7B-8798-9164DF97CF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19" y="3161332"/>
            <a:ext cx="1071324" cy="10713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10DB7D9-9E77-4546-BCF5-673E644F6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74" y="3161332"/>
            <a:ext cx="1071324" cy="10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45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05022" y="1071647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차량관리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최재형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29AFE87-0CA8-45A4-99E0-B8BD3A2C4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32" y="1551746"/>
            <a:ext cx="5697987" cy="48749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E984CF-7FC5-425A-9254-0F1CCB365FC8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2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05022" y="1158646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고객등록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김지승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9758748-7CF3-4234-BD8F-128FE1C38E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"/>
          <a:stretch/>
        </p:blipFill>
        <p:spPr>
          <a:xfrm>
            <a:off x="2362639" y="1512932"/>
            <a:ext cx="4871021" cy="49259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0DB0D22-E0B9-4044-9798-F142F06368AD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47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004096" y="1151636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고객정보확인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김정우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A801B9D-5B40-46B1-9209-7957E1F56C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3673" r="5466" b="10939"/>
          <a:stretch/>
        </p:blipFill>
        <p:spPr>
          <a:xfrm>
            <a:off x="2528405" y="1551746"/>
            <a:ext cx="4595894" cy="48528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C385CE8-1802-46C0-91FC-5282E6111240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75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004096" y="1149212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출고상태관리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이준규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2E72284-BB33-4C81-A61D-4B78E510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6" y="1469582"/>
            <a:ext cx="5209307" cy="49403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98206C-D78C-4ADD-9A1A-D1C80D27B880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87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88349-CFE6-4230-833B-160E25212908}"/>
              </a:ext>
            </a:extLst>
          </p:cNvPr>
          <p:cNvSpPr txBox="1"/>
          <p:nvPr/>
        </p:nvSpPr>
        <p:spPr>
          <a:xfrm>
            <a:off x="4167863" y="1151636"/>
            <a:ext cx="45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ED7D3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차량관리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작성자 </a:t>
            </a:r>
            <a:r>
              <a:rPr lang="en-US" altLang="ko-KR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최재형</a:t>
            </a:r>
            <a:endParaRPr lang="en-US" altLang="ko-KR" sz="2000" dirty="0">
              <a:solidFill>
                <a:srgbClr val="70AD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4511065-CF7D-4C8B-9F00-82CB7BF54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6" y="1739311"/>
            <a:ext cx="7072828" cy="43711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3B32996-6A4F-45F1-8DD4-B71F9574EDF0}"/>
              </a:ext>
            </a:extLst>
          </p:cNvPr>
          <p:cNvSpPr txBox="1"/>
          <p:nvPr/>
        </p:nvSpPr>
        <p:spPr>
          <a:xfrm>
            <a:off x="4742045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324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793205" y="2772076"/>
            <a:ext cx="4319863" cy="192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93205" y="3862137"/>
            <a:ext cx="431986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1038" y="3049732"/>
            <a:ext cx="2618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</a:t>
            </a:r>
            <a:r>
              <a:rPr lang="ko-KR" altLang="en-US" sz="3000" dirty="0">
                <a:solidFill>
                  <a:schemeClr val="accent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합니다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39" y="4022766"/>
            <a:ext cx="956321" cy="1104773"/>
          </a:xfrm>
          <a:prstGeom prst="rect">
            <a:avLst/>
          </a:prstGeom>
        </p:spPr>
      </p:pic>
      <p:sp>
        <p:nvSpPr>
          <p:cNvPr id="12" name="화살표: 갈매기형 수장 11"/>
          <p:cNvSpPr/>
          <p:nvPr/>
        </p:nvSpPr>
        <p:spPr>
          <a:xfrm rot="16200000">
            <a:off x="4851222" y="1322936"/>
            <a:ext cx="219502" cy="21950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443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8739" y="808523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원호 19"/>
          <p:cNvSpPr/>
          <p:nvPr/>
        </p:nvSpPr>
        <p:spPr>
          <a:xfrm rot="2700000">
            <a:off x="1386902" y="326241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원호 20"/>
          <p:cNvSpPr/>
          <p:nvPr/>
        </p:nvSpPr>
        <p:spPr>
          <a:xfrm rot="13500000">
            <a:off x="1386902" y="326241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6323" y="336056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원호 22"/>
          <p:cNvSpPr/>
          <p:nvPr/>
        </p:nvSpPr>
        <p:spPr>
          <a:xfrm rot="2700000">
            <a:off x="1386902" y="4690803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원호 23"/>
          <p:cNvSpPr/>
          <p:nvPr/>
        </p:nvSpPr>
        <p:spPr>
          <a:xfrm rot="13500000">
            <a:off x="1386902" y="4690803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36323" y="478895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원호 25"/>
          <p:cNvSpPr/>
          <p:nvPr/>
        </p:nvSpPr>
        <p:spPr>
          <a:xfrm rot="2700000">
            <a:off x="5363326" y="3264966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원호 26"/>
          <p:cNvSpPr/>
          <p:nvPr/>
        </p:nvSpPr>
        <p:spPr>
          <a:xfrm rot="13500000">
            <a:off x="5363326" y="3264966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2747" y="336311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원호 28"/>
          <p:cNvSpPr/>
          <p:nvPr/>
        </p:nvSpPr>
        <p:spPr>
          <a:xfrm rot="2700000">
            <a:off x="5363327" y="4693352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원호 29"/>
          <p:cNvSpPr/>
          <p:nvPr/>
        </p:nvSpPr>
        <p:spPr>
          <a:xfrm rot="13500000">
            <a:off x="5363327" y="4693352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2748" y="4791505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55446" y="3355274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1870" y="335782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다이어그램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1871" y="479405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상태 다이어그램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5446" y="479150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 다이어그램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xmlns="" id="{0FD7F77F-C6C3-494F-A146-04150A03CCDF}"/>
              </a:ext>
            </a:extLst>
          </p:cNvPr>
          <p:cNvSpPr/>
          <p:nvPr/>
        </p:nvSpPr>
        <p:spPr>
          <a:xfrm rot="2700000">
            <a:off x="5363326" y="1817981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C8D2B5A1-ED94-41A5-8209-D18E4EAA1D15}"/>
              </a:ext>
            </a:extLst>
          </p:cNvPr>
          <p:cNvSpPr/>
          <p:nvPr/>
        </p:nvSpPr>
        <p:spPr>
          <a:xfrm rot="13500000">
            <a:off x="5363326" y="1817981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EC278F-B5FC-4503-9C7B-619E7CE5EB8E}"/>
              </a:ext>
            </a:extLst>
          </p:cNvPr>
          <p:cNvSpPr txBox="1"/>
          <p:nvPr/>
        </p:nvSpPr>
        <p:spPr>
          <a:xfrm>
            <a:off x="5412747" y="191613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B6ADD7-1DC5-4074-8247-2C7181692102}"/>
              </a:ext>
            </a:extLst>
          </p:cNvPr>
          <p:cNvSpPr txBox="1"/>
          <p:nvPr/>
        </p:nvSpPr>
        <p:spPr>
          <a:xfrm>
            <a:off x="6231870" y="19108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순차 다이어그램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xmlns="" id="{57D50ED8-A519-4844-BC80-853BF6F4564D}"/>
              </a:ext>
            </a:extLst>
          </p:cNvPr>
          <p:cNvSpPr/>
          <p:nvPr/>
        </p:nvSpPr>
        <p:spPr>
          <a:xfrm rot="2700000">
            <a:off x="1386902" y="1861404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48ECC72E-95EE-4E0F-A225-A175AE2BDB08}"/>
              </a:ext>
            </a:extLst>
          </p:cNvPr>
          <p:cNvSpPr/>
          <p:nvPr/>
        </p:nvSpPr>
        <p:spPr>
          <a:xfrm rot="13500000">
            <a:off x="1386902" y="1861404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A31EE0-CC55-4E22-B57B-E19F7D38210A}"/>
              </a:ext>
            </a:extLst>
          </p:cNvPr>
          <p:cNvSpPr txBox="1"/>
          <p:nvPr/>
        </p:nvSpPr>
        <p:spPr>
          <a:xfrm>
            <a:off x="1436323" y="195955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00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6696C9A-A18C-4384-9B2B-93692B6B183B}"/>
              </a:ext>
            </a:extLst>
          </p:cNvPr>
          <p:cNvSpPr txBox="1"/>
          <p:nvPr/>
        </p:nvSpPr>
        <p:spPr>
          <a:xfrm>
            <a:off x="2255446" y="195426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설명</a:t>
            </a:r>
          </a:p>
        </p:txBody>
      </p:sp>
    </p:spTree>
    <p:extLst>
      <p:ext uri="{BB962C8B-B14F-4D97-AF65-F5344CB8AC3E}">
        <p14:creationId xmlns:p14="http://schemas.microsoft.com/office/powerpoint/2010/main" val="12251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29961" y="85519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렌트카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10865" y="1632157"/>
            <a:ext cx="737419" cy="7374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48849" y="4271645"/>
            <a:ext cx="403123" cy="403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73053" y="3642769"/>
            <a:ext cx="281047" cy="28104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12140991">
            <a:off x="2644877" y="1747724"/>
            <a:ext cx="1159392" cy="1159392"/>
            <a:chOff x="1700106" y="1367176"/>
            <a:chExt cx="2235200" cy="2235200"/>
          </a:xfrm>
        </p:grpSpPr>
        <p:sp>
          <p:nvSpPr>
            <p:cNvPr id="36" name="원호 35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7610998"/>
                <a:gd name="adj2" fmla="val 16275455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20419436"/>
                <a:gd name="adj2" fmla="val 7619343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호 45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16200000"/>
                <a:gd name="adj2" fmla="val 20447110"/>
              </a:avLst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64479" y="4361640"/>
            <a:ext cx="898196" cy="898196"/>
            <a:chOff x="1700106" y="1367176"/>
            <a:chExt cx="2235200" cy="2235200"/>
          </a:xfrm>
        </p:grpSpPr>
        <p:sp>
          <p:nvSpPr>
            <p:cNvPr id="48" name="원호 47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7610998"/>
                <a:gd name="adj2" fmla="val 16275455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20419436"/>
                <a:gd name="adj2" fmla="val 7619343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16200000"/>
                <a:gd name="adj2" fmla="val 20447110"/>
              </a:avLst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 rot="14844086">
            <a:off x="7225581" y="2444901"/>
            <a:ext cx="658761" cy="658761"/>
            <a:chOff x="1700106" y="1367176"/>
            <a:chExt cx="2235200" cy="2235200"/>
          </a:xfrm>
        </p:grpSpPr>
        <p:sp>
          <p:nvSpPr>
            <p:cNvPr id="52" name="원호 51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7610998"/>
                <a:gd name="adj2" fmla="val 16275455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20419436"/>
                <a:gd name="adj2" fmla="val 7619343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16200000"/>
                <a:gd name="adj2" fmla="val 20447110"/>
              </a:avLst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 flipH="1" flipV="1">
            <a:off x="3672351" y="2717691"/>
            <a:ext cx="339212" cy="3008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858165" y="2601748"/>
            <a:ext cx="2486635" cy="2082041"/>
            <a:chOff x="3835400" y="2628900"/>
            <a:chExt cx="2695091" cy="2256580"/>
          </a:xfrm>
        </p:grpSpPr>
        <p:sp>
          <p:nvSpPr>
            <p:cNvPr id="17" name="원호 16"/>
            <p:cNvSpPr/>
            <p:nvPr/>
          </p:nvSpPr>
          <p:spPr>
            <a:xfrm>
              <a:off x="3835400" y="2628900"/>
              <a:ext cx="2235200" cy="2235200"/>
            </a:xfrm>
            <a:prstGeom prst="arc">
              <a:avLst>
                <a:gd name="adj1" fmla="val 20419436"/>
                <a:gd name="adj2" fmla="val 7619343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835400" y="2628900"/>
              <a:ext cx="2695091" cy="2256580"/>
              <a:chOff x="3835400" y="2628900"/>
              <a:chExt cx="2695091" cy="2256580"/>
            </a:xfrm>
          </p:grpSpPr>
          <p:sp>
            <p:nvSpPr>
              <p:cNvPr id="16" name="원호 15"/>
              <p:cNvSpPr/>
              <p:nvPr/>
            </p:nvSpPr>
            <p:spPr>
              <a:xfrm>
                <a:off x="3835400" y="2628900"/>
                <a:ext cx="2235200" cy="2235200"/>
              </a:xfrm>
              <a:prstGeom prst="arc">
                <a:avLst>
                  <a:gd name="adj1" fmla="val 7610998"/>
                  <a:gd name="adj2" fmla="val 16275455"/>
                </a:avLst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3835400" y="2628900"/>
                <a:ext cx="2235200" cy="2235200"/>
              </a:xfrm>
              <a:prstGeom prst="arc">
                <a:avLst>
                  <a:gd name="adj1" fmla="val 16200000"/>
                  <a:gd name="adj2" fmla="val 20447110"/>
                </a:avLst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 flipH="1" flipV="1">
                <a:off x="5603304" y="4695629"/>
                <a:ext cx="927187" cy="18985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직선 연결선 59"/>
          <p:cNvCxnSpPr/>
          <p:nvPr/>
        </p:nvCxnSpPr>
        <p:spPr>
          <a:xfrm flipH="1">
            <a:off x="5884288" y="2903234"/>
            <a:ext cx="1325364" cy="39945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0"/>
          </p:cNvCxnSpPr>
          <p:nvPr/>
        </p:nvCxnSpPr>
        <p:spPr>
          <a:xfrm flipH="1">
            <a:off x="3569110" y="4458047"/>
            <a:ext cx="701805" cy="34842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 rot="18406245">
            <a:off x="3037330" y="4657349"/>
            <a:ext cx="529261" cy="529261"/>
            <a:chOff x="1700106" y="1367176"/>
            <a:chExt cx="2235200" cy="2235200"/>
          </a:xfrm>
        </p:grpSpPr>
        <p:sp>
          <p:nvSpPr>
            <p:cNvPr id="56" name="원호 55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7610998"/>
                <a:gd name="adj2" fmla="val 16275455"/>
              </a:avLst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20419436"/>
                <a:gd name="adj2" fmla="val 7619343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1700106" y="1367176"/>
              <a:ext cx="2235200" cy="2235200"/>
            </a:xfrm>
            <a:prstGeom prst="arc">
              <a:avLst>
                <a:gd name="adj1" fmla="val 16200000"/>
                <a:gd name="adj2" fmla="val 20447110"/>
              </a:avLst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76" y="4529741"/>
            <a:ext cx="558799" cy="5587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21" y="1969244"/>
            <a:ext cx="632504" cy="63250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45" y="2537131"/>
            <a:ext cx="474299" cy="4742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6" y="4751865"/>
            <a:ext cx="340228" cy="340228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xmlns="" id="{A629CB11-6DE5-479C-8B82-DC0060D1F1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95506" y="2889640"/>
            <a:ext cx="1511481" cy="15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3" y="10605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렌트카시스템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4" y="1906648"/>
            <a:ext cx="819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rgbClr val="ED7D3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필요한 고객에게 일정기간 유상으로 원하는 </a:t>
            </a:r>
            <a:r>
              <a:rPr lang="ko-KR" altLang="en-US" sz="2400" spc="-100" dirty="0">
                <a:solidFill>
                  <a:srgbClr val="ED7D3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ko-KR" altLang="en-US" sz="2400" spc="-100" dirty="0">
                <a:solidFill>
                  <a:srgbClr val="70AD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대여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해주고 </a:t>
            </a:r>
            <a:r>
              <a:rPr lang="ko-KR" altLang="en-US" sz="2400" spc="-100" dirty="0">
                <a:solidFill>
                  <a:srgbClr val="70AD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하는 시스템</a:t>
            </a:r>
            <a:endParaRPr lang="en-US" altLang="ko-KR" sz="2400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렌터카 </a:t>
            </a:r>
            <a:r>
              <a:rPr lang="ko-KR" altLang="en-US" sz="2400" spc="-100" dirty="0">
                <a:solidFill>
                  <a:srgbClr val="ED7D3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수리 </a:t>
            </a:r>
            <a:r>
              <a:rPr lang="en-US" altLang="ko-KR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보험</a:t>
            </a:r>
            <a:r>
              <a:rPr lang="en-US" altLang="ko-KR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사고 등을 관리하여 고객에게 </a:t>
            </a:r>
            <a:r>
              <a:rPr lang="ko-KR" altLang="en-US" sz="2400" b="1" spc="-1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안전성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ko-KR" altLang="en-US" sz="2400" spc="-1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편리성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제공하며</a:t>
            </a:r>
            <a:r>
              <a:rPr lang="en-US" altLang="ko-KR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다양한 서비스를 위해 고객의 정보를 </a:t>
            </a:r>
            <a:r>
              <a:rPr lang="ko-KR" altLang="en-US" sz="2400" spc="-100" dirty="0">
                <a:solidFill>
                  <a:srgbClr val="70AD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</a:t>
            </a:r>
            <a:endParaRPr lang="en-US" altLang="ko-KR" sz="2400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00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xmlns="" id="{87690DC9-F473-4284-B7E6-9045A222D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38180" y="4513558"/>
            <a:ext cx="840531" cy="840531"/>
          </a:xfrm>
          <a:prstGeom prst="rect">
            <a:avLst/>
          </a:prstGeom>
        </p:spPr>
      </p:pic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xmlns="" id="{A32A642C-B3FE-4181-8CE4-3B79688E9D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95800" y="4485332"/>
            <a:ext cx="914400" cy="914400"/>
          </a:xfrm>
          <a:prstGeom prst="rect">
            <a:avLst/>
          </a:prstGeom>
        </p:spPr>
      </p:pic>
      <p:pic>
        <p:nvPicPr>
          <p:cNvPr id="25" name="그래픽 24" descr="도구">
            <a:extLst>
              <a:ext uri="{FF2B5EF4-FFF2-40B4-BE49-F238E27FC236}">
                <a16:creationId xmlns:a16="http://schemas.microsoft.com/office/drawing/2014/main" xmlns="" id="{79A1FD1D-BDC4-4895-8355-B8DA3C8D2A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827327" y="4569332"/>
            <a:ext cx="746399" cy="746399"/>
          </a:xfrm>
          <a:prstGeom prst="rect">
            <a:avLst/>
          </a:prstGeom>
        </p:spPr>
      </p:pic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A56B3741-268C-4D33-A361-3E05774939A9}"/>
              </a:ext>
            </a:extLst>
          </p:cNvPr>
          <p:cNvSpPr/>
          <p:nvPr/>
        </p:nvSpPr>
        <p:spPr>
          <a:xfrm rot="5400000">
            <a:off x="2126077" y="4401457"/>
            <a:ext cx="1064738" cy="1064738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989D20D4-F57F-44DD-AE42-94B11FA6688F}"/>
              </a:ext>
            </a:extLst>
          </p:cNvPr>
          <p:cNvSpPr/>
          <p:nvPr/>
        </p:nvSpPr>
        <p:spPr>
          <a:xfrm rot="16200000">
            <a:off x="2126078" y="4401456"/>
            <a:ext cx="1064738" cy="1064738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xmlns="" id="{0D2A2BBA-EC69-4375-940E-20489C9C94B1}"/>
              </a:ext>
            </a:extLst>
          </p:cNvPr>
          <p:cNvSpPr/>
          <p:nvPr/>
        </p:nvSpPr>
        <p:spPr>
          <a:xfrm rot="5400000">
            <a:off x="4420630" y="4401457"/>
            <a:ext cx="1064738" cy="1064738"/>
          </a:xfrm>
          <a:prstGeom prst="arc">
            <a:avLst>
              <a:gd name="adj1" fmla="val 8021320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xmlns="" id="{59579AF8-E616-45C5-A7B4-8BB6062C7F76}"/>
              </a:ext>
            </a:extLst>
          </p:cNvPr>
          <p:cNvSpPr/>
          <p:nvPr/>
        </p:nvSpPr>
        <p:spPr>
          <a:xfrm rot="16200000">
            <a:off x="4420631" y="4401456"/>
            <a:ext cx="1064738" cy="1064738"/>
          </a:xfrm>
          <a:prstGeom prst="arc">
            <a:avLst>
              <a:gd name="adj1" fmla="val 10780558"/>
              <a:gd name="adj2" fmla="val 1883081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2A3109A2-E0F9-4406-9B6E-F7B764F823DB}"/>
              </a:ext>
            </a:extLst>
          </p:cNvPr>
          <p:cNvSpPr/>
          <p:nvPr/>
        </p:nvSpPr>
        <p:spPr>
          <a:xfrm rot="5400000">
            <a:off x="6668158" y="4401457"/>
            <a:ext cx="1064738" cy="1064738"/>
          </a:xfrm>
          <a:prstGeom prst="arc">
            <a:avLst>
              <a:gd name="adj1" fmla="val 17319351"/>
              <a:gd name="adj2" fmla="val 61222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xmlns="" id="{E27B4F6D-0CB1-469B-91D6-6F6A9FBEFD54}"/>
              </a:ext>
            </a:extLst>
          </p:cNvPr>
          <p:cNvSpPr/>
          <p:nvPr/>
        </p:nvSpPr>
        <p:spPr>
          <a:xfrm rot="16200000">
            <a:off x="6668159" y="4401456"/>
            <a:ext cx="1064738" cy="1064738"/>
          </a:xfrm>
          <a:prstGeom prst="arc">
            <a:avLst>
              <a:gd name="adj1" fmla="val 10780558"/>
              <a:gd name="adj2" fmla="val 6759965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1060543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906648"/>
            <a:ext cx="2398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한정원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(ICCT) 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웹진은 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IT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관련된 최신 정보와 리뷰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 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소식들을 제공합니다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 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직접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취재한 생생한 부산 지역 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콘텐츠는 덤</a:t>
            </a:r>
          </a:p>
          <a:p>
            <a:endParaRPr lang="ko-KR" altLang="en-US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970225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106837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C591A15-8AE4-4390-B0B6-97A629DBE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" b="10555"/>
          <a:stretch/>
        </p:blipFill>
        <p:spPr>
          <a:xfrm>
            <a:off x="1289923" y="1635587"/>
            <a:ext cx="8132594" cy="4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874108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명세서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460903"/>
            <a:ext cx="8017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고객등록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개요 및 설명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고객이 렌터카 시스템을 이용하기 위해 회원가입을 하는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유스케이스이다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사전 조건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 등록이 되어있지 않은 상태여야 한다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이벤트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 가입 버튼을 클릭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 약관을 본 후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동의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회원정보 항목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이름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전화번호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주민등록번호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핸드폰 번호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이메일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주소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입력하고 등록 요청을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 정보를 저장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등록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기존에 있는 이메일인 경우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 가입된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회원입니다＂라는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메시지를  띄움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회원약관에 동의하지 않을 경우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다음단계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버튼을 비활성화 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회원정보 입력항목 중 입력하지 않거나 비정상적인 입력이 있을 경우 오류 메시지를 띄우고 그 위치로 이동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78379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78379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88194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6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891866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명세서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478661"/>
            <a:ext cx="8017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 정보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 관리시스템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개요 및 설명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손님이 차를 빌리거나 반납할 경우 임대인이 고객 관리시스템을 통해 고객을 확인하는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유스케이스이다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사전 조건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 등록이 되어있지 않은 상태여야 한다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이벤트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고객이 임대 또는 반납을 할 경우에 실행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고객의 정보를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 확인은 고객의 나이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운전 가능 유무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이름 등 차를 대여하는데 필요한 정보를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확인이 끝나면 임대 또는 반납을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 정보 확인 후 대여 조건에 미치지 못할 경우 대여 불가능을 고객에게 알림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단기 대여를 확인한 후 해당 기간에 맞게 대여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반납 시 대여기간이 지난 경우 연체료를 부과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801548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801548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89970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9925" y="776458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다이어그램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8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유스케이스</a:t>
            </a:r>
            <a:r>
              <a:rPr lang="ko-KR" altLang="en-US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명세서</a:t>
            </a:r>
            <a:r>
              <a:rPr lang="en-US" altLang="ko-KR" sz="28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451241-C957-43BA-8D3E-E559B51697A2}"/>
              </a:ext>
            </a:extLst>
          </p:cNvPr>
          <p:cNvSpPr txBox="1"/>
          <p:nvPr/>
        </p:nvSpPr>
        <p:spPr>
          <a:xfrm>
            <a:off x="1289923" y="1307513"/>
            <a:ext cx="8017850" cy="504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출고 상태 관리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렌트매니저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 관리 시스템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개요 및 설명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빌리려는 차량의 상태를 확인하고 절차에 맞춰서 출고 상태를 관리하는 </a:t>
            </a:r>
            <a:r>
              <a:rPr lang="ko-KR" altLang="en-US" spc="-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유스케이스이다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이벤트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고객이 임대 또는 반납을 할 경우에 실행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지정된 차량의 상태를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상태에 이상이 없을 경우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선택한 차량이 반납 절차일 경우 렌트 가능으로 표시하고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 절차일 경우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 불가능으로 표시 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지정된 차량의 빌리는 시간과 비용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보험선택유무를 확인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 흐름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사고가 난 차량일 경우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차량 상태에 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사고 차량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표시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수리중인 차량일 경우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렌트가 불가능 한 상황으로 바꾸고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&lt;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수리 차량</a:t>
            </a:r>
            <a:r>
              <a:rPr lang="en-US" altLang="ko-KR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r>
              <a:rPr lang="ko-KR" altLang="en-US" spc="-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표시</a:t>
            </a:r>
            <a:endParaRPr lang="en-US" altLang="ko-KR" spc="-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F44489B7-4660-4536-B247-36FC1E618086}"/>
              </a:ext>
            </a:extLst>
          </p:cNvPr>
          <p:cNvSpPr/>
          <p:nvPr/>
        </p:nvSpPr>
        <p:spPr>
          <a:xfrm rot="2700000">
            <a:off x="421377" y="68614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4A673F4B-DE83-4173-B057-EAED5596DD72}"/>
              </a:ext>
            </a:extLst>
          </p:cNvPr>
          <p:cNvSpPr/>
          <p:nvPr/>
        </p:nvSpPr>
        <p:spPr>
          <a:xfrm rot="13500000">
            <a:off x="421377" y="686140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624262-8FE9-47EC-8BDB-1A201A1C820D}"/>
              </a:ext>
            </a:extLst>
          </p:cNvPr>
          <p:cNvSpPr txBox="1"/>
          <p:nvPr/>
        </p:nvSpPr>
        <p:spPr>
          <a:xfrm>
            <a:off x="470798" y="78429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2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745</Words>
  <Application>Microsoft Office PowerPoint</Application>
  <PresentationFormat>A4 용지(210x297mm)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KoPub돋움체 Bold</vt:lpstr>
      <vt:lpstr>KoPub돋움체 Light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56</cp:revision>
  <dcterms:created xsi:type="dcterms:W3CDTF">2016-10-14T04:09:56Z</dcterms:created>
  <dcterms:modified xsi:type="dcterms:W3CDTF">2017-12-03T15:37:18Z</dcterms:modified>
</cp:coreProperties>
</file>