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72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69" r:id="rId13"/>
    <p:sldId id="273" r:id="rId14"/>
    <p:sldId id="274" r:id="rId15"/>
    <p:sldId id="256" r:id="rId16"/>
    <p:sldId id="257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90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62" y="9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BBEE5-BB2D-483A-9AE2-948D88639B53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99D5D-1D4A-468F-8580-41E83C9FB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7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A50AAC-559D-4317-A4D4-3DA0D662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F4600BC-249C-41C6-B5DD-5230253CA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B7D2BC-50BA-4671-95F1-2F7A7804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C93D9B-DB83-4985-B8F8-C1F22344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E61E20-4E08-41D9-BA83-053BB4F5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19BC43-8D1C-472F-9B7C-4B9C59E2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F7141E7-84EC-41E2-8F67-81CE1E84E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3F3441-5D24-4203-BF92-C55137B0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12DDD93-8F5E-4FC1-9C1F-7F017CC2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4B1C16A-E86F-44D3-985F-0630421F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1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93569E7-535D-48AC-89F6-B478AA20F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64403DA-09A8-4E5F-8588-0C3897BF0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CC1998-E7EF-42F6-859B-61211D0E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62BA8F-83CD-4A63-82DE-CEB4CC71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8C510F-6766-4BD5-9088-E4E703B1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1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086410-5F23-4BF6-9904-2761EE34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ED0533-250B-45AF-89AF-FA7318C5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7EE7E3-E9A5-4C4B-A0DE-BD3C6550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8CEB07E-FAAA-49D3-B565-FD4CFAC6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BEB856-5C3F-4BDA-8D4D-73300DD3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163352E-66D5-4D69-9AAE-38474BBC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BD9DA6F-E878-40F3-994A-7ECED842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2A9E13-6825-4EB9-B293-CA6BE458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7B0E0C-DFCB-447A-A245-81966CCD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410608-F8A2-442A-A9FD-F785C960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A07A9A-5667-4570-8F5E-095CD9D9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47B972-12ED-4876-834C-807D41B39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734A22-A1BC-498D-A62C-B82377F8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C992727-ED25-437D-8258-3592C914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20D8EA8-1E02-49BA-965B-EAA9F743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1B043B5-B09D-49C1-B578-5AED58BE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F24CB8-769A-4F85-9F44-0104BE63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ACCF29D-D303-4007-8C11-DC87123C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B1159A7-6A64-480C-9F1F-0E41B26BC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9346430-76AA-4EE0-B1DA-E62F0C98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4D6BEB5-A125-45BF-8FFE-D7663E614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FB6F097-B214-4F44-B8E2-2301DDC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75309A4-33DE-4CDF-BAED-6488664F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579C8E1-6E16-4109-B8AA-BE072CF7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0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3D0710-582F-49FA-A8BC-A373590B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3814650-278D-4AA9-BDDE-6EAE8E1A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F17AEE8-A9A6-4096-9C0D-EFFEA37F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B8D3B07-7CA8-4F15-A401-BDD68B1E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4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5FC14EF-26D2-41B5-A47D-D55DB437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E13A0B6-6B1A-46DF-9116-ABDCD9ED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BBA8DB6-7F9C-47DB-AABC-80E300B9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6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978BE0-0309-4CCE-90FB-5BEB719A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62451C-0D43-4BB5-BBBB-0D7AE153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4159245-09CB-4349-9719-31FF7016E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A42F1BE-7638-4E05-88F9-842689D3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D833D56-62EF-437D-B749-7DA698D0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44A2D78-2D66-4CB5-899E-377D362D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9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AAFED8-200B-4E5C-9117-1A5ECB43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3C7F7B6-49EC-44A0-B822-DF2838D77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9B154C1-C13D-4120-AC92-D36F2AA1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743D60-4878-4934-BE41-E9FE943C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7993ACD-5629-43DF-8751-78839824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253AE66-B6D8-4588-B632-A94A8B62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5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B8BE8B4-2756-46AC-A897-2F6E4BD5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AEB8C2E-D296-431F-A60E-7EDBAE2A0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CDDF1C-94BC-4CCC-A25D-98C9F8B5B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40E3-489A-4D66-8911-BE55E1F9435B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5CDD1C-FBAD-455B-8E4A-1132DD1B5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72F1BA3-0D30-4939-8741-D48576457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8321-57B1-40DC-A1FE-E7D0871B3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406DB5-D9C4-45DA-A683-8F3FB2CC219C}"/>
              </a:ext>
            </a:extLst>
          </p:cNvPr>
          <p:cNvSpPr txBox="1"/>
          <p:nvPr/>
        </p:nvSpPr>
        <p:spPr>
          <a:xfrm>
            <a:off x="2408809" y="2662650"/>
            <a:ext cx="7244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렌터카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3ACC0F-1A05-4674-8E1A-350664F708D5}"/>
              </a:ext>
            </a:extLst>
          </p:cNvPr>
          <p:cNvSpPr txBox="1"/>
          <p:nvPr/>
        </p:nvSpPr>
        <p:spPr>
          <a:xfrm>
            <a:off x="8745245" y="5338437"/>
            <a:ext cx="3675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2011152014  </a:t>
            </a:r>
            <a:r>
              <a:rPr lang="ko-KR" altLang="en-US" sz="2000" dirty="0"/>
              <a:t>김정우</a:t>
            </a:r>
            <a:endParaRPr lang="en-US" altLang="ko-KR" sz="2000" dirty="0"/>
          </a:p>
          <a:p>
            <a:pPr algn="ctr"/>
            <a:r>
              <a:rPr lang="en-US" altLang="ko-KR" sz="2000" dirty="0"/>
              <a:t>2013152040  </a:t>
            </a:r>
            <a:r>
              <a:rPr lang="ko-KR" altLang="en-US" sz="2000" dirty="0"/>
              <a:t>최재형</a:t>
            </a:r>
            <a:endParaRPr lang="en-US" altLang="ko-KR" sz="2000" dirty="0"/>
          </a:p>
          <a:p>
            <a:pPr algn="ctr"/>
            <a:r>
              <a:rPr lang="en-US" altLang="ko-KR" sz="2000" dirty="0"/>
              <a:t>2015152030  </a:t>
            </a:r>
            <a:r>
              <a:rPr lang="ko-KR" altLang="en-US" sz="2000" dirty="0"/>
              <a:t>이준규</a:t>
            </a:r>
            <a:endParaRPr lang="en-US" altLang="ko-KR" sz="2000" dirty="0"/>
          </a:p>
          <a:p>
            <a:pPr algn="ctr"/>
            <a:r>
              <a:rPr lang="en-US" altLang="ko-KR" sz="2000" dirty="0"/>
              <a:t>2015156010  </a:t>
            </a:r>
            <a:r>
              <a:rPr lang="ko-KR" altLang="en-US" sz="2000" dirty="0" err="1"/>
              <a:t>김지승</a:t>
            </a:r>
            <a:endParaRPr lang="en-US" altLang="ko-KR" sz="2000" dirty="0"/>
          </a:p>
          <a:p>
            <a:pPr algn="ctr"/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6FEFF5-28DF-4EF2-9EC1-06BDF0CD288A}"/>
              </a:ext>
            </a:extLst>
          </p:cNvPr>
          <p:cNvSpPr txBox="1"/>
          <p:nvPr/>
        </p:nvSpPr>
        <p:spPr>
          <a:xfrm>
            <a:off x="8805170" y="4920584"/>
            <a:ext cx="338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- 5</a:t>
            </a:r>
            <a:r>
              <a:rPr lang="ko-KR" altLang="en-US" sz="2000" dirty="0"/>
              <a:t>조 </a:t>
            </a:r>
            <a:r>
              <a:rPr lang="ko-KR" altLang="en-US" sz="2000" dirty="0" err="1"/>
              <a:t>승카</a:t>
            </a:r>
            <a:r>
              <a:rPr lang="ko-KR" altLang="en-US" sz="2000" dirty="0"/>
              <a:t> </a:t>
            </a:r>
            <a:r>
              <a:rPr lang="en-US" altLang="ko-KR" sz="2000" dirty="0"/>
              <a:t>-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883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E4ED8B-3F97-43C6-9BB0-86A917E1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431708"/>
            <a:ext cx="11484006" cy="63197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출고 상태 관리</a:t>
            </a:r>
          </a:p>
          <a:p>
            <a:r>
              <a:rPr lang="ko-KR" altLang="en-US" sz="1800" dirty="0" err="1"/>
              <a:t>액터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렌트 매니저</a:t>
            </a:r>
            <a:r>
              <a:rPr lang="en-US" altLang="ko-KR" sz="1800" dirty="0"/>
              <a:t>,</a:t>
            </a:r>
            <a:r>
              <a:rPr lang="ko-KR" altLang="en-US" sz="1800" dirty="0"/>
              <a:t> 차량 관리 시스템</a:t>
            </a:r>
            <a:r>
              <a:rPr lang="en-US" altLang="ko-KR" sz="1800" dirty="0"/>
              <a:t>&lt;</a:t>
            </a:r>
            <a:r>
              <a:rPr lang="ko-KR" altLang="en-US" sz="1800" dirty="0"/>
              <a:t>시스템 </a:t>
            </a:r>
            <a:r>
              <a:rPr lang="ko-KR" altLang="en-US" sz="1800" dirty="0" err="1"/>
              <a:t>액터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빌리려는 차량의 상태를 확인하고 절차에 맞춰서 출고 상태를 관리하는 </a:t>
            </a:r>
            <a:r>
              <a:rPr lang="ko-KR" altLang="en-US" sz="1800" dirty="0" err="1"/>
              <a:t>유스케이스이다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이벤트 흐름   </a:t>
            </a:r>
          </a:p>
          <a:p>
            <a:r>
              <a:rPr lang="en-US" altLang="ko-KR" sz="1800" dirty="0"/>
              <a:t>-</a:t>
            </a:r>
            <a:r>
              <a:rPr lang="ko-KR" altLang="en-US" sz="1800" dirty="0"/>
              <a:t>  정상 흐름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1.</a:t>
            </a:r>
            <a:r>
              <a:rPr lang="ko-KR" altLang="en-US" sz="1800" dirty="0"/>
              <a:t>고객이 렌트 혹은 반납을 할 경우 실행된다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2.</a:t>
            </a:r>
            <a:r>
              <a:rPr lang="ko-KR" altLang="en-US" sz="1800" dirty="0"/>
              <a:t>지정된 차량의 빌리는 시간과 비용</a:t>
            </a:r>
            <a:r>
              <a:rPr lang="en-US" altLang="ko-KR" sz="1800" dirty="0"/>
              <a:t>, </a:t>
            </a:r>
            <a:r>
              <a:rPr lang="ko-KR" altLang="en-US" sz="1800" dirty="0"/>
              <a:t>보험선택유무를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3.</a:t>
            </a:r>
            <a:r>
              <a:rPr lang="ko-KR" altLang="en-US" sz="1800" dirty="0"/>
              <a:t>지정된 차량의 상태를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4.</a:t>
            </a:r>
            <a:r>
              <a:rPr lang="ko-KR" altLang="en-US" sz="1800" dirty="0"/>
              <a:t>상태에 이상이 없을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선택한 차량이 반납 절차일 경우 렌트 가능으로 표시하고</a:t>
            </a:r>
            <a:r>
              <a:rPr lang="en-US" altLang="ko-KR" sz="1800" dirty="0"/>
              <a:t>, </a:t>
            </a:r>
            <a:r>
              <a:rPr lang="ko-KR" altLang="en-US" sz="1800" dirty="0"/>
              <a:t>렌트 절차일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렌트 불가능으로 표시한다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선택 흐름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현재 사고가 난 차량일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차량 상태에 </a:t>
            </a:r>
            <a:r>
              <a:rPr lang="en-US" altLang="ko-KR" sz="1800" dirty="0"/>
              <a:t>&lt;</a:t>
            </a:r>
            <a:r>
              <a:rPr lang="ko-KR" altLang="en-US" sz="1800" dirty="0"/>
              <a:t>사고 차량</a:t>
            </a:r>
            <a:r>
              <a:rPr lang="en-US" altLang="ko-KR" sz="1800" dirty="0"/>
              <a:t>&gt;</a:t>
            </a:r>
            <a:r>
              <a:rPr lang="ko-KR" altLang="en-US" sz="1800" dirty="0"/>
              <a:t>이라고 표시한다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현재 수리중인 차량일 경우 렌트가 불가능 한 상황으로 바꾸고</a:t>
            </a:r>
            <a:r>
              <a:rPr lang="en-US" altLang="ko-KR" sz="1800" dirty="0"/>
              <a:t>, &lt;</a:t>
            </a:r>
            <a:r>
              <a:rPr lang="ko-KR" altLang="en-US" sz="1800" dirty="0"/>
              <a:t>수리 차량</a:t>
            </a:r>
            <a:r>
              <a:rPr lang="en-US" altLang="ko-KR" sz="1800" dirty="0"/>
              <a:t>&gt;</a:t>
            </a:r>
            <a:r>
              <a:rPr lang="ko-KR" altLang="en-US" sz="1800" dirty="0"/>
              <a:t>이라고 표시한다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49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E4ED8B-3F97-43C6-9BB0-86A917E1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431708"/>
            <a:ext cx="11484006" cy="63197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차량 관리</a:t>
            </a:r>
          </a:p>
          <a:p>
            <a:r>
              <a:rPr lang="ko-KR" altLang="en-US" sz="1800" dirty="0" err="1"/>
              <a:t>액터명</a:t>
            </a:r>
            <a:r>
              <a:rPr lang="en-US" altLang="ko-KR" sz="1800" dirty="0"/>
              <a:t>: </a:t>
            </a:r>
            <a:r>
              <a:rPr lang="ko-KR" altLang="en-US" sz="1800" dirty="0"/>
              <a:t>자동차 관리인</a:t>
            </a:r>
          </a:p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반납된 차량 혹은 출고할 차량을 수리 관리하는 </a:t>
            </a:r>
            <a:r>
              <a:rPr lang="ko-KR" altLang="en-US" sz="1800" dirty="0" err="1"/>
              <a:t>유스케이스이다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이벤트 흐름</a:t>
            </a:r>
          </a:p>
          <a:p>
            <a:r>
              <a:rPr lang="en-US" altLang="ko-KR" sz="1800" dirty="0"/>
              <a:t>-  </a:t>
            </a:r>
            <a:r>
              <a:rPr lang="ko-KR" altLang="en-US" sz="1800" dirty="0"/>
              <a:t>정상흐름</a:t>
            </a:r>
          </a:p>
          <a:p>
            <a:pPr marL="0" indent="0">
              <a:buNone/>
            </a:pPr>
            <a:r>
              <a:rPr lang="en-US" altLang="ko-KR" sz="1800" dirty="0"/>
              <a:t> 1.</a:t>
            </a:r>
            <a:r>
              <a:rPr lang="ko-KR" altLang="en-US" sz="1800" dirty="0"/>
              <a:t>반납된 차량을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2.</a:t>
            </a:r>
            <a:r>
              <a:rPr lang="ko-KR" altLang="en-US" sz="1800" dirty="0"/>
              <a:t>반납된 차량의 사고 여부를 확인한다</a:t>
            </a:r>
            <a:r>
              <a:rPr lang="en-US" altLang="ko-KR" sz="1800" dirty="0"/>
              <a:t>.- (</a:t>
            </a:r>
            <a:r>
              <a:rPr lang="ko-KR" altLang="en-US" sz="1800" dirty="0"/>
              <a:t>사고 여부가 있을 경우 선택 흐름 </a:t>
            </a:r>
            <a:r>
              <a:rPr lang="en-US" altLang="ko-KR" sz="1800" dirty="0"/>
              <a:t>1)</a:t>
            </a:r>
          </a:p>
          <a:p>
            <a:pPr marL="0" indent="0">
              <a:buNone/>
            </a:pPr>
            <a:r>
              <a:rPr lang="en-US" altLang="ko-KR" sz="1800" dirty="0"/>
              <a:t> 3.</a:t>
            </a:r>
            <a:r>
              <a:rPr lang="ko-KR" altLang="en-US" sz="1800" dirty="0"/>
              <a:t>반납된 차량의 문제 여부를 확인하고 주행에 문제가 발견될 경우 수리한다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4.</a:t>
            </a:r>
            <a:r>
              <a:rPr lang="ko-KR" altLang="en-US" sz="1800" dirty="0"/>
              <a:t>차량 상태를 운영 가능 으로 </a:t>
            </a:r>
            <a:r>
              <a:rPr lang="ko-KR" altLang="en-US" sz="1800" dirty="0" err="1"/>
              <a:t>바꿔놓는다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-  </a:t>
            </a:r>
            <a:r>
              <a:rPr lang="ko-KR" altLang="en-US" sz="1800" dirty="0"/>
              <a:t>선택흐름</a:t>
            </a:r>
          </a:p>
          <a:p>
            <a:pPr marL="0" indent="0">
              <a:buNone/>
            </a:pPr>
            <a:r>
              <a:rPr lang="ko-KR" altLang="en-US" sz="1800" dirty="0"/>
              <a:t>  사고가 </a:t>
            </a:r>
            <a:r>
              <a:rPr lang="ko-KR" altLang="en-US" sz="1800" dirty="0" err="1"/>
              <a:t>났을경우</a:t>
            </a:r>
            <a:r>
              <a:rPr lang="ko-KR" altLang="en-US" sz="1800" dirty="0"/>
              <a:t> 보험회사와 연락하여 조치를 취한다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  사고가 난 </a:t>
            </a:r>
            <a:r>
              <a:rPr lang="ko-KR" altLang="en-US" sz="1800" dirty="0" err="1"/>
              <a:t>부분에대해서</a:t>
            </a:r>
            <a:r>
              <a:rPr lang="ko-KR" altLang="en-US" sz="1800" dirty="0"/>
              <a:t> 수리한다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 그후 다른 문제가 없는지 확인한다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06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E4ED8B-3F97-43C6-9BB0-86A917E1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431708"/>
            <a:ext cx="11484006" cy="63197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결제</a:t>
            </a:r>
          </a:p>
          <a:p>
            <a:r>
              <a:rPr lang="ko-KR" altLang="en-US" sz="1800" dirty="0" err="1"/>
              <a:t>액터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고객</a:t>
            </a:r>
            <a:r>
              <a:rPr lang="en-US" altLang="ko-KR" sz="1800" dirty="0"/>
              <a:t>, </a:t>
            </a:r>
            <a:r>
              <a:rPr lang="ko-KR" altLang="en-US" sz="1800" dirty="0"/>
              <a:t>임대관리인</a:t>
            </a:r>
            <a:r>
              <a:rPr lang="en-US" altLang="ko-KR" sz="1800" dirty="0"/>
              <a:t>, </a:t>
            </a:r>
            <a:r>
              <a:rPr lang="ko-KR" altLang="en-US" sz="1800" dirty="0"/>
              <a:t>결제시스템</a:t>
            </a:r>
          </a:p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손님이 차를 </a:t>
            </a:r>
            <a:r>
              <a:rPr lang="ko-KR" altLang="en-US" sz="1800" dirty="0" err="1"/>
              <a:t>렌트하기</a:t>
            </a:r>
            <a:r>
              <a:rPr lang="ko-KR" altLang="en-US" sz="1800" dirty="0"/>
              <a:t> 위해 임대료를 지불하는 </a:t>
            </a:r>
            <a:r>
              <a:rPr lang="ko-KR" altLang="en-US" sz="1800" dirty="0" err="1"/>
              <a:t>유스케이스이다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사전조건 </a:t>
            </a:r>
            <a:r>
              <a:rPr lang="en-US" altLang="ko-KR" sz="1800" dirty="0"/>
              <a:t>: </a:t>
            </a:r>
            <a:r>
              <a:rPr lang="ko-KR" altLang="en-US" sz="1800" dirty="0"/>
              <a:t>차를 빌리려는 손님이 회원등록을 한 상태여야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이벤트 흐름</a:t>
            </a:r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정상흐름</a:t>
            </a:r>
          </a:p>
          <a:p>
            <a:pPr marL="0" indent="0">
              <a:buNone/>
            </a:pPr>
            <a:r>
              <a:rPr lang="en-US" altLang="ko-KR" sz="1800" dirty="0"/>
              <a:t> 1.  </a:t>
            </a:r>
            <a:r>
              <a:rPr lang="ko-KR" altLang="en-US" sz="1800" dirty="0"/>
              <a:t>고객이 임대를 할 경우에 실행된다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2.   </a:t>
            </a:r>
            <a:r>
              <a:rPr lang="ko-KR" altLang="en-US" sz="1800" dirty="0"/>
              <a:t>차종</a:t>
            </a:r>
            <a:r>
              <a:rPr lang="en-US" altLang="ko-KR" sz="1800" dirty="0"/>
              <a:t>, </a:t>
            </a:r>
            <a:r>
              <a:rPr lang="ko-KR" altLang="en-US" sz="1800" dirty="0"/>
              <a:t>색상</a:t>
            </a:r>
            <a:r>
              <a:rPr lang="en-US" altLang="ko-KR" sz="1800" dirty="0"/>
              <a:t>, </a:t>
            </a:r>
            <a:r>
              <a:rPr lang="ko-KR" altLang="en-US" sz="1800" dirty="0"/>
              <a:t>결제금액 등 렌트 정보가 틀린 것이 없는지 최종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3.   </a:t>
            </a:r>
            <a:r>
              <a:rPr lang="ko-KR" altLang="en-US" sz="1800" dirty="0"/>
              <a:t>신용카드 결제</a:t>
            </a:r>
            <a:r>
              <a:rPr lang="en-US" altLang="ko-KR" sz="1800" dirty="0"/>
              <a:t>, </a:t>
            </a:r>
            <a:r>
              <a:rPr lang="ko-KR" altLang="en-US" sz="1800" dirty="0"/>
              <a:t>휴대폰결제</a:t>
            </a:r>
            <a:r>
              <a:rPr lang="en-US" altLang="ko-KR" sz="1800" dirty="0"/>
              <a:t>, </a:t>
            </a:r>
            <a:r>
              <a:rPr lang="ko-KR" altLang="en-US" sz="1800" dirty="0"/>
              <a:t>무통장입금</a:t>
            </a:r>
            <a:r>
              <a:rPr lang="en-US" altLang="ko-KR" sz="1800" dirty="0"/>
              <a:t>, </a:t>
            </a:r>
            <a:r>
              <a:rPr lang="ko-KR" altLang="en-US" sz="1800" dirty="0"/>
              <a:t>현금</a:t>
            </a:r>
            <a:r>
              <a:rPr lang="en-US" altLang="ko-KR" sz="1800" dirty="0"/>
              <a:t>, </a:t>
            </a:r>
            <a:r>
              <a:rPr lang="ko-KR" altLang="en-US" sz="1800" dirty="0"/>
              <a:t>계좌이체 등 결제 수단을 선택한다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4.   </a:t>
            </a:r>
            <a:r>
              <a:rPr lang="ko-KR" altLang="en-US" sz="1800" dirty="0"/>
              <a:t>결제시스템을 통해 결제를 완료한다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선택흐름</a:t>
            </a:r>
          </a:p>
          <a:p>
            <a:pPr marL="0" indent="0">
              <a:buNone/>
            </a:pPr>
            <a:r>
              <a:rPr lang="ko-KR" altLang="en-US" sz="1800" dirty="0"/>
              <a:t> 한도가 초과된 카드일 경우 “한도 초과된 </a:t>
            </a:r>
            <a:r>
              <a:rPr lang="ko-KR" altLang="en-US" sz="1800" dirty="0" err="1"/>
              <a:t>카드입니다”라고</a:t>
            </a:r>
            <a:r>
              <a:rPr lang="ko-KR" altLang="en-US" sz="1800" dirty="0"/>
              <a:t> 표시한다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계좌 잔액이 부족한 경우 “잔액이 </a:t>
            </a:r>
            <a:r>
              <a:rPr lang="ko-KR" altLang="en-US" sz="1800" dirty="0" err="1"/>
              <a:t>부족합니다”라고</a:t>
            </a:r>
            <a:r>
              <a:rPr lang="ko-KR" altLang="en-US" sz="1800" dirty="0"/>
              <a:t> 표시한다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카드 </a:t>
            </a:r>
            <a:r>
              <a:rPr lang="ko-KR" altLang="en-US" sz="1800" dirty="0" err="1"/>
              <a:t>결제시</a:t>
            </a:r>
            <a:r>
              <a:rPr lang="ko-KR" altLang="en-US" sz="1800" dirty="0"/>
              <a:t> 카드 종류</a:t>
            </a:r>
            <a:r>
              <a:rPr lang="en-US" altLang="ko-KR" sz="1800" dirty="0"/>
              <a:t>, </a:t>
            </a:r>
            <a:r>
              <a:rPr lang="ko-KR" altLang="en-US" sz="1800" dirty="0"/>
              <a:t>할부 기간을 선택한다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현금 </a:t>
            </a:r>
            <a:r>
              <a:rPr lang="ko-KR" altLang="en-US" sz="1800" dirty="0" err="1"/>
              <a:t>결제시</a:t>
            </a:r>
            <a:r>
              <a:rPr lang="ko-KR" altLang="en-US" sz="1800" dirty="0"/>
              <a:t> 현금영수증 발행여부를 선택한다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무통장입금시</a:t>
            </a:r>
            <a:r>
              <a:rPr lang="en-US" altLang="ko-KR" sz="1800" dirty="0"/>
              <a:t>, </a:t>
            </a:r>
            <a:r>
              <a:rPr lang="ko-KR" altLang="en-US" sz="1800" dirty="0"/>
              <a:t>거래은행을 선택한다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961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406DB5-D9C4-45DA-A683-8F3FB2CC219C}"/>
              </a:ext>
            </a:extLst>
          </p:cNvPr>
          <p:cNvSpPr txBox="1"/>
          <p:nvPr/>
        </p:nvSpPr>
        <p:spPr>
          <a:xfrm>
            <a:off x="2473911" y="2791714"/>
            <a:ext cx="7244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/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92057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F8BCFF0-3288-48F7-934F-30825933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52" y="876582"/>
            <a:ext cx="10650430" cy="4830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4F15B96-01C9-4EB8-A55D-1F07F03C91C3}"/>
              </a:ext>
            </a:extLst>
          </p:cNvPr>
          <p:cNvSpPr txBox="1"/>
          <p:nvPr/>
        </p:nvSpPr>
        <p:spPr>
          <a:xfrm>
            <a:off x="1994957" y="781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고객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1BBFA2-B3CA-4898-A9FA-4A31F517E46D}"/>
              </a:ext>
            </a:extLst>
          </p:cNvPr>
          <p:cNvSpPr txBox="1"/>
          <p:nvPr/>
        </p:nvSpPr>
        <p:spPr>
          <a:xfrm>
            <a:off x="4169351" y="210446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결제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r>
              <a:rPr lang="ko-KR" altLang="en-US" sz="1200" dirty="0" err="1">
                <a:solidFill>
                  <a:srgbClr val="FF0000"/>
                </a:solidFill>
              </a:rPr>
              <a:t>로바꾸기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D9C398-572E-4C90-B37C-393E204C5E11}"/>
              </a:ext>
            </a:extLst>
          </p:cNvPr>
          <p:cNvSpPr txBox="1"/>
          <p:nvPr/>
        </p:nvSpPr>
        <p:spPr>
          <a:xfrm>
            <a:off x="7706737" y="4597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결제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B3A3FD-26BB-4E56-B405-915EADD9C849}"/>
              </a:ext>
            </a:extLst>
          </p:cNvPr>
          <p:cNvSpPr txBox="1"/>
          <p:nvPr/>
        </p:nvSpPr>
        <p:spPr>
          <a:xfrm>
            <a:off x="10067165" y="356441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차량 매니저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016CBAB-7473-4875-B377-10B9F32F2CB6}"/>
              </a:ext>
            </a:extLst>
          </p:cNvPr>
          <p:cNvSpPr txBox="1"/>
          <p:nvPr/>
        </p:nvSpPr>
        <p:spPr>
          <a:xfrm>
            <a:off x="7319611" y="56205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수리 매니저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911A696-EC46-4DCE-BCB1-84D80EAD9BD6}"/>
              </a:ext>
            </a:extLst>
          </p:cNvPr>
          <p:cNvSpPr txBox="1"/>
          <p:nvPr/>
        </p:nvSpPr>
        <p:spPr>
          <a:xfrm>
            <a:off x="8740193" y="55945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사고 매니저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831850-00BD-4DE2-ACD8-5F2E983744C7}"/>
              </a:ext>
            </a:extLst>
          </p:cNvPr>
          <p:cNvSpPr txBox="1"/>
          <p:nvPr/>
        </p:nvSpPr>
        <p:spPr>
          <a:xfrm>
            <a:off x="10200187" y="559458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보험 </a:t>
            </a:r>
            <a:r>
              <a:rPr lang="ko-KR" altLang="en-US" dirty="0">
                <a:solidFill>
                  <a:srgbClr val="FF0000"/>
                </a:solidFill>
              </a:rPr>
              <a:t>매니저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6AC7E7-62FD-4D84-A5E6-4CC4DB6E51DB}"/>
              </a:ext>
            </a:extLst>
          </p:cNvPr>
          <p:cNvSpPr txBox="1"/>
          <p:nvPr/>
        </p:nvSpPr>
        <p:spPr>
          <a:xfrm>
            <a:off x="7319611" y="174047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이것들도 한글로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741289-0B64-43FB-B060-848F7F0AA307}"/>
              </a:ext>
            </a:extLst>
          </p:cNvPr>
          <p:cNvSpPr txBox="1"/>
          <p:nvPr/>
        </p:nvSpPr>
        <p:spPr>
          <a:xfrm>
            <a:off x="3949739" y="87696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렌트 매니저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7AD275-5469-4B8B-B7D9-A60E47ABCEE2}"/>
              </a:ext>
            </a:extLst>
          </p:cNvPr>
          <p:cNvSpPr txBox="1"/>
          <p:nvPr/>
        </p:nvSpPr>
        <p:spPr>
          <a:xfrm>
            <a:off x="1521844" y="2960413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결제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r>
              <a:rPr lang="ko-KR" altLang="en-US" sz="1200" dirty="0" err="1">
                <a:solidFill>
                  <a:srgbClr val="FF0000"/>
                </a:solidFill>
              </a:rPr>
              <a:t>로바꾸기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BEB3732-2B72-4D30-90E9-F762787ECF80}"/>
              </a:ext>
            </a:extLst>
          </p:cNvPr>
          <p:cNvSpPr txBox="1"/>
          <p:nvPr/>
        </p:nvSpPr>
        <p:spPr>
          <a:xfrm>
            <a:off x="6828932" y="2498748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결제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r>
              <a:rPr lang="ko-KR" altLang="en-US" sz="1200" dirty="0" err="1">
                <a:solidFill>
                  <a:srgbClr val="FF0000"/>
                </a:solidFill>
              </a:rPr>
              <a:t>로바꾸기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75449F8-F3CA-412A-BAE6-8EA870F9F123}"/>
              </a:ext>
            </a:extLst>
          </p:cNvPr>
          <p:cNvSpPr txBox="1"/>
          <p:nvPr/>
        </p:nvSpPr>
        <p:spPr>
          <a:xfrm>
            <a:off x="8075258" y="2498748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결제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r>
              <a:rPr lang="ko-KR" altLang="en-US" sz="1200" dirty="0" err="1">
                <a:solidFill>
                  <a:srgbClr val="FF0000"/>
                </a:solidFill>
              </a:rPr>
              <a:t>로바꾸기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2E32BA-8386-4C84-9BD5-C19F3E45A6A8}"/>
              </a:ext>
            </a:extLst>
          </p:cNvPr>
          <p:cNvSpPr txBox="1"/>
          <p:nvPr/>
        </p:nvSpPr>
        <p:spPr>
          <a:xfrm>
            <a:off x="9560290" y="2637247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결제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r>
              <a:rPr lang="ko-KR" altLang="en-US" sz="1200" dirty="0" err="1">
                <a:solidFill>
                  <a:srgbClr val="FF0000"/>
                </a:solidFill>
              </a:rPr>
              <a:t>로바꾸기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A99AD0-E56B-4616-8A44-40EF86C9CC18}"/>
              </a:ext>
            </a:extLst>
          </p:cNvPr>
          <p:cNvSpPr txBox="1"/>
          <p:nvPr/>
        </p:nvSpPr>
        <p:spPr>
          <a:xfrm>
            <a:off x="1009752" y="3343590"/>
            <a:ext cx="1308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약관동의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회원정보입력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차량선택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결제수단선택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48B982-83A2-4F58-AE2C-FC65B58AE969}"/>
              </a:ext>
            </a:extLst>
          </p:cNvPr>
          <p:cNvSpPr txBox="1"/>
          <p:nvPr/>
        </p:nvSpPr>
        <p:spPr>
          <a:xfrm>
            <a:off x="3790792" y="2637247"/>
            <a:ext cx="13083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약관동의요청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회원정보요청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회원정보등록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차량확인요청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차량상태전달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차량상태확인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고객정보확인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A6580DA-6931-4F89-A7CE-DEC34869CC44}"/>
              </a:ext>
            </a:extLst>
          </p:cNvPr>
          <p:cNvSpPr txBox="1"/>
          <p:nvPr/>
        </p:nvSpPr>
        <p:spPr>
          <a:xfrm>
            <a:off x="6334967" y="4259413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차량상태확인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r>
              <a:rPr lang="ko-KR" altLang="en-US" sz="1200" dirty="0">
                <a:solidFill>
                  <a:srgbClr val="FF0000"/>
                </a:solidFill>
              </a:rPr>
              <a:t>없애기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47631F3-4725-4C27-A386-12CF636D64AA}"/>
              </a:ext>
            </a:extLst>
          </p:cNvPr>
          <p:cNvSpPr txBox="1"/>
          <p:nvPr/>
        </p:nvSpPr>
        <p:spPr>
          <a:xfrm>
            <a:off x="6334967" y="453641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1E8759D-EED9-438E-8214-7F9FCE859D31}"/>
              </a:ext>
            </a:extLst>
          </p:cNvPr>
          <p:cNvSpPr txBox="1"/>
          <p:nvPr/>
        </p:nvSpPr>
        <p:spPr>
          <a:xfrm>
            <a:off x="6250884" y="459536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+</a:t>
            </a:r>
            <a:r>
              <a:rPr lang="ko-KR" altLang="en-US" sz="1200" dirty="0">
                <a:solidFill>
                  <a:srgbClr val="FF0000"/>
                </a:solidFill>
              </a:rPr>
              <a:t>주행</a:t>
            </a:r>
            <a:r>
              <a:rPr lang="en-US" altLang="ko-KR" sz="1200" dirty="0">
                <a:solidFill>
                  <a:srgbClr val="FF0000"/>
                </a:solidFill>
              </a:rPr>
              <a:t>()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3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B9BBB8-C084-409F-99F7-189559B5B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순차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82119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4D6435-15D5-418F-A574-64F00A69BDD6}"/>
              </a:ext>
            </a:extLst>
          </p:cNvPr>
          <p:cNvSpPr txBox="1"/>
          <p:nvPr/>
        </p:nvSpPr>
        <p:spPr>
          <a:xfrm>
            <a:off x="218364" y="153412"/>
            <a:ext cx="6298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고객등록 </a:t>
            </a:r>
            <a:r>
              <a:rPr lang="ko-KR" altLang="en-US" sz="3200" dirty="0" err="1"/>
              <a:t>유스케이스</a:t>
            </a:r>
            <a:r>
              <a:rPr lang="en-US" altLang="ko-KR" sz="3200" dirty="0"/>
              <a:t> </a:t>
            </a:r>
            <a:r>
              <a:rPr lang="ko-KR" altLang="en-US" sz="2400" dirty="0"/>
              <a:t>작성자 </a:t>
            </a:r>
            <a:r>
              <a:rPr lang="en-US" altLang="ko-KR" sz="2400" dirty="0"/>
              <a:t>: </a:t>
            </a:r>
            <a:r>
              <a:rPr lang="ko-KR" altLang="en-US" sz="2400" dirty="0"/>
              <a:t>김지승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EFEB686-223B-4540-AE86-0BE6B1FF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96" y="786825"/>
            <a:ext cx="9493078" cy="59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09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D90F1B-7299-410B-8ABB-4300734424B3}"/>
              </a:ext>
            </a:extLst>
          </p:cNvPr>
          <p:cNvSpPr txBox="1"/>
          <p:nvPr/>
        </p:nvSpPr>
        <p:spPr>
          <a:xfrm>
            <a:off x="218364" y="153412"/>
            <a:ext cx="711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고객정보확인 </a:t>
            </a:r>
            <a:r>
              <a:rPr lang="ko-KR" altLang="en-US" sz="3200" dirty="0" err="1"/>
              <a:t>유스케이스</a:t>
            </a:r>
            <a:r>
              <a:rPr lang="ko-KR" altLang="en-US" sz="3200" dirty="0"/>
              <a:t> </a:t>
            </a:r>
            <a:r>
              <a:rPr lang="ko-KR" altLang="en-US" sz="2400" dirty="0"/>
              <a:t>작성자 </a:t>
            </a:r>
            <a:r>
              <a:rPr lang="en-US" altLang="ko-KR" sz="2400" dirty="0"/>
              <a:t>: </a:t>
            </a:r>
            <a:r>
              <a:rPr lang="ko-KR" altLang="en-US" sz="2400" dirty="0"/>
              <a:t>김정우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F98ADF7-88A1-442A-A65C-C0C14BC4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57" y="738187"/>
            <a:ext cx="8188898" cy="569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9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12C771-B9FD-4692-8B3B-5398D2663497}"/>
              </a:ext>
            </a:extLst>
          </p:cNvPr>
          <p:cNvSpPr txBox="1"/>
          <p:nvPr/>
        </p:nvSpPr>
        <p:spPr>
          <a:xfrm>
            <a:off x="218364" y="153412"/>
            <a:ext cx="5477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결제 </a:t>
            </a:r>
            <a:r>
              <a:rPr lang="ko-KR" altLang="en-US" sz="3200" dirty="0" err="1"/>
              <a:t>유스케이스</a:t>
            </a:r>
            <a:r>
              <a:rPr lang="ko-KR" altLang="en-US" sz="3200" dirty="0"/>
              <a:t> </a:t>
            </a:r>
            <a:r>
              <a:rPr lang="ko-KR" altLang="en-US" sz="2400" dirty="0"/>
              <a:t>작성자 </a:t>
            </a:r>
            <a:r>
              <a:rPr lang="en-US" altLang="ko-KR" sz="2400" dirty="0"/>
              <a:t>: </a:t>
            </a:r>
            <a:r>
              <a:rPr lang="ko-KR" altLang="en-US" sz="2400" dirty="0"/>
              <a:t>이준규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F9A8AA2-828B-444C-A931-2045294A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57" y="738187"/>
            <a:ext cx="8581261" cy="569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1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674E4A-F055-49B0-BF3D-0800B469431C}"/>
              </a:ext>
            </a:extLst>
          </p:cNvPr>
          <p:cNvSpPr txBox="1"/>
          <p:nvPr/>
        </p:nvSpPr>
        <p:spPr>
          <a:xfrm>
            <a:off x="218364" y="153412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차량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관리 </a:t>
            </a:r>
            <a:r>
              <a:rPr lang="ko-KR" altLang="en-US" sz="3200" dirty="0" err="1"/>
              <a:t>유스케이스</a:t>
            </a:r>
            <a:r>
              <a:rPr lang="ko-KR" altLang="en-US" sz="3200" dirty="0"/>
              <a:t> </a:t>
            </a:r>
            <a:r>
              <a:rPr lang="ko-KR" altLang="en-US" sz="2400" dirty="0"/>
              <a:t>작성자 </a:t>
            </a:r>
            <a:r>
              <a:rPr lang="en-US" altLang="ko-KR" sz="2400" dirty="0"/>
              <a:t>: </a:t>
            </a:r>
            <a:r>
              <a:rPr lang="ko-KR" altLang="en-US" sz="2400" dirty="0"/>
              <a:t>최재형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8F09149-9AE2-41E6-B2C0-15AD72A8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55" y="799368"/>
            <a:ext cx="8303636" cy="60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406DB5-D9C4-45DA-A683-8F3FB2CC219C}"/>
              </a:ext>
            </a:extLst>
          </p:cNvPr>
          <p:cNvSpPr txBox="1"/>
          <p:nvPr/>
        </p:nvSpPr>
        <p:spPr>
          <a:xfrm>
            <a:off x="1193519" y="2875002"/>
            <a:ext cx="98049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/>
              <a:t>유스케이스</a:t>
            </a:r>
            <a:r>
              <a:rPr lang="en-US" altLang="ko-KR" sz="6600" dirty="0"/>
              <a:t> </a:t>
            </a:r>
            <a:r>
              <a:rPr lang="ko-KR" altLang="en-US" sz="6600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35490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1. (</a:t>
            </a:r>
            <a:r>
              <a:rPr lang="ko-KR" altLang="en-US" sz="3200" dirty="0"/>
              <a:t>시스템 상황 분석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F52C88-FDB2-42D3-9C54-5300DD64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05" y="1494429"/>
            <a:ext cx="10515600" cy="496096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차량이 필요한 고객에게 원하는 차량을 대여해주고 반납을 하는 시스템 구축</a:t>
            </a:r>
            <a:endParaRPr lang="en-US" altLang="ko-KR" sz="2000" dirty="0"/>
          </a:p>
          <a:p>
            <a:r>
              <a:rPr lang="ko-KR" altLang="en-US" sz="2000" dirty="0"/>
              <a:t>시스템은 크게 차량 관리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차량 대여 관리 기능으로 구성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차량 대여 관리 기능 </a:t>
            </a:r>
            <a:r>
              <a:rPr lang="en-US" altLang="ko-KR" sz="2000" dirty="0"/>
              <a:t>:</a:t>
            </a:r>
          </a:p>
          <a:p>
            <a:pPr>
              <a:buFontTx/>
              <a:buChar char="-"/>
            </a:pPr>
            <a:r>
              <a:rPr lang="ko-KR" altLang="en-US" sz="2000" dirty="0"/>
              <a:t>고객은 차량 임대인을 통해 원하는 기간과 차량을 대여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차량 임대인은 차량 관리 시스템을 통해 대여 가능한 차량 확인 후 대여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고객은 지불 시스템을 통해 대여 금액 지불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000" dirty="0"/>
              <a:t>차량 관리 기능 </a:t>
            </a:r>
            <a:r>
              <a:rPr lang="en-US" altLang="ko-KR" sz="2000" dirty="0"/>
              <a:t>:</a:t>
            </a:r>
          </a:p>
          <a:p>
            <a:pPr>
              <a:buFontTx/>
              <a:buChar char="-"/>
            </a:pPr>
            <a:r>
              <a:rPr lang="ko-KR" altLang="en-US" sz="2000" dirty="0"/>
              <a:t>현재 차량의 상태를 관리하고 정비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사고</a:t>
            </a:r>
            <a:r>
              <a:rPr lang="en-US" altLang="ko-KR" sz="2000" dirty="0"/>
              <a:t>, </a:t>
            </a:r>
            <a:r>
              <a:rPr lang="ko-KR" altLang="en-US" sz="2000" dirty="0"/>
              <a:t>보험 관리를 통해 고객에게 안전 제공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228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2. (Actor</a:t>
            </a:r>
            <a:r>
              <a:rPr lang="ko-KR" altLang="en-US" sz="3200" dirty="0"/>
              <a:t> 식별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BF43D93-F073-481F-9EB3-0C11E037BC6A}"/>
              </a:ext>
            </a:extLst>
          </p:cNvPr>
          <p:cNvGrpSpPr/>
          <p:nvPr/>
        </p:nvGrpSpPr>
        <p:grpSpPr>
          <a:xfrm>
            <a:off x="3602140" y="1460310"/>
            <a:ext cx="1399765" cy="1381663"/>
            <a:chOff x="927179" y="1359649"/>
            <a:chExt cx="1620644" cy="15417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0C87E7E3-B73D-4E33-A309-8F155774D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01DAD1B9-F073-4560-A381-811569BD126B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34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고객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1E4A367-AEF4-4E5A-AFA2-8FF483BB5A98}"/>
              </a:ext>
            </a:extLst>
          </p:cNvPr>
          <p:cNvGrpSpPr/>
          <p:nvPr/>
        </p:nvGrpSpPr>
        <p:grpSpPr>
          <a:xfrm>
            <a:off x="5476471" y="1460310"/>
            <a:ext cx="1399765" cy="1381663"/>
            <a:chOff x="927179" y="1359649"/>
            <a:chExt cx="1620644" cy="154174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F586650C-CA8E-4BCF-9558-65942F58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2B82848-3503-4E15-9980-6D398036157E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34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렌트 매니저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2C87633-04BA-4A76-BD75-750AF4AB4B49}"/>
              </a:ext>
            </a:extLst>
          </p:cNvPr>
          <p:cNvGrpSpPr/>
          <p:nvPr/>
        </p:nvGrpSpPr>
        <p:grpSpPr>
          <a:xfrm>
            <a:off x="7267686" y="1460310"/>
            <a:ext cx="1399765" cy="1381663"/>
            <a:chOff x="927179" y="1359649"/>
            <a:chExt cx="1620644" cy="154174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B9E8AFE0-2E03-4981-9B2A-C279626C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32798E9-E1D5-4BBA-A78D-7265C9CCB9F2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343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차량 매니저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0C6A3DB-66A5-4C97-9FB6-136A19CDBDBD}"/>
              </a:ext>
            </a:extLst>
          </p:cNvPr>
          <p:cNvGrpSpPr/>
          <p:nvPr/>
        </p:nvGrpSpPr>
        <p:grpSpPr>
          <a:xfrm>
            <a:off x="3656217" y="3784240"/>
            <a:ext cx="1399765" cy="1597106"/>
            <a:chOff x="927179" y="1359649"/>
            <a:chExt cx="1620644" cy="178214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4A6C9FDB-2183-41A6-8AA0-11D34696D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180B70C-76B8-41DE-966B-8AB049D01533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5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멤버십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/>
                <a:t>시스템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3AA237A9-657B-4040-9FCA-0BBD5588B6BB}"/>
              </a:ext>
            </a:extLst>
          </p:cNvPr>
          <p:cNvGrpSpPr/>
          <p:nvPr/>
        </p:nvGrpSpPr>
        <p:grpSpPr>
          <a:xfrm>
            <a:off x="5552275" y="3784240"/>
            <a:ext cx="1399765" cy="1597106"/>
            <a:chOff x="927179" y="1359649"/>
            <a:chExt cx="1620644" cy="178214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BA62901B-9C2A-4379-A0D5-13CC6A04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B153D0D-1198-4CB1-90F8-9D1045CDCA04}"/>
                </a:ext>
              </a:extLst>
            </p:cNvPr>
            <p:cNvSpPr txBox="1"/>
            <p:nvPr/>
          </p:nvSpPr>
          <p:spPr>
            <a:xfrm>
              <a:off x="927179" y="2557957"/>
              <a:ext cx="1620644" cy="5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결제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/>
                <a:t>시스템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86F9FB49-8B90-47DC-85A1-8CFEB4458C01}"/>
              </a:ext>
            </a:extLst>
          </p:cNvPr>
          <p:cNvGrpSpPr/>
          <p:nvPr/>
        </p:nvGrpSpPr>
        <p:grpSpPr>
          <a:xfrm>
            <a:off x="7144604" y="3784240"/>
            <a:ext cx="1794680" cy="1597106"/>
            <a:chOff x="737270" y="1359649"/>
            <a:chExt cx="2077876" cy="178214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xmlns="" id="{3BC1BBF7-C451-4F6B-91B8-FF3E42833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351" y="1359649"/>
              <a:ext cx="884291" cy="13191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3CA7C6A-0DB0-470F-B1BC-447D286B624C}"/>
                </a:ext>
              </a:extLst>
            </p:cNvPr>
            <p:cNvSpPr txBox="1"/>
            <p:nvPr/>
          </p:nvSpPr>
          <p:spPr>
            <a:xfrm>
              <a:off x="737270" y="2557957"/>
              <a:ext cx="2077876" cy="583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차량 관리</a:t>
              </a:r>
              <a:endParaRPr lang="en-US" altLang="ko-KR" sz="1400" b="1" dirty="0"/>
            </a:p>
            <a:p>
              <a:pPr algn="ctr"/>
              <a:r>
                <a:rPr lang="ko-KR" altLang="en-US" sz="1400" b="1" dirty="0"/>
                <a:t>시스템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F28AF2C-4EB9-4647-8662-8CC8D299DC23}"/>
              </a:ext>
            </a:extLst>
          </p:cNvPr>
          <p:cNvSpPr txBox="1"/>
          <p:nvPr/>
        </p:nvSpPr>
        <p:spPr>
          <a:xfrm>
            <a:off x="1793477" y="4339988"/>
            <a:ext cx="161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&lt;&lt;System&gt;&gt;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37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3. (</a:t>
            </a:r>
            <a:r>
              <a:rPr lang="en-US" altLang="ko-KR" sz="3200" dirty="0" err="1"/>
              <a:t>UseCase</a:t>
            </a:r>
            <a:r>
              <a:rPr lang="ko-KR" altLang="en-US" sz="3200" dirty="0"/>
              <a:t> 식별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272D00DF-495B-4E8E-BDF3-21A0AA6E83A4}"/>
              </a:ext>
            </a:extLst>
          </p:cNvPr>
          <p:cNvSpPr/>
          <p:nvPr/>
        </p:nvSpPr>
        <p:spPr>
          <a:xfrm>
            <a:off x="5627426" y="2945085"/>
            <a:ext cx="3254990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 등록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CEBDA46-4914-476B-AAAD-8073770EF2F5}"/>
              </a:ext>
            </a:extLst>
          </p:cNvPr>
          <p:cNvSpPr/>
          <p:nvPr/>
        </p:nvSpPr>
        <p:spPr>
          <a:xfrm>
            <a:off x="2452046" y="1591650"/>
            <a:ext cx="1444386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89D830B0-495E-4B8C-A559-61C835305ABA}"/>
              </a:ext>
            </a:extLst>
          </p:cNvPr>
          <p:cNvSpPr/>
          <p:nvPr/>
        </p:nvSpPr>
        <p:spPr>
          <a:xfrm>
            <a:off x="2483885" y="2144985"/>
            <a:ext cx="1444386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52A15C28-5576-4606-B4C4-0B852A6EB469}"/>
              </a:ext>
            </a:extLst>
          </p:cNvPr>
          <p:cNvSpPr/>
          <p:nvPr/>
        </p:nvSpPr>
        <p:spPr>
          <a:xfrm>
            <a:off x="2483885" y="2917169"/>
            <a:ext cx="1444386" cy="382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D07EBF72-F7CC-4D2D-B004-B3486468EA57}"/>
              </a:ext>
            </a:extLst>
          </p:cNvPr>
          <p:cNvSpPr/>
          <p:nvPr/>
        </p:nvSpPr>
        <p:spPr>
          <a:xfrm>
            <a:off x="5502322" y="2301934"/>
            <a:ext cx="3505197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출고 상태 관리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200C0FD8-AA84-4417-87B5-87516E0AE79B}"/>
              </a:ext>
            </a:extLst>
          </p:cNvPr>
          <p:cNvSpPr/>
          <p:nvPr/>
        </p:nvSpPr>
        <p:spPr>
          <a:xfrm>
            <a:off x="1344302" y="3748027"/>
            <a:ext cx="3259542" cy="420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차량 관리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B61A6545-BEE6-40AF-BDDC-1E90B60ADC6E}"/>
              </a:ext>
            </a:extLst>
          </p:cNvPr>
          <p:cNvSpPr/>
          <p:nvPr/>
        </p:nvSpPr>
        <p:spPr>
          <a:xfrm>
            <a:off x="1344302" y="4629437"/>
            <a:ext cx="3259542" cy="420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수리 관리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98CAF570-2CE2-4FED-9721-7763C176BE7D}"/>
              </a:ext>
            </a:extLst>
          </p:cNvPr>
          <p:cNvSpPr/>
          <p:nvPr/>
        </p:nvSpPr>
        <p:spPr>
          <a:xfrm>
            <a:off x="5627427" y="3821954"/>
            <a:ext cx="3505197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사고 관리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AF51F2F-ED69-4265-877C-58B2271E7072}"/>
              </a:ext>
            </a:extLst>
          </p:cNvPr>
          <p:cNvSpPr/>
          <p:nvPr/>
        </p:nvSpPr>
        <p:spPr>
          <a:xfrm>
            <a:off x="5627426" y="4657880"/>
            <a:ext cx="3505197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보험 관리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8B7C44F-18C4-48CF-B7AA-6B14B53BC189}"/>
              </a:ext>
            </a:extLst>
          </p:cNvPr>
          <p:cNvSpPr/>
          <p:nvPr/>
        </p:nvSpPr>
        <p:spPr>
          <a:xfrm>
            <a:off x="5406784" y="1599642"/>
            <a:ext cx="3546144" cy="489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고객 정보 확인</a:t>
            </a:r>
          </a:p>
        </p:txBody>
      </p:sp>
    </p:spTree>
    <p:extLst>
      <p:ext uri="{BB962C8B-B14F-4D97-AF65-F5344CB8AC3E}">
        <p14:creationId xmlns:p14="http://schemas.microsoft.com/office/powerpoint/2010/main" val="427720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3. (</a:t>
            </a:r>
            <a:r>
              <a:rPr lang="en-US" altLang="ko-KR" sz="3200" dirty="0" err="1"/>
              <a:t>UseCase</a:t>
            </a:r>
            <a:r>
              <a:rPr lang="ko-KR" altLang="en-US" sz="3200" dirty="0"/>
              <a:t> 식별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C309CF7-575C-4476-841F-A36CEB743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87000"/>
              </p:ext>
            </p:extLst>
          </p:nvPr>
        </p:nvGraphicFramePr>
        <p:xfrm>
          <a:off x="1205175" y="962166"/>
          <a:ext cx="9446904" cy="58267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8968">
                  <a:extLst>
                    <a:ext uri="{9D8B030D-6E8A-4147-A177-3AD203B41FA5}">
                      <a16:colId xmlns:a16="http://schemas.microsoft.com/office/drawing/2014/main" xmlns="" val="3445901330"/>
                    </a:ext>
                  </a:extLst>
                </a:gridCol>
                <a:gridCol w="3148968">
                  <a:extLst>
                    <a:ext uri="{9D8B030D-6E8A-4147-A177-3AD203B41FA5}">
                      <a16:colId xmlns:a16="http://schemas.microsoft.com/office/drawing/2014/main" xmlns="" val="2079831347"/>
                    </a:ext>
                  </a:extLst>
                </a:gridCol>
                <a:gridCol w="3148968">
                  <a:extLst>
                    <a:ext uri="{9D8B030D-6E8A-4147-A177-3AD203B41FA5}">
                      <a16:colId xmlns:a16="http://schemas.microsoft.com/office/drawing/2014/main" xmlns="" val="2046681295"/>
                    </a:ext>
                  </a:extLst>
                </a:gridCol>
              </a:tblGrid>
              <a:tr h="241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 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2856747"/>
                  </a:ext>
                </a:extLst>
              </a:tr>
              <a:tr h="426966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대여 관리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고객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4265469"/>
                  </a:ext>
                </a:extLst>
              </a:tr>
              <a:tr h="426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37033116"/>
                  </a:ext>
                </a:extLst>
              </a:tr>
              <a:tr h="47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멤버십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고객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7576380"/>
                  </a:ext>
                </a:extLst>
              </a:tr>
              <a:tr h="472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고객 정보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10957220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렌트 매니저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58408496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8348383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99257313"/>
                  </a:ext>
                </a:extLst>
              </a:tr>
              <a:tr h="434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출고 상태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28017813"/>
                  </a:ext>
                </a:extLst>
              </a:tr>
              <a:tr h="416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결제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3843814"/>
                  </a:ext>
                </a:extLst>
              </a:tr>
              <a:tr h="40367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차량 관리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차량 매니저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차량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40759854"/>
                  </a:ext>
                </a:extLst>
              </a:tr>
              <a:tr h="403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수리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597559"/>
                  </a:ext>
                </a:extLst>
              </a:tr>
              <a:tr h="381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사고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750852"/>
                  </a:ext>
                </a:extLst>
              </a:tr>
              <a:tr h="381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보험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689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40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CB6244-C580-4F6B-9945-013C273C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5" y="174056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Chapter 4. (</a:t>
            </a:r>
            <a:r>
              <a:rPr lang="en-US" altLang="ko-KR" sz="3200" dirty="0" err="1"/>
              <a:t>UseCase</a:t>
            </a:r>
            <a:r>
              <a:rPr lang="ko-KR" altLang="en-US" sz="3200" dirty="0"/>
              <a:t> 다이어그램 작성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DE2CE5B-9757-4825-B1A7-0206C0E5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6" y="941694"/>
            <a:ext cx="9712004" cy="61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5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1A7D2E-8032-4019-A34F-8B4E13779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58" y="985420"/>
            <a:ext cx="10809303" cy="587257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유스케이스명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고객등록</a:t>
            </a:r>
          </a:p>
          <a:p>
            <a:r>
              <a:rPr lang="ko-KR" altLang="en-US" sz="1600" dirty="0" err="1"/>
              <a:t>액터명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고객</a:t>
            </a:r>
          </a:p>
          <a:p>
            <a:r>
              <a:rPr lang="ko-KR" altLang="en-US" sz="1600" dirty="0" err="1"/>
              <a:t>유스케이스</a:t>
            </a:r>
            <a:r>
              <a:rPr lang="ko-KR" altLang="en-US" sz="1600" dirty="0"/>
              <a:t> 개요 및 설명 </a:t>
            </a:r>
            <a:r>
              <a:rPr lang="en-US" altLang="ko-KR" sz="1600" dirty="0"/>
              <a:t>: </a:t>
            </a:r>
            <a:r>
              <a:rPr lang="ko-KR" altLang="en-US" sz="1600" dirty="0"/>
              <a:t>고객이 </a:t>
            </a:r>
            <a:r>
              <a:rPr lang="ko-KR" altLang="en-US" sz="1600" dirty="0" err="1"/>
              <a:t>렌트카</a:t>
            </a:r>
            <a:r>
              <a:rPr lang="ko-KR" altLang="en-US" sz="1600" dirty="0"/>
              <a:t> 시스템을 이용하기 위해 회원 가입을 하는 </a:t>
            </a:r>
            <a:r>
              <a:rPr lang="ko-KR" altLang="en-US" sz="1600" dirty="0" err="1"/>
              <a:t>유스케이스이다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사전 조건</a:t>
            </a:r>
            <a:r>
              <a:rPr lang="en-US" altLang="ko-KR" sz="1600" dirty="0"/>
              <a:t>: </a:t>
            </a:r>
            <a:r>
              <a:rPr lang="ko-KR" altLang="en-US" sz="1600" dirty="0"/>
              <a:t>고객 등록이 되어있지 않은 상태여야 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이벤트 흐름</a:t>
            </a:r>
          </a:p>
          <a:p>
            <a:r>
              <a:rPr lang="en-US" altLang="ko-KR" sz="1600" dirty="0"/>
              <a:t>-   </a:t>
            </a:r>
            <a:r>
              <a:rPr lang="ko-KR" altLang="en-US" sz="1600" dirty="0"/>
              <a:t>정상 흐름</a:t>
            </a:r>
          </a:p>
          <a:p>
            <a:pPr marL="0" indent="0">
              <a:buNone/>
            </a:pPr>
            <a:r>
              <a:rPr lang="en-US" altLang="ko-KR" sz="1600" dirty="0"/>
              <a:t>  1. </a:t>
            </a:r>
            <a:r>
              <a:rPr lang="ko-KR" altLang="en-US" sz="1600" dirty="0"/>
              <a:t>회원 가입을 버튼을 누른다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2. </a:t>
            </a:r>
            <a:r>
              <a:rPr lang="ko-KR" altLang="en-US" sz="1600" dirty="0"/>
              <a:t>회원 약관을 본 후</a:t>
            </a:r>
            <a:r>
              <a:rPr lang="en-US" altLang="ko-KR" sz="1600" dirty="0"/>
              <a:t>,</a:t>
            </a:r>
            <a:r>
              <a:rPr lang="ko-KR" altLang="en-US" sz="1600" dirty="0"/>
              <a:t> 동의한다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3. </a:t>
            </a:r>
            <a:r>
              <a:rPr lang="ko-KR" altLang="en-US" sz="1600" dirty="0"/>
              <a:t>회원정보 항목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주민등록번호</a:t>
            </a:r>
            <a:r>
              <a:rPr lang="en-US" altLang="ko-KR" sz="1600" dirty="0"/>
              <a:t>,</a:t>
            </a:r>
            <a:r>
              <a:rPr lang="ko-KR" altLang="en-US" sz="1600" dirty="0"/>
              <a:t>핸드폰번호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</a:t>
            </a:r>
            <a:r>
              <a:rPr lang="ko-KR" altLang="en-US" sz="1600" dirty="0"/>
              <a:t>주소</a:t>
            </a:r>
            <a:r>
              <a:rPr lang="en-US" altLang="ko-KR" sz="1600" dirty="0"/>
              <a:t>)</a:t>
            </a:r>
            <a:r>
              <a:rPr lang="ko-KR" altLang="en-US" sz="1600" dirty="0"/>
              <a:t>을 입력하고 등록 요청을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4. </a:t>
            </a:r>
            <a:r>
              <a:rPr lang="ko-KR" altLang="en-US" sz="1600" dirty="0"/>
              <a:t>회원 정보를 저장</a:t>
            </a:r>
            <a:r>
              <a:rPr lang="en-US" altLang="ko-KR" sz="1600" dirty="0"/>
              <a:t>,</a:t>
            </a:r>
            <a:r>
              <a:rPr lang="ko-KR" altLang="en-US" sz="1600" dirty="0"/>
              <a:t>등록한다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  </a:t>
            </a:r>
            <a:r>
              <a:rPr lang="ko-KR" altLang="en-US" sz="1600" dirty="0"/>
              <a:t>선택 흐름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기존에 있는 이메일인 경우 </a:t>
            </a:r>
            <a:r>
              <a:rPr lang="en-US" altLang="ko-KR" sz="1600" dirty="0"/>
              <a:t>“</a:t>
            </a:r>
            <a:r>
              <a:rPr lang="ko-KR" altLang="en-US" sz="1600" dirty="0"/>
              <a:t>이미 가입된 </a:t>
            </a:r>
            <a:r>
              <a:rPr lang="ko-KR" altLang="en-US" sz="1600" dirty="0" err="1"/>
              <a:t>회원입니다＂라는</a:t>
            </a:r>
            <a:r>
              <a:rPr lang="ko-KR" altLang="en-US" sz="1600" dirty="0"/>
              <a:t> 메시지를 보여준다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회원약관에 동의하지 않을 경우 </a:t>
            </a:r>
            <a:r>
              <a:rPr lang="en-US" altLang="ko-KR" sz="1600" dirty="0"/>
              <a:t>'</a:t>
            </a:r>
            <a:r>
              <a:rPr lang="ko-KR" altLang="en-US" sz="1600" dirty="0"/>
              <a:t>다음단계</a:t>
            </a:r>
            <a:r>
              <a:rPr lang="en-US" altLang="ko-KR" sz="1600" dirty="0"/>
              <a:t>' </a:t>
            </a:r>
            <a:r>
              <a:rPr lang="ko-KR" altLang="en-US" sz="1600" dirty="0"/>
              <a:t>버튼을 비활성화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 회원 정보 입력항목 중 입력하지 않거나 비정상적인 입력이 있을 경우 오류 메시지를 띄우고 그 위치</a:t>
            </a:r>
            <a:r>
              <a:rPr lang="en-US" altLang="ko-KR" sz="1600" dirty="0"/>
              <a:t>(</a:t>
            </a:r>
            <a:r>
              <a:rPr lang="ko-KR" altLang="en-US" sz="1600" dirty="0"/>
              <a:t>링크</a:t>
            </a:r>
            <a:r>
              <a:rPr lang="en-US" altLang="ko-KR" sz="1600" dirty="0"/>
              <a:t>)</a:t>
            </a:r>
            <a:r>
              <a:rPr lang="ko-KR" altLang="en-US" sz="1600" dirty="0"/>
              <a:t>로 이동한다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B76889F-12AE-44E3-9110-46831C0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2" y="-97654"/>
            <a:ext cx="10515600" cy="1154097"/>
          </a:xfrm>
        </p:spPr>
        <p:txBody>
          <a:bodyPr/>
          <a:lstStyle/>
          <a:p>
            <a:r>
              <a:rPr lang="en-US" altLang="ko-KR" dirty="0"/>
              <a:t>Chapter 5. (</a:t>
            </a:r>
            <a:r>
              <a:rPr lang="en-US" altLang="ko-KR" dirty="0" err="1"/>
              <a:t>UseCase</a:t>
            </a:r>
            <a:r>
              <a:rPr lang="ko-KR" altLang="en-US" dirty="0"/>
              <a:t> 명세서 작성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299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E4ED8B-3F97-43C6-9BB0-86A917E1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26" y="431708"/>
            <a:ext cx="11484006" cy="6319760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고객 정보 확인</a:t>
            </a:r>
            <a:endParaRPr lang="en-US" altLang="ko-KR" sz="1800" dirty="0"/>
          </a:p>
          <a:p>
            <a:r>
              <a:rPr lang="ko-KR" altLang="en-US" sz="1800" dirty="0" err="1"/>
              <a:t>액터</a:t>
            </a:r>
            <a:r>
              <a:rPr lang="ko-KR" altLang="en-US" sz="1800" dirty="0"/>
              <a:t> 명 </a:t>
            </a:r>
            <a:r>
              <a:rPr lang="en-US" altLang="ko-KR" sz="1800" dirty="0"/>
              <a:t>: </a:t>
            </a:r>
            <a:r>
              <a:rPr lang="ko-KR" altLang="en-US" sz="1800" dirty="0"/>
              <a:t>고객</a:t>
            </a:r>
            <a:r>
              <a:rPr lang="en-US" altLang="ko-KR" sz="1800" dirty="0"/>
              <a:t>, </a:t>
            </a:r>
            <a:r>
              <a:rPr lang="ko-KR" altLang="en-US" sz="1800" dirty="0"/>
              <a:t>고객 관리시스템</a:t>
            </a:r>
            <a:endParaRPr lang="en-US" altLang="ko-KR" sz="1800" dirty="0"/>
          </a:p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손님이 차를 빌리거나 반납할 경우 임대인이 고객 관리시스템을 통해 고객을 확인하는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사전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차를 빌리려는 손님이 회원등록을 한 상태여야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이벤트 흐름</a:t>
            </a:r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정상흐름</a:t>
            </a:r>
          </a:p>
          <a:p>
            <a:pPr marL="0" indent="0">
              <a:buNone/>
            </a:pPr>
            <a:r>
              <a:rPr lang="en-US" altLang="ko-KR" sz="1800" dirty="0"/>
              <a:t> 1. </a:t>
            </a:r>
            <a:r>
              <a:rPr lang="ko-KR" altLang="en-US" sz="1800" dirty="0"/>
              <a:t>고객이 임대 또는 반납을 할 경우에 실행된다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2.   </a:t>
            </a:r>
            <a:r>
              <a:rPr lang="ko-KR" altLang="en-US" sz="1800" dirty="0"/>
              <a:t>고객의 정보를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3.   </a:t>
            </a:r>
            <a:r>
              <a:rPr lang="ko-KR" altLang="en-US" sz="1800" dirty="0"/>
              <a:t>정보 확인은 고객의 나이</a:t>
            </a:r>
            <a:r>
              <a:rPr lang="en-US" altLang="ko-KR" sz="1800" dirty="0"/>
              <a:t>, </a:t>
            </a:r>
            <a:r>
              <a:rPr lang="ko-KR" altLang="en-US" sz="1800" dirty="0"/>
              <a:t>운전 가능 유무</a:t>
            </a:r>
            <a:r>
              <a:rPr lang="en-US" altLang="ko-KR" sz="1800" dirty="0"/>
              <a:t>, </a:t>
            </a:r>
            <a:r>
              <a:rPr lang="ko-KR" altLang="en-US" sz="1800" dirty="0"/>
              <a:t>이름 등 차를 대여하는데 필요한 정보를 확인한다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4.   </a:t>
            </a:r>
            <a:r>
              <a:rPr lang="ko-KR" altLang="en-US" sz="1800" dirty="0"/>
              <a:t>확인이 끝나면 임대 또는 반납을 행한다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-   </a:t>
            </a:r>
            <a:r>
              <a:rPr lang="ko-KR" altLang="en-US" sz="1800" dirty="0"/>
              <a:t>선택 흐름</a:t>
            </a:r>
          </a:p>
          <a:p>
            <a:pPr marL="0" indent="0">
              <a:buNone/>
            </a:pPr>
            <a:r>
              <a:rPr lang="ko-KR" altLang="en-US" sz="1800" dirty="0"/>
              <a:t> 고객 정보 확인 후 대여 조건에 미치지 못할 경우 대여 불가능을 고객에게 알린다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장기</a:t>
            </a:r>
            <a:r>
              <a:rPr lang="en-US" altLang="ko-KR" sz="1800" dirty="0"/>
              <a:t>,</a:t>
            </a:r>
            <a:r>
              <a:rPr lang="ko-KR" altLang="en-US" sz="1800" dirty="0"/>
              <a:t> 단기 대여를 확인한 후 해당 기간에 맞게 대여해준다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 반납 시 대여기간이 지난 경우 연체료를 부과한다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3096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933</Words>
  <Application>Microsoft Office PowerPoint</Application>
  <PresentationFormat>와이드스크린</PresentationFormat>
  <Paragraphs>170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Chapter 1. (시스템 상황 분석)</vt:lpstr>
      <vt:lpstr>Chapter 2. (Actor 식별)</vt:lpstr>
      <vt:lpstr>Chapter 3. (UseCase 식별)</vt:lpstr>
      <vt:lpstr>Chapter 3. (UseCase 식별)</vt:lpstr>
      <vt:lpstr>Chapter 4. (UseCase 다이어그램 작성)</vt:lpstr>
      <vt:lpstr>Chapter 5. (UseCase 명세서 작성)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순차 다이어그램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김지승</dc:creator>
  <cp:lastModifiedBy>Windows 사용자</cp:lastModifiedBy>
  <cp:revision>17</cp:revision>
  <dcterms:created xsi:type="dcterms:W3CDTF">2017-11-06T13:47:06Z</dcterms:created>
  <dcterms:modified xsi:type="dcterms:W3CDTF">2017-11-09T06:17:10Z</dcterms:modified>
</cp:coreProperties>
</file>