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2"/>
  </p:notesMasterIdLst>
  <p:sldIdLst>
    <p:sldId id="256" r:id="rId2"/>
    <p:sldId id="258" r:id="rId3"/>
    <p:sldId id="269" r:id="rId4"/>
    <p:sldId id="283" r:id="rId5"/>
    <p:sldId id="290" r:id="rId6"/>
    <p:sldId id="307" r:id="rId7"/>
    <p:sldId id="289" r:id="rId8"/>
    <p:sldId id="295" r:id="rId9"/>
    <p:sldId id="296" r:id="rId10"/>
    <p:sldId id="298" r:id="rId11"/>
    <p:sldId id="299" r:id="rId12"/>
    <p:sldId id="300" r:id="rId13"/>
    <p:sldId id="306" r:id="rId14"/>
    <p:sldId id="303" r:id="rId15"/>
    <p:sldId id="304" r:id="rId16"/>
    <p:sldId id="305" r:id="rId17"/>
    <p:sldId id="285" r:id="rId18"/>
    <p:sldId id="286" r:id="rId19"/>
    <p:sldId id="287" r:id="rId20"/>
    <p:sldId id="28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휴먼둥근헤드라인" panose="02030504000101010101" pitchFamily="18" charset="-127"/>
      <p:regular r:id="rId3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4556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D42C73-0E3F-4D3F-B2E5-39E60597D9FE}" type="datetimeFigureOut">
              <a:rPr lang="ko-KR" altLang="en-US"/>
              <a:pPr>
                <a:defRPr/>
              </a:pPr>
              <a:t>2020-06-04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2407EB-377E-4157-B7F1-BB7F6E39138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38261ED-7929-46BF-9102-57714B7C545A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CC59BF1A-029C-494B-8973-12E87806A4E0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F40265-E9CC-4D99-9AED-DB1A830B3D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svg"/><Relationship Id="rId5" Type="http://schemas.openxmlformats.org/officeDocument/2006/relationships/image" Target="../media/image7.sv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511141" y="2806018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교량 안내 프로젝트 기획서</a:t>
            </a:r>
          </a:p>
        </p:txBody>
      </p:sp>
      <p:grpSp>
        <p:nvGrpSpPr>
          <p:cNvPr id="6147" name="그룹 6">
            <a:extLst>
              <a:ext uri="{FF2B5EF4-FFF2-40B4-BE49-F238E27FC236}">
                <a16:creationId xmlns:a16="http://schemas.microsoft.com/office/drawing/2014/main" id="{A25979AA-0CEE-4520-9194-F4495F0DD4FF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2806018"/>
            <a:ext cx="2088232" cy="1063450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329100"/>
            <a:ext cx="5158567" cy="1477328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12151375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김현석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12151368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김재연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E7EA4-1E60-4BB3-887D-DE456E253A74}"/>
              </a:ext>
            </a:extLst>
          </p:cNvPr>
          <p:cNvSpPr txBox="1"/>
          <p:nvPr/>
        </p:nvSpPr>
        <p:spPr>
          <a:xfrm>
            <a:off x="5627948" y="34290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(VER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2020/05/21)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수원시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다리들을 주소로 구분하여 리스트로 만들어준다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하나의 화면에서 모두를 표현하지 못 할 수도 있으니 스크롤이 가능하도록 만들어준다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53586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AAA</a:t>
            </a:r>
            <a:r>
              <a:rPr lang="ko-KR" altLang="en-US" dirty="0"/>
              <a:t>교량 </a:t>
            </a:r>
            <a:r>
              <a:rPr lang="en-US" altLang="ko-KR" dirty="0"/>
              <a:t>: (AAA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BBB</a:t>
            </a:r>
            <a:r>
              <a:rPr lang="ko-KR" altLang="en-US" dirty="0"/>
              <a:t>교량 </a:t>
            </a:r>
            <a:r>
              <a:rPr lang="en-US" altLang="ko-KR" dirty="0"/>
              <a:t>: (BBB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CCC</a:t>
            </a:r>
            <a:r>
              <a:rPr lang="ko-KR" altLang="en-US" dirty="0"/>
              <a:t>교량 </a:t>
            </a:r>
            <a:r>
              <a:rPr lang="en-US" altLang="ko-KR" dirty="0"/>
              <a:t>: (CCC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DDD</a:t>
            </a:r>
            <a:r>
              <a:rPr lang="ko-KR" altLang="en-US" dirty="0"/>
              <a:t>교량 </a:t>
            </a:r>
            <a:r>
              <a:rPr lang="en-US" altLang="ko-KR" dirty="0"/>
              <a:t>: (DDD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EEE</a:t>
            </a:r>
            <a:r>
              <a:rPr lang="ko-KR" altLang="en-US" dirty="0"/>
              <a:t>교량 </a:t>
            </a:r>
            <a:r>
              <a:rPr lang="en-US" altLang="ko-KR" dirty="0"/>
              <a:t>: (EEE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FFF</a:t>
            </a:r>
            <a:r>
              <a:rPr lang="ko-KR" altLang="en-US" dirty="0"/>
              <a:t>교량 </a:t>
            </a:r>
            <a:r>
              <a:rPr lang="en-US" altLang="ko-KR" dirty="0"/>
              <a:t>: (FFF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GGG</a:t>
            </a:r>
            <a:r>
              <a:rPr lang="ko-KR" altLang="en-US" dirty="0"/>
              <a:t>교량 </a:t>
            </a:r>
            <a:r>
              <a:rPr lang="en-US" altLang="ko-KR" dirty="0"/>
              <a:t>: (GGG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HHH</a:t>
            </a:r>
            <a:r>
              <a:rPr lang="ko-KR" altLang="en-US" dirty="0"/>
              <a:t>교량 </a:t>
            </a:r>
            <a:r>
              <a:rPr lang="en-US" altLang="ko-KR" dirty="0"/>
              <a:t>: (HHH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IIII</a:t>
            </a:r>
            <a:r>
              <a:rPr lang="ko-KR" altLang="en-US" dirty="0"/>
              <a:t>교량 </a:t>
            </a:r>
            <a:r>
              <a:rPr lang="en-US" altLang="ko-KR" dirty="0"/>
              <a:t>: (IIII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D12F8-3735-417A-8993-E2F418C8F0FE}"/>
              </a:ext>
            </a:extLst>
          </p:cNvPr>
          <p:cNvCxnSpPr/>
          <p:nvPr/>
        </p:nvCxnSpPr>
        <p:spPr>
          <a:xfrm>
            <a:off x="4187788" y="274492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</a:t>
            </a:r>
            <a:r>
              <a:rPr lang="ko-KR" altLang="en-US" dirty="0">
                <a:solidFill>
                  <a:schemeClr val="tx1"/>
                </a:solidFill>
              </a:rPr>
              <a:t> 교량 정보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교량 선택 시 교량에 관한 </a:t>
            </a:r>
            <a:r>
              <a:rPr lang="en-US" altLang="ko-KR" dirty="0"/>
              <a:t>DB</a:t>
            </a:r>
            <a:r>
              <a:rPr lang="ko-KR" altLang="en-US" dirty="0"/>
              <a:t>에 저장되어 있는 정보를 화면에 표시한다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369107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AAA </a:t>
            </a:r>
            <a:r>
              <a:rPr lang="ko-KR" altLang="en-US" dirty="0"/>
              <a:t>교량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형태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 년도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기타 등등 교량 관련 정보 기술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297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종류별 교량 분류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교량을 종류에 대한 분류를 통해서 나눠준다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     막대 그래프 선택 시 해당 교량의 정보로 이동할 수 있도록 작성한다</a:t>
            </a:r>
            <a:r>
              <a:rPr lang="en-US" altLang="ko-KR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CDE210-54E7-4B6D-8594-BB32900912CC}"/>
              </a:ext>
            </a:extLst>
          </p:cNvPr>
          <p:cNvCxnSpPr/>
          <p:nvPr/>
        </p:nvCxnSpPr>
        <p:spPr>
          <a:xfrm>
            <a:off x="1665767" y="4831493"/>
            <a:ext cx="3348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A6B306-D675-41C8-A826-384A8AA98B6F}"/>
              </a:ext>
            </a:extLst>
          </p:cNvPr>
          <p:cNvSpPr txBox="1"/>
          <p:nvPr/>
        </p:nvSpPr>
        <p:spPr>
          <a:xfrm>
            <a:off x="1665767" y="4877238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아치교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CB222-6789-4F18-8826-7680E09C4B0E}"/>
              </a:ext>
            </a:extLst>
          </p:cNvPr>
          <p:cNvSpPr txBox="1"/>
          <p:nvPr/>
        </p:nvSpPr>
        <p:spPr>
          <a:xfrm>
            <a:off x="2523342" y="4877237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현수교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260E8-2B8E-448C-8C45-40F67BD17CC3}"/>
              </a:ext>
            </a:extLst>
          </p:cNvPr>
          <p:cNvSpPr txBox="1"/>
          <p:nvPr/>
        </p:nvSpPr>
        <p:spPr>
          <a:xfrm>
            <a:off x="3403108" y="4877237"/>
            <a:ext cx="969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트러스</a:t>
            </a:r>
            <a:r>
              <a:rPr lang="ko-KR" altLang="en-US" sz="1400" b="1" dirty="0"/>
              <a:t> 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C755F-293C-4338-81B2-87C02959E963}"/>
              </a:ext>
            </a:extLst>
          </p:cNvPr>
          <p:cNvSpPr txBox="1"/>
          <p:nvPr/>
        </p:nvSpPr>
        <p:spPr>
          <a:xfrm>
            <a:off x="4348099" y="4869614"/>
            <a:ext cx="87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사장교</a:t>
            </a:r>
            <a:endParaRPr lang="ko-KR" altLang="en-US" sz="1400" b="1" dirty="0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3BB02774-54CE-47E5-A949-9AC6447FA825}"/>
              </a:ext>
            </a:extLst>
          </p:cNvPr>
          <p:cNvSpPr/>
          <p:nvPr/>
        </p:nvSpPr>
        <p:spPr>
          <a:xfrm>
            <a:off x="1768611" y="3236208"/>
            <a:ext cx="396044" cy="1546801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4BAEF263-B9EE-413F-9B28-3CCAD276D106}"/>
              </a:ext>
            </a:extLst>
          </p:cNvPr>
          <p:cNvSpPr/>
          <p:nvPr/>
        </p:nvSpPr>
        <p:spPr>
          <a:xfrm>
            <a:off x="2694393" y="3948181"/>
            <a:ext cx="396044" cy="827873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369EDF97-50B2-43A2-B128-A5C20CE72FE9}"/>
              </a:ext>
            </a:extLst>
          </p:cNvPr>
          <p:cNvSpPr/>
          <p:nvPr/>
        </p:nvSpPr>
        <p:spPr>
          <a:xfrm>
            <a:off x="3620176" y="2846919"/>
            <a:ext cx="396044" cy="1936090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:a16="http://schemas.microsoft.com/office/drawing/2014/main" id="{9DF2E245-FC0F-434C-AAF2-89B290194C47}"/>
              </a:ext>
            </a:extLst>
          </p:cNvPr>
          <p:cNvSpPr/>
          <p:nvPr/>
        </p:nvSpPr>
        <p:spPr>
          <a:xfrm>
            <a:off x="4498821" y="3806470"/>
            <a:ext cx="396044" cy="969584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388815-D772-4A38-9753-107F639057A5}"/>
              </a:ext>
            </a:extLst>
          </p:cNvPr>
          <p:cNvCxnSpPr>
            <a:cxnSpLocks/>
          </p:cNvCxnSpPr>
          <p:nvPr/>
        </p:nvCxnSpPr>
        <p:spPr>
          <a:xfrm>
            <a:off x="4894865" y="4149080"/>
            <a:ext cx="163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64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ko-KR" altLang="en-US" dirty="0">
                <a:solidFill>
                  <a:schemeClr val="tx1"/>
                </a:solidFill>
              </a:rPr>
              <a:t>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다리들을 주소로 구분하여 리스트로 만들어준다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하나의 화면에서 모두를 표현하지 못 할 수도 있으니 스크롤이 가능하도록 만들어준다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535865"/>
            <a:ext cx="4968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AAA</a:t>
            </a:r>
            <a:r>
              <a:rPr lang="ko-KR" altLang="en-US" dirty="0"/>
              <a:t>교량 </a:t>
            </a:r>
            <a:r>
              <a:rPr lang="en-US" altLang="ko-KR" dirty="0"/>
              <a:t>: (AAA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BBB</a:t>
            </a:r>
            <a:r>
              <a:rPr lang="ko-KR" altLang="en-US" dirty="0"/>
              <a:t>교량 </a:t>
            </a:r>
            <a:r>
              <a:rPr lang="en-US" altLang="ko-KR" dirty="0"/>
              <a:t>: (BBB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CCC</a:t>
            </a:r>
            <a:r>
              <a:rPr lang="ko-KR" altLang="en-US" dirty="0"/>
              <a:t>교량 </a:t>
            </a:r>
            <a:r>
              <a:rPr lang="en-US" altLang="ko-KR" dirty="0"/>
              <a:t>: (CCC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DDD</a:t>
            </a:r>
            <a:r>
              <a:rPr lang="ko-KR" altLang="en-US" dirty="0"/>
              <a:t>교량 </a:t>
            </a:r>
            <a:r>
              <a:rPr lang="en-US" altLang="ko-KR" dirty="0"/>
              <a:t>: (DDD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EEE</a:t>
            </a:r>
            <a:r>
              <a:rPr lang="ko-KR" altLang="en-US" dirty="0"/>
              <a:t>교량 </a:t>
            </a:r>
            <a:r>
              <a:rPr lang="en-US" altLang="ko-KR" dirty="0"/>
              <a:t>: (EEE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FFF</a:t>
            </a:r>
            <a:r>
              <a:rPr lang="ko-KR" altLang="en-US" dirty="0"/>
              <a:t>교량 </a:t>
            </a:r>
            <a:r>
              <a:rPr lang="en-US" altLang="ko-KR" dirty="0"/>
              <a:t>: (FFF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GGG</a:t>
            </a:r>
            <a:r>
              <a:rPr lang="ko-KR" altLang="en-US" dirty="0"/>
              <a:t>교량 </a:t>
            </a:r>
            <a:r>
              <a:rPr lang="en-US" altLang="ko-KR" dirty="0"/>
              <a:t>: (GGG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HHH</a:t>
            </a:r>
            <a:r>
              <a:rPr lang="ko-KR" altLang="en-US" dirty="0"/>
              <a:t>교량 </a:t>
            </a:r>
            <a:r>
              <a:rPr lang="en-US" altLang="ko-KR" dirty="0"/>
              <a:t>: (HHH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IIII</a:t>
            </a:r>
            <a:r>
              <a:rPr lang="ko-KR" altLang="en-US" dirty="0"/>
              <a:t>교량 </a:t>
            </a:r>
            <a:r>
              <a:rPr lang="en-US" altLang="ko-KR" dirty="0"/>
              <a:t>: (IIII</a:t>
            </a:r>
            <a:r>
              <a:rPr lang="ko-KR" altLang="en-US" dirty="0"/>
              <a:t> 교량 의 주소</a:t>
            </a:r>
            <a:r>
              <a:rPr lang="en-US" altLang="ko-KR" dirty="0"/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D12F8-3735-417A-8993-E2F418C8F0FE}"/>
              </a:ext>
            </a:extLst>
          </p:cNvPr>
          <p:cNvCxnSpPr/>
          <p:nvPr/>
        </p:nvCxnSpPr>
        <p:spPr>
          <a:xfrm>
            <a:off x="4187788" y="2744924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</a:t>
            </a:r>
            <a:r>
              <a:rPr lang="ko-KR" altLang="en-US" dirty="0">
                <a:solidFill>
                  <a:schemeClr val="tx1"/>
                </a:solidFill>
              </a:rPr>
              <a:t> 교량 정보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교량 선택 시 교량에 관한 </a:t>
            </a:r>
            <a:r>
              <a:rPr lang="en-US" altLang="ko-KR" dirty="0"/>
              <a:t>DB</a:t>
            </a:r>
            <a:r>
              <a:rPr lang="ko-KR" altLang="en-US" dirty="0"/>
              <a:t>에 저장되어 있는 정보를 화면에 표시한다</a:t>
            </a:r>
            <a:r>
              <a:rPr lang="en-US" altLang="ko-KR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B939D-D35A-4849-A2C7-162369859496}"/>
              </a:ext>
            </a:extLst>
          </p:cNvPr>
          <p:cNvSpPr txBox="1"/>
          <p:nvPr/>
        </p:nvSpPr>
        <p:spPr>
          <a:xfrm>
            <a:off x="692965" y="2369107"/>
            <a:ext cx="4968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AAA </a:t>
            </a:r>
            <a:r>
              <a:rPr lang="ko-KR" altLang="en-US" dirty="0"/>
              <a:t>교량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형태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크기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제작 년도 </a:t>
            </a:r>
            <a:r>
              <a:rPr lang="en-US" altLang="ko-KR" dirty="0"/>
              <a:t>: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주소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기타 등등 교량 관련 정보 기술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18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국내 교량 건설 가능지역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교량이 건설되어 있지 않은 지역중에서</a:t>
            </a:r>
            <a:r>
              <a:rPr lang="en-US" altLang="ko-KR" dirty="0"/>
              <a:t>, </a:t>
            </a:r>
            <a:r>
              <a:rPr lang="ko-KR" altLang="en-US" dirty="0"/>
              <a:t>교량이 필요한 지역을 표시한다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지역 선택 시 해당 강에 적절한 교량을 추천한다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5" name="그래픽 24" descr="남극">
            <a:extLst>
              <a:ext uri="{FF2B5EF4-FFF2-40B4-BE49-F238E27FC236}">
                <a16:creationId xmlns:a16="http://schemas.microsoft.com/office/drawing/2014/main" id="{51ED6F7C-DB75-4D23-9807-43F125EDA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022" y="1859724"/>
            <a:ext cx="4074078" cy="4074078"/>
          </a:xfrm>
          <a:prstGeom prst="rect">
            <a:avLst/>
          </a:prstGeom>
        </p:spPr>
      </p:pic>
      <p:pic>
        <p:nvPicPr>
          <p:cNvPr id="26" name="그래픽 25" descr="표식">
            <a:extLst>
              <a:ext uri="{FF2B5EF4-FFF2-40B4-BE49-F238E27FC236}">
                <a16:creationId xmlns:a16="http://schemas.microsoft.com/office/drawing/2014/main" id="{7313E995-A07D-49FB-B748-21B9B771B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5320" y="2554873"/>
            <a:ext cx="579407" cy="579407"/>
          </a:xfrm>
          <a:prstGeom prst="rect">
            <a:avLst/>
          </a:prstGeom>
        </p:spPr>
      </p:pic>
      <p:pic>
        <p:nvPicPr>
          <p:cNvPr id="27" name="그래픽 26" descr="표식">
            <a:extLst>
              <a:ext uri="{FF2B5EF4-FFF2-40B4-BE49-F238E27FC236}">
                <a16:creationId xmlns:a16="http://schemas.microsoft.com/office/drawing/2014/main" id="{B1F18086-013D-488A-B3B0-5B8696BB8F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7092" y="3537012"/>
            <a:ext cx="579407" cy="579407"/>
          </a:xfrm>
          <a:prstGeom prst="rect">
            <a:avLst/>
          </a:prstGeom>
        </p:spPr>
      </p:pic>
      <p:pic>
        <p:nvPicPr>
          <p:cNvPr id="28" name="그래픽 27" descr="표식">
            <a:extLst>
              <a:ext uri="{FF2B5EF4-FFF2-40B4-BE49-F238E27FC236}">
                <a16:creationId xmlns:a16="http://schemas.microsoft.com/office/drawing/2014/main" id="{6460E025-D190-4DCF-BDCD-DD3945420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7412" y="4155740"/>
            <a:ext cx="579407" cy="579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115994-D852-4451-9AE2-4B5F4E63BE05}"/>
              </a:ext>
            </a:extLst>
          </p:cNvPr>
          <p:cNvSpPr txBox="1"/>
          <p:nvPr/>
        </p:nvSpPr>
        <p:spPr>
          <a:xfrm>
            <a:off x="3121195" y="2714494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한강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D4633C-654E-4A12-8E59-51C12E1FB5DB}"/>
              </a:ext>
            </a:extLst>
          </p:cNvPr>
          <p:cNvSpPr txBox="1"/>
          <p:nvPr/>
        </p:nvSpPr>
        <p:spPr>
          <a:xfrm>
            <a:off x="2567756" y="3681028"/>
            <a:ext cx="568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금강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1E0C3-3725-4427-82E2-514C31B76A8B}"/>
              </a:ext>
            </a:extLst>
          </p:cNvPr>
          <p:cNvSpPr txBox="1"/>
          <p:nvPr/>
        </p:nvSpPr>
        <p:spPr>
          <a:xfrm>
            <a:off x="3268682" y="4291554"/>
            <a:ext cx="78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낙동강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4BBBDA-6E13-41F8-AD74-7DE513754B0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36241" y="3834917"/>
            <a:ext cx="346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5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</a:t>
            </a:r>
            <a:r>
              <a:rPr lang="ko-KR" altLang="en-US" dirty="0">
                <a:solidFill>
                  <a:schemeClr val="tx1"/>
                </a:solidFill>
              </a:rPr>
              <a:t>강에 적절한 교량 추천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0" y="1196606"/>
            <a:ext cx="536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에 저장된 정보에 따라서 지역을 선택하면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지역에 적절한 교량을 추천해준다</a:t>
            </a:r>
            <a:r>
              <a:rPr lang="en-US" altLang="ko-KR" dirty="0"/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6EEF35C-0FF4-42C1-9D70-D086241FFCAC}"/>
              </a:ext>
            </a:extLst>
          </p:cNvPr>
          <p:cNvSpPr/>
          <p:nvPr/>
        </p:nvSpPr>
        <p:spPr>
          <a:xfrm>
            <a:off x="1183130" y="2581005"/>
            <a:ext cx="2740284" cy="458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아치교</a:t>
            </a:r>
            <a:r>
              <a:rPr lang="en-US" altLang="ko-KR" dirty="0">
                <a:solidFill>
                  <a:schemeClr val="tx1"/>
                </a:solidFill>
              </a:rPr>
              <a:t>: ………….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59DA5C5-289C-44ED-8AA4-AEF64CAD6A2E}"/>
              </a:ext>
            </a:extLst>
          </p:cNvPr>
          <p:cNvSpPr/>
          <p:nvPr/>
        </p:nvSpPr>
        <p:spPr>
          <a:xfrm>
            <a:off x="1182214" y="3319989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F8FB498-AD81-4AD3-9581-462BE4D2B950}"/>
              </a:ext>
            </a:extLst>
          </p:cNvPr>
          <p:cNvSpPr/>
          <p:nvPr/>
        </p:nvSpPr>
        <p:spPr>
          <a:xfrm>
            <a:off x="1182214" y="4076903"/>
            <a:ext cx="2734195" cy="4731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 err="1">
                <a:solidFill>
                  <a:schemeClr val="tx1"/>
                </a:solidFill>
              </a:rPr>
              <a:t>현수교</a:t>
            </a:r>
            <a:r>
              <a:rPr lang="en-US" altLang="ko-KR" dirty="0">
                <a:solidFill>
                  <a:schemeClr val="tx1"/>
                </a:solidFill>
              </a:rPr>
              <a:t>: ……………..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7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68FC8575-0659-4F64-B249-184023CD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0781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7475" y="328613"/>
            <a:ext cx="78930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620014-7AFA-4BCC-A915-BBE0E63F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57114"/>
              </p:ext>
            </p:extLst>
          </p:nvPr>
        </p:nvGraphicFramePr>
        <p:xfrm>
          <a:off x="849313" y="1006884"/>
          <a:ext cx="10683875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6">
                  <a:extLst>
                    <a:ext uri="{9D8B030D-6E8A-4147-A177-3AD203B41FA5}">
                      <a16:colId xmlns:a16="http://schemas.microsoft.com/office/drawing/2014/main" val="404966164"/>
                    </a:ext>
                  </a:extLst>
                </a:gridCol>
                <a:gridCol w="2243908">
                  <a:extLst>
                    <a:ext uri="{9D8B030D-6E8A-4147-A177-3AD203B41FA5}">
                      <a16:colId xmlns:a16="http://schemas.microsoft.com/office/drawing/2014/main" val="3371631398"/>
                    </a:ext>
                  </a:extLst>
                </a:gridCol>
                <a:gridCol w="4896711">
                  <a:extLst>
                    <a:ext uri="{9D8B030D-6E8A-4147-A177-3AD203B41FA5}">
                      <a16:colId xmlns:a16="http://schemas.microsoft.com/office/drawing/2014/main" val="97834846"/>
                    </a:ext>
                  </a:extLst>
                </a:gridCol>
                <a:gridCol w="1764780">
                  <a:extLst>
                    <a:ext uri="{9D8B030D-6E8A-4147-A177-3AD203B41FA5}">
                      <a16:colId xmlns:a16="http://schemas.microsoft.com/office/drawing/2014/main" val="2380684889"/>
                    </a:ext>
                  </a:extLst>
                </a:gridCol>
              </a:tblGrid>
              <a:tr h="883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단계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세부 내역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716918362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준비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준비 및 운영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정책 안 마련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관련 용어에 대한 학습 및 특징 이해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제공을 위한 서비스 표준 규정</a:t>
                      </a:r>
                      <a:endParaRPr lang="en-US" altLang="ko-KR" sz="16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정책 수립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2053197105"/>
                  </a:ext>
                </a:extLst>
              </a:tr>
              <a:tr h="1445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구현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시스템 구축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관련 타 기관과의 컨텐츠 연동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표준 데이터 제공 서비스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분류 별 데이터 제공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미 건설 지역 추천 교량 데이터 제공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138685095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서비스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수집 및 활용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조정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갱신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최신화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지속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14954731"/>
                  </a:ext>
                </a:extLst>
              </a:tr>
              <a:tr h="88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안정화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안정화 및 유지 보수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대용량 서비스 시 안정성을 위한 시스템 구성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교량 정보 증가에 대한 데이터베이스 확장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정보 활용 및 제공을 위한 아이디어 제안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수시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지속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3549518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EDA79F4F-46D6-41C2-AF84-B5303AE7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592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1700" y="328613"/>
            <a:ext cx="8378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5075" y="12938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416049" y="1376363"/>
            <a:ext cx="7852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  <a:ea typeface="+mn-ea"/>
              </a:rPr>
              <a:t>사용자가 요구하는 방향에 따라서 교량에 대한 추가 정보를 기재할 수 있도록 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235075" y="24733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16050" y="2473325"/>
            <a:ext cx="7128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주제인 교량에만 제한적이지 않도록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, </a:t>
            </a:r>
          </a:p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분야를 늘려서 새로운 건축물에 대한 정보를 제공할 수 있도록 한다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235075" y="368141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416050" y="3765550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그래픽 적인 요소를 추가하여 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UI </a:t>
            </a: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측면을 강화한다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235075" y="480377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416050" y="4811138"/>
            <a:ext cx="6048375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rgbClr val="445569"/>
                </a:solidFill>
                <a:latin typeface="+mn-ea"/>
              </a:rPr>
              <a:t>사용자에게 편히 접근할 수 있는 방법을 찾아서 접목시킨다</a:t>
            </a:r>
            <a:r>
              <a:rPr lang="en-US" altLang="ko-KR" sz="1600" b="1" dirty="0">
                <a:solidFill>
                  <a:srgbClr val="445569"/>
                </a:solidFill>
                <a:latin typeface="+mn-ea"/>
              </a:rPr>
              <a:t>.</a:t>
            </a:r>
            <a:endParaRPr lang="ko-KR" altLang="en-US" sz="1600" b="1" dirty="0">
              <a:solidFill>
                <a:srgbClr val="44556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18D91EFF-5455-4825-AC54-12FA458C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08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일정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7150" y="328613"/>
            <a:ext cx="922337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E77D17-4C14-4478-A976-1317AFF0B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73175"/>
              </p:ext>
            </p:extLst>
          </p:nvPr>
        </p:nvGraphicFramePr>
        <p:xfrm>
          <a:off x="1722438" y="1052513"/>
          <a:ext cx="8488361" cy="414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73">
                  <a:extLst>
                    <a:ext uri="{9D8B030D-6E8A-4147-A177-3AD203B41FA5}">
                      <a16:colId xmlns:a16="http://schemas.microsoft.com/office/drawing/2014/main" val="639010440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08281723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4999452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47061071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827272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82732464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648689021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2642551186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040345365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193375733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3801134364"/>
                    </a:ext>
                  </a:extLst>
                </a:gridCol>
                <a:gridCol w="540008">
                  <a:extLst>
                    <a:ext uri="{9D8B030D-6E8A-4147-A177-3AD203B41FA5}">
                      <a16:colId xmlns:a16="http://schemas.microsoft.com/office/drawing/2014/main" val="5459395"/>
                    </a:ext>
                  </a:extLst>
                </a:gridCol>
              </a:tblGrid>
              <a:tr h="42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L="91441" marR="91441" marT="45715" marB="45715"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1921"/>
                  </a:ext>
                </a:extLst>
              </a:tr>
              <a:tr h="4299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106255720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]</a:t>
                      </a:r>
                      <a:r>
                        <a:rPr lang="ko-KR" altLang="en-US" sz="1600" dirty="0"/>
                        <a:t>컨셉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상세기획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1579078799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 분류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 수집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84854450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[UI]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3469611342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코딩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965755396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개발</a:t>
                      </a:r>
                      <a:r>
                        <a:rPr lang="en-US" altLang="ko-KR" sz="1600" dirty="0"/>
                        <a:t>]DB </a:t>
                      </a:r>
                      <a:r>
                        <a:rPr lang="ko-KR" altLang="en-US" sz="1600" dirty="0"/>
                        <a:t> 설계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2052629627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extLst>
                  <a:ext uri="{0D108BD9-81ED-4DB2-BD59-A6C34878D82A}">
                    <a16:rowId xmlns:a16="http://schemas.microsoft.com/office/drawing/2014/main" val="4115774943"/>
                  </a:ext>
                </a:extLst>
              </a:tr>
              <a:tr h="468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검수 </a:t>
                      </a:r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1" marR="91441" marT="45715" marB="45715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8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6">
            <a:extLst>
              <a:ext uri="{FF2B5EF4-FFF2-40B4-BE49-F238E27FC236}">
                <a16:creationId xmlns:a16="http://schemas.microsoft.com/office/drawing/2014/main" id="{88139DA3-4342-4814-92EB-79791CB8C083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2163763"/>
            <a:ext cx="2913062" cy="1736725"/>
            <a:chOff x="3268663" y="2240868"/>
            <a:chExt cx="3096345" cy="2124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CDDD06-C26E-49E8-A179-00D4CDF28DDF}"/>
                </a:ext>
              </a:extLst>
            </p:cNvPr>
            <p:cNvSpPr/>
            <p:nvPr/>
          </p:nvSpPr>
          <p:spPr>
            <a:xfrm>
              <a:off x="3268663" y="2240868"/>
              <a:ext cx="3096345" cy="1621332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/>
                <a:t>Contents</a:t>
              </a:r>
              <a:endParaRPr lang="ko-KR" altLang="en-US" sz="4000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0B9767EB-F921-4E02-AD01-1EBB381C5D98}"/>
                </a:ext>
              </a:extLst>
            </p:cNvPr>
            <p:cNvSpPr/>
            <p:nvPr/>
          </p:nvSpPr>
          <p:spPr>
            <a:xfrm rot="16200000" flipH="1">
              <a:off x="5880696" y="3880794"/>
              <a:ext cx="502905" cy="465717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400"/>
            </a:p>
          </p:txBody>
        </p:sp>
      </p:grpSp>
      <p:pic>
        <p:nvPicPr>
          <p:cNvPr id="7171" name="그림 5">
            <a:extLst>
              <a:ext uri="{FF2B5EF4-FFF2-40B4-BE49-F238E27FC236}">
                <a16:creationId xmlns:a16="http://schemas.microsoft.com/office/drawing/2014/main" id="{834890E9-3170-4BC6-9A59-6BD48482A42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7248128" y="674688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7277962" y="127616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7282607" y="1877634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기대방향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7282607" y="3081887"/>
            <a:ext cx="3444130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8C8B9-8849-4E22-A062-273C14DD27AC}"/>
              </a:ext>
            </a:extLst>
          </p:cNvPr>
          <p:cNvSpPr txBox="1"/>
          <p:nvPr/>
        </p:nvSpPr>
        <p:spPr>
          <a:xfrm>
            <a:off x="7299303" y="368466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6.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구축 절차 및 내역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738EE-E1BE-45DD-851B-0CF8042CE12B}"/>
              </a:ext>
            </a:extLst>
          </p:cNvPr>
          <p:cNvSpPr txBox="1"/>
          <p:nvPr/>
        </p:nvSpPr>
        <p:spPr>
          <a:xfrm>
            <a:off x="7277962" y="4287447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향후 발전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16F30-1F56-4C64-963F-7D0A83B08847}"/>
              </a:ext>
            </a:extLst>
          </p:cNvPr>
          <p:cNvSpPr txBox="1"/>
          <p:nvPr/>
        </p:nvSpPr>
        <p:spPr>
          <a:xfrm>
            <a:off x="7276002" y="4888920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8.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4C5A0-22E6-497C-9B63-2FAE6A06B022}"/>
              </a:ext>
            </a:extLst>
          </p:cNvPr>
          <p:cNvSpPr txBox="1"/>
          <p:nvPr/>
        </p:nvSpPr>
        <p:spPr>
          <a:xfrm>
            <a:off x="7282607" y="2479107"/>
            <a:ext cx="3997104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시스템 아키텍처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9EB6-FECC-4104-BA97-276E025F72DA}"/>
              </a:ext>
            </a:extLst>
          </p:cNvPr>
          <p:cNvSpPr txBox="1"/>
          <p:nvPr/>
        </p:nvSpPr>
        <p:spPr>
          <a:xfrm>
            <a:off x="7276002" y="5490393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9.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439AEA0-A571-40A1-B8C7-E57C27DD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09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7225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기타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사례 분석</a:t>
            </a:r>
            <a:r>
              <a:rPr lang="en-US" altLang="ko-KR" sz="2800" b="1" dirty="0">
                <a:solidFill>
                  <a:srgbClr val="445569"/>
                </a:solidFill>
                <a:latin typeface="+mn-ea"/>
                <a:ea typeface="+mn-ea"/>
              </a:rPr>
              <a:t>)</a:t>
            </a:r>
            <a:endParaRPr lang="ko-KR" altLang="en-US" sz="28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71875" y="328613"/>
            <a:ext cx="8248650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그림 1">
            <a:extLst>
              <a:ext uri="{FF2B5EF4-FFF2-40B4-BE49-F238E27FC236}">
                <a16:creationId xmlns:a16="http://schemas.microsoft.com/office/drawing/2014/main" id="{F0AC85AA-E1B3-4DEC-9CEB-2114F59C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6208316" cy="346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090B7A-8424-4D71-B38A-3A38D31F5B6A}"/>
              </a:ext>
            </a:extLst>
          </p:cNvPr>
          <p:cNvSpPr/>
          <p:nvPr/>
        </p:nvSpPr>
        <p:spPr>
          <a:xfrm>
            <a:off x="1414463" y="4100513"/>
            <a:ext cx="68262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76154-EF35-4585-8166-263CE69B6D90}"/>
              </a:ext>
            </a:extLst>
          </p:cNvPr>
          <p:cNvSpPr txBox="1"/>
          <p:nvPr/>
        </p:nvSpPr>
        <p:spPr>
          <a:xfrm>
            <a:off x="1595438" y="4005263"/>
            <a:ext cx="81359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국토 교통부의 도로 교량 및 터널 현황정보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E01B0-6E21-4344-9BA2-66EE56B80CDB}"/>
              </a:ext>
            </a:extLst>
          </p:cNvPr>
          <p:cNvSpPr txBox="1"/>
          <p:nvPr/>
        </p:nvSpPr>
        <p:spPr>
          <a:xfrm>
            <a:off x="1595438" y="4310063"/>
            <a:ext cx="8135937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국내의 도로 교량과 터널 현황정보를 알기 쉽게 지역별로 그래프로 나누어 두었고 지도상에도 해당 데이터를 표시해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그리고 하단에 보면 해당 도로 교량의 도로 종류로 나누어 해당내용을 다시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지역별로 구분해 두었다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. </a:t>
            </a:r>
            <a:endParaRPr lang="ko-KR" altLang="en-US" sz="1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>
            <a:extLst>
              <a:ext uri="{FF2B5EF4-FFF2-40B4-BE49-F238E27FC236}">
                <a16:creationId xmlns:a16="http://schemas.microsoft.com/office/drawing/2014/main" id="{116786C6-00C4-4D95-88B7-5BDBBF22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465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프로젝트 개요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14700" y="328613"/>
            <a:ext cx="85058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054485" y="10781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35460" y="1160748"/>
            <a:ext cx="7416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국내의 지역별</a:t>
            </a: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유형별 교량에 대한 통합 정보서비스 구축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054485" y="225771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5460" y="2341848"/>
            <a:ext cx="7056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종류의 교량에 대한 스펙 데이터 구축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형태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공법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소유주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..)</a:t>
            </a:r>
            <a:endParaRPr lang="ko-KR" altLang="en-US" b="1" dirty="0">
              <a:solidFill>
                <a:srgbClr val="445569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054485" y="3465798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35460" y="3549935"/>
            <a:ext cx="6767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교량 분류에 따른 인덱싱</a:t>
            </a:r>
            <a:r>
              <a:rPr lang="en-US" altLang="ko-KR" b="1" dirty="0"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및 태그정보를 이용하여 데이터 정리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054485" y="45881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35459" y="4670710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다양한 주제에 대한 간편한 데이터 추출 및 서비스 시스템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67136-EE86-4CDD-BA6C-84F1194A872A}"/>
              </a:ext>
            </a:extLst>
          </p:cNvPr>
          <p:cNvSpPr/>
          <p:nvPr/>
        </p:nvSpPr>
        <p:spPr>
          <a:xfrm>
            <a:off x="1054485" y="5720666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F0656-1F97-4F08-9190-9378FFA01B33}"/>
              </a:ext>
            </a:extLst>
          </p:cNvPr>
          <p:cNvSpPr txBox="1"/>
          <p:nvPr/>
        </p:nvSpPr>
        <p:spPr>
          <a:xfrm>
            <a:off x="1235459" y="5803216"/>
            <a:ext cx="669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445569"/>
                </a:solidFill>
                <a:latin typeface="+mn-ea"/>
              </a:rPr>
              <a:t>특정 지역에 건설하는 데 적절한 교량 추천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9032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목적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52600" y="328613"/>
            <a:ext cx="10067925" cy="65087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79476" y="115344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국내의 모든 교량들에 대한 정보를 보기 쉬운 방법으로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A416C8-2548-4D94-89D0-8E3CCF211C50}"/>
              </a:ext>
            </a:extLst>
          </p:cNvPr>
          <p:cNvSpPr/>
          <p:nvPr/>
        </p:nvSpPr>
        <p:spPr>
          <a:xfrm>
            <a:off x="8304311" y="3341701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국내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교량 정보 제공</a:t>
            </a:r>
          </a:p>
        </p:txBody>
      </p:sp>
      <p:pic>
        <p:nvPicPr>
          <p:cNvPr id="9224" name="그래픽 3" descr="건물">
            <a:extLst>
              <a:ext uri="{FF2B5EF4-FFF2-40B4-BE49-F238E27FC236}">
                <a16:creationId xmlns:a16="http://schemas.microsoft.com/office/drawing/2014/main" id="{22F144D6-B898-493B-8589-6CBCA854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3" y="435637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그래픽 15" descr="건물">
            <a:extLst>
              <a:ext uri="{FF2B5EF4-FFF2-40B4-BE49-F238E27FC236}">
                <a16:creationId xmlns:a16="http://schemas.microsoft.com/office/drawing/2014/main" id="{8F004D94-892A-4DEB-B890-4B41FC47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93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Box 5">
            <a:extLst>
              <a:ext uri="{FF2B5EF4-FFF2-40B4-BE49-F238E27FC236}">
                <a16:creationId xmlns:a16="http://schemas.microsoft.com/office/drawing/2014/main" id="{0A26DEED-CF07-4CE3-B067-94ACAF0A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81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다양한 </a:t>
            </a:r>
            <a:endParaRPr lang="en-US" altLang="ko-KR" sz="1400" b="1"/>
          </a:p>
          <a:p>
            <a:pPr algn="ctr"/>
            <a:r>
              <a:rPr lang="ko-KR" altLang="en-US" sz="1400" b="1"/>
              <a:t>기업</a:t>
            </a:r>
          </a:p>
        </p:txBody>
      </p:sp>
      <p:pic>
        <p:nvPicPr>
          <p:cNvPr id="9227" name="그래픽 19" descr="숫 프로필">
            <a:extLst>
              <a:ext uri="{FF2B5EF4-FFF2-40B4-BE49-F238E27FC236}">
                <a16:creationId xmlns:a16="http://schemas.microsoft.com/office/drawing/2014/main" id="{A3E0FBAF-3A02-4EA1-8685-755E7597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18" y="433732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23">
            <a:extLst>
              <a:ext uri="{FF2B5EF4-FFF2-40B4-BE49-F238E27FC236}">
                <a16:creationId xmlns:a16="http://schemas.microsoft.com/office/drawing/2014/main" id="{8A67228D-A99A-4E27-A546-B80CB88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956" y="5273948"/>
            <a:ext cx="998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400" b="1"/>
              <a:t>개인 사업자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64FAC6-63EB-4F08-86EB-C8B6BBFC713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419934" y="3846526"/>
            <a:ext cx="3884377" cy="10829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FE08C5-E69F-44DA-9141-538142556CD2}"/>
              </a:ext>
            </a:extLst>
          </p:cNvPr>
          <p:cNvSpPr/>
          <p:nvPr/>
        </p:nvSpPr>
        <p:spPr>
          <a:xfrm>
            <a:off x="9010337" y="5251723"/>
            <a:ext cx="1476375" cy="52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수익 창출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55C1B-6F51-463F-AD02-07F3E008AA3C}"/>
              </a:ext>
            </a:extLst>
          </p:cNvPr>
          <p:cNvSpPr/>
          <p:nvPr/>
        </p:nvSpPr>
        <p:spPr>
          <a:xfrm rot="20598642">
            <a:off x="5659938" y="3727333"/>
            <a:ext cx="14763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정보 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DF3DC-83B5-43C3-90F1-1BC4A14AB3F2}"/>
              </a:ext>
            </a:extLst>
          </p:cNvPr>
          <p:cNvSpPr txBox="1"/>
          <p:nvPr/>
        </p:nvSpPr>
        <p:spPr>
          <a:xfrm>
            <a:off x="1379475" y="2180478"/>
            <a:ext cx="980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교량 건설이 필요한 업체나 개인들이 특정 지역에 어떤 교량을 건설하는 것이 적절한지에 대한 정보 제공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endParaRPr lang="ko-KR" altLang="en-US" sz="2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437989-6799-480D-A4CA-A4E5B2EFDFB3}"/>
              </a:ext>
            </a:extLst>
          </p:cNvPr>
          <p:cNvSpPr/>
          <p:nvPr/>
        </p:nvSpPr>
        <p:spPr>
          <a:xfrm>
            <a:off x="6219836" y="5030267"/>
            <a:ext cx="1728787" cy="10096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/>
              <a:t>특정 지역에  </a:t>
            </a:r>
            <a:endParaRPr lang="en-US" altLang="ko-KR" dirty="0"/>
          </a:p>
          <a:p>
            <a:pPr algn="ctr">
              <a:defRPr/>
            </a:pPr>
            <a:r>
              <a:rPr lang="ko-KR" altLang="en-US" dirty="0"/>
              <a:t>알맞는 교량 추천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CEB8B3-745A-4AF7-B9C5-6726A927C0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19934" y="5030268"/>
            <a:ext cx="1799902" cy="504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D5A809-A54B-4B83-97EE-338E17DDEB6D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48623" y="5512867"/>
            <a:ext cx="1061714" cy="2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id="{DF406244-5633-4429-87FE-211EDACB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74759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기대 방향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6907" y="328285"/>
            <a:ext cx="9223618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232693" y="1113021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C46180-B0B3-47FD-A7D4-3001E5A78023}"/>
              </a:ext>
            </a:extLst>
          </p:cNvPr>
          <p:cNvSpPr/>
          <p:nvPr/>
        </p:nvSpPr>
        <p:spPr>
          <a:xfrm flipH="1">
            <a:off x="1237877" y="2274887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F004D-6832-4A21-8587-DD2733DC6A7E}"/>
              </a:ext>
            </a:extLst>
          </p:cNvPr>
          <p:cNvSpPr txBox="1"/>
          <p:nvPr/>
        </p:nvSpPr>
        <p:spPr>
          <a:xfrm>
            <a:off x="1385282" y="1134600"/>
            <a:ext cx="10147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해당 지역에 직접 가보지 않아도 국내의 교량 정보를 한눈에 볼 수 있다</a:t>
            </a:r>
            <a:r>
              <a:rPr lang="en-US" altLang="ko-KR" sz="2400" b="1" dirty="0">
                <a:solidFill>
                  <a:srgbClr val="445569"/>
                </a:solidFill>
                <a:latin typeface="+mn-ea"/>
                <a:ea typeface="+mn-ea"/>
              </a:rPr>
              <a:t>.</a:t>
            </a: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626A2-BECD-4F61-B38C-579C3956579B}"/>
              </a:ext>
            </a:extLst>
          </p:cNvPr>
          <p:cNvSpPr txBox="1"/>
          <p:nvPr/>
        </p:nvSpPr>
        <p:spPr>
          <a:xfrm>
            <a:off x="1385282" y="2274887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업체나 개인이 교량건설을 계획하는 데에 편리함 제공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F60555-2674-479A-AE38-F9C448D78F2F}"/>
              </a:ext>
            </a:extLst>
          </p:cNvPr>
          <p:cNvSpPr/>
          <p:nvPr/>
        </p:nvSpPr>
        <p:spPr>
          <a:xfrm flipH="1">
            <a:off x="1246666" y="3436753"/>
            <a:ext cx="63079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BA1A0C-4178-4805-A9D9-2F12B5429AB2}"/>
              </a:ext>
            </a:extLst>
          </p:cNvPr>
          <p:cNvSpPr txBox="1"/>
          <p:nvPr/>
        </p:nvSpPr>
        <p:spPr>
          <a:xfrm>
            <a:off x="1394071" y="3436753"/>
            <a:ext cx="9800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rgbClr val="445569"/>
                </a:solidFill>
                <a:latin typeface="+mn-ea"/>
                <a:ea typeface="+mn-ea"/>
              </a:rPr>
              <a:t>특정 지역에 건설하기에 적절한 교량 추천</a:t>
            </a:r>
          </a:p>
        </p:txBody>
      </p:sp>
    </p:spTree>
    <p:extLst>
      <p:ext uri="{BB962C8B-B14F-4D97-AF65-F5344CB8AC3E}">
        <p14:creationId xmlns:p14="http://schemas.microsoft.com/office/powerpoint/2010/main" val="18998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7506F9-1F3A-4ADC-B4CA-32FB10EA4DBB}"/>
              </a:ext>
            </a:extLst>
          </p:cNvPr>
          <p:cNvSpPr/>
          <p:nvPr/>
        </p:nvSpPr>
        <p:spPr>
          <a:xfrm>
            <a:off x="6315158" y="2303816"/>
            <a:ext cx="2592274" cy="307901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교량이 필요한 지역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9C5400-B25F-4223-830B-E4581E983241}"/>
              </a:ext>
            </a:extLst>
          </p:cNvPr>
          <p:cNvSpPr/>
          <p:nvPr/>
        </p:nvSpPr>
        <p:spPr>
          <a:xfrm>
            <a:off x="977182" y="2303817"/>
            <a:ext cx="2564712" cy="30790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지역별 교량 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28248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시스템 아키텍처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74125" y="328285"/>
            <a:ext cx="8146400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BE58AB3-FDCE-47EA-AE3F-57C777F9D46D}"/>
              </a:ext>
            </a:extLst>
          </p:cNvPr>
          <p:cNvSpPr/>
          <p:nvPr/>
        </p:nvSpPr>
        <p:spPr>
          <a:xfrm>
            <a:off x="2376892" y="6251912"/>
            <a:ext cx="2330003" cy="36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국내 교량정보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14066DD-754B-42B7-9935-A9D160478C36}"/>
              </a:ext>
            </a:extLst>
          </p:cNvPr>
          <p:cNvSpPr/>
          <p:nvPr/>
        </p:nvSpPr>
        <p:spPr>
          <a:xfrm>
            <a:off x="9509613" y="3479856"/>
            <a:ext cx="1468004" cy="7446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DB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50" name="그래픽 66" descr="숫 프로필">
            <a:extLst>
              <a:ext uri="{FF2B5EF4-FFF2-40B4-BE49-F238E27FC236}">
                <a16:creationId xmlns:a16="http://schemas.microsoft.com/office/drawing/2014/main" id="{AD7E2A86-0100-4B21-8849-F95032257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15" y="178446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TextBox 67">
            <a:extLst>
              <a:ext uri="{FF2B5EF4-FFF2-40B4-BE49-F238E27FC236}">
                <a16:creationId xmlns:a16="http://schemas.microsoft.com/office/drawing/2014/main" id="{1B94AE87-AAB6-4E5A-9D6A-7746C5262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533" y="1590706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FF6A80EE-A684-4D95-ADEC-511CB53B27B9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9786416" y="3022656"/>
            <a:ext cx="91440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5" name="TextBox 86">
            <a:extLst>
              <a:ext uri="{FF2B5EF4-FFF2-40B4-BE49-F238E27FC236}">
                <a16:creationId xmlns:a16="http://schemas.microsoft.com/office/drawing/2014/main" id="{5C56890E-CB39-4EFE-B8B1-CE0D4CCC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64" y="2722295"/>
            <a:ext cx="1160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 설계 및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정보 입력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A36BCC3-4056-45CB-BEC7-20CF67B65BA3}"/>
              </a:ext>
            </a:extLst>
          </p:cNvPr>
          <p:cNvSpPr/>
          <p:nvPr/>
        </p:nvSpPr>
        <p:spPr>
          <a:xfrm>
            <a:off x="1198539" y="2712055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국내 교량 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BA6BF8-F57B-47AD-9FCE-2C0933C3D006}"/>
              </a:ext>
            </a:extLst>
          </p:cNvPr>
          <p:cNvSpPr/>
          <p:nvPr/>
        </p:nvSpPr>
        <p:spPr>
          <a:xfrm>
            <a:off x="6367844" y="4039281"/>
            <a:ext cx="2473481" cy="5789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교량 추천 화면</a:t>
            </a: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838B12B2-D77D-452A-8DC5-9802ACE55A56}"/>
              </a:ext>
            </a:extLst>
          </p:cNvPr>
          <p:cNvCxnSpPr>
            <a:cxnSpLocks/>
            <a:stCxn id="10" idx="2"/>
            <a:endCxn id="102" idx="3"/>
          </p:cNvCxnSpPr>
          <p:nvPr/>
        </p:nvCxnSpPr>
        <p:spPr>
          <a:xfrm rot="10800000">
            <a:off x="8907433" y="3843325"/>
            <a:ext cx="602181" cy="888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778A562-98D2-4E69-AFEF-9FED90651F86}"/>
              </a:ext>
            </a:extLst>
          </p:cNvPr>
          <p:cNvSpPr/>
          <p:nvPr/>
        </p:nvSpPr>
        <p:spPr>
          <a:xfrm>
            <a:off x="4007768" y="717084"/>
            <a:ext cx="1816618" cy="7516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메인 화면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F6C55239-D496-4D35-9FC2-AA0EA87EADF1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rot="5400000">
            <a:off x="3170266" y="558005"/>
            <a:ext cx="835085" cy="265653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6BBD188-F6CA-4650-84DD-3B0AFBD134F6}"/>
              </a:ext>
            </a:extLst>
          </p:cNvPr>
          <p:cNvSpPr/>
          <p:nvPr/>
        </p:nvSpPr>
        <p:spPr>
          <a:xfrm>
            <a:off x="6446292" y="6251912"/>
            <a:ext cx="2330003" cy="36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국내 하천정보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E8A2777B-D6F4-4193-B32C-CE8186F2CCBB}"/>
              </a:ext>
            </a:extLst>
          </p:cNvPr>
          <p:cNvCxnSpPr>
            <a:cxnSpLocks/>
            <a:stCxn id="72" idx="2"/>
            <a:endCxn id="102" idx="0"/>
          </p:cNvCxnSpPr>
          <p:nvPr/>
        </p:nvCxnSpPr>
        <p:spPr>
          <a:xfrm rot="16200000" flipH="1">
            <a:off x="5846144" y="538665"/>
            <a:ext cx="835084" cy="269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8EF2C75-B6EF-4A5B-98E4-2294A82B8A32}"/>
              </a:ext>
            </a:extLst>
          </p:cNvPr>
          <p:cNvSpPr/>
          <p:nvPr/>
        </p:nvSpPr>
        <p:spPr>
          <a:xfrm>
            <a:off x="1214383" y="3606042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지역별 교량 현황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7CAAFB-14B5-4316-9EAB-A1D2929F7A51}"/>
              </a:ext>
            </a:extLst>
          </p:cNvPr>
          <p:cNvSpPr/>
          <p:nvPr/>
        </p:nvSpPr>
        <p:spPr>
          <a:xfrm>
            <a:off x="1214383" y="4494438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상세 교량 정보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E2A09B-72D7-4887-A3F9-753A6458DC3B}"/>
              </a:ext>
            </a:extLst>
          </p:cNvPr>
          <p:cNvSpPr/>
          <p:nvPr/>
        </p:nvSpPr>
        <p:spPr>
          <a:xfrm>
            <a:off x="3646170" y="2303818"/>
            <a:ext cx="2564712" cy="3079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종류별 교량 분류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9580228-EF4A-417A-8903-599AC80E3A13}"/>
              </a:ext>
            </a:extLst>
          </p:cNvPr>
          <p:cNvSpPr/>
          <p:nvPr/>
        </p:nvSpPr>
        <p:spPr>
          <a:xfrm>
            <a:off x="3919425" y="3172896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종류별 교량 현황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B099EF-EB29-4F72-B555-509A2BB3A9E0}"/>
              </a:ext>
            </a:extLst>
          </p:cNvPr>
          <p:cNvSpPr/>
          <p:nvPr/>
        </p:nvSpPr>
        <p:spPr>
          <a:xfrm>
            <a:off x="3933669" y="4055522"/>
            <a:ext cx="2048872" cy="6185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rPr>
              <a:t>상세 교량 정보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519D333A-054D-4ECB-B48B-CAC170B03534}"/>
              </a:ext>
            </a:extLst>
          </p:cNvPr>
          <p:cNvCxnSpPr>
            <a:cxnSpLocks/>
            <a:stCxn id="72" idx="2"/>
            <a:endCxn id="40" idx="0"/>
          </p:cNvCxnSpPr>
          <p:nvPr/>
        </p:nvCxnSpPr>
        <p:spPr>
          <a:xfrm rot="16200000" flipH="1">
            <a:off x="4504758" y="1880050"/>
            <a:ext cx="835086" cy="124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7A6F1994-B1ED-4DFF-90BA-9BA87845A6B6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rot="5400000" flipH="1" flipV="1">
            <a:off x="3800671" y="5124057"/>
            <a:ext cx="869078" cy="138663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051B44C2-78C6-45C9-934A-FDB18849351A}"/>
              </a:ext>
            </a:extLst>
          </p:cNvPr>
          <p:cNvCxnSpPr>
            <a:cxnSpLocks/>
            <a:stCxn id="6" idx="0"/>
            <a:endCxn id="33" idx="2"/>
          </p:cNvCxnSpPr>
          <p:nvPr/>
        </p:nvCxnSpPr>
        <p:spPr>
          <a:xfrm rot="16200000" flipV="1">
            <a:off x="2466177" y="5176195"/>
            <a:ext cx="869078" cy="12823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6AE0E98-45F8-4E94-B7F5-90664E55E869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rot="5400000" flipH="1" flipV="1">
            <a:off x="7176754" y="5817372"/>
            <a:ext cx="869081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FBAABD-D0BC-444E-813D-137FD46D11A0}"/>
              </a:ext>
            </a:extLst>
          </p:cNvPr>
          <p:cNvSpPr/>
          <p:nvPr/>
        </p:nvSpPr>
        <p:spPr>
          <a:xfrm>
            <a:off x="6380692" y="3212431"/>
            <a:ext cx="2473481" cy="57897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교량 건설 가능지역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F829E8-E749-4A15-AF3A-8215DCF084D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238819" y="3327771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705D884-15D3-408D-95A4-4BE2D4AF2609}"/>
              </a:ext>
            </a:extLst>
          </p:cNvPr>
          <p:cNvCxnSpPr>
            <a:cxnSpLocks/>
          </p:cNvCxnSpPr>
          <p:nvPr/>
        </p:nvCxnSpPr>
        <p:spPr>
          <a:xfrm>
            <a:off x="2236462" y="4224554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9A3D39F-EAB0-4067-88F8-F4650643D55A}"/>
              </a:ext>
            </a:extLst>
          </p:cNvPr>
          <p:cNvCxnSpPr>
            <a:cxnSpLocks/>
          </p:cNvCxnSpPr>
          <p:nvPr/>
        </p:nvCxnSpPr>
        <p:spPr>
          <a:xfrm>
            <a:off x="4928526" y="3791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2FD37FF-5D73-4FE3-A663-4AED6B76DEE5}"/>
              </a:ext>
            </a:extLst>
          </p:cNvPr>
          <p:cNvCxnSpPr>
            <a:cxnSpLocks/>
          </p:cNvCxnSpPr>
          <p:nvPr/>
        </p:nvCxnSpPr>
        <p:spPr>
          <a:xfrm>
            <a:off x="7645091" y="3791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9A3D39F-EAB0-4067-88F8-F4650643D55A}"/>
              </a:ext>
            </a:extLst>
          </p:cNvPr>
          <p:cNvCxnSpPr>
            <a:cxnSpLocks/>
          </p:cNvCxnSpPr>
          <p:nvPr/>
        </p:nvCxnSpPr>
        <p:spPr>
          <a:xfrm>
            <a:off x="11024526" y="7220408"/>
            <a:ext cx="0" cy="27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A75D32-A9AD-4CC4-BA97-AE1E9F6A6BD2}"/>
              </a:ext>
            </a:extLst>
          </p:cNvPr>
          <p:cNvSpPr txBox="1"/>
          <p:nvPr/>
        </p:nvSpPr>
        <p:spPr>
          <a:xfrm>
            <a:off x="9179567" y="5749770"/>
            <a:ext cx="26727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개발 기술</a:t>
            </a:r>
            <a:endParaRPr lang="en-US" altLang="ko-KR" dirty="0"/>
          </a:p>
          <a:p>
            <a:pPr algn="ctr"/>
            <a:r>
              <a:rPr lang="ko-KR" altLang="en-US" sz="1400" dirty="0"/>
              <a:t>전체 인터페이스</a:t>
            </a:r>
            <a:r>
              <a:rPr lang="en-US" altLang="ko-KR" sz="1400" dirty="0"/>
              <a:t>: C#,WPF</a:t>
            </a:r>
          </a:p>
          <a:p>
            <a:pPr algn="ctr"/>
            <a:r>
              <a:rPr lang="ko-KR" altLang="en-US" sz="1400" dirty="0"/>
              <a:t>데이터베이스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MySql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38A00F-6DD7-44AA-A2E0-E64D67C4D046}"/>
              </a:ext>
            </a:extLst>
          </p:cNvPr>
          <p:cNvSpPr txBox="1"/>
          <p:nvPr/>
        </p:nvSpPr>
        <p:spPr>
          <a:xfrm>
            <a:off x="2563584" y="2052643"/>
            <a:ext cx="160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교량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2980819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지역별 교량 분류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C792451-9E89-4C61-B25E-A5775A82FBBD}"/>
              </a:ext>
            </a:extLst>
          </p:cNvPr>
          <p:cNvSpPr/>
          <p:nvPr/>
        </p:nvSpPr>
        <p:spPr>
          <a:xfrm>
            <a:off x="1966633" y="3836856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종류별 교량 분류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6D44F0-26D5-4C9B-8070-171C7CE7C9F8}"/>
              </a:ext>
            </a:extLst>
          </p:cNvPr>
          <p:cNvSpPr/>
          <p:nvPr/>
        </p:nvSpPr>
        <p:spPr>
          <a:xfrm>
            <a:off x="1966633" y="4692893"/>
            <a:ext cx="2800916" cy="5943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교량이 필요한 지역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래픽 53" descr="핀 있는 지도">
            <a:extLst>
              <a:ext uri="{FF2B5EF4-FFF2-40B4-BE49-F238E27FC236}">
                <a16:creationId xmlns:a16="http://schemas.microsoft.com/office/drawing/2014/main" id="{E77B07C7-55CE-418E-8F3D-E50D68718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376" y="1128408"/>
            <a:ext cx="501867" cy="501867"/>
          </a:xfrm>
          <a:prstGeom prst="rect">
            <a:avLst/>
          </a:prstGeom>
        </p:spPr>
      </p:pic>
      <p:pic>
        <p:nvPicPr>
          <p:cNvPr id="55" name="그래픽 54" descr="다리 장면">
            <a:extLst>
              <a:ext uri="{FF2B5EF4-FFF2-40B4-BE49-F238E27FC236}">
                <a16:creationId xmlns:a16="http://schemas.microsoft.com/office/drawing/2014/main" id="{11EE48EF-DD8C-4255-9BAE-09C335AC6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7376" y="1728367"/>
            <a:ext cx="500400" cy="500400"/>
          </a:xfrm>
          <a:prstGeom prst="rect">
            <a:avLst/>
          </a:prstGeom>
        </p:spPr>
      </p:pic>
      <p:pic>
        <p:nvPicPr>
          <p:cNvPr id="60" name="그래픽 59" descr="방향">
            <a:extLst>
              <a:ext uri="{FF2B5EF4-FFF2-40B4-BE49-F238E27FC236}">
                <a16:creationId xmlns:a16="http://schemas.microsoft.com/office/drawing/2014/main" id="{BA439A68-6A40-4B9D-B296-C128B40A3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276" y="2326706"/>
            <a:ext cx="408599" cy="408599"/>
          </a:xfrm>
          <a:prstGeom prst="rect">
            <a:avLst/>
          </a:prstGeom>
        </p:spPr>
      </p:pic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D707981B-D3B9-42EA-8CED-41E3AEEFC95A}"/>
              </a:ext>
            </a:extLst>
          </p:cNvPr>
          <p:cNvSpPr/>
          <p:nvPr/>
        </p:nvSpPr>
        <p:spPr>
          <a:xfrm>
            <a:off x="6287376" y="5228699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A966D821-FBAB-46C6-B25B-2479AC77A187}"/>
              </a:ext>
            </a:extLst>
          </p:cNvPr>
          <p:cNvSpPr/>
          <p:nvPr/>
        </p:nvSpPr>
        <p:spPr>
          <a:xfrm>
            <a:off x="6287376" y="5855367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7500156" y="1148739"/>
            <a:ext cx="3852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교량이 필요한 지역창으로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종류별 교량 분류창으로 바로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교량이 필요한 지역창으로 바로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바로 전 화면으로 이동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168937-6B62-42A4-B3FB-9D7BD4E594A9}"/>
              </a:ext>
            </a:extLst>
          </p:cNvPr>
          <p:cNvCxnSpPr/>
          <p:nvPr/>
        </p:nvCxnSpPr>
        <p:spPr>
          <a:xfrm>
            <a:off x="4767549" y="3284984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168811F-5856-43A4-B429-CDC4B47A2989}"/>
              </a:ext>
            </a:extLst>
          </p:cNvPr>
          <p:cNvCxnSpPr>
            <a:cxnSpLocks/>
          </p:cNvCxnSpPr>
          <p:nvPr/>
        </p:nvCxnSpPr>
        <p:spPr>
          <a:xfrm>
            <a:off x="4767549" y="4113076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31630B-995B-441B-A354-F0CD2488EDFE}"/>
              </a:ext>
            </a:extLst>
          </p:cNvPr>
          <p:cNvCxnSpPr>
            <a:cxnSpLocks/>
          </p:cNvCxnSpPr>
          <p:nvPr/>
        </p:nvCxnSpPr>
        <p:spPr>
          <a:xfrm>
            <a:off x="4767549" y="4941168"/>
            <a:ext cx="244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8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대한민국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12024" y="1148739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지역 선택 시 해당 지역에 </a:t>
            </a:r>
            <a:endParaRPr lang="en-US" altLang="ko-KR" dirty="0"/>
          </a:p>
          <a:p>
            <a:r>
              <a:rPr lang="ko-KR" altLang="en-US" dirty="0"/>
              <a:t>교량 정보 분류 창으로 이동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1E1542-539D-4577-92D7-A2D61F01C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476" y="2369106"/>
            <a:ext cx="3744416" cy="329213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6A97481-EAFA-4EFC-8318-3DBE1F64131C}"/>
              </a:ext>
            </a:extLst>
          </p:cNvPr>
          <p:cNvSpPr/>
          <p:nvPr/>
        </p:nvSpPr>
        <p:spPr>
          <a:xfrm>
            <a:off x="2018139" y="2458252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967728-A40D-49A1-90B6-A6A6EBC0B5E7}"/>
              </a:ext>
            </a:extLst>
          </p:cNvPr>
          <p:cNvSpPr/>
          <p:nvPr/>
        </p:nvSpPr>
        <p:spPr>
          <a:xfrm>
            <a:off x="1880734" y="4447499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58261F-DE60-42D0-AF5E-E22108A40C94}"/>
              </a:ext>
            </a:extLst>
          </p:cNvPr>
          <p:cNvSpPr/>
          <p:nvPr/>
        </p:nvSpPr>
        <p:spPr>
          <a:xfrm>
            <a:off x="4034035" y="2860425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0F1B3C-D785-47BF-86AF-773C8CC371BB}"/>
              </a:ext>
            </a:extLst>
          </p:cNvPr>
          <p:cNvSpPr/>
          <p:nvPr/>
        </p:nvSpPr>
        <p:spPr>
          <a:xfrm>
            <a:off x="3535825" y="4308542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BAD68F-BB15-47ED-8E50-AFA0D098F2D0}"/>
              </a:ext>
            </a:extLst>
          </p:cNvPr>
          <p:cNvSpPr/>
          <p:nvPr/>
        </p:nvSpPr>
        <p:spPr>
          <a:xfrm>
            <a:off x="2726459" y="342803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9A8059-85C9-40C5-B6F4-06D3132849B8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2864370" y="2687156"/>
            <a:ext cx="3535880" cy="3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8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25F8118F-B9C6-46A5-9697-DA3448442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83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rgbClr val="445569"/>
                </a:solidFill>
                <a:latin typeface="+mn-ea"/>
                <a:ea typeface="+mn-ea"/>
              </a:rPr>
              <a:t>사용자 인터페이스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33198" y="328285"/>
            <a:ext cx="7787327" cy="65415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BA1ECD-8FE1-40ED-B1FC-9216A7A81C08}"/>
              </a:ext>
            </a:extLst>
          </p:cNvPr>
          <p:cNvSpPr/>
          <p:nvPr/>
        </p:nvSpPr>
        <p:spPr>
          <a:xfrm>
            <a:off x="551384" y="1196606"/>
            <a:ext cx="5544616" cy="51986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D3567E-3AF8-4B42-8937-E08BC0966584}"/>
              </a:ext>
            </a:extLst>
          </p:cNvPr>
          <p:cNvCxnSpPr>
            <a:cxnSpLocks/>
          </p:cNvCxnSpPr>
          <p:nvPr/>
        </p:nvCxnSpPr>
        <p:spPr>
          <a:xfrm>
            <a:off x="551384" y="5769260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61B389B-E200-4C9D-B59C-946F5548EC6D}"/>
              </a:ext>
            </a:extLst>
          </p:cNvPr>
          <p:cNvSpPr/>
          <p:nvPr/>
        </p:nvSpPr>
        <p:spPr>
          <a:xfrm>
            <a:off x="1966633" y="1786823"/>
            <a:ext cx="2800916" cy="4508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교량 현황</a:t>
            </a:r>
          </a:p>
        </p:txBody>
      </p:sp>
      <p:pic>
        <p:nvPicPr>
          <p:cNvPr id="23" name="그래픽 22" descr="핀 있는 지도">
            <a:extLst>
              <a:ext uri="{FF2B5EF4-FFF2-40B4-BE49-F238E27FC236}">
                <a16:creationId xmlns:a16="http://schemas.microsoft.com/office/drawing/2014/main" id="{8AF4EBF8-DB36-4907-8E33-1A004F05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058" y="1148739"/>
            <a:ext cx="501867" cy="501867"/>
          </a:xfrm>
          <a:prstGeom prst="rect">
            <a:avLst/>
          </a:prstGeom>
        </p:spPr>
      </p:pic>
      <p:pic>
        <p:nvPicPr>
          <p:cNvPr id="37" name="그래픽 36" descr="방향">
            <a:extLst>
              <a:ext uri="{FF2B5EF4-FFF2-40B4-BE49-F238E27FC236}">
                <a16:creationId xmlns:a16="http://schemas.microsoft.com/office/drawing/2014/main" id="{798926C2-F078-4F2A-91B5-12E83E41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2417" y="1221676"/>
            <a:ext cx="408599" cy="408599"/>
          </a:xfrm>
          <a:prstGeom prst="rect">
            <a:avLst/>
          </a:prstGeom>
        </p:spPr>
      </p:pic>
      <p:pic>
        <p:nvPicPr>
          <p:cNvPr id="46" name="그래픽 45" descr="다리 장면">
            <a:extLst>
              <a:ext uri="{FF2B5EF4-FFF2-40B4-BE49-F238E27FC236}">
                <a16:creationId xmlns:a16="http://schemas.microsoft.com/office/drawing/2014/main" id="{5A030AFF-B1EB-4623-878A-8D519A64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6891" y="1163563"/>
            <a:ext cx="500400" cy="500400"/>
          </a:xfrm>
          <a:prstGeom prst="rect">
            <a:avLst/>
          </a:prstGeom>
        </p:spPr>
      </p:pic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51FF574-A252-4B4C-A518-1960199C0E4F}"/>
              </a:ext>
            </a:extLst>
          </p:cNvPr>
          <p:cNvSpPr/>
          <p:nvPr/>
        </p:nvSpPr>
        <p:spPr>
          <a:xfrm>
            <a:off x="692965" y="5877272"/>
            <a:ext cx="468052" cy="4320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838CC11-2E35-4BB2-BAD1-9ECE289EF60F}"/>
              </a:ext>
            </a:extLst>
          </p:cNvPr>
          <p:cNvCxnSpPr>
            <a:cxnSpLocks/>
          </p:cNvCxnSpPr>
          <p:nvPr/>
        </p:nvCxnSpPr>
        <p:spPr>
          <a:xfrm>
            <a:off x="551384" y="1655345"/>
            <a:ext cx="5544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078FBCA6-5190-4B06-A9B3-BCA35D0513B4}"/>
              </a:ext>
            </a:extLst>
          </p:cNvPr>
          <p:cNvSpPr/>
          <p:nvPr/>
        </p:nvSpPr>
        <p:spPr>
          <a:xfrm>
            <a:off x="3097061" y="5866227"/>
            <a:ext cx="540060" cy="4320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C015F-F733-46FC-B04F-342C09A56B3B}"/>
              </a:ext>
            </a:extLst>
          </p:cNvPr>
          <p:cNvSpPr txBox="1"/>
          <p:nvPr/>
        </p:nvSpPr>
        <p:spPr>
          <a:xfrm>
            <a:off x="6350951" y="1196606"/>
            <a:ext cx="4968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대한민국 지도에서 경기도로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세분화 해서 지도로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기준에 의해서 지역을 분리하여 세부적으로 교량의 수를 계산한다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     숫자를 선택 시 교량에 대한 리스트 호출</a:t>
            </a:r>
          </a:p>
        </p:txBody>
      </p:sp>
      <p:pic>
        <p:nvPicPr>
          <p:cNvPr id="21" name="그래픽 20" descr="아프리카">
            <a:extLst>
              <a:ext uri="{FF2B5EF4-FFF2-40B4-BE49-F238E27FC236}">
                <a16:creationId xmlns:a16="http://schemas.microsoft.com/office/drawing/2014/main" id="{F62563E2-7683-4381-89EE-5D9149913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2814" y="2135973"/>
            <a:ext cx="3828154" cy="3680416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66A97481-EAFA-4EFC-8318-3DBE1F64131C}"/>
              </a:ext>
            </a:extLst>
          </p:cNvPr>
          <p:cNvSpPr/>
          <p:nvPr/>
        </p:nvSpPr>
        <p:spPr>
          <a:xfrm>
            <a:off x="1595024" y="2511467"/>
            <a:ext cx="846231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5BAD68F-BB15-47ED-8E50-AFA0D098F2D0}"/>
              </a:ext>
            </a:extLst>
          </p:cNvPr>
          <p:cNvSpPr/>
          <p:nvPr/>
        </p:nvSpPr>
        <p:spPr>
          <a:xfrm>
            <a:off x="2675620" y="3257928"/>
            <a:ext cx="597233" cy="4258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58261F-DE60-42D0-AF5E-E22108A40C94}"/>
              </a:ext>
            </a:extLst>
          </p:cNvPr>
          <p:cNvSpPr/>
          <p:nvPr/>
        </p:nvSpPr>
        <p:spPr>
          <a:xfrm>
            <a:off x="3423188" y="2566640"/>
            <a:ext cx="610010" cy="5290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30F1B3C-D785-47BF-86AF-773C8CC371BB}"/>
              </a:ext>
            </a:extLst>
          </p:cNvPr>
          <p:cNvSpPr/>
          <p:nvPr/>
        </p:nvSpPr>
        <p:spPr>
          <a:xfrm>
            <a:off x="3637121" y="3470871"/>
            <a:ext cx="803215" cy="706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967728-A40D-49A1-90B6-A6A6EBC0B5E7}"/>
              </a:ext>
            </a:extLst>
          </p:cNvPr>
          <p:cNvSpPr/>
          <p:nvPr/>
        </p:nvSpPr>
        <p:spPr>
          <a:xfrm>
            <a:off x="2802319" y="4486720"/>
            <a:ext cx="634712" cy="5672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2E8D96-D7E8-49C6-9AF6-93C0C65D3D41}"/>
              </a:ext>
            </a:extLst>
          </p:cNvPr>
          <p:cNvCxnSpPr>
            <a:stCxn id="28" idx="6"/>
          </p:cNvCxnSpPr>
          <p:nvPr/>
        </p:nvCxnSpPr>
        <p:spPr>
          <a:xfrm flipV="1">
            <a:off x="4033198" y="2816932"/>
            <a:ext cx="2566858" cy="1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0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994</Words>
  <Application>Microsoft Office PowerPoint</Application>
  <PresentationFormat>와이드스크린</PresentationFormat>
  <Paragraphs>301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Calibri Light</vt:lpstr>
      <vt:lpstr>휴먼둥근헤드라인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Kim JY</cp:lastModifiedBy>
  <cp:revision>129</cp:revision>
  <dcterms:created xsi:type="dcterms:W3CDTF">2014-04-29T00:37:20Z</dcterms:created>
  <dcterms:modified xsi:type="dcterms:W3CDTF">2020-06-04T08:12:59Z</dcterms:modified>
</cp:coreProperties>
</file>