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262" autoAdjust="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6133B-45BB-4B2D-A225-8CAC7100FE9B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E01B7-8503-46FE-8F69-33FA884C0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6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INSERT INTO </a:t>
            </a:r>
            <a:r>
              <a:rPr lang="ko-KR" altLang="en-US"/>
              <a:t>고객 </a:t>
            </a:r>
            <a:r>
              <a:rPr lang="en-US" altLang="ko-KR"/>
              <a:t>(</a:t>
            </a:r>
            <a:r>
              <a:rPr lang="ko-KR" altLang="en-US"/>
              <a:t>고객번호</a:t>
            </a:r>
            <a:r>
              <a:rPr lang="en-US" altLang="ko-KR"/>
              <a:t>,</a:t>
            </a:r>
            <a:r>
              <a:rPr lang="ko-KR" altLang="en-US"/>
              <a:t>고객이름</a:t>
            </a:r>
            <a:r>
              <a:rPr lang="en-US" altLang="ko-KR"/>
              <a:t>,</a:t>
            </a:r>
            <a:r>
              <a:rPr lang="ko-KR" altLang="en-US"/>
              <a:t>주소</a:t>
            </a:r>
            <a:r>
              <a:rPr lang="en-US" altLang="ko-KR"/>
              <a:t>,</a:t>
            </a:r>
            <a:r>
              <a:rPr lang="ko-KR" altLang="en-US"/>
              <a:t>나이</a:t>
            </a:r>
            <a:r>
              <a:rPr lang="en-US" altLang="ko-KR"/>
              <a:t>) VALUES </a:t>
            </a:r>
          </a:p>
          <a:p>
            <a:r>
              <a:rPr lang="en-US" altLang="ko-KR"/>
              <a:t>(11, '</a:t>
            </a:r>
            <a:r>
              <a:rPr lang="ko-KR" altLang="en-US"/>
              <a:t>추가고객</a:t>
            </a:r>
            <a:r>
              <a:rPr lang="en-US" altLang="ko-KR"/>
              <a:t>1', '</a:t>
            </a:r>
            <a:r>
              <a:rPr lang="ko-KR" altLang="en-US"/>
              <a:t>경기</a:t>
            </a:r>
            <a:r>
              <a:rPr lang="en-US" altLang="ko-KR"/>
              <a:t>',30),</a:t>
            </a:r>
          </a:p>
          <a:p>
            <a:r>
              <a:rPr lang="en-US" altLang="ko-KR"/>
              <a:t>(12, '</a:t>
            </a:r>
            <a:r>
              <a:rPr lang="ko-KR" altLang="en-US"/>
              <a:t>추가고객</a:t>
            </a:r>
            <a:r>
              <a:rPr lang="en-US" altLang="ko-KR"/>
              <a:t>2', '</a:t>
            </a:r>
            <a:r>
              <a:rPr lang="ko-KR" altLang="en-US"/>
              <a:t>강원</a:t>
            </a:r>
            <a:r>
              <a:rPr lang="en-US" altLang="ko-KR"/>
              <a:t>',35)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E01B7-8503-46FE-8F69-33FA884C05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72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/>
              <a:t>▶</a:t>
            </a:r>
            <a:r>
              <a:rPr lang="en-US" altLang="ko-KR" b="1"/>
              <a:t>[GPT</a:t>
            </a:r>
            <a:r>
              <a:rPr lang="ko-KR" altLang="en-US" b="1"/>
              <a:t>에게</a:t>
            </a:r>
            <a:r>
              <a:rPr lang="en-US" altLang="ko-KR" b="1"/>
              <a:t>] </a:t>
            </a:r>
            <a:r>
              <a:rPr lang="en-US" altLang="ko-KR" b="0" i="0">
                <a:solidFill>
                  <a:srgbClr val="0F0F0F"/>
                </a:solidFill>
                <a:effectLst/>
                <a:latin typeface="Söhne"/>
              </a:rPr>
              <a:t>SQL </a:t>
            </a:r>
            <a:r>
              <a:rPr lang="ko-KR" altLang="en-US" b="0" i="0">
                <a:solidFill>
                  <a:srgbClr val="0F0F0F"/>
                </a:solidFill>
                <a:effectLst/>
                <a:latin typeface="Söhne"/>
              </a:rPr>
              <a:t>필드추가</a:t>
            </a:r>
            <a:r>
              <a:rPr lang="en-US" altLang="ko-KR" b="0" i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ko-KR" altLang="en-US" b="0" i="0">
                <a:solidFill>
                  <a:srgbClr val="0F0F0F"/>
                </a:solidFill>
                <a:effectLst/>
                <a:latin typeface="Söhne"/>
              </a:rPr>
              <a:t>성격은 </a:t>
            </a:r>
            <a:r>
              <a:rPr lang="en-US" altLang="ko-KR" b="0" i="0">
                <a:solidFill>
                  <a:srgbClr val="0F0F0F"/>
                </a:solidFill>
                <a:effectLst/>
                <a:latin typeface="Söhne"/>
              </a:rPr>
              <a:t>TEXT</a:t>
            </a:r>
            <a:br>
              <a:rPr lang="en-US" altLang="ko-KR"/>
            </a:br>
            <a:r>
              <a:rPr lang="en-US" altLang="ko-KR"/>
              <a:t>ALTER TABLE </a:t>
            </a:r>
            <a:r>
              <a:rPr lang="ko-KR" altLang="en-US"/>
              <a:t>고객</a:t>
            </a:r>
          </a:p>
          <a:p>
            <a:r>
              <a:rPr lang="en-US" altLang="ko-KR"/>
              <a:t>ADD COLUMN </a:t>
            </a:r>
            <a:r>
              <a:rPr lang="ko-KR" altLang="en-US"/>
              <a:t>지역담당 </a:t>
            </a:r>
            <a:r>
              <a:rPr lang="en-US" altLang="ko-KR"/>
              <a:t>TEXT;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b="1"/>
              <a:t>▶</a:t>
            </a:r>
            <a:r>
              <a:rPr lang="en-US" altLang="ko-KR" b="1"/>
              <a:t>[GPT</a:t>
            </a:r>
            <a:r>
              <a:rPr lang="ko-KR" altLang="en-US" b="1"/>
              <a:t>에게</a:t>
            </a:r>
            <a:r>
              <a:rPr lang="en-US" altLang="ko-KR" b="1"/>
              <a:t>] </a:t>
            </a:r>
            <a:r>
              <a:rPr lang="ko-KR" altLang="en-US" b="0" i="0">
                <a:solidFill>
                  <a:srgbClr val="0F0F0F"/>
                </a:solidFill>
                <a:effectLst/>
                <a:latin typeface="Söhne"/>
              </a:rPr>
              <a:t>주소가 경기인  담당자는 </a:t>
            </a:r>
            <a:r>
              <a:rPr lang="en-US" altLang="ko-KR" b="0" i="0">
                <a:solidFill>
                  <a:srgbClr val="0F0F0F"/>
                </a:solidFill>
                <a:effectLst/>
                <a:latin typeface="Söhne"/>
              </a:rPr>
              <a:t>'</a:t>
            </a:r>
            <a:r>
              <a:rPr lang="ko-KR" altLang="en-US" b="0" i="0">
                <a:solidFill>
                  <a:srgbClr val="0F0F0F"/>
                </a:solidFill>
                <a:effectLst/>
                <a:latin typeface="Söhne"/>
              </a:rPr>
              <a:t>홍길동</a:t>
            </a:r>
            <a:r>
              <a:rPr lang="en-US" altLang="ko-KR" b="0" i="0">
                <a:solidFill>
                  <a:srgbClr val="0F0F0F"/>
                </a:solidFill>
                <a:effectLst/>
                <a:latin typeface="Söhne"/>
              </a:rPr>
              <a:t>' </a:t>
            </a:r>
            <a:r>
              <a:rPr lang="ko-KR" altLang="en-US" b="0" i="0">
                <a:solidFill>
                  <a:srgbClr val="0F0F0F"/>
                </a:solidFill>
                <a:effectLst/>
                <a:latin typeface="Söhne"/>
              </a:rPr>
              <a:t>으로 업데이트</a:t>
            </a:r>
            <a:endParaRPr lang="en-US" altLang="ko-KR"/>
          </a:p>
          <a:p>
            <a:r>
              <a:rPr lang="en-US" altLang="ko-KR"/>
              <a:t>UPDATE </a:t>
            </a:r>
            <a:r>
              <a:rPr lang="ko-KR" altLang="en-US"/>
              <a:t>고객</a:t>
            </a:r>
          </a:p>
          <a:p>
            <a:r>
              <a:rPr lang="en-US" altLang="ko-KR"/>
              <a:t>SET </a:t>
            </a:r>
            <a:r>
              <a:rPr lang="ko-KR" altLang="en-US"/>
              <a:t>지역담당 </a:t>
            </a:r>
            <a:r>
              <a:rPr lang="en-US" altLang="ko-KR"/>
              <a:t>= '</a:t>
            </a:r>
            <a:r>
              <a:rPr lang="ko-KR" altLang="en-US"/>
              <a:t>홍길동</a:t>
            </a:r>
            <a:r>
              <a:rPr lang="en-US" altLang="ko-KR"/>
              <a:t>'</a:t>
            </a:r>
          </a:p>
          <a:p>
            <a:r>
              <a:rPr lang="en-US" altLang="ko-KR"/>
              <a:t>WHERE </a:t>
            </a:r>
            <a:r>
              <a:rPr lang="ko-KR" altLang="en-US"/>
              <a:t>주소 </a:t>
            </a:r>
            <a:r>
              <a:rPr lang="en-US" altLang="ko-KR"/>
              <a:t>= '</a:t>
            </a:r>
            <a:r>
              <a:rPr lang="ko-KR" altLang="en-US"/>
              <a:t>경기</a:t>
            </a:r>
            <a:r>
              <a:rPr lang="en-US" altLang="ko-KR"/>
              <a:t>’;</a:t>
            </a:r>
          </a:p>
          <a:p>
            <a:endParaRPr lang="en-US" altLang="ko-KR"/>
          </a:p>
          <a:p>
            <a:r>
              <a:rPr lang="ko-KR" altLang="en-US" b="1"/>
              <a:t>▶</a:t>
            </a:r>
            <a:r>
              <a:rPr lang="en-US" altLang="ko-KR" b="1"/>
              <a:t>[GPT</a:t>
            </a:r>
            <a:r>
              <a:rPr lang="ko-KR" altLang="en-US" b="1"/>
              <a:t>에게</a:t>
            </a:r>
            <a:r>
              <a:rPr lang="en-US" altLang="ko-KR" b="1"/>
              <a:t>] </a:t>
            </a:r>
            <a:r>
              <a:rPr lang="ko-KR" altLang="en-US" b="0" i="0">
                <a:solidFill>
                  <a:srgbClr val="0F0F0F"/>
                </a:solidFill>
                <a:effectLst/>
                <a:latin typeface="Söhne"/>
              </a:rPr>
              <a:t>고객이름에 추가가 포함된 고객을 제외한 고객 레코드 삭제</a:t>
            </a:r>
            <a:endParaRPr lang="en-US" altLang="ko-KR" b="0" i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en-US" altLang="ko-KR"/>
              <a:t>DELETE FROM </a:t>
            </a:r>
            <a:r>
              <a:rPr lang="ko-KR" altLang="en-US"/>
              <a:t>고객</a:t>
            </a:r>
          </a:p>
          <a:p>
            <a:r>
              <a:rPr lang="en-US" altLang="ko-KR"/>
              <a:t>WHERE </a:t>
            </a:r>
            <a:r>
              <a:rPr lang="ko-KR" altLang="en-US"/>
              <a:t>고객이름 </a:t>
            </a:r>
            <a:r>
              <a:rPr lang="en-US" altLang="ko-KR"/>
              <a:t>NOT LIKE '%</a:t>
            </a:r>
            <a:r>
              <a:rPr lang="ko-KR" altLang="en-US"/>
              <a:t>추가</a:t>
            </a:r>
            <a:r>
              <a:rPr lang="en-US" altLang="ko-KR"/>
              <a:t>%';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E01B7-8503-46FE-8F69-33FA884C05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47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E01B7-8503-46FE-8F69-33FA884C05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18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conn = sqlite3.connect(base_dir+'eCommerce.db', isolation_level=None)</a:t>
            </a:r>
          </a:p>
          <a:p>
            <a:r>
              <a:rPr lang="en-US" altLang="ko-KR"/>
              <a:t>query='''SELECT avg(</a:t>
            </a:r>
            <a:r>
              <a:rPr lang="ko-KR" altLang="en-US"/>
              <a:t>나이</a:t>
            </a:r>
            <a:r>
              <a:rPr lang="en-US" altLang="ko-KR"/>
              <a:t>) as </a:t>
            </a:r>
            <a:r>
              <a:rPr lang="ko-KR" altLang="en-US"/>
              <a:t>나이평균</a:t>
            </a:r>
          </a:p>
          <a:p>
            <a:r>
              <a:rPr lang="ko-KR" altLang="en-US"/>
              <a:t>                </a:t>
            </a:r>
            <a:r>
              <a:rPr lang="en-US" altLang="ko-KR"/>
              <a:t>,count(</a:t>
            </a:r>
            <a:r>
              <a:rPr lang="ko-KR" altLang="en-US"/>
              <a:t>나이</a:t>
            </a:r>
            <a:r>
              <a:rPr lang="en-US" altLang="ko-KR"/>
              <a:t>) as </a:t>
            </a:r>
            <a:r>
              <a:rPr lang="ko-KR" altLang="en-US"/>
              <a:t>인원수</a:t>
            </a:r>
          </a:p>
          <a:p>
            <a:r>
              <a:rPr lang="ko-KR" altLang="en-US"/>
              <a:t>          </a:t>
            </a:r>
            <a:r>
              <a:rPr lang="en-US" altLang="ko-KR"/>
              <a:t>FROM </a:t>
            </a:r>
            <a:r>
              <a:rPr lang="ko-KR" altLang="en-US"/>
              <a:t>고객</a:t>
            </a:r>
            <a:r>
              <a:rPr lang="en-US" altLang="ko-KR"/>
              <a:t>'''</a:t>
            </a:r>
          </a:p>
          <a:p>
            <a:r>
              <a:rPr lang="en-US" altLang="ko-KR"/>
              <a:t>df=pd.read_sql_query(query,conn)</a:t>
            </a:r>
          </a:p>
          <a:p>
            <a:r>
              <a:rPr lang="en-US" altLang="ko-KR"/>
              <a:t>display(df)</a:t>
            </a:r>
          </a:p>
          <a:p>
            <a:r>
              <a:rPr lang="en-US" altLang="ko-KR"/>
              <a:t>conn.close()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query='''SELECT '</a:t>
            </a:r>
            <a:r>
              <a:rPr lang="ko-KR" altLang="en-US"/>
              <a:t>나이평균</a:t>
            </a:r>
            <a:r>
              <a:rPr lang="en-US" altLang="ko-KR"/>
              <a:t>' as </a:t>
            </a:r>
            <a:r>
              <a:rPr lang="ko-KR" altLang="en-US"/>
              <a:t>구분</a:t>
            </a:r>
            <a:r>
              <a:rPr lang="en-US" altLang="ko-KR"/>
              <a:t>, avg(</a:t>
            </a:r>
            <a:r>
              <a:rPr lang="ko-KR" altLang="en-US"/>
              <a:t>나이</a:t>
            </a:r>
            <a:r>
              <a:rPr lang="en-US" altLang="ko-KR"/>
              <a:t>) as </a:t>
            </a:r>
            <a:r>
              <a:rPr lang="ko-KR" altLang="en-US"/>
              <a:t>값 </a:t>
            </a:r>
            <a:r>
              <a:rPr lang="en-US" altLang="ko-KR"/>
              <a:t>FROM </a:t>
            </a:r>
            <a:r>
              <a:rPr lang="ko-KR" altLang="en-US"/>
              <a:t>고객</a:t>
            </a:r>
          </a:p>
          <a:p>
            <a:r>
              <a:rPr lang="ko-KR" altLang="en-US"/>
              <a:t>        </a:t>
            </a:r>
            <a:r>
              <a:rPr lang="en-US" altLang="ko-KR"/>
              <a:t>union ALL</a:t>
            </a:r>
          </a:p>
          <a:p>
            <a:r>
              <a:rPr lang="en-US" altLang="ko-KR"/>
              <a:t>SELECT '</a:t>
            </a:r>
            <a:r>
              <a:rPr lang="ko-KR" altLang="en-US"/>
              <a:t>인원수</a:t>
            </a:r>
            <a:r>
              <a:rPr lang="en-US" altLang="ko-KR"/>
              <a:t>' as </a:t>
            </a:r>
            <a:r>
              <a:rPr lang="ko-KR" altLang="en-US"/>
              <a:t>구분</a:t>
            </a:r>
            <a:r>
              <a:rPr lang="en-US" altLang="ko-KR"/>
              <a:t>, count(</a:t>
            </a:r>
            <a:r>
              <a:rPr lang="ko-KR" altLang="en-US"/>
              <a:t>나이</a:t>
            </a:r>
            <a:r>
              <a:rPr lang="en-US" altLang="ko-KR"/>
              <a:t>) as </a:t>
            </a:r>
            <a:r>
              <a:rPr lang="ko-KR" altLang="en-US"/>
              <a:t>값 </a:t>
            </a:r>
            <a:r>
              <a:rPr lang="en-US" altLang="ko-KR"/>
              <a:t>FROM </a:t>
            </a:r>
            <a:r>
              <a:rPr lang="ko-KR" altLang="en-US"/>
              <a:t>고객 </a:t>
            </a:r>
          </a:p>
          <a:p>
            <a:r>
              <a:rPr lang="ko-KR" altLang="en-US"/>
              <a:t>         </a:t>
            </a:r>
            <a:r>
              <a:rPr lang="en-US" altLang="ko-KR"/>
              <a:t>'''</a:t>
            </a:r>
          </a:p>
          <a:p>
            <a:r>
              <a:rPr lang="en-US" altLang="ko-KR"/>
              <a:t>df=pd.read_sql_query(query,conn)</a:t>
            </a:r>
          </a:p>
          <a:p>
            <a:r>
              <a:rPr lang="en-US" altLang="ko-KR"/>
              <a:t>display(df)</a:t>
            </a:r>
          </a:p>
          <a:p>
            <a:r>
              <a:rPr lang="en-US" altLang="ko-KR"/>
              <a:t>conn.close()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conn = sqlite3.connect(base_dir+'eCommerce.db', isolation_level=None)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SELECT a.*</a:t>
            </a:r>
          </a:p>
          <a:p>
            <a:r>
              <a:rPr lang="en-US" altLang="ko-KR"/>
              <a:t>          ,b.phone</a:t>
            </a:r>
          </a:p>
          <a:p>
            <a:r>
              <a:rPr lang="en-US" altLang="ko-KR"/>
              <a:t>FROM </a:t>
            </a:r>
            <a:r>
              <a:rPr lang="ko-KR" altLang="en-US"/>
              <a:t>고객 </a:t>
            </a:r>
            <a:r>
              <a:rPr lang="en-US" altLang="ko-KR"/>
              <a:t>as a</a:t>
            </a:r>
          </a:p>
          <a:p>
            <a:r>
              <a:rPr lang="en-US" altLang="ko-KR"/>
              <a:t>LEFT JOIN </a:t>
            </a:r>
            <a:r>
              <a:rPr lang="ko-KR" altLang="en-US"/>
              <a:t>담당자 </a:t>
            </a:r>
            <a:r>
              <a:rPr lang="en-US" altLang="ko-KR"/>
              <a:t>as b</a:t>
            </a:r>
          </a:p>
          <a:p>
            <a:r>
              <a:rPr lang="en-US" altLang="ko-KR"/>
              <a:t>ON a.</a:t>
            </a:r>
            <a:r>
              <a:rPr lang="ko-KR" altLang="en-US"/>
              <a:t>지역담당</a:t>
            </a:r>
            <a:r>
              <a:rPr lang="en-US" altLang="ko-KR"/>
              <a:t>=b.</a:t>
            </a:r>
            <a:r>
              <a:rPr lang="ko-KR" altLang="en-US"/>
              <a:t>담당자이름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E01B7-8503-46FE-8F69-33FA884C05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51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F7E48-169E-702A-B4E0-7510B887C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BC8BE4-50B9-6A82-9415-079C3CAB6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6FFC7-81B7-B2B7-6B3E-0CB4D9C4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AEE8-726A-4751-AB95-598A7011BD3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53011-C7A9-38C8-9F52-DD86E792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75731-A2FE-67D9-6B34-5F1ECCFD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9301-5635-4DA5-9354-D24A1BEF3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3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78A5F-71E9-356F-2586-1C2F4BBA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16406-862D-E93C-F159-ADDBBBB86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E4009-29F5-1F83-8875-AF5B48D9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AEE8-726A-4751-AB95-598A7011BD3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8D0DC-6520-BDF2-09F7-56AD7B7D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66EB6-9D28-E773-A32F-D99A47DC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9301-5635-4DA5-9354-D24A1BEF3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1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3E4573-38CC-2E82-5265-10FC5F8ED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ADE9F9-FA81-90A7-65D0-047783CBD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617BE-133B-EAB1-B3BF-522E983D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AEE8-726A-4751-AB95-598A7011BD3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E462B-A355-2D98-F449-EEBA5DED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6A3C5-7788-596E-40D9-29424C8A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9301-5635-4DA5-9354-D24A1BEF3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7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F1CD8-7133-5311-2AC0-270A0196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4A35D-077D-E515-B117-6FEAED27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C2095-474A-962D-CC9B-70016A95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AEE8-726A-4751-AB95-598A7011BD3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88CC8-426A-0856-4661-ABADE503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89C8C-EF98-CF81-711C-6C881F3F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9301-5635-4DA5-9354-D24A1BEF3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9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763FD-C418-9AA0-51C2-9C15A004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4A649-8B4A-4F25-18A4-0991037B2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E824B-2FC8-CEF8-9609-7E2300FD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AEE8-726A-4751-AB95-598A7011BD3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B4D53-CAC7-E7F3-0189-44100005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95748-7CBB-F04F-CDB5-44BB733C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9301-5635-4DA5-9354-D24A1BEF3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2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40DB8-1E00-60CA-EA62-99CC03A0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E31D0-99AB-4BD6-3E57-C15E5B886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7F6EA7-A62B-5A5E-51E0-72B80E2BC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533C30-E7DC-AF12-FBFB-CE2A79F0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AEE8-726A-4751-AB95-598A7011BD3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07700-F09C-78E1-FBC5-43214896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2168E-0E9C-D661-29BE-4528FA0A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9301-5635-4DA5-9354-D24A1BEF3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9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A21E7-B464-CF54-CC53-58E3FDA1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81529-DC3E-B8D9-859F-5DE1BA5A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AD5BDA-B8D9-7790-F689-6BA3FE214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82E37A-208C-5836-F028-AC8CCBB59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F34D6C-B706-FCD8-1C3C-CCB3D75E8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A5E3C6-675A-67FB-C053-94E2749F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AEE8-726A-4751-AB95-598A7011BD3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8360C-4344-FC02-EAF0-96B065A8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7AA24A-8843-1B74-088F-0B731CE7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9301-5635-4DA5-9354-D24A1BEF3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5BA1D-4D5C-5EC1-5EE9-43DC0304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805F5E-D834-469C-DF67-CE8406A4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AEE8-726A-4751-AB95-598A7011BD3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04DA0F-6A25-FB94-9727-887B09EB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EF3C04-F605-09A4-4532-91A42A1D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9301-5635-4DA5-9354-D24A1BEF3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D4D867-9359-9DE0-E256-61347271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AEE8-726A-4751-AB95-598A7011BD3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B149AB-3F4A-3138-B2D4-34389F79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89B16-CEC2-5D20-9031-ACB6679C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9301-5635-4DA5-9354-D24A1BEF3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5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F869D-1B70-9617-2317-3266654C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4AD1F-8579-3FA9-A9F7-7C9BB8283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159127-EF05-093C-D4E4-ADD707436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7A2BD4-40D3-E2AB-0324-C9BFA0FB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AEE8-726A-4751-AB95-598A7011BD3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0373A1-629D-C7C7-C7E0-C6A1B7EE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9CECBC-9063-14E1-D402-B8A138BA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9301-5635-4DA5-9354-D24A1BEF3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9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528A4-43C2-CE54-169F-84081C62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D67ACF-1CA4-AF78-852A-592DE8ED4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E124D2-12DA-F46E-727B-C24A1292F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129F16-9887-CB28-1444-96A00D76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AEE8-726A-4751-AB95-598A7011BD3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014A90-EB13-0A75-CAA3-F258123D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FBA9E-DAEA-C47D-F2C0-F029DD1D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9301-5635-4DA5-9354-D24A1BEF3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3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35D47A-CC56-1B6D-132A-35590F8E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75B162-393A-D5BC-345D-8C349D3CC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39253-CF2E-8756-9AA1-D74C1EED1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AEE8-726A-4751-AB95-598A7011BD3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558F4-BF8C-3849-C194-A725DCF78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1E3D7-BDED-5053-CB48-135AB8C51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9301-5635-4DA5-9354-D24A1BEF3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0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8F7B29-0393-DC52-1E08-929E65FBC24B}"/>
              </a:ext>
            </a:extLst>
          </p:cNvPr>
          <p:cNvSpPr/>
          <p:nvPr/>
        </p:nvSpPr>
        <p:spPr>
          <a:xfrm>
            <a:off x="0" y="0"/>
            <a:ext cx="12192000" cy="41553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997C5-049B-809F-ECCC-3B6A2A938C2F}"/>
              </a:ext>
            </a:extLst>
          </p:cNvPr>
          <p:cNvSpPr txBox="1"/>
          <p:nvPr/>
        </p:nvSpPr>
        <p:spPr>
          <a:xfrm>
            <a:off x="810228" y="694481"/>
            <a:ext cx="422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사전준비</a:t>
            </a:r>
            <a:r>
              <a:rPr lang="en-US" altLang="ko-KR">
                <a:solidFill>
                  <a:schemeClr val="bg1"/>
                </a:solidFill>
              </a:rPr>
              <a:t>: sqlLite </a:t>
            </a:r>
            <a:r>
              <a:rPr lang="ko-KR" altLang="en-US">
                <a:solidFill>
                  <a:schemeClr val="bg1"/>
                </a:solidFill>
              </a:rPr>
              <a:t>브라우저용 다운로드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07A64-3E1E-651D-08F2-F5C21F153E52}"/>
              </a:ext>
            </a:extLst>
          </p:cNvPr>
          <p:cNvSpPr txBox="1"/>
          <p:nvPr/>
        </p:nvSpPr>
        <p:spPr>
          <a:xfrm>
            <a:off x="810228" y="1210083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https://sqlitebrowser.org/dl/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889376-1654-173C-12AA-DE729859CC98}"/>
              </a:ext>
            </a:extLst>
          </p:cNvPr>
          <p:cNvSpPr txBox="1"/>
          <p:nvPr/>
        </p:nvSpPr>
        <p:spPr>
          <a:xfrm>
            <a:off x="6536260" y="1365944"/>
            <a:ext cx="484551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 b="1">
                <a:solidFill>
                  <a:schemeClr val="bg1"/>
                </a:solidFill>
              </a:rPr>
              <a:t>SQL</a:t>
            </a:r>
            <a:endParaRPr lang="ko-KR" altLang="en-US" sz="6600" b="1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E791D8-8559-F053-07C2-84F2CFA92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40" y="1720905"/>
            <a:ext cx="5273956" cy="12617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D952FC-1C59-69AF-D03C-04C8DA9C597B}"/>
              </a:ext>
            </a:extLst>
          </p:cNvPr>
          <p:cNvSpPr txBox="1"/>
          <p:nvPr/>
        </p:nvSpPr>
        <p:spPr>
          <a:xfrm>
            <a:off x="804440" y="4618299"/>
            <a:ext cx="2476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미리 검색하여 봅니다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/>
              <a:t>테이블 명세서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/>
              <a:t>스키마</a:t>
            </a:r>
          </a:p>
        </p:txBody>
      </p:sp>
    </p:spTree>
    <p:extLst>
      <p:ext uri="{BB962C8B-B14F-4D97-AF65-F5344CB8AC3E}">
        <p14:creationId xmlns:p14="http://schemas.microsoft.com/office/powerpoint/2010/main" val="416023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8F7B29-0393-DC52-1E08-929E65FBC24B}"/>
              </a:ext>
            </a:extLst>
          </p:cNvPr>
          <p:cNvSpPr/>
          <p:nvPr/>
        </p:nvSpPr>
        <p:spPr>
          <a:xfrm>
            <a:off x="0" y="1"/>
            <a:ext cx="12192000" cy="757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9379D-44F4-97A0-C9B0-E0169ADE207C}"/>
              </a:ext>
            </a:extLst>
          </p:cNvPr>
          <p:cNvSpPr txBox="1"/>
          <p:nvPr/>
        </p:nvSpPr>
        <p:spPr>
          <a:xfrm>
            <a:off x="396433" y="1478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[1] </a:t>
            </a:r>
            <a:r>
              <a:rPr lang="ko-KR" altLang="en-US" sz="2400" b="1">
                <a:solidFill>
                  <a:schemeClr val="bg1"/>
                </a:solidFill>
              </a:rPr>
              <a:t>테이블</a:t>
            </a:r>
            <a:r>
              <a:rPr lang="en-US" altLang="ko-KR" sz="2400" b="1">
                <a:solidFill>
                  <a:schemeClr val="bg1"/>
                </a:solidFill>
              </a:rPr>
              <a:t>(</a:t>
            </a:r>
            <a:r>
              <a:rPr lang="ko-KR" altLang="en-US" sz="2400" b="1">
                <a:solidFill>
                  <a:schemeClr val="bg1"/>
                </a:solidFill>
              </a:rPr>
              <a:t>관계형 데이터베이스</a:t>
            </a:r>
            <a:r>
              <a:rPr lang="en-US" altLang="ko-KR" sz="2400" b="1">
                <a:solidFill>
                  <a:schemeClr val="bg1"/>
                </a:solidFill>
              </a:rPr>
              <a:t>) </a:t>
            </a:r>
            <a:r>
              <a:rPr lang="ko-KR" altLang="en-US" sz="2400" b="1">
                <a:solidFill>
                  <a:schemeClr val="bg1"/>
                </a:solidFill>
              </a:rPr>
              <a:t>구성요소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FD4DCC-7B96-B714-11B5-93B7A58FC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1" y="3680579"/>
            <a:ext cx="5862396" cy="23035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06B284-C96A-CA37-2A2F-C6E2F346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385" y="3422276"/>
            <a:ext cx="5498356" cy="31400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5C154D9-00C8-BF6E-6029-6D5693AA3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490" y="1191693"/>
            <a:ext cx="5186960" cy="21194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D3E425-6A40-9F0A-AB62-AB0D990DF9A7}"/>
              </a:ext>
            </a:extLst>
          </p:cNvPr>
          <p:cNvSpPr txBox="1"/>
          <p:nvPr/>
        </p:nvSpPr>
        <p:spPr>
          <a:xfrm>
            <a:off x="312517" y="1287218"/>
            <a:ext cx="59841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테이블은 기본적으로 행</a:t>
            </a:r>
            <a:r>
              <a:rPr lang="en-US" altLang="ko-KR"/>
              <a:t>(row)</a:t>
            </a:r>
            <a:r>
              <a:rPr lang="ko-KR" altLang="en-US"/>
              <a:t>과 열</a:t>
            </a:r>
            <a:r>
              <a:rPr lang="en-US" altLang="ko-KR"/>
              <a:t>(column)</a:t>
            </a:r>
            <a:r>
              <a:rPr lang="ko-KR" altLang="en-US"/>
              <a:t>으로 구성되어 있는 </a:t>
            </a:r>
            <a:r>
              <a:rPr lang="en-US" altLang="ko-KR" b="1">
                <a:solidFill>
                  <a:srgbClr val="FF0000"/>
                </a:solidFill>
              </a:rPr>
              <a:t>2</a:t>
            </a:r>
            <a:r>
              <a:rPr lang="ko-KR" altLang="en-US" b="1">
                <a:solidFill>
                  <a:srgbClr val="FF0000"/>
                </a:solidFill>
              </a:rPr>
              <a:t>차원 표의 형태입니다</a:t>
            </a:r>
            <a:r>
              <a:rPr lang="en-US" altLang="ko-KR"/>
              <a:t>.</a:t>
            </a:r>
          </a:p>
          <a:p>
            <a:r>
              <a:rPr lang="ko-KR" altLang="en-US"/>
              <a:t>테이블은 필드(열)의 집합이며 필드는 값이 들어갈 장소임으로, 필드의 성격을 테이블 정의시 규정하거나 또는 테이블 작성후 변경합니다. </a:t>
            </a:r>
            <a:endParaRPr lang="en-US" altLang="ko-KR"/>
          </a:p>
          <a:p>
            <a:r>
              <a:rPr lang="ko-KR" altLang="en-US"/>
              <a:t>단 값이 입력된 후에 테이블내의 필드속성을 변경하면 필드내의 모든 값이 삭제되고 빈 필드만 남을 수도 있으니 주의해야 합니다.</a:t>
            </a:r>
          </a:p>
        </p:txBody>
      </p:sp>
    </p:spTree>
    <p:extLst>
      <p:ext uri="{BB962C8B-B14F-4D97-AF65-F5344CB8AC3E}">
        <p14:creationId xmlns:p14="http://schemas.microsoft.com/office/powerpoint/2010/main" val="63625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F5DE1682-AB3C-19A6-1B6E-891E4FF3A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494" y="1281737"/>
            <a:ext cx="4781550" cy="53625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D1FB70-03E8-8FA5-DCC4-21EBA530FC3E}"/>
              </a:ext>
            </a:extLst>
          </p:cNvPr>
          <p:cNvSpPr/>
          <p:nvPr/>
        </p:nvSpPr>
        <p:spPr>
          <a:xfrm>
            <a:off x="0" y="1"/>
            <a:ext cx="12192000" cy="757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9379D-44F4-97A0-C9B0-E0169ADE207C}"/>
              </a:ext>
            </a:extLst>
          </p:cNvPr>
          <p:cNvSpPr txBox="1"/>
          <p:nvPr/>
        </p:nvSpPr>
        <p:spPr>
          <a:xfrm>
            <a:off x="312516" y="1478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[2-1] SQLite</a:t>
            </a:r>
            <a:r>
              <a:rPr lang="ko-KR" altLang="en-US" sz="2400" b="1">
                <a:solidFill>
                  <a:schemeClr val="bg1"/>
                </a:solidFill>
              </a:rPr>
              <a:t>에서 테이블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FAD773-587C-D4AE-2002-C429CA716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43" y="1404604"/>
            <a:ext cx="3286125" cy="857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76EA53-34A3-6B13-F5F7-613AF9FE0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43" y="3939775"/>
            <a:ext cx="4223192" cy="27045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C08149-1A22-A2AE-4FEF-7E1FD39A00B1}"/>
              </a:ext>
            </a:extLst>
          </p:cNvPr>
          <p:cNvSpPr txBox="1"/>
          <p:nvPr/>
        </p:nvSpPr>
        <p:spPr>
          <a:xfrm>
            <a:off x="648182" y="863983"/>
            <a:ext cx="19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(1) SQLite</a:t>
            </a:r>
            <a:r>
              <a:rPr lang="ko-KR" altLang="en-US"/>
              <a:t>를 실행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8E971-FA41-7AB9-852B-315EF99CBB9C}"/>
              </a:ext>
            </a:extLst>
          </p:cNvPr>
          <p:cNvSpPr txBox="1"/>
          <p:nvPr/>
        </p:nvSpPr>
        <p:spPr>
          <a:xfrm>
            <a:off x="563843" y="2739446"/>
            <a:ext cx="4215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(2</a:t>
            </a:r>
            <a:r>
              <a:rPr lang="en-US" altLang="ko-KR" b="1"/>
              <a:t>) [</a:t>
            </a:r>
            <a:r>
              <a:rPr lang="ko-KR" altLang="en-US" b="1"/>
              <a:t>필드를 포함하는 여러테이블의 </a:t>
            </a:r>
            <a:endParaRPr lang="en-US" altLang="ko-KR" b="1"/>
          </a:p>
          <a:p>
            <a:r>
              <a:rPr lang="en-US" altLang="ko-KR" b="1"/>
              <a:t>      </a:t>
            </a:r>
            <a:r>
              <a:rPr lang="ko-KR" altLang="en-US" b="1"/>
              <a:t>데이터베이스생성</a:t>
            </a:r>
            <a:r>
              <a:rPr lang="en-US" altLang="ko-KR" b="1"/>
              <a:t>]</a:t>
            </a:r>
          </a:p>
          <a:p>
            <a:endParaRPr lang="en-US" altLang="ko-KR"/>
          </a:p>
          <a:p>
            <a:r>
              <a:rPr lang="ko-KR" altLang="en-US" b="1">
                <a:solidFill>
                  <a:srgbClr val="FF0000"/>
                </a:solidFill>
              </a:rPr>
              <a:t>새데이터베이스</a:t>
            </a:r>
            <a:r>
              <a:rPr lang="en-US" altLang="ko-KR" b="1">
                <a:solidFill>
                  <a:srgbClr val="FF0000"/>
                </a:solidFill>
              </a:rPr>
              <a:t>-</a:t>
            </a:r>
            <a:r>
              <a:rPr lang="ko-KR" altLang="en-US" b="1">
                <a:solidFill>
                  <a:srgbClr val="FF0000"/>
                </a:solidFill>
              </a:rPr>
              <a:t>폴더선택</a:t>
            </a:r>
            <a:r>
              <a:rPr lang="en-US" altLang="ko-KR" b="1">
                <a:solidFill>
                  <a:srgbClr val="FF0000"/>
                </a:solidFill>
              </a:rPr>
              <a:t>-eCommerce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5F9AA1-F0F9-8580-77A0-15122169543D}"/>
              </a:ext>
            </a:extLst>
          </p:cNvPr>
          <p:cNvSpPr txBox="1"/>
          <p:nvPr/>
        </p:nvSpPr>
        <p:spPr>
          <a:xfrm>
            <a:off x="5584482" y="86398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(3) </a:t>
            </a:r>
            <a:r>
              <a:rPr lang="ko-KR" altLang="en-US" b="1"/>
              <a:t>테이블 이름 정의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9D6058-B973-17A1-E2E1-322B293DEB1D}"/>
              </a:ext>
            </a:extLst>
          </p:cNvPr>
          <p:cNvSpPr txBox="1"/>
          <p:nvPr/>
        </p:nvSpPr>
        <p:spPr>
          <a:xfrm>
            <a:off x="6941772" y="2261854"/>
            <a:ext cx="3887603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(4) </a:t>
            </a:r>
            <a:r>
              <a:rPr lang="ko-KR" altLang="en-US" b="1">
                <a:solidFill>
                  <a:schemeClr val="bg1"/>
                </a:solidFill>
              </a:rPr>
              <a:t>필드명 및  타입</a:t>
            </a:r>
            <a:r>
              <a:rPr lang="en-US" altLang="ko-KR" b="1">
                <a:solidFill>
                  <a:schemeClr val="bg1"/>
                </a:solidFill>
              </a:rPr>
              <a:t>, </a:t>
            </a:r>
            <a:r>
              <a:rPr lang="ko-KR" altLang="en-US" b="1">
                <a:solidFill>
                  <a:schemeClr val="bg1"/>
                </a:solidFill>
              </a:rPr>
              <a:t>제약 조건 설정</a:t>
            </a:r>
            <a:endParaRPr lang="en-US" altLang="ko-KR" b="1">
              <a:solidFill>
                <a:schemeClr val="bg1"/>
              </a:solidFill>
            </a:endParaRPr>
          </a:p>
          <a:p>
            <a:r>
              <a:rPr lang="en-US" altLang="ko-KR" b="1">
                <a:solidFill>
                  <a:schemeClr val="bg1"/>
                </a:solidFill>
              </a:rPr>
              <a:t>     </a:t>
            </a:r>
            <a:r>
              <a:rPr lang="ko-KR" altLang="en-US" b="1">
                <a:solidFill>
                  <a:schemeClr val="bg1"/>
                </a:solidFill>
              </a:rPr>
              <a:t>필드명은 더블클릭해야 추가됨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342FB3-D80E-3FC1-B9DD-512F62C7CE0A}"/>
              </a:ext>
            </a:extLst>
          </p:cNvPr>
          <p:cNvCxnSpPr>
            <a:cxnSpLocks/>
          </p:cNvCxnSpPr>
          <p:nvPr/>
        </p:nvCxnSpPr>
        <p:spPr>
          <a:xfrm>
            <a:off x="6096000" y="1162330"/>
            <a:ext cx="0" cy="670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B660D0E-4B12-ECF8-DA80-142A77F0DFDB}"/>
              </a:ext>
            </a:extLst>
          </p:cNvPr>
          <p:cNvCxnSpPr>
            <a:cxnSpLocks/>
          </p:cNvCxnSpPr>
          <p:nvPr/>
        </p:nvCxnSpPr>
        <p:spPr>
          <a:xfrm flipH="1">
            <a:off x="6406586" y="2914234"/>
            <a:ext cx="916330" cy="808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84C3BA2-7FB1-57E2-9C70-FE54CAFBEA3E}"/>
              </a:ext>
            </a:extLst>
          </p:cNvPr>
          <p:cNvCxnSpPr>
            <a:cxnSpLocks/>
          </p:cNvCxnSpPr>
          <p:nvPr/>
        </p:nvCxnSpPr>
        <p:spPr>
          <a:xfrm>
            <a:off x="7962344" y="2938609"/>
            <a:ext cx="112925" cy="798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4862D80-8287-B686-39E5-AB199639A878}"/>
              </a:ext>
            </a:extLst>
          </p:cNvPr>
          <p:cNvCxnSpPr>
            <a:cxnSpLocks/>
          </p:cNvCxnSpPr>
          <p:nvPr/>
        </p:nvCxnSpPr>
        <p:spPr>
          <a:xfrm>
            <a:off x="8772649" y="2924112"/>
            <a:ext cx="112925" cy="798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A3FEF8-E7F7-59A2-0F6B-27C53CFDA6D7}"/>
              </a:ext>
            </a:extLst>
          </p:cNvPr>
          <p:cNvSpPr txBox="1"/>
          <p:nvPr/>
        </p:nvSpPr>
        <p:spPr>
          <a:xfrm>
            <a:off x="8622255" y="5691520"/>
            <a:ext cx="2113079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자동으로 만들어짐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4BA243-0FB4-118A-1601-52BD75E38035}"/>
              </a:ext>
            </a:extLst>
          </p:cNvPr>
          <p:cNvSpPr txBox="1"/>
          <p:nvPr/>
        </p:nvSpPr>
        <p:spPr>
          <a:xfrm>
            <a:off x="5454570" y="193441"/>
            <a:ext cx="6424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https://www.tutorialspoint.com/sqlite/sqlite_data_types.htm</a:t>
            </a:r>
          </a:p>
        </p:txBody>
      </p:sp>
    </p:spTree>
    <p:extLst>
      <p:ext uri="{BB962C8B-B14F-4D97-AF65-F5344CB8AC3E}">
        <p14:creationId xmlns:p14="http://schemas.microsoft.com/office/powerpoint/2010/main" val="229261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3D1FB70-03E8-8FA5-DCC4-21EBA530FC3E}"/>
              </a:ext>
            </a:extLst>
          </p:cNvPr>
          <p:cNvSpPr/>
          <p:nvPr/>
        </p:nvSpPr>
        <p:spPr>
          <a:xfrm>
            <a:off x="0" y="1"/>
            <a:ext cx="12192000" cy="757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9379D-44F4-97A0-C9B0-E0169ADE207C}"/>
              </a:ext>
            </a:extLst>
          </p:cNvPr>
          <p:cNvSpPr txBox="1"/>
          <p:nvPr/>
        </p:nvSpPr>
        <p:spPr>
          <a:xfrm>
            <a:off x="312515" y="147842"/>
            <a:ext cx="72226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[2-2] SQLite</a:t>
            </a:r>
            <a:r>
              <a:rPr lang="ko-KR" altLang="en-US" sz="2400" b="1">
                <a:solidFill>
                  <a:schemeClr val="bg1"/>
                </a:solidFill>
              </a:rPr>
              <a:t>에서 테이블 생성후 데이터 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70915-FCE5-E7C0-AB3B-BD227DF98BB7}"/>
              </a:ext>
            </a:extLst>
          </p:cNvPr>
          <p:cNvSpPr txBox="1"/>
          <p:nvPr/>
        </p:nvSpPr>
        <p:spPr>
          <a:xfrm>
            <a:off x="517822" y="1058086"/>
            <a:ext cx="921335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테이블 생성시 제약조건에 따라 입력제한에 대한 </a:t>
            </a:r>
            <a:r>
              <a:rPr lang="en-US" altLang="ko-KR" b="1">
                <a:solidFill>
                  <a:schemeClr val="bg1"/>
                </a:solidFill>
              </a:rPr>
              <a:t>SQL Lite</a:t>
            </a:r>
            <a:r>
              <a:rPr lang="ko-KR" altLang="en-US" b="1">
                <a:solidFill>
                  <a:schemeClr val="bg1"/>
                </a:solidFill>
              </a:rPr>
              <a:t>의 독특함에 대해 알아봅니다</a:t>
            </a:r>
            <a:r>
              <a:rPr lang="en-US" altLang="ko-KR" b="1">
                <a:solidFill>
                  <a:schemeClr val="bg1"/>
                </a:solidFill>
              </a:rPr>
              <a:t>.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D1A512-570F-DD6A-B67D-B24903AD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22" y="1495426"/>
            <a:ext cx="4781550" cy="51252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E6F315-2A5E-9493-8B74-1A5FD3119DB7}"/>
              </a:ext>
            </a:extLst>
          </p:cNvPr>
          <p:cNvSpPr txBox="1"/>
          <p:nvPr/>
        </p:nvSpPr>
        <p:spPr>
          <a:xfrm>
            <a:off x="5580107" y="1522103"/>
            <a:ext cx="62839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https://clubred.tistory.com/entry/SQLite-SQLite-%EC%9D%98-%EB%AA%A8%EB%93%A0-%EA%B2%83-1%EB%B6%80-%EC%86%8C%EA%B0%9C-%EB%B0%8F-FAQ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3E676D0-79F9-2C97-02FA-E6955B17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106" y="3010745"/>
            <a:ext cx="5734050" cy="36099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3ACCB2-5093-DA4F-DF1B-ED54770E4BCE}"/>
              </a:ext>
            </a:extLst>
          </p:cNvPr>
          <p:cNvSpPr txBox="1"/>
          <p:nvPr/>
        </p:nvSpPr>
        <p:spPr>
          <a:xfrm>
            <a:off x="5706319" y="2662177"/>
            <a:ext cx="5767797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 SQL Lite</a:t>
            </a:r>
            <a:r>
              <a:rPr lang="ko-KR" altLang="en-US" sz="1600" b="1">
                <a:solidFill>
                  <a:schemeClr val="bg1"/>
                </a:solidFill>
              </a:rPr>
              <a:t>는 기본키로 정의된 필드만 제약조건 위배를 검사함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1827EEB-0726-F764-3D5D-EFBB174197EC}"/>
              </a:ext>
            </a:extLst>
          </p:cNvPr>
          <p:cNvSpPr/>
          <p:nvPr/>
        </p:nvSpPr>
        <p:spPr>
          <a:xfrm>
            <a:off x="8108065" y="3310359"/>
            <a:ext cx="358816" cy="3588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DC94E6F-9D77-F73C-E4A0-527814E9B71C}"/>
              </a:ext>
            </a:extLst>
          </p:cNvPr>
          <p:cNvSpPr/>
          <p:nvPr/>
        </p:nvSpPr>
        <p:spPr>
          <a:xfrm>
            <a:off x="6939022" y="4456916"/>
            <a:ext cx="358816" cy="3588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1B4B9DF-A29B-7ABE-4189-46EE8A2991CB}"/>
              </a:ext>
            </a:extLst>
          </p:cNvPr>
          <p:cNvSpPr/>
          <p:nvPr/>
        </p:nvSpPr>
        <p:spPr>
          <a:xfrm>
            <a:off x="10249382" y="3785584"/>
            <a:ext cx="358816" cy="3588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9A84A063-7892-9B25-F6DD-9774EC937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56" y="1616182"/>
            <a:ext cx="5482544" cy="1803998"/>
          </a:xfrm>
          <a:prstGeom prst="rect">
            <a:avLst/>
          </a:prstGeom>
          <a:ln>
            <a:noFill/>
          </a:ln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774513-2A5F-B154-97B3-0874F1B097DC}"/>
              </a:ext>
            </a:extLst>
          </p:cNvPr>
          <p:cNvSpPr/>
          <p:nvPr/>
        </p:nvSpPr>
        <p:spPr>
          <a:xfrm>
            <a:off x="613457" y="1616181"/>
            <a:ext cx="5482543" cy="29675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D1FB70-03E8-8FA5-DCC4-21EBA530FC3E}"/>
              </a:ext>
            </a:extLst>
          </p:cNvPr>
          <p:cNvSpPr/>
          <p:nvPr/>
        </p:nvSpPr>
        <p:spPr>
          <a:xfrm>
            <a:off x="0" y="1"/>
            <a:ext cx="12192000" cy="757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9379D-44F4-97A0-C9B0-E0169ADE207C}"/>
              </a:ext>
            </a:extLst>
          </p:cNvPr>
          <p:cNvSpPr txBox="1"/>
          <p:nvPr/>
        </p:nvSpPr>
        <p:spPr>
          <a:xfrm>
            <a:off x="312515" y="147842"/>
            <a:ext cx="72226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[2-3] </a:t>
            </a:r>
            <a:r>
              <a:rPr lang="ko-KR" altLang="en-US" sz="2400" b="1">
                <a:solidFill>
                  <a:schemeClr val="bg1"/>
                </a:solidFill>
              </a:rPr>
              <a:t>데이터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046C52-2E13-97BB-4A9A-0AFB00F8F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58" y="4634799"/>
            <a:ext cx="5482541" cy="6070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77C951-9C58-C168-6D9C-D6F938139469}"/>
              </a:ext>
            </a:extLst>
          </p:cNvPr>
          <p:cNvSpPr txBox="1"/>
          <p:nvPr/>
        </p:nvSpPr>
        <p:spPr>
          <a:xfrm>
            <a:off x="613458" y="1099595"/>
            <a:ext cx="9265678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sql </a:t>
            </a:r>
            <a:r>
              <a:rPr lang="ko-KR" altLang="en-US" b="1">
                <a:solidFill>
                  <a:schemeClr val="bg1"/>
                </a:solidFill>
              </a:rPr>
              <a:t>명령어로 테이블에 다음과 같이 데이터를 추가 하고 </a:t>
            </a:r>
            <a:r>
              <a:rPr lang="en-US" altLang="ko-KR" b="1">
                <a:solidFill>
                  <a:schemeClr val="bg1"/>
                </a:solidFill>
              </a:rPr>
              <a:t>[</a:t>
            </a:r>
            <a:r>
              <a:rPr lang="ko-KR" altLang="en-US" b="1">
                <a:solidFill>
                  <a:schemeClr val="bg1"/>
                </a:solidFill>
              </a:rPr>
              <a:t>데이터 보기</a:t>
            </a:r>
            <a:r>
              <a:rPr lang="en-US" altLang="ko-KR" b="1">
                <a:solidFill>
                  <a:schemeClr val="bg1"/>
                </a:solidFill>
              </a:rPr>
              <a:t>] </a:t>
            </a:r>
            <a:r>
              <a:rPr lang="ko-KR" altLang="en-US" b="1">
                <a:solidFill>
                  <a:schemeClr val="bg1"/>
                </a:solidFill>
              </a:rPr>
              <a:t>에서 확인 하시오</a:t>
            </a:r>
            <a:r>
              <a:rPr lang="en-US" altLang="ko-KR" b="1">
                <a:solidFill>
                  <a:schemeClr val="bg1"/>
                </a:solidFill>
              </a:rPr>
              <a:t>.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AAC150A-AB10-C50E-982D-504E88E6E97D}"/>
              </a:ext>
            </a:extLst>
          </p:cNvPr>
          <p:cNvSpPr/>
          <p:nvPr/>
        </p:nvSpPr>
        <p:spPr>
          <a:xfrm>
            <a:off x="5451676" y="1736203"/>
            <a:ext cx="462987" cy="4629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25408B0-5CE0-40EF-17B3-D83CA7798471}"/>
              </a:ext>
            </a:extLst>
          </p:cNvPr>
          <p:cNvSpPr/>
          <p:nvPr/>
        </p:nvSpPr>
        <p:spPr>
          <a:xfrm>
            <a:off x="1875099" y="2808613"/>
            <a:ext cx="462987" cy="4629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2</a:t>
            </a:r>
            <a:endParaRPr lang="ko-KR" altLang="en-US" b="1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89A5A60-0AF8-B692-6CCD-0C89937807AD}"/>
              </a:ext>
            </a:extLst>
          </p:cNvPr>
          <p:cNvSpPr/>
          <p:nvPr/>
        </p:nvSpPr>
        <p:spPr>
          <a:xfrm>
            <a:off x="1689904" y="1930849"/>
            <a:ext cx="462987" cy="4629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</a:t>
            </a:r>
            <a:endParaRPr lang="ko-KR" alt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F3EB3A-254D-E35C-1E0F-5605F689AEDD}"/>
              </a:ext>
            </a:extLst>
          </p:cNvPr>
          <p:cNvSpPr txBox="1"/>
          <p:nvPr/>
        </p:nvSpPr>
        <p:spPr>
          <a:xfrm>
            <a:off x="6609144" y="1736203"/>
            <a:ext cx="31213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[1] SQL </a:t>
            </a:r>
            <a:r>
              <a:rPr lang="ko-KR" altLang="en-US"/>
              <a:t>실행을 클릭</a:t>
            </a:r>
            <a:endParaRPr lang="en-US" altLang="ko-KR"/>
          </a:p>
          <a:p>
            <a:r>
              <a:rPr lang="en-US" altLang="ko-KR"/>
              <a:t>[2] </a:t>
            </a:r>
            <a:r>
              <a:rPr lang="ko-KR" altLang="en-US"/>
              <a:t>코드 창에 </a:t>
            </a:r>
            <a:r>
              <a:rPr lang="en-US" altLang="ko-KR"/>
              <a:t>SQL </a:t>
            </a:r>
            <a:r>
              <a:rPr lang="ko-KR" altLang="en-US"/>
              <a:t>코드 작성</a:t>
            </a:r>
            <a:endParaRPr lang="en-US" altLang="ko-KR"/>
          </a:p>
          <a:p>
            <a:r>
              <a:rPr lang="en-US" altLang="ko-KR"/>
              <a:t>[3] </a:t>
            </a:r>
            <a:r>
              <a:rPr lang="ko-KR" altLang="en-US"/>
              <a:t>실행 클릭</a:t>
            </a:r>
            <a:endParaRPr lang="en-US" altLang="ko-KR"/>
          </a:p>
          <a:p>
            <a:r>
              <a:rPr lang="en-US" altLang="ko-KR"/>
              <a:t>[4] </a:t>
            </a:r>
            <a:r>
              <a:rPr lang="ko-KR" altLang="en-US"/>
              <a:t>하단의 에러 확인</a:t>
            </a:r>
            <a:endParaRPr lang="en-US" altLang="ko-KR"/>
          </a:p>
          <a:p>
            <a:r>
              <a:rPr lang="en-US" altLang="ko-KR"/>
              <a:t>[5] </a:t>
            </a:r>
            <a:r>
              <a:rPr lang="ko-KR" altLang="en-US"/>
              <a:t>데이터보기</a:t>
            </a:r>
            <a:endParaRPr lang="en-US" altLang="ko-KR"/>
          </a:p>
          <a:p>
            <a:r>
              <a:rPr lang="en-US" altLang="ko-KR"/>
              <a:t>[6] </a:t>
            </a:r>
            <a:r>
              <a:rPr lang="ko-KR" altLang="en-US"/>
              <a:t>자료 확인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DA1BEAF-3CE3-9974-AFB4-00F7601C8D47}"/>
              </a:ext>
            </a:extLst>
          </p:cNvPr>
          <p:cNvSpPr/>
          <p:nvPr/>
        </p:nvSpPr>
        <p:spPr>
          <a:xfrm>
            <a:off x="3889092" y="3973481"/>
            <a:ext cx="462987" cy="4629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4</a:t>
            </a:r>
            <a:endParaRPr lang="ko-KR" altLang="en-US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6572D1-142A-086C-51B2-62A942C64935}"/>
              </a:ext>
            </a:extLst>
          </p:cNvPr>
          <p:cNvSpPr/>
          <p:nvPr/>
        </p:nvSpPr>
        <p:spPr>
          <a:xfrm>
            <a:off x="2283491" y="1616182"/>
            <a:ext cx="830099" cy="314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E2F20C1-19C2-F129-ECFD-990F86976C37}"/>
              </a:ext>
            </a:extLst>
          </p:cNvPr>
          <p:cNvSpPr/>
          <p:nvPr/>
        </p:nvSpPr>
        <p:spPr>
          <a:xfrm>
            <a:off x="3163746" y="1542021"/>
            <a:ext cx="462987" cy="4629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5</a:t>
            </a:r>
            <a:endParaRPr lang="ko-KR" altLang="en-US" b="1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B321E4A-1FB6-1385-F7C2-2EE6D034E36E}"/>
              </a:ext>
            </a:extLst>
          </p:cNvPr>
          <p:cNvSpPr/>
          <p:nvPr/>
        </p:nvSpPr>
        <p:spPr>
          <a:xfrm>
            <a:off x="3923816" y="4723117"/>
            <a:ext cx="462987" cy="4629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6</a:t>
            </a:r>
            <a:endParaRPr lang="ko-KR" altLang="en-US" b="1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645F76-E6E9-63C3-3F4F-4AAC4A03C276}"/>
              </a:ext>
            </a:extLst>
          </p:cNvPr>
          <p:cNvGrpSpPr/>
          <p:nvPr/>
        </p:nvGrpSpPr>
        <p:grpSpPr>
          <a:xfrm>
            <a:off x="613459" y="3410995"/>
            <a:ext cx="5482542" cy="1056206"/>
            <a:chOff x="613459" y="3410995"/>
            <a:chExt cx="5482542" cy="1056206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680D62C-AA2A-54E9-6544-D74606A2C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459" y="3410995"/>
              <a:ext cx="5482542" cy="1056206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29C172C-3E03-F917-08EF-B96D3C2E79C1}"/>
                </a:ext>
              </a:extLst>
            </p:cNvPr>
            <p:cNvSpPr/>
            <p:nvPr/>
          </p:nvSpPr>
          <p:spPr>
            <a:xfrm>
              <a:off x="707010" y="3883843"/>
              <a:ext cx="3026004" cy="452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57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3D1FB70-03E8-8FA5-DCC4-21EBA530FC3E}"/>
              </a:ext>
            </a:extLst>
          </p:cNvPr>
          <p:cNvSpPr/>
          <p:nvPr/>
        </p:nvSpPr>
        <p:spPr>
          <a:xfrm>
            <a:off x="0" y="1"/>
            <a:ext cx="12192000" cy="757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9379D-44F4-97A0-C9B0-E0169ADE207C}"/>
              </a:ext>
            </a:extLst>
          </p:cNvPr>
          <p:cNvSpPr txBox="1"/>
          <p:nvPr/>
        </p:nvSpPr>
        <p:spPr>
          <a:xfrm>
            <a:off x="312515" y="147842"/>
            <a:ext cx="72226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[2-3] </a:t>
            </a:r>
            <a:r>
              <a:rPr lang="ko-KR" altLang="en-US" sz="2400" b="1">
                <a:solidFill>
                  <a:schemeClr val="bg1"/>
                </a:solidFill>
              </a:rPr>
              <a:t>필드 추가</a:t>
            </a:r>
            <a:r>
              <a:rPr lang="en-US" altLang="ko-KR" sz="2400" b="1">
                <a:solidFill>
                  <a:schemeClr val="bg1"/>
                </a:solidFill>
              </a:rPr>
              <a:t>, </a:t>
            </a:r>
            <a:r>
              <a:rPr lang="ko-KR" altLang="en-US" sz="2400" b="1">
                <a:solidFill>
                  <a:schemeClr val="bg1"/>
                </a:solidFill>
              </a:rPr>
              <a:t>업데이트</a:t>
            </a:r>
            <a:r>
              <a:rPr lang="en-US" altLang="ko-KR" sz="2400" b="1">
                <a:solidFill>
                  <a:schemeClr val="bg1"/>
                </a:solidFill>
              </a:rPr>
              <a:t>,</a:t>
            </a:r>
            <a:r>
              <a:rPr lang="ko-KR" altLang="en-US" sz="2400" b="1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7C951-9C58-C168-6D9C-D6F938139469}"/>
              </a:ext>
            </a:extLst>
          </p:cNvPr>
          <p:cNvSpPr txBox="1"/>
          <p:nvPr/>
        </p:nvSpPr>
        <p:spPr>
          <a:xfrm>
            <a:off x="422540" y="1005539"/>
            <a:ext cx="6638356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sql </a:t>
            </a:r>
            <a:r>
              <a:rPr lang="ko-KR" altLang="en-US" b="1">
                <a:solidFill>
                  <a:schemeClr val="bg1"/>
                </a:solidFill>
              </a:rPr>
              <a:t>명령어로 지역 담당자 필드를 추가</a:t>
            </a:r>
            <a:r>
              <a:rPr lang="en-US" altLang="ko-KR" b="1">
                <a:solidFill>
                  <a:schemeClr val="bg1"/>
                </a:solidFill>
              </a:rPr>
              <a:t>, </a:t>
            </a:r>
            <a:r>
              <a:rPr lang="ko-KR" altLang="en-US" b="1">
                <a:solidFill>
                  <a:schemeClr val="bg1"/>
                </a:solidFill>
              </a:rPr>
              <a:t>필드의 성격의 </a:t>
            </a:r>
            <a:r>
              <a:rPr lang="en-US" altLang="ko-KR" b="1">
                <a:solidFill>
                  <a:schemeClr val="bg1"/>
                </a:solidFill>
              </a:rPr>
              <a:t>TEXT</a:t>
            </a:r>
          </a:p>
          <a:p>
            <a:r>
              <a:rPr lang="en-US" altLang="ko-KR" b="1">
                <a:solidFill>
                  <a:schemeClr val="bg1"/>
                </a:solidFill>
              </a:rPr>
              <a:t>sql </a:t>
            </a:r>
            <a:r>
              <a:rPr lang="ko-KR" altLang="en-US" b="1">
                <a:solidFill>
                  <a:schemeClr val="bg1"/>
                </a:solidFill>
              </a:rPr>
              <a:t>명령어로 주소가 </a:t>
            </a:r>
            <a:r>
              <a:rPr lang="en-US" altLang="ko-KR" b="1">
                <a:solidFill>
                  <a:schemeClr val="bg1"/>
                </a:solidFill>
              </a:rPr>
              <a:t>‘</a:t>
            </a:r>
            <a:r>
              <a:rPr lang="ko-KR" altLang="en-US" b="1">
                <a:solidFill>
                  <a:schemeClr val="bg1"/>
                </a:solidFill>
              </a:rPr>
              <a:t>경기</a:t>
            </a:r>
            <a:r>
              <a:rPr lang="en-US" altLang="ko-KR" b="1">
                <a:solidFill>
                  <a:schemeClr val="bg1"/>
                </a:solidFill>
              </a:rPr>
              <a:t>’ </a:t>
            </a:r>
            <a:r>
              <a:rPr lang="ko-KR" altLang="en-US" b="1">
                <a:solidFill>
                  <a:schemeClr val="bg1"/>
                </a:solidFill>
              </a:rPr>
              <a:t>이면 지역담당을 </a:t>
            </a:r>
            <a:r>
              <a:rPr lang="en-US" altLang="ko-KR" b="1">
                <a:solidFill>
                  <a:schemeClr val="bg1"/>
                </a:solidFill>
              </a:rPr>
              <a:t>‘</a:t>
            </a:r>
            <a:r>
              <a:rPr lang="ko-KR" altLang="en-US" b="1">
                <a:solidFill>
                  <a:schemeClr val="bg1"/>
                </a:solidFill>
              </a:rPr>
              <a:t>홍길동</a:t>
            </a:r>
            <a:r>
              <a:rPr lang="en-US" altLang="ko-KR" b="1">
                <a:solidFill>
                  <a:schemeClr val="bg1"/>
                </a:solidFill>
              </a:rPr>
              <a:t>’</a:t>
            </a:r>
            <a:r>
              <a:rPr lang="ko-KR" altLang="en-US" b="1">
                <a:solidFill>
                  <a:schemeClr val="bg1"/>
                </a:solidFill>
              </a:rPr>
              <a:t>으로 변경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FF8EA0-043F-3F74-D790-5E97382D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40" y="4989231"/>
            <a:ext cx="5050080" cy="14419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6027D4-1C5E-6B6B-E51F-6FDDE6E40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40" y="1707996"/>
            <a:ext cx="3717382" cy="2547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230817-AC16-A2C3-AB51-92D456EA138F}"/>
              </a:ext>
            </a:extLst>
          </p:cNvPr>
          <p:cNvSpPr txBox="1"/>
          <p:nvPr/>
        </p:nvSpPr>
        <p:spPr>
          <a:xfrm>
            <a:off x="422540" y="4619899"/>
            <a:ext cx="7678705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sql </a:t>
            </a:r>
            <a:r>
              <a:rPr lang="ko-KR" altLang="en-US" b="1">
                <a:solidFill>
                  <a:schemeClr val="bg1"/>
                </a:solidFill>
              </a:rPr>
              <a:t>명령어로 고객이름에 </a:t>
            </a:r>
            <a:r>
              <a:rPr lang="en-US" altLang="ko-KR" b="1">
                <a:solidFill>
                  <a:schemeClr val="bg1"/>
                </a:solidFill>
              </a:rPr>
              <a:t>‘</a:t>
            </a:r>
            <a:r>
              <a:rPr lang="ko-KR" altLang="en-US" b="1">
                <a:solidFill>
                  <a:schemeClr val="bg1"/>
                </a:solidFill>
              </a:rPr>
              <a:t>추가</a:t>
            </a:r>
            <a:r>
              <a:rPr lang="en-US" altLang="ko-KR" b="1">
                <a:solidFill>
                  <a:schemeClr val="bg1"/>
                </a:solidFill>
              </a:rPr>
              <a:t>’ </a:t>
            </a:r>
            <a:r>
              <a:rPr lang="ko-KR" altLang="en-US" b="1">
                <a:solidFill>
                  <a:schemeClr val="bg1"/>
                </a:solidFill>
              </a:rPr>
              <a:t>가 포함된 고객을 제외한 고객 모두 삭제</a:t>
            </a:r>
          </a:p>
        </p:txBody>
      </p:sp>
    </p:spTree>
    <p:extLst>
      <p:ext uri="{BB962C8B-B14F-4D97-AF65-F5344CB8AC3E}">
        <p14:creationId xmlns:p14="http://schemas.microsoft.com/office/powerpoint/2010/main" val="186049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3D1FB70-03E8-8FA5-DCC4-21EBA530FC3E}"/>
              </a:ext>
            </a:extLst>
          </p:cNvPr>
          <p:cNvSpPr/>
          <p:nvPr/>
        </p:nvSpPr>
        <p:spPr>
          <a:xfrm>
            <a:off x="0" y="1"/>
            <a:ext cx="12192000" cy="757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9379D-44F4-97A0-C9B0-E0169ADE207C}"/>
              </a:ext>
            </a:extLst>
          </p:cNvPr>
          <p:cNvSpPr txBox="1"/>
          <p:nvPr/>
        </p:nvSpPr>
        <p:spPr>
          <a:xfrm>
            <a:off x="312515" y="147842"/>
            <a:ext cx="10961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[2-4] </a:t>
            </a:r>
            <a:r>
              <a:rPr lang="ko-KR" altLang="en-US" sz="2400" b="1">
                <a:solidFill>
                  <a:schemeClr val="bg1"/>
                </a:solidFill>
              </a:rPr>
              <a:t>파이썬에서 </a:t>
            </a:r>
            <a:r>
              <a:rPr lang="en-US" altLang="ko-KR" sz="2400" b="1">
                <a:solidFill>
                  <a:schemeClr val="bg1"/>
                </a:solidFill>
              </a:rPr>
              <a:t>Sql</a:t>
            </a:r>
            <a:r>
              <a:rPr lang="ko-KR" altLang="en-US" sz="2400" b="1">
                <a:solidFill>
                  <a:schemeClr val="bg1"/>
                </a:solidFill>
              </a:rPr>
              <a:t>과 연동 </a:t>
            </a:r>
            <a:r>
              <a:rPr lang="en-US" altLang="ko-KR" sz="2400" b="1">
                <a:solidFill>
                  <a:schemeClr val="bg1"/>
                </a:solidFill>
              </a:rPr>
              <a:t>(1. sql </a:t>
            </a:r>
            <a:r>
              <a:rPr lang="ko-KR" altLang="en-US" sz="2400" b="1">
                <a:solidFill>
                  <a:schemeClr val="bg1"/>
                </a:solidFill>
              </a:rPr>
              <a:t>테이블 생성</a:t>
            </a:r>
            <a:r>
              <a:rPr lang="en-US" altLang="ko-KR" sz="2400" b="1">
                <a:solidFill>
                  <a:schemeClr val="bg1"/>
                </a:solidFill>
              </a:rPr>
              <a:t>,</a:t>
            </a:r>
            <a:r>
              <a:rPr lang="ko-KR" altLang="en-US" sz="2400" b="1">
                <a:solidFill>
                  <a:schemeClr val="bg1"/>
                </a:solidFill>
              </a:rPr>
              <a:t>데이터삽입</a:t>
            </a:r>
            <a:r>
              <a:rPr lang="en-US" altLang="ko-KR" sz="2400" b="1">
                <a:solidFill>
                  <a:schemeClr val="bg1"/>
                </a:solidFill>
              </a:rPr>
              <a:t>, ipynb)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B35BA5-A3E9-7A08-D226-781B9F7647F6}"/>
              </a:ext>
            </a:extLst>
          </p:cNvPr>
          <p:cNvSpPr txBox="1"/>
          <p:nvPr/>
        </p:nvSpPr>
        <p:spPr>
          <a:xfrm>
            <a:off x="683288" y="1276250"/>
            <a:ext cx="2707857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데이터베이스 </a:t>
            </a:r>
            <a:r>
              <a:rPr lang="en-US" altLang="ko-KR" b="0" i="0">
                <a:solidFill>
                  <a:schemeClr val="bg1"/>
                </a:solidFill>
                <a:effectLst/>
                <a:latin typeface="Apple SD Gothic Neo"/>
              </a:rPr>
              <a:t>transaction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20870-89E1-5B7B-F807-516B91B583EF}"/>
              </a:ext>
            </a:extLst>
          </p:cNvPr>
          <p:cNvSpPr txBox="1"/>
          <p:nvPr/>
        </p:nvSpPr>
        <p:spPr>
          <a:xfrm>
            <a:off x="595365" y="90519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용어미리 알고 갑니다</a:t>
            </a:r>
            <a:r>
              <a:rPr lang="en-US" altLang="ko-KR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D69D0-B8EA-B750-B9BD-6AA62DAEA104}"/>
              </a:ext>
            </a:extLst>
          </p:cNvPr>
          <p:cNvSpPr txBox="1"/>
          <p:nvPr/>
        </p:nvSpPr>
        <p:spPr>
          <a:xfrm>
            <a:off x="683288" y="3079765"/>
            <a:ext cx="2441694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데이터베이스 </a:t>
            </a:r>
            <a:r>
              <a:rPr lang="en-US" altLang="ko-KR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01EF3-49A4-6C97-67C8-07691B5B3936}"/>
              </a:ext>
            </a:extLst>
          </p:cNvPr>
          <p:cNvSpPr txBox="1"/>
          <p:nvPr/>
        </p:nvSpPr>
        <p:spPr>
          <a:xfrm>
            <a:off x="683288" y="4698614"/>
            <a:ext cx="2460802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데이터베이스 </a:t>
            </a:r>
            <a:r>
              <a:rPr lang="en-US" altLang="ko-KR">
                <a:solidFill>
                  <a:schemeClr val="bg1"/>
                </a:solidFill>
              </a:rPr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71676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3D1FB70-03E8-8FA5-DCC4-21EBA530FC3E}"/>
              </a:ext>
            </a:extLst>
          </p:cNvPr>
          <p:cNvSpPr/>
          <p:nvPr/>
        </p:nvSpPr>
        <p:spPr>
          <a:xfrm>
            <a:off x="0" y="1"/>
            <a:ext cx="12192000" cy="757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9379D-44F4-97A0-C9B0-E0169ADE207C}"/>
              </a:ext>
            </a:extLst>
          </p:cNvPr>
          <p:cNvSpPr txBox="1"/>
          <p:nvPr/>
        </p:nvSpPr>
        <p:spPr>
          <a:xfrm>
            <a:off x="312515" y="147842"/>
            <a:ext cx="10961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[2-5] </a:t>
            </a:r>
            <a:r>
              <a:rPr lang="ko-KR" altLang="en-US" sz="2400" b="1">
                <a:solidFill>
                  <a:schemeClr val="bg1"/>
                </a:solidFill>
              </a:rPr>
              <a:t>파이썬에서의 </a:t>
            </a:r>
            <a:r>
              <a:rPr lang="en-US" altLang="ko-KR" sz="2400" b="1">
                <a:solidFill>
                  <a:schemeClr val="bg1"/>
                </a:solidFill>
              </a:rPr>
              <a:t>db </a:t>
            </a:r>
            <a:r>
              <a:rPr lang="ko-KR" altLang="en-US" sz="2400" b="1">
                <a:solidFill>
                  <a:schemeClr val="bg1"/>
                </a:solidFill>
              </a:rPr>
              <a:t>연동 </a:t>
            </a:r>
            <a:r>
              <a:rPr lang="en-US" altLang="ko-KR" sz="2400" b="1">
                <a:solidFill>
                  <a:schemeClr val="bg1"/>
                </a:solidFill>
              </a:rPr>
              <a:t>select </a:t>
            </a:r>
            <a:r>
              <a:rPr lang="ko-KR" altLang="en-US" sz="2400" b="1">
                <a:solidFill>
                  <a:schemeClr val="bg1"/>
                </a:solidFill>
              </a:rPr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390B5-EB88-9F18-4828-FE0484D60356}"/>
              </a:ext>
            </a:extLst>
          </p:cNvPr>
          <p:cNvSpPr txBox="1"/>
          <p:nvPr/>
        </p:nvSpPr>
        <p:spPr>
          <a:xfrm>
            <a:off x="6096000" y="277272"/>
            <a:ext cx="352532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2. </a:t>
            </a:r>
            <a:r>
              <a:rPr lang="ko-KR" altLang="en-US" b="1">
                <a:solidFill>
                  <a:schemeClr val="bg1"/>
                </a:solidFill>
              </a:rPr>
              <a:t>파이썬에서 </a:t>
            </a:r>
            <a:r>
              <a:rPr lang="en-US" altLang="ko-KR" b="1">
                <a:solidFill>
                  <a:schemeClr val="bg1"/>
                </a:solidFill>
              </a:rPr>
              <a:t>SQL_select.ipynb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3003F55-973C-AEB5-80F0-F81847B5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8" y="1185666"/>
            <a:ext cx="3581400" cy="8667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2A0688C-CF87-CDD4-4D04-121BF8E21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15" y="2376935"/>
            <a:ext cx="4745708" cy="313256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0D26759-3140-D69E-7B67-EFFB88617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997" y="1185666"/>
            <a:ext cx="6677319" cy="46482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1E4C27-8C82-A320-5CB9-6A703B2B61C6}"/>
              </a:ext>
            </a:extLst>
          </p:cNvPr>
          <p:cNvSpPr/>
          <p:nvPr/>
        </p:nvSpPr>
        <p:spPr>
          <a:xfrm>
            <a:off x="216816" y="1036948"/>
            <a:ext cx="5024487" cy="50433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F21C6A-CF32-4B73-E13D-63C9E830F1F6}"/>
              </a:ext>
            </a:extLst>
          </p:cNvPr>
          <p:cNvSpPr/>
          <p:nvPr/>
        </p:nvSpPr>
        <p:spPr>
          <a:xfrm>
            <a:off x="5344997" y="1036948"/>
            <a:ext cx="6677319" cy="50433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3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8F7B29-0393-DC52-1E08-929E65FBC24B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9379D-44F4-97A0-C9B0-E0169ADE207C}"/>
              </a:ext>
            </a:extLst>
          </p:cNvPr>
          <p:cNvSpPr txBox="1"/>
          <p:nvPr/>
        </p:nvSpPr>
        <p:spPr>
          <a:xfrm>
            <a:off x="535329" y="147167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[3] </a:t>
            </a:r>
            <a:r>
              <a:rPr lang="ko-KR" altLang="en-US" sz="2400" b="1">
                <a:solidFill>
                  <a:schemeClr val="bg1"/>
                </a:solidFill>
              </a:rPr>
              <a:t>로그인화면 </a:t>
            </a:r>
            <a:r>
              <a:rPr lang="en-US" altLang="ko-KR" sz="2400" b="1">
                <a:solidFill>
                  <a:schemeClr val="bg1"/>
                </a:solidFill>
              </a:rPr>
              <a:t>(</a:t>
            </a:r>
            <a:r>
              <a:rPr lang="ko-KR" altLang="en-US" sz="2400" b="1">
                <a:solidFill>
                  <a:schemeClr val="bg1"/>
                </a:solidFill>
              </a:rPr>
              <a:t>준비사항</a:t>
            </a:r>
            <a:r>
              <a:rPr lang="en-US" altLang="ko-KR" sz="2400" b="1">
                <a:solidFill>
                  <a:schemeClr val="bg1"/>
                </a:solidFill>
              </a:rPr>
              <a:t>) 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93C6BC-A79D-343A-F379-DA553B85B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86" y="2045875"/>
            <a:ext cx="3742735" cy="38077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CA248C-C407-50F8-397A-4ADF090A5B34}"/>
              </a:ext>
            </a:extLst>
          </p:cNvPr>
          <p:cNvSpPr txBox="1"/>
          <p:nvPr/>
        </p:nvSpPr>
        <p:spPr>
          <a:xfrm>
            <a:off x="4666269" y="1002366"/>
            <a:ext cx="67194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/>
              <a:t>[GPT</a:t>
            </a:r>
            <a:r>
              <a:rPr lang="ko-KR" altLang="en-US" sz="2400" b="1"/>
              <a:t>에게 질의하고 코드작업</a:t>
            </a:r>
            <a:r>
              <a:rPr lang="en-US" altLang="ko-KR" sz="2400" b="1"/>
              <a:t>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/>
              <a:t>다음작업 실행해줘</a:t>
            </a:r>
            <a:r>
              <a:rPr lang="en-US" altLang="ko-KR" b="1"/>
              <a:t> </a:t>
            </a:r>
            <a:br>
              <a:rPr lang="en-US" altLang="ko-KR"/>
            </a:br>
            <a:r>
              <a:rPr lang="en-US" altLang="ko-KR"/>
              <a:t>1.  </a:t>
            </a:r>
            <a:r>
              <a:rPr lang="ko-KR" altLang="en-US"/>
              <a:t>파이썬에서 로그인 화면</a:t>
            </a:r>
            <a:r>
              <a:rPr lang="en-US" altLang="ko-KR"/>
              <a:t>gui</a:t>
            </a:r>
            <a:r>
              <a:rPr lang="ko-KR" altLang="en-US"/>
              <a:t> 구성</a:t>
            </a:r>
            <a:br>
              <a:rPr lang="en-US" altLang="ko-KR"/>
            </a:br>
            <a:r>
              <a:rPr lang="en-US" altLang="ko-KR"/>
              <a:t>2.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로그인 화면에서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sql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database.db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customer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테이블의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custormerID, custormerPass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가 로그인 정보로</a:t>
            </a:r>
            <a:endParaRPr lang="en-US" altLang="ko-KR" b="0" i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  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맞는지를 체크</a:t>
            </a:r>
            <a:endParaRPr lang="en-US" altLang="ko-KR"/>
          </a:p>
          <a:p>
            <a:r>
              <a:rPr lang="ko-KR" altLang="en-US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FC224-017A-1637-C62E-DA2295F22210}"/>
              </a:ext>
            </a:extLst>
          </p:cNvPr>
          <p:cNvSpPr txBox="1"/>
          <p:nvPr/>
        </p:nvSpPr>
        <p:spPr>
          <a:xfrm>
            <a:off x="4666269" y="3395759"/>
            <a:ext cx="433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/>
              <a:t>[GPT</a:t>
            </a:r>
            <a:r>
              <a:rPr lang="ko-KR" altLang="en-US" sz="2400" b="1"/>
              <a:t>에게 질의하고 </a:t>
            </a:r>
            <a:r>
              <a:rPr lang="en-US" altLang="ko-KR" sz="2400" b="1"/>
              <a:t>-&gt; </a:t>
            </a:r>
            <a:r>
              <a:rPr lang="ko-KR" altLang="en-US" sz="2400" b="1"/>
              <a:t>코드작업후 결과 </a:t>
            </a:r>
            <a:r>
              <a:rPr lang="en-US" altLang="ko-KR" sz="2400" b="1"/>
              <a:t>sql3</a:t>
            </a:r>
            <a:r>
              <a:rPr lang="ko-KR" altLang="en-US" sz="2400" b="1"/>
              <a:t>확인</a:t>
            </a:r>
            <a:r>
              <a:rPr lang="en-US" altLang="ko-KR" sz="2400" b="1"/>
              <a:t>]</a:t>
            </a:r>
            <a:br>
              <a:rPr lang="en-US" altLang="ko-KR" sz="2400" b="1"/>
            </a:br>
            <a:r>
              <a:rPr lang="en-US" altLang="ko-KR"/>
              <a:t>  3. </a:t>
            </a:r>
            <a:r>
              <a:rPr lang="ko-KR" altLang="en-US"/>
              <a:t>로그데이터베이스 제작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ABC6B2-4F0E-95E7-BE2E-4AB04DD17EC9}"/>
              </a:ext>
            </a:extLst>
          </p:cNvPr>
          <p:cNvSpPr txBox="1"/>
          <p:nvPr/>
        </p:nvSpPr>
        <p:spPr>
          <a:xfrm>
            <a:off x="4666270" y="4897289"/>
            <a:ext cx="31509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/>
              <a:t>[GPT</a:t>
            </a:r>
            <a:r>
              <a:rPr lang="ko-KR" altLang="en-US" sz="2800" b="1"/>
              <a:t>에게</a:t>
            </a:r>
            <a:r>
              <a:rPr lang="en-US" altLang="ko-KR" sz="2800" b="1"/>
              <a:t>]</a:t>
            </a:r>
            <a:br>
              <a:rPr lang="en-US" altLang="ko-KR"/>
            </a:br>
            <a:r>
              <a:rPr lang="en-US" altLang="ko-KR"/>
              <a:t> </a:t>
            </a:r>
            <a:r>
              <a:rPr lang="ko-KR" altLang="en-US"/>
              <a:t>로그인을 실행하면 </a:t>
            </a:r>
            <a:r>
              <a:rPr lang="en-US" altLang="ko-KR"/>
              <a:t>log </a:t>
            </a:r>
            <a:r>
              <a:rPr lang="ko-KR" altLang="en-US"/>
              <a:t>테이블에 로그기록 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0DD245-FDEC-1FE4-8DE5-88E04BC9D153}"/>
              </a:ext>
            </a:extLst>
          </p:cNvPr>
          <p:cNvSpPr txBox="1"/>
          <p:nvPr/>
        </p:nvSpPr>
        <p:spPr>
          <a:xfrm>
            <a:off x="186537" y="989895"/>
            <a:ext cx="4262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[1] sql</a:t>
            </a:r>
            <a:r>
              <a:rPr lang="ko-KR" altLang="en-US" sz="1600"/>
              <a:t>에서  데이터베이스</a:t>
            </a:r>
            <a:r>
              <a:rPr lang="en-US" altLang="ko-KR" sz="1600"/>
              <a:t>(database.db</a:t>
            </a:r>
            <a:r>
              <a:rPr lang="ko-KR" altLang="en-US" sz="1600"/>
              <a:t> </a:t>
            </a:r>
            <a:r>
              <a:rPr lang="en-US" altLang="ko-KR" sz="1600"/>
              <a:t>)</a:t>
            </a:r>
            <a:r>
              <a:rPr lang="ko-KR" altLang="en-US" sz="1600"/>
              <a:t>생성</a:t>
            </a:r>
            <a:endParaRPr lang="en-US" altLang="ko-KR" sz="1600"/>
          </a:p>
          <a:p>
            <a:r>
              <a:rPr lang="en-US" altLang="ko-KR" sz="1600"/>
              <a:t>    customer </a:t>
            </a:r>
            <a:r>
              <a:rPr lang="ko-KR" altLang="en-US" sz="1600"/>
              <a:t>테이블생성</a:t>
            </a:r>
            <a:endParaRPr lang="en-US" altLang="ko-KR" sz="1600"/>
          </a:p>
          <a:p>
            <a:r>
              <a:rPr lang="en-US" altLang="ko-KR" sz="1600"/>
              <a:t>    </a:t>
            </a:r>
            <a:r>
              <a:rPr lang="ko-KR" altLang="en-US" sz="1600"/>
              <a:t>아래와 같이 필드생성</a:t>
            </a:r>
            <a:endParaRPr lang="en-US" altLang="ko-KR" sz="1600"/>
          </a:p>
          <a:p>
            <a:r>
              <a:rPr lang="en-US" altLang="ko-KR" sz="1600"/>
              <a:t>   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23344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762</Words>
  <Application>Microsoft Office PowerPoint</Application>
  <PresentationFormat>와이드스크린</PresentationFormat>
  <Paragraphs>119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Apple SD Gothic Neo</vt:lpstr>
      <vt:lpstr>Helvetica Neue</vt:lpstr>
      <vt:lpstr>Söhne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혜림 박</dc:creator>
  <cp:lastModifiedBy>혜림 박</cp:lastModifiedBy>
  <cp:revision>29</cp:revision>
  <dcterms:created xsi:type="dcterms:W3CDTF">2024-01-24T13:46:15Z</dcterms:created>
  <dcterms:modified xsi:type="dcterms:W3CDTF">2024-01-25T00:12:24Z</dcterms:modified>
</cp:coreProperties>
</file>