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9" r:id="rId3"/>
    <p:sldId id="268" r:id="rId4"/>
    <p:sldId id="266" r:id="rId5"/>
    <p:sldId id="267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884" autoAdjust="0"/>
  </p:normalViewPr>
  <p:slideViewPr>
    <p:cSldViewPr snapToGrid="0">
      <p:cViewPr varScale="1">
        <p:scale>
          <a:sx n="110" d="100"/>
          <a:sy n="110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C1D1EFB-E0A0-4651-9C36-D5B370321A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671CC7-1862-446C-B6C6-0C942EBF334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1FFBB-A645-499B-967D-0B11E421012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95E53847-31A9-496B-93F9-E99CB0C7A3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F62B8729-AEA5-4046-A10F-3D976C617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8DC7C-5535-4FC2-BF7A-B2F1041A89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47276-0722-414C-A617-DFF270035D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6989-78C6-4685-953A-8BA222E3D2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AC46C-1843-49DA-8661-4BB6551E2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153DA1-AA99-43EA-9A80-5952AE927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60911-D695-4CA9-9DD8-4617A5F6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7D9A5-1346-4FE8-B9E9-149D81D8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72F36-EF3E-4612-B9F1-514139EA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7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AB354-6A20-42A0-A818-094882FB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CC6A67-25AF-48CE-95FE-69B41C0AB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50C64-4FD5-4135-9C43-A262B629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AF9DB-A1AE-4367-8AE1-41458FD2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D5B0C-56DC-4FD0-9F0F-36CC05E0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03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5DB852-E1A2-4CB4-B190-7A8595F59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8549DF-4132-488A-8CBF-A87213127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FD0FA-C8E6-48FA-B333-59224216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9F759-C766-4716-9ADD-C6B3AC47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03C34-1124-4147-8D1B-3D55A4AD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18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8E80B-34BF-439A-82F2-4C447A07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9A3FD-87DB-486C-866A-B89548C65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126B-2FCE-4CF7-9704-2C4E07A3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08790-8F3B-4BF7-B85B-68E0BCA6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3A4FE-3C59-498C-B92E-CB995739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6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ABA22-5618-407B-AE98-254C9F09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E1199-7F8B-427D-9208-1412A4306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3805B-0A22-4175-B60F-6EF794E8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B0444-D0A5-4F1F-B3CE-03D4EDA1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5A16B-FCCB-4C7C-A6B1-4A1250F1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4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192F7-1A2C-4DAE-92A1-34D19BEA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75F51-6B7D-448F-B04A-D9B6AE0CA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A09916-4F29-4B43-A69A-C5C50C44D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6E550-CBDE-4AF6-82A7-552E4527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E1D12E-26B0-4F2C-BE07-174E1F88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D7537-E2CE-4FF9-92B1-5527251E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3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3EBAB-AAB1-4064-BAED-94EEC025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63C02-7C02-4070-81FE-75C66CDDF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D3AE62-9CC4-4DBF-A2A4-3EB4982D1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91D2A2-B07B-4614-925A-C9944D255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75655F-94C3-4020-A845-CF4D7AAAD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5A4D56-5201-4436-880B-16A6CBC0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33A8A7-303F-4BEE-8E27-5A38C2E0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BE5CC5-6B0B-4FB2-8818-38CF3CA8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8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BE616-BB9A-4426-BF79-31B8E6DC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C5E186-58A5-4E9D-8729-94456FE0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24ED02-3BCE-4CB2-B3FD-F4DEDEE3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06FAA-139B-42AF-AB70-C3792BF8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82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D96B75-D88A-4BDD-BD4F-B9204EAA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D737AE-F2FB-4845-923A-05C1EF34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68653C-9099-4053-8F99-72409A66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0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06C9B-80EC-48BE-8870-7862F463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22470-93FD-4946-BB35-0E0C8190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63E77C-3080-4278-8271-9F28C32C2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5EAFF9-A2F7-4CD4-BBC1-8CE5C9B5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704836-5544-4977-9023-4953141A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43E56-E416-48AC-96D4-50090409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9C2DB-CD6F-4E10-80B9-0189C6C1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CA6AA2-6EA4-46D0-BAD5-21020BC7C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732C40-54E2-430B-B757-07F3B1269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526688-2150-41E1-9D14-4CEB4AC2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93B34-3988-4665-B8EA-0F222E9D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11C5D-90EF-417C-90EC-2A9F98CA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4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2C3325-2AFC-458F-94BD-52C72CC1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740DD9-0CDF-40B0-85A9-B5A7288A3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EA9C7-AD82-4B8A-93AA-960586D3B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ECD5F-04E6-425B-83B9-C5BFF9384262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7D3B9-4A2C-4471-B491-64A95E4B3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41F57-D88E-4E68-97FA-C30F02D11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1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656B4C-0B6E-4127-915A-1B21B70918B4}"/>
              </a:ext>
            </a:extLst>
          </p:cNvPr>
          <p:cNvSpPr/>
          <p:nvPr/>
        </p:nvSpPr>
        <p:spPr>
          <a:xfrm>
            <a:off x="0" y="1"/>
            <a:ext cx="12192000" cy="7715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>
                <a:latin typeface="+mj-lt"/>
              </a:rPr>
              <a:t>뉴럴네트워크</a:t>
            </a:r>
            <a:r>
              <a:rPr lang="en-US" altLang="ko-KR" sz="1400" b="1">
                <a:latin typeface="+mj-lt"/>
              </a:rPr>
              <a:t>(NN:Neural Network)</a:t>
            </a:r>
            <a:r>
              <a:rPr lang="ko-KR" altLang="en-US" sz="1400" b="1">
                <a:latin typeface="+mj-lt"/>
              </a:rPr>
              <a:t>의 파라미터와 히든레이어에 대한 작업전 필수 이해 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D76E279-7D9D-4974-821A-17E1C9778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892" y="1783616"/>
            <a:ext cx="5099567" cy="204323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B17241E-4BE7-41E9-BC49-CD33DB139C08}"/>
              </a:ext>
            </a:extLst>
          </p:cNvPr>
          <p:cNvSpPr txBox="1"/>
          <p:nvPr/>
        </p:nvSpPr>
        <p:spPr>
          <a:xfrm>
            <a:off x="327541" y="1390145"/>
            <a:ext cx="54911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▶선형회귀에서 </a:t>
            </a:r>
            <a:r>
              <a:rPr lang="en-US" altLang="ko-KR" sz="1600" b="1"/>
              <a:t>w</a:t>
            </a:r>
            <a:r>
              <a:rPr lang="ko-KR" altLang="en-US" sz="1600" b="1"/>
              <a:t>와 </a:t>
            </a:r>
            <a:r>
              <a:rPr lang="en-US" altLang="ko-KR" sz="1600" b="1"/>
              <a:t>b</a:t>
            </a:r>
            <a:r>
              <a:rPr lang="ko-KR" altLang="en-US" sz="1600" b="1"/>
              <a:t>갯수</a:t>
            </a:r>
            <a:endParaRPr lang="en-US" altLang="ko-KR" sz="1600" b="1"/>
          </a:p>
          <a:p>
            <a:endParaRPr lang="en-US" altLang="ko-KR" sz="1200"/>
          </a:p>
          <a:p>
            <a:r>
              <a:rPr lang="en-US" altLang="ko-KR" sz="1200"/>
              <a:t>x</a:t>
            </a:r>
            <a:r>
              <a:rPr lang="ko-KR" altLang="en-US" sz="1200"/>
              <a:t>값</a:t>
            </a:r>
            <a:r>
              <a:rPr lang="en-US" altLang="ko-KR" sz="1200"/>
              <a:t>(</a:t>
            </a:r>
            <a:r>
              <a:rPr lang="ko-KR" altLang="en-US" sz="1200"/>
              <a:t>특징</a:t>
            </a:r>
            <a:r>
              <a:rPr lang="en-US" altLang="ko-KR" sz="1200"/>
              <a:t>)</a:t>
            </a:r>
            <a:r>
              <a:rPr lang="ko-KR" altLang="en-US" sz="1200"/>
              <a:t>의 갯수에 맞추어서 </a:t>
            </a:r>
            <a:r>
              <a:rPr lang="en-US" altLang="ko-KR" sz="1200"/>
              <a:t>w</a:t>
            </a:r>
            <a:r>
              <a:rPr lang="ko-KR" altLang="en-US" sz="1200"/>
              <a:t>값의 갯수도 결정됨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b</a:t>
            </a:r>
            <a:r>
              <a:rPr lang="ko-KR" altLang="en-US" sz="1200"/>
              <a:t>는 무조건 </a:t>
            </a:r>
            <a:r>
              <a:rPr lang="en-US" altLang="ko-KR" sz="1200"/>
              <a:t>1</a:t>
            </a:r>
            <a:r>
              <a:rPr lang="ko-KR" altLang="en-US" sz="1200"/>
              <a:t>개임</a:t>
            </a:r>
            <a:r>
              <a:rPr lang="en-US" altLang="ko-KR" sz="1200"/>
              <a:t>(</a:t>
            </a:r>
            <a:r>
              <a:rPr lang="ko-KR" altLang="en-US" sz="1200"/>
              <a:t>또는 생략가능</a:t>
            </a:r>
            <a:r>
              <a:rPr lang="en-US" altLang="ko-KR" sz="1200"/>
              <a:t>)</a:t>
            </a:r>
          </a:p>
          <a:p>
            <a:endParaRPr lang="en-US" altLang="ko-KR" sz="1200"/>
          </a:p>
          <a:p>
            <a:r>
              <a:rPr lang="ko-KR" altLang="en-US" sz="1200"/>
              <a:t>예</a:t>
            </a:r>
            <a:r>
              <a:rPr lang="en-US" altLang="ko-KR" sz="1200"/>
              <a:t>) </a:t>
            </a:r>
            <a:r>
              <a:rPr lang="ko-KR" altLang="en-US" sz="1200"/>
              <a:t>나이</a:t>
            </a:r>
            <a:r>
              <a:rPr lang="en-US" altLang="ko-KR" sz="1200"/>
              <a:t>,</a:t>
            </a:r>
            <a:r>
              <a:rPr lang="ko-KR" altLang="en-US" sz="1200"/>
              <a:t>성별</a:t>
            </a:r>
            <a:r>
              <a:rPr lang="en-US" altLang="ko-KR" sz="1200"/>
              <a:t>,</a:t>
            </a:r>
            <a:r>
              <a:rPr lang="ko-KR" altLang="en-US" sz="1200"/>
              <a:t>자녀수</a:t>
            </a:r>
            <a:r>
              <a:rPr lang="en-US" altLang="ko-KR" sz="1200"/>
              <a:t>,</a:t>
            </a:r>
            <a:r>
              <a:rPr lang="ko-KR" altLang="en-US" sz="1200"/>
              <a:t>지역에 따르는 보험계약금예측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    </a:t>
            </a:r>
            <a:r>
              <a:rPr lang="ko-KR" altLang="en-US" sz="1200"/>
              <a:t>보험계약금예측값</a:t>
            </a:r>
            <a:r>
              <a:rPr lang="en-US" altLang="ko-KR" sz="1200"/>
              <a:t>=</a:t>
            </a:r>
            <a:r>
              <a:rPr lang="ko-KR" altLang="en-US" sz="1200"/>
              <a:t>나이</a:t>
            </a:r>
            <a:r>
              <a:rPr lang="en-US" altLang="ko-KR" sz="1200"/>
              <a:t>*w1+</a:t>
            </a:r>
            <a:r>
              <a:rPr lang="ko-KR" altLang="en-US" sz="1200"/>
              <a:t>성별</a:t>
            </a:r>
            <a:r>
              <a:rPr lang="en-US" altLang="ko-KR" sz="1200"/>
              <a:t>*w2+</a:t>
            </a:r>
            <a:r>
              <a:rPr lang="ko-KR" altLang="en-US" sz="1200"/>
              <a:t>자녀수</a:t>
            </a:r>
            <a:r>
              <a:rPr lang="en-US" altLang="ko-KR" sz="1200"/>
              <a:t>*w3+</a:t>
            </a:r>
            <a:r>
              <a:rPr lang="ko-KR" altLang="en-US" sz="1200"/>
              <a:t>지역</a:t>
            </a:r>
            <a:r>
              <a:rPr lang="en-US" altLang="ko-KR" sz="1200"/>
              <a:t>*w4 + b</a:t>
            </a:r>
            <a:r>
              <a:rPr lang="ko-KR" altLang="en-US" sz="1200"/>
              <a:t>임</a:t>
            </a:r>
            <a:endParaRPr lang="en-US" altLang="ko-KR" sz="1200"/>
          </a:p>
          <a:p>
            <a:r>
              <a:rPr lang="en-US" altLang="ko-KR" sz="1200"/>
              <a:t>     </a:t>
            </a:r>
            <a:r>
              <a:rPr lang="ko-KR" altLang="en-US" sz="1200"/>
              <a:t> 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10AFF26-6EFF-45D2-8EC7-F0D923D1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84" y="3144471"/>
            <a:ext cx="6632368" cy="236870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A169AC6-1D04-4936-9B49-BEA5ABA3430A}"/>
              </a:ext>
            </a:extLst>
          </p:cNvPr>
          <p:cNvSpPr txBox="1"/>
          <p:nvPr/>
        </p:nvSpPr>
        <p:spPr>
          <a:xfrm>
            <a:off x="7221452" y="4088606"/>
            <a:ext cx="380849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좌측의 예제</a:t>
            </a:r>
            <a:r>
              <a:rPr lang="en-US" altLang="ko-KR" sz="1400"/>
              <a:t>(</a:t>
            </a:r>
            <a:r>
              <a:rPr lang="ko-KR" altLang="en-US" sz="1400"/>
              <a:t>보험금</a:t>
            </a:r>
            <a:r>
              <a:rPr lang="en-US" altLang="ko-KR" sz="1400"/>
              <a:t>)</a:t>
            </a:r>
            <a:r>
              <a:rPr lang="ko-KR" altLang="en-US" sz="1400"/>
              <a:t>으로는 </a:t>
            </a:r>
            <a:r>
              <a:rPr lang="en-US" altLang="ko-KR" sz="1400"/>
              <a:t>w</a:t>
            </a:r>
            <a:r>
              <a:rPr lang="ko-KR" altLang="en-US" sz="1400"/>
              <a:t>값</a:t>
            </a:r>
            <a:r>
              <a:rPr lang="en-US" altLang="ko-KR" sz="1400"/>
              <a:t>4</a:t>
            </a:r>
            <a:r>
              <a:rPr lang="ko-KR" altLang="en-US" sz="1400"/>
              <a:t>개</a:t>
            </a:r>
            <a:endParaRPr lang="en-US" altLang="ko-KR" sz="1400"/>
          </a:p>
          <a:p>
            <a:pPr algn="ctr"/>
            <a:r>
              <a:rPr lang="en-US" altLang="ko-KR" sz="1400"/>
              <a:t>b</a:t>
            </a:r>
            <a:r>
              <a:rPr lang="ko-KR" altLang="en-US" sz="1400"/>
              <a:t>값</a:t>
            </a:r>
            <a:r>
              <a:rPr lang="en-US" altLang="ko-KR" sz="1400"/>
              <a:t>1</a:t>
            </a:r>
            <a:r>
              <a:rPr lang="ko-KR" altLang="en-US" sz="1400"/>
              <a:t>개여서</a:t>
            </a:r>
            <a:endParaRPr lang="en-US" altLang="ko-KR" sz="1400"/>
          </a:p>
          <a:p>
            <a:pPr algn="ctr"/>
            <a:r>
              <a:rPr lang="ko-KR" altLang="en-US" sz="1400"/>
              <a:t>파라미터는 </a:t>
            </a:r>
            <a:r>
              <a:rPr lang="en-US" altLang="ko-KR" sz="1400"/>
              <a:t>5</a:t>
            </a:r>
            <a:r>
              <a:rPr lang="ko-KR" altLang="en-US" sz="1400"/>
              <a:t>개가 생성됨</a:t>
            </a:r>
          </a:p>
        </p:txBody>
      </p:sp>
    </p:spTree>
    <p:extLst>
      <p:ext uri="{BB962C8B-B14F-4D97-AF65-F5344CB8AC3E}">
        <p14:creationId xmlns:p14="http://schemas.microsoft.com/office/powerpoint/2010/main" val="264769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5EDAD41-CEB5-404F-AEAC-B7BFEEFF7483}"/>
              </a:ext>
            </a:extLst>
          </p:cNvPr>
          <p:cNvSpPr/>
          <p:nvPr/>
        </p:nvSpPr>
        <p:spPr>
          <a:xfrm>
            <a:off x="136126" y="2405849"/>
            <a:ext cx="4950779" cy="2228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F3794B-6148-4500-84AB-825F3EAEE964}"/>
              </a:ext>
            </a:extLst>
          </p:cNvPr>
          <p:cNvSpPr txBox="1"/>
          <p:nvPr/>
        </p:nvSpPr>
        <p:spPr>
          <a:xfrm>
            <a:off x="136126" y="407590"/>
            <a:ext cx="6542842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 numpy as np</a:t>
            </a:r>
          </a:p>
          <a:p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 tensorflow as tf</a:t>
            </a:r>
          </a:p>
          <a:p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 tensorflow import keras</a:t>
            </a:r>
          </a:p>
          <a:p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 tensorflow.keras import layers</a:t>
            </a:r>
          </a:p>
          <a:p>
            <a:b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x=np.array([1,2,3,4,5,6])</a:t>
            </a:r>
          </a:p>
          <a:p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y=np.array([10,98,8,2,3,4])</a:t>
            </a:r>
          </a:p>
          <a:p>
            <a:endParaRPr lang="en-US" altLang="ko-KR" sz="11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 w</a:t>
            </a:r>
            <a:r>
              <a:rPr lang="ko-KR" altLang="en-US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값 바꾸지 않기 위해 사용함</a:t>
            </a:r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검증용이며 실제에서는 </a:t>
            </a:r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 </a:t>
            </a:r>
            <a:r>
              <a:rPr lang="ko-KR" altLang="en-US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하지 않음</a:t>
            </a:r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tf.random.set_seed(1234)  </a:t>
            </a:r>
          </a:p>
          <a:p>
            <a:endParaRPr lang="ko-KR" altLang="en-US" sz="11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 = tf.keras.layers.InputLayer(input_shape=(1,))</a:t>
            </a:r>
          </a:p>
          <a:p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hidden_layer1 = tf.keras.layers.Dense(units=4, activation='relu')</a:t>
            </a:r>
          </a:p>
          <a:p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hidden_layer2 = tf.keras.layers.Dense(units=2, activation='relu')</a:t>
            </a:r>
          </a:p>
          <a:p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output_layer= tf.keras.layers.Dense(units=1)  </a:t>
            </a:r>
          </a:p>
          <a:p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ko-KR" sz="110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ko-KR" altLang="en-US" sz="1100">
                <a:latin typeface="Arial" panose="020B0604020202020204" pitchFamily="34" charset="0"/>
                <a:cs typeface="Arial" panose="020B0604020202020204" pitchFamily="34" charset="0"/>
              </a:rPr>
              <a:t>이 없으면 </a:t>
            </a:r>
            <a:r>
              <a:rPr lang="ko-KR" altLang="en-US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활성화함수 </a:t>
            </a:r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wx+b</a:t>
            </a:r>
            <a:r>
              <a:rPr lang="ko-KR" altLang="en-US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가 되어있는 것임</a:t>
            </a:r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1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ko-KR" altLang="en-US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 = keras.Sequential([</a:t>
            </a:r>
          </a:p>
          <a:p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input_layer,</a:t>
            </a:r>
          </a:p>
          <a:p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hidden_layer1,</a:t>
            </a:r>
          </a:p>
          <a:p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hidden_layer2,</a:t>
            </a:r>
          </a:p>
          <a:p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output_layer</a:t>
            </a:r>
          </a:p>
          <a:p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])</a:t>
            </a:r>
          </a:p>
          <a:p>
            <a:b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model.compile(#optimizer='adam',</a:t>
            </a:r>
          </a:p>
          <a:p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loss='mse',</a:t>
            </a:r>
          </a:p>
          <a:p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metrics=['accuracy'])</a:t>
            </a:r>
          </a:p>
          <a:p>
            <a:b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print(model.fit(x, y))</a:t>
            </a:r>
          </a:p>
          <a:p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print(model.predict(x))</a:t>
            </a:r>
          </a:p>
          <a:p>
            <a:r>
              <a:rPr lang="en-US" altLang="ko-KR" sz="11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print(model.evaluate(x,y))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A0E49-3CE3-4E06-AE35-83A68966B8A8}"/>
              </a:ext>
            </a:extLst>
          </p:cNvPr>
          <p:cNvSpPr txBox="1"/>
          <p:nvPr/>
        </p:nvSpPr>
        <p:spPr>
          <a:xfrm>
            <a:off x="6913136" y="298903"/>
            <a:ext cx="4229819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 = keras.Sequential([</a:t>
            </a:r>
          </a:p>
          <a:p>
            <a:r>
              <a:rPr lang="en-US" altLang="ko-KR" sz="1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ko-KR" sz="10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tf.keras.layers.Dense(units=4,input_shape=(1,),activation='relu'),</a:t>
            </a:r>
          </a:p>
          <a:p>
            <a:r>
              <a:rPr lang="en-US" altLang="ko-KR" sz="1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0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tf.keras.layers.Dense(units=2, activation='relu'),</a:t>
            </a:r>
          </a:p>
          <a:p>
            <a:r>
              <a:rPr lang="en-US" altLang="ko-KR" sz="1000">
                <a:latin typeface="Arial" panose="020B0604020202020204" pitchFamily="34" charset="0"/>
                <a:cs typeface="Arial" panose="020B0604020202020204" pitchFamily="34" charset="0"/>
              </a:rPr>
              <a:t>    tf.keras.layers.Dense(units=1) ])</a:t>
            </a:r>
            <a:endParaRPr lang="en-US" altLang="ko-KR" sz="1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DBE6C8C-72E3-44E2-A1DB-D4091ACE292A}"/>
              </a:ext>
            </a:extLst>
          </p:cNvPr>
          <p:cNvSpPr/>
          <p:nvPr/>
        </p:nvSpPr>
        <p:spPr>
          <a:xfrm>
            <a:off x="4083728" y="3675355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1</a:t>
            </a:r>
            <a:endParaRPr lang="ko-KR" altLang="en-US" sz="2000" b="1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00F4A6C-5ECF-45C0-9B70-0C0F139C4448}"/>
              </a:ext>
            </a:extLst>
          </p:cNvPr>
          <p:cNvSpPr/>
          <p:nvPr/>
        </p:nvSpPr>
        <p:spPr>
          <a:xfrm>
            <a:off x="10810042" y="298903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1</a:t>
            </a:r>
            <a:endParaRPr lang="ko-KR" altLang="en-US" sz="2000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75FB07-DEBE-4313-881D-93A6B20253B0}"/>
              </a:ext>
            </a:extLst>
          </p:cNvPr>
          <p:cNvCxnSpPr/>
          <p:nvPr/>
        </p:nvCxnSpPr>
        <p:spPr>
          <a:xfrm>
            <a:off x="5805996" y="62144"/>
            <a:ext cx="0" cy="6795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D2E72E-56E1-44EF-BF5E-17712CE976F0}"/>
              </a:ext>
            </a:extLst>
          </p:cNvPr>
          <p:cNvSpPr txBox="1"/>
          <p:nvPr/>
        </p:nvSpPr>
        <p:spPr>
          <a:xfrm>
            <a:off x="5909920" y="1110065"/>
            <a:ext cx="375455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+mj-lt"/>
              </a:rPr>
              <a:t>input</a:t>
            </a:r>
            <a:r>
              <a:rPr lang="ko-KR" altLang="en-US" sz="1050">
                <a:latin typeface="+mj-lt"/>
              </a:rPr>
              <a:t>값의 </a:t>
            </a:r>
            <a:r>
              <a:rPr lang="en-US" altLang="ko-KR" sz="1050">
                <a:latin typeface="+mj-lt"/>
              </a:rPr>
              <a:t>x</a:t>
            </a:r>
            <a:r>
              <a:rPr lang="ko-KR" altLang="en-US" sz="1050">
                <a:latin typeface="+mj-lt"/>
              </a:rPr>
              <a:t>변수의 갯수에 따라 </a:t>
            </a:r>
            <a:r>
              <a:rPr lang="en-US" altLang="ko-KR" sz="1050">
                <a:latin typeface="+mj-lt"/>
              </a:rPr>
              <a:t>w</a:t>
            </a:r>
            <a:r>
              <a:rPr lang="ko-KR" altLang="en-US" sz="1050">
                <a:latin typeface="+mj-lt"/>
              </a:rPr>
              <a:t>값의 갯수가결정됨</a:t>
            </a:r>
            <a:endParaRPr lang="en-US" altLang="ko-KR" sz="1050">
              <a:latin typeface="+mj-lt"/>
            </a:endParaRPr>
          </a:p>
          <a:p>
            <a:endParaRPr lang="en-US" altLang="ko-KR" sz="1050">
              <a:latin typeface="+mj-lt"/>
            </a:endParaRPr>
          </a:p>
          <a:p>
            <a:r>
              <a:rPr lang="en-US" altLang="ko-KR" sz="1050">
                <a:latin typeface="+mj-lt"/>
              </a:rPr>
              <a:t>x=[1,2,3,4,5,6]</a:t>
            </a:r>
            <a:r>
              <a:rPr lang="ko-KR" altLang="en-US" sz="1050">
                <a:latin typeface="+mj-lt"/>
              </a:rPr>
              <a:t> 은 </a:t>
            </a:r>
            <a:r>
              <a:rPr lang="en-US" altLang="ko-KR" sz="1050">
                <a:latin typeface="+mj-lt"/>
              </a:rPr>
              <a:t>x</a:t>
            </a:r>
            <a:r>
              <a:rPr lang="ko-KR" altLang="en-US" sz="1050">
                <a:latin typeface="+mj-lt"/>
              </a:rPr>
              <a:t>값은 </a:t>
            </a:r>
            <a:r>
              <a:rPr lang="en-US" altLang="ko-KR" sz="1050">
                <a:latin typeface="+mj-lt"/>
              </a:rPr>
              <a:t>1</a:t>
            </a:r>
            <a:r>
              <a:rPr lang="ko-KR" altLang="en-US" sz="1050">
                <a:latin typeface="+mj-lt"/>
              </a:rPr>
              <a:t>개이며 </a:t>
            </a:r>
            <a:r>
              <a:rPr lang="en-US" altLang="ko-KR" sz="1050">
                <a:latin typeface="+mj-lt"/>
              </a:rPr>
              <a:t>w</a:t>
            </a:r>
            <a:r>
              <a:rPr lang="ko-KR" altLang="en-US" sz="1050">
                <a:latin typeface="+mj-lt"/>
              </a:rPr>
              <a:t>값 </a:t>
            </a:r>
            <a:r>
              <a:rPr lang="en-US" altLang="ko-KR" sz="1050">
                <a:latin typeface="+mj-lt"/>
              </a:rPr>
              <a:t>1</a:t>
            </a:r>
            <a:r>
              <a:rPr lang="ko-KR" altLang="en-US" sz="1050">
                <a:latin typeface="+mj-lt"/>
              </a:rPr>
              <a:t>개</a:t>
            </a:r>
            <a:r>
              <a:rPr lang="en-US" altLang="ko-KR" sz="1050">
                <a:latin typeface="+mj-lt"/>
              </a:rPr>
              <a:t>, b</a:t>
            </a:r>
            <a:r>
              <a:rPr lang="ko-KR" altLang="en-US" sz="1050">
                <a:latin typeface="+mj-lt"/>
              </a:rPr>
              <a:t>값이 </a:t>
            </a:r>
            <a:r>
              <a:rPr lang="en-US" altLang="ko-KR" sz="1050">
                <a:latin typeface="+mj-lt"/>
              </a:rPr>
              <a:t>1</a:t>
            </a:r>
            <a:r>
              <a:rPr lang="ko-KR" altLang="en-US" sz="1050">
                <a:latin typeface="+mj-lt"/>
              </a:rPr>
              <a:t>개여야함</a:t>
            </a:r>
            <a:r>
              <a:rPr lang="en-US" altLang="ko-KR" sz="1050">
                <a:latin typeface="+mj-lt"/>
              </a:rPr>
              <a:t>.</a:t>
            </a:r>
          </a:p>
          <a:p>
            <a:r>
              <a:rPr lang="en-US" altLang="ko-KR" sz="1050">
                <a:latin typeface="+mj-lt"/>
              </a:rPr>
              <a:t>x=[[1,2,],[2,3],[3,4],[4,8],[5,2],[6,4]]</a:t>
            </a:r>
            <a:br>
              <a:rPr lang="en-US" altLang="ko-KR" sz="1050">
                <a:latin typeface="+mj-lt"/>
              </a:rPr>
            </a:br>
            <a:r>
              <a:rPr lang="en-US" altLang="ko-KR" sz="1050">
                <a:latin typeface="+mj-lt"/>
              </a:rPr>
              <a:t>   </a:t>
            </a:r>
            <a:r>
              <a:rPr lang="ko-KR" altLang="en-US" sz="1050">
                <a:latin typeface="+mj-lt"/>
              </a:rPr>
              <a:t>하면 </a:t>
            </a:r>
            <a:r>
              <a:rPr lang="en-US" altLang="ko-KR" sz="1050">
                <a:latin typeface="+mj-lt"/>
              </a:rPr>
              <a:t>x</a:t>
            </a:r>
            <a:r>
              <a:rPr lang="ko-KR" altLang="en-US" sz="1050">
                <a:latin typeface="+mj-lt"/>
              </a:rPr>
              <a:t>값은 </a:t>
            </a:r>
            <a:r>
              <a:rPr lang="en-US" altLang="ko-KR" sz="1050">
                <a:latin typeface="+mj-lt"/>
              </a:rPr>
              <a:t>2</a:t>
            </a:r>
            <a:r>
              <a:rPr lang="ko-KR" altLang="en-US" sz="1050">
                <a:latin typeface="+mj-lt"/>
              </a:rPr>
              <a:t>개이며 </a:t>
            </a:r>
            <a:r>
              <a:rPr lang="en-US" altLang="ko-KR" sz="1050">
                <a:latin typeface="+mj-lt"/>
              </a:rPr>
              <a:t>w</a:t>
            </a:r>
            <a:r>
              <a:rPr lang="ko-KR" altLang="en-US" sz="1050">
                <a:latin typeface="+mj-lt"/>
              </a:rPr>
              <a:t>값도 </a:t>
            </a:r>
            <a:r>
              <a:rPr lang="en-US" altLang="ko-KR" sz="1050">
                <a:latin typeface="+mj-lt"/>
              </a:rPr>
              <a:t>2</a:t>
            </a:r>
            <a:r>
              <a:rPr lang="ko-KR" altLang="en-US" sz="1050">
                <a:latin typeface="+mj-lt"/>
              </a:rPr>
              <a:t>개</a:t>
            </a:r>
            <a:r>
              <a:rPr lang="en-US" altLang="ko-KR" sz="1050">
                <a:latin typeface="+mj-lt"/>
              </a:rPr>
              <a:t>, b</a:t>
            </a:r>
            <a:r>
              <a:rPr lang="ko-KR" altLang="en-US" sz="1050">
                <a:latin typeface="+mj-lt"/>
              </a:rPr>
              <a:t>값이 </a:t>
            </a:r>
            <a:r>
              <a:rPr lang="en-US" altLang="ko-KR" sz="1050">
                <a:latin typeface="+mj-lt"/>
              </a:rPr>
              <a:t>1</a:t>
            </a:r>
            <a:r>
              <a:rPr lang="ko-KR" altLang="en-US" sz="1050">
                <a:latin typeface="+mj-lt"/>
              </a:rPr>
              <a:t>개여야함</a:t>
            </a:r>
            <a:endParaRPr lang="en-US" altLang="ko-KR" sz="1050">
              <a:latin typeface="+mj-lt"/>
            </a:endParaRPr>
          </a:p>
          <a:p>
            <a:endParaRPr lang="ko-KR" altLang="en-US" sz="1050"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594A81-C472-4CE6-9961-34121B32AED0}"/>
              </a:ext>
            </a:extLst>
          </p:cNvPr>
          <p:cNvSpPr txBox="1"/>
          <p:nvPr/>
        </p:nvSpPr>
        <p:spPr>
          <a:xfrm>
            <a:off x="5929852" y="3937401"/>
            <a:ext cx="4636206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latin typeface="+mj-lt"/>
              </a:rPr>
              <a:t>▶</a:t>
            </a:r>
            <a:r>
              <a:rPr lang="en-US" altLang="ko-KR" sz="900">
                <a:latin typeface="+mj-lt"/>
              </a:rPr>
              <a:t>0</a:t>
            </a:r>
            <a:r>
              <a:rPr lang="ko-KR" altLang="en-US" sz="900">
                <a:latin typeface="+mj-lt"/>
              </a:rPr>
              <a:t>번레이어는  </a:t>
            </a:r>
            <a:r>
              <a:rPr lang="en-US" altLang="ko-KR" sz="9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9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tf.keras.layers.Dense(units=4,input_shape=(1,),activation='relu’),</a:t>
            </a:r>
          </a:p>
          <a:p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input_shape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개여서 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값이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b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값이 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개임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</a:p>
          <a:p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0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번레이어의 출력유닛은 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4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개임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b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- 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유닛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개당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wx+b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를 계산함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 w,b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의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2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 파라미터 필요</a:t>
            </a:r>
            <a:b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-  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유닛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4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*2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파라미터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총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8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개의 파라미터 생성됨</a:t>
            </a:r>
            <a:b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계산된 결과값은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relu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함수에 의해  계산결과를 다시 재 조정함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9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ko-KR" altLang="en-US" sz="900">
                <a:latin typeface="+mj-lt"/>
              </a:rPr>
              <a:t>▶ 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번레이어는 </a:t>
            </a:r>
            <a:r>
              <a:rPr lang="ko-KR" altLang="en-US" sz="900">
                <a:latin typeface="+mj-lt"/>
              </a:rPr>
              <a:t> </a:t>
            </a:r>
            <a:r>
              <a:rPr lang="en-US" altLang="ko-KR" sz="900" b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9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tf.keras.layers.Dense(units=2, activation='relu’),</a:t>
            </a:r>
            <a:br>
              <a:rPr lang="en-US" altLang="ko-KR" sz="9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9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900" b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0</a:t>
            </a:r>
            <a:r>
              <a:rPr lang="ko-KR" altLang="en-US" sz="900" b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번레이어의 유닛갯수가 </a:t>
            </a:r>
            <a:r>
              <a:rPr lang="en-US" altLang="ko-KR" sz="900" b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input</a:t>
            </a:r>
            <a:r>
              <a:rPr lang="ko-KR" altLang="en-US" sz="900" b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값이 됨</a:t>
            </a:r>
            <a:r>
              <a:rPr lang="en-US" altLang="ko-KR" sz="900" b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0</a:t>
            </a:r>
            <a:r>
              <a:rPr lang="ko-KR" altLang="en-US" sz="900" b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번레이어 유닛수는 </a:t>
            </a:r>
            <a:r>
              <a:rPr lang="en-US" altLang="ko-KR" sz="900" b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4, x</a:t>
            </a:r>
            <a:r>
              <a:rPr lang="ko-KR" altLang="en-US" sz="900" b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변수가 </a:t>
            </a:r>
            <a:r>
              <a:rPr lang="en-US" altLang="ko-KR" sz="900" b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4</a:t>
            </a:r>
            <a:r>
              <a:rPr lang="ko-KR" altLang="en-US" sz="900" b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개라는 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뜻</a:t>
            </a:r>
            <a:endParaRPr lang="en-US" altLang="ko-KR" sz="9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1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번레이어 출력유닛은 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개임</a:t>
            </a:r>
            <a:b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-  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유닛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개당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w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값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4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바이어스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개의  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5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개의 파라미터 필요</a:t>
            </a:r>
            <a:b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-  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유닛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*5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개파라미터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총 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10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개의 파라미터 생성됨</a:t>
            </a:r>
            <a:b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계산된 결과는 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relu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함수에 의해 다시 재조정함</a:t>
            </a:r>
            <a:endParaRPr lang="en-US" altLang="ko-KR" sz="9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altLang="ko-KR" sz="9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ko-KR" altLang="en-US" sz="900">
                <a:latin typeface="+mj-lt"/>
              </a:rPr>
              <a:t>▶ 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번레이어는  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</a:rPr>
              <a:t>  tf.keras.layers.Dense(units=1) ])</a:t>
            </a:r>
          </a:p>
          <a:p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1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번레이어의 유닛갯수가 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input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값이 됨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1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번레이어의 유닛수는 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2, x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변수가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개라는뜻</a:t>
            </a:r>
            <a:endParaRPr lang="en-US" altLang="ko-KR" sz="9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2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번레이어의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출력유닛은 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개임</a:t>
            </a:r>
            <a:endParaRPr lang="en-US" altLang="ko-KR" sz="9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- 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유닛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개당 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값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바이어스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 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개의 파라미터 피머</a:t>
            </a:r>
            <a:endParaRPr lang="en-US" altLang="ko-KR" sz="9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- 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유닛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*3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개파라미터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총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개의 파라미터 생성됨</a:t>
            </a:r>
            <a:endParaRPr lang="en-US" altLang="ko-KR" sz="9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- activation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이 없음으로 </a:t>
            </a:r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wx+b</a:t>
            </a:r>
            <a:r>
              <a:rPr lang="ko-KR" altLang="en-US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값으로만 계산됨</a:t>
            </a:r>
            <a:endParaRPr lang="en-US" altLang="ko-KR" sz="9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ko-KR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</a:t>
            </a:r>
            <a:endParaRPr lang="ko-KR" altLang="en-US" sz="900">
              <a:latin typeface="+mj-lt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C129FE79-3C68-49AA-81DC-9C46F15C7216}"/>
              </a:ext>
            </a:extLst>
          </p:cNvPr>
          <p:cNvSpPr/>
          <p:nvPr/>
        </p:nvSpPr>
        <p:spPr>
          <a:xfrm>
            <a:off x="1260629" y="3701988"/>
            <a:ext cx="435006" cy="186431"/>
          </a:xfrm>
          <a:custGeom>
            <a:avLst/>
            <a:gdLst>
              <a:gd name="connsiteX0" fmla="*/ 0 w 435006"/>
              <a:gd name="connsiteY0" fmla="*/ 0 h 186431"/>
              <a:gd name="connsiteX1" fmla="*/ 435006 w 435006"/>
              <a:gd name="connsiteY1" fmla="*/ 0 h 186431"/>
              <a:gd name="connsiteX2" fmla="*/ 435006 w 435006"/>
              <a:gd name="connsiteY2" fmla="*/ 186431 h 186431"/>
              <a:gd name="connsiteX3" fmla="*/ 71021 w 435006"/>
              <a:gd name="connsiteY3" fmla="*/ 186431 h 18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006" h="186431">
                <a:moveTo>
                  <a:pt x="0" y="0"/>
                </a:moveTo>
                <a:lnTo>
                  <a:pt x="435006" y="0"/>
                </a:lnTo>
                <a:lnTo>
                  <a:pt x="435006" y="186431"/>
                </a:lnTo>
                <a:lnTo>
                  <a:pt x="71021" y="186431"/>
                </a:ln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6D1F77-2EAD-4637-A158-88D5684ED289}"/>
              </a:ext>
            </a:extLst>
          </p:cNvPr>
          <p:cNvSpPr/>
          <p:nvPr/>
        </p:nvSpPr>
        <p:spPr>
          <a:xfrm>
            <a:off x="1837677" y="3675355"/>
            <a:ext cx="982461" cy="2130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0</a:t>
            </a:r>
            <a:r>
              <a:rPr lang="ko-KR" altLang="en-US" sz="1200" b="1"/>
              <a:t>번레이어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9224971-7BEC-4ACB-AC8E-8A4C9A6DD022}"/>
              </a:ext>
            </a:extLst>
          </p:cNvPr>
          <p:cNvSpPr/>
          <p:nvPr/>
        </p:nvSpPr>
        <p:spPr>
          <a:xfrm>
            <a:off x="1837677" y="3931113"/>
            <a:ext cx="982461" cy="2130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1</a:t>
            </a:r>
            <a:r>
              <a:rPr lang="ko-KR" altLang="en-US" sz="1200" b="1"/>
              <a:t>번레이어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3FF69E7-170F-40FD-88A6-AF8CF3CEFF0D}"/>
              </a:ext>
            </a:extLst>
          </p:cNvPr>
          <p:cNvGrpSpPr/>
          <p:nvPr/>
        </p:nvGrpSpPr>
        <p:grpSpPr>
          <a:xfrm>
            <a:off x="1334234" y="4059473"/>
            <a:ext cx="592220" cy="213064"/>
            <a:chOff x="1334234" y="4059473"/>
            <a:chExt cx="361401" cy="16867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243AF2C-724A-4C2E-A822-3A14950CA8E5}"/>
                </a:ext>
              </a:extLst>
            </p:cNvPr>
            <p:cNvCxnSpPr/>
            <p:nvPr/>
          </p:nvCxnSpPr>
          <p:spPr>
            <a:xfrm>
              <a:off x="1334234" y="4059473"/>
              <a:ext cx="361401" cy="0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DB26998-B6D6-4201-9F23-A6893D88031A}"/>
                </a:ext>
              </a:extLst>
            </p:cNvPr>
            <p:cNvCxnSpPr/>
            <p:nvPr/>
          </p:nvCxnSpPr>
          <p:spPr>
            <a:xfrm>
              <a:off x="1334234" y="4228149"/>
              <a:ext cx="361401" cy="0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855B15D-1D97-4AF2-B2A9-412C32CC42A3}"/>
              </a:ext>
            </a:extLst>
          </p:cNvPr>
          <p:cNvSpPr/>
          <p:nvPr/>
        </p:nvSpPr>
        <p:spPr>
          <a:xfrm>
            <a:off x="1837677" y="4189260"/>
            <a:ext cx="982461" cy="2130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</a:t>
            </a:r>
            <a:r>
              <a:rPr lang="ko-KR" altLang="en-US" sz="1200" b="1"/>
              <a:t>번레이어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2B6CE3A-276A-40E1-B394-32B6E981955D}"/>
              </a:ext>
            </a:extLst>
          </p:cNvPr>
          <p:cNvSpPr/>
          <p:nvPr/>
        </p:nvSpPr>
        <p:spPr>
          <a:xfrm>
            <a:off x="6034018" y="476285"/>
            <a:ext cx="982461" cy="1590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0</a:t>
            </a:r>
            <a:r>
              <a:rPr lang="ko-KR" altLang="en-US" sz="900" b="1"/>
              <a:t>번레이어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9069533-0357-4B29-8D51-4A851F546E2C}"/>
              </a:ext>
            </a:extLst>
          </p:cNvPr>
          <p:cNvSpPr/>
          <p:nvPr/>
        </p:nvSpPr>
        <p:spPr>
          <a:xfrm>
            <a:off x="6034018" y="653667"/>
            <a:ext cx="982461" cy="1590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1</a:t>
            </a:r>
            <a:r>
              <a:rPr lang="ko-KR" altLang="en-US" sz="900" b="1"/>
              <a:t>번레이어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8F89EA-67C5-4D80-8B77-6A53F11EC8FC}"/>
              </a:ext>
            </a:extLst>
          </p:cNvPr>
          <p:cNvSpPr/>
          <p:nvPr/>
        </p:nvSpPr>
        <p:spPr>
          <a:xfrm>
            <a:off x="6034018" y="816403"/>
            <a:ext cx="982461" cy="1590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2</a:t>
            </a:r>
            <a:r>
              <a:rPr lang="ko-KR" altLang="en-US" sz="900" b="1"/>
              <a:t>번레이어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50B3F6F-1B94-479D-83DE-05CECB53124F}"/>
              </a:ext>
            </a:extLst>
          </p:cNvPr>
          <p:cNvCxnSpPr>
            <a:cxnSpLocks/>
          </p:cNvCxnSpPr>
          <p:nvPr/>
        </p:nvCxnSpPr>
        <p:spPr>
          <a:xfrm>
            <a:off x="6857033" y="557620"/>
            <a:ext cx="271805" cy="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C2DEE66-EB32-417F-93B4-D75CCA0E5126}"/>
              </a:ext>
            </a:extLst>
          </p:cNvPr>
          <p:cNvCxnSpPr>
            <a:cxnSpLocks/>
          </p:cNvCxnSpPr>
          <p:nvPr/>
        </p:nvCxnSpPr>
        <p:spPr>
          <a:xfrm>
            <a:off x="6857033" y="733179"/>
            <a:ext cx="271805" cy="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203E89A-0AE5-4D05-972C-E0A405CF07C3}"/>
              </a:ext>
            </a:extLst>
          </p:cNvPr>
          <p:cNvCxnSpPr>
            <a:cxnSpLocks/>
          </p:cNvCxnSpPr>
          <p:nvPr/>
        </p:nvCxnSpPr>
        <p:spPr>
          <a:xfrm>
            <a:off x="6857033" y="879484"/>
            <a:ext cx="271805" cy="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DAA9EA84-783F-40E7-AB33-1F9D9549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972" y="1124736"/>
            <a:ext cx="2143902" cy="184252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6C0ECB3-BD13-4A79-8C1F-6A86AEFB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920" y="2060557"/>
            <a:ext cx="3347827" cy="1816487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C2FF8AB8-0213-4180-B8F4-6D67536A00F1}"/>
              </a:ext>
            </a:extLst>
          </p:cNvPr>
          <p:cNvSpPr/>
          <p:nvPr/>
        </p:nvSpPr>
        <p:spPr>
          <a:xfrm>
            <a:off x="8870439" y="2648038"/>
            <a:ext cx="982461" cy="1590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0</a:t>
            </a:r>
            <a:r>
              <a:rPr lang="ko-KR" altLang="en-US" sz="900" b="1"/>
              <a:t>번레이어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EA59D25-B69D-4A4B-934E-8234113B4CA4}"/>
              </a:ext>
            </a:extLst>
          </p:cNvPr>
          <p:cNvSpPr/>
          <p:nvPr/>
        </p:nvSpPr>
        <p:spPr>
          <a:xfrm>
            <a:off x="8870439" y="2887746"/>
            <a:ext cx="982461" cy="1590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1</a:t>
            </a:r>
            <a:r>
              <a:rPr lang="ko-KR" altLang="en-US" sz="900" b="1"/>
              <a:t>번레이어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7CE7A83-494E-4F28-8247-8495A8E5CAE4}"/>
              </a:ext>
            </a:extLst>
          </p:cNvPr>
          <p:cNvSpPr/>
          <p:nvPr/>
        </p:nvSpPr>
        <p:spPr>
          <a:xfrm>
            <a:off x="8870439" y="3107128"/>
            <a:ext cx="982461" cy="1590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2</a:t>
            </a:r>
            <a:r>
              <a:rPr lang="ko-KR" altLang="en-US" sz="900" b="1"/>
              <a:t>번레이어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F1E5298-61B8-45FB-8D05-6A1DC7CE7F61}"/>
              </a:ext>
            </a:extLst>
          </p:cNvPr>
          <p:cNvCxnSpPr>
            <a:cxnSpLocks/>
          </p:cNvCxnSpPr>
          <p:nvPr/>
        </p:nvCxnSpPr>
        <p:spPr>
          <a:xfrm>
            <a:off x="8504858" y="2727550"/>
            <a:ext cx="271805" cy="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1497079-CF6F-40B6-95B5-97964CAADBE7}"/>
              </a:ext>
            </a:extLst>
          </p:cNvPr>
          <p:cNvCxnSpPr>
            <a:cxnSpLocks/>
          </p:cNvCxnSpPr>
          <p:nvPr/>
        </p:nvCxnSpPr>
        <p:spPr>
          <a:xfrm>
            <a:off x="8504858" y="2967258"/>
            <a:ext cx="271805" cy="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0C414C1-ABED-4F00-B683-A2D4151D4843}"/>
              </a:ext>
            </a:extLst>
          </p:cNvPr>
          <p:cNvCxnSpPr>
            <a:cxnSpLocks/>
          </p:cNvCxnSpPr>
          <p:nvPr/>
        </p:nvCxnSpPr>
        <p:spPr>
          <a:xfrm>
            <a:off x="8504858" y="3186640"/>
            <a:ext cx="271805" cy="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B54621-BAC8-4F04-A18D-DBDDADF0EBCB}"/>
              </a:ext>
            </a:extLst>
          </p:cNvPr>
          <p:cNvSpPr/>
          <p:nvPr/>
        </p:nvSpPr>
        <p:spPr>
          <a:xfrm>
            <a:off x="0" y="0"/>
            <a:ext cx="12192000" cy="21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ysClr val="windowText" lastClr="000000"/>
                </a:solidFill>
                <a:latin typeface="+mj-lt"/>
              </a:rPr>
              <a:t>개요</a:t>
            </a:r>
            <a:r>
              <a:rPr lang="en-US" altLang="ko-KR" sz="1400" b="1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1400" b="1">
                <a:solidFill>
                  <a:sysClr val="windowText" lastClr="000000"/>
                </a:solidFill>
                <a:latin typeface="+mj-lt"/>
              </a:rPr>
              <a:t>히든레이어와 파라미터</a:t>
            </a:r>
            <a:r>
              <a:rPr lang="en-US" altLang="ko-KR" sz="1400" b="1">
                <a:solidFill>
                  <a:sysClr val="windowText" lastClr="000000"/>
                </a:solidFill>
                <a:latin typeface="+mj-lt"/>
              </a:rPr>
              <a:t>)</a:t>
            </a:r>
            <a:endParaRPr lang="ko-KR" altLang="en-US" sz="1400" b="1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597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853F1C-13DB-476C-B0D3-F901824000AF}"/>
              </a:ext>
            </a:extLst>
          </p:cNvPr>
          <p:cNvSpPr/>
          <p:nvPr/>
        </p:nvSpPr>
        <p:spPr>
          <a:xfrm>
            <a:off x="0" y="0"/>
            <a:ext cx="12192000" cy="712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>
                <a:solidFill>
                  <a:sysClr val="windowText" lastClr="000000"/>
                </a:solidFill>
                <a:latin typeface="+mj-lt"/>
              </a:rPr>
              <a:t>model.summary </a:t>
            </a:r>
            <a:r>
              <a:rPr lang="ko-KR" altLang="en-US" sz="1400" b="1">
                <a:solidFill>
                  <a:sysClr val="windowText" lastClr="000000"/>
                </a:solidFill>
                <a:latin typeface="+mj-lt"/>
              </a:rPr>
              <a:t>에 대한 해석  </a:t>
            </a:r>
            <a:r>
              <a:rPr lang="en-US" altLang="ko-KR" sz="1400" b="1">
                <a:solidFill>
                  <a:sysClr val="windowText" lastClr="000000"/>
                </a:solidFill>
                <a:latin typeface="+mj-lt"/>
              </a:rPr>
              <a:t>[0</a:t>
            </a:r>
            <a:r>
              <a:rPr lang="ko-KR" altLang="en-US" sz="1400" b="1">
                <a:solidFill>
                  <a:sysClr val="windowText" lastClr="000000"/>
                </a:solidFill>
                <a:latin typeface="+mj-lt"/>
              </a:rPr>
              <a:t>번레이어</a:t>
            </a:r>
            <a:r>
              <a:rPr lang="en-US" altLang="ko-KR" sz="1400" b="1">
                <a:solidFill>
                  <a:sysClr val="windowText" lastClr="000000"/>
                </a:solidFill>
                <a:latin typeface="+mj-lt"/>
              </a:rPr>
              <a:t>]  </a:t>
            </a:r>
            <a:r>
              <a:rPr lang="ko-KR" altLang="en-US" sz="1400" b="1">
                <a:solidFill>
                  <a:sysClr val="windowText" lastClr="000000"/>
                </a:solidFill>
                <a:latin typeface="+mj-lt"/>
              </a:rPr>
              <a:t>첫번째레이어</a:t>
            </a:r>
            <a:r>
              <a:rPr lang="en-US" altLang="ko-KR" sz="1400" b="1">
                <a:solidFill>
                  <a:sysClr val="windowText" lastClr="000000"/>
                </a:solidFill>
                <a:latin typeface="+mj-lt"/>
              </a:rPr>
              <a:t>.</a:t>
            </a:r>
            <a:endParaRPr lang="ko-KR" altLang="en-US" sz="1400" b="1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C82E380-3DA2-4589-9085-AE6194D187B3}"/>
              </a:ext>
            </a:extLst>
          </p:cNvPr>
          <p:cNvSpPr/>
          <p:nvPr/>
        </p:nvSpPr>
        <p:spPr>
          <a:xfrm>
            <a:off x="598055" y="1354489"/>
            <a:ext cx="547200" cy="5475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유닛</a:t>
            </a:r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2A1D8D-4555-48B2-BFEA-5550F48DE264}"/>
              </a:ext>
            </a:extLst>
          </p:cNvPr>
          <p:cNvSpPr txBox="1"/>
          <p:nvPr/>
        </p:nvSpPr>
        <p:spPr>
          <a:xfrm>
            <a:off x="269966" y="869636"/>
            <a:ext cx="534520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[input</a:t>
            </a:r>
            <a:r>
              <a:rPr lang="ko-KR" altLang="en-US" sz="1200"/>
              <a:t>값</a:t>
            </a:r>
            <a:r>
              <a:rPr lang="en-US" altLang="ko-KR" sz="1200"/>
              <a:t>]  x=np.array([1,2,3,4,5,6])</a:t>
            </a:r>
            <a:endParaRPr lang="ko-KR" altLang="en-US" sz="12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E30DEA-03B0-4477-B3D5-CB690DD82F97}"/>
              </a:ext>
            </a:extLst>
          </p:cNvPr>
          <p:cNvSpPr txBox="1"/>
          <p:nvPr/>
        </p:nvSpPr>
        <p:spPr>
          <a:xfrm>
            <a:off x="4000953" y="1834229"/>
            <a:ext cx="1328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.</a:t>
            </a:r>
            <a:r>
              <a:rPr lang="ko-KR" altLang="en-US" sz="1200"/>
              <a:t>빨간색선 </a:t>
            </a:r>
            <a:r>
              <a:rPr lang="en-US" altLang="ko-KR" sz="1200"/>
              <a:t>param</a:t>
            </a:r>
            <a:endParaRPr lang="ko-KR" altLang="en-US" sz="12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9175B09-B1CE-4022-9390-560FEA3EC167}"/>
              </a:ext>
            </a:extLst>
          </p:cNvPr>
          <p:cNvSpPr/>
          <p:nvPr/>
        </p:nvSpPr>
        <p:spPr>
          <a:xfrm>
            <a:off x="491342" y="2205615"/>
            <a:ext cx="35606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3E3C046-DA2C-4657-A557-A6EFE8EE6D09}"/>
              </a:ext>
            </a:extLst>
          </p:cNvPr>
          <p:cNvSpPr/>
          <p:nvPr/>
        </p:nvSpPr>
        <p:spPr>
          <a:xfrm>
            <a:off x="996133" y="2205614"/>
            <a:ext cx="35606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5AB83D4-5D70-4C7D-8400-B077A2DCA36F}"/>
              </a:ext>
            </a:extLst>
          </p:cNvPr>
          <p:cNvCxnSpPr>
            <a:cxnSpLocks/>
            <a:stCxn id="25" idx="4"/>
            <a:endCxn id="149" idx="0"/>
          </p:cNvCxnSpPr>
          <p:nvPr/>
        </p:nvCxnSpPr>
        <p:spPr>
          <a:xfrm flipH="1">
            <a:off x="669374" y="1902043"/>
            <a:ext cx="202281" cy="303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C937428F-1F4E-435F-BBB1-EBFEBC92B646}"/>
              </a:ext>
            </a:extLst>
          </p:cNvPr>
          <p:cNvCxnSpPr>
            <a:cxnSpLocks/>
            <a:stCxn id="25" idx="4"/>
            <a:endCxn id="150" idx="0"/>
          </p:cNvCxnSpPr>
          <p:nvPr/>
        </p:nvCxnSpPr>
        <p:spPr>
          <a:xfrm>
            <a:off x="871655" y="1902043"/>
            <a:ext cx="302510" cy="303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그림 186">
            <a:extLst>
              <a:ext uri="{FF2B5EF4-FFF2-40B4-BE49-F238E27FC236}">
                <a16:creationId xmlns:a16="http://schemas.microsoft.com/office/drawing/2014/main" id="{E00B0B12-6F54-462D-93B0-7850BAFDC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16"/>
          <a:stretch/>
        </p:blipFill>
        <p:spPr>
          <a:xfrm>
            <a:off x="269966" y="2690469"/>
            <a:ext cx="3747034" cy="4141641"/>
          </a:xfrm>
          <a:prstGeom prst="rect">
            <a:avLst/>
          </a:prstGeom>
        </p:spPr>
      </p:pic>
      <p:sp>
        <p:nvSpPr>
          <p:cNvPr id="204" name="타원 203">
            <a:extLst>
              <a:ext uri="{FF2B5EF4-FFF2-40B4-BE49-F238E27FC236}">
                <a16:creationId xmlns:a16="http://schemas.microsoft.com/office/drawing/2014/main" id="{0A74694A-740C-48A2-940D-4DBB942CAAC9}"/>
              </a:ext>
            </a:extLst>
          </p:cNvPr>
          <p:cNvSpPr/>
          <p:nvPr/>
        </p:nvSpPr>
        <p:spPr>
          <a:xfrm>
            <a:off x="1624469" y="1354489"/>
            <a:ext cx="547200" cy="5475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유닛</a:t>
            </a:r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2E0CEB60-3FB6-4656-8EE0-A108D4C5C727}"/>
              </a:ext>
            </a:extLst>
          </p:cNvPr>
          <p:cNvSpPr/>
          <p:nvPr/>
        </p:nvSpPr>
        <p:spPr>
          <a:xfrm>
            <a:off x="1517756" y="2205615"/>
            <a:ext cx="35606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E71443B-347B-418A-9F93-DA9F3DFA2439}"/>
              </a:ext>
            </a:extLst>
          </p:cNvPr>
          <p:cNvSpPr/>
          <p:nvPr/>
        </p:nvSpPr>
        <p:spPr>
          <a:xfrm>
            <a:off x="2022547" y="2205614"/>
            <a:ext cx="35606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99A17E57-0D8E-4938-BBDF-BF33ABF6275C}"/>
              </a:ext>
            </a:extLst>
          </p:cNvPr>
          <p:cNvCxnSpPr>
            <a:cxnSpLocks/>
            <a:stCxn id="204" idx="4"/>
            <a:endCxn id="205" idx="0"/>
          </p:cNvCxnSpPr>
          <p:nvPr/>
        </p:nvCxnSpPr>
        <p:spPr>
          <a:xfrm flipH="1">
            <a:off x="1695788" y="1902043"/>
            <a:ext cx="202281" cy="303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7773CCD3-38BA-48D7-B9F8-4B884207BD18}"/>
              </a:ext>
            </a:extLst>
          </p:cNvPr>
          <p:cNvCxnSpPr>
            <a:cxnSpLocks/>
            <a:stCxn id="204" idx="4"/>
            <a:endCxn id="206" idx="0"/>
          </p:cNvCxnSpPr>
          <p:nvPr/>
        </p:nvCxnSpPr>
        <p:spPr>
          <a:xfrm>
            <a:off x="1898069" y="1902043"/>
            <a:ext cx="302510" cy="303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>
            <a:extLst>
              <a:ext uri="{FF2B5EF4-FFF2-40B4-BE49-F238E27FC236}">
                <a16:creationId xmlns:a16="http://schemas.microsoft.com/office/drawing/2014/main" id="{94E55456-1754-4BFA-A969-2FF882C67976}"/>
              </a:ext>
            </a:extLst>
          </p:cNvPr>
          <p:cNvSpPr/>
          <p:nvPr/>
        </p:nvSpPr>
        <p:spPr>
          <a:xfrm>
            <a:off x="2581247" y="1354489"/>
            <a:ext cx="547200" cy="5475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유닛</a:t>
            </a:r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5CB5B51-83C6-4741-A467-5A4B0BAEBCC7}"/>
              </a:ext>
            </a:extLst>
          </p:cNvPr>
          <p:cNvSpPr/>
          <p:nvPr/>
        </p:nvSpPr>
        <p:spPr>
          <a:xfrm>
            <a:off x="2474534" y="2205615"/>
            <a:ext cx="35606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6254156E-008A-4349-8FD1-B93567A8DDEB}"/>
              </a:ext>
            </a:extLst>
          </p:cNvPr>
          <p:cNvSpPr/>
          <p:nvPr/>
        </p:nvSpPr>
        <p:spPr>
          <a:xfrm>
            <a:off x="2979325" y="2205614"/>
            <a:ext cx="35606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794C9982-EDAF-4C78-9CF8-AE6F750432F6}"/>
              </a:ext>
            </a:extLst>
          </p:cNvPr>
          <p:cNvCxnSpPr>
            <a:cxnSpLocks/>
            <a:stCxn id="209" idx="4"/>
            <a:endCxn id="210" idx="0"/>
          </p:cNvCxnSpPr>
          <p:nvPr/>
        </p:nvCxnSpPr>
        <p:spPr>
          <a:xfrm flipH="1">
            <a:off x="2652566" y="1902043"/>
            <a:ext cx="202281" cy="303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B330C9D1-5C7C-4D98-8639-641F4D3D4299}"/>
              </a:ext>
            </a:extLst>
          </p:cNvPr>
          <p:cNvCxnSpPr>
            <a:cxnSpLocks/>
            <a:stCxn id="209" idx="4"/>
            <a:endCxn id="211" idx="0"/>
          </p:cNvCxnSpPr>
          <p:nvPr/>
        </p:nvCxnSpPr>
        <p:spPr>
          <a:xfrm>
            <a:off x="2854847" y="1902043"/>
            <a:ext cx="302510" cy="303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>
            <a:extLst>
              <a:ext uri="{FF2B5EF4-FFF2-40B4-BE49-F238E27FC236}">
                <a16:creationId xmlns:a16="http://schemas.microsoft.com/office/drawing/2014/main" id="{5C1451F0-83AF-48F7-A5B8-99F2783F31F8}"/>
              </a:ext>
            </a:extLst>
          </p:cNvPr>
          <p:cNvSpPr/>
          <p:nvPr/>
        </p:nvSpPr>
        <p:spPr>
          <a:xfrm>
            <a:off x="3566251" y="1354489"/>
            <a:ext cx="547200" cy="5475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유닛</a:t>
            </a:r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F8D2643-B3CF-4D8A-8E30-58C1174319CC}"/>
              </a:ext>
            </a:extLst>
          </p:cNvPr>
          <p:cNvSpPr/>
          <p:nvPr/>
        </p:nvSpPr>
        <p:spPr>
          <a:xfrm>
            <a:off x="3459538" y="2205615"/>
            <a:ext cx="35606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157EE975-F755-44F0-B6E9-837C0631E7A1}"/>
              </a:ext>
            </a:extLst>
          </p:cNvPr>
          <p:cNvSpPr/>
          <p:nvPr/>
        </p:nvSpPr>
        <p:spPr>
          <a:xfrm>
            <a:off x="3964329" y="2205614"/>
            <a:ext cx="35606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8759DAE4-54A7-4CF7-9EBD-DA782B8D644D}"/>
              </a:ext>
            </a:extLst>
          </p:cNvPr>
          <p:cNvCxnSpPr>
            <a:cxnSpLocks/>
            <a:stCxn id="214" idx="4"/>
            <a:endCxn id="215" idx="0"/>
          </p:cNvCxnSpPr>
          <p:nvPr/>
        </p:nvCxnSpPr>
        <p:spPr>
          <a:xfrm flipH="1">
            <a:off x="3637570" y="1902043"/>
            <a:ext cx="202281" cy="303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8BCA598D-34F0-45CF-873E-D5FDF9D4D370}"/>
              </a:ext>
            </a:extLst>
          </p:cNvPr>
          <p:cNvCxnSpPr>
            <a:cxnSpLocks/>
            <a:stCxn id="214" idx="4"/>
            <a:endCxn id="216" idx="0"/>
          </p:cNvCxnSpPr>
          <p:nvPr/>
        </p:nvCxnSpPr>
        <p:spPr>
          <a:xfrm>
            <a:off x="3839851" y="1902043"/>
            <a:ext cx="302510" cy="303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9C7CB7C2-4ACB-47A3-BBA7-87DC9750B1E2}"/>
              </a:ext>
            </a:extLst>
          </p:cNvPr>
          <p:cNvGrpSpPr/>
          <p:nvPr/>
        </p:nvGrpSpPr>
        <p:grpSpPr>
          <a:xfrm>
            <a:off x="5793198" y="856984"/>
            <a:ext cx="6311715" cy="5905691"/>
            <a:chOff x="5704114" y="773630"/>
            <a:chExt cx="6400800" cy="5989045"/>
          </a:xfrm>
        </p:grpSpPr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A339A220-44C8-4EA6-A3FE-7EDF72693C9E}"/>
                </a:ext>
              </a:extLst>
            </p:cNvPr>
            <p:cNvSpPr/>
            <p:nvPr/>
          </p:nvSpPr>
          <p:spPr>
            <a:xfrm>
              <a:off x="5704114" y="773630"/>
              <a:ext cx="6400800" cy="5989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0" name="그림 219">
              <a:extLst>
                <a:ext uri="{FF2B5EF4-FFF2-40B4-BE49-F238E27FC236}">
                  <a16:creationId xmlns:a16="http://schemas.microsoft.com/office/drawing/2014/main" id="{707C19C5-622C-446B-A735-63B4877E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3199" y="869636"/>
              <a:ext cx="6227167" cy="2533085"/>
            </a:xfrm>
            <a:prstGeom prst="rect">
              <a:avLst/>
            </a:prstGeom>
          </p:spPr>
        </p:pic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1ECC20DC-8EA0-46D7-A825-347FB5D0ED54}"/>
                </a:ext>
              </a:extLst>
            </p:cNvPr>
            <p:cNvSpPr/>
            <p:nvPr/>
          </p:nvSpPr>
          <p:spPr>
            <a:xfrm>
              <a:off x="5780726" y="1489166"/>
              <a:ext cx="6001971" cy="4110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992FAF7C-36A1-4894-B6B0-DFE422A03C1F}"/>
                </a:ext>
              </a:extLst>
            </p:cNvPr>
            <p:cNvSpPr txBox="1"/>
            <p:nvPr/>
          </p:nvSpPr>
          <p:spPr>
            <a:xfrm>
              <a:off x="9303672" y="1380836"/>
              <a:ext cx="691215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w</a:t>
              </a:r>
              <a:r>
                <a:rPr lang="ko-KR" altLang="en-US" sz="1200"/>
                <a:t>값</a:t>
              </a:r>
              <a:r>
                <a:rPr lang="en-US" altLang="ko-KR" sz="1200"/>
                <a:t>4</a:t>
              </a:r>
              <a:r>
                <a:rPr lang="ko-KR" altLang="en-US" sz="1200"/>
                <a:t>개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67EFE3EF-8E21-4B0E-A856-CDEB31FCF5DB}"/>
                </a:ext>
              </a:extLst>
            </p:cNvPr>
            <p:cNvSpPr txBox="1"/>
            <p:nvPr/>
          </p:nvSpPr>
          <p:spPr>
            <a:xfrm>
              <a:off x="10731290" y="1683961"/>
              <a:ext cx="670376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b</a:t>
              </a:r>
              <a:r>
                <a:rPr lang="ko-KR" altLang="en-US" sz="1200"/>
                <a:t>값</a:t>
              </a:r>
              <a:r>
                <a:rPr lang="en-US" altLang="ko-KR" sz="1200"/>
                <a:t>4</a:t>
              </a:r>
              <a:r>
                <a:rPr lang="ko-KR" altLang="en-US" sz="1200"/>
                <a:t>개</a:t>
              </a:r>
            </a:p>
          </p:txBody>
        </p: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365B3C47-3767-4DB3-8AC1-23ADD78DFED8}"/>
                </a:ext>
              </a:extLst>
            </p:cNvPr>
            <p:cNvGrpSpPr/>
            <p:nvPr/>
          </p:nvGrpSpPr>
          <p:grpSpPr>
            <a:xfrm>
              <a:off x="5793200" y="3455280"/>
              <a:ext cx="4509041" cy="1642453"/>
              <a:chOff x="5793200" y="3455280"/>
              <a:chExt cx="5246726" cy="1911161"/>
            </a:xfrm>
          </p:grpSpPr>
          <p:pic>
            <p:nvPicPr>
              <p:cNvPr id="227" name="그림 226">
                <a:extLst>
                  <a:ext uri="{FF2B5EF4-FFF2-40B4-BE49-F238E27FC236}">
                    <a16:creationId xmlns:a16="http://schemas.microsoft.com/office/drawing/2014/main" id="{C786D40B-B035-49F9-8BBC-19E40C67DF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3200" y="3455280"/>
                <a:ext cx="3747034" cy="1911161"/>
              </a:xfrm>
              <a:prstGeom prst="rect">
                <a:avLst/>
              </a:prstGeom>
            </p:spPr>
          </p:pic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7ECF9233-F9F3-4423-B867-9739B87D057D}"/>
                  </a:ext>
                </a:extLst>
              </p:cNvPr>
              <p:cNvSpPr/>
              <p:nvPr/>
            </p:nvSpPr>
            <p:spPr>
              <a:xfrm>
                <a:off x="5793200" y="4153989"/>
                <a:ext cx="3747034" cy="19158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CD740375-0CCC-4FE3-A236-5BBDBFA04085}"/>
                  </a:ext>
                </a:extLst>
              </p:cNvPr>
              <p:cNvSpPr txBox="1"/>
              <p:nvPr/>
            </p:nvSpPr>
            <p:spPr>
              <a:xfrm>
                <a:off x="8927214" y="4111283"/>
                <a:ext cx="2112712" cy="322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param</a:t>
                </a:r>
                <a:r>
                  <a:rPr lang="ko-KR" altLang="en-US" sz="1200"/>
                  <a:t>갯수 </a:t>
                </a:r>
                <a:r>
                  <a:rPr lang="en-US" altLang="ko-KR" sz="1200"/>
                  <a:t>8</a:t>
                </a:r>
                <a:r>
                  <a:rPr lang="ko-KR" altLang="en-US" sz="1200"/>
                  <a:t>개</a:t>
                </a:r>
              </a:p>
            </p:txBody>
          </p:sp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12003BDB-EC2E-4BC1-93A4-DFB183E05223}"/>
                </a:ext>
              </a:extLst>
            </p:cNvPr>
            <p:cNvSpPr txBox="1"/>
            <p:nvPr/>
          </p:nvSpPr>
          <p:spPr>
            <a:xfrm>
              <a:off x="9884239" y="5722734"/>
              <a:ext cx="1815667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layer0 </a:t>
              </a:r>
              <a:r>
                <a:rPr lang="ko-KR" altLang="en-US" sz="1200"/>
                <a:t>출력물</a:t>
              </a:r>
            </a:p>
          </p:txBody>
        </p: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E15BBD7D-5F26-40D8-8C32-FF318373C264}"/>
              </a:ext>
            </a:extLst>
          </p:cNvPr>
          <p:cNvSpPr txBox="1"/>
          <p:nvPr/>
        </p:nvSpPr>
        <p:spPr>
          <a:xfrm>
            <a:off x="5780726" y="-20818"/>
            <a:ext cx="6108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 = keras.Sequential([</a:t>
            </a:r>
          </a:p>
          <a:p>
            <a:r>
              <a:rPr lang="en-US" altLang="ko-KR" sz="1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tf.keras.layers.Dense(units=4,input_shape=(1,),activation='relu'),</a:t>
            </a:r>
          </a:p>
          <a:p>
            <a:r>
              <a:rPr lang="en-US" altLang="ko-KR" sz="1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tf.keras.layers.Dense(units=2, activation='relu'),</a:t>
            </a:r>
          </a:p>
          <a:p>
            <a:r>
              <a:rPr lang="en-US" altLang="ko-KR" sz="1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tf.keras.layers.Dense(units=1) ])</a:t>
            </a:r>
          </a:p>
          <a:p>
            <a:br>
              <a:rPr lang="en-US" altLang="ko-KR" sz="1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" name="그림 244">
            <a:extLst>
              <a:ext uri="{FF2B5EF4-FFF2-40B4-BE49-F238E27FC236}">
                <a16:creationId xmlns:a16="http://schemas.microsoft.com/office/drawing/2014/main" id="{3C504325-9472-4E2F-BD71-0462D7FA7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044" y="5172732"/>
            <a:ext cx="3889974" cy="1515142"/>
          </a:xfrm>
          <a:prstGeom prst="rect">
            <a:avLst/>
          </a:prstGeom>
        </p:spPr>
      </p:pic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6BB64B82-378C-450E-A796-348CD2A91E06}"/>
              </a:ext>
            </a:extLst>
          </p:cNvPr>
          <p:cNvCxnSpPr/>
          <p:nvPr/>
        </p:nvCxnSpPr>
        <p:spPr>
          <a:xfrm>
            <a:off x="8472955" y="5338354"/>
            <a:ext cx="11669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79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853F1C-13DB-476C-B0D3-F901824000AF}"/>
              </a:ext>
            </a:extLst>
          </p:cNvPr>
          <p:cNvSpPr/>
          <p:nvPr/>
        </p:nvSpPr>
        <p:spPr>
          <a:xfrm>
            <a:off x="0" y="0"/>
            <a:ext cx="12192000" cy="712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>
                <a:solidFill>
                  <a:sysClr val="windowText" lastClr="000000"/>
                </a:solidFill>
                <a:latin typeface="+mj-lt"/>
              </a:rPr>
              <a:t>model.summary </a:t>
            </a:r>
            <a:r>
              <a:rPr lang="ko-KR" altLang="en-US" sz="1400" b="1">
                <a:solidFill>
                  <a:sysClr val="windowText" lastClr="000000"/>
                </a:solidFill>
                <a:latin typeface="+mj-lt"/>
              </a:rPr>
              <a:t>에 대한 해석  </a:t>
            </a:r>
            <a:r>
              <a:rPr lang="en-US" altLang="ko-KR" sz="1400" b="1">
                <a:solidFill>
                  <a:sysClr val="windowText" lastClr="000000"/>
                </a:solidFill>
                <a:latin typeface="+mj-lt"/>
              </a:rPr>
              <a:t>[1</a:t>
            </a:r>
            <a:r>
              <a:rPr lang="ko-KR" altLang="en-US" sz="1400" b="1">
                <a:solidFill>
                  <a:sysClr val="windowText" lastClr="000000"/>
                </a:solidFill>
                <a:latin typeface="+mj-lt"/>
              </a:rPr>
              <a:t>번레이어</a:t>
            </a:r>
            <a:r>
              <a:rPr lang="en-US" altLang="ko-KR" sz="1400" b="1">
                <a:solidFill>
                  <a:sysClr val="windowText" lastClr="000000"/>
                </a:solidFill>
                <a:latin typeface="+mj-lt"/>
              </a:rPr>
              <a:t>]  </a:t>
            </a:r>
            <a:r>
              <a:rPr lang="ko-KR" altLang="en-US" sz="1400" b="1">
                <a:solidFill>
                  <a:sysClr val="windowText" lastClr="000000"/>
                </a:solidFill>
                <a:latin typeface="+mj-lt"/>
              </a:rPr>
              <a:t>두번째레이어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C82E380-3DA2-4589-9085-AE6194D187B3}"/>
              </a:ext>
            </a:extLst>
          </p:cNvPr>
          <p:cNvSpPr/>
          <p:nvPr/>
        </p:nvSpPr>
        <p:spPr>
          <a:xfrm>
            <a:off x="977237" y="2389816"/>
            <a:ext cx="547200" cy="5475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유닛</a:t>
            </a:r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E30DEA-03B0-4477-B3D5-CB690DD82F97}"/>
              </a:ext>
            </a:extLst>
          </p:cNvPr>
          <p:cNvSpPr txBox="1"/>
          <p:nvPr/>
        </p:nvSpPr>
        <p:spPr>
          <a:xfrm>
            <a:off x="4269076" y="2511060"/>
            <a:ext cx="1328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.</a:t>
            </a:r>
            <a:r>
              <a:rPr lang="ko-KR" altLang="en-US" sz="1200"/>
              <a:t>빨간색선 </a:t>
            </a:r>
            <a:r>
              <a:rPr lang="en-US" altLang="ko-KR" sz="1200"/>
              <a:t>param</a:t>
            </a:r>
            <a:endParaRPr lang="ko-KR" altLang="en-US" sz="12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9175B09-B1CE-4022-9390-560FEA3EC167}"/>
              </a:ext>
            </a:extLst>
          </p:cNvPr>
          <p:cNvSpPr/>
          <p:nvPr/>
        </p:nvSpPr>
        <p:spPr>
          <a:xfrm>
            <a:off x="491342" y="3175084"/>
            <a:ext cx="356064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w1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5AB83D4-5D70-4C7D-8400-B077A2DCA36F}"/>
              </a:ext>
            </a:extLst>
          </p:cNvPr>
          <p:cNvCxnSpPr>
            <a:cxnSpLocks/>
            <a:stCxn id="25" idx="4"/>
            <a:endCxn id="149" idx="0"/>
          </p:cNvCxnSpPr>
          <p:nvPr/>
        </p:nvCxnSpPr>
        <p:spPr>
          <a:xfrm flipH="1">
            <a:off x="669374" y="2937370"/>
            <a:ext cx="581463" cy="237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C937428F-1F4E-435F-BBB1-EBFEBC92B646}"/>
              </a:ext>
            </a:extLst>
          </p:cNvPr>
          <p:cNvCxnSpPr>
            <a:cxnSpLocks/>
            <a:stCxn id="25" idx="4"/>
            <a:endCxn id="45" idx="0"/>
          </p:cNvCxnSpPr>
          <p:nvPr/>
        </p:nvCxnSpPr>
        <p:spPr>
          <a:xfrm flipH="1">
            <a:off x="1087910" y="2937370"/>
            <a:ext cx="162927" cy="237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E15BBD7D-5F26-40D8-8C32-FF318373C264}"/>
              </a:ext>
            </a:extLst>
          </p:cNvPr>
          <p:cNvSpPr txBox="1"/>
          <p:nvPr/>
        </p:nvSpPr>
        <p:spPr>
          <a:xfrm>
            <a:off x="5780726" y="-20818"/>
            <a:ext cx="6108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 = keras.Sequential([</a:t>
            </a:r>
          </a:p>
          <a:p>
            <a:r>
              <a:rPr lang="en-US" altLang="ko-KR" sz="1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ko-KR" sz="10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tf.keras.layers.Dense(units=4,input_shape=(1,),activation='relu'),</a:t>
            </a:r>
          </a:p>
          <a:p>
            <a:r>
              <a:rPr lang="en-US" altLang="ko-KR" sz="1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tf.keras.layers.Dense(units=2, activation='relu'),</a:t>
            </a:r>
          </a:p>
          <a:p>
            <a:r>
              <a:rPr lang="en-US" altLang="ko-KR" sz="1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tf.keras.layers.Dense(units=1) ])</a:t>
            </a:r>
          </a:p>
          <a:p>
            <a:br>
              <a:rPr lang="en-US" altLang="ko-KR" sz="1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036A1F-9FAE-44FD-B422-EC40752F680A}"/>
              </a:ext>
            </a:extLst>
          </p:cNvPr>
          <p:cNvSpPr/>
          <p:nvPr/>
        </p:nvSpPr>
        <p:spPr>
          <a:xfrm>
            <a:off x="465969" y="3152779"/>
            <a:ext cx="356064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w1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093879-F37C-4881-B3A2-F20CEBD18E29}"/>
              </a:ext>
            </a:extLst>
          </p:cNvPr>
          <p:cNvSpPr/>
          <p:nvPr/>
        </p:nvSpPr>
        <p:spPr>
          <a:xfrm>
            <a:off x="909878" y="3175084"/>
            <a:ext cx="356064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w2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6E1E11-D0BC-412A-9DFA-E764A16305EB}"/>
              </a:ext>
            </a:extLst>
          </p:cNvPr>
          <p:cNvSpPr/>
          <p:nvPr/>
        </p:nvSpPr>
        <p:spPr>
          <a:xfrm>
            <a:off x="1349029" y="3175084"/>
            <a:ext cx="356064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w3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A4525D-7A9C-4DE8-91FE-86E405408AB3}"/>
              </a:ext>
            </a:extLst>
          </p:cNvPr>
          <p:cNvSpPr/>
          <p:nvPr/>
        </p:nvSpPr>
        <p:spPr>
          <a:xfrm>
            <a:off x="1788180" y="3175084"/>
            <a:ext cx="356064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w4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624A214-0087-414A-BCEF-D5DBC8043CBD}"/>
              </a:ext>
            </a:extLst>
          </p:cNvPr>
          <p:cNvCxnSpPr>
            <a:cxnSpLocks/>
            <a:stCxn id="25" idx="4"/>
            <a:endCxn id="46" idx="0"/>
          </p:cNvCxnSpPr>
          <p:nvPr/>
        </p:nvCxnSpPr>
        <p:spPr>
          <a:xfrm>
            <a:off x="1250837" y="2937370"/>
            <a:ext cx="276224" cy="237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78A48C4-5F84-4EC9-8C0B-035BC208238F}"/>
              </a:ext>
            </a:extLst>
          </p:cNvPr>
          <p:cNvCxnSpPr>
            <a:cxnSpLocks/>
            <a:stCxn id="25" idx="4"/>
            <a:endCxn id="47" idx="0"/>
          </p:cNvCxnSpPr>
          <p:nvPr/>
        </p:nvCxnSpPr>
        <p:spPr>
          <a:xfrm>
            <a:off x="1250837" y="2937370"/>
            <a:ext cx="715375" cy="237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8107A0-B8AD-4BC1-8CE2-ACAFDD400BD2}"/>
              </a:ext>
            </a:extLst>
          </p:cNvPr>
          <p:cNvSpPr/>
          <p:nvPr/>
        </p:nvSpPr>
        <p:spPr>
          <a:xfrm>
            <a:off x="2251052" y="3175084"/>
            <a:ext cx="356064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b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D3EC1AD-072F-402C-B7D0-EBB553A5A536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1250837" y="2937370"/>
            <a:ext cx="1071438" cy="185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977FA991-CB1F-4E8D-8637-BDA01FBF3FF3}"/>
              </a:ext>
            </a:extLst>
          </p:cNvPr>
          <p:cNvSpPr/>
          <p:nvPr/>
        </p:nvSpPr>
        <p:spPr>
          <a:xfrm>
            <a:off x="3522309" y="2389816"/>
            <a:ext cx="547200" cy="5475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유닛</a:t>
            </a:r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3807A5-A6AE-428A-9598-B9231B27DDFA}"/>
              </a:ext>
            </a:extLst>
          </p:cNvPr>
          <p:cNvSpPr/>
          <p:nvPr/>
        </p:nvSpPr>
        <p:spPr>
          <a:xfrm>
            <a:off x="3036414" y="3175084"/>
            <a:ext cx="356064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w1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58B7B20-76B5-4113-80CE-958B35A3280C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 flipH="1">
            <a:off x="3214446" y="2937370"/>
            <a:ext cx="581463" cy="237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077958-A9D1-4A7D-88E6-C3AFD4E4298A}"/>
              </a:ext>
            </a:extLst>
          </p:cNvPr>
          <p:cNvCxnSpPr>
            <a:cxnSpLocks/>
            <a:stCxn id="63" idx="4"/>
            <a:endCxn id="68" idx="0"/>
          </p:cNvCxnSpPr>
          <p:nvPr/>
        </p:nvCxnSpPr>
        <p:spPr>
          <a:xfrm flipH="1">
            <a:off x="3632982" y="2937370"/>
            <a:ext cx="162927" cy="237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5C9325-DC6E-4F84-A7A2-615AA65539CE}"/>
              </a:ext>
            </a:extLst>
          </p:cNvPr>
          <p:cNvSpPr/>
          <p:nvPr/>
        </p:nvSpPr>
        <p:spPr>
          <a:xfrm>
            <a:off x="3011041" y="3152779"/>
            <a:ext cx="356064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w1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F2DBF70-86A1-4EF6-917D-90AF1BBA66E0}"/>
              </a:ext>
            </a:extLst>
          </p:cNvPr>
          <p:cNvSpPr/>
          <p:nvPr/>
        </p:nvSpPr>
        <p:spPr>
          <a:xfrm>
            <a:off x="3454950" y="3175084"/>
            <a:ext cx="356064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w2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E6AB5C9-E746-40A2-BA9A-E33FE85F0382}"/>
              </a:ext>
            </a:extLst>
          </p:cNvPr>
          <p:cNvSpPr/>
          <p:nvPr/>
        </p:nvSpPr>
        <p:spPr>
          <a:xfrm>
            <a:off x="3894101" y="3175084"/>
            <a:ext cx="356064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w3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6CF90F9-AF4E-4B2B-8B14-D7586DAF0CFC}"/>
              </a:ext>
            </a:extLst>
          </p:cNvPr>
          <p:cNvSpPr/>
          <p:nvPr/>
        </p:nvSpPr>
        <p:spPr>
          <a:xfrm>
            <a:off x="4333252" y="3175084"/>
            <a:ext cx="356064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w4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B976230-4082-43D8-B77C-82F02ABB12D0}"/>
              </a:ext>
            </a:extLst>
          </p:cNvPr>
          <p:cNvCxnSpPr>
            <a:cxnSpLocks/>
            <a:stCxn id="63" idx="4"/>
            <a:endCxn id="69" idx="0"/>
          </p:cNvCxnSpPr>
          <p:nvPr/>
        </p:nvCxnSpPr>
        <p:spPr>
          <a:xfrm>
            <a:off x="3795909" y="2937370"/>
            <a:ext cx="276224" cy="237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5C674C6-A2C1-41F4-8EA7-467C43237C0D}"/>
              </a:ext>
            </a:extLst>
          </p:cNvPr>
          <p:cNvCxnSpPr>
            <a:cxnSpLocks/>
            <a:stCxn id="63" idx="4"/>
            <a:endCxn id="70" idx="0"/>
          </p:cNvCxnSpPr>
          <p:nvPr/>
        </p:nvCxnSpPr>
        <p:spPr>
          <a:xfrm>
            <a:off x="3795909" y="2937370"/>
            <a:ext cx="715375" cy="237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A18CDB-EAE0-4025-8EA4-453E4B5F5048}"/>
              </a:ext>
            </a:extLst>
          </p:cNvPr>
          <p:cNvSpPr/>
          <p:nvPr/>
        </p:nvSpPr>
        <p:spPr>
          <a:xfrm>
            <a:off x="4796124" y="3175084"/>
            <a:ext cx="356064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b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8EC9120-5628-4338-AA82-88A628CA83E2}"/>
              </a:ext>
            </a:extLst>
          </p:cNvPr>
          <p:cNvCxnSpPr>
            <a:cxnSpLocks/>
            <a:stCxn id="63" idx="4"/>
          </p:cNvCxnSpPr>
          <p:nvPr/>
        </p:nvCxnSpPr>
        <p:spPr>
          <a:xfrm>
            <a:off x="3795909" y="2937370"/>
            <a:ext cx="1071438" cy="185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FCDEE6-ABAB-415B-A22E-8B750D87B55E}"/>
              </a:ext>
            </a:extLst>
          </p:cNvPr>
          <p:cNvSpPr/>
          <p:nvPr/>
        </p:nvSpPr>
        <p:spPr>
          <a:xfrm>
            <a:off x="5793198" y="856984"/>
            <a:ext cx="6311715" cy="59056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469668FF-FCBE-4F7D-B702-B8464406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044" y="3501311"/>
            <a:ext cx="3175386" cy="1619594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0FC6A722-6BBF-40FB-BBBB-80C1EFF53B1B}"/>
              </a:ext>
            </a:extLst>
          </p:cNvPr>
          <p:cNvSpPr/>
          <p:nvPr/>
        </p:nvSpPr>
        <p:spPr>
          <a:xfrm>
            <a:off x="5881044" y="4311108"/>
            <a:ext cx="3175386" cy="162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5C15C9-5496-4624-BDB2-DCEA33D80F63}"/>
              </a:ext>
            </a:extLst>
          </p:cNvPr>
          <p:cNvSpPr txBox="1"/>
          <p:nvPr/>
        </p:nvSpPr>
        <p:spPr>
          <a:xfrm>
            <a:off x="8536933" y="4227076"/>
            <a:ext cx="179039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/>
              <a:t>param</a:t>
            </a:r>
            <a:r>
              <a:rPr lang="ko-KR" altLang="en-US" sz="1200"/>
              <a:t>갯수</a:t>
            </a:r>
            <a:r>
              <a:rPr lang="en-US" altLang="ko-KR" sz="1200"/>
              <a:t>10</a:t>
            </a:r>
            <a:r>
              <a:rPr lang="ko-KR" altLang="en-US" sz="1200"/>
              <a:t>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B9F03A2-016C-45F9-BA12-E0A596A26E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4"/>
          <a:stretch/>
        </p:blipFill>
        <p:spPr>
          <a:xfrm>
            <a:off x="2488421" y="793138"/>
            <a:ext cx="2971800" cy="158552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97C2C6B-C16D-4148-A27A-DBC3167AED56}"/>
              </a:ext>
            </a:extLst>
          </p:cNvPr>
          <p:cNvSpPr txBox="1"/>
          <p:nvPr/>
        </p:nvSpPr>
        <p:spPr>
          <a:xfrm>
            <a:off x="269967" y="869636"/>
            <a:ext cx="2337150" cy="14680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/>
              <a:t>[input</a:t>
            </a:r>
            <a:r>
              <a:rPr lang="ko-KR" altLang="en-US" sz="1200"/>
              <a:t>값</a:t>
            </a:r>
            <a:r>
              <a:rPr lang="en-US" altLang="ko-KR" sz="1200"/>
              <a:t>]</a:t>
            </a:r>
            <a:r>
              <a:rPr lang="ko-KR" altLang="en-US" sz="1200"/>
              <a:t>은</a:t>
            </a:r>
            <a:endParaRPr lang="en-US" altLang="ko-KR" sz="1200"/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layer[0]</a:t>
            </a:r>
            <a:r>
              <a:rPr lang="ko-KR" altLang="en-US" sz="1200"/>
              <a:t>에서의 결과인 유닛</a:t>
            </a:r>
            <a:r>
              <a:rPr lang="en-US" altLang="ko-KR" sz="1200"/>
              <a:t>4</a:t>
            </a:r>
            <a:r>
              <a:rPr lang="ko-KR" altLang="en-US" sz="1200"/>
              <a:t>개에 계산된 결과로서</a:t>
            </a:r>
            <a:endParaRPr lang="en-US" altLang="ko-KR" sz="1200"/>
          </a:p>
          <a:p>
            <a:pPr algn="ctr"/>
            <a:r>
              <a:rPr lang="en-US" altLang="ko-KR" sz="1200"/>
              <a:t>x1,x2,x3,x4 </a:t>
            </a:r>
            <a:r>
              <a:rPr lang="ko-KR" altLang="en-US" sz="1200"/>
              <a:t>값임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A9BA041E-E3DD-4EFC-AF75-A89C9CEB8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043" y="951654"/>
            <a:ext cx="6140499" cy="2497830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0783ECEF-2A21-47B1-85C1-EBD0C2180010}"/>
              </a:ext>
            </a:extLst>
          </p:cNvPr>
          <p:cNvSpPr/>
          <p:nvPr/>
        </p:nvSpPr>
        <p:spPr>
          <a:xfrm>
            <a:off x="5868744" y="2079207"/>
            <a:ext cx="5918437" cy="72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6BB2E0-7CCE-4350-BE33-5ACAAB20715C}"/>
              </a:ext>
            </a:extLst>
          </p:cNvPr>
          <p:cNvSpPr txBox="1"/>
          <p:nvPr/>
        </p:nvSpPr>
        <p:spPr>
          <a:xfrm>
            <a:off x="7965411" y="2240164"/>
            <a:ext cx="74571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w</a:t>
            </a:r>
            <a:r>
              <a:rPr lang="ko-KR" altLang="en-US" sz="1200"/>
              <a:t>값</a:t>
            </a:r>
            <a:r>
              <a:rPr lang="en-US" altLang="ko-KR" sz="1200"/>
              <a:t> 8</a:t>
            </a:r>
            <a:r>
              <a:rPr lang="ko-KR" altLang="en-US" sz="1200"/>
              <a:t>개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90F600-DFDE-4039-A408-FA8E531B8AA5}"/>
              </a:ext>
            </a:extLst>
          </p:cNvPr>
          <p:cNvSpPr txBox="1"/>
          <p:nvPr/>
        </p:nvSpPr>
        <p:spPr>
          <a:xfrm>
            <a:off x="10327329" y="2554294"/>
            <a:ext cx="67037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b</a:t>
            </a:r>
            <a:r>
              <a:rPr lang="ko-KR" altLang="en-US" sz="1200"/>
              <a:t>값</a:t>
            </a:r>
            <a:r>
              <a:rPr lang="en-US" altLang="ko-KR" sz="1200"/>
              <a:t>2</a:t>
            </a:r>
            <a:r>
              <a:rPr lang="ko-KR" altLang="en-US" sz="1200"/>
              <a:t>개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8F6AC5-7400-40E2-B3F7-C1101B08D447}"/>
              </a:ext>
            </a:extLst>
          </p:cNvPr>
          <p:cNvSpPr txBox="1"/>
          <p:nvPr/>
        </p:nvSpPr>
        <p:spPr>
          <a:xfrm>
            <a:off x="6402903" y="1393554"/>
            <a:ext cx="543739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/>
              <a:t>유닛</a:t>
            </a:r>
            <a:r>
              <a:rPr lang="en-US" altLang="ko-KR" sz="1050"/>
              <a:t>1</a:t>
            </a:r>
          </a:p>
          <a:p>
            <a:pPr algn="ctr"/>
            <a:r>
              <a:rPr lang="en-US" altLang="ko-KR" sz="1050"/>
              <a:t>w</a:t>
            </a:r>
            <a:r>
              <a:rPr lang="ko-KR" altLang="en-US" sz="1050"/>
              <a:t>값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88B2301-5D33-432B-8438-0899C77D80A8}"/>
              </a:ext>
            </a:extLst>
          </p:cNvPr>
          <p:cNvSpPr txBox="1"/>
          <p:nvPr/>
        </p:nvSpPr>
        <p:spPr>
          <a:xfrm>
            <a:off x="7198117" y="1393554"/>
            <a:ext cx="543739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/>
              <a:t>유닛</a:t>
            </a:r>
            <a:r>
              <a:rPr lang="en-US" altLang="ko-KR" sz="1050"/>
              <a:t>2</a:t>
            </a:r>
          </a:p>
          <a:p>
            <a:pPr algn="ctr"/>
            <a:r>
              <a:rPr lang="en-US" altLang="ko-KR" sz="1050"/>
              <a:t>w</a:t>
            </a:r>
            <a:r>
              <a:rPr lang="ko-KR" altLang="en-US" sz="1050"/>
              <a:t>값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1F410BE-88EA-4966-8389-AD2BF24C67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30"/>
          <a:stretch/>
        </p:blipFill>
        <p:spPr>
          <a:xfrm>
            <a:off x="301206" y="3644409"/>
            <a:ext cx="5171487" cy="281735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91FF337-84F9-46C4-9D5F-16C473C50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744" y="5204938"/>
            <a:ext cx="4131205" cy="150929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8BB6FD7-930A-488E-8DBD-66AF258E1736}"/>
              </a:ext>
            </a:extLst>
          </p:cNvPr>
          <p:cNvSpPr txBox="1"/>
          <p:nvPr/>
        </p:nvSpPr>
        <p:spPr>
          <a:xfrm>
            <a:off x="8536933" y="5621498"/>
            <a:ext cx="179039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/>
              <a:t>layer[1]</a:t>
            </a:r>
            <a:r>
              <a:rPr lang="ko-KR" altLang="en-US" sz="1200"/>
              <a:t>출력물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E057C2D-310F-463E-93E1-30644D58A06D}"/>
              </a:ext>
            </a:extLst>
          </p:cNvPr>
          <p:cNvCxnSpPr/>
          <p:nvPr/>
        </p:nvCxnSpPr>
        <p:spPr>
          <a:xfrm>
            <a:off x="8472955" y="5338354"/>
            <a:ext cx="11669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20C162E-5E10-4519-9BA9-83BCF246B459}"/>
              </a:ext>
            </a:extLst>
          </p:cNvPr>
          <p:cNvCxnSpPr>
            <a:cxnSpLocks/>
          </p:cNvCxnSpPr>
          <p:nvPr/>
        </p:nvCxnSpPr>
        <p:spPr>
          <a:xfrm>
            <a:off x="6487886" y="1804642"/>
            <a:ext cx="0" cy="2745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3CE5AAA8-7763-4BCA-959B-4B3D27FA3253}"/>
              </a:ext>
            </a:extLst>
          </p:cNvPr>
          <p:cNvCxnSpPr>
            <a:cxnSpLocks/>
          </p:cNvCxnSpPr>
          <p:nvPr/>
        </p:nvCxnSpPr>
        <p:spPr>
          <a:xfrm>
            <a:off x="7402286" y="1804642"/>
            <a:ext cx="0" cy="2745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8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FCDEE6-ABAB-415B-A22E-8B750D87B55E}"/>
              </a:ext>
            </a:extLst>
          </p:cNvPr>
          <p:cNvSpPr/>
          <p:nvPr/>
        </p:nvSpPr>
        <p:spPr>
          <a:xfrm>
            <a:off x="5793198" y="856984"/>
            <a:ext cx="6311715" cy="5918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EF6826-6F2B-42AF-B9BE-B8BAB341B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109" y="5128370"/>
            <a:ext cx="4497924" cy="161959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853F1C-13DB-476C-B0D3-F901824000AF}"/>
              </a:ext>
            </a:extLst>
          </p:cNvPr>
          <p:cNvSpPr/>
          <p:nvPr/>
        </p:nvSpPr>
        <p:spPr>
          <a:xfrm>
            <a:off x="0" y="0"/>
            <a:ext cx="12192000" cy="712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>
                <a:solidFill>
                  <a:sysClr val="windowText" lastClr="000000"/>
                </a:solidFill>
                <a:latin typeface="+mj-lt"/>
              </a:rPr>
              <a:t>model.summary </a:t>
            </a:r>
            <a:r>
              <a:rPr lang="ko-KR" altLang="en-US" sz="1400" b="1">
                <a:solidFill>
                  <a:sysClr val="windowText" lastClr="000000"/>
                </a:solidFill>
                <a:latin typeface="+mj-lt"/>
              </a:rPr>
              <a:t>에 대한 해석  </a:t>
            </a:r>
            <a:r>
              <a:rPr lang="en-US" altLang="ko-KR" sz="1400" b="1">
                <a:solidFill>
                  <a:sysClr val="windowText" lastClr="000000"/>
                </a:solidFill>
                <a:latin typeface="+mj-lt"/>
              </a:rPr>
              <a:t>[2</a:t>
            </a:r>
            <a:r>
              <a:rPr lang="ko-KR" altLang="en-US" sz="1400" b="1">
                <a:solidFill>
                  <a:sysClr val="windowText" lastClr="000000"/>
                </a:solidFill>
                <a:latin typeface="+mj-lt"/>
              </a:rPr>
              <a:t>번레이어</a:t>
            </a:r>
            <a:r>
              <a:rPr lang="en-US" altLang="ko-KR" sz="1400" b="1">
                <a:solidFill>
                  <a:sysClr val="windowText" lastClr="000000"/>
                </a:solidFill>
                <a:latin typeface="+mj-lt"/>
              </a:rPr>
              <a:t>]  </a:t>
            </a:r>
            <a:r>
              <a:rPr lang="ko-KR" altLang="en-US" sz="1400" b="1">
                <a:solidFill>
                  <a:sysClr val="windowText" lastClr="000000"/>
                </a:solidFill>
                <a:latin typeface="+mj-lt"/>
              </a:rPr>
              <a:t>세번째레이어</a:t>
            </a:r>
            <a:r>
              <a:rPr lang="en-US" altLang="ko-KR" sz="1400" b="1">
                <a:solidFill>
                  <a:sysClr val="windowText" lastClr="000000"/>
                </a:solidFill>
                <a:latin typeface="+mj-lt"/>
              </a:rPr>
              <a:t>.</a:t>
            </a:r>
            <a:endParaRPr lang="ko-KR" altLang="en-US" sz="1400" b="1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C82E380-3DA2-4589-9085-AE6194D187B3}"/>
              </a:ext>
            </a:extLst>
          </p:cNvPr>
          <p:cNvSpPr/>
          <p:nvPr/>
        </p:nvSpPr>
        <p:spPr>
          <a:xfrm>
            <a:off x="977237" y="2389816"/>
            <a:ext cx="547200" cy="5475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유닛</a:t>
            </a:r>
            <a:r>
              <a:rPr lang="en-US" altLang="ko-KR" sz="800"/>
              <a:t>1</a:t>
            </a:r>
            <a:endParaRPr lang="ko-KR" altLang="en-US" sz="80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5AB83D4-5D70-4C7D-8400-B077A2DCA36F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977237" y="2937370"/>
            <a:ext cx="273600" cy="237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C937428F-1F4E-435F-BBB1-EBFEBC92B646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1250837" y="2937370"/>
            <a:ext cx="273600" cy="237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E15BBD7D-5F26-40D8-8C32-FF318373C264}"/>
              </a:ext>
            </a:extLst>
          </p:cNvPr>
          <p:cNvSpPr txBox="1"/>
          <p:nvPr/>
        </p:nvSpPr>
        <p:spPr>
          <a:xfrm>
            <a:off x="5780726" y="-20818"/>
            <a:ext cx="6108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 = keras.Sequential([</a:t>
            </a:r>
          </a:p>
          <a:p>
            <a:r>
              <a:rPr lang="en-US" altLang="ko-KR" sz="1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ko-KR" sz="10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tf.keras.layers.Dense(units=4,input_shape=(1,),activation='relu'),</a:t>
            </a:r>
          </a:p>
          <a:p>
            <a:r>
              <a:rPr lang="en-US" altLang="ko-KR" sz="1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0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tf.keras.layers.Dense(units=2, activation='relu'),</a:t>
            </a:r>
          </a:p>
          <a:p>
            <a:r>
              <a:rPr lang="en-US" altLang="ko-KR" sz="1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tf.keras.layers.Dense(units=1) </a:t>
            </a:r>
            <a:r>
              <a:rPr lang="en-US" altLang="ko-KR" sz="1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br>
              <a:rPr lang="en-US" altLang="ko-KR" sz="1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469668FF-FCBE-4F7D-B702-B8464406A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044" y="3501311"/>
            <a:ext cx="3175386" cy="1619594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0FC6A722-6BBF-40FB-BBBB-80C1EFF53B1B}"/>
              </a:ext>
            </a:extLst>
          </p:cNvPr>
          <p:cNvSpPr/>
          <p:nvPr/>
        </p:nvSpPr>
        <p:spPr>
          <a:xfrm>
            <a:off x="5881044" y="4496854"/>
            <a:ext cx="3175386" cy="162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5C15C9-5496-4624-BDB2-DCEA33D80F63}"/>
              </a:ext>
            </a:extLst>
          </p:cNvPr>
          <p:cNvSpPr txBox="1"/>
          <p:nvPr/>
        </p:nvSpPr>
        <p:spPr>
          <a:xfrm>
            <a:off x="8790275" y="4439533"/>
            <a:ext cx="179039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/>
              <a:t>param</a:t>
            </a:r>
            <a:r>
              <a:rPr lang="ko-KR" altLang="en-US" sz="1200"/>
              <a:t>갯수</a:t>
            </a:r>
            <a:r>
              <a:rPr lang="en-US" altLang="ko-KR" sz="1200"/>
              <a:t> 3</a:t>
            </a:r>
            <a:endParaRPr lang="ko-KR" altLang="en-US" sz="12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97C2C6B-C16D-4148-A27A-DBC3167AED56}"/>
              </a:ext>
            </a:extLst>
          </p:cNvPr>
          <p:cNvSpPr txBox="1"/>
          <p:nvPr/>
        </p:nvSpPr>
        <p:spPr>
          <a:xfrm>
            <a:off x="269967" y="869636"/>
            <a:ext cx="2337150" cy="14680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/>
              <a:t>[input</a:t>
            </a:r>
            <a:r>
              <a:rPr lang="ko-KR" altLang="en-US" sz="1200"/>
              <a:t>값</a:t>
            </a:r>
            <a:r>
              <a:rPr lang="en-US" altLang="ko-KR" sz="1200"/>
              <a:t>]</a:t>
            </a:r>
            <a:r>
              <a:rPr lang="ko-KR" altLang="en-US" sz="1200"/>
              <a:t>은</a:t>
            </a:r>
            <a:endParaRPr lang="en-US" altLang="ko-KR" sz="1200"/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layer[1]</a:t>
            </a:r>
            <a:r>
              <a:rPr lang="ko-KR" altLang="en-US" sz="1200"/>
              <a:t>에서의 결과인 유닛</a:t>
            </a:r>
            <a:r>
              <a:rPr lang="en-US" altLang="ko-KR" sz="1200"/>
              <a:t>2</a:t>
            </a:r>
            <a:r>
              <a:rPr lang="ko-KR" altLang="en-US" sz="1200"/>
              <a:t>개에서 계산된 </a:t>
            </a:r>
            <a:endParaRPr lang="en-US" altLang="ko-KR" sz="1200"/>
          </a:p>
          <a:p>
            <a:pPr algn="ctr"/>
            <a:r>
              <a:rPr lang="ko-KR" altLang="en-US" sz="1200"/>
              <a:t>결과로서 </a:t>
            </a:r>
            <a:r>
              <a:rPr lang="en-US" altLang="ko-KR" sz="1200"/>
              <a:t>x1,x2  </a:t>
            </a:r>
            <a:r>
              <a:rPr lang="ko-KR" altLang="en-US" sz="1200"/>
              <a:t>값임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A9BA041E-E3DD-4EFC-AF75-A89C9CEB8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043" y="951654"/>
            <a:ext cx="6140499" cy="2497830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0783ECEF-2A21-47B1-85C1-EBD0C2180010}"/>
              </a:ext>
            </a:extLst>
          </p:cNvPr>
          <p:cNvSpPr/>
          <p:nvPr/>
        </p:nvSpPr>
        <p:spPr>
          <a:xfrm>
            <a:off x="5875857" y="2830885"/>
            <a:ext cx="5918437" cy="628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6BB2E0-7CCE-4350-BE33-5ACAAB20715C}"/>
              </a:ext>
            </a:extLst>
          </p:cNvPr>
          <p:cNvSpPr txBox="1"/>
          <p:nvPr/>
        </p:nvSpPr>
        <p:spPr>
          <a:xfrm>
            <a:off x="7310431" y="2724590"/>
            <a:ext cx="74571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w</a:t>
            </a:r>
            <a:r>
              <a:rPr lang="ko-KR" altLang="en-US" sz="1200"/>
              <a:t>값</a:t>
            </a:r>
            <a:r>
              <a:rPr lang="en-US" altLang="ko-KR" sz="1200"/>
              <a:t> 2</a:t>
            </a:r>
            <a:r>
              <a:rPr lang="ko-KR" altLang="en-US" sz="1200"/>
              <a:t>개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90F600-DFDE-4039-A408-FA8E531B8AA5}"/>
              </a:ext>
            </a:extLst>
          </p:cNvPr>
          <p:cNvSpPr txBox="1"/>
          <p:nvPr/>
        </p:nvSpPr>
        <p:spPr>
          <a:xfrm>
            <a:off x="9703657" y="2867989"/>
            <a:ext cx="67037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b</a:t>
            </a:r>
            <a:r>
              <a:rPr lang="ko-KR" altLang="en-US" sz="1200"/>
              <a:t>값</a:t>
            </a:r>
            <a:r>
              <a:rPr lang="en-US" altLang="ko-KR" sz="1200"/>
              <a:t>1</a:t>
            </a:r>
            <a:r>
              <a:rPr lang="ko-KR" altLang="en-US" sz="1200"/>
              <a:t>개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8BB6FD7-930A-488E-8DBD-66AF258E1736}"/>
              </a:ext>
            </a:extLst>
          </p:cNvPr>
          <p:cNvSpPr txBox="1"/>
          <p:nvPr/>
        </p:nvSpPr>
        <p:spPr>
          <a:xfrm>
            <a:off x="8583637" y="5805248"/>
            <a:ext cx="179039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/>
              <a:t>layer[2]</a:t>
            </a:r>
            <a:r>
              <a:rPr lang="ko-KR" altLang="en-US" sz="1200"/>
              <a:t>출력물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9A4C0F-C085-48E0-93DC-69602D1B350C}"/>
              </a:ext>
            </a:extLst>
          </p:cNvPr>
          <p:cNvSpPr/>
          <p:nvPr/>
        </p:nvSpPr>
        <p:spPr>
          <a:xfrm>
            <a:off x="608069" y="3219845"/>
            <a:ext cx="5472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w1</a:t>
            </a:r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8AF3CB-9DFE-477C-9661-D90B7810B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886" y="869636"/>
            <a:ext cx="1390650" cy="14859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756FBD6-1055-46FD-8BC1-3431DCC278F5}"/>
              </a:ext>
            </a:extLst>
          </p:cNvPr>
          <p:cNvSpPr/>
          <p:nvPr/>
        </p:nvSpPr>
        <p:spPr>
          <a:xfrm>
            <a:off x="1387637" y="3219845"/>
            <a:ext cx="5472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w1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E4EB6D-60AB-48AA-A0A0-96071DBCC6AD}"/>
              </a:ext>
            </a:extLst>
          </p:cNvPr>
          <p:cNvSpPr/>
          <p:nvPr/>
        </p:nvSpPr>
        <p:spPr>
          <a:xfrm>
            <a:off x="2132310" y="3219845"/>
            <a:ext cx="5472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804D431-2AD1-45D8-9C4A-F619665CB3CE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1250837" y="2937370"/>
            <a:ext cx="983730" cy="255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F8F3AA-F2C2-42A1-8EF3-927DE647D39B}"/>
              </a:ext>
            </a:extLst>
          </p:cNvPr>
          <p:cNvSpPr txBox="1"/>
          <p:nvPr/>
        </p:nvSpPr>
        <p:spPr>
          <a:xfrm>
            <a:off x="2679510" y="2788305"/>
            <a:ext cx="1328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.</a:t>
            </a:r>
            <a:r>
              <a:rPr lang="ko-KR" altLang="en-US" sz="1200"/>
              <a:t>빨간색선 </a:t>
            </a:r>
            <a:r>
              <a:rPr lang="en-US" altLang="ko-KR" sz="1200"/>
              <a:t>param</a:t>
            </a:r>
            <a:endParaRPr lang="ko-KR" altLang="en-US" sz="12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54D6B85-7C4B-4C67-9062-3658CD5E7699}"/>
              </a:ext>
            </a:extLst>
          </p:cNvPr>
          <p:cNvCxnSpPr/>
          <p:nvPr/>
        </p:nvCxnSpPr>
        <p:spPr>
          <a:xfrm>
            <a:off x="8891451" y="5303520"/>
            <a:ext cx="11669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880F6F5-E6C8-4E7C-887D-D3E5D5539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214" y="3782336"/>
            <a:ext cx="3783015" cy="277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1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853F1C-13DB-476C-B0D3-F901824000AF}"/>
              </a:ext>
            </a:extLst>
          </p:cNvPr>
          <p:cNvSpPr/>
          <p:nvPr/>
        </p:nvSpPr>
        <p:spPr>
          <a:xfrm>
            <a:off x="0" y="-20818"/>
            <a:ext cx="12192000" cy="712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1400" b="1">
                <a:solidFill>
                  <a:sysClr val="windowText" lastClr="000000"/>
                </a:solidFill>
                <a:latin typeface="+mj-lt"/>
              </a:rPr>
              <a:t>정리 </a:t>
            </a:r>
            <a:r>
              <a:rPr lang="en-US" altLang="ko-KR" sz="1400" b="1">
                <a:solidFill>
                  <a:sysClr val="windowText" lastClr="000000"/>
                </a:solidFill>
                <a:latin typeface="+mj-lt"/>
              </a:rPr>
              <a:t>(param</a:t>
            </a:r>
            <a:r>
              <a:rPr lang="ko-KR" altLang="en-US" sz="1400" b="1">
                <a:solidFill>
                  <a:sysClr val="windowText" lastClr="000000"/>
                </a:solidFill>
                <a:latin typeface="+mj-lt"/>
              </a:rPr>
              <a:t>갯수구하는 공식</a:t>
            </a:r>
            <a:r>
              <a:rPr lang="en-US" altLang="ko-KR" sz="1400" b="1">
                <a:solidFill>
                  <a:sysClr val="windowText" lastClr="000000"/>
                </a:solidFill>
                <a:latin typeface="+mj-lt"/>
              </a:rPr>
              <a:t>)</a:t>
            </a:r>
            <a:endParaRPr lang="ko-KR" altLang="en-US" sz="1400" b="1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4F3F81-B4E7-4404-B139-5712EAEE2A26}"/>
              </a:ext>
            </a:extLst>
          </p:cNvPr>
          <p:cNvSpPr txBox="1"/>
          <p:nvPr/>
        </p:nvSpPr>
        <p:spPr>
          <a:xfrm>
            <a:off x="141926" y="1017407"/>
            <a:ext cx="6108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 = keras.Sequential([</a:t>
            </a:r>
          </a:p>
          <a:p>
            <a:r>
              <a:rPr lang="en-US" altLang="ko-KR" sz="12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ko-KR" sz="12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tf.keras.layers.Dense(units=4,input_shape=(1,),activation='relu'),</a:t>
            </a:r>
          </a:p>
          <a:p>
            <a:r>
              <a:rPr lang="en-US" altLang="ko-KR" sz="12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tf.keras.layers.Dense(units=2, activation='relu'),</a:t>
            </a:r>
          </a:p>
          <a:p>
            <a:r>
              <a:rPr lang="en-US" altLang="ko-KR" sz="12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tf.keras.layers.Dense(units=1) ])</a:t>
            </a:r>
          </a:p>
          <a:p>
            <a:br>
              <a:rPr lang="en-US" altLang="ko-KR" sz="12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2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B1E9C-DC4B-415E-8954-BE64DE5869A0}"/>
              </a:ext>
            </a:extLst>
          </p:cNvPr>
          <p:cNvSpPr txBox="1"/>
          <p:nvPr/>
        </p:nvSpPr>
        <p:spPr>
          <a:xfrm>
            <a:off x="5543550" y="1123950"/>
            <a:ext cx="2635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(input</a:t>
            </a:r>
            <a:r>
              <a:rPr lang="ko-KR" altLang="en-US" sz="1200"/>
              <a:t>값의 </a:t>
            </a:r>
            <a:r>
              <a:rPr lang="en-US" altLang="ko-KR" sz="1200"/>
              <a:t>shape</a:t>
            </a:r>
            <a:r>
              <a:rPr lang="ko-KR" altLang="en-US" sz="1200"/>
              <a:t>갯수</a:t>
            </a:r>
            <a:r>
              <a:rPr lang="en-US" altLang="ko-KR" sz="1200"/>
              <a:t>+b)*units</a:t>
            </a:r>
            <a:r>
              <a:rPr lang="ko-KR" altLang="en-US" sz="1200"/>
              <a:t>개수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AE61C8A-4816-4989-B214-F7C881DD47C3}"/>
              </a:ext>
            </a:extLst>
          </p:cNvPr>
          <p:cNvCxnSpPr/>
          <p:nvPr/>
        </p:nvCxnSpPr>
        <p:spPr>
          <a:xfrm>
            <a:off x="4838700" y="130492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CC34D0C-7ABE-4339-AEA8-E7EE35BEA218}"/>
              </a:ext>
            </a:extLst>
          </p:cNvPr>
          <p:cNvCxnSpPr>
            <a:cxnSpLocks/>
          </p:cNvCxnSpPr>
          <p:nvPr/>
        </p:nvCxnSpPr>
        <p:spPr>
          <a:xfrm>
            <a:off x="3695700" y="1512332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C663A4-ACF6-4F76-B4D3-3A7BEC53BD7A}"/>
              </a:ext>
            </a:extLst>
          </p:cNvPr>
          <p:cNvSpPr txBox="1"/>
          <p:nvPr/>
        </p:nvSpPr>
        <p:spPr>
          <a:xfrm>
            <a:off x="2781300" y="197000"/>
            <a:ext cx="3568606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(input</a:t>
            </a:r>
            <a:r>
              <a:rPr lang="ko-KR" altLang="en-US" sz="1600" b="1">
                <a:solidFill>
                  <a:schemeClr val="bg1"/>
                </a:solidFill>
              </a:rPr>
              <a:t>값의 </a:t>
            </a:r>
            <a:r>
              <a:rPr lang="en-US" altLang="ko-KR" sz="1600" b="1">
                <a:solidFill>
                  <a:schemeClr val="bg1"/>
                </a:solidFill>
              </a:rPr>
              <a:t>shape</a:t>
            </a:r>
            <a:r>
              <a:rPr lang="ko-KR" altLang="en-US" sz="1600" b="1">
                <a:solidFill>
                  <a:schemeClr val="bg1"/>
                </a:solidFill>
              </a:rPr>
              <a:t>갯수</a:t>
            </a:r>
            <a:r>
              <a:rPr lang="en-US" altLang="ko-KR" sz="1600" b="1">
                <a:solidFill>
                  <a:schemeClr val="bg1"/>
                </a:solidFill>
              </a:rPr>
              <a:t>+b)*units</a:t>
            </a:r>
            <a:r>
              <a:rPr lang="ko-KR" altLang="en-US" sz="1600" b="1">
                <a:solidFill>
                  <a:schemeClr val="bg1"/>
                </a:solidFill>
              </a:rPr>
              <a:t>개수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685BCC-F803-4542-90C6-D6D01E92D781}"/>
              </a:ext>
            </a:extLst>
          </p:cNvPr>
          <p:cNvSpPr txBox="1"/>
          <p:nvPr/>
        </p:nvSpPr>
        <p:spPr>
          <a:xfrm>
            <a:off x="5543550" y="1368992"/>
            <a:ext cx="4878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(</a:t>
            </a:r>
            <a:r>
              <a:rPr lang="ko-KR" altLang="en-US" sz="1200"/>
              <a:t>바로위의 </a:t>
            </a:r>
            <a:r>
              <a:rPr lang="en-US" altLang="ko-KR" sz="1200"/>
              <a:t>uniut</a:t>
            </a:r>
            <a:r>
              <a:rPr lang="ko-KR" altLang="en-US" sz="1200"/>
              <a:t>갯수가 </a:t>
            </a:r>
            <a:r>
              <a:rPr lang="en-US" altLang="ko-KR" sz="1200"/>
              <a:t>input</a:t>
            </a:r>
            <a:r>
              <a:rPr lang="ko-KR" altLang="en-US" sz="1200"/>
              <a:t>이됨으로 바로위</a:t>
            </a:r>
            <a:r>
              <a:rPr lang="en-US" altLang="ko-KR" sz="1200"/>
              <a:t>units</a:t>
            </a:r>
            <a:r>
              <a:rPr lang="ko-KR" altLang="en-US" sz="1200"/>
              <a:t>개수</a:t>
            </a:r>
            <a:r>
              <a:rPr lang="en-US" altLang="ko-KR" sz="1200"/>
              <a:t>+b)*units</a:t>
            </a:r>
            <a:r>
              <a:rPr lang="ko-KR" altLang="en-US" sz="1200"/>
              <a:t>개수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2D8470-5F23-46BD-AA84-5E8851400474}"/>
              </a:ext>
            </a:extLst>
          </p:cNvPr>
          <p:cNvSpPr txBox="1"/>
          <p:nvPr/>
        </p:nvSpPr>
        <p:spPr>
          <a:xfrm>
            <a:off x="5543550" y="1645991"/>
            <a:ext cx="4878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(</a:t>
            </a:r>
            <a:r>
              <a:rPr lang="ko-KR" altLang="en-US" sz="1200"/>
              <a:t>바로위의 </a:t>
            </a:r>
            <a:r>
              <a:rPr lang="en-US" altLang="ko-KR" sz="1200"/>
              <a:t>uniut</a:t>
            </a:r>
            <a:r>
              <a:rPr lang="ko-KR" altLang="en-US" sz="1200"/>
              <a:t>갯수가 </a:t>
            </a:r>
            <a:r>
              <a:rPr lang="en-US" altLang="ko-KR" sz="1200"/>
              <a:t>input</a:t>
            </a:r>
            <a:r>
              <a:rPr lang="ko-KR" altLang="en-US" sz="1200"/>
              <a:t>이됨으로 바로위</a:t>
            </a:r>
            <a:r>
              <a:rPr lang="en-US" altLang="ko-KR" sz="1200"/>
              <a:t>units</a:t>
            </a:r>
            <a:r>
              <a:rPr lang="ko-KR" altLang="en-US" sz="1200"/>
              <a:t>개수</a:t>
            </a:r>
            <a:r>
              <a:rPr lang="en-US" altLang="ko-KR" sz="1200"/>
              <a:t>+b)*units</a:t>
            </a:r>
            <a:r>
              <a:rPr lang="ko-KR" altLang="en-US" sz="1200"/>
              <a:t>개수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ADE14EE-102E-4D31-8922-A21424C7097F}"/>
              </a:ext>
            </a:extLst>
          </p:cNvPr>
          <p:cNvCxnSpPr>
            <a:cxnSpLocks/>
          </p:cNvCxnSpPr>
          <p:nvPr/>
        </p:nvCxnSpPr>
        <p:spPr>
          <a:xfrm>
            <a:off x="2705100" y="1784490"/>
            <a:ext cx="259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A48C81-A84B-494B-AAFD-65FDBA58E51D}"/>
              </a:ext>
            </a:extLst>
          </p:cNvPr>
          <p:cNvSpPr txBox="1"/>
          <p:nvPr/>
        </p:nvSpPr>
        <p:spPr>
          <a:xfrm>
            <a:off x="10947400" y="1086284"/>
            <a:ext cx="837089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50"/>
              <a:t>(1+1)*</a:t>
            </a:r>
            <a:r>
              <a:rPr lang="en-US" altLang="ko-KR" sz="1050">
                <a:solidFill>
                  <a:srgbClr val="FF0000"/>
                </a:solidFill>
              </a:rPr>
              <a:t>4</a:t>
            </a:r>
            <a:r>
              <a:rPr lang="en-US" altLang="ko-KR" sz="1050"/>
              <a:t>=8</a:t>
            </a:r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2149CF-D64E-4FDB-B00C-BBB318A336B0}"/>
              </a:ext>
            </a:extLst>
          </p:cNvPr>
          <p:cNvSpPr txBox="1"/>
          <p:nvPr/>
        </p:nvSpPr>
        <p:spPr>
          <a:xfrm>
            <a:off x="10947400" y="1373832"/>
            <a:ext cx="883575" cy="253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50"/>
              <a:t>(</a:t>
            </a:r>
            <a:r>
              <a:rPr lang="en-US" altLang="ko-KR" sz="1050">
                <a:solidFill>
                  <a:srgbClr val="FF0000"/>
                </a:solidFill>
              </a:rPr>
              <a:t>4</a:t>
            </a:r>
            <a:r>
              <a:rPr lang="en-US" altLang="ko-KR" sz="1050"/>
              <a:t>+1)*</a:t>
            </a:r>
            <a:r>
              <a:rPr lang="en-US" altLang="ko-KR" sz="1050">
                <a:solidFill>
                  <a:srgbClr val="0070C0"/>
                </a:solidFill>
              </a:rPr>
              <a:t>2</a:t>
            </a:r>
            <a:r>
              <a:rPr lang="en-US" altLang="ko-KR" sz="1050"/>
              <a:t>=10</a:t>
            </a:r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6230C9-DC66-44E6-8315-C17FFE750CEF}"/>
              </a:ext>
            </a:extLst>
          </p:cNvPr>
          <p:cNvSpPr txBox="1"/>
          <p:nvPr/>
        </p:nvSpPr>
        <p:spPr>
          <a:xfrm>
            <a:off x="10947400" y="1661380"/>
            <a:ext cx="809837" cy="253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50"/>
              <a:t>(</a:t>
            </a:r>
            <a:r>
              <a:rPr lang="en-US" altLang="ko-KR" sz="1050">
                <a:solidFill>
                  <a:srgbClr val="0070C0"/>
                </a:solidFill>
              </a:rPr>
              <a:t>2</a:t>
            </a:r>
            <a:r>
              <a:rPr lang="en-US" altLang="ko-KR" sz="1050"/>
              <a:t>+1)*1=3</a:t>
            </a:r>
            <a:endParaRPr lang="ko-KR" altLang="en-US" sz="105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E69C07-C338-4E4E-A20F-2CB7A467D249}"/>
              </a:ext>
            </a:extLst>
          </p:cNvPr>
          <p:cNvGrpSpPr/>
          <p:nvPr/>
        </p:nvGrpSpPr>
        <p:grpSpPr>
          <a:xfrm>
            <a:off x="10334625" y="1304925"/>
            <a:ext cx="457200" cy="454099"/>
            <a:chOff x="9964609" y="1304925"/>
            <a:chExt cx="827216" cy="454099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E1D3C709-B6B3-4CEF-B089-7263EA17A09B}"/>
                </a:ext>
              </a:extLst>
            </p:cNvPr>
            <p:cNvCxnSpPr>
              <a:cxnSpLocks/>
            </p:cNvCxnSpPr>
            <p:nvPr/>
          </p:nvCxnSpPr>
          <p:spPr>
            <a:xfrm>
              <a:off x="9964609" y="1304925"/>
              <a:ext cx="827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CF84439A-E072-4538-B858-3F187923D7B8}"/>
                </a:ext>
              </a:extLst>
            </p:cNvPr>
            <p:cNvCxnSpPr>
              <a:cxnSpLocks/>
            </p:cNvCxnSpPr>
            <p:nvPr/>
          </p:nvCxnSpPr>
          <p:spPr>
            <a:xfrm>
              <a:off x="9964609" y="1532840"/>
              <a:ext cx="827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13F73DC-ED5C-4CA7-BA5D-641665C461D8}"/>
                </a:ext>
              </a:extLst>
            </p:cNvPr>
            <p:cNvCxnSpPr>
              <a:cxnSpLocks/>
            </p:cNvCxnSpPr>
            <p:nvPr/>
          </p:nvCxnSpPr>
          <p:spPr>
            <a:xfrm>
              <a:off x="9964609" y="1759024"/>
              <a:ext cx="827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863787-2EE5-498B-8D47-F6C4E1C941CD}"/>
              </a:ext>
            </a:extLst>
          </p:cNvPr>
          <p:cNvSpPr/>
          <p:nvPr/>
        </p:nvSpPr>
        <p:spPr>
          <a:xfrm>
            <a:off x="228600" y="2133600"/>
            <a:ext cx="2000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390850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1316</Words>
  <Application>Microsoft Office PowerPoint</Application>
  <PresentationFormat>와이드스크린</PresentationFormat>
  <Paragraphs>163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37</cp:revision>
  <dcterms:created xsi:type="dcterms:W3CDTF">2022-04-18T01:25:46Z</dcterms:created>
  <dcterms:modified xsi:type="dcterms:W3CDTF">2022-04-26T05:30:38Z</dcterms:modified>
</cp:coreProperties>
</file>