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2" r:id="rId2"/>
    <p:sldId id="284" r:id="rId3"/>
    <p:sldId id="283" r:id="rId4"/>
    <p:sldId id="273" r:id="rId5"/>
    <p:sldId id="287" r:id="rId6"/>
    <p:sldId id="285" r:id="rId7"/>
    <p:sldId id="275" r:id="rId8"/>
    <p:sldId id="286" r:id="rId9"/>
    <p:sldId id="28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884" autoAdjust="0"/>
  </p:normalViewPr>
  <p:slideViewPr>
    <p:cSldViewPr snapToGrid="0">
      <p:cViewPr varScale="1">
        <p:scale>
          <a:sx n="82" d="100"/>
          <a:sy n="82" d="100"/>
        </p:scale>
        <p:origin x="4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C1D1EFB-E0A0-4651-9C36-D5B370321A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671CC7-1862-446C-B6C6-0C942EBF334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1FFBB-A645-499B-967D-0B11E421012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95E53847-31A9-496B-93F9-E99CB0C7A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F62B8729-AEA5-4046-A10F-3D976C617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8DC7C-5535-4FC2-BF7A-B2F1041A89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47276-0722-414C-A617-DFF270035D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6989-78C6-4685-953A-8BA222E3D2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AC46C-1843-49DA-8661-4BB6551E2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153DA1-AA99-43EA-9A80-5952AE927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60911-D695-4CA9-9DD8-4617A5F6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7D9A5-1346-4FE8-B9E9-149D81D8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72F36-EF3E-4612-B9F1-514139EA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7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AB354-6A20-42A0-A818-094882FB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CC6A67-25AF-48CE-95FE-69B41C0AB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50C64-4FD5-4135-9C43-A262B629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AF9DB-A1AE-4367-8AE1-41458FD2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D5B0C-56DC-4FD0-9F0F-36CC05E0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3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5DB852-E1A2-4CB4-B190-7A8595F59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8549DF-4132-488A-8CBF-A8721312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FD0FA-C8E6-48FA-B333-59224216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9F759-C766-4716-9ADD-C6B3AC47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03C34-1124-4147-8D1B-3D55A4AD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8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8E80B-34BF-439A-82F2-4C447A07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9A3FD-87DB-486C-866A-B89548C65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126B-2FCE-4CF7-9704-2C4E07A3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08790-8F3B-4BF7-B85B-68E0BCA6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3A4FE-3C59-498C-B92E-CB995739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6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ABA22-5618-407B-AE98-254C9F09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E1199-7F8B-427D-9208-1412A4306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3805B-0A22-4175-B60F-6EF794E8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B0444-D0A5-4F1F-B3CE-03D4EDA1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5A16B-FCCB-4C7C-A6B1-4A1250F1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4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192F7-1A2C-4DAE-92A1-34D19BEA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75F51-6B7D-448F-B04A-D9B6AE0CA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A09916-4F29-4B43-A69A-C5C50C44D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6E550-CBDE-4AF6-82A7-552E4527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1D12E-26B0-4F2C-BE07-174E1F88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D7537-E2CE-4FF9-92B1-5527251E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3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3EBAB-AAB1-4064-BAED-94EEC025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63C02-7C02-4070-81FE-75C66CDDF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3AE62-9CC4-4DBF-A2A4-3EB4982D1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91D2A2-B07B-4614-925A-C9944D255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75655F-94C3-4020-A845-CF4D7AAAD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5A4D56-5201-4436-880B-16A6CBC0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33A8A7-303F-4BEE-8E27-5A38C2E0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BE5CC5-6B0B-4FB2-8818-38CF3CA8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8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BE616-BB9A-4426-BF79-31B8E6DC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C5E186-58A5-4E9D-8729-94456FE0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24ED02-3BCE-4CB2-B3FD-F4DEDEE3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06FAA-139B-42AF-AB70-C3792BF8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82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D96B75-D88A-4BDD-BD4F-B9204EAA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D737AE-F2FB-4845-923A-05C1EF34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68653C-9099-4053-8F99-72409A66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0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06C9B-80EC-48BE-8870-7862F463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22470-93FD-4946-BB35-0E0C8190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3E77C-3080-4278-8271-9F28C32C2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5EAFF9-A2F7-4CD4-BBC1-8CE5C9B5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704836-5544-4977-9023-4953141A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43E56-E416-48AC-96D4-50090409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9C2DB-CD6F-4E10-80B9-0189C6C1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CA6AA2-6EA4-46D0-BAD5-21020BC7C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732C40-54E2-430B-B757-07F3B1269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526688-2150-41E1-9D14-4CEB4AC2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93B34-3988-4665-B8EA-0F222E9D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11C5D-90EF-417C-90EC-2A9F98CA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4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2C3325-2AFC-458F-94BD-52C72CC1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740DD9-0CDF-40B0-85A9-B5A7288A3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EA9C7-AD82-4B8A-93AA-960586D3B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7D3B9-4A2C-4471-B491-64A95E4B3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41F57-D88E-4E68-97FA-C30F02D11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1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56B4C-0B6E-4127-915A-1B21B70918B4}"/>
              </a:ext>
            </a:extLst>
          </p:cNvPr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latin typeface="+mj-lt"/>
              </a:rPr>
              <a:t>softmax</a:t>
            </a:r>
            <a:r>
              <a:rPr lang="ko-KR" altLang="en-US" sz="2000" b="1">
                <a:latin typeface="+mj-lt"/>
              </a:rPr>
              <a:t> 활성화함수 계산하기 전 </a:t>
            </a:r>
            <a:r>
              <a:rPr lang="en-US" altLang="ko-KR" sz="2000" b="1">
                <a:latin typeface="+mj-lt"/>
              </a:rPr>
              <a:t>y</a:t>
            </a:r>
            <a:r>
              <a:rPr lang="ko-KR" altLang="en-US" sz="2000" b="1">
                <a:latin typeface="+mj-lt"/>
              </a:rPr>
              <a:t>값 전처리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193865-310A-42AB-B29B-3FFE9D260CCA}"/>
              </a:ext>
            </a:extLst>
          </p:cNvPr>
          <p:cNvSpPr txBox="1"/>
          <p:nvPr/>
        </p:nvSpPr>
        <p:spPr>
          <a:xfrm>
            <a:off x="359228" y="774641"/>
            <a:ext cx="1152797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소프트맥스 함수는 로지스틱 함수의 다차원 일반화이다</a:t>
            </a:r>
            <a:r>
              <a:rPr lang="en-US" altLang="ko-KR" sz="1400"/>
              <a:t>. </a:t>
            </a:r>
            <a:r>
              <a:rPr lang="ko-KR" altLang="en-US" sz="1400"/>
              <a:t>다항 로지스틱 회귀에서 쓰이고</a:t>
            </a:r>
            <a:r>
              <a:rPr lang="en-US" altLang="ko-KR" sz="1400"/>
              <a:t>, </a:t>
            </a:r>
            <a:r>
              <a:rPr lang="ko-KR" altLang="en-US" sz="1400"/>
              <a:t>인공신경망에서 확률분포를 얻기 위한 마지막 활성함수로 많이 사용된다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확률분포의 예</a:t>
            </a:r>
            <a:r>
              <a:rPr lang="en-US" altLang="ko-KR" sz="1400"/>
              <a:t>) </a:t>
            </a:r>
            <a:r>
              <a:rPr lang="ko-KR" altLang="en-US" sz="1400"/>
              <a:t>신발</a:t>
            </a:r>
            <a:r>
              <a:rPr lang="en-US" altLang="ko-KR" sz="1400"/>
              <a:t>, </a:t>
            </a:r>
            <a:r>
              <a:rPr lang="ko-KR" altLang="en-US" sz="1400"/>
              <a:t>가방</a:t>
            </a:r>
            <a:r>
              <a:rPr lang="en-US" altLang="ko-KR" sz="1400"/>
              <a:t>, </a:t>
            </a:r>
            <a:r>
              <a:rPr lang="ko-KR" altLang="en-US" sz="1400"/>
              <a:t>티셔츠</a:t>
            </a:r>
            <a:r>
              <a:rPr lang="en-US" altLang="ko-KR" sz="1400"/>
              <a:t>, </a:t>
            </a:r>
            <a:r>
              <a:rPr lang="ko-KR" altLang="en-US" sz="1400"/>
              <a:t>핸드폰 사진을 넣으면 </a:t>
            </a:r>
            <a:r>
              <a:rPr lang="en-US" altLang="ko-KR" sz="1400"/>
              <a:t>4</a:t>
            </a:r>
            <a:r>
              <a:rPr lang="ko-KR" altLang="en-US" sz="1400"/>
              <a:t>개의 분류중 </a:t>
            </a:r>
            <a:r>
              <a:rPr lang="en-US" altLang="ko-KR" sz="1400"/>
              <a:t>1</a:t>
            </a:r>
            <a:r>
              <a:rPr lang="ko-KR" altLang="en-US" sz="1400"/>
              <a:t>개를 선택해야함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 marL="177800" indent="-1778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400" b="1"/>
              <a:t>이때 신발</a:t>
            </a:r>
            <a:r>
              <a:rPr lang="en-US" altLang="ko-KR" sz="1400" b="1"/>
              <a:t>, </a:t>
            </a:r>
            <a:r>
              <a:rPr lang="ko-KR" altLang="en-US" sz="1400" b="1"/>
              <a:t>가방</a:t>
            </a:r>
            <a:r>
              <a:rPr lang="en-US" altLang="ko-KR" sz="1400" b="1"/>
              <a:t>, </a:t>
            </a:r>
            <a:r>
              <a:rPr lang="ko-KR" altLang="en-US" sz="1400" b="1"/>
              <a:t>티셔츠</a:t>
            </a:r>
            <a:r>
              <a:rPr lang="en-US" altLang="ko-KR" sz="1400" b="1"/>
              <a:t>, </a:t>
            </a:r>
            <a:r>
              <a:rPr lang="ko-KR" altLang="en-US" sz="1400" b="1"/>
              <a:t>핸드폰은 </a:t>
            </a:r>
            <a:r>
              <a:rPr lang="en-US" altLang="ko-KR" sz="1400" b="1"/>
              <a:t>y</a:t>
            </a:r>
            <a:r>
              <a:rPr lang="ko-KR" altLang="en-US" sz="1400" b="1"/>
              <a:t>값이 되는데 이러한 한글은 계산이 불가능함으로  반드시 숫자로 변경해야함</a:t>
            </a:r>
            <a:r>
              <a:rPr lang="en-US" altLang="ko-KR" sz="1400" b="1"/>
              <a:t>.</a:t>
            </a:r>
          </a:p>
          <a:p>
            <a:endParaRPr lang="en-US" altLang="ko-KR" sz="14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498AA2-81F1-40CA-99D3-5FE15BE4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2" y="2992165"/>
            <a:ext cx="4987213" cy="29866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B097945-CC8B-4451-9524-A27172D96532}"/>
              </a:ext>
            </a:extLst>
          </p:cNvPr>
          <p:cNvSpPr txBox="1"/>
          <p:nvPr/>
        </p:nvSpPr>
        <p:spPr>
          <a:xfrm>
            <a:off x="5584372" y="3125908"/>
            <a:ext cx="613021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# </a:t>
            </a:r>
            <a:r>
              <a:rPr lang="ko-KR" altLang="en-US" sz="1600"/>
              <a:t>문자열을 숫자로 변환해주는 모듈</a:t>
            </a:r>
            <a:endParaRPr lang="en-US" altLang="ko-KR" sz="1600"/>
          </a:p>
          <a:p>
            <a:r>
              <a:rPr lang="en-US" altLang="ko-KR" sz="1600"/>
              <a:t>from sklearn.preprocessing import LabelEncoder</a:t>
            </a:r>
          </a:p>
          <a:p>
            <a:endParaRPr lang="ko-KR" altLang="en-US" sz="1600"/>
          </a:p>
          <a:p>
            <a:r>
              <a:rPr lang="en-US" altLang="ko-KR" sz="1600"/>
              <a:t>yList=['</a:t>
            </a:r>
            <a:r>
              <a:rPr lang="ko-KR" altLang="en-US" sz="1600"/>
              <a:t>가방</a:t>
            </a:r>
            <a:r>
              <a:rPr lang="en-US" altLang="ko-KR" sz="1600"/>
              <a:t>','</a:t>
            </a:r>
            <a:r>
              <a:rPr lang="ko-KR" altLang="en-US" sz="1600"/>
              <a:t>가방</a:t>
            </a:r>
            <a:r>
              <a:rPr lang="en-US" altLang="ko-KR" sz="1600"/>
              <a:t>','</a:t>
            </a:r>
            <a:r>
              <a:rPr lang="ko-KR" altLang="en-US" sz="1600"/>
              <a:t>신발</a:t>
            </a:r>
            <a:r>
              <a:rPr lang="en-US" altLang="ko-KR" sz="1600"/>
              <a:t>','</a:t>
            </a:r>
            <a:r>
              <a:rPr lang="ko-KR" altLang="en-US" sz="1600"/>
              <a:t>핸드폰</a:t>
            </a:r>
            <a:r>
              <a:rPr lang="en-US" altLang="ko-KR" sz="1600"/>
              <a:t>','</a:t>
            </a:r>
            <a:r>
              <a:rPr lang="ko-KR" altLang="en-US" sz="1600"/>
              <a:t>티셔츠</a:t>
            </a:r>
            <a:r>
              <a:rPr lang="en-US" altLang="ko-KR" sz="1600"/>
              <a:t>','</a:t>
            </a:r>
            <a:r>
              <a:rPr lang="ko-KR" altLang="en-US" sz="1600"/>
              <a:t>핸드폰</a:t>
            </a:r>
            <a:r>
              <a:rPr lang="en-US" altLang="ko-KR" sz="1600"/>
              <a:t>']</a:t>
            </a:r>
          </a:p>
          <a:p>
            <a:r>
              <a:rPr lang="en-US" altLang="ko-KR" sz="1600"/>
              <a:t>e = LabelEncoder()</a:t>
            </a:r>
          </a:p>
          <a:p>
            <a:r>
              <a:rPr lang="en-US" altLang="ko-KR" sz="1600"/>
              <a:t>e.fit(yList)</a:t>
            </a:r>
          </a:p>
          <a:p>
            <a:r>
              <a:rPr lang="en-US" altLang="ko-KR" sz="1600"/>
              <a:t>ydata=e.transform(yList)</a:t>
            </a:r>
          </a:p>
          <a:p>
            <a:r>
              <a:rPr lang="en-US" altLang="ko-KR" sz="1600"/>
              <a:t>ydata</a:t>
            </a:r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96F521-9C8E-4BC9-BE68-86ACCC9A7538}"/>
              </a:ext>
            </a:extLst>
          </p:cNvPr>
          <p:cNvSpPr/>
          <p:nvPr/>
        </p:nvSpPr>
        <p:spPr>
          <a:xfrm>
            <a:off x="905070" y="2656263"/>
            <a:ext cx="3900196" cy="2701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사용자가 숫자번호를 부여함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9F520A-8D46-497F-9D9C-7D90EC99D35E}"/>
              </a:ext>
            </a:extLst>
          </p:cNvPr>
          <p:cNvSpPr/>
          <p:nvPr/>
        </p:nvSpPr>
        <p:spPr>
          <a:xfrm>
            <a:off x="6484775" y="2656263"/>
            <a:ext cx="4562669" cy="2701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가나다라순서에 의해서 숫자번호가부여됨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CD03A0-FA12-4824-AD98-1E6CF16986E6}"/>
              </a:ext>
            </a:extLst>
          </p:cNvPr>
          <p:cNvCxnSpPr>
            <a:cxnSpLocks/>
          </p:cNvCxnSpPr>
          <p:nvPr/>
        </p:nvCxnSpPr>
        <p:spPr>
          <a:xfrm>
            <a:off x="5481735" y="2375079"/>
            <a:ext cx="0" cy="4100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4E51817-2A19-49AD-8FB0-5E11C2C80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06" y="5750224"/>
            <a:ext cx="2392887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7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B89358-0051-4011-A55D-62284B59F94A}"/>
              </a:ext>
            </a:extLst>
          </p:cNvPr>
          <p:cNvSpPr/>
          <p:nvPr/>
        </p:nvSpPr>
        <p:spPr>
          <a:xfrm>
            <a:off x="304802" y="2659224"/>
            <a:ext cx="11582398" cy="39561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56B4C-0B6E-4127-915A-1B21B70918B4}"/>
              </a:ext>
            </a:extLst>
          </p:cNvPr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latin typeface="+mj-lt"/>
              </a:rPr>
              <a:t>softmax</a:t>
            </a:r>
            <a:r>
              <a:rPr lang="ko-KR" altLang="en-US" sz="2000" b="1">
                <a:latin typeface="+mj-lt"/>
              </a:rPr>
              <a:t> 활성화함수 계산하기 전 </a:t>
            </a:r>
            <a:r>
              <a:rPr lang="en-US" altLang="ko-KR" sz="2000" b="1">
                <a:latin typeface="+mj-lt"/>
              </a:rPr>
              <a:t>y</a:t>
            </a:r>
            <a:r>
              <a:rPr lang="ko-KR" altLang="en-US" sz="2000" b="1">
                <a:latin typeface="+mj-lt"/>
              </a:rPr>
              <a:t>값 전처리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193865-310A-42AB-B29B-3FFE9D260CCA}"/>
              </a:ext>
            </a:extLst>
          </p:cNvPr>
          <p:cNvSpPr txBox="1"/>
          <p:nvPr/>
        </p:nvSpPr>
        <p:spPr>
          <a:xfrm>
            <a:off x="359228" y="774641"/>
            <a:ext cx="115279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소프트맥스 함수는 로지스틱 함수의 다차원 일반화이다</a:t>
            </a:r>
            <a:r>
              <a:rPr lang="en-US" altLang="ko-KR" sz="1400"/>
              <a:t>. </a:t>
            </a:r>
            <a:r>
              <a:rPr lang="ko-KR" altLang="en-US" sz="1400"/>
              <a:t>다항 로지스틱 회귀에서 쓰이고</a:t>
            </a:r>
            <a:r>
              <a:rPr lang="en-US" altLang="ko-KR" sz="1400"/>
              <a:t>, </a:t>
            </a:r>
            <a:r>
              <a:rPr lang="ko-KR" altLang="en-US" sz="1400"/>
              <a:t>인공신경망에서 확률분포를 얻기 위한 마지막 활성함수로 많이 사용된다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확률분포의 예</a:t>
            </a:r>
            <a:r>
              <a:rPr lang="en-US" altLang="ko-KR" sz="1400"/>
              <a:t>) </a:t>
            </a:r>
            <a:r>
              <a:rPr lang="ko-KR" altLang="en-US" sz="1400"/>
              <a:t>신발</a:t>
            </a:r>
            <a:r>
              <a:rPr lang="en-US" altLang="ko-KR" sz="1400"/>
              <a:t>, </a:t>
            </a:r>
            <a:r>
              <a:rPr lang="ko-KR" altLang="en-US" sz="1400"/>
              <a:t>가방</a:t>
            </a:r>
            <a:r>
              <a:rPr lang="en-US" altLang="ko-KR" sz="1400"/>
              <a:t>, </a:t>
            </a:r>
            <a:r>
              <a:rPr lang="ko-KR" altLang="en-US" sz="1400"/>
              <a:t>티셔츠</a:t>
            </a:r>
            <a:r>
              <a:rPr lang="en-US" altLang="ko-KR" sz="1400"/>
              <a:t>, </a:t>
            </a:r>
            <a:r>
              <a:rPr lang="ko-KR" altLang="en-US" sz="1400"/>
              <a:t>핸드폰 사진을 넣으면 </a:t>
            </a:r>
            <a:r>
              <a:rPr lang="en-US" altLang="ko-KR" sz="1400"/>
              <a:t>4</a:t>
            </a:r>
            <a:r>
              <a:rPr lang="ko-KR" altLang="en-US" sz="1400"/>
              <a:t>개의 분류중 </a:t>
            </a:r>
            <a:r>
              <a:rPr lang="en-US" altLang="ko-KR" sz="1400"/>
              <a:t>1</a:t>
            </a:r>
            <a:r>
              <a:rPr lang="ko-KR" altLang="en-US" sz="1400"/>
              <a:t>개를 선택해야함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 marL="177800" indent="-1778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400"/>
              <a:t>이때 신발</a:t>
            </a:r>
            <a:r>
              <a:rPr lang="en-US" altLang="ko-KR" sz="1400"/>
              <a:t>, </a:t>
            </a:r>
            <a:r>
              <a:rPr lang="ko-KR" altLang="en-US" sz="1400"/>
              <a:t>가방</a:t>
            </a:r>
            <a:r>
              <a:rPr lang="en-US" altLang="ko-KR" sz="1400"/>
              <a:t>, </a:t>
            </a:r>
            <a:r>
              <a:rPr lang="ko-KR" altLang="en-US" sz="1400"/>
              <a:t>티셔츠</a:t>
            </a:r>
            <a:r>
              <a:rPr lang="en-US" altLang="ko-KR" sz="1400"/>
              <a:t>, </a:t>
            </a:r>
            <a:r>
              <a:rPr lang="ko-KR" altLang="en-US" sz="1400"/>
              <a:t>핸드폰은 </a:t>
            </a:r>
            <a:r>
              <a:rPr lang="en-US" altLang="ko-KR" sz="1400"/>
              <a:t>y</a:t>
            </a:r>
            <a:r>
              <a:rPr lang="ko-KR" altLang="en-US" sz="1400"/>
              <a:t>값이 되는데 이러한 한글은 계산이 불가능함으로  반드시 숫자로 변경해야함</a:t>
            </a:r>
            <a:r>
              <a:rPr lang="en-US" altLang="ko-KR" sz="1400"/>
              <a:t>.</a:t>
            </a:r>
          </a:p>
          <a:p>
            <a:pPr marL="177800" indent="-1778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1400" b="1"/>
              <a:t>y</a:t>
            </a:r>
            <a:r>
              <a:rPr lang="ko-KR" altLang="en-US" sz="1400" b="1"/>
              <a:t>값은 중복제거한 갯수만큼 확률분포를 작성하게 됨</a:t>
            </a:r>
            <a:endParaRPr lang="en-US" altLang="ko-KR" sz="1400" b="1"/>
          </a:p>
          <a:p>
            <a:pPr>
              <a:buClr>
                <a:srgbClr val="FF0000"/>
              </a:buClr>
            </a:pPr>
            <a:r>
              <a:rPr lang="en-US" altLang="ko-KR" sz="1400" b="1"/>
              <a:t>  - </a:t>
            </a:r>
            <a:r>
              <a:rPr lang="ko-KR" altLang="en-US" sz="1400" b="1"/>
              <a:t>아래 예제는 총 </a:t>
            </a:r>
            <a:r>
              <a:rPr lang="en-US" altLang="ko-KR" sz="1400" b="1"/>
              <a:t>4</a:t>
            </a:r>
            <a:r>
              <a:rPr lang="ko-KR" altLang="en-US" sz="1400" b="1"/>
              <a:t>개의 경우의 수가 있음을 의미함</a:t>
            </a:r>
            <a:r>
              <a:rPr lang="en-US" altLang="ko-KR" sz="1400" b="1"/>
              <a:t>.  </a:t>
            </a:r>
            <a:r>
              <a:rPr lang="ko-KR" altLang="en-US" sz="1400" b="1"/>
              <a:t>원핫인코딩은 </a:t>
            </a:r>
            <a:r>
              <a:rPr lang="en-US" altLang="ko-KR" sz="1400" b="1"/>
              <a:t>4</a:t>
            </a:r>
            <a:r>
              <a:rPr lang="ko-KR" altLang="en-US" sz="1400" b="1"/>
              <a:t>개의 비트로 준비해야함</a:t>
            </a:r>
            <a:r>
              <a:rPr lang="en-US" altLang="ko-KR" sz="1400" b="1"/>
              <a:t>.</a:t>
            </a:r>
          </a:p>
          <a:p>
            <a:endParaRPr lang="en-US" altLang="ko-KR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3A562-98E4-46A8-9ABB-C9C83684EF82}"/>
              </a:ext>
            </a:extLst>
          </p:cNvPr>
          <p:cNvSpPr txBox="1"/>
          <p:nvPr/>
        </p:nvSpPr>
        <p:spPr>
          <a:xfrm>
            <a:off x="713791" y="3659010"/>
            <a:ext cx="6130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</a:rPr>
              <a:t>import numpy as np</a:t>
            </a:r>
          </a:p>
          <a:p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</a:rPr>
              <a:t>np.unique(ydata), len(np.unique(ydata))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74913F-F84A-4191-B01B-263F71982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76" y="3815374"/>
            <a:ext cx="2385267" cy="3124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564621-B108-4A6F-A4E0-C0DAF853B85C}"/>
              </a:ext>
            </a:extLst>
          </p:cNvPr>
          <p:cNvSpPr txBox="1"/>
          <p:nvPr/>
        </p:nvSpPr>
        <p:spPr>
          <a:xfrm>
            <a:off x="713791" y="4469078"/>
            <a:ext cx="61302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</a:rPr>
              <a:t>import tensorflow as tf</a:t>
            </a:r>
          </a:p>
          <a:p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</a:rPr>
              <a:t>y_encoded = tf.keras.utils.to_categorical(ydata)</a:t>
            </a:r>
          </a:p>
          <a:p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</a:rPr>
              <a:t>y_encoded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C22E5D6-3DA7-442A-93C5-F95051376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087" y="4450686"/>
            <a:ext cx="3596952" cy="134885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AF0E6FE-829E-4425-BA35-CBD842A2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7" y="3120002"/>
            <a:ext cx="5713445" cy="8002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3651630-12AF-4EE1-AA33-78AB1469A869}"/>
              </a:ext>
            </a:extLst>
          </p:cNvPr>
          <p:cNvSpPr txBox="1"/>
          <p:nvPr/>
        </p:nvSpPr>
        <p:spPr>
          <a:xfrm>
            <a:off x="713791" y="2798986"/>
            <a:ext cx="613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</a:rPr>
              <a:t>yList=['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가방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</a:rPr>
              <a:t>','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가방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</a:rPr>
              <a:t>','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신발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</a:rPr>
              <a:t>','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핸드폰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</a:rPr>
              <a:t>','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티셔츠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</a:rPr>
              <a:t>','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핸드폰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</a:rPr>
              <a:t>']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F86FE2-8499-4A53-8838-43BAEA6A5451}"/>
              </a:ext>
            </a:extLst>
          </p:cNvPr>
          <p:cNvSpPr txBox="1"/>
          <p:nvPr/>
        </p:nvSpPr>
        <p:spPr>
          <a:xfrm>
            <a:off x="7139342" y="4453957"/>
            <a:ext cx="25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가방은 </a:t>
            </a:r>
            <a:r>
              <a:rPr lang="en-US" altLang="ko-KR"/>
              <a:t>0=&gt; [1,0,0,0]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63AB15-17D7-4F05-A9F6-ADD7F24DB0F7}"/>
              </a:ext>
            </a:extLst>
          </p:cNvPr>
          <p:cNvSpPr txBox="1"/>
          <p:nvPr/>
        </p:nvSpPr>
        <p:spPr>
          <a:xfrm>
            <a:off x="7139341" y="5272795"/>
            <a:ext cx="25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티셔츠는 </a:t>
            </a:r>
            <a:r>
              <a:rPr lang="en-US" altLang="ko-KR"/>
              <a:t>2=&gt; [0,1,0,0]</a:t>
            </a:r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CC9FCFE-E112-4E29-B1FD-89BE19054216}"/>
              </a:ext>
            </a:extLst>
          </p:cNvPr>
          <p:cNvCxnSpPr/>
          <p:nvPr/>
        </p:nvCxnSpPr>
        <p:spPr>
          <a:xfrm>
            <a:off x="6620068" y="4563975"/>
            <a:ext cx="408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E79BBFF-BA95-47C4-848B-24DBF82CD44C}"/>
              </a:ext>
            </a:extLst>
          </p:cNvPr>
          <p:cNvCxnSpPr/>
          <p:nvPr/>
        </p:nvCxnSpPr>
        <p:spPr>
          <a:xfrm>
            <a:off x="6676052" y="5457461"/>
            <a:ext cx="408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8CB9DE7-B947-489C-B6F3-CC67548C9CE8}"/>
              </a:ext>
            </a:extLst>
          </p:cNvPr>
          <p:cNvCxnSpPr/>
          <p:nvPr/>
        </p:nvCxnSpPr>
        <p:spPr>
          <a:xfrm>
            <a:off x="5215812" y="4638623"/>
            <a:ext cx="15115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433F9E3-76BA-47B5-8B0D-C7577EAD701D}"/>
              </a:ext>
            </a:extLst>
          </p:cNvPr>
          <p:cNvCxnSpPr/>
          <p:nvPr/>
        </p:nvCxnSpPr>
        <p:spPr>
          <a:xfrm>
            <a:off x="5215812" y="5538530"/>
            <a:ext cx="15115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97FFAA8-C9F4-4829-AFD0-0CE2BECAEC8D}"/>
              </a:ext>
            </a:extLst>
          </p:cNvPr>
          <p:cNvCxnSpPr/>
          <p:nvPr/>
        </p:nvCxnSpPr>
        <p:spPr>
          <a:xfrm flipH="1" flipV="1">
            <a:off x="1884784" y="3124667"/>
            <a:ext cx="261257" cy="212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D334009-9EDB-4FA3-A2F2-F5A704FDF181}"/>
              </a:ext>
            </a:extLst>
          </p:cNvPr>
          <p:cNvCxnSpPr/>
          <p:nvPr/>
        </p:nvCxnSpPr>
        <p:spPr>
          <a:xfrm flipH="1" flipV="1">
            <a:off x="2500604" y="3059702"/>
            <a:ext cx="261257" cy="212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EC6F6C7-B2DB-4029-BC70-E0BBC5599BC4}"/>
              </a:ext>
            </a:extLst>
          </p:cNvPr>
          <p:cNvCxnSpPr/>
          <p:nvPr/>
        </p:nvCxnSpPr>
        <p:spPr>
          <a:xfrm flipH="1" flipV="1">
            <a:off x="3142861" y="3097091"/>
            <a:ext cx="261257" cy="212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8873A7C-348B-4B73-9646-630D32FA5F31}"/>
              </a:ext>
            </a:extLst>
          </p:cNvPr>
          <p:cNvCxnSpPr/>
          <p:nvPr/>
        </p:nvCxnSpPr>
        <p:spPr>
          <a:xfrm flipH="1" flipV="1">
            <a:off x="3646713" y="3097091"/>
            <a:ext cx="261257" cy="212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C5C9CB0-96F9-4FD7-9A8E-3A59962A5564}"/>
              </a:ext>
            </a:extLst>
          </p:cNvPr>
          <p:cNvCxnSpPr/>
          <p:nvPr/>
        </p:nvCxnSpPr>
        <p:spPr>
          <a:xfrm flipH="1" flipV="1">
            <a:off x="4418045" y="3097091"/>
            <a:ext cx="261257" cy="212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0D57455-8F3F-4E9F-B4DE-687699B7584A}"/>
              </a:ext>
            </a:extLst>
          </p:cNvPr>
          <p:cNvCxnSpPr>
            <a:cxnSpLocks/>
          </p:cNvCxnSpPr>
          <p:nvPr/>
        </p:nvCxnSpPr>
        <p:spPr>
          <a:xfrm flipV="1">
            <a:off x="5228644" y="3091960"/>
            <a:ext cx="160952" cy="189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96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56B4C-0B6E-4127-915A-1B21B70918B4}"/>
              </a:ext>
            </a:extLst>
          </p:cNvPr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latin typeface="+mj-lt"/>
              </a:rPr>
              <a:t>softmax</a:t>
            </a:r>
            <a:r>
              <a:rPr lang="ko-KR" altLang="en-US" sz="2000" b="1">
                <a:latin typeface="+mj-lt"/>
              </a:rPr>
              <a:t> 활성화함수 계산하기 전 </a:t>
            </a:r>
            <a:r>
              <a:rPr lang="en-US" altLang="ko-KR" sz="2000" b="1">
                <a:latin typeface="+mj-lt"/>
              </a:rPr>
              <a:t>y</a:t>
            </a:r>
            <a:r>
              <a:rPr lang="ko-KR" altLang="en-US" sz="2000" b="1">
                <a:latin typeface="+mj-lt"/>
              </a:rPr>
              <a:t>값 전처리</a:t>
            </a:r>
          </a:p>
        </p:txBody>
      </p:sp>
      <p:graphicFrame>
        <p:nvGraphicFramePr>
          <p:cNvPr id="43" name="표 8">
            <a:extLst>
              <a:ext uri="{FF2B5EF4-FFF2-40B4-BE49-F238E27FC236}">
                <a16:creationId xmlns:a16="http://schemas.microsoft.com/office/drawing/2014/main" id="{E283A8A2-B84B-49BD-ACAE-C77BC75D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67984"/>
              </p:ext>
            </p:extLst>
          </p:nvPr>
        </p:nvGraphicFramePr>
        <p:xfrm>
          <a:off x="590004" y="1196833"/>
          <a:ext cx="10784012" cy="278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483">
                  <a:extLst>
                    <a:ext uri="{9D8B030D-6E8A-4147-A177-3AD203B41FA5}">
                      <a16:colId xmlns:a16="http://schemas.microsoft.com/office/drawing/2014/main" val="746813639"/>
                    </a:ext>
                  </a:extLst>
                </a:gridCol>
                <a:gridCol w="1547126">
                  <a:extLst>
                    <a:ext uri="{9D8B030D-6E8A-4147-A177-3AD203B41FA5}">
                      <a16:colId xmlns:a16="http://schemas.microsoft.com/office/drawing/2014/main" val="403027820"/>
                    </a:ext>
                  </a:extLst>
                </a:gridCol>
                <a:gridCol w="2645705">
                  <a:extLst>
                    <a:ext uri="{9D8B030D-6E8A-4147-A177-3AD203B41FA5}">
                      <a16:colId xmlns:a16="http://schemas.microsoft.com/office/drawing/2014/main" val="3316895412"/>
                    </a:ext>
                  </a:extLst>
                </a:gridCol>
                <a:gridCol w="3461368">
                  <a:extLst>
                    <a:ext uri="{9D8B030D-6E8A-4147-A177-3AD203B41FA5}">
                      <a16:colId xmlns:a16="http://schemas.microsoft.com/office/drawing/2014/main" val="2977651339"/>
                    </a:ext>
                  </a:extLst>
                </a:gridCol>
                <a:gridCol w="1477330">
                  <a:extLst>
                    <a:ext uri="{9D8B030D-6E8A-4147-A177-3AD203B41FA5}">
                      <a16:colId xmlns:a16="http://schemas.microsoft.com/office/drawing/2014/main" val="2796202573"/>
                    </a:ext>
                  </a:extLst>
                </a:gridCol>
              </a:tblGrid>
              <a:tr h="378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/>
                        <a:t>모델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/>
                        <a:t>y</a:t>
                      </a:r>
                      <a:r>
                        <a:rPr lang="ko-KR" altLang="en-US" sz="1400" b="0"/>
                        <a:t>값개수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/>
                        <a:t>y</a:t>
                      </a:r>
                      <a:r>
                        <a:rPr lang="ko-KR" altLang="en-US" sz="1400" b="0"/>
                        <a:t>값에따라활성화함수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/>
                        <a:t>y</a:t>
                      </a:r>
                      <a:r>
                        <a:rPr lang="ko-KR" altLang="en-US" sz="1400" b="0"/>
                        <a:t>값에따라오차함수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/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73651"/>
                  </a:ext>
                </a:extLst>
              </a:tr>
              <a:tr h="547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예측</a:t>
                      </a:r>
                      <a:endParaRPr lang="en-US" altLang="ko-KR" sz="1200" b="0"/>
                    </a:p>
                    <a:p>
                      <a:pPr algn="ctr" latinLnBrk="1"/>
                      <a:r>
                        <a:rPr lang="en-US" altLang="ko-KR" sz="1200" b="0"/>
                        <a:t>(</a:t>
                      </a:r>
                      <a:r>
                        <a:rPr lang="ko-KR" altLang="en-US" sz="1200" b="0"/>
                        <a:t>선형회귀</a:t>
                      </a:r>
                      <a:r>
                        <a:rPr lang="en-US" altLang="ko-KR" sz="1200" b="0"/>
                        <a:t>)</a:t>
                      </a:r>
                      <a:endParaRPr lang="ko-KR" altLang="en-US" sz="1200" b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/>
                        <a:t>1</a:t>
                      </a:r>
                      <a:endParaRPr lang="ko-KR" altLang="en-US" sz="1200" b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생략</a:t>
                      </a:r>
                      <a:endParaRPr lang="en-US" altLang="ko-KR" sz="1200" b="0"/>
                    </a:p>
                    <a:p>
                      <a:pPr algn="ctr" latinLnBrk="1"/>
                      <a:r>
                        <a:rPr lang="en-US" altLang="ko-KR" sz="1200" b="0"/>
                        <a:t>Dense(1)</a:t>
                      </a:r>
                      <a:endParaRPr lang="ko-KR" altLang="en-US" sz="1200" b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/>
                        <a:t>MSE,MAE,RMSE</a:t>
                      </a:r>
                      <a:endParaRPr lang="ko-KR" altLang="en-US" sz="1200" b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641768"/>
                  </a:ext>
                </a:extLst>
              </a:tr>
              <a:tr h="547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분류</a:t>
                      </a:r>
                      <a:endParaRPr lang="en-US" altLang="ko-KR" sz="1200" b="0"/>
                    </a:p>
                    <a:p>
                      <a:pPr algn="ctr" latinLnBrk="1"/>
                      <a:r>
                        <a:rPr lang="en-US" altLang="ko-KR" sz="1200" b="0"/>
                        <a:t>(</a:t>
                      </a:r>
                      <a:r>
                        <a:rPr lang="ko-KR" altLang="en-US" sz="1200" b="0"/>
                        <a:t>이항분류</a:t>
                      </a:r>
                      <a:r>
                        <a:rPr lang="en-US" altLang="ko-KR" sz="1200" b="0"/>
                        <a:t>)</a:t>
                      </a:r>
                      <a:endParaRPr lang="ko-KR" altLang="en-US" sz="1200" b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/>
                        <a:t>1</a:t>
                      </a:r>
                      <a:endParaRPr lang="ko-KR" altLang="en-US" sz="1200" b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/>
                        <a:t>activation=‘sigmoid’</a:t>
                      </a:r>
                      <a:endParaRPr lang="ko-KR" altLang="en-US" sz="1200" b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/>
                        <a:t>binary_crossentropy</a:t>
                      </a:r>
                      <a:endParaRPr lang="ko-KR" altLang="en-US" sz="1200" b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330155"/>
                  </a:ext>
                </a:extLst>
              </a:tr>
              <a:tr h="3284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분류</a:t>
                      </a:r>
                      <a:endParaRPr lang="en-US" altLang="ko-KR" sz="1200" b="0"/>
                    </a:p>
                    <a:p>
                      <a:pPr algn="ctr" latinLnBrk="1"/>
                      <a:r>
                        <a:rPr lang="en-US" altLang="ko-KR" sz="1200" b="0"/>
                        <a:t>(</a:t>
                      </a:r>
                      <a:r>
                        <a:rPr lang="ko-KR" altLang="en-US" sz="1200" b="0"/>
                        <a:t>이항분류</a:t>
                      </a:r>
                      <a:r>
                        <a:rPr lang="en-US" altLang="ko-KR" sz="1200" b="0"/>
                        <a:t>)</a:t>
                      </a:r>
                      <a:endParaRPr lang="ko-KR" altLang="en-US" sz="1200" b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/>
                        <a:t>2</a:t>
                      </a:r>
                      <a:endParaRPr lang="ko-KR" altLang="en-US" sz="1200" b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/>
                        <a:t>activation=‘softmax’</a:t>
                      </a:r>
                      <a:endParaRPr lang="ko-KR" altLang="en-US" sz="1200" b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categorical_crossentropy</a:t>
                      </a:r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/>
                        <a:t>y</a:t>
                      </a:r>
                      <a:r>
                        <a:rPr lang="ko-KR" altLang="en-US" sz="1200" b="0"/>
                        <a:t>값원핫인코딩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287815"/>
                  </a:ext>
                </a:extLst>
              </a:tr>
              <a:tr h="328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sparse_categorical_crossentropy</a:t>
                      </a:r>
                      <a:endParaRPr lang="ko-KR" altLang="en-US" sz="110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/>
                        <a:t>y</a:t>
                      </a:r>
                      <a:r>
                        <a:rPr lang="ko-KR" altLang="en-US" sz="1200" b="0"/>
                        <a:t>값이숫자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73899"/>
                  </a:ext>
                </a:extLst>
              </a:tr>
              <a:tr h="3284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분류</a:t>
                      </a:r>
                      <a:endParaRPr lang="en-US" altLang="ko-KR" sz="1200" b="0"/>
                    </a:p>
                    <a:p>
                      <a:pPr algn="ctr" latinLnBrk="1"/>
                      <a:r>
                        <a:rPr lang="en-US" altLang="ko-KR" sz="1200" b="0"/>
                        <a:t>(</a:t>
                      </a:r>
                      <a:r>
                        <a:rPr lang="ko-KR" altLang="en-US" sz="1200" b="0"/>
                        <a:t>다항분류</a:t>
                      </a:r>
                      <a:r>
                        <a:rPr lang="en-US" altLang="ko-KR" sz="1200" b="0"/>
                        <a:t>)</a:t>
                      </a:r>
                      <a:endParaRPr lang="ko-KR" altLang="en-US" sz="1200" b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/>
                        <a:t>2</a:t>
                      </a:r>
                      <a:r>
                        <a:rPr lang="ko-KR" altLang="en-US" sz="1200" b="0"/>
                        <a:t>이상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/>
                        <a:t>activation=‘softmax’</a:t>
                      </a:r>
                      <a:endParaRPr lang="ko-KR" altLang="en-US" sz="1200" b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categorical_crossentropy</a:t>
                      </a:r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/>
                        <a:t>y</a:t>
                      </a:r>
                      <a:r>
                        <a:rPr lang="ko-KR" altLang="en-US" sz="1200" b="0"/>
                        <a:t>값원핫인코딩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916641"/>
                  </a:ext>
                </a:extLst>
              </a:tr>
              <a:tr h="328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sparse_categorical_crossentropy</a:t>
                      </a:r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/>
                        <a:t>y</a:t>
                      </a:r>
                      <a:r>
                        <a:rPr lang="ko-KR" altLang="en-US" sz="1200" b="0"/>
                        <a:t>값이숫자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950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005ED51E-05E6-41FF-B26F-208F75D17655}"/>
              </a:ext>
            </a:extLst>
          </p:cNvPr>
          <p:cNvSpPr txBox="1"/>
          <p:nvPr/>
        </p:nvSpPr>
        <p:spPr>
          <a:xfrm>
            <a:off x="443204" y="735168"/>
            <a:ext cx="105669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1600" b="1"/>
              <a:t>1</a:t>
            </a:r>
            <a:r>
              <a:rPr lang="ko-KR" altLang="en-US" sz="1600" b="1"/>
              <a:t>번 인공지능 개념잡기</a:t>
            </a:r>
            <a:r>
              <a:rPr lang="en-US" altLang="ko-KR" sz="1600" b="1"/>
              <a:t>.pptx</a:t>
            </a:r>
            <a:r>
              <a:rPr lang="ko-KR" altLang="en-US" sz="1600" b="1"/>
              <a:t>자료 내용임</a:t>
            </a:r>
            <a:endParaRPr lang="ko-KR" altLang="en-US" sz="16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C011162-2B80-442B-9937-74C89CF0500C}"/>
              </a:ext>
            </a:extLst>
          </p:cNvPr>
          <p:cNvSpPr/>
          <p:nvPr/>
        </p:nvSpPr>
        <p:spPr>
          <a:xfrm>
            <a:off x="590004" y="3312367"/>
            <a:ext cx="10849327" cy="671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83F081-C9C5-44FC-8F45-377C43A2D9B6}"/>
              </a:ext>
            </a:extLst>
          </p:cNvPr>
          <p:cNvSpPr txBox="1"/>
          <p:nvPr/>
        </p:nvSpPr>
        <p:spPr>
          <a:xfrm>
            <a:off x="566678" y="4276172"/>
            <a:ext cx="575947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output_layer= tf.keras.layers.Dense(units=</a:t>
            </a:r>
            <a:r>
              <a:rPr lang="en-US" altLang="ko-KR" sz="2000">
                <a:solidFill>
                  <a:srgbClr val="FF0000"/>
                </a:solidFill>
              </a:rPr>
              <a:t>4</a:t>
            </a:r>
            <a:r>
              <a:rPr lang="en-US" altLang="ko-KR" sz="1400"/>
              <a:t>,activation=</a:t>
            </a:r>
            <a:r>
              <a:rPr lang="en-US" altLang="ko-KR">
                <a:solidFill>
                  <a:srgbClr val="FF0000"/>
                </a:solidFill>
              </a:rPr>
              <a:t>'softmax’</a:t>
            </a:r>
            <a:r>
              <a:rPr lang="en-US" altLang="ko-KR" sz="1400">
                <a:solidFill>
                  <a:srgbClr val="FF0000"/>
                </a:solidFill>
              </a:rPr>
              <a:t>)</a:t>
            </a:r>
            <a:endParaRPr lang="ko-KR" altLang="en-US" sz="1400"/>
          </a:p>
          <a:p>
            <a:endParaRPr lang="ko-KR" altLang="en-US" sz="1400"/>
          </a:p>
          <a:p>
            <a:r>
              <a:rPr lang="en-US" altLang="ko-KR" sz="1400"/>
              <a:t>model = keras.Sequential([input_layer,output_layer])</a:t>
            </a:r>
          </a:p>
          <a:p>
            <a:r>
              <a:rPr lang="en-US" altLang="ko-KR" sz="1400"/>
              <a:t>model.compile(loss=</a:t>
            </a:r>
            <a:r>
              <a:rPr lang="en-US" altLang="ko-KR" sz="2000">
                <a:solidFill>
                  <a:srgbClr val="FF0000"/>
                </a:solidFill>
              </a:rPr>
              <a:t>'categorical_crossentropy',   </a:t>
            </a:r>
            <a:endParaRPr lang="en-US" altLang="ko-KR" sz="1400">
              <a:solidFill>
                <a:srgbClr val="FF0000"/>
              </a:solidFill>
            </a:endParaRPr>
          </a:p>
          <a:p>
            <a:r>
              <a:rPr lang="en-US" altLang="ko-KR" sz="1400"/>
              <a:t>              metrics=['accuracy'])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76947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56B4C-0B6E-4127-915A-1B21B70918B4}"/>
              </a:ext>
            </a:extLst>
          </p:cNvPr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latin typeface="+mj-lt"/>
              </a:rPr>
              <a:t>softmax</a:t>
            </a:r>
            <a:r>
              <a:rPr lang="ko-KR" altLang="en-US" sz="2000" b="1">
                <a:latin typeface="+mj-lt"/>
              </a:rPr>
              <a:t>활성화함수 계산식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7FCAA72-0C35-44E8-892B-EAED2CA20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20" y="802818"/>
            <a:ext cx="9130262" cy="22482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AA4CB7-632C-4C32-9FD5-9E732974820D}"/>
              </a:ext>
            </a:extLst>
          </p:cNvPr>
          <p:cNvSpPr txBox="1"/>
          <p:nvPr/>
        </p:nvSpPr>
        <p:spPr>
          <a:xfrm>
            <a:off x="777920" y="3469859"/>
            <a:ext cx="109625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사진을 </a:t>
            </a:r>
            <a:r>
              <a:rPr lang="en-US" altLang="ko-KR" sz="1600"/>
              <a:t>x</a:t>
            </a:r>
            <a:r>
              <a:rPr lang="ko-KR" altLang="en-US" sz="1600"/>
              <a:t>값으로 입력하면 </a:t>
            </a:r>
            <a:r>
              <a:rPr lang="en-US" altLang="ko-KR" sz="1600"/>
              <a:t>softmax</a:t>
            </a:r>
            <a:r>
              <a:rPr lang="ko-KR" altLang="en-US" sz="1600"/>
              <a:t>함수는 원핫인코딩이 </a:t>
            </a:r>
            <a:r>
              <a:rPr lang="en-US" altLang="ko-KR" sz="1600"/>
              <a:t>4</a:t>
            </a:r>
            <a:r>
              <a:rPr lang="ko-KR" altLang="en-US" sz="1600"/>
              <a:t>개로 되어 있을때는</a:t>
            </a:r>
            <a:endParaRPr lang="en-US" altLang="ko-KR" sz="1600"/>
          </a:p>
          <a:p>
            <a:r>
              <a:rPr lang="ko-KR" altLang="en-US" sz="1600"/>
              <a:t>예측한 결과가 </a:t>
            </a:r>
            <a:r>
              <a:rPr lang="en-US" altLang="ko-KR" sz="1600"/>
              <a:t>[0.1, 0.8, 0.03, 0.07] </a:t>
            </a:r>
            <a:r>
              <a:rPr lang="ko-KR" altLang="en-US" sz="1600"/>
              <a:t>과 같이 </a:t>
            </a:r>
            <a:r>
              <a:rPr lang="en-US" altLang="ko-KR" sz="1600"/>
              <a:t>4</a:t>
            </a:r>
            <a:r>
              <a:rPr lang="ko-KR" altLang="en-US" sz="1600"/>
              <a:t>개의 비트에 다 더해서 </a:t>
            </a:r>
            <a:r>
              <a:rPr lang="en-US" altLang="ko-KR" sz="1600"/>
              <a:t>1</a:t>
            </a:r>
            <a:r>
              <a:rPr lang="ko-KR" altLang="en-US" sz="1600"/>
              <a:t>이 되는 숫자값이 나옴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해석하면 </a:t>
            </a:r>
            <a:r>
              <a:rPr lang="en-US" altLang="ko-KR" sz="1600"/>
              <a:t>0</a:t>
            </a:r>
            <a:r>
              <a:rPr lang="ko-KR" altLang="en-US" sz="1600"/>
              <a:t>번위치에</a:t>
            </a:r>
            <a:r>
              <a:rPr lang="en-US" altLang="ko-KR" sz="1600"/>
              <a:t>10%, 1</a:t>
            </a:r>
            <a:r>
              <a:rPr lang="ko-KR" altLang="en-US" sz="1600"/>
              <a:t>번위치에 </a:t>
            </a:r>
            <a:r>
              <a:rPr lang="en-US" altLang="ko-KR" sz="1600"/>
              <a:t>80%, 2</a:t>
            </a:r>
            <a:r>
              <a:rPr lang="ko-KR" altLang="en-US" sz="1600"/>
              <a:t>번위치에</a:t>
            </a:r>
            <a:r>
              <a:rPr lang="en-US" altLang="ko-KR" sz="1600"/>
              <a:t>3%, 3</a:t>
            </a:r>
            <a:r>
              <a:rPr lang="ko-KR" altLang="en-US" sz="1600"/>
              <a:t>번위치에</a:t>
            </a:r>
            <a:r>
              <a:rPr lang="en-US" altLang="ko-KR" sz="1600"/>
              <a:t>7%</a:t>
            </a:r>
            <a:r>
              <a:rPr lang="ko-KR" altLang="en-US" sz="1600"/>
              <a:t>의 확률숫자가 나온다는뜻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가장 큰 확률을 출력한 </a:t>
            </a:r>
            <a:r>
              <a:rPr lang="en-US" altLang="ko-KR" sz="1600"/>
              <a:t>1</a:t>
            </a:r>
            <a:r>
              <a:rPr lang="ko-KR" altLang="en-US" sz="1600"/>
              <a:t>번위치값은 </a:t>
            </a:r>
            <a:r>
              <a:rPr lang="en-US" altLang="ko-KR" sz="1600"/>
              <a:t>[0,1,0,0] </a:t>
            </a:r>
            <a:r>
              <a:rPr lang="ko-KR" altLang="en-US" sz="1600"/>
              <a:t>과 같이 해석할수 있음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원핫인코딩할때 </a:t>
            </a:r>
            <a:r>
              <a:rPr lang="en-US" altLang="ko-KR" sz="1600"/>
              <a:t>1</a:t>
            </a:r>
            <a:r>
              <a:rPr lang="ko-KR" altLang="en-US" sz="1600"/>
              <a:t>값은 </a:t>
            </a:r>
            <a:r>
              <a:rPr lang="en-US" altLang="ko-KR" sz="1600"/>
              <a:t>‘</a:t>
            </a:r>
            <a:r>
              <a:rPr lang="ko-KR" altLang="en-US" sz="1600"/>
              <a:t>신발</a:t>
            </a:r>
            <a:r>
              <a:rPr lang="en-US" altLang="ko-KR" sz="1600"/>
              <a:t>’</a:t>
            </a:r>
            <a:r>
              <a:rPr lang="ko-KR" altLang="en-US" sz="1600"/>
              <a:t> 레이블임으로 출력에 </a:t>
            </a:r>
            <a:r>
              <a:rPr lang="en-US" altLang="ko-KR" sz="1600"/>
              <a:t>1</a:t>
            </a:r>
            <a:r>
              <a:rPr lang="ko-KR" altLang="en-US" sz="1600"/>
              <a:t>이 출력 또는 </a:t>
            </a:r>
            <a:r>
              <a:rPr lang="en-US" altLang="ko-KR" sz="1600"/>
              <a:t>‘</a:t>
            </a:r>
            <a:r>
              <a:rPr lang="ko-KR" altLang="en-US" sz="1600"/>
              <a:t>신발</a:t>
            </a:r>
            <a:r>
              <a:rPr lang="en-US" altLang="ko-KR" sz="1600"/>
              <a:t>＇</a:t>
            </a:r>
            <a:r>
              <a:rPr lang="ko-KR" altLang="en-US" sz="1600"/>
              <a:t>이 출력되게 사용자가 프로그램 해야함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39E3451-7488-450D-A197-1D0098F26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20" y="5233927"/>
            <a:ext cx="4488569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1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56B4C-0B6E-4127-915A-1B21B70918B4}"/>
              </a:ext>
            </a:extLst>
          </p:cNvPr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latin typeface="+mj-lt"/>
              </a:rPr>
              <a:t>softmax</a:t>
            </a:r>
            <a:r>
              <a:rPr lang="ko-KR" altLang="en-US" sz="2000" b="1">
                <a:latin typeface="+mj-lt"/>
              </a:rPr>
              <a:t>활성화함수 계산식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9CB1FB-29B0-461A-B8C9-878C04FFD2AB}"/>
              </a:ext>
            </a:extLst>
          </p:cNvPr>
          <p:cNvSpPr txBox="1"/>
          <p:nvPr/>
        </p:nvSpPr>
        <p:spPr>
          <a:xfrm>
            <a:off x="396550" y="737633"/>
            <a:ext cx="73198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### </a:t>
            </a:r>
            <a:r>
              <a:rPr lang="ko-KR" altLang="en-US" sz="1200"/>
              <a:t>샘플</a:t>
            </a:r>
          </a:p>
          <a:p>
            <a:endParaRPr lang="ko-KR" altLang="en-US" sz="1200"/>
          </a:p>
          <a:p>
            <a:r>
              <a:rPr lang="en-US" altLang="ko-KR" sz="1200"/>
              <a:t>import pandas as  pd</a:t>
            </a:r>
          </a:p>
          <a:p>
            <a:r>
              <a:rPr lang="en-US" altLang="ko-KR" sz="1200"/>
              <a:t>roomCnt=[1,2,1,1,2,1,3,4]  # </a:t>
            </a:r>
            <a:r>
              <a:rPr lang="ko-KR" altLang="en-US" sz="1200"/>
              <a:t>방갯수</a:t>
            </a:r>
          </a:p>
          <a:p>
            <a:r>
              <a:rPr lang="en-US" altLang="ko-KR" sz="1200"/>
              <a:t>year=[2001,1997,1998,2020,1994,1999,2000,2010] #</a:t>
            </a:r>
            <a:r>
              <a:rPr lang="ko-KR" altLang="en-US" sz="1200"/>
              <a:t>건축년도</a:t>
            </a:r>
          </a:p>
          <a:p>
            <a:r>
              <a:rPr lang="ko-KR" altLang="en-US" sz="1200"/>
              <a:t>재건축여부등급</a:t>
            </a:r>
            <a:r>
              <a:rPr lang="en-US" altLang="ko-KR" sz="1200"/>
              <a:t>=['A','B','A','A','C','A','A','B']</a:t>
            </a:r>
          </a:p>
          <a:p>
            <a:endParaRPr lang="en-US" altLang="ko-KR" sz="1200"/>
          </a:p>
          <a:p>
            <a:r>
              <a:rPr lang="en-US" altLang="ko-KR" sz="1200"/>
              <a:t>df=pd.DataFrame({'</a:t>
            </a:r>
            <a:r>
              <a:rPr lang="ko-KR" altLang="en-US" sz="1200"/>
              <a:t>방갯수</a:t>
            </a:r>
            <a:r>
              <a:rPr lang="en-US" altLang="ko-KR" sz="1200"/>
              <a:t>':roomCnt,'</a:t>
            </a:r>
            <a:r>
              <a:rPr lang="ko-KR" altLang="en-US" sz="1200"/>
              <a:t>건축년도</a:t>
            </a:r>
            <a:r>
              <a:rPr lang="en-US" altLang="ko-KR" sz="1200"/>
              <a:t>':year,'</a:t>
            </a:r>
            <a:r>
              <a:rPr lang="ko-KR" altLang="en-US" sz="1200"/>
              <a:t>재건축여부등급</a:t>
            </a:r>
            <a:r>
              <a:rPr lang="en-US" altLang="ko-KR" sz="1200"/>
              <a:t>':</a:t>
            </a:r>
            <a:r>
              <a:rPr lang="ko-KR" altLang="en-US" sz="1200"/>
              <a:t>재건축여부등급</a:t>
            </a:r>
            <a:r>
              <a:rPr lang="en-US" altLang="ko-KR" sz="1200"/>
              <a:t>})</a:t>
            </a:r>
          </a:p>
          <a:p>
            <a:endParaRPr lang="en-US" altLang="ko-KR" sz="1200"/>
          </a:p>
          <a:p>
            <a:r>
              <a:rPr lang="en-US" altLang="ko-KR" sz="1200"/>
              <a:t>df['</a:t>
            </a:r>
            <a:r>
              <a:rPr lang="ko-KR" altLang="en-US" sz="1200"/>
              <a:t>건축년도</a:t>
            </a:r>
            <a:r>
              <a:rPr lang="en-US" altLang="ko-KR" sz="1200"/>
              <a:t>']=df['</a:t>
            </a:r>
            <a:r>
              <a:rPr lang="ko-KR" altLang="en-US" sz="1200"/>
              <a:t>건축년도</a:t>
            </a:r>
            <a:r>
              <a:rPr lang="en-US" altLang="ko-KR" sz="1200"/>
              <a:t>']/2000      #</a:t>
            </a:r>
            <a:r>
              <a:rPr lang="ko-KR" altLang="en-US" sz="1200"/>
              <a:t>스케일링</a:t>
            </a:r>
            <a:r>
              <a:rPr lang="en-US" altLang="ko-KR" sz="1200"/>
              <a:t>,</a:t>
            </a:r>
            <a:r>
              <a:rPr lang="ko-KR" altLang="en-US" sz="1200"/>
              <a:t>표준화</a:t>
            </a:r>
            <a:r>
              <a:rPr lang="en-US" altLang="ko-KR" sz="1200"/>
              <a:t>,</a:t>
            </a:r>
            <a:r>
              <a:rPr lang="ko-KR" altLang="en-US" sz="1200"/>
              <a:t>정규화</a:t>
            </a:r>
          </a:p>
          <a:p>
            <a:r>
              <a:rPr lang="en-US" altLang="ko-KR" sz="1200"/>
              <a:t>df['</a:t>
            </a:r>
            <a:r>
              <a:rPr lang="ko-KR" altLang="en-US" sz="1200"/>
              <a:t>건축년도</a:t>
            </a:r>
            <a:r>
              <a:rPr lang="en-US" altLang="ko-KR" sz="1200"/>
              <a:t>']=df['</a:t>
            </a:r>
            <a:r>
              <a:rPr lang="ko-KR" altLang="en-US" sz="1200"/>
              <a:t>건축년도</a:t>
            </a:r>
            <a:r>
              <a:rPr lang="en-US" altLang="ko-KR" sz="1200"/>
              <a:t>'].astype('int32')    # </a:t>
            </a:r>
            <a:r>
              <a:rPr lang="ko-KR" altLang="en-US" sz="1200"/>
              <a:t>정수값으로 변환</a:t>
            </a:r>
          </a:p>
          <a:p>
            <a:endParaRPr lang="ko-KR" altLang="en-US" sz="1200"/>
          </a:p>
          <a:p>
            <a:r>
              <a:rPr lang="en-US" altLang="ko-KR" sz="1200"/>
              <a:t>x=df[['</a:t>
            </a:r>
            <a:r>
              <a:rPr lang="ko-KR" altLang="en-US" sz="1200"/>
              <a:t>방갯수</a:t>
            </a:r>
            <a:r>
              <a:rPr lang="en-US" altLang="ko-KR" sz="1200"/>
              <a:t>','</a:t>
            </a:r>
            <a:r>
              <a:rPr lang="ko-KR" altLang="en-US" sz="1200"/>
              <a:t>건축년도</a:t>
            </a:r>
            <a:r>
              <a:rPr lang="en-US" altLang="ko-KR" sz="1200"/>
              <a:t>']].values</a:t>
            </a:r>
          </a:p>
          <a:p>
            <a:r>
              <a:rPr lang="en-US" altLang="ko-KR" sz="1200"/>
              <a:t>y=df['</a:t>
            </a:r>
            <a:r>
              <a:rPr lang="ko-KR" altLang="en-US" sz="1200"/>
              <a:t>재건축여부등급</a:t>
            </a:r>
            <a:r>
              <a:rPr lang="en-US" altLang="ko-KR" sz="1200"/>
              <a:t>'].values</a:t>
            </a:r>
          </a:p>
          <a:p>
            <a:r>
              <a:rPr lang="en-US" altLang="ko-KR" sz="1200"/>
              <a:t>df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390C69-98B6-49AB-92A5-FD5E0946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415" y="912476"/>
            <a:ext cx="2399535" cy="268747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A2FA61-A8B5-4C76-BB83-61D20028046A}"/>
              </a:ext>
            </a:extLst>
          </p:cNvPr>
          <p:cNvSpPr/>
          <p:nvPr/>
        </p:nvSpPr>
        <p:spPr>
          <a:xfrm>
            <a:off x="7647199" y="1000380"/>
            <a:ext cx="1328850" cy="26874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31E679-35F4-4FD9-A53A-65E9E1F99CA7}"/>
              </a:ext>
            </a:extLst>
          </p:cNvPr>
          <p:cNvSpPr/>
          <p:nvPr/>
        </p:nvSpPr>
        <p:spPr>
          <a:xfrm>
            <a:off x="7647198" y="711909"/>
            <a:ext cx="1163416" cy="2884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x</a:t>
            </a:r>
            <a:r>
              <a:rPr lang="ko-KR" altLang="en-US" sz="1400" b="1"/>
              <a:t>데이터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1E9BF2-87D2-45BD-93D9-94AE3B68E6A2}"/>
              </a:ext>
            </a:extLst>
          </p:cNvPr>
          <p:cNvSpPr/>
          <p:nvPr/>
        </p:nvSpPr>
        <p:spPr>
          <a:xfrm>
            <a:off x="8952534" y="688811"/>
            <a:ext cx="1148047" cy="2884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y</a:t>
            </a:r>
            <a:r>
              <a:rPr lang="ko-KR" altLang="en-US" sz="1400" b="1"/>
              <a:t>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822C81-4768-4314-BC13-5B0CDA4EBB70}"/>
              </a:ext>
            </a:extLst>
          </p:cNvPr>
          <p:cNvSpPr txBox="1"/>
          <p:nvPr/>
        </p:nvSpPr>
        <p:spPr>
          <a:xfrm>
            <a:off x="396549" y="3735399"/>
            <a:ext cx="665739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### y</a:t>
            </a:r>
            <a:r>
              <a:rPr lang="ko-KR" altLang="en-US" sz="1200"/>
              <a:t>값을 원핫인코딩해야함</a:t>
            </a:r>
            <a:r>
              <a:rPr lang="en-US" altLang="ko-KR" sz="1200"/>
              <a:t>. </a:t>
            </a:r>
            <a:r>
              <a:rPr lang="ko-KR" altLang="en-US" sz="1200"/>
              <a:t>안하면 </a:t>
            </a:r>
            <a:r>
              <a:rPr lang="en-US" altLang="ko-KR" sz="1200"/>
              <a:t>loss</a:t>
            </a:r>
            <a:r>
              <a:rPr lang="ko-KR" altLang="en-US" sz="1200"/>
              <a:t>에서 </a:t>
            </a:r>
            <a:r>
              <a:rPr lang="en-US" altLang="ko-KR" sz="1200"/>
              <a:t>spare categorical_crossentropy</a:t>
            </a:r>
            <a:r>
              <a:rPr lang="ko-KR" altLang="en-US" sz="1200"/>
              <a:t>를 해야함</a:t>
            </a:r>
          </a:p>
          <a:p>
            <a:r>
              <a:rPr lang="en-US" altLang="ko-KR" sz="1200"/>
              <a:t>#tf.one_hot(y, 3,on_value=1.0, off_value=0.0)</a:t>
            </a:r>
          </a:p>
          <a:p>
            <a:endParaRPr lang="en-US" altLang="ko-KR" sz="1200"/>
          </a:p>
          <a:p>
            <a:r>
              <a:rPr lang="en-US" altLang="ko-KR" sz="1200"/>
              <a:t>from sklearn.preprocessing import LabelEncoder </a:t>
            </a:r>
          </a:p>
          <a:p>
            <a:r>
              <a:rPr lang="en-US" altLang="ko-KR" sz="1200"/>
              <a:t>e = LabelEncoder()</a:t>
            </a:r>
          </a:p>
          <a:p>
            <a:r>
              <a:rPr lang="en-US" altLang="ko-KR" sz="1200"/>
              <a:t>e.fit(y)</a:t>
            </a:r>
          </a:p>
          <a:p>
            <a:r>
              <a:rPr lang="en-US" altLang="ko-KR" sz="1200"/>
              <a:t>ydata=e.transform(y)</a:t>
            </a:r>
          </a:p>
          <a:p>
            <a:r>
              <a:rPr lang="en-US" altLang="ko-KR" sz="1200"/>
              <a:t>ydata</a:t>
            </a: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import tensorflow as tf</a:t>
            </a:r>
          </a:p>
          <a:p>
            <a:r>
              <a:rPr lang="en-US" altLang="ko-KR" sz="1200"/>
              <a:t>y_encoded = tf.keras.utils.to_categorical(ydata)</a:t>
            </a:r>
          </a:p>
          <a:p>
            <a:r>
              <a:rPr lang="en-US" altLang="ko-KR" sz="1200"/>
              <a:t>y_encoded</a:t>
            </a:r>
            <a:endParaRPr lang="ko-KR" altLang="en-US" sz="12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D99235-F945-40C0-983B-B0BA889C1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693" y="4460396"/>
            <a:ext cx="3360711" cy="1767993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4302BA-8FDF-457B-B034-8620F3C2D3AF}"/>
              </a:ext>
            </a:extLst>
          </p:cNvPr>
          <p:cNvCxnSpPr>
            <a:cxnSpLocks/>
          </p:cNvCxnSpPr>
          <p:nvPr/>
        </p:nvCxnSpPr>
        <p:spPr>
          <a:xfrm>
            <a:off x="149290" y="3713584"/>
            <a:ext cx="11523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38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56B4C-0B6E-4127-915A-1B21B70918B4}"/>
              </a:ext>
            </a:extLst>
          </p:cNvPr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latin typeface="+mj-lt"/>
              </a:rPr>
              <a:t>softmax</a:t>
            </a:r>
            <a:r>
              <a:rPr lang="ko-KR" altLang="en-US" sz="2000" b="1">
                <a:latin typeface="+mj-lt"/>
              </a:rPr>
              <a:t>활성화함수 계산식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B9DB3-FB41-43B7-9603-EC711FCB4ABB}"/>
              </a:ext>
            </a:extLst>
          </p:cNvPr>
          <p:cNvSpPr txBox="1"/>
          <p:nvPr/>
        </p:nvSpPr>
        <p:spPr>
          <a:xfrm>
            <a:off x="452534" y="779502"/>
            <a:ext cx="796367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/>
              <a:t>import tensorflow as tf</a:t>
            </a:r>
          </a:p>
          <a:p>
            <a:r>
              <a:rPr lang="en-US" altLang="ko-KR" sz="1100"/>
              <a:t>from tensorflow import keras</a:t>
            </a:r>
          </a:p>
          <a:p>
            <a:r>
              <a:rPr lang="en-US" altLang="ko-KR" sz="1100"/>
              <a:t>from tensorflow.keras import layers</a:t>
            </a:r>
          </a:p>
          <a:p>
            <a:r>
              <a:rPr lang="en-US" altLang="ko-KR" sz="1100"/>
              <a:t>tf.random.set_seed(1234)  # w</a:t>
            </a:r>
            <a:r>
              <a:rPr lang="ko-KR" altLang="en-US" sz="1100"/>
              <a:t>값 바꾸지 않기 위해 사용함</a:t>
            </a:r>
          </a:p>
          <a:p>
            <a:r>
              <a:rPr lang="en-US" altLang="ko-KR" sz="1100"/>
              <a:t>input_layer = tf.keras.layers.InputLayer(input_shape=(2,))</a:t>
            </a:r>
          </a:p>
          <a:p>
            <a:r>
              <a:rPr lang="en-US" altLang="ko-KR" sz="1100"/>
              <a:t>hi=tf.keras.layers.Dense(units=2,activation='relu')</a:t>
            </a:r>
          </a:p>
          <a:p>
            <a:r>
              <a:rPr lang="en-US" altLang="ko-KR" sz="1100"/>
              <a:t>output_layer= tf.keras.layers.Dense(units=3,activation='softmax')  # 3</a:t>
            </a:r>
            <a:r>
              <a:rPr lang="ko-KR" altLang="en-US" sz="1100"/>
              <a:t>개중에 한개임</a:t>
            </a:r>
          </a:p>
          <a:p>
            <a:endParaRPr lang="ko-KR" altLang="en-US" sz="1100"/>
          </a:p>
          <a:p>
            <a:r>
              <a:rPr lang="en-US" altLang="ko-KR" sz="1100"/>
              <a:t>model = keras.Sequential([</a:t>
            </a:r>
          </a:p>
          <a:p>
            <a:r>
              <a:rPr lang="en-US" altLang="ko-KR" sz="1100"/>
              <a:t>    input_layer,</a:t>
            </a:r>
          </a:p>
          <a:p>
            <a:r>
              <a:rPr lang="en-US" altLang="ko-KR" sz="1100"/>
              <a:t>    hi,</a:t>
            </a:r>
          </a:p>
          <a:p>
            <a:r>
              <a:rPr lang="en-US" altLang="ko-KR" sz="1100"/>
              <a:t>    output_layer</a:t>
            </a:r>
          </a:p>
          <a:p>
            <a:r>
              <a:rPr lang="en-US" altLang="ko-KR" sz="1100"/>
              <a:t>    ])</a:t>
            </a:r>
          </a:p>
          <a:p>
            <a:r>
              <a:rPr lang="en-US" altLang="ko-KR" sz="1100"/>
              <a:t>model.compile(loss='categorical_crossentropy', </a:t>
            </a:r>
          </a:p>
          <a:p>
            <a:r>
              <a:rPr lang="en-US" altLang="ko-KR" sz="1100"/>
              <a:t>              metrics=['accuracy'])</a:t>
            </a:r>
          </a:p>
          <a:p>
            <a:endParaRPr lang="en-US" altLang="ko-KR" sz="1100"/>
          </a:p>
          <a:p>
            <a:r>
              <a:rPr lang="en-US" altLang="ko-KR" sz="1100"/>
              <a:t>print(model.fit(x, y_encoded))</a:t>
            </a:r>
          </a:p>
          <a:p>
            <a:r>
              <a:rPr lang="en-US" altLang="ko-KR" sz="1100"/>
              <a:t>model.summary()</a:t>
            </a:r>
            <a:endParaRPr lang="ko-KR" altLang="en-US" sz="11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EAFE73-A987-4034-8038-4C490665B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34" y="4181360"/>
            <a:ext cx="5561044" cy="22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9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56B4C-0B6E-4127-915A-1B21B70918B4}"/>
              </a:ext>
            </a:extLst>
          </p:cNvPr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latin typeface="+mj-lt"/>
              </a:rPr>
              <a:t> </a:t>
            </a:r>
            <a:r>
              <a:rPr lang="ko-KR" altLang="en-US" sz="2000" b="1">
                <a:latin typeface="+mj-lt"/>
              </a:rPr>
              <a:t>텐서플로우의 </a:t>
            </a:r>
            <a:r>
              <a:rPr lang="en-US" altLang="ko-KR" sz="2000" b="1">
                <a:latin typeface="+mj-lt"/>
              </a:rPr>
              <a:t>softmax</a:t>
            </a:r>
            <a:r>
              <a:rPr lang="ko-KR" altLang="en-US" sz="2000" b="1">
                <a:latin typeface="+mj-lt"/>
              </a:rPr>
              <a:t>활성화함수 계산식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5F400-097E-46DF-ADEE-0292B849035C}"/>
              </a:ext>
            </a:extLst>
          </p:cNvPr>
          <p:cNvSpPr txBox="1"/>
          <p:nvPr/>
        </p:nvSpPr>
        <p:spPr>
          <a:xfrm>
            <a:off x="632149" y="1253431"/>
            <a:ext cx="10629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tmp=tf.keras.Model(inputs=model.input, outputs=model.layers[0].output)(x)</a:t>
            </a:r>
          </a:p>
          <a:p>
            <a:r>
              <a:rPr lang="en-US" altLang="ko-KR" sz="1400"/>
              <a:t>tmp </a:t>
            </a:r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943491-83ED-43AF-B8F7-CBD1DA76051F}"/>
              </a:ext>
            </a:extLst>
          </p:cNvPr>
          <p:cNvSpPr txBox="1"/>
          <p:nvPr/>
        </p:nvSpPr>
        <p:spPr>
          <a:xfrm>
            <a:off x="443204" y="735168"/>
            <a:ext cx="105669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1600" b="1"/>
              <a:t>0</a:t>
            </a:r>
            <a:r>
              <a:rPr lang="ko-KR" altLang="en-US" sz="1600" b="1"/>
              <a:t>번레이어는 히든레이어이며  </a:t>
            </a:r>
            <a:r>
              <a:rPr lang="en-US" altLang="ko-KR" sz="1600" b="1"/>
              <a:t>relu</a:t>
            </a:r>
            <a:r>
              <a:rPr lang="ko-KR" altLang="en-US" sz="1600" b="1"/>
              <a:t>사용하면 선형</a:t>
            </a:r>
            <a:r>
              <a:rPr lang="en-US" altLang="ko-KR" sz="1600" b="1"/>
              <a:t>,</a:t>
            </a:r>
            <a:r>
              <a:rPr lang="ko-KR" altLang="en-US" sz="1600" b="1"/>
              <a:t>시그모이드</a:t>
            </a:r>
            <a:r>
              <a:rPr lang="en-US" altLang="ko-KR" sz="1600" b="1"/>
              <a:t>,</a:t>
            </a:r>
            <a:r>
              <a:rPr lang="ko-KR" altLang="en-US" sz="1600" b="1"/>
              <a:t>소프트맥스 모두 계산공식이 같음</a:t>
            </a:r>
            <a:endParaRPr lang="ko-KR" altLang="en-US" sz="16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836BCD-FCA0-4478-91ED-2890BBDC0072}"/>
              </a:ext>
            </a:extLst>
          </p:cNvPr>
          <p:cNvSpPr txBox="1"/>
          <p:nvPr/>
        </p:nvSpPr>
        <p:spPr>
          <a:xfrm>
            <a:off x="5726663" y="84474"/>
            <a:ext cx="6097554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solidFill>
                  <a:schemeClr val="bg1"/>
                </a:solidFill>
              </a:rPr>
              <a:t>hi=tf.keras.layers.Dense(units=2,activation='relu')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F8F2094-3517-4E94-B2A9-640BAF2A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65" y="1956360"/>
            <a:ext cx="3847624" cy="157994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35A53F7-40B4-4A20-8406-C3F2138C8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98" y="3791275"/>
            <a:ext cx="9057605" cy="282111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3164F39-08DA-4CF0-B71A-CE61AE639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663" y="1771694"/>
            <a:ext cx="5700254" cy="1836579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12582C8-CEF9-4371-865A-7EE52D7B1431}"/>
              </a:ext>
            </a:extLst>
          </p:cNvPr>
          <p:cNvCxnSpPr>
            <a:cxnSpLocks/>
          </p:cNvCxnSpPr>
          <p:nvPr/>
        </p:nvCxnSpPr>
        <p:spPr>
          <a:xfrm>
            <a:off x="5726663" y="2873829"/>
            <a:ext cx="601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9534055-47C5-4010-8DBE-DCBADBC634AF}"/>
              </a:ext>
            </a:extLst>
          </p:cNvPr>
          <p:cNvCxnSpPr>
            <a:cxnSpLocks/>
          </p:cNvCxnSpPr>
          <p:nvPr/>
        </p:nvCxnSpPr>
        <p:spPr>
          <a:xfrm flipV="1">
            <a:off x="7483151" y="1576873"/>
            <a:ext cx="0" cy="979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0424A7B-7FCF-436C-813C-9CE3050C45BA}"/>
              </a:ext>
            </a:extLst>
          </p:cNvPr>
          <p:cNvSpPr/>
          <p:nvPr/>
        </p:nvSpPr>
        <p:spPr>
          <a:xfrm>
            <a:off x="7025951" y="1195461"/>
            <a:ext cx="914400" cy="31710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unit1</a:t>
            </a:r>
            <a:endParaRPr lang="ko-KR" altLang="en-US" sz="14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702CA13-A1F9-4A74-BC8A-9C01C53473CE}"/>
              </a:ext>
            </a:extLst>
          </p:cNvPr>
          <p:cNvSpPr/>
          <p:nvPr/>
        </p:nvSpPr>
        <p:spPr>
          <a:xfrm>
            <a:off x="8229600" y="1195461"/>
            <a:ext cx="914400" cy="31710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unit2</a:t>
            </a:r>
            <a:endParaRPr lang="ko-KR" altLang="en-US" sz="14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77012AE-4B19-4E43-B7F9-41E0A7FCD9C8}"/>
              </a:ext>
            </a:extLst>
          </p:cNvPr>
          <p:cNvCxnSpPr>
            <a:cxnSpLocks/>
          </p:cNvCxnSpPr>
          <p:nvPr/>
        </p:nvCxnSpPr>
        <p:spPr>
          <a:xfrm flipV="1">
            <a:off x="8388220" y="1576873"/>
            <a:ext cx="0" cy="979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3BEB0C8-46E0-40D4-B618-72EA4B1E965C}"/>
              </a:ext>
            </a:extLst>
          </p:cNvPr>
          <p:cNvSpPr/>
          <p:nvPr/>
        </p:nvSpPr>
        <p:spPr>
          <a:xfrm>
            <a:off x="1614069" y="4049486"/>
            <a:ext cx="1716833" cy="40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F589E3D-14C6-4F77-AF75-80F212DD926D}"/>
              </a:ext>
            </a:extLst>
          </p:cNvPr>
          <p:cNvSpPr/>
          <p:nvPr/>
        </p:nvSpPr>
        <p:spPr>
          <a:xfrm>
            <a:off x="6271686" y="4049486"/>
            <a:ext cx="1716833" cy="40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D44FD9-5E12-48DB-B013-D5DB4FCC16AD}"/>
              </a:ext>
            </a:extLst>
          </p:cNvPr>
          <p:cNvSpPr/>
          <p:nvPr/>
        </p:nvSpPr>
        <p:spPr>
          <a:xfrm>
            <a:off x="6447453" y="2210535"/>
            <a:ext cx="1194316" cy="663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8C14F0-9CA2-4361-9993-317FE1970307}"/>
              </a:ext>
            </a:extLst>
          </p:cNvPr>
          <p:cNvSpPr/>
          <p:nvPr/>
        </p:nvSpPr>
        <p:spPr>
          <a:xfrm>
            <a:off x="7641769" y="2210535"/>
            <a:ext cx="1194316" cy="663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26964B8-46F9-44DA-ADF3-870C1EFB7608}"/>
              </a:ext>
            </a:extLst>
          </p:cNvPr>
          <p:cNvSpPr/>
          <p:nvPr/>
        </p:nvSpPr>
        <p:spPr>
          <a:xfrm>
            <a:off x="10123714" y="2210535"/>
            <a:ext cx="690466" cy="690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989E54F-8C74-4C2D-9B8A-C4CCF04958ED}"/>
              </a:ext>
            </a:extLst>
          </p:cNvPr>
          <p:cNvSpPr/>
          <p:nvPr/>
        </p:nvSpPr>
        <p:spPr>
          <a:xfrm>
            <a:off x="10123714" y="2944708"/>
            <a:ext cx="690466" cy="690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FB63217-8A46-41B1-A26D-D7E79560A49E}"/>
              </a:ext>
            </a:extLst>
          </p:cNvPr>
          <p:cNvSpPr/>
          <p:nvPr/>
        </p:nvSpPr>
        <p:spPr>
          <a:xfrm>
            <a:off x="443204" y="3791275"/>
            <a:ext cx="690466" cy="690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2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56B4C-0B6E-4127-915A-1B21B70918B4}"/>
              </a:ext>
            </a:extLst>
          </p:cNvPr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latin typeface="+mj-lt"/>
              </a:rPr>
              <a:t> </a:t>
            </a:r>
            <a:r>
              <a:rPr lang="ko-KR" altLang="en-US" sz="2000" b="1">
                <a:latin typeface="+mj-lt"/>
              </a:rPr>
              <a:t>텐서플로우의 </a:t>
            </a:r>
            <a:r>
              <a:rPr lang="en-US" altLang="ko-KR" sz="2000" b="1">
                <a:latin typeface="+mj-lt"/>
              </a:rPr>
              <a:t>softmax</a:t>
            </a:r>
            <a:r>
              <a:rPr lang="ko-KR" altLang="en-US" sz="2000" b="1">
                <a:latin typeface="+mj-lt"/>
              </a:rPr>
              <a:t>활성화함수 계산식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943491-83ED-43AF-B8F7-CBD1DA76051F}"/>
              </a:ext>
            </a:extLst>
          </p:cNvPr>
          <p:cNvSpPr txBox="1"/>
          <p:nvPr/>
        </p:nvSpPr>
        <p:spPr>
          <a:xfrm>
            <a:off x="443204" y="735168"/>
            <a:ext cx="105669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1600" b="1"/>
              <a:t>1</a:t>
            </a:r>
            <a:r>
              <a:rPr lang="ko-KR" altLang="en-US" sz="1600" b="1"/>
              <a:t>번레이어는 최종출력물 레이어여서 예측함수를 사용해도 결과는 같음</a:t>
            </a:r>
            <a:r>
              <a:rPr lang="en-US" altLang="ko-KR" sz="1600" b="1"/>
              <a:t>.</a:t>
            </a:r>
            <a:endParaRPr lang="ko-KR" altLang="en-US" sz="16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836BCD-FCA0-4478-91ED-2890BBDC0072}"/>
              </a:ext>
            </a:extLst>
          </p:cNvPr>
          <p:cNvSpPr txBox="1"/>
          <p:nvPr/>
        </p:nvSpPr>
        <p:spPr>
          <a:xfrm>
            <a:off x="5726663" y="84474"/>
            <a:ext cx="6097554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output_layer= tf.keras.layers.Dense(units=3,activation='softmax')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3164F39-08DA-4CF0-B71A-CE61AE63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3" y="1771694"/>
            <a:ext cx="5700254" cy="1836579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12582C8-CEF9-4371-865A-7EE52D7B1431}"/>
              </a:ext>
            </a:extLst>
          </p:cNvPr>
          <p:cNvCxnSpPr>
            <a:cxnSpLocks/>
          </p:cNvCxnSpPr>
          <p:nvPr/>
        </p:nvCxnSpPr>
        <p:spPr>
          <a:xfrm>
            <a:off x="5726663" y="2873829"/>
            <a:ext cx="601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0424A7B-7FCF-436C-813C-9CE3050C45BA}"/>
              </a:ext>
            </a:extLst>
          </p:cNvPr>
          <p:cNvSpPr/>
          <p:nvPr/>
        </p:nvSpPr>
        <p:spPr>
          <a:xfrm>
            <a:off x="6452905" y="3708853"/>
            <a:ext cx="1102556" cy="31710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unit1</a:t>
            </a:r>
            <a:endParaRPr lang="ko-KR" altLang="en-US" sz="14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702CA13-A1F9-4A74-BC8A-9C01C53473CE}"/>
              </a:ext>
            </a:extLst>
          </p:cNvPr>
          <p:cNvSpPr/>
          <p:nvPr/>
        </p:nvSpPr>
        <p:spPr>
          <a:xfrm>
            <a:off x="7629730" y="3708853"/>
            <a:ext cx="1102556" cy="31710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unit2</a:t>
            </a:r>
            <a:endParaRPr lang="ko-KR" altLang="en-US" sz="1400" b="1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D44FD9-5E12-48DB-B013-D5DB4FCC16AD}"/>
              </a:ext>
            </a:extLst>
          </p:cNvPr>
          <p:cNvSpPr/>
          <p:nvPr/>
        </p:nvSpPr>
        <p:spPr>
          <a:xfrm>
            <a:off x="6447453" y="2881520"/>
            <a:ext cx="1194316" cy="663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8C14F0-9CA2-4361-9993-317FE1970307}"/>
              </a:ext>
            </a:extLst>
          </p:cNvPr>
          <p:cNvSpPr/>
          <p:nvPr/>
        </p:nvSpPr>
        <p:spPr>
          <a:xfrm>
            <a:off x="7641769" y="2881520"/>
            <a:ext cx="1133671" cy="663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26964B8-46F9-44DA-ADF3-870C1EFB7608}"/>
              </a:ext>
            </a:extLst>
          </p:cNvPr>
          <p:cNvSpPr/>
          <p:nvPr/>
        </p:nvSpPr>
        <p:spPr>
          <a:xfrm>
            <a:off x="10123714" y="2210535"/>
            <a:ext cx="690466" cy="690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989E54F-8C74-4C2D-9B8A-C4CCF04958ED}"/>
              </a:ext>
            </a:extLst>
          </p:cNvPr>
          <p:cNvSpPr/>
          <p:nvPr/>
        </p:nvSpPr>
        <p:spPr>
          <a:xfrm>
            <a:off x="10123714" y="2944708"/>
            <a:ext cx="690466" cy="690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922A6D-F2F1-4DCF-AD53-7C8392BD7A35}"/>
              </a:ext>
            </a:extLst>
          </p:cNvPr>
          <p:cNvSpPr/>
          <p:nvPr/>
        </p:nvSpPr>
        <p:spPr>
          <a:xfrm>
            <a:off x="8775440" y="2881520"/>
            <a:ext cx="1133671" cy="663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F7E807-6126-40C0-8617-54F3B7C17DDF}"/>
              </a:ext>
            </a:extLst>
          </p:cNvPr>
          <p:cNvSpPr/>
          <p:nvPr/>
        </p:nvSpPr>
        <p:spPr>
          <a:xfrm>
            <a:off x="8883911" y="3708853"/>
            <a:ext cx="1025200" cy="31710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unit2</a:t>
            </a:r>
            <a:endParaRPr lang="ko-KR" altLang="en-US" sz="1400" b="1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5F42F5-3227-4044-B5ED-1924A9C11C89}"/>
              </a:ext>
            </a:extLst>
          </p:cNvPr>
          <p:cNvGrpSpPr/>
          <p:nvPr/>
        </p:nvGrpSpPr>
        <p:grpSpPr>
          <a:xfrm>
            <a:off x="7249884" y="3442796"/>
            <a:ext cx="2416628" cy="266057"/>
            <a:chOff x="7249884" y="3442796"/>
            <a:chExt cx="2416628" cy="424608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89534055-47C5-4010-8DBE-DCBADBC634AF}"/>
                </a:ext>
              </a:extLst>
            </p:cNvPr>
            <p:cNvCxnSpPr>
              <a:cxnSpLocks/>
            </p:cNvCxnSpPr>
            <p:nvPr/>
          </p:nvCxnSpPr>
          <p:spPr>
            <a:xfrm>
              <a:off x="7249884" y="3442796"/>
              <a:ext cx="0" cy="4246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7D926F6-9A20-4C2E-AC38-DED282635982}"/>
                </a:ext>
              </a:extLst>
            </p:cNvPr>
            <p:cNvCxnSpPr>
              <a:cxnSpLocks/>
            </p:cNvCxnSpPr>
            <p:nvPr/>
          </p:nvCxnSpPr>
          <p:spPr>
            <a:xfrm>
              <a:off x="8621484" y="3442796"/>
              <a:ext cx="0" cy="4246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BAC139E-B528-4E62-B213-6A01D8F5E462}"/>
                </a:ext>
              </a:extLst>
            </p:cNvPr>
            <p:cNvCxnSpPr>
              <a:cxnSpLocks/>
            </p:cNvCxnSpPr>
            <p:nvPr/>
          </p:nvCxnSpPr>
          <p:spPr>
            <a:xfrm>
              <a:off x="9666512" y="3442796"/>
              <a:ext cx="0" cy="4246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132898D-66AD-482A-84D8-6042EC0F5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95" y="1654523"/>
            <a:ext cx="3947502" cy="243861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C6A1486-3DF8-4F95-BB4B-8304D4D6CEED}"/>
              </a:ext>
            </a:extLst>
          </p:cNvPr>
          <p:cNvSpPr txBox="1"/>
          <p:nvPr/>
        </p:nvSpPr>
        <p:spPr>
          <a:xfrm>
            <a:off x="864863" y="1034607"/>
            <a:ext cx="972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tmp=tf.keras.Model(inputs=model.input, outputs=model.layers[1].output)(x)</a:t>
            </a:r>
            <a:endParaRPr lang="ko-KR" altLang="en-US" sz="14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216838-F047-47FF-A644-2F473C5EA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60" y="4405273"/>
            <a:ext cx="11597950" cy="2296935"/>
          </a:xfrm>
          <a:prstGeom prst="rect">
            <a:avLst/>
          </a:prstGeom>
        </p:spPr>
      </p:pic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56684B0F-8124-4B8A-9452-20DFE4CB5483}"/>
              </a:ext>
            </a:extLst>
          </p:cNvPr>
          <p:cNvSpPr/>
          <p:nvPr/>
        </p:nvSpPr>
        <p:spPr>
          <a:xfrm>
            <a:off x="4189445" y="4049486"/>
            <a:ext cx="6288833" cy="513183"/>
          </a:xfrm>
          <a:custGeom>
            <a:avLst/>
            <a:gdLst>
              <a:gd name="connsiteX0" fmla="*/ 0 w 6288833"/>
              <a:gd name="connsiteY0" fmla="*/ 0 h 513183"/>
              <a:gd name="connsiteX1" fmla="*/ 0 w 6288833"/>
              <a:gd name="connsiteY1" fmla="*/ 261257 h 513183"/>
              <a:gd name="connsiteX2" fmla="*/ 6288833 w 6288833"/>
              <a:gd name="connsiteY2" fmla="*/ 261257 h 513183"/>
              <a:gd name="connsiteX3" fmla="*/ 6288833 w 6288833"/>
              <a:gd name="connsiteY3" fmla="*/ 513183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8833" h="513183">
                <a:moveTo>
                  <a:pt x="0" y="0"/>
                </a:moveTo>
                <a:lnTo>
                  <a:pt x="0" y="261257"/>
                </a:lnTo>
                <a:lnTo>
                  <a:pt x="6288833" y="261257"/>
                </a:lnTo>
                <a:lnTo>
                  <a:pt x="6288833" y="513183"/>
                </a:lnTo>
              </a:path>
            </a:pathLst>
          </a:custGeom>
          <a:noFill/>
          <a:ln w="31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E358205-71FE-46B7-8C73-1AD111F68428}"/>
              </a:ext>
            </a:extLst>
          </p:cNvPr>
          <p:cNvSpPr/>
          <p:nvPr/>
        </p:nvSpPr>
        <p:spPr>
          <a:xfrm>
            <a:off x="3251719" y="4172767"/>
            <a:ext cx="690466" cy="690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5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56B4C-0B6E-4127-915A-1B21B70918B4}"/>
              </a:ext>
            </a:extLst>
          </p:cNvPr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latin typeface="+mj-lt"/>
              </a:rPr>
              <a:t> </a:t>
            </a:r>
            <a:r>
              <a:rPr lang="ko-KR" altLang="en-US" sz="2000" b="1">
                <a:latin typeface="+mj-lt"/>
              </a:rPr>
              <a:t>텐서플로우의 </a:t>
            </a:r>
            <a:r>
              <a:rPr lang="en-US" altLang="ko-KR" sz="2000" b="1">
                <a:latin typeface="+mj-lt"/>
              </a:rPr>
              <a:t>softmax</a:t>
            </a:r>
            <a:r>
              <a:rPr lang="ko-KR" altLang="en-US" sz="2000" b="1">
                <a:latin typeface="+mj-lt"/>
              </a:rPr>
              <a:t>활성화함수 계산식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836BCD-FCA0-4478-91ED-2890BBDC0072}"/>
              </a:ext>
            </a:extLst>
          </p:cNvPr>
          <p:cNvSpPr txBox="1"/>
          <p:nvPr/>
        </p:nvSpPr>
        <p:spPr>
          <a:xfrm>
            <a:off x="5726663" y="84474"/>
            <a:ext cx="6097554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loss='categorical_crossentropy',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5B87F9-2F3B-4179-9C01-CFB99111B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7" y="1432381"/>
            <a:ext cx="3314987" cy="102116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6B74DEA-F197-4DC3-92A9-362F91BAF3E3}"/>
              </a:ext>
            </a:extLst>
          </p:cNvPr>
          <p:cNvSpPr txBox="1"/>
          <p:nvPr/>
        </p:nvSpPr>
        <p:spPr>
          <a:xfrm>
            <a:off x="398884" y="6007655"/>
            <a:ext cx="11115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https://towardsdatascience.com/cross-entropy-for-classification-d98e7f974451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BB00C5-C034-44B2-BA96-88A5D28D1C0C}"/>
              </a:ext>
            </a:extLst>
          </p:cNvPr>
          <p:cNvSpPr txBox="1"/>
          <p:nvPr/>
        </p:nvSpPr>
        <p:spPr>
          <a:xfrm>
            <a:off x="659608" y="82097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b="1"/>
              <a:t>오차함수</a:t>
            </a:r>
            <a:r>
              <a:rPr lang="en-US" altLang="ko-KR" b="1"/>
              <a:t>(</a:t>
            </a:r>
            <a:r>
              <a:rPr lang="ko-KR" altLang="en-US" b="1"/>
              <a:t>손실함수</a:t>
            </a:r>
            <a:r>
              <a:rPr lang="en-US" altLang="ko-KR" b="1"/>
              <a:t>)</a:t>
            </a:r>
            <a:r>
              <a:rPr lang="ko-KR" altLang="en-US" b="1"/>
              <a:t>는 유튜브를 보고 참조하여 보세요</a:t>
            </a:r>
            <a:r>
              <a:rPr lang="en-US" altLang="ko-KR" b="1"/>
              <a:t>.</a:t>
            </a:r>
            <a:endParaRPr lang="en-US" altLang="ko-KR" sz="1800" b="1"/>
          </a:p>
        </p:txBody>
      </p:sp>
    </p:spTree>
    <p:extLst>
      <p:ext uri="{BB962C8B-B14F-4D97-AF65-F5344CB8AC3E}">
        <p14:creationId xmlns:p14="http://schemas.microsoft.com/office/powerpoint/2010/main" val="417550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1009</Words>
  <Application>Microsoft Office PowerPoint</Application>
  <PresentationFormat>와이드스크린</PresentationFormat>
  <Paragraphs>154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bu tjdtns</cp:lastModifiedBy>
  <cp:revision>53</cp:revision>
  <dcterms:created xsi:type="dcterms:W3CDTF">2022-04-18T01:25:46Z</dcterms:created>
  <dcterms:modified xsi:type="dcterms:W3CDTF">2022-04-26T19:41:23Z</dcterms:modified>
</cp:coreProperties>
</file>