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7" r:id="rId5"/>
    <p:sldId id="269" r:id="rId6"/>
    <p:sldId id="258" r:id="rId7"/>
    <p:sldId id="27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9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36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EA97-71D2-437C-AD24-92111536518F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5262B-A545-43C0-8907-056F61A7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3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9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9C4E-731E-116B-AC54-2532D652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868CD8-0A32-CBBF-FBCC-C729EE4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393499-4954-8871-54EC-6E6BF4BFB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5300C-C579-7380-178C-8C7298B03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1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1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3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1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4AA8-BFDA-9154-F5F2-DC5578B5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14BF7-41D3-3DC9-3693-F2E14999E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44345-BFC0-8537-0540-5294880A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93E68-0652-F1B8-A05D-9524AB03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A8E71-DAED-0AC7-4A9C-73AE475E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22946-83DA-234A-7F72-B96FE34E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268F9-51F8-986B-DE52-571C3D40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0F50A-19D1-C6D5-B3B6-EC333A97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AD3B9-A13D-B275-5DF9-F2AA936F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4B0EB-E783-3F8C-51F7-C16B29D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9DEDD-2712-2467-690E-C8E72A90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C143B-3B0C-033A-05EC-4B6D2BA5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15E53-9C7F-08AA-90A5-1A6218D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36C32-F44B-83FC-29E2-DFC20C45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08F23-FD24-9B3B-98E3-C629575C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D5BD-8407-AB2B-ECE5-8121CCB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8C1B5-DEBF-0919-5C25-C46819A0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52F1E-ADB8-BB3D-A53A-D52B3DA1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A23F6-903C-CF94-C8E0-D98FC2A3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8230C-A87C-4CCD-A9FA-AC9DB64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59333-A13E-4A90-06F4-490B6723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4B8CD-B5EF-3F1E-BA0A-338AEEED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31C02-8056-9050-3F73-965142FB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7A8C-8D8C-B036-5F67-A8E66A62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D67AA-63EA-950A-55FC-F53507EE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6CF1F-809B-4EE9-A9E0-B1CFA7FD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8391D-9FE0-5787-134D-983729C8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44089-9B44-C1A7-83F4-8975FAFA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2A31-2E0A-89C9-CB8D-4729A20F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CB8BC-1C64-DF06-8040-BD8A530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3357E-A7EA-BFC1-12D6-F9A1EFA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7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F82C1-92B5-5967-DA03-AADAC81F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40124-1033-1933-A83C-FAFF4104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6F786-9806-B3C6-5F5E-7CB74021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213707-6A74-63EC-8482-70B28531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6CFA6-5283-C3C7-53BD-6387AE56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D94960-29D6-5F8D-99A9-EEA6AD5D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5F637-BF2B-D082-2400-03747816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7AC8E-1F58-C200-20E0-5080A663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3E52-4302-1908-DBC7-BC48B514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35E82D-284B-1A16-795E-B5EDC8BA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5FAE7-B15B-0E55-8112-80F6CAE2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71D62-FB4E-5A0E-AA51-4030D28A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9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049550-A81F-1EF4-F1FD-580D1C8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0047F-A3D4-E447-DC0B-1E4CB944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C57C0-09F4-6A32-2308-E6D66C8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3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2589-B057-778D-6DFA-047BF4B4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FC943-3DE0-8B54-F12C-0A4C1BB4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ECCB1-C7C7-D92C-4C5F-3A9D8DC9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7D197-1FF3-931A-8530-07ECDCBF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23E1-650A-0928-B2C2-CC4F3A8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7AF44-E4F9-F148-2E71-CF8F8969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A2C54-E241-A6B4-0568-B84F6920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75774-A787-D8D6-E85D-F533C5B01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9FE74-6190-C0F0-966A-B3694145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98309-7612-0B2C-7B14-C8F52269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E3E5A-2801-6C71-288C-611E807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C26D1-8635-ABBC-8879-98231132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95AF6A-8479-85F2-6DE4-49F98303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51784-9BD5-AAA5-31B8-15EF43B6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B1AB8-FE9C-72A8-2F4F-B331F2B57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F183-3771-4184-A008-C5CE5B2EDD63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AF938-CAFF-1470-F15E-D344D869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20707-68D1-CB0E-C313-A4A20AB1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0"/>
            <a:ext cx="12192000" cy="45163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321B4-D9DC-BC36-4C65-D2ED624678BB}"/>
              </a:ext>
            </a:extLst>
          </p:cNvPr>
          <p:cNvSpPr txBox="1"/>
          <p:nvPr/>
        </p:nvSpPr>
        <p:spPr>
          <a:xfrm>
            <a:off x="253889" y="1811111"/>
            <a:ext cx="1150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</a:rPr>
              <a:t>Part0. </a:t>
            </a:r>
            <a:r>
              <a:rPr lang="ko-KR" altLang="en-US" sz="3600" b="1">
                <a:solidFill>
                  <a:schemeClr val="bg1"/>
                </a:solidFill>
              </a:rPr>
              <a:t>코렙에서 했던 형태소 분석을 위한 </a:t>
            </a:r>
            <a:r>
              <a:rPr lang="en-US" altLang="ko-KR" sz="3600" b="1">
                <a:solidFill>
                  <a:schemeClr val="bg1"/>
                </a:solidFill>
              </a:rPr>
              <a:t>Konlpy </a:t>
            </a:r>
            <a:r>
              <a:rPr lang="ko-KR" altLang="en-US" sz="3600" b="1">
                <a:solidFill>
                  <a:schemeClr val="bg1"/>
                </a:solidFill>
              </a:rPr>
              <a:t>모듈</a:t>
            </a:r>
            <a:endParaRPr lang="en-US" altLang="ko-KR" sz="3600" b="1">
              <a:solidFill>
                <a:schemeClr val="bg1"/>
              </a:solidFill>
            </a:endParaRPr>
          </a:p>
          <a:p>
            <a:pPr algn="ctr"/>
            <a:r>
              <a:rPr lang="ko-KR" altLang="en-US" sz="3600" b="1">
                <a:solidFill>
                  <a:schemeClr val="bg1"/>
                </a:solidFill>
              </a:rPr>
              <a:t>사용을 위한 시스템 세팅법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B06F9-53B2-69E1-0021-9ABECFCC9E1B}"/>
              </a:ext>
            </a:extLst>
          </p:cNvPr>
          <p:cNvSpPr/>
          <p:nvPr/>
        </p:nvSpPr>
        <p:spPr>
          <a:xfrm>
            <a:off x="1747520" y="3429000"/>
            <a:ext cx="8310880" cy="6516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Part0</a:t>
            </a:r>
            <a:r>
              <a:rPr lang="ko-KR" altLang="en-US" sz="2400"/>
              <a:t>만 해도 됨</a:t>
            </a:r>
            <a:r>
              <a:rPr lang="en-US" altLang="ko-KR" sz="2400"/>
              <a:t>. </a:t>
            </a:r>
            <a:r>
              <a:rPr lang="ko-KR" altLang="en-US" sz="2400"/>
              <a:t>잘 따라하세요</a:t>
            </a:r>
            <a:r>
              <a:rPr lang="en-US" altLang="ko-KR" sz="2400"/>
              <a:t>. </a:t>
            </a:r>
            <a:r>
              <a:rPr lang="ko-KR" altLang="en-US" sz="2400"/>
              <a:t>아주 잘 </a:t>
            </a:r>
            <a:r>
              <a:rPr lang="en-US" altLang="ko-KR" sz="2400"/>
              <a:t>~~~~</a:t>
            </a:r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0653-7580-D55A-D2D7-59A7AA8571D6}"/>
              </a:ext>
            </a:extLst>
          </p:cNvPr>
          <p:cNvSpPr txBox="1"/>
          <p:nvPr/>
        </p:nvSpPr>
        <p:spPr>
          <a:xfrm>
            <a:off x="1250562" y="4601313"/>
            <a:ext cx="3917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다운받은 파일은  </a:t>
            </a:r>
            <a:r>
              <a:rPr lang="en-US" altLang="ko-KR"/>
              <a:t>c:/data/down/ </a:t>
            </a:r>
            <a:r>
              <a:rPr lang="ko-KR" altLang="en-US"/>
              <a:t>폴더에 위치</a:t>
            </a:r>
            <a:endParaRPr lang="en-US" altLang="ko-KR"/>
          </a:p>
          <a:p>
            <a:r>
              <a:rPr lang="ko-KR" altLang="en-US"/>
              <a:t>꼭 </a:t>
            </a:r>
            <a:r>
              <a:rPr lang="en-US" altLang="ko-KR"/>
              <a:t>down </a:t>
            </a:r>
            <a:r>
              <a:rPr lang="ko-KR" altLang="en-US"/>
              <a:t>폴더일 필요는 없으나</a:t>
            </a:r>
            <a:r>
              <a:rPr lang="en-US" altLang="ko-KR"/>
              <a:t>. </a:t>
            </a:r>
            <a:r>
              <a:rPr lang="ko-KR" altLang="en-US"/>
              <a:t>따라하기 편리성을 위해서 </a:t>
            </a:r>
            <a:r>
              <a:rPr lang="en-US" altLang="ko-KR"/>
              <a:t>down </a:t>
            </a:r>
            <a:r>
              <a:rPr lang="ko-KR" altLang="en-US"/>
              <a:t>폴더를 만들고 그 위치에</a:t>
            </a:r>
            <a:endParaRPr lang="en-US" altLang="ko-KR"/>
          </a:p>
          <a:p>
            <a:r>
              <a:rPr lang="ko-KR" altLang="en-US"/>
              <a:t>자료를 준비합니다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FBFB5D-F899-D955-475C-5D8A451E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63" y="4498249"/>
            <a:ext cx="5172075" cy="23431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10B1D7-30CB-DD06-C73B-CD9F14D3CA39}"/>
              </a:ext>
            </a:extLst>
          </p:cNvPr>
          <p:cNvCxnSpPr/>
          <p:nvPr/>
        </p:nvCxnSpPr>
        <p:spPr>
          <a:xfrm flipH="1" flipV="1">
            <a:off x="5088835" y="5068957"/>
            <a:ext cx="814125" cy="30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-1"/>
            <a:ext cx="12192000" cy="9064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/>
              <a:t>   Part2. </a:t>
            </a:r>
            <a:r>
              <a:rPr lang="ko-KR" altLang="en-US" sz="2800" b="1"/>
              <a:t>텍스트마이닝 사례 미리 알기 </a:t>
            </a:r>
            <a:r>
              <a:rPr lang="en-US" altLang="ko-KR" sz="2800" b="1"/>
              <a:t>(</a:t>
            </a:r>
            <a:r>
              <a:rPr lang="ko-KR" altLang="en-US" sz="2800" b="1"/>
              <a:t>사례</a:t>
            </a:r>
            <a:r>
              <a:rPr lang="en-US" altLang="ko-KR" sz="2800" b="1"/>
              <a:t>1: 2021</a:t>
            </a:r>
            <a:r>
              <a:rPr lang="ko-KR" altLang="en-US" sz="2800" b="1"/>
              <a:t>년</a:t>
            </a:r>
            <a:r>
              <a:rPr lang="en-US" altLang="ko-KR" sz="2800" b="1"/>
              <a:t>)</a:t>
            </a:r>
            <a:endParaRPr lang="ko-KR" altLang="en-US" sz="2800" b="1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86E27A-0220-857C-20F4-7E4D0113E268}"/>
              </a:ext>
            </a:extLst>
          </p:cNvPr>
          <p:cNvGrpSpPr/>
          <p:nvPr/>
        </p:nvGrpSpPr>
        <p:grpSpPr>
          <a:xfrm>
            <a:off x="279480" y="1452741"/>
            <a:ext cx="5816520" cy="4761658"/>
            <a:chOff x="4047341" y="1184958"/>
            <a:chExt cx="7591245" cy="621452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D6CED13-E127-F000-9518-B4708E00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7341" y="1184958"/>
              <a:ext cx="7477125" cy="38862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3E48753-0BC6-87AA-102A-20F8A95E0309}"/>
                </a:ext>
              </a:extLst>
            </p:cNvPr>
            <p:cNvCxnSpPr/>
            <p:nvPr/>
          </p:nvCxnSpPr>
          <p:spPr>
            <a:xfrm>
              <a:off x="10370917" y="1516282"/>
              <a:ext cx="10995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F12B8CB-E9D8-0A26-AEC3-2313E390EB2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036" y="1851949"/>
              <a:ext cx="31598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9AE0E19-FFBD-B080-7578-E8511CC4B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036" y="4989659"/>
              <a:ext cx="7448550" cy="240982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6BC236-F90E-1CF2-C610-D1FF586D2154}"/>
              </a:ext>
            </a:extLst>
          </p:cNvPr>
          <p:cNvSpPr txBox="1"/>
          <p:nvPr/>
        </p:nvSpPr>
        <p:spPr>
          <a:xfrm>
            <a:off x="6852423" y="1452741"/>
            <a:ext cx="4001351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[AI </a:t>
            </a:r>
            <a:r>
              <a:rPr lang="ko-KR" altLang="en-US">
                <a:solidFill>
                  <a:schemeClr val="bg1"/>
                </a:solidFill>
              </a:rPr>
              <a:t>활용 신약개발</a:t>
            </a:r>
            <a:r>
              <a:rPr lang="en-US" altLang="ko-KR">
                <a:solidFill>
                  <a:schemeClr val="bg1"/>
                </a:solidFill>
              </a:rPr>
              <a:t>(3)] </a:t>
            </a:r>
            <a:r>
              <a:rPr lang="ko-KR" altLang="en-US">
                <a:solidFill>
                  <a:schemeClr val="bg1"/>
                </a:solidFill>
              </a:rPr>
              <a:t>텍스트 마이닝 활용으로 신약 개발 효율화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데이터넷 </a:t>
            </a:r>
            <a:r>
              <a:rPr lang="en-US" altLang="ko-KR">
                <a:solidFill>
                  <a:schemeClr val="bg1"/>
                </a:solidFill>
              </a:rPr>
              <a:t>(datanet.co.kr)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76F25-9ABA-90C3-0928-38265DCD5D03}"/>
              </a:ext>
            </a:extLst>
          </p:cNvPr>
          <p:cNvSpPr txBox="1"/>
          <p:nvPr/>
        </p:nvSpPr>
        <p:spPr>
          <a:xfrm>
            <a:off x="7098500" y="2376071"/>
            <a:ext cx="4604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https://www.datanet.co.kr/news/articleView.html?idxno=160227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1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-1"/>
            <a:ext cx="12192000" cy="9064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/>
              <a:t>   Part3. </a:t>
            </a:r>
            <a:r>
              <a:rPr lang="ko-KR" altLang="en-US" sz="2800" b="1"/>
              <a:t>텍스트마이닝 기술영역  구조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C143121-2079-310A-B25F-B32BB581CEDB}"/>
              </a:ext>
            </a:extLst>
          </p:cNvPr>
          <p:cNvSpPr/>
          <p:nvPr/>
        </p:nvSpPr>
        <p:spPr>
          <a:xfrm>
            <a:off x="644857" y="1478280"/>
            <a:ext cx="3226103" cy="759953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</a:rPr>
              <a:t>텍스트분류</a:t>
            </a:r>
            <a:endParaRPr lang="en-US" altLang="ko-KR" sz="20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+mn-ea"/>
              </a:rPr>
              <a:t>(Text Classification)</a:t>
            </a:r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F34CAC-1ED9-DB4D-C20C-F78E25F896B2}"/>
              </a:ext>
            </a:extLst>
          </p:cNvPr>
          <p:cNvSpPr/>
          <p:nvPr/>
        </p:nvSpPr>
        <p:spPr>
          <a:xfrm>
            <a:off x="644857" y="2669047"/>
            <a:ext cx="3226103" cy="759953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</a:rPr>
              <a:t>감성분석</a:t>
            </a:r>
            <a:endParaRPr lang="en-US" altLang="ko-KR" sz="20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+mn-ea"/>
              </a:rPr>
              <a:t>(Sentiment Analysis)</a:t>
            </a:r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324B03-FB8B-EAB0-8620-12CC2F5BB0BC}"/>
              </a:ext>
            </a:extLst>
          </p:cNvPr>
          <p:cNvSpPr/>
          <p:nvPr/>
        </p:nvSpPr>
        <p:spPr>
          <a:xfrm>
            <a:off x="644857" y="3751087"/>
            <a:ext cx="3226103" cy="759953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</a:rPr>
              <a:t>텍스트 요약</a:t>
            </a:r>
            <a:endParaRPr lang="en-US" altLang="ko-KR" sz="20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+mn-ea"/>
              </a:rPr>
              <a:t>(Summarization)</a:t>
            </a:r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4498A7-6AA9-3E60-DE23-B25696DDA47B}"/>
              </a:ext>
            </a:extLst>
          </p:cNvPr>
          <p:cNvSpPr/>
          <p:nvPr/>
        </p:nvSpPr>
        <p:spPr>
          <a:xfrm>
            <a:off x="644857" y="4833127"/>
            <a:ext cx="3226103" cy="759953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+mn-ea"/>
              </a:rPr>
              <a:t>텍스트 군집화 및 유사도</a:t>
            </a:r>
            <a:endParaRPr lang="en-US" altLang="ko-KR" sz="20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+mn-ea"/>
              </a:rPr>
              <a:t>(Clustering)</a:t>
            </a:r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1612CB-04A4-4231-7DA8-D814E88F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1478280"/>
            <a:ext cx="6257925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6FA596-A4EA-0B3B-E063-91E4A43E13F4}"/>
              </a:ext>
            </a:extLst>
          </p:cNvPr>
          <p:cNvSpPr txBox="1"/>
          <p:nvPr/>
        </p:nvSpPr>
        <p:spPr>
          <a:xfrm>
            <a:off x="4567237" y="2169886"/>
            <a:ext cx="4315925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638" indent="-274638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말뭉치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문서들의 집합</a:t>
            </a:r>
            <a:endParaRPr lang="en-US" altLang="ko-KR" sz="2000">
              <a:latin typeface="+mn-ea"/>
            </a:endParaRPr>
          </a:p>
          <a:p>
            <a:pPr marL="274638" indent="-274638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문서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단락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엔터</a:t>
            </a:r>
            <a:r>
              <a:rPr lang="en-US" altLang="ko-KR" sz="2000">
                <a:latin typeface="+mn-ea"/>
              </a:rPr>
              <a:t>, \n </a:t>
            </a:r>
            <a:r>
              <a:rPr lang="ko-KR" altLang="en-US" sz="2000">
                <a:latin typeface="+mn-ea"/>
              </a:rPr>
              <a:t>으로 구성</a:t>
            </a:r>
            <a:r>
              <a:rPr lang="en-US" altLang="ko-KR" sz="2000">
                <a:latin typeface="+mn-ea"/>
              </a:rPr>
              <a:t>)</a:t>
            </a:r>
          </a:p>
          <a:p>
            <a:pPr marL="274638" indent="-274638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단락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여러문장</a:t>
            </a:r>
            <a:r>
              <a:rPr lang="en-US" altLang="ko-KR" sz="2000">
                <a:latin typeface="+mn-ea"/>
              </a:rPr>
              <a:t>(.)</a:t>
            </a:r>
            <a:r>
              <a:rPr lang="ko-KR" altLang="en-US" sz="2000">
                <a:latin typeface="+mn-ea"/>
              </a:rPr>
              <a:t>으로 구성</a:t>
            </a:r>
            <a:endParaRPr lang="en-US" altLang="ko-KR" sz="2000">
              <a:latin typeface="+mn-ea"/>
            </a:endParaRPr>
          </a:p>
          <a:p>
            <a:pPr marL="274638" indent="-274638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문장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여러 단어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띄어쓰기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로 구성</a:t>
            </a:r>
            <a:endParaRPr lang="en-US" altLang="ko-KR" sz="2000">
              <a:latin typeface="+mn-ea"/>
            </a:endParaRPr>
          </a:p>
          <a:p>
            <a:pPr marL="274638" indent="-274638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단어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여러 형태소로 구성</a:t>
            </a:r>
          </a:p>
        </p:txBody>
      </p:sp>
    </p:spTree>
    <p:extLst>
      <p:ext uri="{BB962C8B-B14F-4D97-AF65-F5344CB8AC3E}">
        <p14:creationId xmlns:p14="http://schemas.microsoft.com/office/powerpoint/2010/main" val="31693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C4E1F-6AD5-5C31-3185-588F724D284D}"/>
              </a:ext>
            </a:extLst>
          </p:cNvPr>
          <p:cNvGrpSpPr/>
          <p:nvPr/>
        </p:nvGrpSpPr>
        <p:grpSpPr>
          <a:xfrm>
            <a:off x="519106" y="1773923"/>
            <a:ext cx="4329457" cy="2216991"/>
            <a:chOff x="519106" y="1773923"/>
            <a:chExt cx="4329457" cy="22169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4CFDAC-0674-EE29-D508-4EF5E471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06" y="1773923"/>
              <a:ext cx="4329457" cy="2216991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F035DE-8203-0071-8014-322A2DA4C736}"/>
                </a:ext>
              </a:extLst>
            </p:cNvPr>
            <p:cNvSpPr/>
            <p:nvPr/>
          </p:nvSpPr>
          <p:spPr>
            <a:xfrm>
              <a:off x="678180" y="3261231"/>
              <a:ext cx="1851699" cy="30156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</a:rPr>
                <a:t>X64 installer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1. Konlpy </a:t>
            </a:r>
            <a:r>
              <a:rPr lang="ko-KR" altLang="en-US"/>
              <a:t>모듈에 필요한 </a:t>
            </a:r>
            <a:r>
              <a:rPr lang="en-US" altLang="ko-KR"/>
              <a:t>Jdk</a:t>
            </a:r>
            <a:r>
              <a:rPr lang="ko-KR" altLang="en-US"/>
              <a:t>를 다운로드합니다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550A8-7222-BCB6-AB61-1E539D70EA5A}"/>
              </a:ext>
            </a:extLst>
          </p:cNvPr>
          <p:cNvSpPr txBox="1"/>
          <p:nvPr/>
        </p:nvSpPr>
        <p:spPr>
          <a:xfrm>
            <a:off x="445589" y="1371164"/>
            <a:ext cx="95857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https://www.oracle.com/java/technologies/downloads/#jdk21-windows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48110B-48C7-B9EB-557B-3EC52B7F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889" y="1773923"/>
            <a:ext cx="2935239" cy="221699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E42C5-9C45-A0E0-643B-8AB4739EDFE7}"/>
              </a:ext>
            </a:extLst>
          </p:cNvPr>
          <p:cNvSpPr txBox="1"/>
          <p:nvPr/>
        </p:nvSpPr>
        <p:spPr>
          <a:xfrm>
            <a:off x="477520" y="728348"/>
            <a:ext cx="7707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(1) </a:t>
            </a:r>
            <a:r>
              <a:rPr lang="ko-KR" altLang="en-US" sz="1600" b="1"/>
              <a:t>아래 사이트 클릭해서 </a:t>
            </a:r>
            <a:r>
              <a:rPr lang="en-US" altLang="ko-KR" sz="1600" b="1"/>
              <a:t>[</a:t>
            </a:r>
            <a:r>
              <a:rPr lang="ko-KR" altLang="en-US" sz="1600" b="1"/>
              <a:t>윈도우</a:t>
            </a:r>
            <a:r>
              <a:rPr lang="en-US" altLang="ko-KR" sz="1600" b="1"/>
              <a:t>]- </a:t>
            </a:r>
            <a:r>
              <a:rPr lang="ko-KR" altLang="en-US" sz="1600" b="1"/>
              <a:t>프로그램 다운로드 및 설치 </a:t>
            </a:r>
            <a:r>
              <a:rPr lang="en-US" altLang="ko-KR" sz="1600" b="1"/>
              <a:t>(</a:t>
            </a:r>
            <a:r>
              <a:rPr lang="ko-KR" altLang="en-US" sz="1600" b="1"/>
              <a:t>최신버전 설치함</a:t>
            </a:r>
            <a:r>
              <a:rPr lang="en-US" altLang="ko-KR" sz="1600" b="1"/>
              <a:t>)</a:t>
            </a:r>
            <a:br>
              <a:rPr lang="en-US" altLang="ko-KR" sz="1600" b="1"/>
            </a:br>
            <a:r>
              <a:rPr lang="en-US" altLang="ko-KR" sz="1600" b="1"/>
              <a:t>     _ </a:t>
            </a:r>
            <a:r>
              <a:rPr lang="ko-KR" altLang="en-US" sz="1600" b="1"/>
              <a:t>기존에 </a:t>
            </a:r>
            <a:r>
              <a:rPr lang="en-US" altLang="ko-KR" sz="1600" b="1"/>
              <a:t>jdk </a:t>
            </a:r>
            <a:r>
              <a:rPr lang="ko-KR" altLang="en-US" sz="1600" b="1"/>
              <a:t>있어도 최신버전설치하고 그 폴더 기억함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B0A8DB-EBD9-FD4D-D091-273D5F7CB3C2}"/>
              </a:ext>
            </a:extLst>
          </p:cNvPr>
          <p:cNvGrpSpPr/>
          <p:nvPr/>
        </p:nvGrpSpPr>
        <p:grpSpPr>
          <a:xfrm>
            <a:off x="5245015" y="1773923"/>
            <a:ext cx="2870421" cy="2216991"/>
            <a:chOff x="5347803" y="1599933"/>
            <a:chExt cx="2870421" cy="221699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3E17D99-7D70-23E9-5B0F-3EA37F733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7803" y="1599933"/>
              <a:ext cx="2870421" cy="2216991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A67C831-75CC-E882-2439-A2E71FC26041}"/>
                </a:ext>
              </a:extLst>
            </p:cNvPr>
            <p:cNvSpPr/>
            <p:nvPr/>
          </p:nvSpPr>
          <p:spPr>
            <a:xfrm>
              <a:off x="5960225" y="2022674"/>
              <a:ext cx="1886990" cy="4839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설치폴더명</a:t>
              </a:r>
              <a:r>
                <a:rPr lang="ko-KR" altLang="en-US"/>
                <a:t> </a:t>
              </a:r>
              <a:r>
                <a:rPr lang="ko-KR" altLang="en-US" sz="1400" b="1"/>
                <a:t>꼭 기억 </a:t>
              </a:r>
              <a:endParaRPr lang="ko-KR" altLang="en-US" b="1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6B07501-6FAD-7C8B-6AC6-685A1E368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749" y="2585258"/>
              <a:ext cx="91440" cy="37407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70C847-CEB0-19AF-7532-4EF502EDA8A3}"/>
              </a:ext>
            </a:extLst>
          </p:cNvPr>
          <p:cNvSpPr/>
          <p:nvPr/>
        </p:nvSpPr>
        <p:spPr>
          <a:xfrm>
            <a:off x="477520" y="4119154"/>
            <a:ext cx="10965543" cy="25254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829997-7C49-1040-4DE4-AFB4829BC7AC}"/>
              </a:ext>
            </a:extLst>
          </p:cNvPr>
          <p:cNvSpPr txBox="1"/>
          <p:nvPr/>
        </p:nvSpPr>
        <p:spPr>
          <a:xfrm>
            <a:off x="815703" y="4667713"/>
            <a:ext cx="10627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>
                <a:solidFill>
                  <a:srgbClr val="222222"/>
                </a:solidFill>
                <a:effectLst/>
                <a:latin typeface="+mj-lt"/>
              </a:rPr>
              <a:t>JDK: </a:t>
            </a:r>
            <a:r>
              <a:rPr lang="ko-KR" altLang="en-US" sz="1400" b="1" i="0">
                <a:solidFill>
                  <a:srgbClr val="222222"/>
                </a:solidFill>
                <a:effectLst/>
                <a:latin typeface="+mj-lt"/>
              </a:rPr>
              <a:t>자바 개발 키트</a:t>
            </a:r>
            <a:r>
              <a:rPr lang="en-US" altLang="ko-KR" sz="1400" b="1" i="0">
                <a:solidFill>
                  <a:srgbClr val="222222"/>
                </a:solidFill>
                <a:effectLst/>
                <a:latin typeface="+mj-lt"/>
              </a:rPr>
              <a:t>(Java Development Kit, JDK)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는 자바 애플리케이션을 구축하기 위한 핵심 플랫폼 구성요소다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. JDK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는 자바 가상 머신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(Java Virtual Machine, JVM),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그리고 자바 런타임 환경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(Java Runtime Environment, JRE)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과 함께 자바 프로그래밍에 사용되는 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3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+mj-lt"/>
              </a:rPr>
              <a:t>대 핵심 기술 패키지 가운데 하나다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+mj-lt"/>
              </a:rPr>
              <a:t>. </a:t>
            </a:r>
            <a:br>
              <a:rPr lang="ko-KR" altLang="en-US" sz="1400">
                <a:latin typeface="+mj-lt"/>
              </a:rPr>
            </a:br>
            <a:br>
              <a:rPr lang="ko-KR" altLang="en-US" sz="1400">
                <a:latin typeface="+mj-lt"/>
              </a:rPr>
            </a:br>
            <a:endParaRPr lang="ko-KR" altLang="en-US" sz="1400"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0F8A82-0827-A999-A209-1018A073D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73" y="5434578"/>
            <a:ext cx="8480108" cy="10396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C1430E-89E4-3E60-BF34-D46919C298D5}"/>
              </a:ext>
            </a:extLst>
          </p:cNvPr>
          <p:cNvSpPr txBox="1"/>
          <p:nvPr/>
        </p:nvSpPr>
        <p:spPr>
          <a:xfrm>
            <a:off x="876663" y="4199722"/>
            <a:ext cx="1042125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chemeClr val="bg1"/>
                </a:solidFill>
                <a:effectLst/>
                <a:latin typeface="Apple SD Gothic Neo"/>
              </a:rPr>
              <a:t>한국어 형태소 분석기는 </a:t>
            </a:r>
            <a:r>
              <a:rPr lang="en-US" altLang="ko-KR" b="0" i="0">
                <a:solidFill>
                  <a:schemeClr val="bg1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chemeClr val="bg1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chemeClr val="bg1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chemeClr val="bg1"/>
                </a:solidFill>
                <a:effectLst/>
                <a:latin typeface="Apple SD Gothic Neo"/>
              </a:rPr>
              <a:t> 작동하게 개발되어 있음</a:t>
            </a:r>
            <a:r>
              <a:rPr lang="en-US" altLang="ko-KR" b="0" i="0">
                <a:solidFill>
                  <a:schemeClr val="bg1"/>
                </a:solidFill>
                <a:effectLst/>
                <a:latin typeface="Apple SD Gothic Neo"/>
              </a:rPr>
              <a:t>. Java 1. 7 </a:t>
            </a:r>
            <a:r>
              <a:rPr lang="ko-KR" altLang="en-US" b="0" i="0">
                <a:solidFill>
                  <a:schemeClr val="bg1"/>
                </a:solidFill>
                <a:effectLst/>
                <a:latin typeface="Apple SD Gothic Neo"/>
              </a:rPr>
              <a:t>이상의 버전이 필요함</a:t>
            </a:r>
            <a:r>
              <a:rPr lang="en-US" altLang="ko-KR" b="0" i="0">
                <a:solidFill>
                  <a:schemeClr val="bg1"/>
                </a:solidFill>
                <a:effectLst/>
                <a:latin typeface="Apple SD Gothic Neo"/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7A04C4-DF38-7B62-3F99-89A6D4C76F44}"/>
              </a:ext>
            </a:extLst>
          </p:cNvPr>
          <p:cNvSpPr/>
          <p:nvPr/>
        </p:nvSpPr>
        <p:spPr>
          <a:xfrm>
            <a:off x="1816292" y="2202210"/>
            <a:ext cx="478432" cy="4784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1</a:t>
            </a:r>
            <a:endParaRPr lang="ko-KR" altLang="en-US" sz="2000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1D87F7-B1BE-4270-8B1F-8C77ED0BDCAB}"/>
              </a:ext>
            </a:extLst>
          </p:cNvPr>
          <p:cNvSpPr/>
          <p:nvPr/>
        </p:nvSpPr>
        <p:spPr>
          <a:xfrm>
            <a:off x="3942980" y="2581573"/>
            <a:ext cx="478432" cy="4784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2</a:t>
            </a:r>
            <a:endParaRPr lang="ko-KR" altLang="en-US" sz="2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2A2628-9324-2A24-6AAF-8DC1027DF72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011586" y="3060005"/>
            <a:ext cx="170610" cy="262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BCC19-58DC-73B0-BE9B-4D75CCABF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F2E37-973F-812D-7875-C2A29A753ED4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환경변수를 편집합니다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B99C4-0327-8B04-0F8F-9670198C2601}"/>
              </a:ext>
            </a:extLst>
          </p:cNvPr>
          <p:cNvSpPr txBox="1"/>
          <p:nvPr/>
        </p:nvSpPr>
        <p:spPr>
          <a:xfrm>
            <a:off x="336826" y="1723268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</a:rPr>
              <a:t>(1) </a:t>
            </a:r>
            <a:r>
              <a:rPr lang="ko-KR" altLang="en-US" sz="1600" b="1">
                <a:latin typeface="+mn-ea"/>
              </a:rPr>
              <a:t>윈도우 검색에서</a:t>
            </a:r>
            <a:br>
              <a:rPr lang="en-US" altLang="ko-KR" sz="1600" b="1">
                <a:latin typeface="+mn-ea"/>
              </a:rPr>
            </a:br>
            <a:r>
              <a:rPr lang="ko-KR" altLang="en-US" sz="1600" b="1">
                <a:latin typeface="+mn-ea"/>
              </a:rPr>
              <a:t>    </a:t>
            </a:r>
            <a:r>
              <a:rPr lang="en-US" altLang="ko-KR" sz="1600" b="1">
                <a:latin typeface="+mn-ea"/>
              </a:rPr>
              <a:t>[</a:t>
            </a:r>
            <a:r>
              <a:rPr lang="ko-KR" altLang="en-US" sz="1600" b="1">
                <a:latin typeface="+mn-ea"/>
              </a:rPr>
              <a:t>시스템 환경 변수 편집</a:t>
            </a:r>
            <a:r>
              <a:rPr lang="en-US" altLang="ko-KR" sz="1600" b="1">
                <a:latin typeface="+mn-ea"/>
              </a:rPr>
              <a:t>] </a:t>
            </a:r>
            <a:endParaRPr lang="ko-KR" altLang="en-US" sz="1600" b="1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AA9495-3758-C92A-BC2B-FE23691912B2}"/>
              </a:ext>
            </a:extLst>
          </p:cNvPr>
          <p:cNvGrpSpPr/>
          <p:nvPr/>
        </p:nvGrpSpPr>
        <p:grpSpPr>
          <a:xfrm>
            <a:off x="624524" y="2284613"/>
            <a:ext cx="2516241" cy="918034"/>
            <a:chOff x="370524" y="4547732"/>
            <a:chExt cx="3028950" cy="12177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F56414-24E8-80C0-5872-CD2756191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202"/>
            <a:stretch/>
          </p:blipFill>
          <p:spPr>
            <a:xfrm>
              <a:off x="370524" y="5134259"/>
              <a:ext cx="3028950" cy="6312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63E315-5514-F4B9-BFBA-1F8DC2975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728"/>
            <a:stretch/>
          </p:blipFill>
          <p:spPr>
            <a:xfrm>
              <a:off x="370524" y="4547732"/>
              <a:ext cx="3028950" cy="47974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47AF46-8F2E-7978-F8C7-208F2ACBE6DE}"/>
              </a:ext>
            </a:extLst>
          </p:cNvPr>
          <p:cNvSpPr/>
          <p:nvPr/>
        </p:nvSpPr>
        <p:spPr>
          <a:xfrm>
            <a:off x="477520" y="711086"/>
            <a:ext cx="11308080" cy="9009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D72AB-AE2C-3799-FDFE-D6D0B8F14BC0}"/>
              </a:ext>
            </a:extLst>
          </p:cNvPr>
          <p:cNvSpPr txBox="1"/>
          <p:nvPr/>
        </p:nvSpPr>
        <p:spPr>
          <a:xfrm>
            <a:off x="2313915" y="740225"/>
            <a:ext cx="10309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solidFill>
                  <a:srgbClr val="000000"/>
                </a:solidFill>
                <a:effectLst/>
                <a:latin typeface="inherit"/>
              </a:rPr>
              <a:t>os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inherit"/>
              </a:rPr>
              <a:t>입장에서 해당 프로세스를 실행시키기위해 참조하는 변수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5E8C3-C4B0-F7DC-2E16-39C743746706}"/>
              </a:ext>
            </a:extLst>
          </p:cNvPr>
          <p:cNvSpPr txBox="1"/>
          <p:nvPr/>
        </p:nvSpPr>
        <p:spPr>
          <a:xfrm>
            <a:off x="876663" y="790525"/>
            <a:ext cx="1378857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b="0" i="0">
                <a:solidFill>
                  <a:schemeClr val="bg1"/>
                </a:solidFill>
                <a:effectLst/>
                <a:latin typeface="+mj-lt"/>
              </a:rPr>
              <a:t>환경변수란</a:t>
            </a:r>
            <a:endParaRPr lang="ko-KR" alt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1644A-CCC6-3E0A-778A-A21AC1C29D18}"/>
              </a:ext>
            </a:extLst>
          </p:cNvPr>
          <p:cNvSpPr txBox="1"/>
          <p:nvPr/>
        </p:nvSpPr>
        <p:spPr>
          <a:xfrm>
            <a:off x="876663" y="1088914"/>
            <a:ext cx="1378857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i="0">
                <a:solidFill>
                  <a:schemeClr val="bg1"/>
                </a:solidFill>
                <a:effectLst/>
                <a:latin typeface="+mj-lt"/>
              </a:rPr>
              <a:t>Path</a:t>
            </a:r>
            <a:endParaRPr lang="ko-KR" alt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C69D4-342D-A2E6-94C1-B8A80C1D9B5D}"/>
              </a:ext>
            </a:extLst>
          </p:cNvPr>
          <p:cNvSpPr txBox="1"/>
          <p:nvPr/>
        </p:nvSpPr>
        <p:spPr>
          <a:xfrm>
            <a:off x="2321172" y="1039886"/>
            <a:ext cx="7818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inherit"/>
              </a:rPr>
              <a:t>path:</a:t>
            </a:r>
            <a:r>
              <a:rPr lang="ko-KR" altLang="en-US" sz="140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se-nanumgothic"/>
              </a:rPr>
              <a:t>운영체제가 어떤 프로세스를 실행시킬때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se-nanumgothic"/>
              </a:rPr>
              <a:t>그 경로를 찾는데 이용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671E58-4B70-5388-AD6B-7CF8DB880E09}"/>
              </a:ext>
            </a:extLst>
          </p:cNvPr>
          <p:cNvSpPr txBox="1"/>
          <p:nvPr/>
        </p:nvSpPr>
        <p:spPr>
          <a:xfrm>
            <a:off x="2376627" y="1306617"/>
            <a:ext cx="9263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inherit"/>
              </a:rPr>
              <a:t>Path</a:t>
            </a:r>
            <a:r>
              <a:rPr lang="ko-KR" altLang="en-US" sz="1400">
                <a:solidFill>
                  <a:srgbClr val="000000"/>
                </a:solidFill>
                <a:latin typeface="inherit"/>
              </a:rPr>
              <a:t>가 시스템에 등록되어 있어야 어떤 폴더에서도 그 파일을 실행시킬수 있음</a:t>
            </a:r>
            <a:r>
              <a:rPr lang="en-US" altLang="ko-KR" sz="1400">
                <a:solidFill>
                  <a:srgbClr val="000000"/>
                </a:solidFill>
                <a:latin typeface="inherit"/>
              </a:rPr>
              <a:t>.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EBDAA-CA86-5C1A-0E7D-DCFAFEB505FB}"/>
              </a:ext>
            </a:extLst>
          </p:cNvPr>
          <p:cNvGrpSpPr/>
          <p:nvPr/>
        </p:nvGrpSpPr>
        <p:grpSpPr>
          <a:xfrm>
            <a:off x="558867" y="3817226"/>
            <a:ext cx="2693048" cy="2846806"/>
            <a:chOff x="4883902" y="2290423"/>
            <a:chExt cx="2693048" cy="284680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75C9E1C-5D4F-6BBD-715A-6BC5A5232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65"/>
            <a:stretch/>
          </p:blipFill>
          <p:spPr>
            <a:xfrm>
              <a:off x="4883902" y="2290423"/>
              <a:ext cx="2693048" cy="28468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65894E-1A12-DAD8-273B-6857378B3360}"/>
                </a:ext>
              </a:extLst>
            </p:cNvPr>
            <p:cNvSpPr/>
            <p:nvPr/>
          </p:nvSpPr>
          <p:spPr>
            <a:xfrm>
              <a:off x="5486400" y="2455035"/>
              <a:ext cx="609600" cy="2551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922ACC-4881-8EED-02B0-0E41025B4775}"/>
                </a:ext>
              </a:extLst>
            </p:cNvPr>
            <p:cNvSpPr/>
            <p:nvPr/>
          </p:nvSpPr>
          <p:spPr>
            <a:xfrm>
              <a:off x="5882640" y="3145781"/>
              <a:ext cx="1280160" cy="6312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고급</a:t>
              </a:r>
              <a:endParaRPr lang="en-US" altLang="ko-KR"/>
            </a:p>
            <a:p>
              <a:pPr algn="ctr"/>
              <a:r>
                <a:rPr lang="ko-KR" altLang="en-US"/>
                <a:t>환경변수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F15346-B0A8-4E28-9131-3A1AD6F5D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710194"/>
              <a:ext cx="254000" cy="4355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F55F4A-A78D-8175-6AC8-E6D0C330A3E1}"/>
                </a:ext>
              </a:extLst>
            </p:cNvPr>
            <p:cNvCxnSpPr>
              <a:cxnSpLocks/>
            </p:cNvCxnSpPr>
            <p:nvPr/>
          </p:nvCxnSpPr>
          <p:spPr>
            <a:xfrm>
              <a:off x="6685280" y="3888211"/>
              <a:ext cx="273115" cy="5915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942C749-BC17-71A6-6BB0-212D3D3DCBD4}"/>
                </a:ext>
              </a:extLst>
            </p:cNvPr>
            <p:cNvSpPr/>
            <p:nvPr/>
          </p:nvSpPr>
          <p:spPr>
            <a:xfrm>
              <a:off x="6298182" y="2376423"/>
              <a:ext cx="478432" cy="47843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/>
                <a:t>1</a:t>
              </a:r>
              <a:endParaRPr lang="ko-KR" altLang="en-US" sz="2000" b="1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FD8941-B402-5209-E9CD-971F3BCB132D}"/>
                </a:ext>
              </a:extLst>
            </p:cNvPr>
            <p:cNvSpPr/>
            <p:nvPr/>
          </p:nvSpPr>
          <p:spPr>
            <a:xfrm>
              <a:off x="7008136" y="4165220"/>
              <a:ext cx="478432" cy="47843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/>
                <a:t>2</a:t>
              </a:r>
              <a:endParaRPr lang="ko-KR" altLang="en-US" sz="2000" b="1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86C38FF-6459-556E-4745-534A8BDD971D}"/>
              </a:ext>
            </a:extLst>
          </p:cNvPr>
          <p:cNvSpPr txBox="1"/>
          <p:nvPr/>
        </p:nvSpPr>
        <p:spPr>
          <a:xfrm>
            <a:off x="336826" y="3429000"/>
            <a:ext cx="252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</a:rPr>
              <a:t>(2) </a:t>
            </a:r>
            <a:r>
              <a:rPr lang="ko-KR" altLang="en-US" sz="1600" b="1">
                <a:latin typeface="+mn-ea"/>
              </a:rPr>
              <a:t>고급탭</a:t>
            </a:r>
            <a:r>
              <a:rPr lang="en-US" altLang="ko-KR" sz="1600" b="1">
                <a:latin typeface="+mn-ea"/>
              </a:rPr>
              <a:t>-</a:t>
            </a:r>
            <a:r>
              <a:rPr lang="ko-KR" altLang="en-US" sz="1600" b="1">
                <a:latin typeface="+mn-ea"/>
              </a:rPr>
              <a:t>환경변수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25555-835D-0429-0807-86F8F0810EB3}"/>
              </a:ext>
            </a:extLst>
          </p:cNvPr>
          <p:cNvSpPr txBox="1"/>
          <p:nvPr/>
        </p:nvSpPr>
        <p:spPr>
          <a:xfrm>
            <a:off x="3390841" y="1723268"/>
            <a:ext cx="47550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</a:rPr>
              <a:t>(3) </a:t>
            </a:r>
            <a:r>
              <a:rPr lang="ko-KR" altLang="en-US" sz="1600" b="1">
                <a:latin typeface="+mn-ea"/>
              </a:rPr>
              <a:t>시스템변수의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       </a:t>
            </a:r>
            <a:r>
              <a:rPr lang="ko-KR" altLang="en-US" sz="1600" b="1">
                <a:latin typeface="+mn-ea"/>
              </a:rPr>
              <a:t> </a:t>
            </a:r>
            <a:r>
              <a:rPr lang="en-US" altLang="ko-KR" sz="1600" b="1">
                <a:latin typeface="+mn-ea"/>
              </a:rPr>
              <a:t>–[1]</a:t>
            </a:r>
            <a:r>
              <a:rPr lang="ko-KR" altLang="en-US" sz="1600" b="1">
                <a:latin typeface="+mn-ea"/>
              </a:rPr>
              <a:t>새로만들기 클릭후 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        – [2]</a:t>
            </a:r>
            <a:r>
              <a:rPr lang="ko-KR" altLang="en-US" sz="1600" b="1">
                <a:latin typeface="+mn-ea"/>
              </a:rPr>
              <a:t>변수이름은 </a:t>
            </a:r>
            <a:r>
              <a:rPr lang="en-US" altLang="ko-KR" sz="1600" b="1">
                <a:latin typeface="+mn-ea"/>
              </a:rPr>
              <a:t>JAVA_HOME </a:t>
            </a:r>
            <a:r>
              <a:rPr lang="ko-KR" altLang="en-US" sz="1600" b="1">
                <a:latin typeface="+mn-ea"/>
              </a:rPr>
              <a:t>으로 지정</a:t>
            </a:r>
            <a:endParaRPr lang="en-US" altLang="ko-KR" sz="1600" b="1">
              <a:latin typeface="+mn-ea"/>
            </a:endParaRPr>
          </a:p>
          <a:p>
            <a:r>
              <a:rPr lang="en-US" altLang="ko-KR" sz="1600" b="1">
                <a:latin typeface="+mn-ea"/>
              </a:rPr>
              <a:t>            -  [3] </a:t>
            </a:r>
            <a:r>
              <a:rPr lang="ko-KR" altLang="en-US" sz="1600" b="1">
                <a:latin typeface="+mn-ea"/>
              </a:rPr>
              <a:t>디렉토리 찾아보기 클릭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E586ED-0805-5C91-A978-28C12AD48531}"/>
              </a:ext>
            </a:extLst>
          </p:cNvPr>
          <p:cNvGrpSpPr/>
          <p:nvPr/>
        </p:nvGrpSpPr>
        <p:grpSpPr>
          <a:xfrm>
            <a:off x="3797063" y="2819811"/>
            <a:ext cx="4483390" cy="3737949"/>
            <a:chOff x="113167" y="1460389"/>
            <a:chExt cx="4483390" cy="373794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DB25F7B-B71A-5234-3964-A3543A745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061"/>
            <a:stretch/>
          </p:blipFill>
          <p:spPr>
            <a:xfrm>
              <a:off x="113167" y="1460389"/>
              <a:ext cx="4483390" cy="373794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02955A7-E882-D105-877B-6EB3DB2C91EB}"/>
                </a:ext>
              </a:extLst>
            </p:cNvPr>
            <p:cNvSpPr/>
            <p:nvPr/>
          </p:nvSpPr>
          <p:spPr>
            <a:xfrm>
              <a:off x="898498" y="3429000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１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1A686BE-AE65-ED4D-1878-3322C63FE771}"/>
                </a:ext>
              </a:extLst>
            </p:cNvPr>
            <p:cNvSpPr/>
            <p:nvPr/>
          </p:nvSpPr>
          <p:spPr>
            <a:xfrm>
              <a:off x="3800724" y="3484660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２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7D41714-B104-FFAB-2941-D31C5134FB5E}"/>
                </a:ext>
              </a:extLst>
            </p:cNvPr>
            <p:cNvSpPr/>
            <p:nvPr/>
          </p:nvSpPr>
          <p:spPr>
            <a:xfrm>
              <a:off x="3045350" y="4247985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３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997EEF-9303-1E2F-1A3E-3791304ABB72}"/>
              </a:ext>
            </a:extLst>
          </p:cNvPr>
          <p:cNvGrpSpPr/>
          <p:nvPr/>
        </p:nvGrpSpPr>
        <p:grpSpPr>
          <a:xfrm>
            <a:off x="8798128" y="1723268"/>
            <a:ext cx="2683104" cy="4846869"/>
            <a:chOff x="9916594" y="1877492"/>
            <a:chExt cx="2683104" cy="484686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8051061-E2F3-B871-8157-27424F188661}"/>
                </a:ext>
              </a:extLst>
            </p:cNvPr>
            <p:cNvGrpSpPr/>
            <p:nvPr/>
          </p:nvGrpSpPr>
          <p:grpSpPr>
            <a:xfrm>
              <a:off x="10139680" y="2986412"/>
              <a:ext cx="2460018" cy="3737949"/>
              <a:chOff x="4717567" y="1404308"/>
              <a:chExt cx="2460018" cy="3737949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4E282FA9-C494-D107-7B16-784702624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7567" y="1404308"/>
                <a:ext cx="2460018" cy="3737949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DCDCD7B-FCE7-1601-5570-F90CC7042E28}"/>
                  </a:ext>
                </a:extLst>
              </p:cNvPr>
              <p:cNvSpPr/>
              <p:nvPr/>
            </p:nvSpPr>
            <p:spPr>
              <a:xfrm>
                <a:off x="5947576" y="2466892"/>
                <a:ext cx="588396" cy="58839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１</a:t>
                </a: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C6A88FC-2925-50DD-8E05-42BD2166F0B5}"/>
                  </a:ext>
                </a:extLst>
              </p:cNvPr>
              <p:cNvSpPr/>
              <p:nvPr/>
            </p:nvSpPr>
            <p:spPr>
              <a:xfrm>
                <a:off x="5947576" y="4247985"/>
                <a:ext cx="588396" cy="58839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/>
                  <a:t>2</a:t>
                </a:r>
                <a:endParaRPr lang="ko-KR" altLang="en-US" sz="2000" b="1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009F11-1458-6256-82A9-EB8A13F445C7}"/>
                </a:ext>
              </a:extLst>
            </p:cNvPr>
            <p:cNvSpPr txBox="1"/>
            <p:nvPr/>
          </p:nvSpPr>
          <p:spPr>
            <a:xfrm>
              <a:off x="9916594" y="1877492"/>
              <a:ext cx="2598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atin typeface="+mn-ea"/>
                </a:rPr>
                <a:t>(4) </a:t>
              </a:r>
              <a:r>
                <a:rPr lang="ko-KR" altLang="en-US" sz="1600" b="1">
                  <a:latin typeface="+mn-ea"/>
                </a:rPr>
                <a:t>설치폴더 명 선택</a:t>
              </a:r>
              <a:r>
                <a:rPr lang="en-US" altLang="ko-KR" sz="1600" b="1">
                  <a:latin typeface="+mn-ea"/>
                </a:rPr>
                <a:t>-</a:t>
              </a:r>
              <a:r>
                <a:rPr lang="ko-KR" altLang="en-US" sz="1600" b="1">
                  <a:latin typeface="+mn-ea"/>
                </a:rPr>
                <a:t>확인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1B88587-E720-BD88-9BF0-ACECF39A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50228" y="2190615"/>
              <a:ext cx="1741517" cy="1343936"/>
            </a:xfrm>
            <a:prstGeom prst="rect">
              <a:avLst/>
            </a:prstGeom>
          </p:spPr>
        </p:pic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300CE72-4B8D-69E3-FF20-85EAA6EF3C29}"/>
                </a:ext>
              </a:extLst>
            </p:cNvPr>
            <p:cNvSpPr/>
            <p:nvPr/>
          </p:nvSpPr>
          <p:spPr>
            <a:xfrm>
              <a:off x="11368811" y="3180399"/>
              <a:ext cx="318053" cy="745434"/>
            </a:xfrm>
            <a:custGeom>
              <a:avLst/>
              <a:gdLst>
                <a:gd name="connsiteX0" fmla="*/ 0 w 318053"/>
                <a:gd name="connsiteY0" fmla="*/ 0 h 745434"/>
                <a:gd name="connsiteX1" fmla="*/ 318053 w 318053"/>
                <a:gd name="connsiteY1" fmla="*/ 0 h 745434"/>
                <a:gd name="connsiteX2" fmla="*/ 318053 w 318053"/>
                <a:gd name="connsiteY2" fmla="*/ 745434 h 74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053" h="745434">
                  <a:moveTo>
                    <a:pt x="0" y="0"/>
                  </a:moveTo>
                  <a:lnTo>
                    <a:pt x="318053" y="0"/>
                  </a:lnTo>
                  <a:lnTo>
                    <a:pt x="318053" y="745434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39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FD00E-7873-3EB4-69AB-32E0399B4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B38F5D-2546-2326-09F5-8E3005C4D4E7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환경변수를 편집합니다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175E302-8628-D98A-270D-3937006F396A}"/>
              </a:ext>
            </a:extLst>
          </p:cNvPr>
          <p:cNvGrpSpPr/>
          <p:nvPr/>
        </p:nvGrpSpPr>
        <p:grpSpPr>
          <a:xfrm>
            <a:off x="706703" y="2545060"/>
            <a:ext cx="4084218" cy="4168140"/>
            <a:chOff x="7994615" y="1460390"/>
            <a:chExt cx="4084218" cy="416814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21437BD-CE5C-D708-7514-BD198AADF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17"/>
            <a:stretch/>
          </p:blipFill>
          <p:spPr>
            <a:xfrm>
              <a:off x="7994615" y="1460390"/>
              <a:ext cx="4084218" cy="416814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C5AECC-7EA1-9090-1743-8D4BAED2CE37}"/>
                </a:ext>
              </a:extLst>
            </p:cNvPr>
            <p:cNvSpPr/>
            <p:nvPr/>
          </p:nvSpPr>
          <p:spPr>
            <a:xfrm>
              <a:off x="10036724" y="3673172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１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E367E-50FF-FC26-C73F-96B3D1CB03FE}"/>
                </a:ext>
              </a:extLst>
            </p:cNvPr>
            <p:cNvSpPr/>
            <p:nvPr/>
          </p:nvSpPr>
          <p:spPr>
            <a:xfrm>
              <a:off x="10442241" y="4287410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/>
                <a:t>2</a:t>
              </a:r>
              <a:endParaRPr lang="ko-KR" altLang="en-US" sz="2000" b="1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24FEF2-583E-1DBF-6EAF-E07E425B6D6E}"/>
              </a:ext>
            </a:extLst>
          </p:cNvPr>
          <p:cNvSpPr txBox="1"/>
          <p:nvPr/>
        </p:nvSpPr>
        <p:spPr>
          <a:xfrm>
            <a:off x="555541" y="2030319"/>
            <a:ext cx="402135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</a:rPr>
              <a:t>(5) </a:t>
            </a:r>
            <a:r>
              <a:rPr lang="ko-KR" altLang="en-US" sz="1600" b="1">
                <a:latin typeface="+mn-ea"/>
              </a:rPr>
              <a:t>시스템 변수의 </a:t>
            </a:r>
            <a:r>
              <a:rPr lang="en-US" altLang="ko-KR" sz="1600" b="1">
                <a:latin typeface="+mn-ea"/>
              </a:rPr>
              <a:t>– [1] Path</a:t>
            </a:r>
            <a:r>
              <a:rPr lang="ko-KR" altLang="en-US" sz="1600" b="1">
                <a:latin typeface="+mn-ea"/>
              </a:rPr>
              <a:t>를 선택하고 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                    - [2] </a:t>
            </a:r>
            <a:r>
              <a:rPr lang="ko-KR" altLang="en-US" sz="1600" b="1">
                <a:latin typeface="+mn-ea"/>
              </a:rPr>
              <a:t>편집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77D173-A6BB-0257-AF1E-43CE0B60C51C}"/>
              </a:ext>
            </a:extLst>
          </p:cNvPr>
          <p:cNvGrpSpPr/>
          <p:nvPr/>
        </p:nvGrpSpPr>
        <p:grpSpPr>
          <a:xfrm>
            <a:off x="5698735" y="2545059"/>
            <a:ext cx="4296786" cy="4168140"/>
            <a:chOff x="850524" y="1552989"/>
            <a:chExt cx="4296786" cy="4168140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3E11DE9-5833-EE3E-CE83-E7EE26C1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524" y="1552989"/>
              <a:ext cx="4296786" cy="416814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23105AD-5294-8C54-4F67-81C8DE9E26F3}"/>
                </a:ext>
              </a:extLst>
            </p:cNvPr>
            <p:cNvSpPr/>
            <p:nvPr/>
          </p:nvSpPr>
          <p:spPr>
            <a:xfrm>
              <a:off x="4336964" y="2149172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１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99337A6-297B-627A-728F-AE38B5885150}"/>
                </a:ext>
              </a:extLst>
            </p:cNvPr>
            <p:cNvSpPr/>
            <p:nvPr/>
          </p:nvSpPr>
          <p:spPr>
            <a:xfrm>
              <a:off x="2020156" y="2820063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２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5D55F8B-7695-9910-974C-4F264B303775}"/>
                </a:ext>
              </a:extLst>
            </p:cNvPr>
            <p:cNvSpPr/>
            <p:nvPr/>
          </p:nvSpPr>
          <p:spPr>
            <a:xfrm>
              <a:off x="3748568" y="4610598"/>
              <a:ext cx="588396" cy="5883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３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96C1884-99FD-8FF9-78C5-291AED2E8C79}"/>
              </a:ext>
            </a:extLst>
          </p:cNvPr>
          <p:cNvSpPr txBox="1"/>
          <p:nvPr/>
        </p:nvSpPr>
        <p:spPr>
          <a:xfrm>
            <a:off x="5698735" y="2030319"/>
            <a:ext cx="292766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</a:rPr>
              <a:t>(6)  - [1] </a:t>
            </a:r>
            <a:r>
              <a:rPr lang="ko-KR" altLang="en-US" sz="1600" b="1">
                <a:latin typeface="+mn-ea"/>
              </a:rPr>
              <a:t>새로만들기 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 – [2] %JAVA_HOME%bin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 - [3] </a:t>
            </a:r>
            <a:r>
              <a:rPr lang="ko-KR" altLang="en-US" sz="1600" b="1">
                <a:latin typeface="+mn-ea"/>
              </a:rPr>
              <a:t>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C49833-33B1-05B5-5ABA-35F849AF03D1}"/>
              </a:ext>
            </a:extLst>
          </p:cNvPr>
          <p:cNvSpPr/>
          <p:nvPr/>
        </p:nvSpPr>
        <p:spPr>
          <a:xfrm>
            <a:off x="630604" y="769844"/>
            <a:ext cx="11435499" cy="1146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이번 작업은 </a:t>
            </a:r>
            <a:r>
              <a:rPr lang="en-US" altLang="ko-KR" sz="1400">
                <a:solidFill>
                  <a:schemeClr val="tx1"/>
                </a:solidFill>
              </a:rPr>
              <a:t>7</a:t>
            </a:r>
            <a:r>
              <a:rPr lang="ko-KR" altLang="en-US" sz="1400">
                <a:solidFill>
                  <a:schemeClr val="tx1"/>
                </a:solidFill>
              </a:rPr>
              <a:t>번 슬라이드에서 </a:t>
            </a:r>
            <a:r>
              <a:rPr lang="en-US" altLang="ko-KR" sz="1400">
                <a:solidFill>
                  <a:schemeClr val="tx1"/>
                </a:solidFill>
              </a:rPr>
              <a:t>jdk </a:t>
            </a:r>
            <a:r>
              <a:rPr lang="ko-KR" altLang="en-US" sz="1400">
                <a:solidFill>
                  <a:schemeClr val="tx1"/>
                </a:solidFill>
              </a:rPr>
              <a:t>설치폴더를 </a:t>
            </a:r>
            <a:r>
              <a:rPr lang="en-US" altLang="ko-KR" sz="1400">
                <a:solidFill>
                  <a:schemeClr val="tx1"/>
                </a:solidFill>
              </a:rPr>
              <a:t>JAVA_HOME 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이름으로 해 놓았고  </a:t>
            </a:r>
            <a:r>
              <a:rPr lang="en-US" altLang="ko-KR" sz="1400">
                <a:solidFill>
                  <a:schemeClr val="tx1"/>
                </a:solidFill>
              </a:rPr>
              <a:t>jdk </a:t>
            </a:r>
            <a:r>
              <a:rPr lang="ko-KR" altLang="en-US" sz="1400">
                <a:solidFill>
                  <a:schemeClr val="tx1"/>
                </a:solidFill>
              </a:rPr>
              <a:t>설치폴더의 </a:t>
            </a:r>
            <a:r>
              <a:rPr lang="en-US" altLang="ko-KR" sz="1400">
                <a:solidFill>
                  <a:schemeClr val="tx1"/>
                </a:solidFill>
              </a:rPr>
              <a:t>bin </a:t>
            </a:r>
            <a:r>
              <a:rPr lang="ko-KR" altLang="en-US" sz="1400">
                <a:solidFill>
                  <a:schemeClr val="tx1"/>
                </a:solidFill>
              </a:rPr>
              <a:t>폴더를 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path </a:t>
            </a:r>
            <a:r>
              <a:rPr lang="ko-KR" altLang="en-US" sz="1400">
                <a:solidFill>
                  <a:schemeClr val="tx1"/>
                </a:solidFill>
              </a:rPr>
              <a:t>에 등록해 놓는 작업임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4A0B1BE-069A-4D30-5C4C-27FFD617D6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45"/>
          <a:stretch/>
        </p:blipFill>
        <p:spPr>
          <a:xfrm>
            <a:off x="6427045" y="868627"/>
            <a:ext cx="3052328" cy="10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C98E-9C7E-216A-8D63-C418AF2AC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D6196E-1AF9-87A0-D551-655D3BFF6C2C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환경변수를 편집합니다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8BD5D-8892-EFDC-6083-68DDA5DF6475}"/>
              </a:ext>
            </a:extLst>
          </p:cNvPr>
          <p:cNvSpPr txBox="1"/>
          <p:nvPr/>
        </p:nvSpPr>
        <p:spPr>
          <a:xfrm>
            <a:off x="383544" y="863375"/>
            <a:ext cx="4354077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+mn-ea"/>
              </a:rPr>
              <a:t>(7) </a:t>
            </a:r>
            <a:r>
              <a:rPr lang="ko-KR" altLang="en-US" sz="1600" b="1">
                <a:latin typeface="+mn-ea"/>
              </a:rPr>
              <a:t>시스템 변수에서 아래와 같이 작업합니다</a:t>
            </a:r>
            <a:r>
              <a:rPr lang="en-US" altLang="ko-KR" sz="1600" b="1">
                <a:latin typeface="+mn-ea"/>
              </a:rPr>
              <a:t>.</a:t>
            </a:r>
          </a:p>
          <a:p>
            <a:r>
              <a:rPr lang="en-US" altLang="ko-KR" sz="1600" b="1">
                <a:latin typeface="+mn-ea"/>
              </a:rPr>
              <a:t>    [1] </a:t>
            </a:r>
            <a:r>
              <a:rPr lang="ko-KR" altLang="en-US" sz="1600" b="1">
                <a:latin typeface="+mn-ea"/>
              </a:rPr>
              <a:t>새로만들기</a:t>
            </a:r>
            <a:endParaRPr lang="en-US" altLang="ko-KR" sz="1600" b="1">
              <a:latin typeface="+mn-ea"/>
            </a:endParaRPr>
          </a:p>
          <a:p>
            <a:r>
              <a:rPr lang="en-US" altLang="ko-KR" sz="1600" b="1">
                <a:latin typeface="+mn-ea"/>
              </a:rPr>
              <a:t>    [2] </a:t>
            </a:r>
            <a:r>
              <a:rPr lang="ko-KR" altLang="en-US" sz="1600" b="1">
                <a:latin typeface="+mn-ea"/>
              </a:rPr>
              <a:t>변수 이름을  </a:t>
            </a:r>
            <a:r>
              <a:rPr lang="en-US" altLang="ko-KR" sz="1600" b="1">
                <a:latin typeface="+mn-ea"/>
              </a:rPr>
              <a:t>CLASSPATH</a:t>
            </a:r>
          </a:p>
          <a:p>
            <a:r>
              <a:rPr lang="en-US" altLang="ko-KR" sz="1600" b="1">
                <a:latin typeface="+mn-ea"/>
              </a:rPr>
              <a:t>         </a:t>
            </a:r>
            <a:r>
              <a:rPr lang="ko-KR" altLang="en-US" sz="1600" b="1">
                <a:latin typeface="+mn-ea"/>
              </a:rPr>
              <a:t>변수값</a:t>
            </a:r>
            <a:r>
              <a:rPr lang="en-US" altLang="ko-KR" sz="1600" b="1">
                <a:latin typeface="+mn-ea"/>
              </a:rPr>
              <a:t>:  %JAVA_HOME%\lib</a:t>
            </a:r>
          </a:p>
          <a:p>
            <a:r>
              <a:rPr lang="en-US" altLang="ko-KR" sz="1600" b="1">
                <a:latin typeface="+mn-ea"/>
              </a:rPr>
              <a:t>    [3] </a:t>
            </a:r>
            <a:r>
              <a:rPr lang="ko-KR" altLang="en-US" sz="1600" b="1">
                <a:latin typeface="+mn-ea"/>
              </a:rPr>
              <a:t>확인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4A8A57-705E-8589-007E-30028EAAF75F}"/>
              </a:ext>
            </a:extLst>
          </p:cNvPr>
          <p:cNvGrpSpPr/>
          <p:nvPr/>
        </p:nvGrpSpPr>
        <p:grpSpPr>
          <a:xfrm>
            <a:off x="559888" y="2165177"/>
            <a:ext cx="4325873" cy="4168140"/>
            <a:chOff x="589705" y="1912676"/>
            <a:chExt cx="4325873" cy="416814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CD0E33C-187B-F60D-8CF2-29D5AFB9F38A}"/>
                </a:ext>
              </a:extLst>
            </p:cNvPr>
            <p:cNvGrpSpPr/>
            <p:nvPr/>
          </p:nvGrpSpPr>
          <p:grpSpPr>
            <a:xfrm>
              <a:off x="589705" y="1912676"/>
              <a:ext cx="4325873" cy="4168140"/>
              <a:chOff x="5440000" y="1843102"/>
              <a:chExt cx="4325873" cy="416814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E63BD82-B210-1F49-E7EC-7B22F2501467}"/>
                  </a:ext>
                </a:extLst>
              </p:cNvPr>
              <p:cNvSpPr/>
              <p:nvPr/>
            </p:nvSpPr>
            <p:spPr>
              <a:xfrm>
                <a:off x="7100484" y="3927172"/>
                <a:ext cx="588396" cy="588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１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2DFF19D-BE4F-08BD-FC06-4754E8A3634F}"/>
                  </a:ext>
                </a:extLst>
              </p:cNvPr>
              <p:cNvSpPr/>
              <p:nvPr/>
            </p:nvSpPr>
            <p:spPr>
              <a:xfrm>
                <a:off x="7688880" y="4716615"/>
                <a:ext cx="588396" cy="588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54E7293-8132-5A77-9523-644B30E3BCDA}"/>
                  </a:ext>
                </a:extLst>
              </p:cNvPr>
              <p:cNvSpPr/>
              <p:nvPr/>
            </p:nvSpPr>
            <p:spPr>
              <a:xfrm>
                <a:off x="8999520" y="4668190"/>
                <a:ext cx="588396" cy="588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3931F7A-096C-3EA8-E828-0B2A966FDDBB}"/>
                  </a:ext>
                </a:extLst>
              </p:cNvPr>
              <p:cNvGrpSpPr/>
              <p:nvPr/>
            </p:nvGrpSpPr>
            <p:grpSpPr>
              <a:xfrm>
                <a:off x="5440000" y="1843102"/>
                <a:ext cx="4266554" cy="4168140"/>
                <a:chOff x="5440000" y="1843102"/>
                <a:chExt cx="4266554" cy="4168140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D49C1C31-6DCB-9C2C-923A-1F32F48F21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1843102"/>
                  <a:ext cx="4266554" cy="416814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481BF6-7622-7A37-E0DA-98931D18BED5}"/>
                    </a:ext>
                  </a:extLst>
                </p:cNvPr>
                <p:cNvSpPr txBox="1"/>
                <p:nvPr/>
              </p:nvSpPr>
              <p:spPr>
                <a:xfrm>
                  <a:off x="6476833" y="4847833"/>
                  <a:ext cx="872822" cy="1231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bIns="0" rtlCol="0" anchor="ctr" anchorCtr="0">
                  <a:spAutoFit/>
                </a:bodyPr>
                <a:lstStyle/>
                <a:p>
                  <a:r>
                    <a:rPr lang="en-US" altLang="ko-KR" sz="8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CLASSPATH</a:t>
                  </a:r>
                  <a:endParaRPr lang="ko-KR" altLang="en-US" sz="8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916ABC1-6FB9-25A5-33BE-8544F89E6070}"/>
                  </a:ext>
                </a:extLst>
              </p:cNvPr>
              <p:cNvSpPr/>
              <p:nvPr/>
            </p:nvSpPr>
            <p:spPr>
              <a:xfrm>
                <a:off x="6913244" y="3873659"/>
                <a:ext cx="588396" cy="58839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１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E0816-FB53-E78C-70B6-A2C43B7D7EFB}"/>
                  </a:ext>
                </a:extLst>
              </p:cNvPr>
              <p:cNvSpPr/>
              <p:nvPr/>
            </p:nvSpPr>
            <p:spPr>
              <a:xfrm>
                <a:off x="7501640" y="4909388"/>
                <a:ext cx="588396" cy="58839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/>
                  <a:t>2</a:t>
                </a:r>
                <a:endParaRPr lang="ko-KR" altLang="en-US" sz="2000" b="1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4D0918B7-1389-CA49-73E0-84AA207AC643}"/>
                  </a:ext>
                </a:extLst>
              </p:cNvPr>
              <p:cNvSpPr/>
              <p:nvPr/>
            </p:nvSpPr>
            <p:spPr>
              <a:xfrm>
                <a:off x="9177477" y="5045518"/>
                <a:ext cx="588396" cy="58839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/>
                  <a:t>3</a:t>
                </a:r>
                <a:endParaRPr lang="ko-KR" altLang="en-US" sz="2000" b="1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C9CF6CA-6598-2104-F3B7-14EAA02FBA2A}"/>
                </a:ext>
              </a:extLst>
            </p:cNvPr>
            <p:cNvSpPr/>
            <p:nvPr/>
          </p:nvSpPr>
          <p:spPr>
            <a:xfrm>
              <a:off x="1600200" y="4880610"/>
              <a:ext cx="83820" cy="236220"/>
            </a:xfrm>
            <a:prstGeom prst="rect">
              <a:avLst/>
            </a:prstGeom>
            <a:solidFill>
              <a:srgbClr val="F3F2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74DD14-3104-30DD-A2C6-0445813BA0B8}"/>
              </a:ext>
            </a:extLst>
          </p:cNvPr>
          <p:cNvCxnSpPr/>
          <p:nvPr/>
        </p:nvCxnSpPr>
        <p:spPr>
          <a:xfrm>
            <a:off x="6096000" y="0"/>
            <a:ext cx="0" cy="659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B4E335-17A0-6D35-1075-5B9809D44498}"/>
              </a:ext>
            </a:extLst>
          </p:cNvPr>
          <p:cNvSpPr txBox="1"/>
          <p:nvPr/>
        </p:nvSpPr>
        <p:spPr>
          <a:xfrm>
            <a:off x="6367381" y="179839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3. </a:t>
            </a:r>
            <a:r>
              <a:rPr lang="ko-KR" altLang="en-US">
                <a:solidFill>
                  <a:schemeClr val="bg1"/>
                </a:solidFill>
              </a:rPr>
              <a:t>자바 설치유무 확인 및 설치할 파이썬 버전확인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2FE18-BD0D-35C9-1FB9-D8377312B77A}"/>
              </a:ext>
            </a:extLst>
          </p:cNvPr>
          <p:cNvSpPr txBox="1"/>
          <p:nvPr/>
        </p:nvSpPr>
        <p:spPr>
          <a:xfrm>
            <a:off x="6470085" y="863375"/>
            <a:ext cx="53399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b="1">
                <a:latin typeface="+mn-ea"/>
              </a:rPr>
              <a:t>아나콘다 실행하여 프롬프트를 실행한뒤</a:t>
            </a:r>
            <a:endParaRPr lang="en-US" altLang="ko-KR" sz="1600" b="1">
              <a:latin typeface="+mn-ea"/>
            </a:endParaRPr>
          </a:p>
          <a:p>
            <a:r>
              <a:rPr lang="en-US" altLang="ko-KR" sz="1600" b="1">
                <a:latin typeface="+mn-ea"/>
              </a:rPr>
              <a:t>    java --version </a:t>
            </a:r>
            <a:r>
              <a:rPr lang="ko-KR" altLang="en-US" sz="1600" b="1">
                <a:latin typeface="+mn-ea"/>
              </a:rPr>
              <a:t>으로 자바가 잘 설치되었는지를 확인</a:t>
            </a:r>
            <a:endParaRPr lang="en-US" altLang="ko-KR" sz="1600" b="1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4A9053-0900-EAEF-C088-3D81163CB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06" y="1580729"/>
            <a:ext cx="5467350" cy="1266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1F5FFE-86BC-9E88-1913-0B03FBCFB8A7}"/>
              </a:ext>
            </a:extLst>
          </p:cNvPr>
          <p:cNvSpPr txBox="1"/>
          <p:nvPr/>
        </p:nvSpPr>
        <p:spPr>
          <a:xfrm>
            <a:off x="6546244" y="3172029"/>
            <a:ext cx="514182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</a:rPr>
              <a:t>(2) </a:t>
            </a:r>
            <a:r>
              <a:rPr lang="ko-KR" altLang="en-US" sz="1600" b="1">
                <a:latin typeface="+mn-ea"/>
              </a:rPr>
              <a:t>설치할 </a:t>
            </a:r>
            <a:r>
              <a:rPr lang="en-US" altLang="ko-KR" sz="1600" b="1">
                <a:latin typeface="+mn-ea"/>
              </a:rPr>
              <a:t>jpype</a:t>
            </a:r>
            <a:r>
              <a:rPr lang="ko-KR" altLang="en-US" sz="1600" b="1">
                <a:latin typeface="+mn-ea"/>
              </a:rPr>
              <a:t>는 </a:t>
            </a:r>
            <a:r>
              <a:rPr lang="en-US" altLang="ko-KR" sz="1600" b="1">
                <a:latin typeface="+mn-ea"/>
              </a:rPr>
              <a:t>3.7 </a:t>
            </a:r>
            <a:r>
              <a:rPr lang="ko-KR" altLang="en-US" sz="1600" b="1">
                <a:latin typeface="+mn-ea"/>
              </a:rPr>
              <a:t>임으로 파이썬도 </a:t>
            </a:r>
            <a:r>
              <a:rPr lang="en-US" altLang="ko-KR" sz="1600" b="1">
                <a:latin typeface="+mn-ea"/>
              </a:rPr>
              <a:t>3.7</a:t>
            </a:r>
            <a:r>
              <a:rPr lang="ko-KR" altLang="en-US" sz="1600" b="1">
                <a:latin typeface="+mn-ea"/>
              </a:rPr>
              <a:t>이 필요함</a:t>
            </a:r>
            <a:endParaRPr lang="en-US" altLang="ko-KR" sz="1600" b="1">
              <a:latin typeface="+mn-ea"/>
            </a:endParaRPr>
          </a:p>
          <a:p>
            <a:r>
              <a:rPr lang="en-US" altLang="ko-KR" sz="1600" b="1">
                <a:latin typeface="+mn-ea"/>
              </a:rPr>
              <a:t>(3) </a:t>
            </a:r>
            <a:r>
              <a:rPr lang="ko-KR" altLang="en-US" sz="1600" b="1">
                <a:latin typeface="+mn-ea"/>
              </a:rPr>
              <a:t>현재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미디어파이프 가상환경이</a:t>
            </a:r>
            <a:br>
              <a:rPr lang="en-US" altLang="ko-KR" sz="1600" b="1">
                <a:latin typeface="+mn-ea"/>
              </a:rPr>
            </a:br>
            <a:r>
              <a:rPr lang="ko-KR" altLang="en-US" sz="1600" b="1">
                <a:latin typeface="+mn-ea"/>
              </a:rPr>
              <a:t>   </a:t>
            </a:r>
            <a:r>
              <a:rPr lang="en-US" altLang="ko-KR" sz="1600" b="1">
                <a:latin typeface="+mn-ea"/>
              </a:rPr>
              <a:t>3.7</a:t>
            </a:r>
            <a:r>
              <a:rPr lang="ko-KR" altLang="en-US" sz="1600" b="1">
                <a:latin typeface="+mn-ea"/>
              </a:rPr>
              <a:t>대 임으로 </a:t>
            </a:r>
            <a:r>
              <a:rPr lang="en-US" altLang="ko-KR" sz="1600" b="1">
                <a:latin typeface="+mn-ea"/>
              </a:rPr>
              <a:t>mp</a:t>
            </a:r>
            <a:r>
              <a:rPr lang="ko-KR" altLang="en-US" sz="1600" b="1">
                <a:latin typeface="+mn-ea"/>
              </a:rPr>
              <a:t>에 설치하고자함</a:t>
            </a:r>
            <a:r>
              <a:rPr lang="en-US" altLang="ko-KR" sz="1600" b="1">
                <a:latin typeface="+mn-ea"/>
              </a:rPr>
              <a:t>.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mp </a:t>
            </a:r>
            <a:r>
              <a:rPr lang="ko-KR" altLang="en-US" sz="1600" b="1">
                <a:latin typeface="+mn-ea"/>
              </a:rPr>
              <a:t>가상환경 실행하여 버전 확인</a:t>
            </a:r>
            <a:r>
              <a:rPr lang="en-US" altLang="ko-KR" sz="1600" b="1">
                <a:latin typeface="+mn-ea"/>
              </a:rPr>
              <a:t>. 3.7 </a:t>
            </a:r>
            <a:r>
              <a:rPr lang="ko-KR" altLang="en-US" sz="1600" b="1">
                <a:latin typeface="+mn-ea"/>
              </a:rPr>
              <a:t>버전이면됨</a:t>
            </a:r>
            <a:br>
              <a:rPr lang="en-US" altLang="ko-KR" sz="1600" b="1">
                <a:latin typeface="+mn-ea"/>
              </a:rPr>
            </a:br>
            <a:r>
              <a:rPr lang="en-US" altLang="ko-KR" sz="1600" b="1">
                <a:latin typeface="+mn-ea"/>
              </a:rPr>
              <a:t>     (3.7.1,  3.7.2 </a:t>
            </a:r>
            <a:r>
              <a:rPr lang="ko-KR" altLang="en-US" sz="1600" b="1">
                <a:latin typeface="+mn-ea"/>
              </a:rPr>
              <a:t>상관없음</a:t>
            </a:r>
            <a:r>
              <a:rPr lang="en-US" altLang="ko-KR" sz="1600" b="1">
                <a:latin typeface="+mn-ea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9BE678-FC14-B23E-BE55-E78F8BE813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64"/>
          <a:stretch/>
        </p:blipFill>
        <p:spPr>
          <a:xfrm>
            <a:off x="6575233" y="4784130"/>
            <a:ext cx="3977371" cy="10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2437F4EA-9126-F0B9-9EB4-8AA90184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6" y="690881"/>
            <a:ext cx="6975738" cy="5842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C20C1-859A-D8EE-5587-E7ACCFCA2A56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/>
                </a:solidFill>
              </a:rPr>
              <a:t>4. jpype(</a:t>
            </a:r>
            <a:r>
              <a:rPr lang="en-US" altLang="ko-KR" b="0" i="0">
                <a:solidFill>
                  <a:srgbClr val="FFFF00"/>
                </a:solidFill>
                <a:effectLst/>
                <a:latin typeface="Apple SD Gothic Neo"/>
              </a:rPr>
              <a:t>python </a:t>
            </a:r>
            <a:r>
              <a:rPr lang="ko-KR" altLang="en-US" b="0" i="0">
                <a:solidFill>
                  <a:srgbClr val="FFFF00"/>
                </a:solidFill>
                <a:effectLst/>
                <a:latin typeface="Apple SD Gothic Neo"/>
              </a:rPr>
              <a:t>에서 </a:t>
            </a:r>
            <a:r>
              <a:rPr lang="en-US" altLang="ko-KR" b="0" i="0">
                <a:solidFill>
                  <a:srgbClr val="FFFF00"/>
                </a:solidFill>
                <a:effectLst/>
                <a:latin typeface="Apple SD Gothic Neo"/>
              </a:rPr>
              <a:t>java </a:t>
            </a:r>
            <a:r>
              <a:rPr lang="ko-KR" altLang="en-US" b="0" i="0">
                <a:solidFill>
                  <a:srgbClr val="FFFF00"/>
                </a:solidFill>
                <a:effectLst/>
                <a:latin typeface="Apple SD Gothic Neo"/>
              </a:rPr>
              <a:t>라이브러리를 이용할 수 있도록</a:t>
            </a:r>
            <a:r>
              <a:rPr lang="en-US" altLang="ko-KR">
                <a:solidFill>
                  <a:srgbClr val="FFFF00"/>
                </a:solidFill>
                <a:latin typeface="Apple SD Gothic Neo"/>
              </a:rPr>
              <a:t> </a:t>
            </a:r>
            <a:r>
              <a:rPr lang="ko-KR" altLang="en-US">
                <a:solidFill>
                  <a:srgbClr val="FFFF00"/>
                </a:solidFill>
                <a:latin typeface="Apple SD Gothic Neo"/>
              </a:rPr>
              <a:t>하는 </a:t>
            </a:r>
            <a:r>
              <a:rPr lang="ko-KR" altLang="en-US" b="0" i="0">
                <a:solidFill>
                  <a:srgbClr val="FFFF00"/>
                </a:solidFill>
                <a:effectLst/>
                <a:latin typeface="Apple SD Gothic Neo"/>
              </a:rPr>
              <a:t> </a:t>
            </a:r>
            <a:r>
              <a:rPr lang="en-US" altLang="ko-KR" b="0" i="0">
                <a:solidFill>
                  <a:srgbClr val="FFFF00"/>
                </a:solidFill>
                <a:effectLst/>
                <a:latin typeface="Apple SD Gothic Neo"/>
              </a:rPr>
              <a:t>Python </a:t>
            </a:r>
            <a:r>
              <a:rPr lang="ko-KR" altLang="en-US" b="0" i="0">
                <a:solidFill>
                  <a:srgbClr val="FFFF00"/>
                </a:solidFill>
                <a:effectLst/>
                <a:latin typeface="Apple SD Gothic Neo"/>
              </a:rPr>
              <a:t>에서 </a:t>
            </a:r>
            <a:r>
              <a:rPr lang="en-US" altLang="ko-KR" b="0" i="0">
                <a:solidFill>
                  <a:srgbClr val="FFFF00"/>
                </a:solidFill>
                <a:effectLst/>
                <a:latin typeface="Apple SD Gothic Neo"/>
              </a:rPr>
              <a:t>JVM </a:t>
            </a:r>
            <a:r>
              <a:rPr lang="ko-KR" altLang="en-US" b="0" i="0">
                <a:solidFill>
                  <a:srgbClr val="FFFF00"/>
                </a:solidFill>
                <a:effectLst/>
                <a:latin typeface="Apple SD Gothic Neo"/>
              </a:rPr>
              <a:t>을 띄운 뒤</a:t>
            </a:r>
            <a:r>
              <a:rPr lang="en-US" altLang="ko-KR" b="0" i="0">
                <a:solidFill>
                  <a:srgbClr val="FFFF00"/>
                </a:solidFill>
                <a:effectLst/>
                <a:latin typeface="Apple SD Gothic Neo"/>
              </a:rPr>
              <a:t>, </a:t>
            </a:r>
            <a:r>
              <a:rPr lang="ko-KR" altLang="en-US" b="0" i="0">
                <a:solidFill>
                  <a:srgbClr val="FFFF00"/>
                </a:solidFill>
                <a:effectLst/>
                <a:latin typeface="Apple SD Gothic Neo"/>
              </a:rPr>
              <a:t>서로 통신을 하는 라이브러리</a:t>
            </a:r>
            <a:r>
              <a:rPr lang="en-US" altLang="ko-KR" b="0" i="0">
                <a:solidFill>
                  <a:schemeClr val="bg1"/>
                </a:solidFill>
                <a:effectLst/>
                <a:latin typeface="Apple SD Gothic Neo"/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26CE81-E10F-FB2D-8BF1-782C7D13C74D}"/>
              </a:ext>
            </a:extLst>
          </p:cNvPr>
          <p:cNvCxnSpPr/>
          <p:nvPr/>
        </p:nvCxnSpPr>
        <p:spPr>
          <a:xfrm>
            <a:off x="2499360" y="822960"/>
            <a:ext cx="2082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1105A7-DE22-CF5C-F985-DA1758D593F3}"/>
              </a:ext>
            </a:extLst>
          </p:cNvPr>
          <p:cNvCxnSpPr/>
          <p:nvPr/>
        </p:nvCxnSpPr>
        <p:spPr>
          <a:xfrm>
            <a:off x="2509520" y="1127760"/>
            <a:ext cx="2082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D751884-BBB1-4518-69EA-ABA4D2E8715D}"/>
              </a:ext>
            </a:extLst>
          </p:cNvPr>
          <p:cNvCxnSpPr/>
          <p:nvPr/>
        </p:nvCxnSpPr>
        <p:spPr>
          <a:xfrm>
            <a:off x="2519680" y="1432560"/>
            <a:ext cx="2082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ECE8EAC-C406-86A8-26D4-1310C71DFF88}"/>
              </a:ext>
            </a:extLst>
          </p:cNvPr>
          <p:cNvCxnSpPr/>
          <p:nvPr/>
        </p:nvCxnSpPr>
        <p:spPr>
          <a:xfrm>
            <a:off x="2529840" y="1808480"/>
            <a:ext cx="2082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ED3816-82E7-1926-0109-34E07083FF06}"/>
              </a:ext>
            </a:extLst>
          </p:cNvPr>
          <p:cNvCxnSpPr>
            <a:cxnSpLocks/>
          </p:cNvCxnSpPr>
          <p:nvPr/>
        </p:nvCxnSpPr>
        <p:spPr>
          <a:xfrm>
            <a:off x="6360160" y="3931920"/>
            <a:ext cx="13614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806E04-C799-71A6-CB7A-4C3E4DCAC4A8}"/>
              </a:ext>
            </a:extLst>
          </p:cNvPr>
          <p:cNvCxnSpPr/>
          <p:nvPr/>
        </p:nvCxnSpPr>
        <p:spPr>
          <a:xfrm>
            <a:off x="3667760" y="5171440"/>
            <a:ext cx="2082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05122F4-3B6D-08BB-7871-3AAB7732AC4A}"/>
              </a:ext>
            </a:extLst>
          </p:cNvPr>
          <p:cNvGrpSpPr/>
          <p:nvPr/>
        </p:nvGrpSpPr>
        <p:grpSpPr>
          <a:xfrm>
            <a:off x="4612640" y="751842"/>
            <a:ext cx="4785360" cy="1167954"/>
            <a:chOff x="4612640" y="751842"/>
            <a:chExt cx="5781040" cy="116795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EF14C9-1EB8-B621-E617-4A7AAEEB22BE}"/>
                </a:ext>
              </a:extLst>
            </p:cNvPr>
            <p:cNvSpPr/>
            <p:nvPr/>
          </p:nvSpPr>
          <p:spPr>
            <a:xfrm>
              <a:off x="4612640" y="751842"/>
              <a:ext cx="5781040" cy="2283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</a:rPr>
                <a:t>cd\   </a:t>
              </a:r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 c</a:t>
              </a:r>
              <a:r>
                <a:rPr lang="ko-KR" altLang="en-US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드라이브 </a:t>
              </a:r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root </a:t>
              </a:r>
              <a:r>
                <a:rPr lang="ko-KR" altLang="en-US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디렉토리로 이동</a:t>
              </a:r>
              <a:endParaRPr lang="ko-KR" altLang="en-US" sz="12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E64A4D-E136-C1ED-E1E5-76235A8274E8}"/>
                </a:ext>
              </a:extLst>
            </p:cNvPr>
            <p:cNvSpPr/>
            <p:nvPr/>
          </p:nvSpPr>
          <p:spPr>
            <a:xfrm>
              <a:off x="4612640" y="1046482"/>
              <a:ext cx="5781040" cy="2283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</a:rPr>
                <a:t>cd data   </a:t>
              </a:r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 data</a:t>
              </a:r>
              <a:r>
                <a:rPr lang="ko-KR" altLang="en-US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디렉토리로 이동</a:t>
              </a:r>
              <a:endParaRPr lang="ko-KR" altLang="en-US" sz="12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B4D809D-A206-9B30-A4DC-4DBA602E9A6E}"/>
                </a:ext>
              </a:extLst>
            </p:cNvPr>
            <p:cNvSpPr/>
            <p:nvPr/>
          </p:nvSpPr>
          <p:spPr>
            <a:xfrm>
              <a:off x="4612640" y="1330962"/>
              <a:ext cx="5781040" cy="2283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</a:rPr>
                <a:t>cd down  </a:t>
              </a:r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 down </a:t>
              </a:r>
              <a:r>
                <a:rPr lang="ko-KR" altLang="en-US" sz="1200">
                  <a:solidFill>
                    <a:schemeClr val="accent2">
                      <a:lumMod val="50000"/>
                    </a:schemeClr>
                  </a:solidFill>
                  <a:sym typeface="Wingdings" panose="05000000000000000000" pitchFamily="2" charset="2"/>
                </a:rPr>
                <a:t>디렉토리로 이동</a:t>
              </a:r>
              <a:endParaRPr lang="ko-KR" altLang="en-US" sz="12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DF5449-213B-26F2-39E4-FF4814A361F5}"/>
                </a:ext>
              </a:extLst>
            </p:cNvPr>
            <p:cNvSpPr/>
            <p:nvPr/>
          </p:nvSpPr>
          <p:spPr>
            <a:xfrm>
              <a:off x="4612640" y="1691420"/>
              <a:ext cx="5781040" cy="2283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accent2">
                      <a:lumMod val="50000"/>
                    </a:schemeClr>
                  </a:solidFill>
                </a:rPr>
                <a:t>dir  </a:t>
              </a:r>
              <a:r>
                <a:rPr lang="ko-KR" altLang="en-US" sz="1200">
                  <a:solidFill>
                    <a:schemeClr val="accent2">
                      <a:lumMod val="50000"/>
                    </a:schemeClr>
                  </a:solidFill>
                </a:rPr>
                <a:t>로 파일리스트 확인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3249F0-092C-ECB2-A679-0BCE2F8EC4A8}"/>
              </a:ext>
            </a:extLst>
          </p:cNvPr>
          <p:cNvSpPr/>
          <p:nvPr/>
        </p:nvSpPr>
        <p:spPr>
          <a:xfrm>
            <a:off x="7894320" y="3817732"/>
            <a:ext cx="3586480" cy="2283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2">
                    <a:lumMod val="50000"/>
                  </a:schemeClr>
                </a:solidFill>
              </a:rPr>
              <a:t>pip install </a:t>
            </a:r>
            <a:r>
              <a:rPr lang="ko-KR" altLang="en-US" sz="1200">
                <a:solidFill>
                  <a:schemeClr val="accent2">
                    <a:lumMod val="50000"/>
                  </a:schemeClr>
                </a:solidFill>
              </a:rPr>
              <a:t>파일명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EC81FEE-4D4A-CEA9-456D-6D93A157669E}"/>
              </a:ext>
            </a:extLst>
          </p:cNvPr>
          <p:cNvCxnSpPr/>
          <p:nvPr/>
        </p:nvCxnSpPr>
        <p:spPr>
          <a:xfrm>
            <a:off x="3738555" y="3332480"/>
            <a:ext cx="33023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D751D3-31FF-54AE-3F7F-8EFF1ED2C82D}"/>
              </a:ext>
            </a:extLst>
          </p:cNvPr>
          <p:cNvGrpSpPr/>
          <p:nvPr/>
        </p:nvGrpSpPr>
        <p:grpSpPr>
          <a:xfrm>
            <a:off x="5954008" y="2646793"/>
            <a:ext cx="1013336" cy="574036"/>
            <a:chOff x="5954008" y="2646793"/>
            <a:chExt cx="1013336" cy="57403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A0A3E8D-581E-79F9-24EB-70BC9D663946}"/>
                </a:ext>
              </a:extLst>
            </p:cNvPr>
            <p:cNvSpPr/>
            <p:nvPr/>
          </p:nvSpPr>
          <p:spPr>
            <a:xfrm>
              <a:off x="5954008" y="2646793"/>
              <a:ext cx="1013336" cy="3045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accent2">
                      <a:lumMod val="50000"/>
                    </a:schemeClr>
                  </a:solidFill>
                </a:rPr>
                <a:t>파일 복사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5E3CDE7-1BA2-8E4B-1E6F-C366E5AAE393}"/>
                </a:ext>
              </a:extLst>
            </p:cNvPr>
            <p:cNvCxnSpPr/>
            <p:nvPr/>
          </p:nvCxnSpPr>
          <p:spPr>
            <a:xfrm>
              <a:off x="6096000" y="2941098"/>
              <a:ext cx="0" cy="2797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513BFA-BDF3-F961-EBFA-B585456D5585}"/>
              </a:ext>
            </a:extLst>
          </p:cNvPr>
          <p:cNvSpPr/>
          <p:nvPr/>
        </p:nvSpPr>
        <p:spPr>
          <a:xfrm>
            <a:off x="5928360" y="5052392"/>
            <a:ext cx="3586480" cy="2283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2">
                    <a:lumMod val="50000"/>
                  </a:schemeClr>
                </a:solidFill>
              </a:rPr>
              <a:t>pip install konpy</a:t>
            </a:r>
            <a:endParaRPr lang="ko-KR" altLang="en-US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595E6AFE-8019-1C4C-E58C-965F195C552E}"/>
              </a:ext>
            </a:extLst>
          </p:cNvPr>
          <p:cNvSpPr/>
          <p:nvPr/>
        </p:nvSpPr>
        <p:spPr>
          <a:xfrm>
            <a:off x="6979920" y="2753360"/>
            <a:ext cx="3017520" cy="944880"/>
          </a:xfrm>
          <a:custGeom>
            <a:avLst/>
            <a:gdLst>
              <a:gd name="connsiteX0" fmla="*/ 0 w 3017520"/>
              <a:gd name="connsiteY0" fmla="*/ 0 h 944880"/>
              <a:gd name="connsiteX1" fmla="*/ 2976880 w 3017520"/>
              <a:gd name="connsiteY1" fmla="*/ 20320 h 944880"/>
              <a:gd name="connsiteX2" fmla="*/ 3017520 w 3017520"/>
              <a:gd name="connsiteY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944880">
                <a:moveTo>
                  <a:pt x="0" y="0"/>
                </a:moveTo>
                <a:lnTo>
                  <a:pt x="2976880" y="20320"/>
                </a:lnTo>
                <a:lnTo>
                  <a:pt x="3017520" y="94488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62776A-EC18-BD75-57BF-B4FC222A2EA1}"/>
              </a:ext>
            </a:extLst>
          </p:cNvPr>
          <p:cNvSpPr txBox="1"/>
          <p:nvPr/>
        </p:nvSpPr>
        <p:spPr>
          <a:xfrm>
            <a:off x="7630160" y="528671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한국어 형태소 분석기 설치</a:t>
            </a:r>
          </a:p>
        </p:txBody>
      </p:sp>
    </p:spTree>
    <p:extLst>
      <p:ext uri="{BB962C8B-B14F-4D97-AF65-F5344CB8AC3E}">
        <p14:creationId xmlns:p14="http://schemas.microsoft.com/office/powerpoint/2010/main" val="33152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44EA-BBCD-34CF-F967-BD34286F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476200-D373-E250-3A49-01B1B1DA569E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/>
                </a:solidFill>
              </a:rPr>
              <a:t>5. </a:t>
            </a:r>
            <a:r>
              <a:rPr lang="ko-KR" altLang="en-US">
                <a:solidFill>
                  <a:schemeClr val="bg1"/>
                </a:solidFill>
              </a:rPr>
              <a:t>형태소 분석기 샘플을 실행해 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969C5-F49E-03EF-CBE9-E9A087EF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814030"/>
            <a:ext cx="10089197" cy="2081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F4E10-62F4-F0B6-AECC-CD9F52842C18}"/>
              </a:ext>
            </a:extLst>
          </p:cNvPr>
          <p:cNvSpPr txBox="1"/>
          <p:nvPr/>
        </p:nvSpPr>
        <p:spPr>
          <a:xfrm>
            <a:off x="670560" y="4935363"/>
            <a:ext cx="814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모든 설치후에도 이 부분이 안된다면 재부팅을 한뒤 다시 실행합니다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그럼에도 안된다면 어디선가 잘못 실행된 것이니 </a:t>
            </a:r>
            <a:r>
              <a:rPr lang="en-US" altLang="ko-KR"/>
              <a:t>path</a:t>
            </a:r>
            <a:r>
              <a:rPr lang="ko-KR" altLang="en-US"/>
              <a:t>등을 잘 살펴보시고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안되시면 처음부터 다시 작업해야 합니다</a:t>
            </a:r>
            <a:r>
              <a:rPr lang="en-US" altLang="ko-KR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6B581-1CF1-5C8E-5046-21B08CC6C21D}"/>
              </a:ext>
            </a:extLst>
          </p:cNvPr>
          <p:cNvSpPr txBox="1"/>
          <p:nvPr/>
        </p:nvSpPr>
        <p:spPr>
          <a:xfrm>
            <a:off x="670560" y="3105529"/>
            <a:ext cx="107162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from konlpy.tag import Komoran</a:t>
            </a:r>
          </a:p>
          <a:p>
            <a:r>
              <a:rPr lang="ko-KR" altLang="en-US"/>
              <a:t>komoran = Komoran()</a:t>
            </a:r>
          </a:p>
          <a:p>
            <a:r>
              <a:rPr lang="ko-KR" altLang="en-US"/>
              <a:t>print(komoran.morphs(u'우왕 코모란도 오픈소스가 되었어요'))</a:t>
            </a:r>
          </a:p>
          <a:p>
            <a:r>
              <a:rPr lang="ko-KR" altLang="en-US"/>
              <a:t>print(komoran.nouns(u'오픈소스에 관심 많은 멋진 개발자님들!'))</a:t>
            </a:r>
          </a:p>
          <a:p>
            <a:r>
              <a:rPr lang="ko-KR" altLang="en-US"/>
              <a:t>print(komoran.pos(u'한글형태소분석기 코모란 테스트 중 입니다.'))</a:t>
            </a:r>
          </a:p>
        </p:txBody>
      </p:sp>
    </p:spTree>
    <p:extLst>
      <p:ext uri="{BB962C8B-B14F-4D97-AF65-F5344CB8AC3E}">
        <p14:creationId xmlns:p14="http://schemas.microsoft.com/office/powerpoint/2010/main" val="31949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-1"/>
            <a:ext cx="12192000" cy="3345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D2CDC-4ECF-D9E9-83A5-49015A0E462D}"/>
              </a:ext>
            </a:extLst>
          </p:cNvPr>
          <p:cNvSpPr/>
          <p:nvPr/>
        </p:nvSpPr>
        <p:spPr>
          <a:xfrm>
            <a:off x="1238491" y="937549"/>
            <a:ext cx="2407534" cy="17825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>
                <a:solidFill>
                  <a:schemeClr val="bg1"/>
                </a:solidFill>
              </a:rPr>
              <a:t>Part.1</a:t>
            </a:r>
            <a:endParaRPr lang="ko-KR" altLang="en-US" sz="6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36E5A-7A4D-7699-C328-DFD2EADBAB29}"/>
              </a:ext>
            </a:extLst>
          </p:cNvPr>
          <p:cNvSpPr txBox="1"/>
          <p:nvPr/>
        </p:nvSpPr>
        <p:spPr>
          <a:xfrm>
            <a:off x="4641447" y="14748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빅데이터분석방법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188B-202E-3AF5-DBB4-54EDAB621856}"/>
              </a:ext>
            </a:extLst>
          </p:cNvPr>
          <p:cNvSpPr txBox="1"/>
          <p:nvPr/>
        </p:nvSpPr>
        <p:spPr>
          <a:xfrm>
            <a:off x="1238491" y="3512917"/>
            <a:ext cx="231582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구글검색 </a:t>
            </a:r>
            <a:r>
              <a:rPr lang="en-US" altLang="ko-KR">
                <a:solidFill>
                  <a:schemeClr val="bg1"/>
                </a:solidFill>
              </a:rPr>
              <a:t>Keyword</a:t>
            </a:r>
            <a:r>
              <a:rPr lang="ko-KR" altLang="en-US">
                <a:solidFill>
                  <a:schemeClr val="bg1"/>
                </a:solidFill>
              </a:rPr>
              <a:t>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CED2-5034-2A4E-D506-D8E2C7F28D7E}"/>
              </a:ext>
            </a:extLst>
          </p:cNvPr>
          <p:cNvSpPr txBox="1"/>
          <p:nvPr/>
        </p:nvSpPr>
        <p:spPr>
          <a:xfrm>
            <a:off x="1694967" y="3913302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데이터마이닝</a:t>
            </a:r>
            <a:r>
              <a:rPr lang="en-US" altLang="ko-KR" b="1"/>
              <a:t>, </a:t>
            </a:r>
            <a:r>
              <a:rPr lang="ko-KR" altLang="en-US" b="1"/>
              <a:t>텍스트마이닝</a:t>
            </a:r>
            <a:r>
              <a:rPr lang="en-US" altLang="ko-KR" b="1"/>
              <a:t>, </a:t>
            </a:r>
            <a:r>
              <a:rPr lang="ko-KR" altLang="en-US" b="1"/>
              <a:t>오피니언마이닝</a:t>
            </a:r>
            <a:r>
              <a:rPr lang="en-US" altLang="ko-KR" b="1"/>
              <a:t>, </a:t>
            </a:r>
            <a:r>
              <a:rPr lang="ko-KR" altLang="en-US" b="1"/>
              <a:t>웹마이닝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568AB-30A0-BC9C-1F6D-2680F29FFCB6}"/>
              </a:ext>
            </a:extLst>
          </p:cNvPr>
          <p:cNvSpPr txBox="1"/>
          <p:nvPr/>
        </p:nvSpPr>
        <p:spPr>
          <a:xfrm>
            <a:off x="1238491" y="4666186"/>
            <a:ext cx="311816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빅데이터분석 프로그램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FBE52-5F94-2E36-3D9B-BAEA90011C07}"/>
              </a:ext>
            </a:extLst>
          </p:cNvPr>
          <p:cNvSpPr txBox="1"/>
          <p:nvPr/>
        </p:nvSpPr>
        <p:spPr>
          <a:xfrm>
            <a:off x="1694967" y="5066570"/>
            <a:ext cx="81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https://www.finereport.com/kr/%EB%B9%85%EB%8D%B0%EC%9D%B4%ED%84%B0-%EB%B6%84%EC%84%9D-%ED%94%84%EB%A1%9C%EA%B7%B8%EB%9E%A8/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16450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-1"/>
            <a:ext cx="12192000" cy="3345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D2CDC-4ECF-D9E9-83A5-49015A0E462D}"/>
              </a:ext>
            </a:extLst>
          </p:cNvPr>
          <p:cNvSpPr/>
          <p:nvPr/>
        </p:nvSpPr>
        <p:spPr>
          <a:xfrm>
            <a:off x="1238491" y="937549"/>
            <a:ext cx="2407534" cy="17825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>
                <a:solidFill>
                  <a:schemeClr val="bg1"/>
                </a:solidFill>
              </a:rPr>
              <a:t>Part.2</a:t>
            </a:r>
            <a:endParaRPr lang="ko-KR" altLang="en-US" sz="6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36E5A-7A4D-7699-C328-DFD2EADBAB29}"/>
              </a:ext>
            </a:extLst>
          </p:cNvPr>
          <p:cNvSpPr txBox="1"/>
          <p:nvPr/>
        </p:nvSpPr>
        <p:spPr>
          <a:xfrm>
            <a:off x="4641447" y="14748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텍스트 마이닝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188B-202E-3AF5-DBB4-54EDAB621856}"/>
              </a:ext>
            </a:extLst>
          </p:cNvPr>
          <p:cNvSpPr txBox="1"/>
          <p:nvPr/>
        </p:nvSpPr>
        <p:spPr>
          <a:xfrm>
            <a:off x="1238491" y="4921478"/>
            <a:ext cx="3063659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논문검색사이트에서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948FF-CB33-7A71-2513-D3D6A48643FB}"/>
              </a:ext>
            </a:extLst>
          </p:cNvPr>
          <p:cNvSpPr txBox="1"/>
          <p:nvPr/>
        </p:nvSpPr>
        <p:spPr>
          <a:xfrm>
            <a:off x="1863138" y="5532871"/>
            <a:ext cx="7223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‘</a:t>
            </a:r>
            <a:r>
              <a:rPr lang="ko-KR" altLang="en-US" sz="2400"/>
              <a:t>텍스트마이닝</a:t>
            </a:r>
            <a:r>
              <a:rPr lang="en-US" altLang="ko-KR" sz="2400"/>
              <a:t>’ </a:t>
            </a:r>
            <a:r>
              <a:rPr lang="ko-KR" altLang="en-US" sz="2400"/>
              <a:t>을 포함하여 검색하여 봅니다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'</a:t>
            </a:r>
            <a:r>
              <a:rPr lang="ko-KR" altLang="en-US" sz="2400"/>
              <a:t>빅카인즈를 이용한</a:t>
            </a:r>
            <a:r>
              <a:rPr lang="en-US" altLang="ko-KR" sz="2400"/>
              <a:t>＇</a:t>
            </a:r>
            <a:r>
              <a:rPr lang="ko-KR" altLang="en-US" sz="2400"/>
              <a:t>을 이용하여 검색하여 봅니다</a:t>
            </a:r>
            <a:r>
              <a:rPr lang="en-US" altLang="ko-KR" sz="240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0E103-5BBE-C378-3B2B-EF28A7D071B4}"/>
              </a:ext>
            </a:extLst>
          </p:cNvPr>
          <p:cNvSpPr txBox="1"/>
          <p:nvPr/>
        </p:nvSpPr>
        <p:spPr>
          <a:xfrm>
            <a:off x="1238491" y="3588732"/>
            <a:ext cx="1415772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구글검색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9C39A-35AF-BA5A-6B8C-9F04D1225131}"/>
              </a:ext>
            </a:extLst>
          </p:cNvPr>
          <p:cNvSpPr txBox="1"/>
          <p:nvPr/>
        </p:nvSpPr>
        <p:spPr>
          <a:xfrm>
            <a:off x="1863138" y="4092502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텍스트마이닝 마케팅</a:t>
            </a:r>
            <a:r>
              <a:rPr lang="en-US" altLang="ko-KR" sz="2400"/>
              <a:t>, </a:t>
            </a:r>
            <a:r>
              <a:rPr lang="ko-KR" altLang="en-US" sz="2400"/>
              <a:t>텍스트마이닝과 추천시스템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4715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866</Words>
  <Application>Microsoft Office PowerPoint</Application>
  <PresentationFormat>와이드스크린</PresentationFormat>
  <Paragraphs>120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Gothic Neo</vt:lpstr>
      <vt:lpstr>inherit</vt:lpstr>
      <vt:lpstr>se-nanumgothic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블루커뮤니케이션</dc:creator>
  <cp:lastModifiedBy>블루커뮤니케이션</cp:lastModifiedBy>
  <cp:revision>34</cp:revision>
  <dcterms:created xsi:type="dcterms:W3CDTF">2024-01-24T08:30:54Z</dcterms:created>
  <dcterms:modified xsi:type="dcterms:W3CDTF">2024-02-04T13:20:27Z</dcterms:modified>
</cp:coreProperties>
</file>