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34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29" r:id="rId9"/>
    <p:sldId id="830" r:id="rId10"/>
    <p:sldId id="831" r:id="rId11"/>
    <p:sldId id="766" r:id="rId12"/>
    <p:sldId id="765" r:id="rId13"/>
    <p:sldId id="832" r:id="rId14"/>
    <p:sldId id="715" r:id="rId15"/>
    <p:sldId id="768" r:id="rId16"/>
    <p:sldId id="833" r:id="rId17"/>
    <p:sldId id="834" r:id="rId18"/>
    <p:sldId id="835" r:id="rId19"/>
    <p:sldId id="836" r:id="rId20"/>
    <p:sldId id="837" r:id="rId21"/>
    <p:sldId id="838" r:id="rId22"/>
    <p:sldId id="719" r:id="rId23"/>
    <p:sldId id="718" r:id="rId24"/>
    <p:sldId id="839" r:id="rId25"/>
    <p:sldId id="840" r:id="rId26"/>
    <p:sldId id="845" r:id="rId27"/>
    <p:sldId id="841" r:id="rId28"/>
    <p:sldId id="842" r:id="rId29"/>
    <p:sldId id="843" r:id="rId30"/>
    <p:sldId id="844" r:id="rId31"/>
    <p:sldId id="84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82" autoAdjust="0"/>
    <p:restoredTop sz="94258" autoAdjust="0"/>
  </p:normalViewPr>
  <p:slideViewPr>
    <p:cSldViewPr snapToGrid="0">
      <p:cViewPr>
        <p:scale>
          <a:sx n="110" d="100"/>
          <a:sy n="110" d="100"/>
        </p:scale>
        <p:origin x="-1920" y="-84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2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데이터 분석 개요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분석 활용 분야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국외 활용 사례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구글, 아마존, DHL, 넷플릭스, 스타벅스 등 국외 기업들이 데이터 분석 기술을 활용</a:t>
            </a:r>
            <a:endParaRPr lang="en-US" altLang="ko-KR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1903592" y="2085977"/>
            <a:ext cx="5336814" cy="4611224"/>
            <a:chOff x="823912" y="2147887"/>
            <a:chExt cx="7496174" cy="6476998"/>
          </a:xfrm>
        </p:grpSpPr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23912" y="2147887"/>
              <a:ext cx="7496174" cy="1781175"/>
            </a:xfrm>
            <a:prstGeom prst="rect">
              <a:avLst/>
            </a:prstGeom>
          </p:spPr>
        </p:pic>
        <p:pic>
          <p:nvPicPr>
            <p:cNvPr id="1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47725" y="3719511"/>
              <a:ext cx="7410450" cy="49053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분석 활용 분야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국내 활용 사례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신한카드, 엔씨소프트, 이마트, SK텔레콤 등 국내 기업들이 데이터 분석 기술을 선택이 아닌 필수적으로 활용</a:t>
            </a: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3437" y="2333625"/>
            <a:ext cx="7477125" cy="421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분석 도구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분석 도구를 선택할 때 고려 사항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처리 성능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데이터 구성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분석 기법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시각화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도구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분석 도구 종류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R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로버트 젠틀맨(Robert Gentleman)과 로스 이하카(Ross Ihaka)가 만든 오픈 소스 통계 프로그래밍 언어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도구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7825" y="2585681"/>
            <a:ext cx="5848349" cy="4072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분석 도구 종류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파이썬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귀도 반 로섬(Guido van Rossum)이 만든 프로그래밍 언어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도구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8300" y="2395026"/>
            <a:ext cx="5867400" cy="4104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분석 도구 종류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파이썬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아나콘다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도구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9700" y="2407587"/>
            <a:ext cx="6324599" cy="4345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분석 도구 종류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파이썬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구글 코랩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도구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7325" y="2428492"/>
            <a:ext cx="6229349" cy="431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분석 도구 종류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엑셀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마이크로소프트 사에서 만든 계산용 스프레드시트 프로그램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도구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5887" y="2407942"/>
            <a:ext cx="6372225" cy="4450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분석 도구로써의 파이썬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파이썬이 데이터 분석 도구로 유용한 이유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직관적이고 쉬운 문법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대량의 데이터를 빠르게 처리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다양한 라이브러리 지원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분석 도구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704856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분석이 무엇인지 알고 필요성에 대하여 설명한다.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분석 활용 분야에 대하여 설명한다.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분석 도구 종류에는 무엇이 있는지 알고, 데이터 분석 도구로써 파이썬을 설명한다.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분석 처리 과정에 대하여 설명한다.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 분석 처리 과정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2490063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처리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7759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 분석 처리 과정</a:t>
            </a: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962" y="2386012"/>
            <a:ext cx="898207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처리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7759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문제 해결의 목적 정의</a:t>
            </a: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문제 해결을 위한 데이터 분석의 목적을 정의할 때 고려 사항</a:t>
            </a:r>
            <a:endParaRPr lang="ko-KR" altLang="en-US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문제의 배경</a:t>
            </a:r>
            <a:endParaRPr lang="ko-KR" altLang="en-US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요구 사항 파악</a:t>
            </a:r>
            <a:endParaRPr lang="ko-KR" altLang="en-US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분석 범위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처리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7759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 수집</a:t>
            </a: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문제를 해결하기 위해 필요한 준비물을 준비하는 것</a:t>
            </a: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수집할 데이터의 속성을 찾아내서 정의해야 함</a:t>
            </a: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공공기관 홈페이지에서 무료로 제공하는 공공 데이터를 다운로드하여 수집</a:t>
            </a:r>
            <a:endParaRPr lang="ko-KR" altLang="en-US"/>
          </a:p>
          <a:p>
            <a:pPr marL="447675" lvl="2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grpSp>
        <p:nvGrpSpPr>
          <p:cNvPr id="13" name=""/>
          <p:cNvGrpSpPr/>
          <p:nvPr/>
        </p:nvGrpSpPr>
        <p:grpSpPr>
          <a:xfrm rot="0">
            <a:off x="1996721" y="2808246"/>
            <a:ext cx="5150557" cy="3843482"/>
            <a:chOff x="1362075" y="1008020"/>
            <a:chExt cx="5388682" cy="4021178"/>
          </a:xfrm>
        </p:grpSpPr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2"/>
            <a:srcRect r="16170"/>
            <a:stretch>
              <a:fillRect/>
            </a:stretch>
          </p:blipFill>
          <p:spPr>
            <a:xfrm>
              <a:off x="1362075" y="1008020"/>
              <a:ext cx="5381625" cy="1613278"/>
            </a:xfrm>
            <a:prstGeom prst="rect">
              <a:avLst/>
            </a:prstGeom>
          </p:spPr>
        </p:pic>
        <p:pic>
          <p:nvPicPr>
            <p:cNvPr id="10" name=""/>
            <p:cNvPicPr>
              <a:picLocks noChangeAspect="1"/>
            </p:cNvPicPr>
            <p:nvPr/>
          </p:nvPicPr>
          <p:blipFill rotWithShape="1">
            <a:blip r:embed="rId3"/>
            <a:srcRect b="38400"/>
            <a:stretch>
              <a:fillRect/>
            </a:stretch>
          </p:blipFill>
          <p:spPr>
            <a:xfrm>
              <a:off x="1378706" y="2355191"/>
              <a:ext cx="5372050" cy="26740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처리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77591" cy="54006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  <a:p>
            <a:pPr marL="447675" lvl="2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96338" y="1068717"/>
            <a:ext cx="4351322" cy="2501019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90414" y="3558496"/>
            <a:ext cx="4572000" cy="2976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처리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7759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 전처리와 정형화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데이터 전처리</a:t>
            </a:r>
            <a:endParaRPr lang="ko-KR" altLang="en-US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필터링, 데이터 형 변환, 정제 작업 등으로 이루어짐</a:t>
            </a:r>
            <a:endParaRPr lang="ko-KR" altLang="en-US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데이터 수집 단계에서 손실된 값을 보정하거나 무의미한 데이터를 제거하는 것</a:t>
            </a: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데이터 정형화</a:t>
            </a:r>
            <a:endParaRPr lang="ko-KR" altLang="en-US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에서는 데이터 분석이 수월하도록 데이터 통합, 데이터 변환, 데이터 축소 등의 가공 작업이 이루어짐</a:t>
            </a:r>
            <a:endParaRPr lang="ko-KR" altLang="en-US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/>
              <a:t>데이터 가공의 정형화를 통하여 분석의 효율을 높이는 것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marL="447675" lvl="2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처리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7759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 탐색과 분석</a:t>
            </a: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 spc="-100"/>
              <a:t>문제 해결 목적에 맞는 데이터를 수집하고 전처리 및 정형화 단계를 거친 이후의 단계</a:t>
            </a:r>
            <a:endParaRPr lang="ko-KR" altLang="en-US" spc="-100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 spc="-100"/>
              <a:t>미래 상황을 예측할 수 있는 자료로 제공될 수 있도록 다양한 수학적 연산과 추론 방법 이용</a:t>
            </a:r>
            <a:endParaRPr lang="ko-KR" altLang="en-US" spc="-100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marL="447675" lvl="2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grpSp>
        <p:nvGrpSpPr>
          <p:cNvPr id="16" name=""/>
          <p:cNvGrpSpPr/>
          <p:nvPr/>
        </p:nvGrpSpPr>
        <p:grpSpPr>
          <a:xfrm rot="0">
            <a:off x="771525" y="2943225"/>
            <a:ext cx="7639050" cy="1647825"/>
            <a:chOff x="771525" y="2686050"/>
            <a:chExt cx="7639050" cy="1647825"/>
          </a:xfrm>
        </p:grpSpPr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71525" y="2686050"/>
              <a:ext cx="7600950" cy="952500"/>
            </a:xfrm>
            <a:prstGeom prst="rect">
              <a:avLst/>
            </a:prstGeom>
          </p:spPr>
        </p:pic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47725" y="3724275"/>
              <a:ext cx="7562850" cy="609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처리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7759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 탐색과 분석</a:t>
            </a: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 spc="-100"/>
              <a:t>데이터 일반화</a:t>
            </a:r>
            <a:endParaRPr lang="ko-KR" altLang="en-US" spc="-100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marL="447675" lvl="2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9625" y="2343150"/>
            <a:ext cx="7524750" cy="249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처리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977591" cy="5400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활용을 위한 공유 및 평가</a:t>
            </a:r>
            <a:endParaRPr lang="ko-KR" altLang="en-US"/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r>
              <a:rPr lang="ko-KR" altLang="en-US" spc="-100"/>
              <a:t>올바른 개선 또는 해결책 제시를 위하여 공유하여 평가</a:t>
            </a:r>
            <a:endParaRPr lang="ko-KR" altLang="en-US" spc="-100"/>
          </a:p>
          <a:p>
            <a:pPr marL="628650" lvl="2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marL="447675" lvl="2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7725" y="2343150"/>
            <a:ext cx="7448550" cy="280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01 </a:t>
            </a:r>
            <a:r>
              <a:rPr lang="ko-KR" altLang="en-US" sz="2400" b="1">
                <a:latin typeface="맑은 고딕"/>
                <a:ea typeface="맑은 고딕"/>
              </a:rPr>
              <a:t>데이터 분석 이해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02</a:t>
            </a:r>
            <a:r>
              <a:rPr lang="ko-KR" altLang="en-US" sz="2400" b="1">
                <a:latin typeface="맑은 고딕"/>
                <a:ea typeface="맑은 고딕"/>
              </a:rPr>
              <a:t> 데이터 분석 활용 분야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03 </a:t>
            </a:r>
            <a:r>
              <a:rPr lang="ko-KR" altLang="en-US" sz="2400" b="1">
                <a:latin typeface="맑은 고딕"/>
                <a:ea typeface="맑은 고딕"/>
              </a:rPr>
              <a:t>데이터 분석 도구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04</a:t>
            </a:r>
            <a:r>
              <a:rPr lang="ko-KR" altLang="en-US" sz="2400" b="1">
                <a:latin typeface="맑은 고딕"/>
                <a:ea typeface="맑은 고딕"/>
              </a:rPr>
              <a:t> 데이터 분석 처리 과정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 분석 이해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분석 정의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데이터(Data)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사실</a:t>
            </a:r>
            <a:r>
              <a:rPr lang="en-US" altLang="ko-KR"/>
              <a:t>(Fact)</a:t>
            </a:r>
            <a:r>
              <a:rPr lang="ko-KR" altLang="en-US"/>
              <a:t>을 표현한 것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숫자, 문자, 이미지, 오디오, 동영상 등의 형식으로 나타낸 모든 것을 의미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필요에 따라 정보(Information)가 될 수 있음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데이터 분석이란</a:t>
            </a:r>
            <a:r>
              <a:rPr lang="en-US" altLang="ko-KR"/>
              <a:t>?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분석 이해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3912" y="3595687"/>
            <a:ext cx="7496174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분석 정의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데이터 분석을 위한 데이터 특징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문제 해결또는 인사이트 도출을 위한 데이터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데이터 분석을 하는 목적은 문제 해결이나 개선을 위함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정확한 수치 데이터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데이터 분석을 위해서는 수집한 데이터가 정확한 수치 데이터여야 하고 그 수치 표현 형식도 일관되어야 함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적당한 양의 데이터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데이터 분석을 할 때 적은 양의 데이터를 이용하게 되면 한쪽으로 편향된 결과가 나타나 문제 해결 및 인사이트 도출에 적절하지 않은 정보를 제시할 수 있음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분석 이해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분석 필요성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필요성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분석 이해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0100" y="2190750"/>
            <a:ext cx="7543800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 분석 필요성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데이터 분석가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데이터 분석을 전문적으로 하는 사람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분석 이해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450" y="2419350"/>
            <a:ext cx="4076545" cy="299674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6725" y="4024767"/>
            <a:ext cx="4724400" cy="2833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 분석 활용 분야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486</ep:Words>
  <ep:PresentationFormat>화면 슬라이드 쇼(4:3)</ep:PresentationFormat>
  <ep:Paragraphs>112</ep:Paragraphs>
  <ep:Slides>29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1. 데이터 분석 이해</vt:lpstr>
      <vt:lpstr>1. 데이터 분석 이해</vt:lpstr>
      <vt:lpstr>1. 데이터 분석 이해</vt:lpstr>
      <vt:lpstr>1. 데이터 분석 이해</vt:lpstr>
      <vt:lpstr>슬라이드 9</vt:lpstr>
      <vt:lpstr>2. 데이터 분석 활용 분야</vt:lpstr>
      <vt:lpstr>2. 데이터 분석 활용 분야</vt:lpstr>
      <vt:lpstr>슬라이드 12</vt:lpstr>
      <vt:lpstr>3. 데이터 분석 도구</vt:lpstr>
      <vt:lpstr>3. 데이터 분석 도구</vt:lpstr>
      <vt:lpstr>3. 데이터 분석 도구</vt:lpstr>
      <vt:lpstr>3. 데이터 분석 도구</vt:lpstr>
      <vt:lpstr>3. 데이터 분석 도구</vt:lpstr>
      <vt:lpstr>3. 데이터 분석 도구</vt:lpstr>
      <vt:lpstr>3. 데이터 분석 도구</vt:lpstr>
      <vt:lpstr>슬라이드 20</vt:lpstr>
      <vt:lpstr>4. 데이터 분석 처리 과정</vt:lpstr>
      <vt:lpstr>4. 데이터 분석 처리 과정</vt:lpstr>
      <vt:lpstr>4. 데이터 분석 처리 과정</vt:lpstr>
      <vt:lpstr>4. 데이터 분석 처리 과정</vt:lpstr>
      <vt:lpstr>4. 데이터 분석 처리 과정</vt:lpstr>
      <vt:lpstr>4. 데이터 분석 처리 과정</vt:lpstr>
      <vt:lpstr>4. 데이터 분석 처리 과정</vt:lpstr>
      <vt:lpstr>4. 데이터 분석 처리 과정</vt:lpstr>
      <vt:lpstr>슬라이드 29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2023-05-25T09:14:57.089</dcterms:modified>
  <cp:revision>630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