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130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87" r:id="rId9"/>
    <p:sldId id="888" r:id="rId10"/>
    <p:sldId id="889" r:id="rId11"/>
    <p:sldId id="890" r:id="rId12"/>
    <p:sldId id="891" r:id="rId13"/>
    <p:sldId id="892" r:id="rId14"/>
    <p:sldId id="766" r:id="rId15"/>
    <p:sldId id="765" r:id="rId16"/>
    <p:sldId id="893" r:id="rId17"/>
    <p:sldId id="894" r:id="rId18"/>
    <p:sldId id="895" r:id="rId19"/>
    <p:sldId id="896" r:id="rId20"/>
    <p:sldId id="897" r:id="rId21"/>
    <p:sldId id="898" r:id="rId22"/>
    <p:sldId id="899" r:id="rId23"/>
    <p:sldId id="900" r:id="rId24"/>
    <p:sldId id="901" r:id="rId25"/>
    <p:sldId id="902" r:id="rId26"/>
    <p:sldId id="903" r:id="rId27"/>
    <p:sldId id="904" r:id="rId28"/>
    <p:sldId id="905" r:id="rId29"/>
    <p:sldId id="906" r:id="rId30"/>
    <p:sldId id="907" r:id="rId31"/>
    <p:sldId id="908" r:id="rId32"/>
    <p:sldId id="909" r:id="rId33"/>
    <p:sldId id="910" r:id="rId34"/>
    <p:sldId id="911" r:id="rId35"/>
    <p:sldId id="879" r:id="rId36"/>
    <p:sldId id="880" r:id="rId37"/>
    <p:sldId id="912" r:id="rId38"/>
    <p:sldId id="913" r:id="rId39"/>
    <p:sldId id="914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860" autoAdjust="0"/>
    <p:restoredTop sz="94258" autoAdjust="0"/>
  </p:normalViewPr>
  <p:slideViewPr>
    <p:cSldViewPr snapToGrid="0">
      <p:cViewPr varScale="1">
        <p:scale>
          <a:sx n="100" d="100"/>
          <a:sy n="100" d="100"/>
        </p:scale>
        <p:origin x="-1920" y="-84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50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presProps" Target="presProps.xml"  /><Relationship Id="rId42" Type="http://schemas.openxmlformats.org/officeDocument/2006/relationships/viewProps" Target="viewProps.xml"  /><Relationship Id="rId43" Type="http://schemas.openxmlformats.org/officeDocument/2006/relationships/theme" Target="theme/theme1.xml"  /><Relationship Id="rId44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2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347787" y="693188"/>
            <a:ext cx="6448425" cy="45624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lvl="0" algn="ctr">
              <a:defRPr/>
            </a:pPr>
            <a:r>
              <a:rPr lang="en-US" altLang="ko-KR" sz="5400" b="1" kern="0" cap="none" spc="0"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0" cap="none" spc="0"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>
          <a:xfrm>
            <a:off x="3044869" y="6309320"/>
            <a:ext cx="2912977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/>
                <a:ea typeface="Adobe Kaiti Std R"/>
              </a:rPr>
              <a:t>Copyright© 2021 </a:t>
            </a:r>
            <a:endParaRPr lang="ko-KR" altLang="ko-KR" sz="1100" b="1">
              <a:solidFill>
                <a:schemeClr val="bg1"/>
              </a:solidFill>
              <a:latin typeface="Adobe Kaiti Std R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4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&lt;10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병원 노쇼 환자 데이터 분석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 전처리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이상치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데이터의 분포를 이용하여 특정 범위 이외의 값을 이상치로 판단하고 </a:t>
            </a:r>
            <a:r>
              <a:rPr lang="ko-KR" altLang="en-US">
                <a:solidFill>
                  <a:schemeClr val="tx1"/>
                </a:solidFill>
              </a:rPr>
              <a:t>제거하기 위해 </a:t>
            </a:r>
            <a:r>
              <a:rPr lang="en-US" altLang="ko-KR">
                <a:solidFill>
                  <a:schemeClr val="tx1"/>
                </a:solidFill>
              </a:rPr>
              <a:t>boxplot()</a:t>
            </a:r>
            <a:r>
              <a:rPr lang="ko-KR" altLang="en-US">
                <a:solidFill>
                  <a:schemeClr val="tx1"/>
                </a:solidFill>
              </a:rPr>
              <a:t>을 이용하여 이상치를 찾는다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전처리의 이해</a:t>
            </a:r>
            <a:endParaRPr lang="ko-KR" altLang="en-US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8262" y="2664454"/>
            <a:ext cx="6467475" cy="3870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 전처리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목적에 맞는 변수 추출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일반적인 방법으로는 상관 분석과 주성분 분석이 있음</a:t>
            </a:r>
            <a:endParaRPr lang="ko-KR" altLang="en-US"/>
          </a:p>
          <a:p>
            <a:pPr lvl="3">
              <a:defRPr/>
            </a:pPr>
            <a:r>
              <a:rPr lang="ko-KR" altLang="en-US">
                <a:solidFill>
                  <a:schemeClr val="tx1"/>
                </a:solidFill>
              </a:rPr>
              <a:t>상관분석은 상관관계 함수</a:t>
            </a:r>
            <a:r>
              <a:rPr lang="en-US" altLang="ko-KR">
                <a:solidFill>
                  <a:schemeClr val="tx1"/>
                </a:solidFill>
              </a:rPr>
              <a:t>(corr())</a:t>
            </a:r>
            <a:r>
              <a:rPr lang="ko-KR" altLang="en-US">
                <a:solidFill>
                  <a:schemeClr val="tx1"/>
                </a:solidFill>
              </a:rPr>
              <a:t>을 이용</a:t>
            </a:r>
            <a:endParaRPr lang="ko-KR" altLang="en-US">
              <a:solidFill>
                <a:schemeClr val="tx1"/>
              </a:solidFill>
            </a:endParaRPr>
          </a:p>
          <a:p>
            <a:pPr lvl="3">
              <a:defRPr/>
            </a:pPr>
            <a:r>
              <a:rPr lang="ko-KR" altLang="en-US">
                <a:solidFill>
                  <a:schemeClr val="tx1"/>
                </a:solidFill>
              </a:rPr>
              <a:t>주성분분석은 </a:t>
            </a:r>
            <a:r>
              <a:rPr lang="en-US" altLang="ko-KR">
                <a:solidFill>
                  <a:schemeClr val="tx1"/>
                </a:solidFill>
              </a:rPr>
              <a:t>PCA</a:t>
            </a:r>
            <a:r>
              <a:rPr lang="ko-KR" altLang="en-US">
                <a:solidFill>
                  <a:schemeClr val="tx1"/>
                </a:solidFill>
              </a:rPr>
              <a:t>를 이용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전처리의 이해</a:t>
            </a:r>
            <a:endParaRPr lang="ko-KR" altLang="en-US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1137" y="2947429"/>
            <a:ext cx="6181725" cy="3724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병원 노쇼 환자 </a:t>
            </a:r>
            <a:endParaRPr lang="ko-KR" altLang="en-US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데이터 분석 실습 (1)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문제 정의</a:t>
            </a:r>
            <a:endParaRPr kumimoji="0" lang="ko-KR" altLang="en-US" b="1" i="0" u="none" strike="noStrike" kern="1200" cap="none" spc="0" normalizeH="0" baseline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A 병원에서는 예약한 환자들이 오지 않아 진료가 원활히 이루어지지 않는 일이 발생</a:t>
            </a: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예약하고 오지 않는 환자들의 특징을 파악</a:t>
            </a: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‘No Show’ 발생률을 줄일 수 있는 아이디어를 제시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변수 설명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31" name=""/>
          <p:cNvGrpSpPr/>
          <p:nvPr/>
        </p:nvGrpSpPr>
        <p:grpSpPr>
          <a:xfrm rot="0">
            <a:off x="1450181" y="3138340"/>
            <a:ext cx="6243637" cy="3643459"/>
            <a:chOff x="866775" y="1695450"/>
            <a:chExt cx="7410450" cy="4324350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6775" y="1695450"/>
              <a:ext cx="7410450" cy="3467100"/>
            </a:xfrm>
            <a:prstGeom prst="rect">
              <a:avLst/>
            </a:prstGeom>
          </p:spPr>
        </p:pic>
        <p:pic>
          <p:nvPicPr>
            <p:cNvPr id="2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23925" y="5048250"/>
              <a:ext cx="7353300" cy="9715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읽기와 확인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필요한 라이브러리를 불러오고, 판다스를 사용해 데이터 셋 읽기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2869" y="2045279"/>
            <a:ext cx="5778261" cy="4675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읽기와 확인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컬럼명을 확인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35" name=""/>
          <p:cNvGrpSpPr/>
          <p:nvPr/>
        </p:nvGrpSpPr>
        <p:grpSpPr>
          <a:xfrm rot="0">
            <a:off x="1187450" y="2301574"/>
            <a:ext cx="6769100" cy="3137730"/>
            <a:chOff x="885825" y="2000779"/>
            <a:chExt cx="7372350" cy="3417359"/>
          </a:xfrm>
        </p:grpSpPr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85825" y="2000779"/>
              <a:ext cx="7372350" cy="1628775"/>
            </a:xfrm>
            <a:prstGeom prst="rect">
              <a:avLst/>
            </a:prstGeom>
          </p:spPr>
        </p:pic>
        <p:pic>
          <p:nvPicPr>
            <p:cNvPr id="3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00112" y="3598862"/>
              <a:ext cx="7343774" cy="18192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읽기와 확인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전반적인 정보 확인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6804" y="2035860"/>
            <a:ext cx="5250392" cy="47110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결측치 확인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axis = 1로 설정하면 행별 열 방향을 의미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axis = 0으로 설정하면 컬럼(열)별 행 방향을 의미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841" y="2538166"/>
            <a:ext cx="4321140" cy="3215602"/>
          </a:xfrm>
          <a:prstGeom prst="rect">
            <a:avLst/>
          </a:prstGeom>
        </p:spPr>
      </p:pic>
      <p:grpSp>
        <p:nvGrpSpPr>
          <p:cNvPr id="38" name=""/>
          <p:cNvGrpSpPr/>
          <p:nvPr/>
        </p:nvGrpSpPr>
        <p:grpSpPr>
          <a:xfrm rot="0">
            <a:off x="4468091" y="2528213"/>
            <a:ext cx="4572830" cy="3188054"/>
            <a:chOff x="900112" y="2182812"/>
            <a:chExt cx="7362826" cy="5122333"/>
          </a:xfrm>
        </p:grpSpPr>
        <p:pic>
          <p:nvPicPr>
            <p:cNvPr id="3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23925" y="2182812"/>
              <a:ext cx="7296150" cy="1857375"/>
            </a:xfrm>
            <a:prstGeom prst="rect">
              <a:avLst/>
            </a:prstGeom>
          </p:spPr>
        </p:pic>
        <p:pic>
          <p:nvPicPr>
            <p:cNvPr id="4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00112" y="3999971"/>
              <a:ext cx="7362825" cy="33051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통계량을 이용하여 이상치 제거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describe( ) 함수를 사용하여 통계량 확인</a:t>
            </a: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나이가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 이상인 값으로만 추출하여 이상치 제거</a:t>
            </a: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400" y="2498332"/>
            <a:ext cx="4561749" cy="2898611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37171" y="2515510"/>
            <a:ext cx="4435476" cy="192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데이터 타입 변환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수치형</a:t>
            </a: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ko-KR" altLang="en-US">
                <a:solidFill>
                  <a:schemeClr val="tx1"/>
                </a:solidFill>
              </a:rPr>
              <a:t>문자열 데이터를 수치형 데이터로 변환</a:t>
            </a: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ko-KR">
                <a:solidFill>
                  <a:schemeClr val="tx1"/>
                </a:solidFill>
              </a:rPr>
              <a:t>value_count()</a:t>
            </a:r>
            <a:r>
              <a:rPr lang="ko-KR" altLang="en-US">
                <a:solidFill>
                  <a:schemeClr val="tx1"/>
                </a:solidFill>
              </a:rPr>
              <a:t>를 이용하여 결과 확인</a:t>
            </a:r>
            <a:endParaRPr lang="ko-KR" altLang="en-US">
              <a:solidFill>
                <a:schemeClr val="tx1"/>
              </a:solidFill>
            </a:endParaRPr>
          </a:p>
          <a:p>
            <a:pPr marL="628650" lvl="3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38" name=""/>
          <p:cNvGrpSpPr/>
          <p:nvPr/>
        </p:nvGrpSpPr>
        <p:grpSpPr>
          <a:xfrm rot="0">
            <a:off x="1464203" y="2760552"/>
            <a:ext cx="6215592" cy="3094908"/>
            <a:chOff x="871537" y="2495550"/>
            <a:chExt cx="7400926" cy="3685117"/>
          </a:xfrm>
        </p:grpSpPr>
        <p:pic>
          <p:nvPicPr>
            <p:cNvPr id="36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14400" y="2495550"/>
              <a:ext cx="7315200" cy="1866900"/>
            </a:xfrm>
            <a:prstGeom prst="rect">
              <a:avLst/>
            </a:prstGeom>
          </p:spPr>
        </p:pic>
        <p:pic>
          <p:nvPicPr>
            <p:cNvPr id="3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71537" y="4275667"/>
              <a:ext cx="7400925" cy="1905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809632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전처리 과정이 필요한 이유를 알고, 전처리 과정에 필요한 작업이 무엇인지 설명한다.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데이터에서 결측치를 찾아 처리하여 가공한다.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데이터에서 통계량과 시각화를 이용하여 이상치를 찾아 제거한다.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데이터의 값 오류를 찾아 처리하여 가공한다.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시각화 기법을 사용하여 중요한 특성을 추출한다.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분석에 용이하도록 데이터 타입을 변환한다.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타입 변환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datetime 형으로 변환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판다스에서 제공하는 to_datetime( ) 함수를 사용</a:t>
            </a:r>
            <a:endParaRPr lang="ko-KR" altLang="en-US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7126" y="2345365"/>
            <a:ext cx="4849747" cy="4408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298430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새로운 변수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‘wating_day’ 컬럼을 추가</a:t>
            </a:r>
            <a:endParaRPr lang="ko-KR" altLang="en-US">
              <a:solidFill>
                <a:schemeClr val="tx1"/>
              </a:solidFill>
            </a:endParaRPr>
          </a:p>
          <a:p>
            <a:pPr marL="628650" lvl="2" indent="-180975">
              <a:defRPr/>
            </a:pPr>
            <a:r>
              <a:rPr lang="ko-KR" altLang="en-US">
                <a:solidFill>
                  <a:schemeClr val="tx1"/>
                </a:solidFill>
              </a:rPr>
              <a:t>환자가 예약하고 병원 방문까지 기다리는 기간을 추가</a:t>
            </a: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0651" y="1414369"/>
            <a:ext cx="5098742" cy="5065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337232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새로운 변수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새로운 컬럼의 이상치 확인</a:t>
            </a:r>
            <a:endParaRPr lang="ko-KR" altLang="en-US">
              <a:solidFill>
                <a:schemeClr val="tx1"/>
              </a:solidFill>
            </a:endParaRPr>
          </a:p>
          <a:p>
            <a:pPr marL="628650" lvl="2" indent="-180975">
              <a:defRPr/>
            </a:pPr>
            <a:r>
              <a:rPr lang="en-US" altLang="ko-KR">
                <a:solidFill>
                  <a:schemeClr val="tx1"/>
                </a:solidFill>
              </a:rPr>
              <a:t>d</a:t>
            </a:r>
            <a:r>
              <a:rPr lang="ko-KR" altLang="en-US">
                <a:solidFill>
                  <a:schemeClr val="tx1"/>
                </a:solidFill>
              </a:rPr>
              <a:t>escribe( ) 함수를 사용</a:t>
            </a: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이상치 제거</a:t>
            </a:r>
            <a:endParaRPr lang="ko-KR" altLang="en-US">
              <a:solidFill>
                <a:schemeClr val="tx1"/>
              </a:solidFill>
            </a:endParaRPr>
          </a:p>
          <a:p>
            <a:pPr marL="628650" lvl="2" indent="-180975">
              <a:defRPr/>
            </a:pPr>
            <a:r>
              <a:rPr lang="ko-KR" altLang="en-US">
                <a:solidFill>
                  <a:schemeClr val="tx1"/>
                </a:solidFill>
              </a:rPr>
              <a:t>0과 같거나 큰 값만 추출하여 이상치를 제거</a:t>
            </a:r>
            <a:endParaRPr lang="ko-KR" altLang="en-US">
              <a:solidFill>
                <a:schemeClr val="tx1"/>
              </a:solidFill>
            </a:endParaRPr>
          </a:p>
          <a:p>
            <a:pPr marL="628650" lvl="3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48125" y="1245659"/>
            <a:ext cx="4741333" cy="3164994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48125" y="4445192"/>
            <a:ext cx="4741333" cy="210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값 확인하여 이상치 제거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Age</a:t>
            </a:r>
            <a:endParaRPr lang="en-US" altLang="ko-KR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ko-KR" altLang="en-US">
                <a:solidFill>
                  <a:schemeClr val="tx1"/>
                </a:solidFill>
              </a:rPr>
              <a:t>이상치 확인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unique( ) 함수를 사용</a:t>
            </a:r>
            <a:endParaRPr lang="ko-KR" altLang="en-US">
              <a:solidFill>
                <a:schemeClr val="tx1"/>
              </a:solidFill>
            </a:endParaRPr>
          </a:p>
          <a:p>
            <a:pPr marL="809625" lvl="4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2112" y="2490055"/>
            <a:ext cx="5819774" cy="3691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값 확인하여 이상치 제거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/>
              <a:t>Age</a:t>
            </a:r>
            <a:endParaRPr lang="en-US" altLang="ko-KR"/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/>
            </a:pPr>
            <a:r>
              <a:rPr lang="en-US" altLang="ko-KR"/>
              <a:t>b</a:t>
            </a:r>
            <a:r>
              <a:rPr lang="ko-KR" altLang="en-US"/>
              <a:t>oxplot( ) 함수로 시각화하여 이상치를 확인하고 제거</a:t>
            </a:r>
            <a:endParaRPr lang="ko-KR" altLang="en-US"/>
          </a:p>
          <a:p>
            <a:pPr marL="809625" lvl="4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44" name=""/>
          <p:cNvGrpSpPr/>
          <p:nvPr/>
        </p:nvGrpSpPr>
        <p:grpSpPr>
          <a:xfrm rot="0">
            <a:off x="119911" y="2619904"/>
            <a:ext cx="4452088" cy="2416647"/>
            <a:chOff x="876300" y="2471737"/>
            <a:chExt cx="7391400" cy="4012141"/>
          </a:xfrm>
        </p:grpSpPr>
        <p:pic>
          <p:nvPicPr>
            <p:cNvPr id="4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76300" y="2471737"/>
              <a:ext cx="7391400" cy="1914525"/>
            </a:xfrm>
            <a:prstGeom prst="rect">
              <a:avLst/>
            </a:prstGeom>
          </p:spPr>
        </p:pic>
        <p:pic>
          <p:nvPicPr>
            <p:cNvPr id="4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5350" y="4359804"/>
              <a:ext cx="7334250" cy="2124075"/>
            </a:xfrm>
            <a:prstGeom prst="rect">
              <a:avLst/>
            </a:prstGeom>
          </p:spPr>
        </p:pic>
      </p:grpSp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2638425"/>
            <a:ext cx="4411928" cy="2558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목적에 적합한 변수 추출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waiting_day와 ‘No-show’ </a:t>
            </a:r>
            <a:endParaRPr lang="en-US" altLang="ko-KR">
              <a:solidFill>
                <a:schemeClr val="tx1"/>
              </a:solidFill>
            </a:endParaRPr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/>
            </a:pPr>
            <a:r>
              <a:rPr lang="en-US" altLang="ko-KR">
                <a:solidFill>
                  <a:schemeClr val="tx1"/>
                </a:solidFill>
              </a:rPr>
              <a:t>waiting_day == 0 (</a:t>
            </a:r>
            <a:r>
              <a:rPr lang="ko-KR" altLang="en-US">
                <a:solidFill>
                  <a:schemeClr val="tx1"/>
                </a:solidFill>
              </a:rPr>
              <a:t>방문 당일 예약한 환자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809625" lvl="4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0012" y="2439458"/>
            <a:ext cx="6403976" cy="3414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목적에 적합한 변수 추출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waiting_day와 ‘No-show’</a:t>
            </a:r>
            <a:endParaRPr lang="en-US" altLang="ko-KR">
              <a:solidFill>
                <a:schemeClr val="tx1"/>
              </a:solidFill>
            </a:endParaRPr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/>
            </a:pPr>
            <a:r>
              <a:rPr lang="en-US" altLang="ko-KR">
                <a:solidFill>
                  <a:schemeClr val="tx1"/>
                </a:solidFill>
              </a:rPr>
              <a:t>waiting_day &lt;= 10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기다리는 날이 </a:t>
            </a:r>
            <a:r>
              <a:rPr lang="en-US" altLang="ko-KR">
                <a:solidFill>
                  <a:schemeClr val="tx1"/>
                </a:solidFill>
              </a:rPr>
              <a:t>10</a:t>
            </a:r>
            <a:r>
              <a:rPr lang="ko-KR" altLang="en-US">
                <a:solidFill>
                  <a:schemeClr val="tx1"/>
                </a:solidFill>
              </a:rPr>
              <a:t>일 이하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809625" lvl="4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543" y="2413098"/>
            <a:ext cx="4459737" cy="1191577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9073" y="2406505"/>
            <a:ext cx="4448169" cy="3968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목적에 적합한 변수 추출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/>
              <a:t>ScheduledDay/AppointmentDay와 ‘No-show’</a:t>
            </a:r>
            <a:endParaRPr lang="en-US" altLang="ko-KR"/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/>
            </a:pPr>
            <a:endParaRPr lang="en-US" altLang="ko-KR"/>
          </a:p>
          <a:p>
            <a:pPr marL="809625" lvl="4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147" y="2262187"/>
            <a:ext cx="4426852" cy="3660223"/>
          </a:xfrm>
          <a:prstGeom prst="rect">
            <a:avLst/>
          </a:prstGeom>
        </p:spPr>
      </p:pic>
      <p:grpSp>
        <p:nvGrpSpPr>
          <p:cNvPr id="52" name=""/>
          <p:cNvGrpSpPr/>
          <p:nvPr/>
        </p:nvGrpSpPr>
        <p:grpSpPr>
          <a:xfrm rot="0">
            <a:off x="4618508" y="2252662"/>
            <a:ext cx="4461437" cy="3683279"/>
            <a:chOff x="-2438400" y="1295400"/>
            <a:chExt cx="7372350" cy="6086475"/>
          </a:xfrm>
        </p:grpSpPr>
        <p:pic>
          <p:nvPicPr>
            <p:cNvPr id="50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2433637" y="1295400"/>
              <a:ext cx="7343774" cy="2133600"/>
            </a:xfrm>
            <a:prstGeom prst="rect">
              <a:avLst/>
            </a:prstGeom>
          </p:spPr>
        </p:pic>
        <p:pic>
          <p:nvPicPr>
            <p:cNvPr id="5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2438400" y="3390900"/>
              <a:ext cx="7372350" cy="39909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목적에 적합한 변수 추출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재방문 환자와 ‘No-show’</a:t>
            </a:r>
            <a:endParaRPr lang="en-US" altLang="ko-KR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ko-KR" altLang="en-US">
                <a:solidFill>
                  <a:schemeClr val="tx1"/>
                </a:solidFill>
              </a:rPr>
              <a:t>환자의 병원 예약 횟수</a:t>
            </a:r>
            <a:endParaRPr lang="ko-KR" altLang="en-US">
              <a:solidFill>
                <a:schemeClr val="tx1"/>
              </a:solidFill>
            </a:endParaRPr>
          </a:p>
          <a:p>
            <a:pPr marL="447675" lvl="2" indent="0">
              <a:buNone/>
              <a:defRPr/>
            </a:pPr>
            <a:r>
              <a:rPr lang="en-US" altLang="ko-KR">
                <a:solidFill>
                  <a:schemeClr val="tx1"/>
                </a:solidFill>
              </a:rPr>
              <a:t>    - </a:t>
            </a:r>
            <a:r>
              <a:rPr lang="ko-KR" altLang="en-US">
                <a:solidFill>
                  <a:schemeClr val="tx1"/>
                </a:solidFill>
              </a:rPr>
              <a:t>환자 번호로 </a:t>
            </a:r>
            <a:r>
              <a:rPr lang="en-US" altLang="ko-KR">
                <a:solidFill>
                  <a:schemeClr val="tx1"/>
                </a:solidFill>
              </a:rPr>
              <a:t>value_counts()</a:t>
            </a:r>
            <a:r>
              <a:rPr lang="ko-KR" altLang="en-US">
                <a:solidFill>
                  <a:schemeClr val="tx1"/>
                </a:solidFill>
              </a:rPr>
              <a:t> 함수 이용</a:t>
            </a:r>
            <a:endParaRPr lang="en-US" altLang="ko-KR">
              <a:solidFill>
                <a:schemeClr val="tx1"/>
              </a:solidFill>
            </a:endParaRPr>
          </a:p>
          <a:p>
            <a:pPr marL="809625" lvl="4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60" name="그룹 54"/>
          <p:cNvGrpSpPr/>
          <p:nvPr/>
        </p:nvGrpSpPr>
        <p:grpSpPr>
          <a:xfrm rot="0">
            <a:off x="4610155" y="1066765"/>
            <a:ext cx="4106081" cy="2832921"/>
            <a:chOff x="852487" y="2586037"/>
            <a:chExt cx="7434262" cy="5210175"/>
          </a:xfrm>
        </p:grpSpPr>
        <p:pic>
          <p:nvPicPr>
            <p:cNvPr id="61" name="그림 5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57250" y="2586037"/>
              <a:ext cx="7429500" cy="1685925"/>
            </a:xfrm>
            <a:prstGeom prst="rect">
              <a:avLst/>
            </a:prstGeom>
          </p:spPr>
        </p:pic>
        <p:pic>
          <p:nvPicPr>
            <p:cNvPr id="62" name="그림 5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52487" y="4224338"/>
              <a:ext cx="7343774" cy="3571875"/>
            </a:xfrm>
            <a:prstGeom prst="rect">
              <a:avLst/>
            </a:prstGeom>
          </p:spPr>
        </p:pic>
      </p:grpSp>
      <p:pic>
        <p:nvPicPr>
          <p:cNvPr id="63" name="그림 5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052" y="3906697"/>
            <a:ext cx="3973948" cy="2808462"/>
          </a:xfrm>
          <a:prstGeom prst="rect">
            <a:avLst/>
          </a:prstGeom>
        </p:spPr>
      </p:pic>
      <p:grpSp>
        <p:nvGrpSpPr>
          <p:cNvPr id="64" name="그룹 7"/>
          <p:cNvGrpSpPr/>
          <p:nvPr/>
        </p:nvGrpSpPr>
        <p:grpSpPr>
          <a:xfrm rot="0">
            <a:off x="4610155" y="3895615"/>
            <a:ext cx="4050614" cy="2780711"/>
            <a:chOff x="909637" y="2595562"/>
            <a:chExt cx="7362826" cy="5317595"/>
          </a:xfrm>
        </p:grpSpPr>
        <p:pic>
          <p:nvPicPr>
            <p:cNvPr id="65" name="그림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14400" y="2595562"/>
              <a:ext cx="7315200" cy="1666875"/>
            </a:xfrm>
            <a:prstGeom prst="rect">
              <a:avLst/>
            </a:prstGeom>
          </p:spPr>
        </p:pic>
        <p:pic>
          <p:nvPicPr>
            <p:cNvPr id="66" name="그림 1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09637" y="4198408"/>
              <a:ext cx="7362825" cy="37147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목적에 적합한 변수 추출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재방문 환자와 ‘No-show’</a:t>
            </a:r>
            <a:endParaRPr lang="en-US" altLang="ko-KR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ko-KR" altLang="en-US">
                <a:solidFill>
                  <a:schemeClr val="tx1"/>
                </a:solidFill>
              </a:rPr>
              <a:t>환자별로 기다리는 기간에 따른 노쇼 발생 건수 확인</a:t>
            </a:r>
            <a:endParaRPr lang="ko-KR" altLang="en-US">
              <a:solidFill>
                <a:schemeClr val="tx1"/>
              </a:solidFill>
            </a:endParaRPr>
          </a:p>
          <a:p>
            <a:pPr lvl="3">
              <a:defRPr/>
            </a:pPr>
            <a:r>
              <a:rPr lang="en-US" altLang="ko-KR">
                <a:solidFill>
                  <a:schemeClr val="tx1"/>
                </a:solidFill>
              </a:rPr>
              <a:t>wating_day</a:t>
            </a:r>
            <a:r>
              <a:rPr lang="ko-KR" altLang="en-US">
                <a:solidFill>
                  <a:schemeClr val="tx1"/>
                </a:solidFill>
              </a:rPr>
              <a:t>를 </a:t>
            </a:r>
            <a:r>
              <a:rPr lang="en-US" altLang="ko-KR">
                <a:solidFill>
                  <a:schemeClr val="tx1"/>
                </a:solidFill>
              </a:rPr>
              <a:t>50</a:t>
            </a:r>
            <a:r>
              <a:rPr lang="ko-KR" altLang="en-US">
                <a:solidFill>
                  <a:schemeClr val="tx1"/>
                </a:solidFill>
              </a:rPr>
              <a:t>일 이상인 경우 환자별 노쇼의 발생 횟수</a:t>
            </a:r>
            <a:endParaRPr lang="ko-KR" altLang="en-US">
              <a:solidFill>
                <a:schemeClr val="tx1"/>
              </a:solidFill>
            </a:endParaRPr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marL="809625" lvl="4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0028" y="2656416"/>
            <a:ext cx="5403943" cy="3930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01 </a:t>
            </a:r>
            <a:r>
              <a:rPr lang="ko-KR" altLang="en-US" sz="2100" b="1">
                <a:latin typeface="맑은 고딕"/>
                <a:ea typeface="맑은 고딕"/>
              </a:rPr>
              <a:t>데이터 전처리의 이해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02</a:t>
            </a:r>
            <a:r>
              <a:rPr lang="ko-KR" altLang="en-US" sz="2100" b="1">
                <a:latin typeface="맑은 고딕"/>
                <a:ea typeface="맑은 고딕"/>
              </a:rPr>
              <a:t> 병원 노쇼 환자 데이터 분석 실습 (1)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03</a:t>
            </a:r>
            <a:r>
              <a:rPr lang="ko-KR" altLang="en-US" sz="2100" b="1">
                <a:latin typeface="맑은 고딕"/>
                <a:ea typeface="맑은 고딕"/>
              </a:rPr>
              <a:t> 병원 노쇼 환자 데이터 분석 실습 (2)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17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목적에 적합한 변수 추출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SMS_received와 waiting_day, ‘No-show’</a:t>
            </a:r>
            <a:endParaRPr lang="en-US" altLang="ko-KR">
              <a:solidFill>
                <a:schemeClr val="tx1"/>
              </a:solidFill>
            </a:endParaRPr>
          </a:p>
          <a:p>
            <a:pPr marL="628650" lvl="2" indent="-180975">
              <a:defRPr/>
            </a:pPr>
            <a:r>
              <a:rPr lang="ko-KR" altLang="en-US">
                <a:solidFill>
                  <a:schemeClr val="tx1"/>
                </a:solidFill>
              </a:rPr>
              <a:t>알림 메시지 허용 여부와 기다리는 기간에 따른 노쇼 발생 횟수 확인</a:t>
            </a:r>
            <a:endParaRPr lang="en-US" altLang="ko-KR">
              <a:solidFill>
                <a:schemeClr val="tx1"/>
              </a:solidFill>
            </a:endParaRPr>
          </a:p>
          <a:p>
            <a:pPr marL="809625" lvl="4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2328" y="2454010"/>
            <a:ext cx="4369672" cy="3499151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2499" y="2464155"/>
            <a:ext cx="4358292" cy="3749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63371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목적에 적합한 변수 추출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상관관계로 확인</a:t>
            </a: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ko-KR">
                <a:solidFill>
                  <a:schemeClr val="tx1"/>
                </a:solidFill>
              </a:rPr>
              <a:t>corr()</a:t>
            </a:r>
            <a:r>
              <a:rPr lang="ko-KR" altLang="en-US">
                <a:solidFill>
                  <a:schemeClr val="tx1"/>
                </a:solidFill>
              </a:rPr>
              <a:t>로 </a:t>
            </a:r>
            <a:r>
              <a:rPr lang="en-US" altLang="ko-KR">
                <a:solidFill>
                  <a:schemeClr val="tx1"/>
                </a:solidFill>
              </a:rPr>
              <a:t>SMS_received, waiting_day</a:t>
            </a:r>
            <a:r>
              <a:rPr lang="ko-KR" altLang="en-US">
                <a:solidFill>
                  <a:schemeClr val="tx1"/>
                </a:solidFill>
              </a:rPr>
              <a:t>와 ‘</a:t>
            </a:r>
            <a:r>
              <a:rPr lang="en-US" altLang="ko-KR">
                <a:solidFill>
                  <a:schemeClr val="tx1"/>
                </a:solidFill>
              </a:rPr>
              <a:t>No-show’</a:t>
            </a:r>
            <a:r>
              <a:rPr lang="ko-KR" altLang="en-US">
                <a:solidFill>
                  <a:schemeClr val="tx1"/>
                </a:solidFill>
              </a:rPr>
              <a:t> 간의 상관관계를 구한 뒤 </a:t>
            </a:r>
            <a:r>
              <a:rPr lang="en-US" altLang="ko-KR">
                <a:solidFill>
                  <a:schemeClr val="tx1"/>
                </a:solidFill>
              </a:rPr>
              <a:t>heatmap()</a:t>
            </a:r>
            <a:r>
              <a:rPr lang="ko-KR" altLang="en-US">
                <a:solidFill>
                  <a:schemeClr val="tx1"/>
                </a:solidFill>
              </a:rPr>
              <a:t>을 사용</a:t>
            </a:r>
            <a:endParaRPr lang="ko-KR" altLang="en-US">
              <a:solidFill>
                <a:schemeClr val="tx1"/>
              </a:solidFill>
            </a:endParaRPr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marL="809625" lvl="4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0724" y="2396622"/>
            <a:ext cx="5162551" cy="41354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병원 노쇼 환자 데이터 분석 실습 (1)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목적에 적합한 변수 추출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노쇼의 특징 파악 정리</a:t>
            </a:r>
            <a:endParaRPr lang="ko-KR" altLang="en-US"/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/>
            </a:pPr>
            <a:endParaRPr lang="en-US" altLang="ko-KR"/>
          </a:p>
          <a:p>
            <a:pPr marL="809625" lvl="4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2038" y="2157412"/>
            <a:ext cx="7019924" cy="3958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병원 노쇼 환자 </a:t>
            </a:r>
            <a:endParaRPr lang="ko-KR" altLang="en-US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데이터 분석 실습 (2)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병원 노쇼 환자 데이터 분석 실습 (2)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No-show와 연결하여 </a:t>
            </a:r>
            <a:r>
              <a:rPr kumimoji="0" lang="ko-KR" altLang="en-US" b="1" i="0" u="none" strike="noStrike" kern="1200" cap="none" spc="0" normalizeH="0" baseline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변수의 특성 파악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6874" y="1889240"/>
            <a:ext cx="5810249" cy="4044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병원 노쇼 환자 데이터 분석 실습 (2)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No-show와 연결하여 </a:t>
            </a:r>
            <a:r>
              <a:rPr kumimoji="0" lang="ko-KR" altLang="en-US" b="1" i="0" u="none" strike="noStrike" kern="1200" cap="none" spc="0" normalizeH="0" baseline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변수의 특성 파악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60" name=""/>
          <p:cNvGrpSpPr/>
          <p:nvPr/>
        </p:nvGrpSpPr>
        <p:grpSpPr>
          <a:xfrm rot="0">
            <a:off x="1609725" y="1840264"/>
            <a:ext cx="5924550" cy="4493038"/>
            <a:chOff x="866775" y="2024062"/>
            <a:chExt cx="7391400" cy="5605462"/>
          </a:xfrm>
        </p:grpSpPr>
        <p:pic>
          <p:nvPicPr>
            <p:cNvPr id="58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95350" y="2024062"/>
              <a:ext cx="7353300" cy="1628775"/>
            </a:xfrm>
            <a:prstGeom prst="rect">
              <a:avLst/>
            </a:prstGeom>
          </p:spPr>
        </p:pic>
        <p:pic>
          <p:nvPicPr>
            <p:cNvPr id="5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66775" y="3629025"/>
              <a:ext cx="7391400" cy="40005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병원 노쇼 환자 데이터 분석 실습 (2)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No-show와 연결하여 </a:t>
            </a:r>
            <a:r>
              <a:rPr kumimoji="0" lang="ko-KR" altLang="en-US" b="1" i="0" u="none" strike="noStrike" kern="1200" cap="none" spc="0" normalizeH="0" baseline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변수의 특성 파악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4950" y="1910860"/>
            <a:ext cx="6134100" cy="4457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 전처리의 이해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 전처리가 필요한 이유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데이터 왜곡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결측치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이상치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중복된 데이터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모델의 정확도 저하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전처리 과정을 거치지 않은 데이터 셋에서는 모델의 정확도가 낮아질 수 있음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시간 낭비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전처리 되지 않은 데이터 셋에서 분석을 수행하는 것은 시간과 비용이 낭비되는 것을 의미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전처리의 이해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 전처리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데이터 타입의 일관성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함수를 통해 일괄적으로 데이터 타입을 변경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전처리의 이해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5016" y="2409817"/>
            <a:ext cx="4049930" cy="402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 전처리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결측값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전처리의 이해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100" y="2271385"/>
            <a:ext cx="4340900" cy="3280912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90790" y="2279120"/>
            <a:ext cx="4243030" cy="3316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 전처리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결측값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전처리의 이해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538" y="2264406"/>
            <a:ext cx="4410462" cy="348495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3538" y="2230276"/>
            <a:ext cx="4355819" cy="3556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 전처리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결측값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전처리의 이해</a:t>
            </a:r>
            <a:endParaRPr lang="ko-KR" altLang="en-US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125" y="2130165"/>
            <a:ext cx="4336617" cy="3606357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113999"/>
            <a:ext cx="4356394" cy="3781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640</ep:Words>
  <ep:PresentationFormat>화면 슬라이드 쇼(4:3)</ep:PresentationFormat>
  <ep:Paragraphs>141</ep:Paragraphs>
  <ep:Slides>37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1. 데이터 전처리의 이해</vt:lpstr>
      <vt:lpstr>1. 데이터 전처리의 이해</vt:lpstr>
      <vt:lpstr>1. 데이터 전처리의 이해</vt:lpstr>
      <vt:lpstr>1. 데이터 전처리의 이해</vt:lpstr>
      <vt:lpstr>1. 데이터 전처리의 이해</vt:lpstr>
      <vt:lpstr>1. 데이터 전처리의 이해</vt:lpstr>
      <vt:lpstr>1. 데이터 전처리의 이해</vt:lpstr>
      <vt:lpstr>슬라이드 12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2. 병원 노쇼 환자 데이터 분석 실습 (1)</vt:lpstr>
      <vt:lpstr>슬라이드 33</vt:lpstr>
      <vt:lpstr>3. 병원 노쇼 환자 데이터 분석 실습 (2)</vt:lpstr>
      <vt:lpstr>3. 병원 노쇼 환자 데이터 분석 실습 (2)</vt:lpstr>
      <vt:lpstr>3. 병원 노쇼 환자 데이터 분석 실습 (2)</vt:lpstr>
      <vt:lpstr>슬라이드 37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nmedi</cp:lastModifiedBy>
  <dcterms:modified xsi:type="dcterms:W3CDTF">2023-05-30T05:38:43.004</dcterms:modified>
  <cp:revision>957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