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766" r:id="rId20"/>
    <p:sldId id="765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879" r:id="rId32"/>
    <p:sldId id="880" r:id="rId33"/>
    <p:sldId id="908" r:id="rId34"/>
    <p:sldId id="909" r:id="rId35"/>
    <p:sldId id="910" r:id="rId36"/>
    <p:sldId id="91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392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2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주식 시세 예측 분석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결측치 처리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drop( ) 함수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interpolate( ) 함수 사용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9838" y="1254700"/>
            <a:ext cx="5203434" cy="2183824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84599" y="3488311"/>
            <a:ext cx="5210175" cy="3282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빈도 설정</a:t>
            </a:r>
            <a:endParaRPr lang="ko-KR" altLang="en-US"/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index 속성 이용하여 빈도 설정 확인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asfreq() </a:t>
            </a:r>
            <a:r>
              <a:rPr lang="ko-KR" altLang="en-US">
                <a:solidFill>
                  <a:schemeClr val="tx1"/>
                </a:solidFill>
              </a:rPr>
              <a:t>함수를 사용해서 빈도 설정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grpSp>
        <p:nvGrpSpPr>
          <p:cNvPr id="25" name=""/>
          <p:cNvGrpSpPr/>
          <p:nvPr/>
        </p:nvGrpSpPr>
        <p:grpSpPr>
          <a:xfrm rot="0">
            <a:off x="148641" y="2787105"/>
            <a:ext cx="4423359" cy="2813268"/>
            <a:chOff x="914400" y="1885950"/>
            <a:chExt cx="7334250" cy="4664604"/>
          </a:xfrm>
        </p:grpSpPr>
        <p:pic>
          <p:nvPicPr>
            <p:cNvPr id="2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4400" y="1885950"/>
              <a:ext cx="7315200" cy="3086100"/>
            </a:xfrm>
            <a:prstGeom prst="rect">
              <a:avLst/>
            </a:prstGeom>
          </p:spPr>
        </p:pic>
        <p:pic>
          <p:nvPicPr>
            <p:cNvPr id="2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4400" y="4921779"/>
              <a:ext cx="7334250" cy="1628775"/>
            </a:xfrm>
            <a:prstGeom prst="rect">
              <a:avLst/>
            </a:prstGeom>
          </p:spPr>
        </p:pic>
      </p:grpSp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83933" y="2758320"/>
            <a:ext cx="4434847" cy="3693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빈도 설정</a:t>
            </a:r>
            <a:endParaRPr lang="ko-KR" altLang="en-US" b="1"/>
          </a:p>
          <a:p>
            <a:pPr lvl="2">
              <a:defRPr/>
            </a:pPr>
            <a:r>
              <a:rPr lang="ko-KR" altLang="en-US"/>
              <a:t>asfreq( ) 함수를 사용하여 빈도를 설정할 때 사용하는 옵션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374" y="2376198"/>
            <a:ext cx="5429250" cy="4291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특징량 만들기</a:t>
            </a:r>
            <a:endParaRPr lang="ko-KR" altLang="en-US"/>
          </a:p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rolling()</a:t>
            </a:r>
            <a:r>
              <a:rPr lang="ko-KR" altLang="en-US">
                <a:solidFill>
                  <a:schemeClr val="tx1"/>
                </a:solidFill>
              </a:rPr>
              <a:t>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사용</a:t>
            </a:r>
            <a:endParaRPr lang="ko-KR" altLang="en-US">
              <a:solidFill>
                <a:schemeClr val="tx1"/>
              </a:solidFill>
            </a:endParaRPr>
          </a:p>
          <a:p>
            <a:pPr lvl="3">
              <a:defRPr/>
            </a:pPr>
            <a:r>
              <a:rPr lang="ko-KR" altLang="en-US">
                <a:solidFill>
                  <a:schemeClr val="tx1"/>
                </a:solidFill>
              </a:rPr>
              <a:t>사용법 </a:t>
            </a:r>
            <a:r>
              <a:rPr lang="en-US" altLang="ko-KR">
                <a:solidFill>
                  <a:schemeClr val="tx1"/>
                </a:solidFill>
              </a:rPr>
              <a:t>: rolling(shift</a:t>
            </a:r>
            <a:r>
              <a:rPr lang="ko-KR" altLang="en-US">
                <a:solidFill>
                  <a:schemeClr val="tx1"/>
                </a:solidFill>
              </a:rPr>
              <a:t>횟수</a:t>
            </a:r>
            <a:r>
              <a:rPr lang="en-US" altLang="ko-KR">
                <a:solidFill>
                  <a:schemeClr val="tx1"/>
                </a:solidFill>
              </a:rPr>
              <a:t>).</a:t>
            </a:r>
            <a:r>
              <a:rPr lang="ko-KR" altLang="en-US">
                <a:solidFill>
                  <a:schemeClr val="tx1"/>
                </a:solidFill>
              </a:rPr>
              <a:t>통계함수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731" y="2855627"/>
            <a:ext cx="4598741" cy="1146745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6307" y="1085850"/>
            <a:ext cx="3381443" cy="5522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이전 값과 차이 계산</a:t>
            </a:r>
            <a:endParaRPr lang="ko-KR" altLang="en-US"/>
          </a:p>
          <a:p>
            <a:pPr marL="628650" lvl="2" indent="-180975">
              <a:defRPr/>
            </a:pPr>
            <a:r>
              <a:rPr lang="en-US" altLang="ko-KR">
                <a:solidFill>
                  <a:schemeClr val="tx1"/>
                </a:solidFill>
              </a:rPr>
              <a:t> diff() </a:t>
            </a:r>
            <a:r>
              <a:rPr lang="ko-KR" altLang="en-US">
                <a:solidFill>
                  <a:schemeClr val="tx1"/>
                </a:solidFill>
              </a:rPr>
              <a:t>함수 사용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3135" y="1158218"/>
            <a:ext cx="4228757" cy="5572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지연값 추출 </a:t>
            </a:r>
            <a:r>
              <a:rPr lang="en-US" altLang="ko-KR"/>
              <a:t>: shift()</a:t>
            </a:r>
            <a:r>
              <a:rPr lang="ko-KR" altLang="en-US"/>
              <a:t> 사용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495" y="2135377"/>
            <a:ext cx="4382174" cy="2862411"/>
          </a:xfrm>
          <a:prstGeom prst="rect">
            <a:avLst/>
          </a:prstGeom>
        </p:spPr>
      </p:pic>
      <p:grpSp>
        <p:nvGrpSpPr>
          <p:cNvPr id="34" name=""/>
          <p:cNvGrpSpPr/>
          <p:nvPr/>
        </p:nvGrpSpPr>
        <p:grpSpPr>
          <a:xfrm rot="0">
            <a:off x="4622799" y="2171242"/>
            <a:ext cx="4521201" cy="4280286"/>
            <a:chOff x="2390246" y="-409575"/>
            <a:chExt cx="7537450" cy="7135813"/>
          </a:xfrm>
        </p:grpSpPr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90246" y="-409575"/>
              <a:ext cx="7496174" cy="5076825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12470" y="4640263"/>
              <a:ext cx="7515225" cy="20859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원-핫 인코딩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범주형 변수를 컴퓨터가 처리할 수 있는 형태로 변환하는 방법 중 하나</a:t>
            </a:r>
            <a:endParaRPr lang="ko-KR" altLang="en-US"/>
          </a:p>
          <a:p>
            <a:pPr lvl="2">
              <a:defRPr/>
            </a:pPr>
            <a:r>
              <a:rPr lang="en-US" altLang="ko-KR">
                <a:solidFill>
                  <a:schemeClr val="tx1"/>
                </a:solidFill>
              </a:rPr>
              <a:t>get_dummies() </a:t>
            </a:r>
            <a:r>
              <a:rPr lang="ko-KR" altLang="en-US">
                <a:solidFill>
                  <a:schemeClr val="tx1"/>
                </a:solidFill>
              </a:rPr>
              <a:t>함수를 사용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9212" y="2778606"/>
            <a:ext cx="6505574" cy="3763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시계열 데이터 전처리 실습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문제 정의와 변수 설명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주식을 팔아야 할지, 팔지 말아야 할지 고민한다</a:t>
            </a:r>
            <a:r>
              <a:rPr lang="en-US" altLang="ko-KR"/>
              <a:t>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고민한 끝에 앞으로 상승한다면 계속 가지고 있기로 마음먹었다.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주식은 상승할 것인가 아니면 하강할 것인가?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7825" y="2843212"/>
            <a:ext cx="5848350" cy="362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주식 관련 라이브러리 설치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FinanceDataReader 사용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5387" y="2721648"/>
            <a:ext cx="6753226" cy="1555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시계열 데이터의 특징과 전처리 방법을 익히고 이를 바탕으로 실제 문제에서 결과를 예측한다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애플 주식 데이터 가져오기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DataReader( )의 파라미터에 ‘종목 코드’, ‘시작 일자’, ‘종료 일자’를 차례대로 추가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원하는 종목의 데이터를 가져오기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342" y="2355554"/>
            <a:ext cx="4787854" cy="2801735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8029" y="2368712"/>
            <a:ext cx="3994400" cy="4482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애플 주식 데이터 가져오기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국내</a:t>
            </a:r>
            <a:r>
              <a:rPr lang="en-US" altLang="ko-KR"/>
              <a:t>,</a:t>
            </a:r>
            <a:r>
              <a:rPr lang="ko-KR" altLang="en-US"/>
              <a:t> 미국 주식 관련 데이터 가져오는 방법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5168" y="2164635"/>
            <a:ext cx="1559378" cy="866321"/>
          </a:xfrm>
          <a:prstGeom prst="rect">
            <a:avLst/>
          </a:prstGeom>
        </p:spPr>
      </p:pic>
      <p:grpSp>
        <p:nvGrpSpPr>
          <p:cNvPr id="39" name=""/>
          <p:cNvGrpSpPr/>
          <p:nvPr/>
        </p:nvGrpSpPr>
        <p:grpSpPr>
          <a:xfrm rot="0">
            <a:off x="5013801" y="1018495"/>
            <a:ext cx="4091266" cy="5238000"/>
            <a:chOff x="1304925" y="2386012"/>
            <a:chExt cx="6534150" cy="8365595"/>
          </a:xfrm>
        </p:grpSpPr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04925" y="2386012"/>
              <a:ext cx="6534150" cy="2085975"/>
            </a:xfrm>
            <a:prstGeom prst="rect">
              <a:avLst/>
            </a:prstGeom>
          </p:spPr>
        </p:pic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23975" y="4446058"/>
              <a:ext cx="6496050" cy="6305550"/>
            </a:xfrm>
            <a:prstGeom prst="rect">
              <a:avLst/>
            </a:prstGeom>
          </p:spPr>
        </p:pic>
      </p:grpSp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5585" y="3138395"/>
            <a:ext cx="4067411" cy="3095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주식 가격 시각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matplotlib 패키지를 사용하여 데이터를 시각화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9488" y="2001694"/>
            <a:ext cx="5225023" cy="4718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시계열 데이터 전처리 및 데이터 확인</a:t>
            </a:r>
            <a:endParaRPr lang="ko-KR" altLang="en-US"/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resample()</a:t>
            </a:r>
            <a:r>
              <a:rPr lang="ko-KR" altLang="en-US">
                <a:solidFill>
                  <a:schemeClr val="tx1"/>
                </a:solidFill>
              </a:rPr>
              <a:t>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이용하여 다운샘플링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6235" y="2027367"/>
            <a:ext cx="5211529" cy="4658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시계열 데이터 전처리 및 데이터 확인</a:t>
            </a:r>
            <a:endParaRPr lang="ko-KR" altLang="en-US"/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pct_change()</a:t>
            </a:r>
            <a:r>
              <a:rPr lang="ko-KR" altLang="en-US">
                <a:solidFill>
                  <a:schemeClr val="tx1"/>
                </a:solidFill>
              </a:rPr>
              <a:t>를 이용하여 수익률 구하기  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변수 추가하기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6554" y="2015759"/>
            <a:ext cx="5183716" cy="4646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시계열 데이터 전처리 및 데이터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수익률 시각화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5122" y="1993586"/>
            <a:ext cx="5193756" cy="4747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시계열 데이터 전처리 및 데이터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주가 흐름 파악하기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63" y="2174456"/>
            <a:ext cx="4518196" cy="3775964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2475" y="2175232"/>
            <a:ext cx="4535869" cy="3416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시계열 데이터 전처리 및 데이터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주가 흐름 파악하기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091" y="2088284"/>
            <a:ext cx="1485900" cy="82550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827" y="2929154"/>
            <a:ext cx="3924196" cy="3505997"/>
          </a:xfrm>
          <a:prstGeom prst="rect">
            <a:avLst/>
          </a:prstGeom>
        </p:spPr>
      </p:pic>
      <p:grpSp>
        <p:nvGrpSpPr>
          <p:cNvPr id="46" name=""/>
          <p:cNvGrpSpPr/>
          <p:nvPr/>
        </p:nvGrpSpPr>
        <p:grpSpPr>
          <a:xfrm rot="0">
            <a:off x="4572000" y="1945481"/>
            <a:ext cx="4479885" cy="3359393"/>
            <a:chOff x="847725" y="1909762"/>
            <a:chExt cx="7448550" cy="5585546"/>
          </a:xfrm>
        </p:grpSpPr>
        <p:pic>
          <p:nvPicPr>
            <p:cNvPr id="4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5825" y="1909762"/>
              <a:ext cx="7334250" cy="3076575"/>
            </a:xfrm>
            <a:prstGeom prst="rect">
              <a:avLst/>
            </a:prstGeom>
          </p:spPr>
        </p:pic>
        <p:pic>
          <p:nvPicPr>
            <p:cNvPr id="4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47725" y="4904509"/>
              <a:ext cx="7448550" cy="25908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시계열 데이터 전처리 실습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시계열 데이터 전처리 및 데이터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애플 데이터 저장하기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062" y="2371725"/>
            <a:ext cx="7381874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시계열 데이터 예측 분석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시계열 데이터의 이해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시계열 데이터 전처리 실습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</a:t>
            </a:r>
            <a:r>
              <a:rPr lang="ko-KR" altLang="en-US" sz="2100" b="1">
                <a:latin typeface="맑은 고딕"/>
                <a:ea typeface="맑은 고딕"/>
              </a:rPr>
              <a:t> 시계열 데이터 예측 분석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시계열 데이터 예측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ARIMA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시세예측 분석에서 사용할 모델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5825" y="2200804"/>
            <a:ext cx="7372350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시계열 데이터 예측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ARIMA 모델 만들기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시세예측 분석에서 사용할 모델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5584" y="1120865"/>
            <a:ext cx="4430114" cy="5737134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265" y="5880875"/>
            <a:ext cx="4242451" cy="977124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841" y="5072784"/>
            <a:ext cx="1485900" cy="82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시계열 데이터 예측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모델을 이용하여 예측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plot_predict( )를 사용하여 시각화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681" y="2249727"/>
            <a:ext cx="4372430" cy="3045389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253442"/>
            <a:ext cx="4361089" cy="2892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시계열 데이터 예측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예측 결과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plot_predict( )를 사용하여 시각화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202" y="2032878"/>
            <a:ext cx="4509798" cy="2526890"/>
          </a:xfrm>
          <a:prstGeom prst="rect">
            <a:avLst/>
          </a:prstGeom>
        </p:spPr>
      </p:pic>
      <p:grpSp>
        <p:nvGrpSpPr>
          <p:cNvPr id="67" name=""/>
          <p:cNvGrpSpPr/>
          <p:nvPr/>
        </p:nvGrpSpPr>
        <p:grpSpPr>
          <a:xfrm rot="0">
            <a:off x="4597448" y="1998844"/>
            <a:ext cx="4515647" cy="4404511"/>
            <a:chOff x="904875" y="1914525"/>
            <a:chExt cx="7353300" cy="7172325"/>
          </a:xfrm>
        </p:grpSpPr>
        <p:pic>
          <p:nvPicPr>
            <p:cNvPr id="6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4875" y="1914525"/>
              <a:ext cx="7353300" cy="3143250"/>
            </a:xfrm>
            <a:prstGeom prst="rect">
              <a:avLst/>
            </a:prstGeom>
          </p:spPr>
        </p:pic>
        <p:pic>
          <p:nvPicPr>
            <p:cNvPr id="66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04875" y="5029200"/>
              <a:ext cx="7334250" cy="40576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시계열 데이터의 이해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패턴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추세(Trend)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시계열 데이터가 시간에 따라서 증가하거나 감소하는 경향을 보이는 패턴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계절성(Seasonality)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시계열 데이터가 일정한 주기를 가지고 반복되는 패턴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순환성(Cyclical)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Trend와는 달리, 일정한 주기를 가지고 반복되지만 주기의 길이가 일정하지 않은 패턴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불규칙성(Irregular)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지진, 홍수, 파업, 코로나와 같은 특수한 요인에 의해 발생하는 불규칙한 패턴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분석의 이해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분해법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시계열 데이터가 가지는 추세(Trend), 계절성(Seasonality), 주기(Cycle) 및 불규칙성(Irregularity)과 같은 구성요소를 분해하여 분석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시간 영역 분석법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AR(Auto Regressive Model) 모형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MA(Moving Average) 모형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ARMA 모형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ARIMA(Autoregressive Integrated Moving Average</a:t>
            </a: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to_datetime()</a:t>
            </a:r>
            <a:r>
              <a:rPr lang="ko-KR" altLang="en-US">
                <a:solidFill>
                  <a:schemeClr val="tx1"/>
                </a:solidFill>
              </a:rPr>
              <a:t>을 이용하여 datetime 형 변환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806" y="2219681"/>
            <a:ext cx="4296568" cy="3414935"/>
          </a:xfrm>
          <a:prstGeom prst="rect">
            <a:avLst/>
          </a:prstGeom>
        </p:spPr>
      </p:pic>
      <p:grpSp>
        <p:nvGrpSpPr>
          <p:cNvPr id="17" name=""/>
          <p:cNvGrpSpPr/>
          <p:nvPr/>
        </p:nvGrpSpPr>
        <p:grpSpPr>
          <a:xfrm rot="0">
            <a:off x="4572000" y="2222498"/>
            <a:ext cx="4290989" cy="3269855"/>
            <a:chOff x="909637" y="1809750"/>
            <a:chExt cx="7324726" cy="5581649"/>
          </a:xfrm>
        </p:grpSpPr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4400" y="1809750"/>
              <a:ext cx="7315200" cy="2343150"/>
            </a:xfrm>
            <a:prstGeom prst="rect">
              <a:avLst/>
            </a:prstGeom>
          </p:spPr>
        </p:pic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09637" y="4114799"/>
              <a:ext cx="7324725" cy="3276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set_index()</a:t>
            </a:r>
            <a:r>
              <a:rPr lang="ko-KR" altLang="en-US">
                <a:solidFill>
                  <a:schemeClr val="tx1"/>
                </a:solidFill>
              </a:rPr>
              <a:t>를 이용하여 datetime 형의 컬럼을 인덱스로 설정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1897" y="2106509"/>
            <a:ext cx="5608052" cy="4151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703588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시계열 데이터 전처리 방법</a:t>
            </a:r>
            <a:endParaRPr lang="ko-KR" altLang="en-US" b="1"/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결측치 확인</a:t>
            </a:r>
            <a:endParaRPr lang="ko-KR" altLang="en-US">
              <a:solidFill>
                <a:schemeClr val="tx1"/>
              </a:solidFill>
            </a:endParaRPr>
          </a:p>
          <a:p>
            <a:pPr marL="628650" lvl="2" indent="-180975">
              <a:defRPr/>
            </a:pPr>
            <a:r>
              <a:rPr lang="en-US" altLang="ko-KR">
                <a:solidFill>
                  <a:schemeClr val="tx1"/>
                </a:solidFill>
              </a:rPr>
              <a:t>isnull(), sum </a:t>
            </a:r>
            <a:r>
              <a:rPr lang="ko-KR" altLang="en-US">
                <a:solidFill>
                  <a:schemeClr val="tx1"/>
                </a:solidFill>
              </a:rPr>
              <a:t>함수 사용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결측치 처리</a:t>
            </a:r>
            <a:endParaRPr lang="ko-KR" altLang="en-US">
              <a:solidFill>
                <a:schemeClr val="tx1"/>
              </a:solidFill>
            </a:endParaRPr>
          </a:p>
          <a:p>
            <a:pPr marL="628650" lvl="2" indent="-180975">
              <a:defRPr/>
            </a:pPr>
            <a:r>
              <a:rPr lang="en-US" altLang="ko-KR">
                <a:solidFill>
                  <a:schemeClr val="tx1"/>
                </a:solidFill>
              </a:rPr>
              <a:t>fillna(method=‘ffill’)</a:t>
            </a:r>
            <a:r>
              <a:rPr lang="ko-KR" altLang="en-US">
                <a:solidFill>
                  <a:schemeClr val="tx1"/>
                </a:solidFill>
              </a:rPr>
              <a:t> 함수 사용</a:t>
            </a:r>
            <a:endParaRPr lang="ko-KR" altLang="en-US">
              <a:solidFill>
                <a:schemeClr val="tx1"/>
              </a:solidFill>
            </a:endParaRPr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시계열 데이터의 이해</a:t>
            </a: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3520" y="1361796"/>
            <a:ext cx="4391538" cy="502782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444" y="4409460"/>
            <a:ext cx="4413315" cy="1986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479</ep:Words>
  <ep:PresentationFormat>화면 슬라이드 쇼(4:3)</ep:PresentationFormat>
  <ep:Paragraphs>124</ep:Paragraphs>
  <ep:Slides>34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1. 시계열 데이터의 이해</vt:lpstr>
      <vt:lpstr>1. 시계열 데이터의 이해</vt:lpstr>
      <vt:lpstr>1. 시계열 데이터의 이해</vt:lpstr>
      <vt:lpstr>1. 시계열 데이터의 이해</vt:lpstr>
      <vt:lpstr>1. 시계열 데이터의 이해</vt:lpstr>
      <vt:lpstr>1. 시계열 데이터의 이해</vt:lpstr>
      <vt:lpstr>1. 시계열 데이터의 이해</vt:lpstr>
      <vt:lpstr>1. 시계열 데이터의 이해</vt:lpstr>
      <vt:lpstr>1. 시계열 데이터의 이해</vt:lpstr>
      <vt:lpstr>1. 시계열 데이터의 이해</vt:lpstr>
      <vt:lpstr>1. 시계열 데이터의 이해</vt:lpstr>
      <vt:lpstr>1. 시계열 데이터의 이해</vt:lpstr>
      <vt:lpstr>슬라이드 17</vt:lpstr>
      <vt:lpstr>2. 시계열 데이터 전처리 실습</vt:lpstr>
      <vt:lpstr>2. 시계열 데이터 전처리 실습</vt:lpstr>
      <vt:lpstr>2. 시계열 데이터 전처리 실습</vt:lpstr>
      <vt:lpstr>2. 시계열 데이터 전처리 실습</vt:lpstr>
      <vt:lpstr>2. 시계열 데이터 전처리 실습</vt:lpstr>
      <vt:lpstr>2. 시계열 데이터 전처리 실습</vt:lpstr>
      <vt:lpstr>2. 시계열 데이터 전처리 실습</vt:lpstr>
      <vt:lpstr>2. 시계열 데이터 전처리 실습</vt:lpstr>
      <vt:lpstr>2. 시계열 데이터 전처리 실습</vt:lpstr>
      <vt:lpstr>2. 시계열 데이터 전처리 실습</vt:lpstr>
      <vt:lpstr>2. 시계열 데이터 전처리 실습</vt:lpstr>
      <vt:lpstr>슬라이드 29</vt:lpstr>
      <vt:lpstr>3. 시계열 데이터 예측 분석</vt:lpstr>
      <vt:lpstr>3. 시계열 데이터 예측 분석</vt:lpstr>
      <vt:lpstr>3. 시계열 데이터 예측 분석</vt:lpstr>
      <vt:lpstr>3. 시계열 데이터 예측 분석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2023-05-30T05:39:59.836</dcterms:modified>
  <cp:revision>985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