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87" r:id="rId9"/>
    <p:sldId id="888" r:id="rId10"/>
    <p:sldId id="889" r:id="rId11"/>
    <p:sldId id="890" r:id="rId12"/>
    <p:sldId id="766" r:id="rId13"/>
    <p:sldId id="765" r:id="rId14"/>
    <p:sldId id="891" r:id="rId15"/>
    <p:sldId id="892" r:id="rId16"/>
    <p:sldId id="893" r:id="rId17"/>
    <p:sldId id="894" r:id="rId18"/>
    <p:sldId id="895" r:id="rId19"/>
    <p:sldId id="879" r:id="rId20"/>
    <p:sldId id="880" r:id="rId21"/>
    <p:sldId id="896" r:id="rId22"/>
    <p:sldId id="897" r:id="rId23"/>
    <p:sldId id="898" r:id="rId24"/>
    <p:sldId id="899" r:id="rId25"/>
    <p:sldId id="900" r:id="rId26"/>
    <p:sldId id="901" r:id="rId27"/>
    <p:sldId id="909" r:id="rId28"/>
    <p:sldId id="902" r:id="rId29"/>
    <p:sldId id="903" r:id="rId30"/>
    <p:sldId id="904" r:id="rId31"/>
    <p:sldId id="905" r:id="rId32"/>
    <p:sldId id="906" r:id="rId33"/>
    <p:sldId id="907" r:id="rId34"/>
    <p:sldId id="908" r:id="rId35"/>
    <p:sldId id="91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392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1.xml"  /><Relationship Id="rId40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&lt;12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영화 리뷰 시각화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워드클라우드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워드클라우드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라이브러리 설치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워드클라우드와 맷플롯립 라이브러리 설치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5825" y="2305050"/>
            <a:ext cx="7372350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워드클라우드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한글 글꼴 설치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font-nanum을 설치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50" y="2101623"/>
            <a:ext cx="7353300" cy="412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워드클라우드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텍스트 가져와서 품사 태깅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문장의 품사를 자동으로 판별하는 작업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7" name=""/>
          <p:cNvGrpSpPr/>
          <p:nvPr/>
        </p:nvGrpSpPr>
        <p:grpSpPr>
          <a:xfrm rot="0">
            <a:off x="888546" y="2063749"/>
            <a:ext cx="7366908" cy="4383670"/>
            <a:chOff x="909637" y="2000250"/>
            <a:chExt cx="7366908" cy="4383670"/>
          </a:xfrm>
        </p:grpSpPr>
        <p:pic>
          <p:nvPicPr>
            <p:cNvPr id="3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09637" y="2000250"/>
              <a:ext cx="7291058" cy="2844365"/>
            </a:xfrm>
            <a:prstGeom prst="rect">
              <a:avLst/>
            </a:prstGeom>
          </p:spPr>
        </p:pic>
        <p:pic>
          <p:nvPicPr>
            <p:cNvPr id="3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9637" y="4791075"/>
              <a:ext cx="7366908" cy="159284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워드클라우드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동일한 단어의 빈도수 구하기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문장에서 동일한 단어가 몇 번 사용되었는지 빈도수를 구함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933" y="2232935"/>
            <a:ext cx="7078133" cy="4052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워드클라우드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워드클라우드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워드클라우드(Wordcloud)의 파라미터로 font_paht에 한글 폰트가 있는 경로 설정</a:t>
            </a:r>
            <a:endParaRPr lang="ko-KR" altLang="en-US">
              <a:solidFill>
                <a:schemeClr val="tx1"/>
              </a:solidFill>
            </a:endParaRPr>
          </a:p>
          <a:p>
            <a:pPr marL="447675" lvl="2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637" y="2540000"/>
            <a:ext cx="7324725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워드클라우드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맷플롯립으로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imshow( ) 안에 생성한 워드클라우드 cloud를 입력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058" y="2002032"/>
            <a:ext cx="5839882" cy="4652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자연어 처리 실습 (1)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자연어 처리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(1)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필요한 라이브러리 설치 및 불러오기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코엔엘파이와 워크클라우드 라이브러리 설치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판다스, 맵플롯립, 콜렉션즈, 워드클라우드 라이브러리 임포트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" y="2789766"/>
            <a:ext cx="731520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자연어 처리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(1)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로드하기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네이버 영화 리뷰 데이터를 불러오기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2" name=""/>
          <p:cNvGrpSpPr/>
          <p:nvPr/>
        </p:nvGrpSpPr>
        <p:grpSpPr>
          <a:xfrm rot="0">
            <a:off x="1604962" y="2486025"/>
            <a:ext cx="5934076" cy="3331253"/>
            <a:chOff x="900112" y="2486025"/>
            <a:chExt cx="7362826" cy="4133320"/>
          </a:xfrm>
        </p:grpSpPr>
        <p:pic>
          <p:nvPicPr>
            <p:cNvPr id="60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9162" y="2486025"/>
              <a:ext cx="7305674" cy="1885950"/>
            </a:xfrm>
            <a:prstGeom prst="rect">
              <a:avLst/>
            </a:prstGeom>
          </p:spPr>
        </p:pic>
        <p:pic>
          <p:nvPicPr>
            <p:cNvPr id="6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0112" y="4323820"/>
              <a:ext cx="7362825" cy="22955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자연어 처리를 위한 전처리 기법이 무엇인지 설명한다</a:t>
            </a:r>
            <a:r>
              <a:rPr kumimoji="0" lang="en-US" altLang="ko-KR" sz="18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kumimoji="0" lang="en-US" altLang="ko-KR" sz="1800" b="1" i="0" u="none" strike="noStrike" kern="1200" cap="none" spc="0" normalizeH="0" baseline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자연어 전처리에 필요한 라이브러리가 무엇인지 알고 설치한다</a:t>
            </a:r>
            <a:r>
              <a:rPr kumimoji="0" lang="en-US" altLang="ko-KR" sz="18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kumimoji="0" lang="en-US" altLang="ko-KR" sz="1800" b="1" i="0" u="none" strike="noStrike" kern="1200" cap="none" spc="0" normalizeH="0" baseline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자연어 전처리 기법을 학습하고, 실제 문제에 적용한다</a:t>
            </a:r>
            <a:r>
              <a:rPr kumimoji="0" lang="en-US" altLang="ko-KR" sz="18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kumimoji="0" lang="en-US" altLang="ko-KR" sz="1800" b="1" i="0" u="none" strike="noStrike" kern="1200" cap="none" spc="0" normalizeH="0" baseline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전처리 과정을 통해 얻은 결과를 워드클라우드로 시각화한다</a:t>
            </a:r>
            <a:r>
              <a:rPr kumimoji="0" lang="en-US" altLang="ko-KR" sz="18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kumimoji="0" lang="en-US" altLang="ko-KR" sz="1800" b="1" i="0" u="none" strike="noStrike" kern="1200" cap="none" spc="0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자연어 처리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(1)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중복과 결측치 제거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8701" y="2346573"/>
            <a:ext cx="5720208" cy="2574464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3601" y="4962832"/>
            <a:ext cx="5712790" cy="1788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자연어 처리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(1)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불용어 제거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6237" y="1721908"/>
            <a:ext cx="5278996" cy="4882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자연어 처리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(1)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형태소로 토큰화하기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8459" y="2644904"/>
            <a:ext cx="6787082" cy="3112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자연어 처리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(1)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워드클라우드 생성과 시각화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8630" y="1275291"/>
            <a:ext cx="4834726" cy="5535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자연어 처리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(1)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상관없는 단어 삭제하기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6281" y="1254712"/>
            <a:ext cx="4512687" cy="5360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자연어 처리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(1)</a:t>
            </a: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워드 클라우드 시각화 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1525" y="1196752"/>
            <a:ext cx="5276960" cy="5194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자연어 처리 실습 (</a:t>
            </a:r>
            <a:r>
              <a:rPr lang="en-US" altLang="ko-KR" b="1">
                <a:latin typeface="맑은 고딕"/>
                <a:ea typeface="맑은 고딕"/>
              </a:rPr>
              <a:t>2</a:t>
            </a:r>
            <a:r>
              <a:rPr lang="ko-KR" altLang="en-US" b="1">
                <a:latin typeface="맑은 고딕"/>
                <a:ea typeface="맑은 고딕"/>
              </a:rPr>
              <a:t>)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자연어 처리 실습 (2)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(2)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파일 읽어오기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1630" y="1706804"/>
            <a:ext cx="5363024" cy="4898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자연어 처리 실습 (2)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(2)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탐색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7293" y="2105025"/>
            <a:ext cx="6729413" cy="3876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자연어 처리 실습 (2)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(2)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영화 개수 확인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9180" y="2305050"/>
            <a:ext cx="7005639" cy="3045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자연어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워드클라우드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</a:t>
            </a:r>
            <a:r>
              <a:rPr lang="ko-KR" altLang="en-US" sz="2100" b="1">
                <a:latin typeface="맑은 고딕"/>
                <a:ea typeface="맑은 고딕"/>
              </a:rPr>
              <a:t> 자연어 처리 실습 (1)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04</a:t>
            </a:r>
            <a:r>
              <a:rPr lang="ko-KR" altLang="en-US" sz="2100" b="1">
                <a:latin typeface="맑은 고딕"/>
                <a:ea typeface="맑은 고딕"/>
              </a:rPr>
              <a:t> 자연어 처리 실습 (2)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자연어 처리 실습 (2)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(2)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영화별 평점과 리뷰 수 확인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15" y="2242238"/>
            <a:ext cx="4508680" cy="3309874"/>
          </a:xfrm>
          <a:prstGeom prst="rect">
            <a:avLst/>
          </a:prstGeom>
        </p:spPr>
      </p:pic>
      <p:grpSp>
        <p:nvGrpSpPr>
          <p:cNvPr id="68" name=""/>
          <p:cNvGrpSpPr/>
          <p:nvPr/>
        </p:nvGrpSpPr>
        <p:grpSpPr>
          <a:xfrm rot="0">
            <a:off x="4587972" y="2234988"/>
            <a:ext cx="4555463" cy="3274787"/>
            <a:chOff x="3398043" y="1562100"/>
            <a:chExt cx="7419974" cy="5334000"/>
          </a:xfrm>
        </p:grpSpPr>
        <p:pic>
          <p:nvPicPr>
            <p:cNvPr id="6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400424" y="1562100"/>
              <a:ext cx="7391400" cy="3733800"/>
            </a:xfrm>
            <a:prstGeom prst="rect">
              <a:avLst/>
            </a:prstGeom>
          </p:spPr>
        </p:pic>
        <p:pic>
          <p:nvPicPr>
            <p:cNvPr id="67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398043" y="5257800"/>
              <a:ext cx="7419974" cy="16383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자연어 처리 실습 (2)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(2)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영화 리뷰 형태소 분석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637" y="2406671"/>
            <a:ext cx="4352363" cy="3277006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7316" y="1774035"/>
            <a:ext cx="4358022" cy="390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자연어 처리 실습 (2)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영화 리뷰 자연어 처리 (2)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워드클라우드 생성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8408" y="1365384"/>
            <a:ext cx="4484874" cy="1325607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0525" y="2714649"/>
            <a:ext cx="4484874" cy="3889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자연어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단어 토큰화</a:t>
            </a:r>
            <a:endParaRPr lang="ko-KR" altLang="en-US" b="1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문장을 단어로 나누는 작업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KoNLPy 설치하기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형태소 단위로 토큰화하기 위해 </a:t>
            </a:r>
            <a:r>
              <a:rPr lang="en-US" altLang="ko-KR">
                <a:solidFill>
                  <a:schemeClr val="tx1"/>
                </a:solidFill>
              </a:rPr>
              <a:t>KoNLPy </a:t>
            </a:r>
            <a:r>
              <a:rPr lang="ko-KR" altLang="en-US">
                <a:solidFill>
                  <a:schemeClr val="tx1"/>
                </a:solidFill>
              </a:rPr>
              <a:t>패키지를 설치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자연어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3938" y="3429000"/>
            <a:ext cx="6629399" cy="1736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단어 토큰화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형태소 토큰화하기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Okt 클래스의 메소드는 phrases( ), morphs( ), nouns( ), pos( ) 등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자연어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237" y="2405062"/>
            <a:ext cx="5511954" cy="1473208"/>
          </a:xfrm>
          <a:prstGeom prst="rect">
            <a:avLst/>
          </a:prstGeom>
        </p:spPr>
      </p:pic>
      <p:grpSp>
        <p:nvGrpSpPr>
          <p:cNvPr id="18" name=""/>
          <p:cNvGrpSpPr/>
          <p:nvPr/>
        </p:nvGrpSpPr>
        <p:grpSpPr>
          <a:xfrm rot="0">
            <a:off x="5962650" y="3005137"/>
            <a:ext cx="2754311" cy="1580841"/>
            <a:chOff x="952499" y="4071937"/>
            <a:chExt cx="3724275" cy="2147887"/>
          </a:xfrm>
        </p:grpSpPr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2499" y="4071937"/>
              <a:ext cx="3619500" cy="1266825"/>
            </a:xfrm>
            <a:prstGeom prst="rect">
              <a:avLst/>
            </a:prstGeom>
          </p:spPr>
        </p:pic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1549" y="5305425"/>
              <a:ext cx="3705225" cy="914400"/>
            </a:xfrm>
            <a:prstGeom prst="rect">
              <a:avLst/>
            </a:prstGeom>
          </p:spPr>
        </p:pic>
      </p:grpSp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2901" y="3948114"/>
            <a:ext cx="5533513" cy="2738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단어 토큰화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형태소 토큰화하기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자연어</a:t>
            </a: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964" y="2133562"/>
            <a:ext cx="4473035" cy="259087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138362"/>
            <a:ext cx="4467226" cy="2166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토큰화 실습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형태소 분석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자연어</a:t>
            </a:r>
            <a:endParaRPr lang="ko-KR" altLang="en-US"/>
          </a:p>
        </p:txBody>
      </p:sp>
      <p:grpSp>
        <p:nvGrpSpPr>
          <p:cNvPr id="24" name=""/>
          <p:cNvGrpSpPr/>
          <p:nvPr/>
        </p:nvGrpSpPr>
        <p:grpSpPr>
          <a:xfrm rot="0">
            <a:off x="2386695" y="1153476"/>
            <a:ext cx="4370611" cy="5704522"/>
            <a:chOff x="4029075" y="1001077"/>
            <a:chExt cx="4370611" cy="5704522"/>
          </a:xfrm>
        </p:grpSpPr>
        <p:pic>
          <p:nvPicPr>
            <p:cNvPr id="2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29075" y="2447924"/>
              <a:ext cx="4370610" cy="4257675"/>
            </a:xfrm>
            <a:prstGeom prst="rect">
              <a:avLst/>
            </a:prstGeom>
          </p:spPr>
        </p:pic>
        <p:pic>
          <p:nvPicPr>
            <p:cNvPr id="2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044116" y="1001077"/>
              <a:ext cx="4337884" cy="14892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3248367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토큰화 실습</a:t>
            </a:r>
            <a:endParaRPr lang="ko-KR" altLang="en-US" b="1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collections : </a:t>
            </a:r>
            <a:r>
              <a:rPr lang="ko-KR" altLang="en-US">
                <a:solidFill>
                  <a:schemeClr val="tx1"/>
                </a:solidFill>
              </a:rPr>
              <a:t>동일한 값의   자료가 몇 개인지 파악하는데 사용하는 모듈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counter()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동일한 값의 빈도수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most_common(n) : </a:t>
            </a:r>
            <a:r>
              <a:rPr lang="ko-KR" altLang="en-US">
                <a:solidFill>
                  <a:schemeClr val="tx1"/>
                </a:solidFill>
              </a:rPr>
              <a:t>가장 빈도수가 많은 순서대로 </a:t>
            </a:r>
            <a:r>
              <a:rPr lang="en-US" altLang="ko-KR">
                <a:solidFill>
                  <a:schemeClr val="tx1"/>
                </a:solidFill>
              </a:rPr>
              <a:t>n</a:t>
            </a:r>
            <a:r>
              <a:rPr lang="ko-KR" altLang="en-US">
                <a:solidFill>
                  <a:schemeClr val="tx1"/>
                </a:solidFill>
              </a:rPr>
              <a:t>개 추출</a:t>
            </a:r>
            <a:endParaRPr lang="ko-KR" altLang="en-US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자연어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483" y="1690119"/>
            <a:ext cx="5182239" cy="4649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367</ep:Words>
  <ep:PresentationFormat>화면 슬라이드 쇼(4:3)</ep:PresentationFormat>
  <ep:Paragraphs>108</ep:Paragraphs>
  <ep:Slides>33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1. 자연어</vt:lpstr>
      <vt:lpstr>1. 자연어</vt:lpstr>
      <vt:lpstr>1. 자연어</vt:lpstr>
      <vt:lpstr>1. 자연어</vt:lpstr>
      <vt:lpstr>1. 자연어</vt:lpstr>
      <vt:lpstr>슬라이드 10</vt:lpstr>
      <vt:lpstr>2. 워드클라우드</vt:lpstr>
      <vt:lpstr>2. 워드클라우드</vt:lpstr>
      <vt:lpstr>2. 워드클라우드</vt:lpstr>
      <vt:lpstr>2. 워드클라우드</vt:lpstr>
      <vt:lpstr>2. 워드클라우드</vt:lpstr>
      <vt:lpstr>2. 워드클라우드</vt:lpstr>
      <vt:lpstr>슬라이드 17</vt:lpstr>
      <vt:lpstr>3. 자연어 처리 실습 (1)</vt:lpstr>
      <vt:lpstr>3. 자연어 처리 실습 (1)</vt:lpstr>
      <vt:lpstr>3. 자연어 처리 실습 (1)</vt:lpstr>
      <vt:lpstr>3. 자연어 처리 실습 (1)</vt:lpstr>
      <vt:lpstr>3. 자연어 처리 실습 (1)</vt:lpstr>
      <vt:lpstr>3. 자연어 처리 실습 (1)</vt:lpstr>
      <vt:lpstr>3. 자연어 처리 실습 (1)</vt:lpstr>
      <vt:lpstr>3. 자연어 처리 실습 (1)</vt:lpstr>
      <vt:lpstr>슬라이드 26</vt:lpstr>
      <vt:lpstr>4. 자연어 처리 실습 (2)</vt:lpstr>
      <vt:lpstr>4. 자연어 처리 실습 (2)</vt:lpstr>
      <vt:lpstr>4. 자연어 처리 실습 (2)</vt:lpstr>
      <vt:lpstr>4. 자연어 처리 실습 (2)</vt:lpstr>
      <vt:lpstr>4. 자연어 처리 실습 (2)</vt:lpstr>
      <vt:lpstr>4. 자연어 처리 실습 (2)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2023-05-30T05:41:30.568</dcterms:modified>
  <cp:revision>1001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