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4130" r:id="rId1"/>
  </p:sldMasterIdLst>
  <p:notesMasterIdLst>
    <p:notesMasterId r:id="rId2"/>
  </p:notesMasterIdLst>
  <p:handoutMasterIdLst>
    <p:handoutMasterId r:id="rId3"/>
  </p:handoutMasterIdLst>
  <p:sldIdLst>
    <p:sldId id="707" r:id="rId4"/>
    <p:sldId id="619" r:id="rId5"/>
    <p:sldId id="630" r:id="rId6"/>
    <p:sldId id="714" r:id="rId7"/>
    <p:sldId id="605" r:id="rId8"/>
    <p:sldId id="887" r:id="rId9"/>
    <p:sldId id="888" r:id="rId10"/>
    <p:sldId id="889" r:id="rId11"/>
    <p:sldId id="890" r:id="rId12"/>
    <p:sldId id="766" r:id="rId13"/>
    <p:sldId id="765" r:id="rId14"/>
    <p:sldId id="891" r:id="rId15"/>
    <p:sldId id="892" r:id="rId16"/>
    <p:sldId id="893" r:id="rId17"/>
    <p:sldId id="894" r:id="rId18"/>
    <p:sldId id="895" r:id="rId19"/>
    <p:sldId id="896" r:id="rId20"/>
    <p:sldId id="897" r:id="rId21"/>
    <p:sldId id="898" r:id="rId22"/>
    <p:sldId id="899" r:id="rId23"/>
    <p:sldId id="900" r:id="rId24"/>
    <p:sldId id="901" r:id="rId25"/>
    <p:sldId id="902" r:id="rId26"/>
    <p:sldId id="903" r:id="rId27"/>
    <p:sldId id="904" r:id="rId28"/>
    <p:sldId id="905" r:id="rId29"/>
    <p:sldId id="906" r:id="rId30"/>
    <p:sldId id="907" r:id="rId31"/>
    <p:sldId id="908" r:id="rId32"/>
    <p:sldId id="909" r:id="rId33"/>
    <p:sldId id="910" r:id="rId34"/>
    <p:sldId id="911" r:id="rId35"/>
    <p:sldId id="912" r:id="rId36"/>
    <p:sldId id="913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392" autoAdjust="0"/>
    <p:restoredTop sz="94258" autoAdjust="0"/>
  </p:normalViewPr>
  <p:slideViewPr>
    <p:cSldViewPr snapToGrid="0">
      <p:cViewPr varScale="1">
        <p:scale>
          <a:sx n="100" d="100"/>
          <a:sy n="100" d="100"/>
        </p:scale>
        <p:origin x="-1920" y="-84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50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presProps" Target="presProps.xml"  /><Relationship Id="rId39" Type="http://schemas.openxmlformats.org/officeDocument/2006/relationships/viewProps" Target="viewProps.xml"  /><Relationship Id="rId4" Type="http://schemas.openxmlformats.org/officeDocument/2006/relationships/slide" Target="slides/slide1.xml"  /><Relationship Id="rId40" Type="http://schemas.openxmlformats.org/officeDocument/2006/relationships/theme" Target="theme/theme1.xml"  /><Relationship Id="rId41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fld id="{44B68EE0-4410-487B-8EF2-AB4C8DC9B547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fld id="{81967304-A513-47CF-AA1B-1F2A36BB6376}" type="slidenum">
              <a:rPr lang="de-DE" altLang="ko-KR"/>
              <a:pPr lvl="0">
                <a:defRPr/>
              </a:pPr>
              <a:t>‹#›</a:t>
            </a:fld>
            <a:endParaRPr lang="de-DE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제목 슬라이드1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9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998660" y="234824"/>
            <a:ext cx="1795320" cy="649108"/>
          </a:xfrm>
          <a:prstGeom prst="rect">
            <a:avLst/>
          </a:prstGeom>
        </p:spPr>
      </p:pic>
      <p:sp>
        <p:nvSpPr>
          <p:cNvPr id="1030" name=""/>
          <p:cNvSpPr txBox="1"/>
          <p:nvPr userDrawn="1"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p>
            <a:pPr marL="0" lvl="0" indent="0" algn="ctr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메타버스의 이해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32" name="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347787" y="693188"/>
            <a:ext cx="6448425" cy="45624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목차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학습목표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501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학습 목표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/>
              <a:buChar char="•"/>
              <a:defRPr sz="18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섹션 목차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8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2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끝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/>
          </p:cNvSpPr>
          <p:nvPr userDrawn="1"/>
        </p:nvSpPr>
        <p:spPr bwMode="gray">
          <a:xfrm>
            <a:off x="2209800" y="3124200"/>
            <a:ext cx="4724400" cy="609600"/>
          </a:xfrm>
          <a:prstGeom prst="rect">
            <a:avLst/>
          </a:prstGeom>
          <a:noFill/>
        </p:spPr>
        <p:txBody>
          <a:bodyPr wrap="none">
            <a:prstTxWarp prst="textDeflate">
              <a:avLst>
                <a:gd name="adj" fmla="val 0"/>
              </a:avLst>
            </a:prstTxWarp>
          </a:bodyPr>
          <a:lstStyle/>
          <a:p>
            <a:pPr lvl="0" algn="ctr">
              <a:defRPr/>
            </a:pPr>
            <a:r>
              <a:rPr lang="en-US" altLang="ko-KR" sz="5400" b="1" kern="0" cap="none" spc="0">
                <a:solidFill>
                  <a:schemeClr val="accent1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0" cap="none" spc="0">
              <a:solidFill>
                <a:schemeClr val="accent1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>
          <a:xfrm>
            <a:off x="3044869" y="6309320"/>
            <a:ext cx="2912977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lvl="0"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/>
                <a:ea typeface="Adobe Kaiti Std R"/>
              </a:rPr>
              <a:t>Copyright© 2021 </a:t>
            </a:r>
            <a:endParaRPr lang="ko-KR" altLang="ko-KR" sz="1100" b="1">
              <a:solidFill>
                <a:schemeClr val="bg1"/>
              </a:solidFill>
              <a:latin typeface="Adobe Kaiti Std R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1">
              <a:alpha val="8471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Relationship Id="rId9" Type="http://schemas.openxmlformats.org/officeDocument/2006/relationships/image" Target="../media/image4.pn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Office 테마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 idx="0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3C4A7B72-6AE8-49C2-8F32-E8A725FD610D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52DD98C4-AD35-4759-9571-E1AA62A00DA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</p:sldLayoutIdLst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7.png"  /><Relationship Id="rId3" Type="http://schemas.openxmlformats.org/officeDocument/2006/relationships/image" Target="../media/image38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9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0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4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Relationship Id="rId4" Type="http://schemas.openxmlformats.org/officeDocument/2006/relationships/image" Target="../media/image48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9.png"  /><Relationship Id="rId3" Type="http://schemas.openxmlformats.org/officeDocument/2006/relationships/image" Target="../media/image50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1.png"  /><Relationship Id="rId3" Type="http://schemas.openxmlformats.org/officeDocument/2006/relationships/image" Target="../media/image52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hyperlink" Target="https://www.kaggle.com/code/jaimeplab/mejoras-de-student-mental-analysis-eda-ml/data" TargetMode="External"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>
              <a:defRPr/>
            </a:pPr>
            <a:endParaRPr lang="ko-KR" alt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전기의 기본 개념과 팅커캐드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"/>
          <p:cNvSpPr/>
          <p:nvPr/>
        </p:nvSpPr>
        <p:spPr>
          <a:xfrm>
            <a:off x="0" y="5380463"/>
            <a:ext cx="9144000" cy="14775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8" name=""/>
          <p:cNvSpPr txBox="1"/>
          <p:nvPr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 lnSpcReduction="10000"/>
          </a:bodyPr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&lt;13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대학생 정신 건강 데이터 분석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b="1">
                <a:latin typeface="맑은 고딕"/>
                <a:ea typeface="맑은 고딕"/>
              </a:rPr>
              <a:t>데이터 전처리</a:t>
            </a:r>
            <a:endParaRPr lang="ko-KR" altLang="en-US" b="1">
              <a:latin typeface="맑은 고딕"/>
              <a:ea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전처리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속성 탐색과 전처리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컬럼명 변경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27759" y="1721300"/>
            <a:ext cx="5257720" cy="5005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전처리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속성 탐색과 전처리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학년 속성값 변경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68182" y="1012281"/>
            <a:ext cx="5091887" cy="2209317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78767" y="3285441"/>
            <a:ext cx="5046132" cy="3235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전처리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1" y="1196752"/>
            <a:ext cx="2861708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속성 탐색과 전처리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>
                <a:solidFill>
                  <a:schemeClr val="tx1"/>
                </a:solidFill>
              </a:rPr>
              <a:t>CGPA 속성값 변경</a:t>
            </a: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altLang="ko-KR">
                <a:solidFill>
                  <a:schemeClr val="tx1"/>
                </a:solidFill>
              </a:rPr>
              <a:t>apply()</a:t>
            </a:r>
            <a:r>
              <a:rPr lang="ko-KR" altLang="en-US">
                <a:solidFill>
                  <a:schemeClr val="tx1"/>
                </a:solidFill>
              </a:rPr>
              <a:t>를 이용하여 공백 제거</a:t>
            </a:r>
            <a:endParaRPr lang="ko-KR" altLang="en-US">
              <a:solidFill>
                <a:schemeClr val="tx1"/>
              </a:solidFill>
            </a:endParaRPr>
          </a:p>
          <a:p>
            <a:pPr marL="447675" lvl="2" indent="0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82829" y="1330485"/>
            <a:ext cx="5462353" cy="2338989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05188" y="3708550"/>
            <a:ext cx="5441153" cy="2890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전처리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속성 탐색과 전처리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en-US" altLang="ko-KR">
                <a:solidFill>
                  <a:schemeClr val="tx1"/>
                </a:solidFill>
              </a:rPr>
              <a:t>unique()</a:t>
            </a:r>
            <a:r>
              <a:rPr lang="ko-KR" altLang="en-US">
                <a:solidFill>
                  <a:schemeClr val="tx1"/>
                </a:solidFill>
              </a:rPr>
              <a:t>를 이용하여 학과 속성값 확인 </a:t>
            </a: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altLang="ko-KR">
                <a:solidFill>
                  <a:schemeClr val="tx1"/>
                </a:solidFill>
              </a:rPr>
              <a:t>replace()</a:t>
            </a:r>
            <a:r>
              <a:rPr lang="ko-KR" altLang="en-US">
                <a:solidFill>
                  <a:schemeClr val="tx1"/>
                </a:solidFill>
              </a:rPr>
              <a:t>를 이용하여 값 변경</a:t>
            </a:r>
            <a:endParaRPr lang="ko-KR" altLang="en-US">
              <a:solidFill>
                <a:schemeClr val="tx1"/>
              </a:solidFill>
            </a:endParaRPr>
          </a:p>
          <a:p>
            <a:pPr marL="447675" lvl="2" indent="0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690" y="2533061"/>
            <a:ext cx="4410309" cy="3233465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522381"/>
            <a:ext cx="4398884" cy="2536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전처리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데이터 시각화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en-US" altLang="ko-KR">
                <a:solidFill>
                  <a:schemeClr val="tx1"/>
                </a:solidFill>
              </a:rPr>
              <a:t>pairplot()</a:t>
            </a:r>
            <a:r>
              <a:rPr lang="ko-KR" altLang="en-US">
                <a:solidFill>
                  <a:schemeClr val="tx1"/>
                </a:solidFill>
              </a:rPr>
              <a:t>를 이용하여 학년과 나이 시각화</a:t>
            </a:r>
            <a:endParaRPr lang="ko-KR" altLang="en-US">
              <a:solidFill>
                <a:schemeClr val="tx1"/>
              </a:solidFill>
            </a:endParaRPr>
          </a:p>
          <a:p>
            <a:pPr marL="447675" lvl="2" indent="0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57375" y="2046638"/>
            <a:ext cx="5429249" cy="4611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전처리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데이터 시각화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en-US" altLang="ko-KR">
                <a:solidFill>
                  <a:schemeClr val="tx1"/>
                </a:solidFill>
              </a:rPr>
              <a:t>countplot( )</a:t>
            </a:r>
            <a:r>
              <a:rPr lang="ko-KR" altLang="en-US">
                <a:solidFill>
                  <a:schemeClr val="tx1"/>
                </a:solidFill>
              </a:rPr>
              <a:t>을 이용하여 학과와 학년 시각화</a:t>
            </a:r>
            <a:endParaRPr lang="ko-KR" altLang="en-US">
              <a:solidFill>
                <a:schemeClr val="tx1"/>
              </a:solidFill>
            </a:endParaRPr>
          </a:p>
          <a:p>
            <a:pPr marL="447675" lvl="2" indent="0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880" y="2298692"/>
            <a:ext cx="4406120" cy="3933017"/>
          </a:xfrm>
          <a:prstGeom prst="rect">
            <a:avLst/>
          </a:prstGeom>
        </p:spPr>
      </p:pic>
      <p:grpSp>
        <p:nvGrpSpPr>
          <p:cNvPr id="46" name=""/>
          <p:cNvGrpSpPr/>
          <p:nvPr/>
        </p:nvGrpSpPr>
        <p:grpSpPr>
          <a:xfrm rot="0">
            <a:off x="4572000" y="2328656"/>
            <a:ext cx="4417519" cy="3790516"/>
            <a:chOff x="881062" y="2247900"/>
            <a:chExt cx="7381874" cy="6334125"/>
          </a:xfrm>
        </p:grpSpPr>
        <p:pic>
          <p:nvPicPr>
            <p:cNvPr id="44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95350" y="2247900"/>
              <a:ext cx="7353300" cy="2362200"/>
            </a:xfrm>
            <a:prstGeom prst="rect">
              <a:avLst/>
            </a:prstGeom>
          </p:spPr>
        </p:pic>
        <p:pic>
          <p:nvPicPr>
            <p:cNvPr id="4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1062" y="4581525"/>
              <a:ext cx="7381874" cy="40005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전처리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시각화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학과와 학년 시각화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925" y="2300287"/>
            <a:ext cx="4410075" cy="3831611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295525"/>
            <a:ext cx="4410075" cy="378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전처리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시각화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정신 건강과 전공 데이터 시각화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불안감과 전공</a:t>
            </a:r>
            <a:endParaRPr lang="ko-KR" altLang="en-US"/>
          </a:p>
          <a:p>
            <a:pPr marL="628650" lvl="3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45812" y="1133474"/>
            <a:ext cx="4855545" cy="5448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전처리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시각화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정신 건강과 전공 데이터 시각화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우울감과 전공</a:t>
            </a:r>
            <a:endParaRPr lang="ko-KR" altLang="en-US"/>
          </a:p>
          <a:p>
            <a:pPr marL="628650" lvl="3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83000" y="1312333"/>
            <a:ext cx="4251801" cy="4741335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9971" y="2570696"/>
            <a:ext cx="4237202" cy="3515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/>
        </p:nvSpPr>
        <p:spPr>
          <a:xfrm>
            <a:off x="719572" y="1749574"/>
            <a:ext cx="7809632" cy="41044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0" lang="ko-KR" altLang="en-US" sz="1900" b="1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</a:rPr>
              <a:t>대학생의 정신 건강과 관련된 데이터를 분석하기 위해 데이터를 가공한다</a:t>
            </a:r>
            <a:r>
              <a:rPr kumimoji="0" lang="en-US" altLang="ko-KR" sz="1900" b="1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kumimoji="0" lang="en-US" altLang="ko-KR" sz="1900" b="1" i="0" u="none" strike="noStrike" kern="1200" cap="none" spc="0" normalizeH="0" baseline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0" lang="ko-KR" altLang="en-US" sz="1900" b="1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</a:rPr>
              <a:t>데이터를 분석하고 시각화하여 분석 결과를 해석한다</a:t>
            </a:r>
            <a:r>
              <a:rPr kumimoji="0" lang="en-US" altLang="ko-KR" sz="1900" b="1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kumimoji="0" lang="en-US" altLang="ko-KR" sz="1900" b="1" i="0" u="none" strike="noStrike" kern="1200" cap="none" spc="0" normalizeH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전처리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시각화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정신 건강과 전공 데이터 시각화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우울감과 전공</a:t>
            </a:r>
            <a:endParaRPr lang="ko-KR" altLang="en-US"/>
          </a:p>
          <a:p>
            <a:pPr marL="628650" lvl="3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360" y="2427287"/>
            <a:ext cx="4506639" cy="3708588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437870"/>
            <a:ext cx="4494903" cy="3685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전처리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시각화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정신 건강과 전공 데이터 시각화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공황장애와 전공</a:t>
            </a:r>
            <a:endParaRPr lang="ko-KR" altLang="en-US"/>
          </a:p>
          <a:p>
            <a:pPr marL="628650" lvl="3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56" name=""/>
          <p:cNvGrpSpPr/>
          <p:nvPr/>
        </p:nvGrpSpPr>
        <p:grpSpPr>
          <a:xfrm rot="0">
            <a:off x="4644801" y="1526797"/>
            <a:ext cx="4198835" cy="4609238"/>
            <a:chOff x="881062" y="2376487"/>
            <a:chExt cx="7381874" cy="8103393"/>
          </a:xfrm>
        </p:grpSpPr>
        <p:pic>
          <p:nvPicPr>
            <p:cNvPr id="5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04875" y="2376487"/>
              <a:ext cx="7334250" cy="2105025"/>
            </a:xfrm>
            <a:prstGeom prst="rect">
              <a:avLst/>
            </a:prstGeom>
          </p:spPr>
        </p:pic>
        <p:pic>
          <p:nvPicPr>
            <p:cNvPr id="55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81062" y="4393406"/>
              <a:ext cx="7381874" cy="6086474"/>
            </a:xfrm>
            <a:prstGeom prst="rect">
              <a:avLst/>
            </a:prstGeom>
          </p:spPr>
        </p:pic>
      </p:grpSp>
      <p:grpSp>
        <p:nvGrpSpPr>
          <p:cNvPr id="59" name=""/>
          <p:cNvGrpSpPr/>
          <p:nvPr/>
        </p:nvGrpSpPr>
        <p:grpSpPr>
          <a:xfrm rot="0">
            <a:off x="400521" y="2706234"/>
            <a:ext cx="4171478" cy="3415658"/>
            <a:chOff x="3821356" y="864733"/>
            <a:chExt cx="7333779" cy="6004989"/>
          </a:xfrm>
        </p:grpSpPr>
        <p:pic>
          <p:nvPicPr>
            <p:cNvPr id="57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839935" y="864733"/>
              <a:ext cx="7315200" cy="2352675"/>
            </a:xfrm>
            <a:prstGeom prst="rect">
              <a:avLst/>
            </a:prstGeom>
          </p:spPr>
        </p:pic>
        <p:pic>
          <p:nvPicPr>
            <p:cNvPr id="58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821356" y="3183547"/>
              <a:ext cx="7324725" cy="368617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전처리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시각화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정신 건강과 전공 데이터 시각화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공황장애와 전공</a:t>
            </a:r>
            <a:endParaRPr lang="ko-KR" altLang="en-US"/>
          </a:p>
          <a:p>
            <a:pPr marL="628650" lvl="3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4750" y="2400300"/>
            <a:ext cx="4341619" cy="3516259"/>
          </a:xfrm>
          <a:prstGeom prst="rect">
            <a:avLst/>
          </a:prstGeom>
        </p:spPr>
      </p:pic>
      <p:grpSp>
        <p:nvGrpSpPr>
          <p:cNvPr id="63" name=""/>
          <p:cNvGrpSpPr/>
          <p:nvPr/>
        </p:nvGrpSpPr>
        <p:grpSpPr>
          <a:xfrm rot="0">
            <a:off x="4667250" y="1740476"/>
            <a:ext cx="4352926" cy="4170226"/>
            <a:chOff x="-1061604" y="829541"/>
            <a:chExt cx="7334250" cy="7026419"/>
          </a:xfrm>
        </p:grpSpPr>
        <p:pic>
          <p:nvPicPr>
            <p:cNvPr id="61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042554" y="829541"/>
              <a:ext cx="7315200" cy="2324100"/>
            </a:xfrm>
            <a:prstGeom prst="rect">
              <a:avLst/>
            </a:prstGeom>
          </p:spPr>
        </p:pic>
        <p:pic>
          <p:nvPicPr>
            <p:cNvPr id="62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1061604" y="3122035"/>
              <a:ext cx="7334250" cy="473392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전처리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시각화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정신 건강, 나이와 학년 데이터 시각화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우울감과 나이, 학년</a:t>
            </a:r>
            <a:endParaRPr lang="ko-KR" altLang="en-US"/>
          </a:p>
          <a:p>
            <a:pPr marL="628650" lvl="3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66" name=""/>
          <p:cNvGrpSpPr/>
          <p:nvPr/>
        </p:nvGrpSpPr>
        <p:grpSpPr>
          <a:xfrm rot="0">
            <a:off x="2059592" y="2375228"/>
            <a:ext cx="5024816" cy="4256261"/>
            <a:chOff x="909637" y="2243137"/>
            <a:chExt cx="7334251" cy="6212464"/>
          </a:xfrm>
        </p:grpSpPr>
        <p:pic>
          <p:nvPicPr>
            <p:cNvPr id="6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09637" y="2243137"/>
              <a:ext cx="7324725" cy="2371725"/>
            </a:xfrm>
            <a:prstGeom prst="rect">
              <a:avLst/>
            </a:prstGeom>
          </p:spPr>
        </p:pic>
        <p:pic>
          <p:nvPicPr>
            <p:cNvPr id="65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19162" y="4531302"/>
              <a:ext cx="7324725" cy="39243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전처리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시각화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정신 건강, 나이와 학년 데이터 시각화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불안감과 나이, 학년</a:t>
            </a:r>
            <a:endParaRPr lang="ko-KR" altLang="en-US"/>
          </a:p>
          <a:p>
            <a:pPr marL="628650" lvl="3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3728" y="2397553"/>
            <a:ext cx="4996543" cy="4265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전처리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시각화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정신 건강, 나이와 학년 데이터 시각화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공황장애와 나이, 학년</a:t>
            </a:r>
            <a:endParaRPr lang="ko-KR" altLang="en-US"/>
          </a:p>
          <a:p>
            <a:pPr marL="628650" lvl="3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05012" y="2309275"/>
            <a:ext cx="5133974" cy="44148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전처리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시각화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학점과 정신 건강 시각화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학점과 나이, 학년 시각화</a:t>
            </a:r>
            <a:endParaRPr lang="ko-KR" altLang="en-US"/>
          </a:p>
          <a:p>
            <a:pPr marL="628650" lvl="3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66875" y="2398218"/>
            <a:ext cx="5213349" cy="40826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전처리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시각화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학점과 정신 건강 시각화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학점과 우울감, 학년 시각화</a:t>
            </a:r>
            <a:endParaRPr lang="ko-KR" altLang="en-US"/>
          </a:p>
          <a:p>
            <a:pPr marL="628650" lvl="3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72" name=""/>
          <p:cNvGrpSpPr/>
          <p:nvPr/>
        </p:nvGrpSpPr>
        <p:grpSpPr>
          <a:xfrm rot="0">
            <a:off x="2029422" y="2397920"/>
            <a:ext cx="5085155" cy="4075174"/>
            <a:chOff x="914400" y="2481262"/>
            <a:chExt cx="7329487" cy="5873750"/>
          </a:xfrm>
        </p:grpSpPr>
        <p:pic>
          <p:nvPicPr>
            <p:cNvPr id="70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14400" y="2481262"/>
              <a:ext cx="7315200" cy="1895475"/>
            </a:xfrm>
            <a:prstGeom prst="rect">
              <a:avLst/>
            </a:prstGeom>
          </p:spPr>
        </p:pic>
        <p:pic>
          <p:nvPicPr>
            <p:cNvPr id="71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38212" y="4335463"/>
              <a:ext cx="7305674" cy="40195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전처리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시각화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학점과 정신 건강 시각화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학점과 불안감, 학년 시각화</a:t>
            </a:r>
            <a:endParaRPr lang="ko-KR" altLang="en-US"/>
          </a:p>
          <a:p>
            <a:pPr marL="628650" lvl="3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7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32488" y="2353273"/>
            <a:ext cx="5079024" cy="42611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전처리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시각화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학점과 정신 건강 시각화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학점과 공황장애, 학년 시각화</a:t>
            </a:r>
            <a:endParaRPr lang="ko-KR" altLang="en-US"/>
          </a:p>
          <a:p>
            <a:pPr marL="628650" lvl="3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48961" y="2326769"/>
            <a:ext cx="5246076" cy="44216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01 </a:t>
            </a:r>
            <a:r>
              <a:rPr lang="ko-KR" altLang="en-US" sz="2100" b="1">
                <a:latin typeface="맑은 고딕"/>
                <a:ea typeface="맑은 고딕"/>
              </a:rPr>
              <a:t>문제 정의와 데이터 살펴보기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02</a:t>
            </a:r>
            <a:r>
              <a:rPr lang="ko-KR" altLang="en-US" sz="2100" b="1">
                <a:latin typeface="맑은 고딕"/>
                <a:ea typeface="맑은 고딕"/>
              </a:rPr>
              <a:t> 데이터 전처리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17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17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en-US" altLang="ko-KR" sz="17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전처리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상관관계 분석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수치형 데이터로 변환 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3">
              <a:defRPr/>
            </a:pPr>
            <a:r>
              <a:rPr lang="ko-KR" altLang="en-US"/>
              <a:t>성별은 범주형 데이터이기에 원-핫 인코딩을 활용하여 수치형으로 변환한다.</a:t>
            </a:r>
            <a:endParaRPr lang="ko-KR" altLang="en-US"/>
          </a:p>
          <a:p>
            <a:pPr marL="809625" lvl="4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7757" y="3740989"/>
            <a:ext cx="3947214" cy="2741604"/>
          </a:xfrm>
          <a:prstGeom prst="rect">
            <a:avLst/>
          </a:prstGeom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44267" y="1705940"/>
            <a:ext cx="4457280" cy="1617140"/>
          </a:xfrm>
          <a:prstGeom prst="rect">
            <a:avLst/>
          </a:prstGeom>
        </p:spPr>
      </p:pic>
      <p:pic>
        <p:nvPicPr>
          <p:cNvPr id="7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3350" y="3325293"/>
            <a:ext cx="1228725" cy="6418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전처리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상관관계 분석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수치형 데이터로 변환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3">
              <a:defRPr/>
            </a:pPr>
            <a:endParaRPr lang="ko-KR" altLang="en-US"/>
          </a:p>
          <a:p>
            <a:pPr marL="809625" lvl="4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7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6337" y="2286000"/>
            <a:ext cx="6789133" cy="1600547"/>
          </a:xfrm>
          <a:prstGeom prst="rect">
            <a:avLst/>
          </a:prstGeom>
        </p:spPr>
      </p:pic>
      <p:pic>
        <p:nvPicPr>
          <p:cNvPr id="8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90624" y="4038600"/>
            <a:ext cx="6762751" cy="1794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전처리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상관관계 분석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상관관계 시각화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3">
              <a:defRPr/>
            </a:pPr>
            <a:endParaRPr lang="ko-KR" altLang="en-US"/>
          </a:p>
          <a:p>
            <a:pPr marL="809625" lvl="4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83" name=""/>
          <p:cNvGrpSpPr/>
          <p:nvPr/>
        </p:nvGrpSpPr>
        <p:grpSpPr>
          <a:xfrm rot="0">
            <a:off x="3130248" y="1327872"/>
            <a:ext cx="4870752" cy="5497806"/>
            <a:chOff x="909637" y="2366962"/>
            <a:chExt cx="7324726" cy="8267701"/>
          </a:xfrm>
        </p:grpSpPr>
        <p:pic>
          <p:nvPicPr>
            <p:cNvPr id="81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09637" y="2366962"/>
              <a:ext cx="7324725" cy="2124075"/>
            </a:xfrm>
            <a:prstGeom prst="rect">
              <a:avLst/>
            </a:prstGeom>
          </p:spPr>
        </p:pic>
        <p:pic>
          <p:nvPicPr>
            <p:cNvPr id="82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19162" y="4452938"/>
              <a:ext cx="7305674" cy="618172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전처리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상관관계 분석</a:t>
            </a:r>
            <a:endParaRPr kumimoji="0" lang="ko-KR" altLang="en-US" b="1" i="0" u="none" strike="noStrike" kern="1200" cap="none" spc="0" normalizeH="0" baseline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>
                <a:solidFill>
                  <a:schemeClr val="tx1"/>
                </a:solidFill>
              </a:rPr>
              <a:t>상관관계 시각화 해석</a:t>
            </a:r>
            <a:endParaRPr lang="ko-KR" altLang="en-US">
              <a:solidFill>
                <a:schemeClr val="tx1"/>
              </a:solidFill>
            </a:endParaRPr>
          </a:p>
          <a:p>
            <a:pPr lvl="2">
              <a:defRPr/>
            </a:pPr>
            <a:r>
              <a:rPr lang="ko-KR" altLang="en-US">
                <a:solidFill>
                  <a:schemeClr val="tx1"/>
                </a:solidFill>
              </a:rPr>
              <a:t>학생들의 정신 건강에서 불안감은 우울감과 관련 있음</a:t>
            </a:r>
            <a:endParaRPr lang="ko-KR" altLang="en-US">
              <a:solidFill>
                <a:schemeClr val="tx1"/>
              </a:solidFill>
            </a:endParaRPr>
          </a:p>
          <a:p>
            <a:pPr lvl="2">
              <a:defRPr/>
            </a:pPr>
            <a:r>
              <a:rPr lang="ko-KR" altLang="en-US">
                <a:solidFill>
                  <a:schemeClr val="tx1"/>
                </a:solidFill>
              </a:rPr>
              <a:t>우울 감은 치료 여부와 불안감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공황장애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결혼 여부와 관련이 있음</a:t>
            </a:r>
            <a:endParaRPr lang="ko-KR" altLang="en-US">
              <a:solidFill>
                <a:schemeClr val="tx1"/>
              </a:solidFill>
            </a:endParaRPr>
          </a:p>
          <a:p>
            <a:pPr lvl="2">
              <a:defRPr/>
            </a:pPr>
            <a:r>
              <a:rPr lang="ko-KR" altLang="en-US">
                <a:solidFill>
                  <a:schemeClr val="tx1"/>
                </a:solidFill>
              </a:rPr>
              <a:t>결혼 여부는 학년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나이에 관련 있다는 것을 알 수 있음</a:t>
            </a:r>
            <a:endParaRPr lang="ko-KR" altLang="en-US">
              <a:solidFill>
                <a:schemeClr val="tx1"/>
              </a:solidFill>
            </a:endParaRPr>
          </a:p>
          <a:p>
            <a:pPr lvl="2">
              <a:defRPr/>
            </a:pPr>
            <a:r>
              <a:rPr lang="ko-KR" altLang="en-US">
                <a:solidFill>
                  <a:schemeClr val="tx1"/>
                </a:solidFill>
              </a:rPr>
              <a:t>따라서 불안감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우울감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치료 여부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공황장애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결혼 여부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학년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나이가 정신 건강과 관련된 주요 요인으로 추출할 수 있음</a:t>
            </a:r>
            <a:endParaRPr lang="ko-KR" altLang="en-US">
              <a:solidFill>
                <a:schemeClr val="tx1"/>
              </a:solidFill>
            </a:endParaRPr>
          </a:p>
          <a:p>
            <a:pPr lvl="2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2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2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2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marL="447675" lvl="2" indent="0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3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marL="809625" lvl="4" indent="0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kumimoji="0" lang="ko-KR" altLang="en-US" sz="1600" b="0" i="0" u="none" strike="noStrike" kern="1200" cap="none" spc="0" normalizeH="0" baseline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kumimoji="0" lang="en-US" altLang="ko-KR" sz="1600" b="0" i="0" u="none" strike="noStrike" kern="1200" cap="none" spc="0" normalizeH="0" baseline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sz="6900"/>
              <a:t>Q&amp;A</a:t>
            </a:r>
            <a:endParaRPr lang="en-US" altLang="ko-KR" sz="6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문제 정의와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데이터 살펴보기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tx1"/>
                </a:solidFill>
              </a:rPr>
              <a:t>문제 정의와 분석 과정</a:t>
            </a:r>
            <a:endParaRPr lang="ko-KR" altLang="en-US" b="1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ko-KR" altLang="en-US">
                <a:solidFill>
                  <a:schemeClr val="tx1"/>
                </a:solidFill>
              </a:rPr>
              <a:t>캐글에서 제공되는 Student Mental Health Analysis 관련 데이터 셋 활용</a:t>
            </a: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2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marL="0" lvl="0" indent="0">
              <a:buNone/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marL="0" lvl="0" indent="0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marL="0" lvl="0" indent="0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문제 정의와 데이터 살펴보기</a:t>
            </a: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94884" y="2253394"/>
            <a:ext cx="6354232" cy="4316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데이터 읽기와 필요한 라이브러리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kaggle</a:t>
            </a:r>
            <a:r>
              <a:rPr lang="ko-KR" altLang="en-US">
                <a:hlinkClick r:id="rId2"/>
              </a:rPr>
              <a:t>(https://www.kaggle.com/code/jaimeplab/mejoras-destudent-mental-analysis-eda-ml/data)</a:t>
            </a:r>
            <a:r>
              <a:rPr lang="ko-KR" altLang="en-US"/>
              <a:t> 홈페이지에 접속하여 데이터 다운로드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문제 정의와 데이터 살펴보기</a:t>
            </a: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7785" y="2301407"/>
            <a:ext cx="4008281" cy="3963885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77469" y="5076239"/>
            <a:ext cx="4877165" cy="1446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4139139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데이터 읽기와 필요한 라이브러리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데이터 셋 살펴보기 </a:t>
            </a:r>
            <a:r>
              <a:rPr lang="en-US" altLang="ko-KR"/>
              <a:t>:</a:t>
            </a:r>
            <a:r>
              <a:rPr lang="ko-KR" altLang="en-US"/>
              <a:t> head( ) 함수 사용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문제 정의와 데이터 살펴보기</a:t>
            </a: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0" y="1239103"/>
            <a:ext cx="4217772" cy="5538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4139139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데이터 읽기와 필요한 라이브러리</a:t>
            </a:r>
            <a:endParaRPr lang="ko-KR" altLang="en-US" b="1"/>
          </a:p>
          <a:p>
            <a:pPr lvl="1">
              <a:defRPr/>
            </a:pPr>
            <a:r>
              <a:rPr lang="en-US" altLang="ko-KR"/>
              <a:t>info()</a:t>
            </a:r>
            <a:r>
              <a:rPr lang="ko-KR" altLang="en-US"/>
              <a:t>를 사용하여 데이터 정보 확인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문제 정의와 데이터 살펴보기</a:t>
            </a:r>
            <a:endParaRPr lang="ko-KR" altLang="en-US"/>
          </a:p>
        </p:txBody>
      </p:sp>
      <p:grpSp>
        <p:nvGrpSpPr>
          <p:cNvPr id="21" name=""/>
          <p:cNvGrpSpPr/>
          <p:nvPr/>
        </p:nvGrpSpPr>
        <p:grpSpPr>
          <a:xfrm rot="0">
            <a:off x="2089263" y="2015896"/>
            <a:ext cx="4965473" cy="4596245"/>
            <a:chOff x="857250" y="2590800"/>
            <a:chExt cx="7429500" cy="6877050"/>
          </a:xfrm>
        </p:grpSpPr>
        <p:pic>
          <p:nvPicPr>
            <p:cNvPr id="19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19162" y="2590800"/>
              <a:ext cx="7305674" cy="1695450"/>
            </a:xfrm>
            <a:prstGeom prst="rect">
              <a:avLst/>
            </a:prstGeom>
          </p:spPr>
        </p:pic>
        <p:pic>
          <p:nvPicPr>
            <p:cNvPr id="20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57250" y="4248150"/>
              <a:ext cx="7429500" cy="52197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4139139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tx1"/>
                </a:solidFill>
              </a:rPr>
              <a:t>데이터 읽기와 필요한 라이브러리</a:t>
            </a:r>
            <a:endParaRPr lang="ko-KR" altLang="en-US" b="1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ko-KR" altLang="en-US">
                <a:solidFill>
                  <a:schemeClr val="tx1"/>
                </a:solidFill>
              </a:rPr>
              <a:t>컬럼의 의미</a:t>
            </a: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2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marL="0" lvl="0" indent="0">
              <a:buNone/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marL="0" lvl="0" indent="0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marL="0" lvl="0" indent="0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문제 정의와 데이터 살펴보기</a:t>
            </a:r>
            <a:endParaRPr lang="ko-KR" altLang="en-US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16906" y="2126299"/>
            <a:ext cx="5310188" cy="44222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382</ep:Words>
  <ep:PresentationFormat>화면 슬라이드 쇼(4:3)</ep:PresentationFormat>
  <ep:Paragraphs>115</ep:Paragraphs>
  <ep:Slides>34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ep:HeadingPairs>
  <ep:TitlesOfParts>
    <vt:vector size="35" baseType="lpstr">
      <vt:lpstr>Office 테마</vt:lpstr>
      <vt:lpstr>슬라이드 1</vt:lpstr>
      <vt:lpstr>슬라이드 2</vt:lpstr>
      <vt:lpstr>슬라이드 3</vt:lpstr>
      <vt:lpstr>슬라이드 4</vt:lpstr>
      <vt:lpstr>1. 문제 정의와 데이터 살펴보기</vt:lpstr>
      <vt:lpstr>1. 문제 정의와 데이터 살펴보기</vt:lpstr>
      <vt:lpstr>1. 문제 정의와 데이터 살펴보기</vt:lpstr>
      <vt:lpstr>1. 문제 정의와 데이터 살펴보기</vt:lpstr>
      <vt:lpstr>1. 문제 정의와 데이터 살펴보기</vt:lpstr>
      <vt:lpstr>슬라이드 10</vt:lpstr>
      <vt:lpstr>2. 데이터 전처리</vt:lpstr>
      <vt:lpstr>2. 데이터 전처리</vt:lpstr>
      <vt:lpstr>2. 데이터 전처리</vt:lpstr>
      <vt:lpstr>2. 데이터 전처리</vt:lpstr>
      <vt:lpstr>2. 데이터 전처리</vt:lpstr>
      <vt:lpstr>2. 데이터 전처리</vt:lpstr>
      <vt:lpstr>2. 데이터 전처리</vt:lpstr>
      <vt:lpstr>2. 데이터 전처리</vt:lpstr>
      <vt:lpstr>2. 데이터 전처리</vt:lpstr>
      <vt:lpstr>2. 데이터 전처리</vt:lpstr>
      <vt:lpstr>2. 데이터 전처리</vt:lpstr>
      <vt:lpstr>2. 데이터 전처리</vt:lpstr>
      <vt:lpstr>2. 데이터 전처리</vt:lpstr>
      <vt:lpstr>2. 데이터 전처리</vt:lpstr>
      <vt:lpstr>2. 데이터 전처리</vt:lpstr>
      <vt:lpstr>2. 데이터 전처리</vt:lpstr>
      <vt:lpstr>2. 데이터 전처리</vt:lpstr>
      <vt:lpstr>2. 데이터 전처리</vt:lpstr>
      <vt:lpstr>2. 데이터 전처리</vt:lpstr>
      <vt:lpstr>2. 데이터 전처리</vt:lpstr>
      <vt:lpstr>2. 데이터 전처리</vt:lpstr>
      <vt:lpstr>2. 데이터 전처리</vt:lpstr>
      <vt:lpstr>2. 데이터 전처리</vt:lpstr>
      <vt:lpstr>슬라이드 34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2007-11-27T23:54:21.000</dcterms:created>
  <dc:creator>sh</dc:creator>
  <cp:lastModifiedBy>nmedi</cp:lastModifiedBy>
  <dcterms:modified xsi:type="dcterms:W3CDTF">2023-05-30T05:45:27.556</dcterms:modified>
  <cp:revision>1032</cp:revision>
  <dc:title>PowerPoint Template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