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30" r:id="rId9"/>
    <p:sldId id="831" r:id="rId10"/>
    <p:sldId id="833" r:id="rId11"/>
    <p:sldId id="835" r:id="rId12"/>
    <p:sldId id="766" r:id="rId13"/>
    <p:sldId id="765" r:id="rId14"/>
    <p:sldId id="838" r:id="rId15"/>
    <p:sldId id="840" r:id="rId16"/>
    <p:sldId id="842" r:id="rId17"/>
    <p:sldId id="843" r:id="rId18"/>
    <p:sldId id="715" r:id="rId19"/>
    <p:sldId id="768" r:id="rId20"/>
    <p:sldId id="846" r:id="rId21"/>
    <p:sldId id="847" r:id="rId22"/>
    <p:sldId id="849" r:id="rId23"/>
    <p:sldId id="851" r:id="rId24"/>
    <p:sldId id="852" r:id="rId25"/>
    <p:sldId id="853" r:id="rId26"/>
    <p:sldId id="854" r:id="rId27"/>
    <p:sldId id="855" r:id="rId28"/>
    <p:sldId id="856" r:id="rId29"/>
    <p:sldId id="857" r:id="rId30"/>
    <p:sldId id="858" r:id="rId31"/>
    <p:sldId id="859" r:id="rId32"/>
    <p:sldId id="860" r:id="rId33"/>
    <p:sldId id="861" r:id="rId34"/>
    <p:sldId id="862" r:id="rId35"/>
    <p:sldId id="863" r:id="rId36"/>
    <p:sldId id="864" r:id="rId37"/>
    <p:sldId id="865" r:id="rId38"/>
    <p:sldId id="866" r:id="rId39"/>
    <p:sldId id="867" r:id="rId40"/>
    <p:sldId id="868" r:id="rId41"/>
    <p:sldId id="869" r:id="rId42"/>
    <p:sldId id="870" r:id="rId43"/>
    <p:sldId id="871" r:id="rId44"/>
    <p:sldId id="872" r:id="rId45"/>
    <p:sldId id="873" r:id="rId46"/>
    <p:sldId id="874" r:id="rId47"/>
    <p:sldId id="875" r:id="rId48"/>
    <p:sldId id="876" r:id="rId49"/>
    <p:sldId id="877" r:id="rId50"/>
    <p:sldId id="878" r:id="rId51"/>
    <p:sldId id="879" r:id="rId52"/>
    <p:sldId id="880" r:id="rId53"/>
    <p:sldId id="881" r:id="rId54"/>
    <p:sldId id="882" r:id="rId55"/>
    <p:sldId id="883" r:id="rId56"/>
    <p:sldId id="884" r:id="rId57"/>
    <p:sldId id="885" r:id="rId58"/>
    <p:sldId id="886" r:id="rId59"/>
    <p:sldId id="887" r:id="rId60"/>
    <p:sldId id="888" r:id="rId61"/>
    <p:sldId id="889" r:id="rId62"/>
    <p:sldId id="890" r:id="rId63"/>
    <p:sldId id="891" r:id="rId64"/>
    <p:sldId id="892" r:id="rId65"/>
    <p:sldId id="893" r:id="rId66"/>
    <p:sldId id="894" r:id="rId67"/>
    <p:sldId id="895" r:id="rId68"/>
    <p:sldId id="896" r:id="rId69"/>
    <p:sldId id="897" r:id="rId70"/>
    <p:sldId id="898" r:id="rId71"/>
    <p:sldId id="899" r:id="rId72"/>
    <p:sldId id="900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343" autoAdjust="0"/>
    <p:restoredTop sz="94258" autoAdjust="0"/>
  </p:normalViewPr>
  <p:slideViewPr>
    <p:cSldViewPr snapToGrid="0">
      <p:cViewPr>
        <p:scale>
          <a:sx n="110" d="100"/>
          <a:sy n="110" d="100"/>
        </p:scale>
        <p:origin x="-1920" y="-84"/>
      </p:cViewPr>
      <p:guideLst>
        <p:guide orient="horz" pos="2157"/>
        <p:guide pos="287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slide" Target="slides/slide64.xml"  /><Relationship Id="rId68" Type="http://schemas.openxmlformats.org/officeDocument/2006/relationships/slide" Target="slides/slide65.xml"  /><Relationship Id="rId69" Type="http://schemas.openxmlformats.org/officeDocument/2006/relationships/slide" Target="slides/slide66.xml"  /><Relationship Id="rId7" Type="http://schemas.openxmlformats.org/officeDocument/2006/relationships/slide" Target="slides/slide4.xml"  /><Relationship Id="rId70" Type="http://schemas.openxmlformats.org/officeDocument/2006/relationships/slide" Target="slides/slide67.xml"  /><Relationship Id="rId71" Type="http://schemas.openxmlformats.org/officeDocument/2006/relationships/slide" Target="slides/slide68.xml"  /><Relationship Id="rId72" Type="http://schemas.openxmlformats.org/officeDocument/2006/relationships/slide" Target="slides/slide69.xml"  /><Relationship Id="rId73" Type="http://schemas.openxmlformats.org/officeDocument/2006/relationships/slide" Target="slides/slide70.xml"  /><Relationship Id="rId74" Type="http://schemas.openxmlformats.org/officeDocument/2006/relationships/presProps" Target="presProps.xml"  /><Relationship Id="rId75" Type="http://schemas.openxmlformats.org/officeDocument/2006/relationships/viewProps" Target="viewProps.xml"  /><Relationship Id="rId76" Type="http://schemas.openxmlformats.org/officeDocument/2006/relationships/theme" Target="theme/theme1.xml"  /><Relationship Id="rId77" Type="http://schemas.openxmlformats.org/officeDocument/2006/relationships/tableStyles" Target="tableStyles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65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8.png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2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6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9.png"  /><Relationship Id="rId3" Type="http://schemas.openxmlformats.org/officeDocument/2006/relationships/image" Target="../media/image80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6.png"  /><Relationship Id="rId3" Type="http://schemas.openxmlformats.org/officeDocument/2006/relationships/image" Target="../media/image87.png"  /><Relationship Id="rId4" Type="http://schemas.openxmlformats.org/officeDocument/2006/relationships/image" Target="../media/image88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9.png"  /><Relationship Id="rId3" Type="http://schemas.openxmlformats.org/officeDocument/2006/relationships/image" Target="../media/image90.png"  /><Relationship Id="rId4" Type="http://schemas.openxmlformats.org/officeDocument/2006/relationships/image" Target="../media/image91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2.png"  /><Relationship Id="rId3" Type="http://schemas.openxmlformats.org/officeDocument/2006/relationships/image" Target="../media/image93.png"  /><Relationship Id="rId4" Type="http://schemas.openxmlformats.org/officeDocument/2006/relationships/image" Target="../media/image94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5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6.png"  /><Relationship Id="rId3" Type="http://schemas.openxmlformats.org/officeDocument/2006/relationships/image" Target="../media/image97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8.png"  /><Relationship Id="rId3" Type="http://schemas.openxmlformats.org/officeDocument/2006/relationships/image" Target="../media/image99.png"  /><Relationship Id="rId4" Type="http://schemas.openxmlformats.org/officeDocument/2006/relationships/image" Target="../media/image100.png"  /><Relationship Id="rId5" Type="http://schemas.openxmlformats.org/officeDocument/2006/relationships/image" Target="../media/image101.png"  /><Relationship Id="rId6" Type="http://schemas.openxmlformats.org/officeDocument/2006/relationships/image" Target="../media/image102.png"  /><Relationship Id="rId7" Type="http://schemas.openxmlformats.org/officeDocument/2006/relationships/image" Target="../media/image103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4.png"  /><Relationship Id="rId3" Type="http://schemas.openxmlformats.org/officeDocument/2006/relationships/image" Target="../media/image105.png"  /><Relationship Id="rId4" Type="http://schemas.openxmlformats.org/officeDocument/2006/relationships/image" Target="../media/image106.png"  /><Relationship Id="rId5" Type="http://schemas.openxmlformats.org/officeDocument/2006/relationships/image" Target="../media/image107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8.png"  /><Relationship Id="rId3" Type="http://schemas.openxmlformats.org/officeDocument/2006/relationships/image" Target="../media/image109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1.png"  /><Relationship Id="rId3" Type="http://schemas.openxmlformats.org/officeDocument/2006/relationships/image" Target="../media/image112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3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4.png"  /><Relationship Id="rId3" Type="http://schemas.openxmlformats.org/officeDocument/2006/relationships/image" Target="../media/image11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6.png"  /><Relationship Id="rId3" Type="http://schemas.openxmlformats.org/officeDocument/2006/relationships/image" Target="../media/image117.png"  /><Relationship Id="rId4" Type="http://schemas.openxmlformats.org/officeDocument/2006/relationships/image" Target="../media/image118.png"  /><Relationship Id="rId5" Type="http://schemas.openxmlformats.org/officeDocument/2006/relationships/image" Target="../media/image119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20.png"  /><Relationship Id="rId4" Type="http://schemas.openxmlformats.org/officeDocument/2006/relationships/image" Target="../media/image121.png"  /><Relationship Id="rId5" Type="http://schemas.openxmlformats.org/officeDocument/2006/relationships/image" Target="../media/image122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3.png"  /><Relationship Id="rId3" Type="http://schemas.openxmlformats.org/officeDocument/2006/relationships/image" Target="../media/image124.png"  /><Relationship Id="rId4" Type="http://schemas.openxmlformats.org/officeDocument/2006/relationships/image" Target="../media/image12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6.png"  /><Relationship Id="rId3" Type="http://schemas.openxmlformats.org/officeDocument/2006/relationships/image" Target="../media/image127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8.png"  /><Relationship Id="rId3" Type="http://schemas.openxmlformats.org/officeDocument/2006/relationships/image" Target="../media/image129.png"  /><Relationship Id="rId4" Type="http://schemas.openxmlformats.org/officeDocument/2006/relationships/image" Target="../media/image130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1.png"  /><Relationship Id="rId3" Type="http://schemas.openxmlformats.org/officeDocument/2006/relationships/image" Target="../media/image132.png"  /><Relationship Id="rId4" Type="http://schemas.openxmlformats.org/officeDocument/2006/relationships/image" Target="../media/image133.png"  /><Relationship Id="rId5" Type="http://schemas.openxmlformats.org/officeDocument/2006/relationships/image" Target="../media/image13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&lt;3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데이터 분석을 위한 파이썬 핵심 문법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연산자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산술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파이썬에서 사용하는 기본적인 산술 연산자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799" y="2714626"/>
            <a:ext cx="3694724" cy="334327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0063" y="2098773"/>
            <a:ext cx="4369928" cy="2012094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14824" y="4179093"/>
            <a:ext cx="4352925" cy="2312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대입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>
              <a:buNone/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rcRect r="2000"/>
          <a:stretch>
            <a:fillRect/>
          </a:stretch>
        </p:blipFill>
        <p:spPr>
          <a:xfrm>
            <a:off x="73479" y="1755894"/>
            <a:ext cx="4676777" cy="316327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9818" y="4157340"/>
            <a:ext cx="4395608" cy="2337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비교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두 개 이상의 식 또는 변수의 비교를 위해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결과는 참(True) 또는 거짓(False)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87" y="2422044"/>
            <a:ext cx="4131100" cy="2013911"/>
          </a:xfrm>
          <a:prstGeom prst="rect">
            <a:avLst/>
          </a:prstGeom>
        </p:spPr>
      </p:pic>
      <p:grpSp>
        <p:nvGrpSpPr>
          <p:cNvPr id="22" name=""/>
          <p:cNvGrpSpPr/>
          <p:nvPr/>
        </p:nvGrpSpPr>
        <p:grpSpPr>
          <a:xfrm rot="0">
            <a:off x="4164013" y="3671772"/>
            <a:ext cx="4876800" cy="2831183"/>
            <a:chOff x="876300" y="2433637"/>
            <a:chExt cx="7391400" cy="4291012"/>
          </a:xfrm>
        </p:grpSpPr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6300" y="2433637"/>
              <a:ext cx="7391400" cy="2238375"/>
            </a:xfrm>
            <a:prstGeom prst="rect">
              <a:avLst/>
            </a:prstGeom>
          </p:spPr>
        </p:pic>
        <p:pic>
          <p:nvPicPr>
            <p:cNvPr id="2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4400" y="4572000"/>
              <a:ext cx="7353300" cy="21526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논리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비교 연산이 많을 경우 모든 비교 연산이 참(True)인지 하나만 참(True)인지를 확인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1894" y="2120323"/>
            <a:ext cx="5540211" cy="4690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문자열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파이썬에서는 문자열을 더하거나 곱할 수 있다.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9773" y="2033587"/>
            <a:ext cx="5096605" cy="2380174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3586" y="4443413"/>
            <a:ext cx="5076825" cy="2274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표준 입력과 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표준 입력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input( ) 함수 내에 안내할 문자열을 포함시켜 사용</a:t>
            </a: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표준 입력과 출력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022" y="2448828"/>
            <a:ext cx="4371977" cy="1402439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445920"/>
            <a:ext cx="4354943" cy="143082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0023" y="4089241"/>
            <a:ext cx="4371977" cy="145354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0" y="4085383"/>
            <a:ext cx="4371977" cy="1294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표준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print( ) 함수 이용</a:t>
            </a: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표준 입력과 출력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15380"/>
          <a:stretch>
            <a:fillRect/>
          </a:stretch>
        </p:blipFill>
        <p:spPr>
          <a:xfrm>
            <a:off x="1607490" y="2060607"/>
            <a:ext cx="5972175" cy="273678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l="15400"/>
          <a:stretch>
            <a:fillRect/>
          </a:stretch>
        </p:blipFill>
        <p:spPr>
          <a:xfrm>
            <a:off x="1640827" y="4818095"/>
            <a:ext cx="5862346" cy="1910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표준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% 형식지정자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표준 입력과 출력</a:t>
            </a: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rcRect l="14900"/>
          <a:stretch>
            <a:fillRect/>
          </a:stretch>
        </p:blipFill>
        <p:spPr>
          <a:xfrm>
            <a:off x="3601331" y="1059243"/>
            <a:ext cx="5370335" cy="172797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rcRect l="15510"/>
          <a:stretch>
            <a:fillRect/>
          </a:stretch>
        </p:blipFill>
        <p:spPr>
          <a:xfrm>
            <a:off x="3618210" y="2758403"/>
            <a:ext cx="5384324" cy="1942249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8750" y="3580477"/>
            <a:ext cx="3409950" cy="876453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rcRect l="16130"/>
          <a:stretch>
            <a:fillRect/>
          </a:stretch>
        </p:blipFill>
        <p:spPr>
          <a:xfrm>
            <a:off x="3616829" y="4605232"/>
            <a:ext cx="5353072" cy="1982363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7501" y="5909620"/>
            <a:ext cx="3163447" cy="623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변수, 연산자, 표준 입·출력 함수를 이용하여 자료를 입력받고 출력한다.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컬렉션 자료형인 리스트, 튜플, 딕셔너리, 세트의 특징을 이해하고 사용한다.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리스트 내포를 이용하여 원하는 자료를 조회하거나 추출한다.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선택문, 반복문, 기타 제어문의 다양한 형태를 이해하고 상황에 맞게 활용한다.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함수의 필요성을 이해하고 사용자 정의 함수 및 람다 함수를 활용한다.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파일 입·출력의 개념과 과정을 이해하고 텍스트 파일과 엑셀 파일에 입력 및 출력한다.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표준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format( ) 함수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표준 입력과 출력</a:t>
            </a: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 l="15390"/>
          <a:stretch>
            <a:fillRect/>
          </a:stretch>
        </p:blipFill>
        <p:spPr>
          <a:xfrm>
            <a:off x="158790" y="2114550"/>
            <a:ext cx="4859232" cy="1755593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6712" y="2440781"/>
            <a:ext cx="3335627" cy="777477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rcRect l="15030"/>
          <a:stretch>
            <a:fillRect/>
          </a:stretch>
        </p:blipFill>
        <p:spPr>
          <a:xfrm>
            <a:off x="123825" y="4486275"/>
            <a:ext cx="4890582" cy="2031472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05815" y="4914898"/>
            <a:ext cx="4138184" cy="902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표준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f-sting 포맷팅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표준 입력과 출력</a:t>
            </a: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rcRect l="15480"/>
          <a:stretch>
            <a:fillRect/>
          </a:stretch>
        </p:blipFill>
        <p:spPr>
          <a:xfrm>
            <a:off x="852487" y="2414587"/>
            <a:ext cx="7439025" cy="260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컬렉션 자료형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컬렉션 자료형 개념과 필요성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여러 개의 값을 하나의 변수에 담을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변수 안에 공간을 여러 개 가진다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변수 안에 서로 다른 공간을 찾는 방법이다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5975" y="3071812"/>
            <a:ext cx="4972050" cy="223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274962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리스트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많은 양의 데이터들을 한 번에 </a:t>
            </a:r>
            <a:r>
              <a:rPr lang="ko-KR" altLang="en-US" spc="-100"/>
              <a:t>모아 효율적으로 처리하고 저장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1189737"/>
            <a:ext cx="5181600" cy="2725038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3338" y="3912159"/>
            <a:ext cx="5174888" cy="2698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리스트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리스트 문법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리스트명 = [값1, 값2, 값3, .....]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9536" y="1044683"/>
            <a:ext cx="4873634" cy="2109389"/>
          </a:xfrm>
          <a:prstGeom prst="rect">
            <a:avLst/>
          </a:prstGeom>
        </p:spPr>
      </p:pic>
      <p:grpSp>
        <p:nvGrpSpPr>
          <p:cNvPr id="36" name=""/>
          <p:cNvGrpSpPr/>
          <p:nvPr/>
        </p:nvGrpSpPr>
        <p:grpSpPr>
          <a:xfrm rot="0">
            <a:off x="4000403" y="3144443"/>
            <a:ext cx="4898820" cy="3618304"/>
            <a:chOff x="895350" y="2046576"/>
            <a:chExt cx="7410450" cy="5473411"/>
          </a:xfrm>
        </p:grpSpPr>
        <p:pic>
          <p:nvPicPr>
            <p:cNvPr id="3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5350" y="2046576"/>
              <a:ext cx="7410450" cy="1933575"/>
            </a:xfrm>
            <a:prstGeom prst="rect">
              <a:avLst/>
            </a:prstGeom>
          </p:spPr>
        </p:pic>
        <p:pic>
          <p:nvPicPr>
            <p:cNvPr id="3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4400" y="3910012"/>
              <a:ext cx="7315200" cy="3609975"/>
            </a:xfrm>
            <a:prstGeom prst="rect">
              <a:avLst/>
            </a:prstGeom>
          </p:spPr>
        </p:pic>
      </p:grpSp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3833" y="2877363"/>
            <a:ext cx="3313833" cy="895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리스트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리스트 인덱싱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9562" y="1184416"/>
            <a:ext cx="4652626" cy="530775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813" y="2352056"/>
            <a:ext cx="3114675" cy="159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리스트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리스트 슬라이싱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950" y="2266949"/>
            <a:ext cx="3095625" cy="210995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8229" y="1071232"/>
            <a:ext cx="4440307" cy="5548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리스트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리스트 값 변경하기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첨자(인덱스)를 사용해서 그 위치의 값을 변경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6442" y="2361630"/>
            <a:ext cx="5811115" cy="4363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리스트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리스트 제어 함수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grpSp>
        <p:nvGrpSpPr>
          <p:cNvPr id="45" name=""/>
          <p:cNvGrpSpPr/>
          <p:nvPr/>
        </p:nvGrpSpPr>
        <p:grpSpPr>
          <a:xfrm rot="0">
            <a:off x="1416843" y="2243138"/>
            <a:ext cx="6310313" cy="4051913"/>
            <a:chOff x="895350" y="2243137"/>
            <a:chExt cx="7434263" cy="4773612"/>
          </a:xfrm>
        </p:grpSpPr>
        <p:pic>
          <p:nvPicPr>
            <p:cNvPr id="4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95350" y="2243137"/>
              <a:ext cx="7353300" cy="2371725"/>
            </a:xfrm>
            <a:prstGeom prst="rect">
              <a:avLst/>
            </a:prstGeom>
          </p:spPr>
        </p:pic>
        <p:pic>
          <p:nvPicPr>
            <p:cNvPr id="4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28687" y="4578350"/>
              <a:ext cx="7400925" cy="2438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01 </a:t>
            </a:r>
            <a:r>
              <a:rPr lang="ko-KR" altLang="en-US" sz="1700" b="1">
                <a:latin typeface="맑은 고딕"/>
                <a:ea typeface="맑은 고딕"/>
              </a:rPr>
              <a:t>변수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02</a:t>
            </a:r>
            <a:r>
              <a:rPr lang="ko-KR" altLang="en-US" sz="1700" b="1">
                <a:latin typeface="맑은 고딕"/>
                <a:ea typeface="맑은 고딕"/>
              </a:rPr>
              <a:t> 연산자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03 </a:t>
            </a:r>
            <a:r>
              <a:rPr lang="ko-KR" altLang="en-US" sz="1700" b="1">
                <a:latin typeface="맑은 고딕"/>
                <a:ea typeface="맑은 고딕"/>
              </a:rPr>
              <a:t>표준 입력과 출력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04</a:t>
            </a:r>
            <a:r>
              <a:rPr lang="ko-KR" altLang="en-US" sz="1700" b="1">
                <a:latin typeface="맑은 고딕"/>
                <a:ea typeface="맑은 고딕"/>
              </a:rPr>
              <a:t> 컬렉션 자료형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05</a:t>
            </a:r>
            <a:r>
              <a:rPr lang="ko-KR" altLang="en-US" sz="1700" b="1">
                <a:latin typeface="맑은 고딕"/>
                <a:ea typeface="맑은 고딕"/>
              </a:rPr>
              <a:t> 리스트 내포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06</a:t>
            </a:r>
            <a:r>
              <a:rPr lang="ko-KR" altLang="en-US" sz="1700" b="1">
                <a:latin typeface="맑은 고딕"/>
                <a:ea typeface="맑은 고딕"/>
              </a:rPr>
              <a:t> 선택문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07</a:t>
            </a:r>
            <a:r>
              <a:rPr lang="ko-KR" altLang="en-US" sz="1700" b="1">
                <a:latin typeface="맑은 고딕"/>
                <a:ea typeface="맑은 고딕"/>
              </a:rPr>
              <a:t> 반복문과 기타 제어문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08</a:t>
            </a:r>
            <a:r>
              <a:rPr lang="ko-KR" altLang="en-US" sz="1700" b="1">
                <a:latin typeface="맑은 고딕"/>
                <a:ea typeface="맑은 고딕"/>
              </a:rPr>
              <a:t> 함수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1700" b="1">
                <a:latin typeface="맑은 고딕"/>
                <a:ea typeface="맑은 고딕"/>
              </a:rPr>
              <a:t>09</a:t>
            </a:r>
            <a:r>
              <a:rPr lang="ko-KR" altLang="en-US" sz="1700" b="1">
                <a:latin typeface="맑은 고딕"/>
                <a:ea typeface="맑은 고딕"/>
              </a:rPr>
              <a:t> 파일 입 · 출력</a:t>
            </a: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튜플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튜플의 문법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튜플명 = (값1, 값2, 값3, .....)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267352"/>
            <a:ext cx="3962488" cy="542396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405" y="2496169"/>
            <a:ext cx="3937480" cy="4206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튜플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튜플의 인덱싱 및 슬라이싱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5846" y="2146339"/>
            <a:ext cx="6192308" cy="4340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딕셔너리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딕셔너리 문법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딕셔너리명 = {key1:value1, key2:value2, key3:value3,...}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6608" y="2332899"/>
            <a:ext cx="5055148" cy="4444371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812" y="3149599"/>
            <a:ext cx="2619375" cy="2162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딕셔너리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딕셔너리 요소에 접근하기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3076" y="1107281"/>
            <a:ext cx="4774388" cy="5677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딕셔너리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딕셔너리 제어 함수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3075" y="2465916"/>
            <a:ext cx="56578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세트의 문법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세트명 = { }</a:t>
            </a: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7633" y="2357686"/>
            <a:ext cx="5528733" cy="4110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세트 연산</a:t>
            </a: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grpSp>
        <p:nvGrpSpPr>
          <p:cNvPr id="57" name=""/>
          <p:cNvGrpSpPr/>
          <p:nvPr/>
        </p:nvGrpSpPr>
        <p:grpSpPr>
          <a:xfrm rot="0">
            <a:off x="2856971" y="1296127"/>
            <a:ext cx="5468979" cy="5466623"/>
            <a:chOff x="909637" y="800100"/>
            <a:chExt cx="7372351" cy="7369175"/>
          </a:xfrm>
        </p:grpSpPr>
        <p:pic>
          <p:nvPicPr>
            <p:cNvPr id="5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09637" y="800100"/>
              <a:ext cx="7324725" cy="5257800"/>
            </a:xfrm>
            <a:prstGeom prst="rect">
              <a:avLst/>
            </a:prstGeom>
          </p:spPr>
        </p:pic>
        <p:pic>
          <p:nvPicPr>
            <p:cNvPr id="5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9162" y="6035675"/>
              <a:ext cx="7362825" cy="2133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세트 제어 함수</a:t>
            </a: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컬렉션 자료형 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8775" y="2321719"/>
            <a:ext cx="5886450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내포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리스트 내포 처리 과정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세트 제어 함수</a:t>
            </a: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리스트 내포</a:t>
            </a: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7804" y="1614245"/>
            <a:ext cx="6212465" cy="4973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변수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리스트 내포 처리 과정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조건 있는 리스트 내포 형식</a:t>
            </a: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리스트 내포</a:t>
            </a:r>
            <a:endParaRPr lang="ko-KR" altLang="en-US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78790" y="1005188"/>
            <a:ext cx="4212166" cy="959077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910" y="2195421"/>
            <a:ext cx="4392089" cy="4018054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81525" y="3779016"/>
            <a:ext cx="4375088" cy="2487906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94667" y="2183715"/>
            <a:ext cx="4352419" cy="1575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선택문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파이썬 선택문 개요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선택문</a:t>
            </a: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50" y="1828800"/>
            <a:ext cx="7353300" cy="240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if/if~else 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선택문</a:t>
            </a:r>
            <a:endParaRPr lang="ko-KR" altLang="en-US"/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608" y="1769489"/>
            <a:ext cx="4335545" cy="4686624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7382" y="1764696"/>
            <a:ext cx="4464285" cy="2223457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005882"/>
            <a:ext cx="4458496" cy="2501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if~elif/if~elif~else 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선택문</a:t>
            </a:r>
            <a:endParaRPr lang="ko-KR" altLang="en-US"/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10075" y="1324914"/>
            <a:ext cx="4381679" cy="5441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if~elif/if~elif~else 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선택문</a:t>
            </a:r>
            <a:endParaRPr lang="ko-KR" altLang="en-US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156" y="1810285"/>
            <a:ext cx="4478804" cy="3598206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798033"/>
            <a:ext cx="4502131" cy="3936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반복문과 기타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파이썬 반복문 개요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반복문과 기타 제어문</a:t>
            </a:r>
            <a:endParaRPr lang="ko-KR" altLang="en-US"/>
          </a:p>
        </p:txBody>
      </p:sp>
      <p:grpSp>
        <p:nvGrpSpPr>
          <p:cNvPr id="73" name=""/>
          <p:cNvGrpSpPr/>
          <p:nvPr/>
        </p:nvGrpSpPr>
        <p:grpSpPr>
          <a:xfrm rot="0">
            <a:off x="1189325" y="1724025"/>
            <a:ext cx="6765347" cy="4289904"/>
            <a:chOff x="895350" y="1962150"/>
            <a:chExt cx="7458075" cy="4729162"/>
          </a:xfrm>
        </p:grpSpPr>
        <p:pic>
          <p:nvPicPr>
            <p:cNvPr id="7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95350" y="1962150"/>
              <a:ext cx="7353300" cy="2933700"/>
            </a:xfrm>
            <a:prstGeom prst="rect">
              <a:avLst/>
            </a:prstGeom>
          </p:spPr>
        </p:pic>
        <p:pic>
          <p:nvPicPr>
            <p:cNvPr id="7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42975" y="4852987"/>
              <a:ext cx="7410450" cy="18383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for 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반복문과 기타 제어문</a:t>
            </a:r>
            <a:endParaRPr lang="ko-KR" altLang="en-US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228" y="1708418"/>
            <a:ext cx="4411771" cy="2774413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91050" y="1693740"/>
            <a:ext cx="4371975" cy="1859084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592735"/>
            <a:ext cx="4394716" cy="1540708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91050" y="5224458"/>
            <a:ext cx="4366289" cy="1375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while 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반복문과 기타 제어문</a:t>
            </a:r>
            <a:endParaRPr lang="ko-KR" altLang="en-US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7927" y="1220652"/>
            <a:ext cx="4448145" cy="5481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문법 특징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marL="0" lvl="0" indent="0">
              <a:buNone/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변수의 개념</a:t>
            </a: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6533" y="1323976"/>
            <a:ext cx="5420307" cy="319087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8857" y="4500561"/>
            <a:ext cx="5406373" cy="2097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while 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반복문과 기타 제어문</a:t>
            </a:r>
            <a:endParaRPr lang="ko-KR" altLang="en-US"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247" y="2022061"/>
            <a:ext cx="4386711" cy="1973734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305" y="4065476"/>
            <a:ext cx="4398119" cy="2122050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575454"/>
            <a:ext cx="4386711" cy="2835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기타 제어문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반복문과 기타 제어문</a:t>
            </a:r>
            <a:endParaRPr lang="ko-KR" altLang="en-US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430" y="1794651"/>
            <a:ext cx="4436569" cy="1766572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812292"/>
            <a:ext cx="4436569" cy="2606700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477548"/>
            <a:ext cx="4430815" cy="1150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중첩 반복문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반복문과 기타 제어문</a:t>
            </a:r>
            <a:endParaRPr lang="ko-KR" altLang="en-US"/>
          </a:p>
        </p:txBody>
      </p:sp>
      <p:grpSp>
        <p:nvGrpSpPr>
          <p:cNvPr id="87" name=""/>
          <p:cNvGrpSpPr/>
          <p:nvPr/>
        </p:nvGrpSpPr>
        <p:grpSpPr>
          <a:xfrm rot="0">
            <a:off x="80923" y="1794290"/>
            <a:ext cx="4491076" cy="4388188"/>
            <a:chOff x="876300" y="1671637"/>
            <a:chExt cx="7391400" cy="7222066"/>
          </a:xfrm>
        </p:grpSpPr>
        <p:pic>
          <p:nvPicPr>
            <p:cNvPr id="8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76300" y="1671637"/>
              <a:ext cx="7391400" cy="3514725"/>
            </a:xfrm>
            <a:prstGeom prst="rect">
              <a:avLst/>
            </a:prstGeom>
          </p:spPr>
        </p:pic>
        <p:pic>
          <p:nvPicPr>
            <p:cNvPr id="8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4875" y="5150379"/>
              <a:ext cx="7334250" cy="3743325"/>
            </a:xfrm>
            <a:prstGeom prst="rect">
              <a:avLst/>
            </a:prstGeom>
          </p:spPr>
        </p:pic>
      </p:grpSp>
      <p:pic>
        <p:nvPicPr>
          <p:cNvPr id="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814512"/>
            <a:ext cx="4438989" cy="2170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08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함수란?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특정한 작업을 위해 서로 관련되어 있는 일련의 명령문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함수를 사용하는 이유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(1)</a:t>
            </a:r>
            <a:r>
              <a:rPr lang="ko-KR" altLang="en-US"/>
              <a:t> 코드의 양을 줄일 수 있고, 이로 인해서 가독성이 좋아진다.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(2)</a:t>
            </a:r>
            <a:r>
              <a:rPr lang="ko-KR" altLang="en-US"/>
              <a:t> 간결해진 코드는 전체의 기능을 이해하기에 수월하다.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(3)</a:t>
            </a:r>
            <a:r>
              <a:rPr lang="ko-KR" altLang="en-US"/>
              <a:t> 프로그램의 흐름을 파악하기 쉽기에 관리하기 쉽다.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(4)</a:t>
            </a:r>
            <a:r>
              <a:rPr lang="ko-KR" altLang="en-US"/>
              <a:t> 필요로 하는 프로그램이나 다른 프로그래머에게 재사용이 가능하여 매우 효율적으로 사용할 수 있다.</a:t>
            </a: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250" y="2100262"/>
            <a:ext cx="7429500" cy="225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사용자 정의 함수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사용자 함수의 기본 구조 </a:t>
            </a: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062" y="1728787"/>
            <a:ext cx="7381874" cy="2047875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6775" y="4376737"/>
            <a:ext cx="7410450" cy="204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사용자 정의 함수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628650" lvl="3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00" y="1752599"/>
            <a:ext cx="4527424" cy="911326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924" y="2728912"/>
            <a:ext cx="4562476" cy="1501352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211" y="4314823"/>
            <a:ext cx="4509899" cy="852908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6974" y="5267324"/>
            <a:ext cx="4504057" cy="1331939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34277" y="1347065"/>
            <a:ext cx="4205191" cy="2203237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740400" y="3539753"/>
            <a:ext cx="4188870" cy="3062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람다 함수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람다 표현식 작성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람다(lambda) 매개변수들: 식</a:t>
            </a:r>
            <a:endParaRPr lang="ko-KR" altLang="en-US"/>
          </a:p>
          <a:p>
            <a:pPr marL="809625" lvl="4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4370" y="2682346"/>
            <a:ext cx="6056843" cy="1707141"/>
          </a:xfrm>
          <a:prstGeom prst="rect">
            <a:avLst/>
          </a:prstGeom>
        </p:spPr>
      </p:pic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8183" y="4428596"/>
            <a:ext cx="6017867" cy="771721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4370" y="5248805"/>
            <a:ext cx="6056843" cy="1317382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61982" y="1458912"/>
            <a:ext cx="5182018" cy="1243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람다 함수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람다 표현식을 인수로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map( ) 함수</a:t>
            </a:r>
            <a:endParaRPr lang="ko-KR" altLang="en-US"/>
          </a:p>
          <a:p>
            <a:pPr marL="809625" lvl="4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50" y="2519891"/>
            <a:ext cx="7353300" cy="2114550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9637" y="4616450"/>
            <a:ext cx="7362825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파일 입 · 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09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변수의 특징</a:t>
            </a: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8573" y="1836159"/>
            <a:ext cx="7026853" cy="45920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파일 입·출력 기본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개념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데이터를 영구적으로 저장할 때 보조기억장치(하드디스크)에 파일 형태로 저장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텍스트 파일은 사람이 읽을 수 있는 텍스트가 들어있는 파일의 형태로 연속적인 줄로 구성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파일 입·출력 기본 과정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0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725" y="3313111"/>
            <a:ext cx="7448550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세션 저장소에 업로드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구글 드라이브에서 마우스 오른쪽 버튼을 클릭하여 ‘더보기’ → ‘Google Colaboratory’를 선택하고 새 노트가 나타나면 이름을 ‘예제03-2.ipynb’로 수정한다.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코랩 노트의 왼쪽 메뉴에서 ‘파일’ 아이콘을 클릭하고 ‘name.txt’ 파일을 드래그하여 업로드한다.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0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2708" y="2270397"/>
            <a:ext cx="5278582" cy="1518869"/>
          </a:xfrm>
          <a:prstGeom prst="rect">
            <a:avLst/>
          </a:prstGeom>
        </p:spPr>
      </p:pic>
      <p:pic>
        <p:nvPicPr>
          <p:cNvPr id="10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9303" y="4573816"/>
            <a:ext cx="5285393" cy="2152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텍스트 파일 읽고 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열기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파일 객체 = open(파일명, 파일 열기 모드)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읽기 : 변수명 = open(‘파일명’, ‘r’)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쓰기 : 변수명 = open(‘파일명’, ‘w’)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4625" y="3429000"/>
            <a:ext cx="3714750" cy="185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텍스트 파일 읽고 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텍스트 파일 읽기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메모장을 이용하여 ‘name.txt’ 파일을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0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2952" y="2391454"/>
            <a:ext cx="5638095" cy="2043809"/>
          </a:xfrm>
          <a:prstGeom prst="rect">
            <a:avLst/>
          </a:prstGeom>
        </p:spPr>
      </p:pic>
      <p:pic>
        <p:nvPicPr>
          <p:cNvPr id="10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1032" y="4580250"/>
            <a:ext cx="5468953" cy="2114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271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텍스트 파일 읽고 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텍스트 파일 읽기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063" y="2097864"/>
            <a:ext cx="4473897" cy="1707373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74153"/>
            <a:ext cx="4456533" cy="2002546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041" y="4120970"/>
            <a:ext cx="4444958" cy="1690010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0" y="4110146"/>
            <a:ext cx="4444958" cy="1875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3425773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텍스트 파일 읽고 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텍스트 파일 쓰기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write( ) 함수는 자동 개행 기능이 포함되어 있지 않기 때문에 파일에 줄 단위로 저장하고 싶다면개행 문자를 포함해야 함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8450" y="1047641"/>
            <a:ext cx="4866243" cy="2876659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17976" y="3933715"/>
            <a:ext cx="4878915" cy="2876659"/>
          </a:xfrm>
          <a:prstGeom prst="rect">
            <a:avLst/>
          </a:prstGeom>
        </p:spPr>
      </p:pic>
      <p:pic>
        <p:nvPicPr>
          <p:cNvPr id="1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703" y="3130261"/>
            <a:ext cx="4006788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38178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파일 오류 처리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open( ) 함수로 열 때 파일이 없다면 오류가 발생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055272"/>
            <a:ext cx="4299754" cy="2285805"/>
          </a:xfrm>
          <a:prstGeom prst="rect">
            <a:avLst/>
          </a:prstGeom>
        </p:spPr>
      </p:pic>
      <p:pic>
        <p:nvPicPr>
          <p:cNvPr id="1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793" y="3343487"/>
            <a:ext cx="4294207" cy="3373227"/>
          </a:xfrm>
          <a:prstGeom prst="rect">
            <a:avLst/>
          </a:prstGeom>
        </p:spPr>
      </p:pic>
      <p:pic>
        <p:nvPicPr>
          <p:cNvPr id="1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10100" y="3362358"/>
            <a:ext cx="4272014" cy="3068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0112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엑셀 파일 읽고 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엑셀 파일 읽기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8196" y="1779215"/>
            <a:ext cx="5830165" cy="997755"/>
          </a:xfrm>
          <a:prstGeom prst="rect">
            <a:avLst/>
          </a:prstGeom>
        </p:spPr>
      </p:pic>
      <p:pic>
        <p:nvPicPr>
          <p:cNvPr id="1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0146" y="2810497"/>
            <a:ext cx="5852503" cy="3782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0112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엑셀 파일 읽고 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엑셀 파일 쓰기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560" y="2818409"/>
            <a:ext cx="4369440" cy="2150760"/>
          </a:xfrm>
          <a:prstGeom prst="rect">
            <a:avLst/>
          </a:prstGeom>
        </p:spPr>
      </p:pic>
      <p:pic>
        <p:nvPicPr>
          <p:cNvPr id="1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828185"/>
            <a:ext cx="4358121" cy="2739390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95967" y="1682251"/>
            <a:ext cx="5458674" cy="956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1"/>
            <a:ext cx="8130112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엑셀 파일 읽고 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엑셀 파일 읽고 쓰기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파일 입 · 출력</a:t>
            </a:r>
            <a:endParaRPr lang="ko-KR" altLang="en-US"/>
          </a:p>
        </p:txBody>
      </p:sp>
      <p:pic>
        <p:nvPicPr>
          <p:cNvPr id="1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5097" y="2208006"/>
            <a:ext cx="2397702" cy="1220993"/>
          </a:xfrm>
          <a:prstGeom prst="rect">
            <a:avLst/>
          </a:prstGeom>
        </p:spPr>
      </p:pic>
      <p:pic>
        <p:nvPicPr>
          <p:cNvPr id="1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214250"/>
            <a:ext cx="4272804" cy="2507592"/>
          </a:xfrm>
          <a:prstGeom prst="rect">
            <a:avLst/>
          </a:prstGeom>
        </p:spPr>
      </p:pic>
      <p:pic>
        <p:nvPicPr>
          <p:cNvPr id="1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2144" y="3772429"/>
            <a:ext cx="4250808" cy="2782546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86522" y="3791314"/>
            <a:ext cx="4223312" cy="2771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변수를 사용하는 이유</a:t>
            </a: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428" y="1959619"/>
            <a:ext cx="4462400" cy="256645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940569"/>
            <a:ext cx="4427718" cy="297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변수 생성 및 규칙</a:t>
            </a: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rcRect t="43140"/>
          <a:stretch>
            <a:fillRect/>
          </a:stretch>
        </p:blipFill>
        <p:spPr>
          <a:xfrm>
            <a:off x="4552950" y="2039966"/>
            <a:ext cx="4509496" cy="191723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rcRect l="14960"/>
          <a:stretch>
            <a:fillRect/>
          </a:stretch>
        </p:blipFill>
        <p:spPr>
          <a:xfrm>
            <a:off x="1818408" y="4004655"/>
            <a:ext cx="5328079" cy="262387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rcRect b="57010"/>
          <a:stretch>
            <a:fillRect/>
          </a:stretch>
        </p:blipFill>
        <p:spPr>
          <a:xfrm>
            <a:off x="57150" y="2091112"/>
            <a:ext cx="4509496" cy="1449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다양한 타입의 변수</a:t>
            </a: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변수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462" y="1854585"/>
            <a:ext cx="4348113" cy="3148829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34941" y="3714748"/>
            <a:ext cx="4410634" cy="2728227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79854" y="1900081"/>
            <a:ext cx="3706957" cy="1528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738</ep:Words>
  <ep:PresentationFormat>화면 슬라이드 쇼(4:3)</ep:PresentationFormat>
  <ep:Paragraphs>215</ep:Paragraphs>
  <ep:Slides>70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ep:HeadingPairs>
  <ep:TitlesOfParts>
    <vt:vector size="71" baseType="lpstr">
      <vt:lpstr>Office 테마</vt:lpstr>
      <vt:lpstr>슬라이드 1</vt:lpstr>
      <vt:lpstr>슬라이드 2</vt:lpstr>
      <vt:lpstr>슬라이드 3</vt:lpstr>
      <vt:lpstr>슬라이드 4</vt:lpstr>
      <vt:lpstr>1. 변수</vt:lpstr>
      <vt:lpstr>1. 변수</vt:lpstr>
      <vt:lpstr>1. 변수</vt:lpstr>
      <vt:lpstr>1. 변수</vt:lpstr>
      <vt:lpstr>1. 변수</vt:lpstr>
      <vt:lpstr>슬라이드 10</vt:lpstr>
      <vt:lpstr>2. 연산자</vt:lpstr>
      <vt:lpstr>2. 연산자</vt:lpstr>
      <vt:lpstr>2. 연산자</vt:lpstr>
      <vt:lpstr>2. 연산자</vt:lpstr>
      <vt:lpstr>2. 연산자</vt:lpstr>
      <vt:lpstr>슬라이드 16</vt:lpstr>
      <vt:lpstr>3. 표준 입력과 출력</vt:lpstr>
      <vt:lpstr>3. 표준 입력과 출력</vt:lpstr>
      <vt:lpstr>3. 표준 입력과 출력</vt:lpstr>
      <vt:lpstr>3. 표준 입력과 출력</vt:lpstr>
      <vt:lpstr>3. 표준 입력과 출력</vt:lpstr>
      <vt:lpstr>슬라이드 22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4. 컬렉션 자료형</vt:lpstr>
      <vt:lpstr>슬라이드 38</vt:lpstr>
      <vt:lpstr>5. 리스트 내포</vt:lpstr>
      <vt:lpstr>5. 리스트 내포</vt:lpstr>
      <vt:lpstr>슬라이드 41</vt:lpstr>
      <vt:lpstr>6. 선택문</vt:lpstr>
      <vt:lpstr>6. 선택문</vt:lpstr>
      <vt:lpstr>6. 선택문</vt:lpstr>
      <vt:lpstr>6. 선택문</vt:lpstr>
      <vt:lpstr>슬라이드 46</vt:lpstr>
      <vt:lpstr>7. 반복문과 기타 제어문</vt:lpstr>
      <vt:lpstr>7. 반복문과 기타 제어문</vt:lpstr>
      <vt:lpstr>7. 반복문과 기타 제어문</vt:lpstr>
      <vt:lpstr>7. 반복문과 기타 제어문</vt:lpstr>
      <vt:lpstr>7. 반복문과 기타 제어문</vt:lpstr>
      <vt:lpstr>7. 반복문과 기타 제어문</vt:lpstr>
      <vt:lpstr>슬라이드 53</vt:lpstr>
      <vt:lpstr>8. 함수</vt:lpstr>
      <vt:lpstr>8. 함수</vt:lpstr>
      <vt:lpstr>8. 함수</vt:lpstr>
      <vt:lpstr>8. 함수</vt:lpstr>
      <vt:lpstr>8. 함수</vt:lpstr>
      <vt:lpstr>슬라이드 59</vt:lpstr>
      <vt:lpstr>9. 파일 입 · 출력</vt:lpstr>
      <vt:lpstr>9. 파일 입 · 출력</vt:lpstr>
      <vt:lpstr>9. 파일 입 · 출력</vt:lpstr>
      <vt:lpstr>9. 파일 입 · 출력</vt:lpstr>
      <vt:lpstr>9. 파일 입 · 출력</vt:lpstr>
      <vt:lpstr>9. 파일 입 · 출력</vt:lpstr>
      <vt:lpstr>9. 파일 입 · 출력</vt:lpstr>
      <vt:lpstr>9. 파일 입 · 출력</vt:lpstr>
      <vt:lpstr>9. 파일 입 · 출력</vt:lpstr>
      <vt:lpstr>9. 파일 입 · 출력</vt:lpstr>
      <vt:lpstr>슬라이드 70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2023-05-25T09:23:11.284</dcterms:modified>
  <cp:revision>733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