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29" r:id="rId9"/>
    <p:sldId id="766" r:id="rId10"/>
    <p:sldId id="765" r:id="rId11"/>
    <p:sldId id="830" r:id="rId12"/>
    <p:sldId id="831" r:id="rId13"/>
    <p:sldId id="832" r:id="rId14"/>
    <p:sldId id="833" r:id="rId15"/>
    <p:sldId id="834" r:id="rId16"/>
    <p:sldId id="835" r:id="rId17"/>
    <p:sldId id="836" r:id="rId18"/>
    <p:sldId id="837" r:id="rId19"/>
    <p:sldId id="838" r:id="rId20"/>
    <p:sldId id="839" r:id="rId21"/>
    <p:sldId id="715" r:id="rId22"/>
    <p:sldId id="768" r:id="rId23"/>
    <p:sldId id="840" r:id="rId24"/>
    <p:sldId id="841" r:id="rId25"/>
    <p:sldId id="842" r:id="rId26"/>
    <p:sldId id="843" r:id="rId27"/>
    <p:sldId id="844" r:id="rId28"/>
    <p:sldId id="845" r:id="rId29"/>
    <p:sldId id="846" r:id="rId30"/>
    <p:sldId id="847" r:id="rId31"/>
    <p:sldId id="848" r:id="rId32"/>
    <p:sldId id="849" r:id="rId33"/>
    <p:sldId id="850" r:id="rId34"/>
    <p:sldId id="851" r:id="rId35"/>
    <p:sldId id="852" r:id="rId36"/>
    <p:sldId id="853" r:id="rId37"/>
    <p:sldId id="854" r:id="rId38"/>
    <p:sldId id="855" r:id="rId39"/>
    <p:sldId id="856" r:id="rId40"/>
    <p:sldId id="857" r:id="rId41"/>
    <p:sldId id="858" r:id="rId42"/>
    <p:sldId id="859" r:id="rId43"/>
    <p:sldId id="860" r:id="rId44"/>
    <p:sldId id="861" r:id="rId45"/>
    <p:sldId id="862" r:id="rId46"/>
    <p:sldId id="863" r:id="rId47"/>
    <p:sldId id="864" r:id="rId48"/>
    <p:sldId id="865" r:id="rId49"/>
    <p:sldId id="866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&lt;4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수치 연산이 쉬운 넘파이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배열 생성 및 초기화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플레이스홀더(Placeholder)를 이용해서 배열을 만들기 위한 다양한 함수 제공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300" y="2124604"/>
            <a:ext cx="7391400" cy="442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생성한 값으로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np.arange( 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numpy.arange([start,] stop[, step,], dtype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start부터 stop 미만까지 step 간격으로 데이터 생성한 후 배열을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범위 내에서 간격을 기준 균등 간격의 배열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요소의 개수가 아닌 데이터의 간격을 기준으로 배열 생성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15410"/>
          <a:stretch>
            <a:fillRect/>
          </a:stretch>
        </p:blipFill>
        <p:spPr>
          <a:xfrm>
            <a:off x="1028171" y="3246766"/>
            <a:ext cx="7087658" cy="3186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생성한 값으로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np.linspace( 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numpy.linspace(start, stop, num = 50, endpoint = True, retstep = False, dtype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start부터 stop의 범위에서 num개를 균일한 간격으로 데이터를 생성하고 배열을 만드는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요소 개수를 기준으로 균등 간격의 배열을 생성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l="16020"/>
          <a:stretch>
            <a:fillRect/>
          </a:stretch>
        </p:blipFill>
        <p:spPr>
          <a:xfrm>
            <a:off x="1186921" y="3225425"/>
            <a:ext cx="6770158" cy="305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생성한 값으로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np.logspace()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numpy.logspace(start, stop, num = 50, endpoint = True, base = 10.0, dtype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로그 스케일의 linspace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로그 스케일로 지정된 범위에서 num 개수만큼 균등 간격으로 데이터 생성한 후 배열 생성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rcRect l="15420"/>
          <a:stretch>
            <a:fillRect/>
          </a:stretch>
        </p:blipFill>
        <p:spPr>
          <a:xfrm>
            <a:off x="2163794" y="3008202"/>
            <a:ext cx="4816411" cy="3640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난수 기반으로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난수 발생 및 배열 생성을 생성하는 numpy.random 모듈 제공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1862137" y="2324099"/>
            <a:ext cx="5419725" cy="3808412"/>
            <a:chOff x="1862137" y="2324100"/>
            <a:chExt cx="5419725" cy="3808412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62137" y="2324100"/>
              <a:ext cx="5419725" cy="2209800"/>
            </a:xfrm>
            <a:prstGeom prst="rect">
              <a:avLst/>
            </a:prstGeom>
          </p:spPr>
        </p:pic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19287" y="4370387"/>
              <a:ext cx="5057775" cy="17621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난수 기반으로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random( 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np.random.random(size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난수 : [0., 1.)의 균등 분포(Uniform Distribution)에서 표본 추출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rcRect l="15820"/>
          <a:stretch>
            <a:fillRect/>
          </a:stretch>
        </p:blipFill>
        <p:spPr>
          <a:xfrm>
            <a:off x="2146354" y="2673661"/>
            <a:ext cx="4851291" cy="4041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난수 기반으로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randint( 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numpy.random.randint(low, high = None, size = None, dtype = 'l')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지정된 shape로 배열을 만들고 low부터 high 미만의 범위에서 정수 표본 추출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l="15360"/>
          <a:stretch>
            <a:fillRect/>
          </a:stretch>
        </p:blipFill>
        <p:spPr>
          <a:xfrm>
            <a:off x="2209800" y="2722362"/>
            <a:ext cx="4724399" cy="39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난수 기반으로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rand( 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numpy.random.rand(d0, d1, ..., dn)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Shape이 (d0, d1, ..., dn) 인 배열 생성 후 난수로 초기화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난수 : [0. 1)의 균등 분포(Uniform Distribution) 형상으로 표본 추출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l="15580"/>
          <a:stretch>
            <a:fillRect/>
          </a:stretch>
        </p:blipFill>
        <p:spPr>
          <a:xfrm>
            <a:off x="1158875" y="3154867"/>
            <a:ext cx="6826250" cy="340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난수 기반으로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randn()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numpy.random.randn(d0, d1, ..., dn)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(d0, d1, ..., dn) shape 배열 생성 후 난수로 초기화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난수 : 표준 정규 분포(Standard Normal Distribution)에서 표본 추출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l="15030"/>
          <a:stretch>
            <a:fillRect/>
          </a:stretch>
        </p:blipFill>
        <p:spPr>
          <a:xfrm>
            <a:off x="1282171" y="3104101"/>
            <a:ext cx="6579658" cy="3216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넘파이 배열 조회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배열과 리스트의 차이점을 알고 배열을 사용하는 이유를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배열을 생성하고 다루는 방법을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배열의 속성을 조회하고 인덱싱과 슬라이싱 개념을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배열의 연산 처리 개념을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배열의 다양한 형태로 변환하는 방법을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넘파이 표준 데이터 타입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dtype 속성으로 데이터 타입 지정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8404" y="2559579"/>
            <a:ext cx="4581525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넘파이 배열 속성 정보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배열의 속성을 검사하는 다음과 같은 방법 제공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1657350" y="2307696"/>
            <a:ext cx="5829300" cy="3455987"/>
            <a:chOff x="1657350" y="2307696"/>
            <a:chExt cx="5829300" cy="3455987"/>
          </a:xfrm>
        </p:grpSpPr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57350" y="2307696"/>
              <a:ext cx="5829300" cy="1819275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04975" y="3953933"/>
              <a:ext cx="5695950" cy="18097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넘파이 배열 속성 정보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배열의 속성을 검사하는 방법 제공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rcRect l="15550"/>
          <a:stretch>
            <a:fillRect/>
          </a:stretch>
        </p:blipFill>
        <p:spPr>
          <a:xfrm>
            <a:off x="1710267" y="2262187"/>
            <a:ext cx="7014633" cy="357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인덱싱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axis 인덱스 배열로 참조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15440"/>
          <a:stretch>
            <a:fillRect/>
          </a:stretch>
        </p:blipFill>
        <p:spPr>
          <a:xfrm>
            <a:off x="3924299" y="1191342"/>
            <a:ext cx="4571378" cy="2047157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rcRect l="15500"/>
          <a:stretch>
            <a:fillRect/>
          </a:stretch>
        </p:blipFill>
        <p:spPr>
          <a:xfrm>
            <a:off x="3947662" y="3238500"/>
            <a:ext cx="4544124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슬라이싱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개의 배열 요소를 참조할 때 슬라이싱(Slicing)을 사용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l="15350"/>
          <a:stretch>
            <a:fillRect/>
          </a:stretch>
        </p:blipFill>
        <p:spPr>
          <a:xfrm>
            <a:off x="4516568" y="2254821"/>
            <a:ext cx="4627432" cy="431742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l="16010"/>
          <a:stretch>
            <a:fillRect/>
          </a:stretch>
        </p:blipFill>
        <p:spPr>
          <a:xfrm>
            <a:off x="0" y="2245783"/>
            <a:ext cx="4521059" cy="226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논리 인덱싱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 각 요소의 선택 여부 불린(True or False)을 지정하는 방식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넘파이 배열 조회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6250"/>
          <a:stretch>
            <a:fillRect/>
          </a:stretch>
        </p:blipFill>
        <p:spPr>
          <a:xfrm>
            <a:off x="367709" y="2184643"/>
            <a:ext cx="4272615" cy="3729673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15990"/>
          <a:stretch>
            <a:fillRect/>
          </a:stretch>
        </p:blipFill>
        <p:spPr>
          <a:xfrm>
            <a:off x="4572000" y="3801620"/>
            <a:ext cx="4251939" cy="2107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연산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일반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산술 연산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grpSp>
        <p:nvGrpSpPr>
          <p:cNvPr id="32" name=""/>
          <p:cNvGrpSpPr/>
          <p:nvPr/>
        </p:nvGrpSpPr>
        <p:grpSpPr>
          <a:xfrm rot="0">
            <a:off x="65538" y="2026049"/>
            <a:ext cx="4449310" cy="4127100"/>
            <a:chOff x="3558875" y="1651906"/>
            <a:chExt cx="5270801" cy="4889100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2"/>
            <a:srcRect l="15020"/>
            <a:stretch>
              <a:fillRect/>
            </a:stretch>
          </p:blipFill>
          <p:spPr>
            <a:xfrm>
              <a:off x="3558875" y="1651906"/>
              <a:ext cx="5270801" cy="3908566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97897" y="5543508"/>
              <a:ext cx="5211422" cy="997498"/>
            </a:xfrm>
            <a:prstGeom prst="rect">
              <a:avLst/>
            </a:prstGeom>
          </p:spPr>
        </p:pic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rcRect l="15740"/>
          <a:stretch>
            <a:fillRect/>
          </a:stretch>
        </p:blipFill>
        <p:spPr>
          <a:xfrm>
            <a:off x="4639881" y="2019969"/>
            <a:ext cx="4446969" cy="4401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일반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집계 함수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Case 1 : axis = None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Case 2 : axis = 0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Case 3 : axis = 1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231355"/>
            <a:ext cx="2438400" cy="24003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7087" y="3226594"/>
            <a:ext cx="2695575" cy="244792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100" y="3283744"/>
            <a:ext cx="2381250" cy="233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일반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집계 함수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l="16350" b="50200"/>
          <a:stretch>
            <a:fillRect/>
          </a:stretch>
        </p:blipFill>
        <p:spPr>
          <a:xfrm>
            <a:off x="0" y="4362450"/>
            <a:ext cx="4572000" cy="2117669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l="15260"/>
          <a:stretch>
            <a:fillRect/>
          </a:stretch>
        </p:blipFill>
        <p:spPr>
          <a:xfrm>
            <a:off x="2280091" y="1960091"/>
            <a:ext cx="4583818" cy="239905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rcRect l="16350" t="49380"/>
          <a:stretch>
            <a:fillRect/>
          </a:stretch>
        </p:blipFill>
        <p:spPr>
          <a:xfrm>
            <a:off x="4543425" y="4314825"/>
            <a:ext cx="4572000" cy="2152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넘파이 배열 개념 및 특징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넘파이 배열 생성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넘파이 배열 조회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배열의 연산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배열 변환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일반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집계 함수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rcRect l="15920" r="-410"/>
          <a:stretch>
            <a:fillRect/>
          </a:stretch>
        </p:blipFill>
        <p:spPr>
          <a:xfrm>
            <a:off x="166156" y="2322028"/>
            <a:ext cx="4339167" cy="327655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rcRect l="16050"/>
          <a:stretch>
            <a:fillRect/>
          </a:stretch>
        </p:blipFill>
        <p:spPr>
          <a:xfrm>
            <a:off x="4481737" y="2276499"/>
            <a:ext cx="4595588" cy="33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브로드캐스팅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배열 간의 형상을 맞춘다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8985" y="995470"/>
            <a:ext cx="4300639" cy="278974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rcRect l="15310" t="2300"/>
          <a:stretch>
            <a:fillRect/>
          </a:stretch>
        </p:blipFill>
        <p:spPr>
          <a:xfrm>
            <a:off x="1674963" y="3841405"/>
            <a:ext cx="5794073" cy="2836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브로드캐스팅 연산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Shape가 다른 두 배열의 연산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Shape이 다른 두 배열 사이의 이항 연산에서 브로드캐스팅 발생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두 배열을 같은 Shape로 만든 후 연산을 수행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l="16800"/>
          <a:stretch>
            <a:fillRect/>
          </a:stretch>
        </p:blipFill>
        <p:spPr>
          <a:xfrm>
            <a:off x="345598" y="2866137"/>
            <a:ext cx="4115176" cy="2481004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rcRect l="15660"/>
          <a:stretch>
            <a:fillRect/>
          </a:stretch>
        </p:blipFill>
        <p:spPr>
          <a:xfrm>
            <a:off x="4572000" y="2864136"/>
            <a:ext cx="4167585" cy="2819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백터 연산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배열의 연산 </a:t>
            </a: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rcRect l="15260"/>
          <a:stretch>
            <a:fillRect/>
          </a:stretch>
        </p:blipFill>
        <p:spPr>
          <a:xfrm>
            <a:off x="1751012" y="1810310"/>
            <a:ext cx="5641976" cy="468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행렬의 인덱스가 바뀌는 변환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1270" y="1355951"/>
            <a:ext cx="3495675" cy="191452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l="15220"/>
          <a:stretch>
            <a:fillRect/>
          </a:stretch>
        </p:blipFill>
        <p:spPr>
          <a:xfrm>
            <a:off x="1122801" y="3251910"/>
            <a:ext cx="6898398" cy="322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형태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객체].ravel( 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rcRect l="15640"/>
          <a:stretch>
            <a:fillRect/>
          </a:stretch>
        </p:blipFill>
        <p:spPr>
          <a:xfrm>
            <a:off x="2113491" y="2395631"/>
            <a:ext cx="5880099" cy="2889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형태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객체].reshape( 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87" y="2147357"/>
            <a:ext cx="4415712" cy="3623733"/>
          </a:xfrm>
          <a:prstGeom prst="rect">
            <a:avLst/>
          </a:prstGeom>
        </p:spPr>
      </p:pic>
      <p:grpSp>
        <p:nvGrpSpPr>
          <p:cNvPr id="35" name=""/>
          <p:cNvGrpSpPr/>
          <p:nvPr/>
        </p:nvGrpSpPr>
        <p:grpSpPr>
          <a:xfrm rot="0">
            <a:off x="4616955" y="2120898"/>
            <a:ext cx="4438302" cy="4169833"/>
            <a:chOff x="871537" y="1114425"/>
            <a:chExt cx="7400926" cy="6953250"/>
          </a:xfrm>
        </p:grpSpPr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1537" y="1114425"/>
              <a:ext cx="7400925" cy="4629150"/>
            </a:xfrm>
            <a:prstGeom prst="rect">
              <a:avLst/>
            </a:prstGeom>
          </p:spPr>
        </p:pic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0587" y="5648325"/>
              <a:ext cx="7305674" cy="24193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요소 추가 및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객체].resize()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np.resize(a, new_shape)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np.ndarray.resize(new_shape, refcheck = True)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shape와 크기를 변경한다.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1237" y="2952751"/>
            <a:ext cx="4604159" cy="180601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6950" y="4743452"/>
            <a:ext cx="4610100" cy="194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요소 추가 및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객체].resize()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5" y="1193626"/>
            <a:ext cx="4682826" cy="1937096"/>
          </a:xfrm>
          <a:prstGeom prst="rect">
            <a:avLst/>
          </a:prstGeom>
        </p:spPr>
      </p:pic>
      <p:grpSp>
        <p:nvGrpSpPr>
          <p:cNvPr id="41" name=""/>
          <p:cNvGrpSpPr/>
          <p:nvPr/>
        </p:nvGrpSpPr>
        <p:grpSpPr>
          <a:xfrm rot="0">
            <a:off x="4352925" y="3076574"/>
            <a:ext cx="4670757" cy="3705226"/>
            <a:chOff x="885825" y="2014537"/>
            <a:chExt cx="7372350" cy="5848350"/>
          </a:xfrm>
        </p:grpSpPr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5825" y="2014537"/>
              <a:ext cx="7372350" cy="2828925"/>
            </a:xfrm>
            <a:prstGeom prst="rect">
              <a:avLst/>
            </a:prstGeom>
          </p:spPr>
        </p:pic>
        <p:pic>
          <p:nvPicPr>
            <p:cNvPr id="4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212" y="4767262"/>
              <a:ext cx="7267574" cy="30956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넘파이 배열 개념 및 특징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요소 추가 및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객체].append( 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np.append(arr, values, axis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끝에 값을 추가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8462" y="1708481"/>
            <a:ext cx="4401148" cy="156940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537" y="3429000"/>
            <a:ext cx="4395462" cy="174567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1675" y="3467082"/>
            <a:ext cx="4389776" cy="1717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요소 추가 및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객체].insert()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np.insert(arr, obj, values, axis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axis를 지정하지 않으며 1차원 배열로 변환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추가할 방향을 axis로 지정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120" y="1599141"/>
            <a:ext cx="4300355" cy="3376082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20" y="3352800"/>
            <a:ext cx="4256078" cy="2379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요소 추가 및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객체].delete( 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np.delete(arr, obj, axis = None)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axis를 지정하지 않으며 1차원 배열로 변환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삭제할 방향을 axis로 지정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•delete 함수는 원본 배열을 변경하지 않으며 새로운 배열을 반환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55" y="3443287"/>
            <a:ext cx="4309244" cy="1680158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7105" y="3429000"/>
            <a:ext cx="4314826" cy="213787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29174" y="1441967"/>
            <a:ext cx="4095750" cy="1372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결합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객체].concatenate( 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concatenate((a1, a2, ...), axis = 0)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•a1, a2.... : 배열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5712" y="2426465"/>
            <a:ext cx="5166393" cy="2005068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5712" y="4453078"/>
            <a:ext cx="5153025" cy="2319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결합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객체].vstack( 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np.vstack(tup)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tup : 튜플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튜플로 설정된 여러 배열을 수직 방향으로 연결(axis = 0 방향)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np.concatenate(tup, axis = 0)와 동일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025" y="3429000"/>
            <a:ext cx="6457950" cy="227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결합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객체].hstack( 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np.hstack(tup)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tup : 튜플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튜플로 설정된 여러 배열을 수평 방향으로 연결(axis = 1 방향)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np.concatenate(tup, axis = 1)와 동일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5862" y="3429000"/>
            <a:ext cx="6772275" cy="243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분리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[numpy.ndarray 객체].hsplit( )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배열 변환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725" y="2128931"/>
            <a:ext cx="4629605" cy="2725058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0153" y="2134819"/>
            <a:ext cx="4328110" cy="286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넘파이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Numerical Python의 줄임말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판다스(Pandas)와 맷플롯립(Matplotlib)의 기반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넘파이 배열 개념 및 특징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2633662"/>
            <a:ext cx="7429500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넘파이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패키지 설치 명령문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넘파이 </a:t>
            </a:r>
            <a:r>
              <a:rPr lang="en-US" altLang="ko-KR"/>
              <a:t>import</a:t>
            </a:r>
            <a:r>
              <a:rPr lang="ko-KR" altLang="en-US"/>
              <a:t>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넘파이 배열 개념 및 특징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725" y="2286000"/>
            <a:ext cx="7448550" cy="9144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300" y="4110037"/>
            <a:ext cx="7391400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넘파이 배열 생성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넘파이 배열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다차원 배열을 지원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7251" y="1962149"/>
            <a:ext cx="4741698" cy="4733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넘파이 배열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리스트로 배열 생성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15570"/>
          <a:stretch>
            <a:fillRect/>
          </a:stretch>
        </p:blipFill>
        <p:spPr>
          <a:xfrm>
            <a:off x="127000" y="2078126"/>
            <a:ext cx="4445000" cy="3085948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rcRect l="15310"/>
          <a:stretch>
            <a:fillRect/>
          </a:stretch>
        </p:blipFill>
        <p:spPr>
          <a:xfrm>
            <a:off x="4572000" y="2261132"/>
            <a:ext cx="4455583" cy="2698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711</ep:Words>
  <ep:PresentationFormat>화면 슬라이드 쇼(4:3)</ep:PresentationFormat>
  <ep:Paragraphs>184</ep:Paragraphs>
  <ep:Slides>47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1. 넘파이 배열 개념 및 특징</vt:lpstr>
      <vt:lpstr>1. 넘파이 배열 개념 및 특징</vt:lpstr>
      <vt:lpstr>슬라이드 7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2. 넘파이 배열 생성</vt:lpstr>
      <vt:lpstr>슬라이드 19</vt:lpstr>
      <vt:lpstr>3. 넘파이 배열 조회</vt:lpstr>
      <vt:lpstr>3. 넘파이 배열 조회</vt:lpstr>
      <vt:lpstr>3. 넘파이 배열 조회</vt:lpstr>
      <vt:lpstr>3. 넘파이 배열 조회</vt:lpstr>
      <vt:lpstr>3. 넘파이 배열 조회</vt:lpstr>
      <vt:lpstr>3. 넘파이 배열 조회</vt:lpstr>
      <vt:lpstr>슬라이드 26</vt:lpstr>
      <vt:lpstr>4. 배열의 연산</vt:lpstr>
      <vt:lpstr>4. 배열의 연산</vt:lpstr>
      <vt:lpstr>4. 배열의 연산</vt:lpstr>
      <vt:lpstr>4. 배열의 연산</vt:lpstr>
      <vt:lpstr>4. 배열의 연산</vt:lpstr>
      <vt:lpstr>4. 배열의 연산</vt:lpstr>
      <vt:lpstr>4. 배열의 연산</vt:lpstr>
      <vt:lpstr>슬라이드 34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5. 배열 변환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2023-05-25T09:45:31.577</dcterms:modified>
  <cp:revision>733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