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129" r:id="rId1"/>
  </p:sldMasterIdLst>
  <p:notesMasterIdLst>
    <p:notesMasterId r:id="rId47"/>
  </p:notesMasterIdLst>
  <p:handoutMasterIdLst>
    <p:handoutMasterId r:id="rId48"/>
  </p:handoutMasterIdLst>
  <p:sldIdLst>
    <p:sldId id="707" r:id="rId2"/>
    <p:sldId id="619" r:id="rId3"/>
    <p:sldId id="630" r:id="rId4"/>
    <p:sldId id="714" r:id="rId5"/>
    <p:sldId id="605" r:id="rId6"/>
    <p:sldId id="829" r:id="rId7"/>
    <p:sldId id="766" r:id="rId8"/>
    <p:sldId id="765" r:id="rId9"/>
    <p:sldId id="830" r:id="rId10"/>
    <p:sldId id="831" r:id="rId11"/>
    <p:sldId id="832" r:id="rId12"/>
    <p:sldId id="715" r:id="rId13"/>
    <p:sldId id="768" r:id="rId14"/>
    <p:sldId id="833" r:id="rId15"/>
    <p:sldId id="834" r:id="rId16"/>
    <p:sldId id="835" r:id="rId17"/>
    <p:sldId id="836" r:id="rId18"/>
    <p:sldId id="837" r:id="rId19"/>
    <p:sldId id="838" r:id="rId20"/>
    <p:sldId id="839" r:id="rId21"/>
    <p:sldId id="840" r:id="rId22"/>
    <p:sldId id="841" r:id="rId23"/>
    <p:sldId id="842" r:id="rId24"/>
    <p:sldId id="863" r:id="rId25"/>
    <p:sldId id="864" r:id="rId26"/>
    <p:sldId id="865" r:id="rId27"/>
    <p:sldId id="866" r:id="rId28"/>
    <p:sldId id="867" r:id="rId29"/>
    <p:sldId id="868" r:id="rId30"/>
    <p:sldId id="869" r:id="rId31"/>
    <p:sldId id="849" r:id="rId32"/>
    <p:sldId id="850" r:id="rId33"/>
    <p:sldId id="870" r:id="rId34"/>
    <p:sldId id="871" r:id="rId35"/>
    <p:sldId id="872" r:id="rId36"/>
    <p:sldId id="851" r:id="rId37"/>
    <p:sldId id="873" r:id="rId38"/>
    <p:sldId id="874" r:id="rId39"/>
    <p:sldId id="875" r:id="rId40"/>
    <p:sldId id="876" r:id="rId41"/>
    <p:sldId id="877" r:id="rId42"/>
    <p:sldId id="878" r:id="rId43"/>
    <p:sldId id="879" r:id="rId44"/>
    <p:sldId id="862" r:id="rId45"/>
    <p:sldId id="880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2" autoAdjust="0"/>
    <p:restoredTop sz="94258" autoAdjust="0"/>
  </p:normalViewPr>
  <p:slideViewPr>
    <p:cSldViewPr snapToGrid="0">
      <p:cViewPr varScale="1">
        <p:scale>
          <a:sx n="105" d="100"/>
          <a:sy n="105" d="100"/>
        </p:scale>
        <p:origin x="2028" y="90"/>
      </p:cViewPr>
      <p:guideLst>
        <p:guide orient="horz" pos="2155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</a:p>
          <a:p>
            <a:pPr lvl="1">
              <a:defRPr/>
            </a:pPr>
            <a:r>
              <a:rPr lang="de-DE"/>
              <a:t>Zweite Ebene</a:t>
            </a:r>
          </a:p>
          <a:p>
            <a:pPr lvl="2">
              <a:defRPr/>
            </a:pPr>
            <a:r>
              <a:rPr lang="de-DE"/>
              <a:t>Dritte Ebene</a:t>
            </a:r>
          </a:p>
          <a:p>
            <a:pPr lvl="3">
              <a:defRPr/>
            </a:pPr>
            <a:r>
              <a:rPr lang="de-DE"/>
              <a:t>Vierte Ebene</a:t>
            </a:r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그림 102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TextBox 1029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</a:p>
        </p:txBody>
      </p:sp>
      <p:pic>
        <p:nvPicPr>
          <p:cNvPr id="1032" name="그림 1031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347787" y="693188"/>
            <a:ext cx="6448425" cy="456247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/>
          </p:cNvSpPr>
          <p:nvPr userDrawn="1"/>
        </p:nvSpPr>
        <p:spPr bwMode="gray">
          <a:xfrm>
            <a:off x="2209800" y="3124200"/>
            <a:ext cx="4724400" cy="609600"/>
          </a:xfrm>
          <a:prstGeom prst="rect">
            <a:avLst/>
          </a:prstGeom>
          <a:noFill/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lvl="0" algn="ctr">
              <a:defRPr/>
            </a:pPr>
            <a:r>
              <a:rPr lang="en-US" altLang="ko-KR" sz="5400" b="1" kern="0" cap="none" spc="0">
                <a:solidFill>
                  <a:schemeClr val="accent1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0" cap="none" spc="0">
              <a:solidFill>
                <a:schemeClr val="accent1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>
          <a:xfrm>
            <a:off x="3044869" y="6309320"/>
            <a:ext cx="2912977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/>
                <a:ea typeface="Adobe Kaiti Std R"/>
              </a:rPr>
              <a:t>Copyright© 2021 </a:t>
            </a:r>
            <a:endParaRPr lang="ko-KR" altLang="ko-KR" sz="1100" b="1">
              <a:solidFill>
                <a:schemeClr val="bg1"/>
              </a:solidFill>
              <a:latin typeface="Adobe Kaiti Std R"/>
              <a:ea typeface="굴림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Office 테마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2023-05-26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&lt;5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데이터 처리가 쉬운 판다스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판다스 객체 생성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285586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DataFrame 만들기</a:t>
            </a: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넘파이 배열과 딕셔너리 구조를 이용하여 데이터프레임을 생성한다.</a:t>
            </a: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kumimoji="0" lang="en-US" altLang="ko-KR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1045" y="1309996"/>
            <a:ext cx="5203932" cy="5224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판다스 객체 생성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csv 활용</a:t>
            </a: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데이터를 DataFrame으로 불러올 수 있다.</a:t>
            </a: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kumimoji="0" lang="en-US" altLang="ko-KR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6463" y="1979050"/>
            <a:ext cx="4791074" cy="4717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판다스 데이터 확인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marR="0" lvl="0" indent="-342900" algn="l" defTabSz="914400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4472C4"/>
              </a:buClr>
              <a:buFont typeface="Wingdings"/>
              <a:buChar char="n"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판다스 </a:t>
            </a:r>
            <a:r>
              <a:rPr kumimoji="0" lang="ko-KR" altLang="en-US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객체의 데이터를 확인하는 다양한 방법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판다스 데이터 확인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6247" y="1807451"/>
            <a:ext cx="5131506" cy="45676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DataFrame</a:t>
            </a:r>
            <a:r>
              <a:rPr lang="ko-KR" altLang="en-US" dirty="0"/>
              <a:t> 만들기</a:t>
            </a:r>
          </a:p>
          <a:p>
            <a:pPr lvl="1">
              <a:defRPr/>
            </a:pPr>
            <a:r>
              <a:rPr lang="en-US" altLang="ko-KR" dirty="0"/>
              <a:t>CSV</a:t>
            </a:r>
            <a:r>
              <a:rPr lang="ko-KR" altLang="en-US" dirty="0"/>
              <a:t> 파일의 컬럼명이 한글일 경우</a:t>
            </a:r>
          </a:p>
          <a:p>
            <a:pPr lvl="2">
              <a:defRPr/>
            </a:pPr>
            <a:r>
              <a:rPr lang="en-US" altLang="ko-KR" dirty="0"/>
              <a:t>encoding</a:t>
            </a:r>
            <a:r>
              <a:rPr lang="ko-KR" altLang="en-US" dirty="0"/>
              <a:t> 속성을 다음과 같이 지정한다</a:t>
            </a:r>
            <a:r>
              <a:rPr lang="en-US" altLang="ko-KR" dirty="0"/>
              <a:t>.</a:t>
            </a:r>
          </a:p>
          <a:p>
            <a:pPr lvl="3">
              <a:defRPr/>
            </a:pPr>
            <a:r>
              <a:rPr lang="en-US" altLang="ko-KR" dirty="0" err="1"/>
              <a:t>pd.read_csv</a:t>
            </a:r>
            <a:r>
              <a:rPr lang="en-US" altLang="ko-KR" dirty="0"/>
              <a:t>('</a:t>
            </a:r>
            <a:r>
              <a:rPr lang="ko-KR" altLang="en-US" dirty="0"/>
              <a:t>파일명</a:t>
            </a:r>
            <a:r>
              <a:rPr lang="en-US" altLang="ko-KR" dirty="0"/>
              <a:t>',</a:t>
            </a:r>
            <a:r>
              <a:rPr lang="ko-KR" altLang="en-US" dirty="0"/>
              <a:t> </a:t>
            </a:r>
            <a:r>
              <a:rPr lang="en-US" altLang="ko-KR" dirty="0"/>
              <a:t>encoding='</a:t>
            </a:r>
            <a:r>
              <a:rPr lang="en-US" altLang="ko-KR" dirty="0" err="1"/>
              <a:t>euc-kr</a:t>
            </a:r>
            <a:r>
              <a:rPr lang="en-US" altLang="ko-KR" dirty="0"/>
              <a:t>')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dirty="0" err="1"/>
              <a:t>pd.read_csv</a:t>
            </a:r>
            <a:r>
              <a:rPr lang="en-US" altLang="ko-KR" dirty="0"/>
              <a:t>('</a:t>
            </a:r>
            <a:r>
              <a:rPr lang="ko-KR" altLang="en-US" dirty="0"/>
              <a:t>파일명</a:t>
            </a:r>
            <a:r>
              <a:rPr lang="en-US" altLang="ko-KR" dirty="0"/>
              <a:t>', </a:t>
            </a:r>
            <a:r>
              <a:rPr lang="en-US" altLang="ko-KR"/>
              <a:t>encoding='cp949')</a:t>
            </a:r>
            <a:endParaRPr lang="en-US" altLang="ko-KR" dirty="0"/>
          </a:p>
          <a:p>
            <a:pPr lvl="4">
              <a:defRPr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판다스 데이터 확인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53256" y="1654691"/>
            <a:ext cx="4483458" cy="4663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df.shape/df.info( )</a:t>
            </a:r>
          </a:p>
          <a:p>
            <a:pPr lvl="1">
              <a:defRPr/>
            </a:pPr>
            <a:r>
              <a:rPr lang="ko-KR" altLang="en-US"/>
              <a:t>데이터의 (행, 열) 크기 확인</a:t>
            </a:r>
          </a:p>
          <a:p>
            <a:pPr lvl="1">
              <a:defRPr/>
            </a:pPr>
            <a:r>
              <a:rPr lang="ko-KR" altLang="en-US"/>
              <a:t>데이터에 대한 전반적인 정보</a:t>
            </a:r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판다스 데이터 확인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6770" y="2425408"/>
            <a:ext cx="4974508" cy="14267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81532" y="3873923"/>
            <a:ext cx="4980934" cy="28793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df.head( )/df.tail( )</a:t>
            </a:r>
          </a:p>
          <a:p>
            <a:pPr lvl="1">
              <a:defRPr/>
            </a:pPr>
            <a:r>
              <a:rPr lang="ko-KR" altLang="en-US"/>
              <a:t>앞 부분과 마지막 부분을 확인</a:t>
            </a:r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판다스 데이터 확인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34895" y="1510164"/>
            <a:ext cx="5013780" cy="232107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1362" y="3857414"/>
            <a:ext cx="5065939" cy="2842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df.index/df.columns</a:t>
            </a:r>
          </a:p>
          <a:p>
            <a:pPr lvl="1">
              <a:defRPr/>
            </a:pPr>
            <a:r>
              <a:rPr lang="ko-KR" altLang="en-US"/>
              <a:t>인덱스(행 이름)와 열의 레이블(컬럼 이름) 출력</a:t>
            </a:r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판다스 데이터 확인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1837" y="2054754"/>
            <a:ext cx="5720325" cy="23162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2787" y="4388909"/>
            <a:ext cx="5749926" cy="2323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df.describe( )</a:t>
            </a:r>
          </a:p>
          <a:p>
            <a:pPr lvl="1">
              <a:defRPr/>
            </a:pPr>
            <a:r>
              <a:rPr lang="ko-KR" altLang="en-US"/>
              <a:t>데이터의 컬럼별 요약 통계량</a:t>
            </a:r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판다스 데이터 확인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9170" y="1352020"/>
            <a:ext cx="4771113" cy="373418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65574" y="5143354"/>
            <a:ext cx="4777285" cy="1364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df.sort_values( )</a:t>
            </a:r>
          </a:p>
          <a:p>
            <a:pPr lvl="1">
              <a:defRPr/>
            </a:pPr>
            <a:r>
              <a:rPr lang="ko-KR" altLang="en-US"/>
              <a:t>함수 형식</a:t>
            </a:r>
          </a:p>
          <a:p>
            <a:pPr lvl="2">
              <a:defRPr/>
            </a:pPr>
            <a:r>
              <a:rPr lang="ko-KR" altLang="en-US"/>
              <a:t>DataFrame.sort_values(by = ['정렬변수','정렬변수2',], ascending = False, inplace = True)</a:t>
            </a:r>
          </a:p>
          <a:p>
            <a:pPr lvl="1">
              <a:defRPr/>
            </a:pPr>
            <a:r>
              <a:rPr lang="ko-KR" altLang="en-US"/>
              <a:t>by = [ ] : by = 을 사용하지 않아도 된다.</a:t>
            </a:r>
          </a:p>
          <a:p>
            <a:pPr lvl="1">
              <a:defRPr/>
            </a:pPr>
            <a:r>
              <a:rPr lang="ko-KR" altLang="en-US"/>
              <a:t>inplace = True : 정렬 결과가 동일 데이터프레임 이름으로 저장된다.</a:t>
            </a:r>
          </a:p>
          <a:p>
            <a:pPr lvl="1">
              <a:defRPr/>
            </a:pPr>
            <a:r>
              <a:rPr lang="ko-KR" altLang="en-US"/>
              <a:t>ascending = True : 디폴트이므로 오름차순 정렬이면 사용하지 않아도 된다. </a:t>
            </a:r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판다스 데이터 확인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1522" y="3444484"/>
            <a:ext cx="4430477" cy="309960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3429000"/>
            <a:ext cx="4453523" cy="3047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809632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판다스 개념 및 특징을 익힌다.</a:t>
            </a: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판다스 객체 생성하는 방법을 익힌다.</a:t>
            </a: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데이터를 확인하는 다양한 방법을 익힌다.</a:t>
            </a: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데이터를 가공하고 그룹핑 하는 방법을 익힌다.</a:t>
            </a: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결측데이터를 처리하는 방법을 익힌다.</a:t>
            </a: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데이터를 병합하는 방법을 익힌다.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df.value_counts( )</a:t>
            </a:r>
          </a:p>
          <a:p>
            <a:pPr lvl="1">
              <a:defRPr/>
            </a:pPr>
            <a:r>
              <a:rPr lang="ko-KR" altLang="en-US"/>
              <a:t>범주형 변수의 빈도분석 결과를 출력</a:t>
            </a:r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판다스 데이터 확인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1789129" y="2092713"/>
            <a:ext cx="5565740" cy="4481919"/>
            <a:chOff x="814387" y="1052512"/>
            <a:chExt cx="7477126" cy="6021098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6775" y="1052512"/>
              <a:ext cx="7410450" cy="475297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14387" y="5759161"/>
              <a:ext cx="7477125" cy="13144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df.unique( )</a:t>
            </a:r>
          </a:p>
          <a:p>
            <a:pPr lvl="1">
              <a:defRPr/>
            </a:pPr>
            <a:r>
              <a:rPr lang="ko-KR" altLang="en-US"/>
              <a:t>해당 열의 고유값 확인</a:t>
            </a:r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판다스 데이터 확인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5634" y="2345531"/>
            <a:ext cx="6612732" cy="3079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판다스 데이터 선택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선택</a:t>
            </a:r>
          </a:p>
          <a:p>
            <a:pPr lvl="1">
              <a:defRPr/>
            </a:pPr>
            <a:r>
              <a:rPr lang="ko-KR" altLang="en-US"/>
              <a:t>Pandas DataFrame에서 데이터를 선택하는 다양한 방법 알아보기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판다스 데이터 선택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8875" y="2681287"/>
            <a:ext cx="4286250" cy="2486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열 선택하기</a:t>
            </a:r>
          </a:p>
          <a:p>
            <a:pPr lvl="1">
              <a:defRPr/>
            </a:pPr>
            <a:r>
              <a:rPr lang="ko-KR" altLang="en-US"/>
              <a:t>열을 선택하면, 하나의 Series를 만든다.</a:t>
            </a:r>
          </a:p>
          <a:p>
            <a:pPr lvl="1">
              <a:defRPr/>
            </a:pPr>
            <a:r>
              <a:rPr lang="ko-KR" altLang="en-US"/>
              <a:t>df[‘컬럼명’] </a:t>
            </a:r>
            <a:r>
              <a:rPr lang="en-US" altLang="ko-KR"/>
              <a:t>=</a:t>
            </a:r>
            <a:r>
              <a:rPr lang="ko-KR" altLang="en-US"/>
              <a:t> df.컬럼명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판다스 데이터 선택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753" y="2731111"/>
            <a:ext cx="4307247" cy="26176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10113" y="2719387"/>
            <a:ext cx="4307247" cy="2962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열 선택하기</a:t>
            </a:r>
          </a:p>
          <a:p>
            <a:pPr lvl="1">
              <a:defRPr/>
            </a:pPr>
            <a:r>
              <a:rPr lang="ko-KR" altLang="en-US"/>
              <a:t>열 이름을 사용하여 열을 선택하려는 경우</a:t>
            </a:r>
          </a:p>
          <a:p>
            <a:pPr lvl="1">
              <a:defRPr/>
            </a:pPr>
            <a:r>
              <a:rPr lang="ko-KR" altLang="en-US"/>
              <a:t>열 인덱스를 사용하여 추출하는 경우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판다스 데이터 선택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449" y="2595562"/>
            <a:ext cx="4331549" cy="299361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628899"/>
            <a:ext cx="4314825" cy="2965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행 선택하기</a:t>
            </a:r>
          </a:p>
          <a:p>
            <a:pPr lvl="1">
              <a:defRPr/>
            </a:pPr>
            <a:r>
              <a:rPr lang="ko-KR" altLang="en-US"/>
              <a:t>인덱스 숫자를 사용하면 행을 슬라이스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판다스 데이터 선택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19225" y="2448786"/>
            <a:ext cx="6305550" cy="3551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레이블로 선택하기(df.loc)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판다스 데이터 선택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5387" y="2262187"/>
            <a:ext cx="6753225" cy="3419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위치로 선택하기(df.iloc)</a:t>
            </a:r>
          </a:p>
          <a:p>
            <a:pPr lvl="1">
              <a:defRPr/>
            </a:pPr>
            <a:r>
              <a:rPr lang="ko-KR" altLang="en-US"/>
              <a:t>정수를 입력하면 해당 행을 선택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판다스 데이터 선택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271" y="2092393"/>
            <a:ext cx="4367728" cy="232720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115663"/>
            <a:ext cx="4328379" cy="2923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위치로 선택하기(df.iloc)</a:t>
            </a:r>
          </a:p>
          <a:p>
            <a:pPr lvl="1">
              <a:defRPr/>
            </a:pPr>
            <a:r>
              <a:rPr lang="ko-KR" altLang="en-US"/>
              <a:t>정수를 입력하면 해당 행을 선택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판다스 데이터 선택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271" y="2092393"/>
            <a:ext cx="4367728" cy="232720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115663"/>
            <a:ext cx="4328379" cy="2923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01 </a:t>
            </a:r>
            <a:r>
              <a:rPr lang="ko-KR" altLang="en-US" sz="2100" b="1">
                <a:latin typeface="맑은 고딕"/>
                <a:ea typeface="맑은 고딕"/>
              </a:rPr>
              <a:t>판다스 개념 및 특징</a:t>
            </a: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02</a:t>
            </a:r>
            <a:r>
              <a:rPr lang="ko-KR" altLang="en-US" sz="2100" b="1">
                <a:latin typeface="맑은 고딕"/>
                <a:ea typeface="맑은 고딕"/>
              </a:rPr>
              <a:t> 판다스 객체 생성</a:t>
            </a: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03 </a:t>
            </a:r>
            <a:r>
              <a:rPr lang="ko-KR" altLang="en-US" sz="2100" b="1">
                <a:latin typeface="맑은 고딕"/>
                <a:ea typeface="맑은 고딕"/>
              </a:rPr>
              <a:t>판다스 데이터 확인</a:t>
            </a: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04</a:t>
            </a:r>
            <a:r>
              <a:rPr lang="ko-KR" altLang="en-US" sz="2100" b="1">
                <a:latin typeface="맑은 고딕"/>
                <a:ea typeface="맑은 고딕"/>
              </a:rPr>
              <a:t> 판다스 데이터 선택</a:t>
            </a: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05</a:t>
            </a:r>
            <a:r>
              <a:rPr lang="ko-KR" altLang="en-US" sz="2100" b="1">
                <a:latin typeface="맑은 고딕"/>
                <a:ea typeface="맑은 고딕"/>
              </a:rPr>
              <a:t> 판다스 결측데이터 처리</a:t>
            </a: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06</a:t>
            </a:r>
            <a:r>
              <a:rPr lang="ko-KR" altLang="en-US" sz="2100" b="1">
                <a:latin typeface="맑은 고딕"/>
                <a:ea typeface="맑은 고딕"/>
              </a:rPr>
              <a:t> 판다스 데이터 가공</a:t>
            </a: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07</a:t>
            </a:r>
            <a:r>
              <a:rPr lang="ko-KR" altLang="en-US" sz="2100" b="1">
                <a:latin typeface="맑은 고딕"/>
                <a:ea typeface="맑은 고딕"/>
              </a:rPr>
              <a:t> 판다스 데이터 그룹핑</a:t>
            </a: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17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불 인덱싱</a:t>
            </a:r>
          </a:p>
          <a:p>
            <a:pPr lvl="1">
              <a:defRPr/>
            </a:pPr>
            <a:r>
              <a:rPr lang="ko-KR" altLang="en-US"/>
              <a:t>하나의 열의 값을 기준으로 데이터를 선택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판다스 데이터 선택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7272" y="2381251"/>
            <a:ext cx="4177128" cy="309898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17267" y="1425720"/>
            <a:ext cx="4193381" cy="239467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86726" y="3921120"/>
            <a:ext cx="4209635" cy="2410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판다스 결측데이터 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결측데이터 확인하기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판다스 결측데이터 처리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710" y="2171700"/>
            <a:ext cx="4375452" cy="319243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148452"/>
            <a:ext cx="4381112" cy="2484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결측데이터 삭제하기</a:t>
            </a:r>
          </a:p>
          <a:p>
            <a:pPr lvl="1">
              <a:defRPr/>
            </a:pPr>
            <a:r>
              <a:rPr lang="ko-KR" altLang="en-US"/>
              <a:t>결측데이터를 다루는 가장 간단한 방법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판다스 결측데이터 처리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4803" y="2022435"/>
            <a:ext cx="5154393" cy="254415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17931" y="4622062"/>
            <a:ext cx="5108136" cy="2121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결측데이터 대체하기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판다스 결측데이터 처리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2087" y="1970725"/>
            <a:ext cx="6219825" cy="145827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2087" y="3632837"/>
            <a:ext cx="6219825" cy="2594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판다스 데이터 가공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가공</a:t>
            </a:r>
          </a:p>
          <a:p>
            <a:pPr lvl="1">
              <a:defRPr/>
            </a:pPr>
            <a:r>
              <a:rPr lang="ko-KR" altLang="en-US"/>
              <a:t>엑셀(.xlsx)파일을 불러와서 데이터프레임을 생성한다</a:t>
            </a:r>
            <a:r>
              <a:rPr lang="en-US" altLang="ko-KR"/>
              <a:t>.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판다스 데이터 가공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4437" y="2247034"/>
            <a:ext cx="6715125" cy="3968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컬럼(변수) 삭제/생성하기</a:t>
            </a:r>
          </a:p>
          <a:p>
            <a:pPr lvl="1">
              <a:defRPr/>
            </a:pPr>
            <a:r>
              <a:rPr lang="ko-KR" altLang="en-US"/>
              <a:t>데이터 분석에 필요 없는 컬럼을 삭제하고 특정값으로</a:t>
            </a:r>
          </a:p>
          <a:p>
            <a:pPr lvl="1">
              <a:defRPr/>
            </a:pPr>
            <a:r>
              <a:rPr lang="ko-KR" altLang="en-US"/>
              <a:t>새로운 컬럼을 생성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판다스 데이터 가공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32854" y="2447926"/>
            <a:ext cx="4439145" cy="2927221"/>
            <a:chOff x="823912" y="2452687"/>
            <a:chExt cx="7439025" cy="490537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85825" y="2452687"/>
              <a:ext cx="7372350" cy="1952625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23912" y="4319587"/>
              <a:ext cx="7439025" cy="3038475"/>
            </a:xfrm>
            <a:prstGeom prst="rect">
              <a:avLst/>
            </a:prstGeom>
          </p:spPr>
        </p:pic>
      </p:grp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2471737"/>
            <a:ext cx="4387990" cy="28362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컬럼 이름 변경하기</a:t>
            </a:r>
          </a:p>
          <a:p>
            <a:pPr lvl="1">
              <a:defRPr/>
            </a:pPr>
            <a:r>
              <a:rPr lang="ko-KR" altLang="en-US"/>
              <a:t>DataFrame.columns = [‘새이름1’, ‘새이름2’, ...]</a:t>
            </a:r>
          </a:p>
          <a:p>
            <a:pPr lvl="2">
              <a:defRPr/>
            </a:pPr>
            <a:r>
              <a:rPr lang="ko-KR" altLang="en-US"/>
              <a:t>•전체 변수 이름을 재설정한다.</a:t>
            </a:r>
          </a:p>
          <a:p>
            <a:pPr lvl="2">
              <a:defRPr/>
            </a:pPr>
            <a:r>
              <a:rPr lang="ko-KR" altLang="en-US"/>
              <a:t>•변수명을 차례로 재설정한다. 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DataFrame.rename(columns = {‘기존이름’:‘새이름’}, inplace = True)</a:t>
            </a:r>
          </a:p>
          <a:p>
            <a:pPr lvl="2">
              <a:defRPr/>
            </a:pPr>
            <a:r>
              <a:rPr lang="ko-KR" altLang="en-US"/>
              <a:t>원하는 변수 이름만 수정한다.</a:t>
            </a:r>
          </a:p>
          <a:p>
            <a:pPr lvl="2">
              <a:defRPr/>
            </a:pPr>
            <a:r>
              <a:rPr lang="ko-KR" altLang="en-US"/>
              <a:t>딕셔너리 구조로 정의한다. 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판다스 데이터 가공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4925" y="3566695"/>
            <a:ext cx="6534150" cy="3191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형 변환</a:t>
            </a:r>
          </a:p>
          <a:p>
            <a:pPr lvl="1">
              <a:defRPr/>
            </a:pPr>
            <a:r>
              <a:rPr lang="ko-KR" altLang="en-US"/>
              <a:t>숫자 형식은 문자 형식으로 변환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판다스 데이터 가공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343" y="2555220"/>
            <a:ext cx="4394656" cy="258575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541044"/>
            <a:ext cx="4371974" cy="2614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판다스 개념 및 특징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형 변환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판다스 데이터 가공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768" y="2384011"/>
            <a:ext cx="4233128" cy="252338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364330"/>
            <a:ext cx="4238626" cy="2853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병합하기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함수 형식</a:t>
            </a:r>
          </a:p>
          <a:p>
            <a:pPr lvl="2">
              <a:defRPr/>
            </a:pPr>
            <a:r>
              <a:rPr lang="ko-KR" altLang="en-US"/>
              <a:t>pd.merge(df_left, df_right, how = 'inner', on = None)</a:t>
            </a:r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아무런 옵션도 적용하지 않으면, on = None이므로 두 데이터의 공통 열 이름(id)을 기준으로</a:t>
            </a:r>
          </a:p>
          <a:p>
            <a:pPr lvl="2">
              <a:defRPr/>
            </a:pPr>
            <a:r>
              <a:rPr lang="ko-KR" altLang="en-US"/>
              <a:t>Inner(교집합)를 조인</a:t>
            </a:r>
          </a:p>
          <a:p>
            <a:pPr lvl="2">
              <a:defRPr/>
            </a:pPr>
            <a:r>
              <a:rPr lang="ko-KR" altLang="en-US"/>
              <a:t>Outer 옵션을 적용하여 id를 기준으로 합치는데, 어느 한쪽에라도 없는 데이터가 있는 경우</a:t>
            </a:r>
          </a:p>
          <a:p>
            <a:pPr lvl="2">
              <a:defRPr/>
            </a:pPr>
            <a:r>
              <a:rPr lang="ko-KR" altLang="en-US"/>
              <a:t>NaN 값이 지정</a:t>
            </a:r>
          </a:p>
          <a:p>
            <a:pPr lvl="2">
              <a:defRPr/>
            </a:pPr>
            <a:r>
              <a:rPr lang="ko-KR" altLang="en-US"/>
              <a:t>왼쪽에 입력한 데이터프레임 기준(how = 'left')으로, 각각의 key 값에 해당하는 열을 지정</a:t>
            </a:r>
          </a:p>
          <a:p>
            <a:pPr lvl="2">
              <a:defRPr/>
            </a:pPr>
            <a:r>
              <a:rPr lang="ko-KR" altLang="en-US"/>
              <a:t>오른쪽에 입력한 데이터프레임 기준(how = 'right')으로, 각각의 key 값에 해당하는 열을 지정</a:t>
            </a:r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판다스 데이터 가공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1025" y="1698487"/>
            <a:ext cx="7981950" cy="1925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병합하기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판다스 데이터 가공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732" y="2038013"/>
            <a:ext cx="4250268" cy="343885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99145" y="2024742"/>
            <a:ext cx="4272346" cy="2732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판다스 데이터 그룹핑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그룹핑</a:t>
            </a:r>
          </a:p>
          <a:p>
            <a:pPr lvl="1">
              <a:defRPr/>
            </a:pPr>
            <a:r>
              <a:rPr lang="ko-KR" altLang="en-US"/>
              <a:t>데이터를 특정한 값에 기반에 묶는 기능</a:t>
            </a:r>
          </a:p>
          <a:p>
            <a:pPr lvl="1">
              <a:defRPr/>
            </a:pPr>
            <a:r>
              <a:rPr lang="ko-KR" altLang="en-US"/>
              <a:t>통계량을 요약</a:t>
            </a:r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판다스 데이터 그룹핑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9273" y="2698744"/>
            <a:ext cx="4262727" cy="2759206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10690" y="2154056"/>
            <a:ext cx="4251711" cy="3359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판다스</a:t>
            </a:r>
          </a:p>
          <a:p>
            <a:pPr lvl="1">
              <a:defRPr/>
            </a:pPr>
            <a:r>
              <a:rPr lang="ko-KR" altLang="en-US"/>
              <a:t>고수준의 자료구조와 빠르고 쉬운 데이터 분석 도구를 제공하는 파이썬의 라이브러리</a:t>
            </a:r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판다스 개념 및 특징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50" y="2138362"/>
            <a:ext cx="7353300" cy="4029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판다스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패키지 설치 명령문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판다스 </a:t>
            </a:r>
            <a:r>
              <a:rPr lang="en-US" altLang="ko-KR"/>
              <a:t>import</a:t>
            </a:r>
            <a:r>
              <a:rPr lang="ko-KR" altLang="en-US"/>
              <a:t> 코드</a:t>
            </a:r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판다스 개념 및 특징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7250" y="2419350"/>
            <a:ext cx="7429500" cy="8001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6775" y="4152900"/>
            <a:ext cx="74104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판다스 객체 생성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판다스 객체 생성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Series와 DataFrame</a:t>
            </a:r>
          </a:p>
          <a:p>
            <a:pPr lvl="1">
              <a:defRPr/>
            </a:pPr>
            <a:r>
              <a:rPr lang="ko-KR" altLang="en-US"/>
              <a:t>Series </a:t>
            </a:r>
            <a:r>
              <a:rPr lang="en-US" altLang="ko-KR"/>
              <a:t>:</a:t>
            </a:r>
            <a:r>
              <a:rPr lang="ko-KR" altLang="en-US"/>
              <a:t> 다양한 자료형을 담을 수 있는 1차원의 배열</a:t>
            </a:r>
          </a:p>
          <a:p>
            <a:pPr lvl="1">
              <a:defRPr/>
            </a:pPr>
            <a:r>
              <a:rPr lang="ko-KR" altLang="en-US"/>
              <a:t>DataFrame </a:t>
            </a:r>
            <a:r>
              <a:rPr lang="en-US" altLang="ko-KR"/>
              <a:t>:</a:t>
            </a:r>
            <a:r>
              <a:rPr lang="ko-KR" altLang="en-US"/>
              <a:t> 행과 열을 갖는 2차원의 자료형</a:t>
            </a: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kumimoji="0" lang="en-US" altLang="ko-KR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974" y="3015610"/>
            <a:ext cx="5867400" cy="219837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0762" y="2628900"/>
            <a:ext cx="2837020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판다스 객체 생성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Series 만들기</a:t>
            </a: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kumimoji="0" lang="en-US" altLang="ko-KR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30813" y="1413254"/>
            <a:ext cx="4333876" cy="273186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8123" y="2707224"/>
            <a:ext cx="4333876" cy="263630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30813" y="4237829"/>
            <a:ext cx="4328255" cy="2310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839</Words>
  <Application>Microsoft Office PowerPoint</Application>
  <PresentationFormat>화면 슬라이드 쇼(4:3)</PresentationFormat>
  <Paragraphs>288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Adobe Kaiti Std R</vt:lpstr>
      <vt:lpstr>맑은 고딕</vt:lpstr>
      <vt:lpstr>함초롬돋움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1. 판다스 개념 및 특징</vt:lpstr>
      <vt:lpstr>1. 판다스 개념 및 특징</vt:lpstr>
      <vt:lpstr>PowerPoint 프레젠테이션</vt:lpstr>
      <vt:lpstr>2. 판다스 객체 생성</vt:lpstr>
      <vt:lpstr>2. 판다스 객체 생성</vt:lpstr>
      <vt:lpstr>2. 판다스 객체 생성</vt:lpstr>
      <vt:lpstr>2. 판다스 객체 생성</vt:lpstr>
      <vt:lpstr>PowerPoint 프레젠테이션</vt:lpstr>
      <vt:lpstr>3. 판다스 데이터 확인</vt:lpstr>
      <vt:lpstr>3. 판다스 데이터 확인</vt:lpstr>
      <vt:lpstr>3. 판다스 데이터 확인</vt:lpstr>
      <vt:lpstr>3. 판다스 데이터 확인</vt:lpstr>
      <vt:lpstr>3. 판다스 데이터 확인</vt:lpstr>
      <vt:lpstr>3. 판다스 데이터 확인</vt:lpstr>
      <vt:lpstr>3. 판다스 데이터 확인</vt:lpstr>
      <vt:lpstr>3. 판다스 데이터 확인</vt:lpstr>
      <vt:lpstr>3. 판다스 데이터 확인</vt:lpstr>
      <vt:lpstr>PowerPoint 프레젠테이션</vt:lpstr>
      <vt:lpstr>4. 판다스 데이터 선택</vt:lpstr>
      <vt:lpstr>4. 판다스 데이터 선택</vt:lpstr>
      <vt:lpstr>4. 판다스 데이터 선택</vt:lpstr>
      <vt:lpstr>4. 판다스 데이터 선택</vt:lpstr>
      <vt:lpstr>4. 판다스 데이터 선택</vt:lpstr>
      <vt:lpstr>4. 판다스 데이터 선택</vt:lpstr>
      <vt:lpstr>4. 판다스 데이터 선택</vt:lpstr>
      <vt:lpstr>4. 판다스 데이터 선택</vt:lpstr>
      <vt:lpstr>PowerPoint 프레젠테이션</vt:lpstr>
      <vt:lpstr>5. 판다스 결측데이터 처리</vt:lpstr>
      <vt:lpstr>5. 판다스 결측데이터 처리</vt:lpstr>
      <vt:lpstr>5. 판다스 결측데이터 처리</vt:lpstr>
      <vt:lpstr>PowerPoint 프레젠테이션</vt:lpstr>
      <vt:lpstr>6. 판다스 데이터 가공</vt:lpstr>
      <vt:lpstr>6. 판다스 데이터 가공</vt:lpstr>
      <vt:lpstr>6. 판다스 데이터 가공</vt:lpstr>
      <vt:lpstr>6. 판다스 데이터 가공</vt:lpstr>
      <vt:lpstr>6. 판다스 데이터 가공</vt:lpstr>
      <vt:lpstr>6. 판다스 데이터 가공</vt:lpstr>
      <vt:lpstr>6. 판다스 데이터 가공</vt:lpstr>
      <vt:lpstr>PowerPoint 프레젠테이션</vt:lpstr>
      <vt:lpstr>7. 판다스 데이터 그룹핑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황복동</cp:lastModifiedBy>
  <cp:revision>782</cp:revision>
  <dcterms:created xsi:type="dcterms:W3CDTF">2007-11-27T23:54:21Z</dcterms:created>
  <dcterms:modified xsi:type="dcterms:W3CDTF">2023-05-26T01:53:04Z</dcterms:modified>
  <cp:version/>
</cp:coreProperties>
</file>