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4129" r:id="rId1"/>
  </p:sldMasterIdLst>
  <p:notesMasterIdLst>
    <p:notesMasterId r:id="rId2"/>
  </p:notesMasterIdLst>
  <p:handoutMasterIdLst>
    <p:handoutMasterId r:id="rId3"/>
  </p:handoutMasterIdLst>
  <p:sldIdLst>
    <p:sldId id="707" r:id="rId4"/>
    <p:sldId id="619" r:id="rId5"/>
    <p:sldId id="630" r:id="rId6"/>
    <p:sldId id="714" r:id="rId7"/>
    <p:sldId id="605" r:id="rId8"/>
    <p:sldId id="863" r:id="rId9"/>
    <p:sldId id="864" r:id="rId10"/>
    <p:sldId id="865" r:id="rId11"/>
    <p:sldId id="866" r:id="rId12"/>
    <p:sldId id="867" r:id="rId13"/>
    <p:sldId id="868" r:id="rId14"/>
    <p:sldId id="869" r:id="rId15"/>
    <p:sldId id="870" r:id="rId16"/>
    <p:sldId id="871" r:id="rId17"/>
    <p:sldId id="872" r:id="rId18"/>
    <p:sldId id="873" r:id="rId19"/>
    <p:sldId id="874" r:id="rId20"/>
    <p:sldId id="875" r:id="rId21"/>
    <p:sldId id="876" r:id="rId22"/>
    <p:sldId id="877" r:id="rId23"/>
    <p:sldId id="878" r:id="rId24"/>
    <p:sldId id="766" r:id="rId25"/>
    <p:sldId id="765" r:id="rId26"/>
    <p:sldId id="879" r:id="rId27"/>
    <p:sldId id="880" r:id="rId28"/>
    <p:sldId id="881" r:id="rId29"/>
    <p:sldId id="882" r:id="rId30"/>
    <p:sldId id="883" r:id="rId31"/>
    <p:sldId id="884" r:id="rId32"/>
    <p:sldId id="885" r:id="rId33"/>
    <p:sldId id="886" r:id="rId34"/>
    <p:sldId id="887" r:id="rId35"/>
    <p:sldId id="888" r:id="rId36"/>
    <p:sldId id="889" r:id="rId37"/>
    <p:sldId id="890" r:id="rId38"/>
    <p:sldId id="891" r:id="rId39"/>
    <p:sldId id="892" r:id="rId40"/>
    <p:sldId id="893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582" autoAdjust="0"/>
    <p:restoredTop sz="94258" autoAdjust="0"/>
  </p:normalViewPr>
  <p:slideViewPr>
    <p:cSldViewPr snapToGrid="0">
      <p:cViewPr varScale="1">
        <p:scale>
          <a:sx n="100" d="100"/>
          <a:sy n="100" d="100"/>
        </p:scale>
        <p:origin x="-1920" y="-84"/>
      </p:cViewPr>
      <p:guideLst>
        <p:guide orient="horz" pos="2156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52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presProps" Target="presProps.xml"  /><Relationship Id="rId43" Type="http://schemas.openxmlformats.org/officeDocument/2006/relationships/viewProps" Target="viewProps.xml"  /><Relationship Id="rId44" Type="http://schemas.openxmlformats.org/officeDocument/2006/relationships/theme" Target="theme/theme1.xml"  /><Relationship Id="rId45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fld id="{44B68EE0-4410-487B-8EF2-AB4C8DC9B547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  <a:endParaRPr lang="de-DE"/>
          </a:p>
          <a:p>
            <a:pPr lvl="1">
              <a:defRPr/>
            </a:pPr>
            <a:r>
              <a:rPr lang="de-DE"/>
              <a:t>Zweite Ebene</a:t>
            </a:r>
            <a:endParaRPr lang="de-DE"/>
          </a:p>
          <a:p>
            <a:pPr lvl="2">
              <a:defRPr/>
            </a:pPr>
            <a:r>
              <a:rPr lang="de-DE"/>
              <a:t>Dritte Ebene</a:t>
            </a:r>
            <a:endParaRPr lang="de-DE"/>
          </a:p>
          <a:p>
            <a:pPr lvl="3">
              <a:defRPr/>
            </a:pPr>
            <a:r>
              <a:rPr lang="de-DE"/>
              <a:t>Vierte Ebene</a:t>
            </a:r>
            <a:endParaRPr lang="de-DE"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fld id="{81967304-A513-47CF-AA1B-1F2A36BB6376}" type="slidenum">
              <a:rPr lang="de-DE" altLang="ko-KR"/>
              <a:pPr lvl="0">
                <a:defRPr/>
              </a:pPr>
              <a:t>‹#›</a:t>
            </a:fld>
            <a:endParaRPr lang="de-DE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1967304-A513-47CF-AA1B-1F2A36BB6376}" type="slidenum">
              <a:rPr lang="en-US" altLang="ko-KR"/>
              <a:pPr lvl="0"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4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제목 슬라이드1" preserve="1" userDrawn="1">
  <p:cSld name="2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29" name="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998660" y="234824"/>
            <a:ext cx="1795320" cy="649108"/>
          </a:xfrm>
          <a:prstGeom prst="rect">
            <a:avLst/>
          </a:prstGeom>
        </p:spPr>
      </p:pic>
      <p:sp>
        <p:nvSpPr>
          <p:cNvPr id="1030" name=""/>
          <p:cNvSpPr txBox="1"/>
          <p:nvPr userDrawn="1"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p>
            <a:pPr marL="0" lvl="0" indent="0" algn="ctr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메타버스의 이해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032" name="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347787" y="693188"/>
            <a:ext cx="6448425" cy="456247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목차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학습목표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501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학습 목표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/>
              <a:buChar char="•"/>
              <a:defRPr sz="18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섹션 목차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8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2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본문2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 idx="0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끝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/>
          </p:cNvSpPr>
          <p:nvPr userDrawn="1"/>
        </p:nvSpPr>
        <p:spPr bwMode="gray">
          <a:xfrm>
            <a:off x="2209800" y="3124200"/>
            <a:ext cx="4724400" cy="609600"/>
          </a:xfrm>
          <a:prstGeom prst="rect">
            <a:avLst/>
          </a:prstGeom>
          <a:noFill/>
        </p:spPr>
        <p:txBody>
          <a:bodyPr wrap="none">
            <a:prstTxWarp prst="textDeflate">
              <a:avLst>
                <a:gd name="adj" fmla="val 0"/>
              </a:avLst>
            </a:prstTxWarp>
          </a:bodyPr>
          <a:lstStyle/>
          <a:p>
            <a:pPr lvl="0" algn="ctr">
              <a:defRPr/>
            </a:pPr>
            <a:r>
              <a:rPr lang="en-US" altLang="ko-KR" sz="5400" b="1" kern="0" cap="none" spc="0">
                <a:solidFill>
                  <a:schemeClr val="accent1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0" cap="none" spc="0">
              <a:solidFill>
                <a:schemeClr val="accent1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>
          <a:xfrm>
            <a:off x="3044869" y="6309320"/>
            <a:ext cx="2912977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lvl="0" algn="ctr" eaLnBrk="1" hangingPunct="1">
              <a:defRPr/>
            </a:pPr>
            <a:r>
              <a:rPr lang="en-US" altLang="ko-KR" sz="1100" b="1">
                <a:solidFill>
                  <a:schemeClr val="bg1"/>
                </a:solidFill>
                <a:latin typeface="Adobe Kaiti Std R"/>
                <a:ea typeface="Adobe Kaiti Std R"/>
              </a:rPr>
              <a:t>Copyright© 2021 </a:t>
            </a:r>
            <a:endParaRPr lang="ko-KR" altLang="ko-KR" sz="1100" b="1">
              <a:solidFill>
                <a:schemeClr val="bg1"/>
              </a:solidFill>
              <a:latin typeface="Adobe Kaiti Std R"/>
              <a:ea typeface="굴림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1">
              <a:alpha val="8471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theme" Target="../theme/theme1.xml"  /><Relationship Id="rId9" Type="http://schemas.openxmlformats.org/officeDocument/2006/relationships/image" Target="../media/image4.png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Office 테마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 idx="0"/>
          </p:nvPr>
        </p:nvSpPr>
        <p:spPr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3C4A7B72-6AE8-49C2-8F32-E8A725FD610D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52DD98C4-AD35-4759-9571-E1AA62A00DA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</p:sldLayoutIdLst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4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5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6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7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9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0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1.png"  /><Relationship Id="rId3" Type="http://schemas.openxmlformats.org/officeDocument/2006/relationships/image" Target="../media/image42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3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4.png"  /><Relationship Id="rId3" Type="http://schemas.openxmlformats.org/officeDocument/2006/relationships/image" Target="../media/image4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6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7.png"  /><Relationship Id="rId3" Type="http://schemas.openxmlformats.org/officeDocument/2006/relationships/image" Target="../media/image48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1852" y="570411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lstStyle/>
          <a:p>
            <a:pPr lvl="0">
              <a:defRPr/>
            </a:pPr>
            <a:endParaRPr lang="ko-KR" altLang="en-US" sz="3600"/>
          </a:p>
        </p:txBody>
      </p:sp>
      <p:sp>
        <p:nvSpPr>
          <p:cNvPr id="3" name="TextBox 2"/>
          <p:cNvSpPr txBox="1"/>
          <p:nvPr/>
        </p:nvSpPr>
        <p:spPr>
          <a:xfrm>
            <a:off x="378823" y="5643154"/>
            <a:ext cx="8386354" cy="91440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전기의 기본 개념과 팅커캐드</a:t>
            </a:r>
            <a:endParaRPr lang="ko-KR" altLang="en-US" sz="30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"/>
          <p:cNvSpPr/>
          <p:nvPr/>
        </p:nvSpPr>
        <p:spPr>
          <a:xfrm>
            <a:off x="0" y="5380463"/>
            <a:ext cx="9144000" cy="14775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8" name=""/>
          <p:cNvSpPr txBox="1"/>
          <p:nvPr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 lnSpcReduction="10000"/>
          </a:bodyPr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&lt;6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판다스 활용</a:t>
            </a:r>
            <a:endParaRPr lang="ko-KR" altLang="en-US" sz="30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붓꽃 데이터 읽어와서 확인</a:t>
            </a:r>
            <a:endParaRPr lang="ko-KR" altLang="en-US" b="1"/>
          </a:p>
          <a:p>
            <a:pPr lvl="1">
              <a:defRPr/>
            </a:pPr>
            <a:r>
              <a:rPr lang="en-US" altLang="ko-KR"/>
              <a:t>(4)</a:t>
            </a:r>
            <a:r>
              <a:rPr lang="ko-KR" altLang="en-US"/>
              <a:t> value_counts( )를 적용하여 품종별 데이터 개수 구하기</a:t>
            </a:r>
            <a:endParaRPr lang="ko-KR" altLang="en-US"/>
          </a:p>
          <a:p>
            <a:pPr lvl="2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붓꽃 데이터 분석</a:t>
            </a:r>
            <a:endParaRPr lang="ko-KR" altLang="en-US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2999" y="2255126"/>
            <a:ext cx="6858000" cy="41218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붓꽃 데이터 전처리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결측치 확인하기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결측값이면 True, 정상 데이터면 False를 반환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붓꽃 데이터 분석</a:t>
            </a:r>
            <a:endParaRPr lang="ko-KR" altLang="en-US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66799" y="2671762"/>
            <a:ext cx="7010401" cy="30044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붓꽃 데이터 전처리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중복 데이터 확인하기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중복되면 True, 아니면 False를 반환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붓꽃 데이터 분석</a:t>
            </a:r>
            <a:endParaRPr lang="ko-KR" altLang="en-US"/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29248" y="2366962"/>
            <a:ext cx="5685503" cy="1644445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14500" y="4076392"/>
            <a:ext cx="5715000" cy="26768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붓꽃 데이터 전처리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중복 데이터를 모두 확인하기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duplicated( ) 결과를 가지고 어떤 데이터 행끼리 중복되는지 확인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붓꽃 데이터 분석</a:t>
            </a:r>
            <a:endParaRPr lang="ko-KR" altLang="en-US"/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52587" y="2495550"/>
            <a:ext cx="5838826" cy="33289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붓꽃 데이터 전처리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중복 데이터 삭제하기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duplibcates( )를 이용하여 나머지 중복 데이터 제거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붓꽃 데이터 분석</a:t>
            </a:r>
            <a:endParaRPr lang="ko-KR" altLang="en-US"/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587" y="2528887"/>
            <a:ext cx="6600825" cy="35825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붓꽃 데이터 그룹핑</a:t>
            </a:r>
            <a:endParaRPr lang="ko-KR" altLang="en-US" b="1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붓꽃 데이터 분석</a:t>
            </a:r>
            <a:endParaRPr lang="ko-KR" altLang="en-US"/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43374" y="1304924"/>
            <a:ext cx="4471753" cy="2520442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44192" y="3871913"/>
            <a:ext cx="4494983" cy="2642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붓꽃 데이터 그룹핑</a:t>
            </a:r>
            <a:endParaRPr lang="ko-KR" altLang="en-US" b="1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붓꽃 데이터 분석</a:t>
            </a:r>
            <a:endParaRPr lang="ko-KR" altLang="en-US"/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7176" y="1762122"/>
            <a:ext cx="1295400" cy="933450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9391" y="2783542"/>
            <a:ext cx="4189672" cy="2649351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7681" y="2789891"/>
            <a:ext cx="4214318" cy="26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판다스의 데이터 시각화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판다스의 시리즈나 데이터프레임은 ‘plot’이라는 시각화 메소드를 내장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붓꽃 데이터 분석</a:t>
            </a:r>
            <a:endParaRPr lang="ko-KR" altLang="en-US"/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9625" y="2576512"/>
            <a:ext cx="7524750" cy="2733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판다스의 데이터 시각화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막대 그래프 그리기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 kind = ‘bar’ 옵션을 통해 구현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붓꽃 데이터 분석</a:t>
            </a:r>
            <a:endParaRPr lang="ko-KR" altLang="en-US"/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26103" y="2438400"/>
            <a:ext cx="3617401" cy="3973057"/>
          </a:xfrm>
          <a:prstGeom prst="rect">
            <a:avLst/>
          </a:prstGeom>
        </p:spPr>
      </p:pic>
      <p:grpSp>
        <p:nvGrpSpPr>
          <p:cNvPr id="34" name=""/>
          <p:cNvGrpSpPr/>
          <p:nvPr/>
        </p:nvGrpSpPr>
        <p:grpSpPr>
          <a:xfrm rot="0">
            <a:off x="5199426" y="1537786"/>
            <a:ext cx="3735022" cy="4853491"/>
            <a:chOff x="2932476" y="1128210"/>
            <a:chExt cx="6116273" cy="8377739"/>
          </a:xfrm>
        </p:grpSpPr>
        <p:pic>
          <p:nvPicPr>
            <p:cNvPr id="32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936328" y="1128210"/>
              <a:ext cx="6112421" cy="1602742"/>
            </a:xfrm>
            <a:prstGeom prst="rect">
              <a:avLst/>
            </a:prstGeom>
          </p:spPr>
        </p:pic>
        <p:pic>
          <p:nvPicPr>
            <p:cNvPr id="33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932476" y="2647950"/>
              <a:ext cx="6079397" cy="68580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판다스의 데이터 시각화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히스토그램 그래프 그리기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kind = ‘hist’ 옵션을 통해 구현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붓꽃 데이터 분석</a:t>
            </a:r>
            <a:endParaRPr lang="ko-KR" altLang="en-US"/>
          </a:p>
        </p:txBody>
      </p:sp>
      <p:grpSp>
        <p:nvGrpSpPr>
          <p:cNvPr id="37" name=""/>
          <p:cNvGrpSpPr/>
          <p:nvPr/>
        </p:nvGrpSpPr>
        <p:grpSpPr>
          <a:xfrm rot="0">
            <a:off x="2018183" y="2452265"/>
            <a:ext cx="5107634" cy="4096577"/>
            <a:chOff x="847725" y="2357437"/>
            <a:chExt cx="7434262" cy="5962650"/>
          </a:xfrm>
        </p:grpSpPr>
        <p:pic>
          <p:nvPicPr>
            <p:cNvPr id="35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62012" y="2357437"/>
              <a:ext cx="7419974" cy="2143125"/>
            </a:xfrm>
            <a:prstGeom prst="rect">
              <a:avLst/>
            </a:prstGeom>
          </p:spPr>
        </p:pic>
        <p:pic>
          <p:nvPicPr>
            <p:cNvPr id="3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47725" y="4405313"/>
              <a:ext cx="7372350" cy="391477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/>
          <p:cNvSpPr>
            <a:spLocks noGrp="1"/>
          </p:cNvSpPr>
          <p:nvPr/>
        </p:nvSpPr>
        <p:spPr>
          <a:xfrm>
            <a:off x="719572" y="1749574"/>
            <a:ext cx="7809632" cy="410445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판다스로 데이터를 처리하는 과정을 익힌다.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판다스 라이브러리를 활용하여 붓꽃 데이터 셋을 분석하는 방법을 익힌다.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판다스 라이브러리를 활용하여 타이타닉 데이터 셋을 분석하는 방법을 익힌다.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판다스로 데이터 시각화하는 방법을 익힌다.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판다스의 데이터 시각화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상자 그래프 그리기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kind = ‘box’ 옵션을 통해 구현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붓꽃 데이터 분석</a:t>
            </a:r>
            <a:endParaRPr lang="ko-KR" altLang="en-US"/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24275" y="1664192"/>
            <a:ext cx="5257800" cy="46937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판다스의 데이터 시각화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산점도 그래프 그리기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kind = ‘scatter’ 옵션을 통해 구현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붓꽃 데이터 분석</a:t>
            </a:r>
            <a:endParaRPr lang="ko-KR" altLang="en-US"/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4464" y="2385705"/>
            <a:ext cx="4995071" cy="4272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b="1">
                <a:latin typeface="맑은 고딕"/>
                <a:ea typeface="맑은 고딕"/>
              </a:rPr>
              <a:t>타이타닉 데이터 분석</a:t>
            </a:r>
            <a:endParaRPr lang="ko-KR" altLang="en-US" b="1">
              <a:latin typeface="맑은 고딕"/>
              <a:ea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타이타닉 데이터 분석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설명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데이터 사이언스나 머신러닝 분야에서 입문자용으로 가장 많이 사용하는 예제 중 하나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데이터 분석 경연 사이트인 캐글(Kaggle)에서 입문자용으로 가장 많이 사용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당시 사망자와 생존자를 구분하는 요인 분석을 통해 승객들의 생존 여부를 예측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타이타닉 데이터 분석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필드의 이해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타이타닉 데이터 셋에 포함된 12개의 변수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22" name=""/>
          <p:cNvGrpSpPr/>
          <p:nvPr/>
        </p:nvGrpSpPr>
        <p:grpSpPr>
          <a:xfrm rot="0">
            <a:off x="4981171" y="1803896"/>
            <a:ext cx="4162828" cy="3250207"/>
            <a:chOff x="857250" y="2214562"/>
            <a:chExt cx="7429500" cy="5800724"/>
          </a:xfrm>
        </p:grpSpPr>
        <p:pic>
          <p:nvPicPr>
            <p:cNvPr id="20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57250" y="2214562"/>
              <a:ext cx="7429500" cy="3743325"/>
            </a:xfrm>
            <a:prstGeom prst="rect">
              <a:avLst/>
            </a:prstGeom>
          </p:spPr>
        </p:pic>
        <p:pic>
          <p:nvPicPr>
            <p:cNvPr id="21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76299" y="5929312"/>
              <a:ext cx="7315200" cy="2085975"/>
            </a:xfrm>
            <a:prstGeom prst="rect">
              <a:avLst/>
            </a:prstGeom>
          </p:spPr>
        </p:pic>
      </p:grpSp>
      <p:pic>
        <p:nvPicPr>
          <p:cNvPr id="2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3577" y="4643070"/>
            <a:ext cx="4926013" cy="1947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타이타닉 데이터 분석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타이타닉 데이터 읽어와서 확인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en-US" altLang="ko-KR"/>
              <a:t>(1)</a:t>
            </a:r>
            <a:r>
              <a:rPr lang="ko-KR" altLang="en-US"/>
              <a:t> 1행에서는 파이썬 라이브러리 판다스(Pandas)를 임포트(Import)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3행에서는 판다스의 read_csv를 사용하여 데이터프레임 변수 titanic에 저장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3행에서는 titanic의 처음 5행을 출력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83230" y="2877608"/>
            <a:ext cx="6146189" cy="3632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타이타닉 데이터 분석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타이타닉 데이터 읽어와서 확인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en-US" altLang="ko-KR"/>
              <a:t>(2)</a:t>
            </a:r>
            <a:r>
              <a:rPr lang="ko-KR" altLang="en-US"/>
              <a:t> 데이터 전체적인 구조 확인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60866" y="2038085"/>
            <a:ext cx="5022268" cy="4703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타이타닉 데이터 분석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타이타닉 데이터 읽어와서 확인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en-US" altLang="ko-KR"/>
              <a:t>(3)</a:t>
            </a:r>
            <a:r>
              <a:rPr lang="ko-KR" altLang="en-US"/>
              <a:t> 데이터 기초 통계량 확인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31859" y="2060597"/>
            <a:ext cx="6280281" cy="45963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타이타닉 데이터 분석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타이타닉 데이터 읽어와서 확인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en-US" altLang="ko-KR"/>
              <a:t>(4)</a:t>
            </a:r>
            <a:r>
              <a:rPr lang="ko-KR" altLang="en-US"/>
              <a:t> 요금 기준으로 오름차순 정렬한 결과 확인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8550" y="2362091"/>
            <a:ext cx="6946900" cy="3885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타이타닉 데이터 분석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타이타닉 데이터 읽어와서 확인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en-US" altLang="ko-KR"/>
              <a:t>(5)</a:t>
            </a:r>
            <a:r>
              <a:rPr lang="ko-KR" altLang="en-US"/>
              <a:t> 생존자별 인원수를 확인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4670" y="2418044"/>
            <a:ext cx="7214659" cy="30799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01 </a:t>
            </a:r>
            <a:r>
              <a:rPr lang="ko-KR" altLang="en-US" sz="2100" b="1">
                <a:latin typeface="맑은 고딕"/>
                <a:ea typeface="맑은 고딕"/>
              </a:rPr>
              <a:t>붓꽃 데이터 분석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02</a:t>
            </a:r>
            <a:r>
              <a:rPr lang="ko-KR" altLang="en-US" sz="2100" b="1">
                <a:latin typeface="맑은 고딕"/>
                <a:ea typeface="맑은 고딕"/>
              </a:rPr>
              <a:t> 타이타닉 데이터 분석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17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17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en-US" altLang="ko-KR" sz="1700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타이타닉 데이터 분석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타이타닉 데이터 전처리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결측치 확인하기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99633" y="2202910"/>
            <a:ext cx="6544733" cy="4233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타이타닉 데이터 분석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타이타닉 데이터 전처리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객실번호(Cabin) 컬럼 삭제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7071" y="2261129"/>
            <a:ext cx="6909858" cy="32532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타이타닉 데이터 분석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타이타닉 데이터 전처리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결측데이터 최빈값으로 대체하기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86780" y="1257109"/>
            <a:ext cx="4550346" cy="2171890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58203" y="3556000"/>
            <a:ext cx="4585758" cy="29863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타이타닉 데이터 분석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타이타닉 데이터 전처리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결측데이터 평균값으로 대체하기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87992" y="2189798"/>
            <a:ext cx="6568016" cy="41750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타이타닉 데이터 분석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타이타닉 데이터 그룹핑하기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5470" y="1836228"/>
            <a:ext cx="4436530" cy="2378759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1841249"/>
            <a:ext cx="4459457" cy="3175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타이타닉 데이터 분석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판다스의 데이터 시각화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좌석 등급별 생존자 확인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62469" y="2094249"/>
            <a:ext cx="5219061" cy="45303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타이타닉 데이터 분석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판다스의 데이터 시각화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상관관계 확인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39" name=""/>
          <p:cNvGrpSpPr/>
          <p:nvPr/>
        </p:nvGrpSpPr>
        <p:grpSpPr>
          <a:xfrm rot="0">
            <a:off x="2116931" y="2040466"/>
            <a:ext cx="4910137" cy="4601296"/>
            <a:chOff x="871537" y="2590800"/>
            <a:chExt cx="7386637" cy="6922028"/>
          </a:xfrm>
        </p:grpSpPr>
        <p:pic>
          <p:nvPicPr>
            <p:cNvPr id="37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85825" y="2590800"/>
              <a:ext cx="7372350" cy="1676400"/>
            </a:xfrm>
            <a:prstGeom prst="rect">
              <a:avLst/>
            </a:prstGeom>
          </p:spPr>
        </p:pic>
        <p:pic>
          <p:nvPicPr>
            <p:cNvPr id="38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71537" y="4226453"/>
              <a:ext cx="7381874" cy="528637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타이타닉 데이터 분석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판다스의 데이터 시각화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상관 분석에 대한 이해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상관 분석 개념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두 변수가 어떤 선형적 관계에 있는지를 분석하는 방법–두 변수는 서로 독립적이거나 상관된 관계일 수 있는데, 두 변수의 관계의 강도를 상관관계라고 한다.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단순 상관 분석–두 변수가 어느 정도 강한 관계에 있는지 측정한다.</a:t>
            </a:r>
            <a:endParaRPr lang="ko-KR" altLang="en-US"/>
          </a:p>
          <a:p>
            <a:pPr lvl="3">
              <a:defRPr/>
            </a:pPr>
            <a:endParaRPr lang="ko-KR" altLang="en-US"/>
          </a:p>
          <a:p>
            <a:pPr lvl="2">
              <a:defRPr/>
            </a:pPr>
            <a:r>
              <a:rPr lang="ko-KR" altLang="en-US"/>
              <a:t>상관 계수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변수 간 관계의 정도(0~1)와 방향(+, -)을 하나의 수치로 요약하는 지수로 -1에서 +1 사이의 값을 가진다.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상관 계수가 +면 양의 상관관계이며, 한 변수가 증가하면 다른 변수도 증가한다.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상관 계수가 –면 음의 상관관계이며, 한 변수가 증가할 때 다른 변수는 감소한다.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상관 계수는 데이터프레임.corr() 함수로 구한다.</a:t>
            </a:r>
            <a:endParaRPr lang="ko-KR" altLang="en-US"/>
          </a:p>
          <a:p>
            <a:pPr lvl="3">
              <a:defRPr/>
            </a:pPr>
            <a:endParaRPr lang="ko-KR" altLang="en-US"/>
          </a:p>
          <a:p>
            <a:pPr lvl="2">
              <a:defRPr/>
            </a:pPr>
            <a:r>
              <a:rPr lang="ko-KR" altLang="en-US"/>
              <a:t>상관 분석 결과의 시각화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두 변수의 관계를 보여 주는 산점도나 히트맵을 많이 사용한다.</a:t>
            </a:r>
            <a:endParaRPr lang="ko-KR" altLang="en-US"/>
          </a:p>
          <a:p>
            <a:pPr lvl="3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2959531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 sz="6900"/>
              <a:t>Q&amp;A</a:t>
            </a:r>
            <a:endParaRPr lang="en-US" altLang="ko-KR" sz="6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붓꽃 데이터 분석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데이터 설명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통계학자가 정리한 아이리스 데이터는 붓꽃의 3가지 종을 각각의 특성에 맞게 분류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꽃잎의 각 부분의 너비와 길이 등을 측정한 데이터이며 150개의 레코드로 구성</a:t>
            </a:r>
            <a:endParaRPr lang="ko-KR" altLang="en-US"/>
          </a:p>
          <a:p>
            <a:pPr lvl="2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붓꽃 데이터 분석</a:t>
            </a: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5337" y="2605087"/>
            <a:ext cx="7553325" cy="3152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필드의 이해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5개의 필드로 구성</a:t>
            </a:r>
            <a:endParaRPr lang="ko-KR" altLang="en-US"/>
          </a:p>
          <a:p>
            <a:pPr lvl="2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붓꽃 데이터 분석</a:t>
            </a:r>
            <a:endParaRPr lang="ko-KR" altLang="en-US"/>
          </a:p>
        </p:txBody>
      </p:sp>
      <p:grpSp>
        <p:nvGrpSpPr>
          <p:cNvPr id="12" name=""/>
          <p:cNvGrpSpPr/>
          <p:nvPr/>
        </p:nvGrpSpPr>
        <p:grpSpPr>
          <a:xfrm rot="0">
            <a:off x="3125449" y="1004358"/>
            <a:ext cx="5428001" cy="2215091"/>
            <a:chOff x="828675" y="2333625"/>
            <a:chExt cx="7539037" cy="3076575"/>
          </a:xfrm>
        </p:grpSpPr>
        <p:pic>
          <p:nvPicPr>
            <p:cNvPr id="10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28675" y="2333625"/>
              <a:ext cx="7486650" cy="2190750"/>
            </a:xfrm>
            <a:prstGeom prst="rect">
              <a:avLst/>
            </a:prstGeom>
          </p:spPr>
        </p:pic>
        <p:pic>
          <p:nvPicPr>
            <p:cNvPr id="11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47737" y="4400550"/>
              <a:ext cx="7419974" cy="1009650"/>
            </a:xfrm>
            <a:prstGeom prst="rect">
              <a:avLst/>
            </a:prstGeom>
          </p:spPr>
        </p:pic>
      </p:grpSp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00100" y="3209615"/>
            <a:ext cx="4437039" cy="3648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붓꽃 데이터 읽어와서 확인</a:t>
            </a:r>
            <a:endParaRPr lang="ko-KR" altLang="en-US" b="1"/>
          </a:p>
          <a:p>
            <a:pPr lvl="1">
              <a:defRPr/>
            </a:pPr>
            <a:r>
              <a:rPr lang="en-US" altLang="ko-KR"/>
              <a:t>(1)</a:t>
            </a:r>
            <a:r>
              <a:rPr lang="ko-KR" altLang="en-US"/>
              <a:t> 1행에서는 파이썬 라이브러리 판다스(Pandas)를 임포트(Import)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 3행에서는 판다스의 read_csv를 사용하여 ‘iris.csv’ 파일을 읽어 데이터프레임 변수 iris에 저장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4행에서는 iris의 처음 5행을 출력한다. head 함수에 숫자를 입력하면, 숫자만큼의 행을 추출</a:t>
            </a:r>
            <a:endParaRPr lang="ko-KR" altLang="en-US"/>
          </a:p>
          <a:p>
            <a:pPr lvl="2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붓꽃 데이터 분석</a:t>
            </a:r>
            <a:endParaRPr lang="ko-KR" altLang="en-US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34964" y="3010072"/>
            <a:ext cx="5074072" cy="37336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붓꽃 데이터 읽어와서 확인</a:t>
            </a:r>
            <a:endParaRPr lang="ko-KR" altLang="en-US" b="1"/>
          </a:p>
          <a:p>
            <a:pPr lvl="1">
              <a:defRPr/>
            </a:pPr>
            <a:r>
              <a:rPr lang="en-US" altLang="ko-KR"/>
              <a:t>(2)</a:t>
            </a:r>
            <a:r>
              <a:rPr lang="ko-KR" altLang="en-US"/>
              <a:t> 데이터 전체적인 구조를 확인</a:t>
            </a:r>
            <a:endParaRPr lang="ko-KR" altLang="en-US"/>
          </a:p>
          <a:p>
            <a:pPr lvl="2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붓꽃 데이터 분석</a:t>
            </a:r>
            <a:endParaRPr lang="ko-KR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33537" y="2289561"/>
            <a:ext cx="5876925" cy="41826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붓꽃 데이터 읽어와서 확인</a:t>
            </a:r>
            <a:endParaRPr lang="ko-KR" altLang="en-US" b="1"/>
          </a:p>
          <a:p>
            <a:pPr lvl="1">
              <a:defRPr/>
            </a:pPr>
            <a:r>
              <a:rPr lang="en-US" altLang="ko-KR"/>
              <a:t>(3)</a:t>
            </a:r>
            <a:r>
              <a:rPr lang="ko-KR" altLang="en-US"/>
              <a:t> 데이터 기초 통계량을 확인</a:t>
            </a:r>
            <a:endParaRPr lang="ko-KR" altLang="en-US"/>
          </a:p>
          <a:p>
            <a:pPr lvl="2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붓꽃 데이터 분석</a:t>
            </a:r>
            <a:endParaRPr lang="ko-KR" altLang="en-US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57375" y="2090516"/>
            <a:ext cx="5429250" cy="44007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571</ep:Words>
  <ep:PresentationFormat>화면 슬라이드 쇼(4:3)</ep:PresentationFormat>
  <ep:Paragraphs>131</ep:Paragraphs>
  <ep:Slides>38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ep:HeadingPairs>
  <ep:TitlesOfParts>
    <vt:vector size="39" baseType="lpstr">
      <vt:lpstr>Office 테마</vt:lpstr>
      <vt:lpstr>슬라이드 1</vt:lpstr>
      <vt:lpstr>슬라이드 2</vt:lpstr>
      <vt:lpstr>슬라이드 3</vt:lpstr>
      <vt:lpstr>슬라이드 4</vt:lpstr>
      <vt:lpstr>1. 붓꽃 데이터 분석</vt:lpstr>
      <vt:lpstr>1. 붓꽃 데이터 분석</vt:lpstr>
      <vt:lpstr>1. 붓꽃 데이터 분석</vt:lpstr>
      <vt:lpstr>1. 붓꽃 데이터 분석</vt:lpstr>
      <vt:lpstr>1. 붓꽃 데이터 분석</vt:lpstr>
      <vt:lpstr>1. 붓꽃 데이터 분석</vt:lpstr>
      <vt:lpstr>1. 붓꽃 데이터 분석</vt:lpstr>
      <vt:lpstr>1. 붓꽃 데이터 분석</vt:lpstr>
      <vt:lpstr>1. 붓꽃 데이터 분석</vt:lpstr>
      <vt:lpstr>1. 붓꽃 데이터 분석</vt:lpstr>
      <vt:lpstr>1. 붓꽃 데이터 분석</vt:lpstr>
      <vt:lpstr>1. 붓꽃 데이터 분석</vt:lpstr>
      <vt:lpstr>1. 붓꽃 데이터 분석</vt:lpstr>
      <vt:lpstr>1. 붓꽃 데이터 분석</vt:lpstr>
      <vt:lpstr>1. 붓꽃 데이터 분석</vt:lpstr>
      <vt:lpstr>1. 붓꽃 데이터 분석</vt:lpstr>
      <vt:lpstr>1. 붓꽃 데이터 분석</vt:lpstr>
      <vt:lpstr>슬라이드 22</vt:lpstr>
      <vt:lpstr>2. 타이타닉 데이터 분석</vt:lpstr>
      <vt:lpstr>2. 타이타닉 데이터 분석</vt:lpstr>
      <vt:lpstr>2. 타이타닉 데이터 분석</vt:lpstr>
      <vt:lpstr>2. 타이타닉 데이터 분석</vt:lpstr>
      <vt:lpstr>2. 타이타닉 데이터 분석</vt:lpstr>
      <vt:lpstr>2. 타이타닉 데이터 분석</vt:lpstr>
      <vt:lpstr>2. 타이타닉 데이터 분석</vt:lpstr>
      <vt:lpstr>2. 타이타닉 데이터 분석</vt:lpstr>
      <vt:lpstr>2. 타이타닉 데이터 분석</vt:lpstr>
      <vt:lpstr>2. 타이타닉 데이터 분석</vt:lpstr>
      <vt:lpstr>2. 타이타닉 데이터 분석</vt:lpstr>
      <vt:lpstr>2. 타이타닉 데이터 분석</vt:lpstr>
      <vt:lpstr>2. 타이타닉 데이터 분석</vt:lpstr>
      <vt:lpstr>2. 타이타닉 데이터 분석</vt:lpstr>
      <vt:lpstr>2. 타이타닉 데이터 분석</vt:lpstr>
      <vt:lpstr>슬라이드 38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2007-11-27T23:54:21.000</dcterms:created>
  <dc:creator>sh</dc:creator>
  <cp:lastModifiedBy>nmedi</cp:lastModifiedBy>
  <dcterms:modified xsi:type="dcterms:W3CDTF">2023-05-25T09:46:14.351</dcterms:modified>
  <cp:revision>818</cp:revision>
  <dc:title>PowerPoint Template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